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omments/comment1.xml" ContentType="application/vnd.openxmlformats-officedocument.presentationml.comments+xml"/>
  <Override PartName="/ppt/comments/comment2.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68" r:id="rId4"/>
    <p:sldId id="264" r:id="rId5"/>
    <p:sldId id="265" r:id="rId6"/>
    <p:sldId id="261" r:id="rId7"/>
    <p:sldId id="263" r:id="rId8"/>
    <p:sldId id="266" r:id="rId9"/>
    <p:sldId id="258"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Unknown User" initials="" lastIdx="6"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92" d="100"/>
          <a:sy n="92" d="100"/>
        </p:scale>
        <p:origin x="498"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2-17T01:12:51.774" idx="5">
    <p:pos x="10" y="10"/>
    <p:text>Missing notes?</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02-17T01:13:04.295" idx="6">
    <p:pos x="10" y="10"/>
    <p:text>Incorrect referencing. Check the harvard referencing guide to see how to reference online sites.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FD8F96-3BA2-4563-8B4A-CFDAC12D22B0}" type="doc">
      <dgm:prSet loTypeId="urn:microsoft.com/office/officeart/2009/3/layout/HorizontalOrganizationChart" loCatId="hierarchy" qsTypeId="urn:microsoft.com/office/officeart/2005/8/quickstyle/simple1" qsCatId="simple" csTypeId="urn:microsoft.com/office/officeart/2005/8/colors/accent1_2" csCatId="accent1" phldr="1"/>
      <dgm:spPr/>
      <dgm:t>
        <a:bodyPr/>
        <a:lstStyle/>
        <a:p>
          <a:endParaRPr lang="en-US"/>
        </a:p>
      </dgm:t>
    </dgm:pt>
    <dgm:pt modelId="{0E5F95E7-6D38-4556-AEB4-F83AA2534234}">
      <dgm:prSet/>
      <dgm:spPr/>
      <dgm:t>
        <a:bodyPr/>
        <a:lstStyle/>
        <a:p>
          <a:r>
            <a:rPr lang="en-US" baseline="0" dirty="0"/>
            <a:t>The overall purpose of Flying start is to cover four of the main core elements</a:t>
          </a:r>
          <a:r>
            <a:rPr lang="en-US" baseline="0" dirty="0" smtClean="0"/>
            <a:t>. </a:t>
          </a:r>
          <a:endParaRPr lang="en-US" dirty="0"/>
        </a:p>
      </dgm:t>
    </dgm:pt>
    <dgm:pt modelId="{B5DDDFC2-C0F5-4FE4-B897-52E2F7B9ADC6}" type="parTrans" cxnId="{EC98FDBA-EFF8-47E5-B5C9-C38B69F04418}">
      <dgm:prSet/>
      <dgm:spPr/>
      <dgm:t>
        <a:bodyPr/>
        <a:lstStyle/>
        <a:p>
          <a:endParaRPr lang="en-US"/>
        </a:p>
      </dgm:t>
    </dgm:pt>
    <dgm:pt modelId="{2E8F40BF-4E48-4340-B902-18BE1993ABE4}" type="sibTrans" cxnId="{EC98FDBA-EFF8-47E5-B5C9-C38B69F04418}">
      <dgm:prSet/>
      <dgm:spPr/>
      <dgm:t>
        <a:bodyPr/>
        <a:lstStyle/>
        <a:p>
          <a:endParaRPr lang="en-US"/>
        </a:p>
      </dgm:t>
    </dgm:pt>
    <dgm:pt modelId="{3927BD88-A08A-4BA2-917F-2D8C5C443AB5}">
      <dgm:prSet/>
      <dgm:spPr/>
      <dgm:t>
        <a:bodyPr/>
        <a:lstStyle/>
        <a:p>
          <a:r>
            <a:rPr lang="en-US" baseline="0"/>
            <a:t>Free child care </a:t>
          </a:r>
          <a:endParaRPr lang="en-US"/>
        </a:p>
      </dgm:t>
    </dgm:pt>
    <dgm:pt modelId="{6A9BCFD5-6E71-4237-A643-3AF48EAA2482}" type="parTrans" cxnId="{CBACEA9D-20D4-4F44-BCCD-89AD65090418}">
      <dgm:prSet/>
      <dgm:spPr/>
      <dgm:t>
        <a:bodyPr/>
        <a:lstStyle/>
        <a:p>
          <a:endParaRPr lang="en-US"/>
        </a:p>
      </dgm:t>
    </dgm:pt>
    <dgm:pt modelId="{DFB87077-B6A8-41D1-9D0C-B58ED1908402}" type="sibTrans" cxnId="{CBACEA9D-20D4-4F44-BCCD-89AD65090418}">
      <dgm:prSet/>
      <dgm:spPr/>
      <dgm:t>
        <a:bodyPr/>
        <a:lstStyle/>
        <a:p>
          <a:endParaRPr lang="en-US"/>
        </a:p>
      </dgm:t>
    </dgm:pt>
    <dgm:pt modelId="{239BE581-A499-4BD5-ABF6-5210BB529EA5}">
      <dgm:prSet/>
      <dgm:spPr/>
      <dgm:t>
        <a:bodyPr/>
        <a:lstStyle/>
        <a:p>
          <a:r>
            <a:rPr lang="en-US" baseline="0"/>
            <a:t>Parenting support</a:t>
          </a:r>
          <a:endParaRPr lang="en-US"/>
        </a:p>
      </dgm:t>
    </dgm:pt>
    <dgm:pt modelId="{A33F343A-DE1A-4C12-8A75-DBDB03BC540A}" type="parTrans" cxnId="{9247413B-927C-4481-B2B2-D0070049BD7E}">
      <dgm:prSet/>
      <dgm:spPr/>
      <dgm:t>
        <a:bodyPr/>
        <a:lstStyle/>
        <a:p>
          <a:endParaRPr lang="en-US"/>
        </a:p>
      </dgm:t>
    </dgm:pt>
    <dgm:pt modelId="{3D118B5F-614A-4993-8A10-DB679A61EFA5}" type="sibTrans" cxnId="{9247413B-927C-4481-B2B2-D0070049BD7E}">
      <dgm:prSet/>
      <dgm:spPr/>
      <dgm:t>
        <a:bodyPr/>
        <a:lstStyle/>
        <a:p>
          <a:endParaRPr lang="en-US"/>
        </a:p>
      </dgm:t>
    </dgm:pt>
    <dgm:pt modelId="{6FE6F3A1-C405-4434-B27C-14CBD63DE5FD}">
      <dgm:prSet/>
      <dgm:spPr/>
      <dgm:t>
        <a:bodyPr/>
        <a:lstStyle/>
        <a:p>
          <a:r>
            <a:rPr lang="en-US" baseline="0"/>
            <a:t>Health visitor support</a:t>
          </a:r>
          <a:endParaRPr lang="en-US"/>
        </a:p>
      </dgm:t>
    </dgm:pt>
    <dgm:pt modelId="{8C2FBA1D-0C53-4F72-9CD1-658ABCE98251}" type="parTrans" cxnId="{ADA2939C-F127-4AEA-B574-4457E6D54734}">
      <dgm:prSet/>
      <dgm:spPr/>
      <dgm:t>
        <a:bodyPr/>
        <a:lstStyle/>
        <a:p>
          <a:endParaRPr lang="en-US"/>
        </a:p>
      </dgm:t>
    </dgm:pt>
    <dgm:pt modelId="{DFF6872F-84E8-47B1-A060-DFABE1B157FD}" type="sibTrans" cxnId="{ADA2939C-F127-4AEA-B574-4457E6D54734}">
      <dgm:prSet/>
      <dgm:spPr/>
      <dgm:t>
        <a:bodyPr/>
        <a:lstStyle/>
        <a:p>
          <a:endParaRPr lang="en-US"/>
        </a:p>
      </dgm:t>
    </dgm:pt>
    <dgm:pt modelId="{6934C67D-D272-461E-8CF6-EA1BCCE8133B}">
      <dgm:prSet/>
      <dgm:spPr/>
      <dgm:t>
        <a:bodyPr/>
        <a:lstStyle/>
        <a:p>
          <a:r>
            <a:rPr lang="en-US" baseline="0" dirty="0"/>
            <a:t>Support </a:t>
          </a:r>
          <a:r>
            <a:rPr lang="en-US" baseline="0" dirty="0" smtClean="0"/>
            <a:t>for early literacy.</a:t>
          </a:r>
          <a:endParaRPr lang="en-US" dirty="0"/>
        </a:p>
      </dgm:t>
    </dgm:pt>
    <dgm:pt modelId="{CE640EC4-9B87-49F5-98C1-1C61A9261381}" type="parTrans" cxnId="{64C6072F-FF3C-460B-8CAA-DCC6C6F9D16F}">
      <dgm:prSet/>
      <dgm:spPr/>
      <dgm:t>
        <a:bodyPr/>
        <a:lstStyle/>
        <a:p>
          <a:endParaRPr lang="en-US"/>
        </a:p>
      </dgm:t>
    </dgm:pt>
    <dgm:pt modelId="{A72FB4A4-0894-412C-BE76-FFB5D52A7956}" type="sibTrans" cxnId="{64C6072F-FF3C-460B-8CAA-DCC6C6F9D16F}">
      <dgm:prSet/>
      <dgm:spPr/>
      <dgm:t>
        <a:bodyPr/>
        <a:lstStyle/>
        <a:p>
          <a:endParaRPr lang="en-US"/>
        </a:p>
      </dgm:t>
    </dgm:pt>
    <dgm:pt modelId="{C2C6ED2A-536C-43E9-971E-90539E47F395}" type="pres">
      <dgm:prSet presAssocID="{09FD8F96-3BA2-4563-8B4A-CFDAC12D22B0}" presName="hierChild1" presStyleCnt="0">
        <dgm:presLayoutVars>
          <dgm:orgChart val="1"/>
          <dgm:chPref val="1"/>
          <dgm:dir/>
          <dgm:animOne val="branch"/>
          <dgm:animLvl val="lvl"/>
          <dgm:resizeHandles/>
        </dgm:presLayoutVars>
      </dgm:prSet>
      <dgm:spPr/>
      <dgm:t>
        <a:bodyPr/>
        <a:lstStyle/>
        <a:p>
          <a:endParaRPr lang="en-US"/>
        </a:p>
      </dgm:t>
    </dgm:pt>
    <dgm:pt modelId="{C6871311-42B5-4DF3-88C9-13576D2D4E36}" type="pres">
      <dgm:prSet presAssocID="{0E5F95E7-6D38-4556-AEB4-F83AA2534234}" presName="hierRoot1" presStyleCnt="0">
        <dgm:presLayoutVars>
          <dgm:hierBranch val="init"/>
        </dgm:presLayoutVars>
      </dgm:prSet>
      <dgm:spPr/>
    </dgm:pt>
    <dgm:pt modelId="{BD185E0B-8EE8-4A3F-B91C-7D311EB9BABC}" type="pres">
      <dgm:prSet presAssocID="{0E5F95E7-6D38-4556-AEB4-F83AA2534234}" presName="rootComposite1" presStyleCnt="0"/>
      <dgm:spPr/>
    </dgm:pt>
    <dgm:pt modelId="{8A0A5A4E-A1E5-4BFE-891F-D2E7EE4738A3}" type="pres">
      <dgm:prSet presAssocID="{0E5F95E7-6D38-4556-AEB4-F83AA2534234}" presName="rootText1" presStyleLbl="node0" presStyleIdx="0" presStyleCnt="1">
        <dgm:presLayoutVars>
          <dgm:chPref val="3"/>
        </dgm:presLayoutVars>
      </dgm:prSet>
      <dgm:spPr/>
      <dgm:t>
        <a:bodyPr/>
        <a:lstStyle/>
        <a:p>
          <a:endParaRPr lang="en-US"/>
        </a:p>
      </dgm:t>
    </dgm:pt>
    <dgm:pt modelId="{E6C58531-3CF3-4675-904D-A5540DF74E63}" type="pres">
      <dgm:prSet presAssocID="{0E5F95E7-6D38-4556-AEB4-F83AA2534234}" presName="rootConnector1" presStyleLbl="node1" presStyleIdx="0" presStyleCnt="0"/>
      <dgm:spPr/>
      <dgm:t>
        <a:bodyPr/>
        <a:lstStyle/>
        <a:p>
          <a:endParaRPr lang="en-US"/>
        </a:p>
      </dgm:t>
    </dgm:pt>
    <dgm:pt modelId="{59232B3E-CADC-4B5A-B0A1-E3A25A5BC4BB}" type="pres">
      <dgm:prSet presAssocID="{0E5F95E7-6D38-4556-AEB4-F83AA2534234}" presName="hierChild2" presStyleCnt="0"/>
      <dgm:spPr/>
    </dgm:pt>
    <dgm:pt modelId="{E7EE7713-EC65-4EE0-ACF4-E3CF1C20005C}" type="pres">
      <dgm:prSet presAssocID="{6A9BCFD5-6E71-4237-A643-3AF48EAA2482}" presName="Name64" presStyleLbl="parChTrans1D2" presStyleIdx="0" presStyleCnt="4"/>
      <dgm:spPr/>
      <dgm:t>
        <a:bodyPr/>
        <a:lstStyle/>
        <a:p>
          <a:endParaRPr lang="en-US"/>
        </a:p>
      </dgm:t>
    </dgm:pt>
    <dgm:pt modelId="{D87C5B04-A4DD-4DF9-8949-32527D0FE96C}" type="pres">
      <dgm:prSet presAssocID="{3927BD88-A08A-4BA2-917F-2D8C5C443AB5}" presName="hierRoot2" presStyleCnt="0">
        <dgm:presLayoutVars>
          <dgm:hierBranch val="init"/>
        </dgm:presLayoutVars>
      </dgm:prSet>
      <dgm:spPr/>
    </dgm:pt>
    <dgm:pt modelId="{A21B2C12-A255-42E4-B093-D7DA27F25BEE}" type="pres">
      <dgm:prSet presAssocID="{3927BD88-A08A-4BA2-917F-2D8C5C443AB5}" presName="rootComposite" presStyleCnt="0"/>
      <dgm:spPr/>
    </dgm:pt>
    <dgm:pt modelId="{95A39563-10F3-47D7-BB6E-01DD90E642E3}" type="pres">
      <dgm:prSet presAssocID="{3927BD88-A08A-4BA2-917F-2D8C5C443AB5}" presName="rootText" presStyleLbl="node2" presStyleIdx="0" presStyleCnt="4">
        <dgm:presLayoutVars>
          <dgm:chPref val="3"/>
        </dgm:presLayoutVars>
      </dgm:prSet>
      <dgm:spPr/>
      <dgm:t>
        <a:bodyPr/>
        <a:lstStyle/>
        <a:p>
          <a:endParaRPr lang="en-US"/>
        </a:p>
      </dgm:t>
    </dgm:pt>
    <dgm:pt modelId="{0E4A5EA3-1B98-4AAE-9222-33D477499D0F}" type="pres">
      <dgm:prSet presAssocID="{3927BD88-A08A-4BA2-917F-2D8C5C443AB5}" presName="rootConnector" presStyleLbl="node2" presStyleIdx="0" presStyleCnt="4"/>
      <dgm:spPr/>
      <dgm:t>
        <a:bodyPr/>
        <a:lstStyle/>
        <a:p>
          <a:endParaRPr lang="en-US"/>
        </a:p>
      </dgm:t>
    </dgm:pt>
    <dgm:pt modelId="{5DF17F32-C370-4167-B48D-137A980449A9}" type="pres">
      <dgm:prSet presAssocID="{3927BD88-A08A-4BA2-917F-2D8C5C443AB5}" presName="hierChild4" presStyleCnt="0"/>
      <dgm:spPr/>
    </dgm:pt>
    <dgm:pt modelId="{E217C201-EBF4-4AD1-944B-102D1E309F11}" type="pres">
      <dgm:prSet presAssocID="{3927BD88-A08A-4BA2-917F-2D8C5C443AB5}" presName="hierChild5" presStyleCnt="0"/>
      <dgm:spPr/>
    </dgm:pt>
    <dgm:pt modelId="{BB24E470-44DE-4073-B16A-CF50ECBBD91B}" type="pres">
      <dgm:prSet presAssocID="{A33F343A-DE1A-4C12-8A75-DBDB03BC540A}" presName="Name64" presStyleLbl="parChTrans1D2" presStyleIdx="1" presStyleCnt="4"/>
      <dgm:spPr/>
      <dgm:t>
        <a:bodyPr/>
        <a:lstStyle/>
        <a:p>
          <a:endParaRPr lang="en-US"/>
        </a:p>
      </dgm:t>
    </dgm:pt>
    <dgm:pt modelId="{EA6121CE-5D47-4BA7-BB77-485C2A973692}" type="pres">
      <dgm:prSet presAssocID="{239BE581-A499-4BD5-ABF6-5210BB529EA5}" presName="hierRoot2" presStyleCnt="0">
        <dgm:presLayoutVars>
          <dgm:hierBranch val="init"/>
        </dgm:presLayoutVars>
      </dgm:prSet>
      <dgm:spPr/>
    </dgm:pt>
    <dgm:pt modelId="{547662FD-27E8-45A2-9CEC-A674E0578E56}" type="pres">
      <dgm:prSet presAssocID="{239BE581-A499-4BD5-ABF6-5210BB529EA5}" presName="rootComposite" presStyleCnt="0"/>
      <dgm:spPr/>
    </dgm:pt>
    <dgm:pt modelId="{963F40A9-B845-4233-BD8E-E13C084A06B9}" type="pres">
      <dgm:prSet presAssocID="{239BE581-A499-4BD5-ABF6-5210BB529EA5}" presName="rootText" presStyleLbl="node2" presStyleIdx="1" presStyleCnt="4">
        <dgm:presLayoutVars>
          <dgm:chPref val="3"/>
        </dgm:presLayoutVars>
      </dgm:prSet>
      <dgm:spPr/>
      <dgm:t>
        <a:bodyPr/>
        <a:lstStyle/>
        <a:p>
          <a:endParaRPr lang="en-US"/>
        </a:p>
      </dgm:t>
    </dgm:pt>
    <dgm:pt modelId="{17D267C1-A871-42DC-8BEF-D463178A8DFC}" type="pres">
      <dgm:prSet presAssocID="{239BE581-A499-4BD5-ABF6-5210BB529EA5}" presName="rootConnector" presStyleLbl="node2" presStyleIdx="1" presStyleCnt="4"/>
      <dgm:spPr/>
      <dgm:t>
        <a:bodyPr/>
        <a:lstStyle/>
        <a:p>
          <a:endParaRPr lang="en-US"/>
        </a:p>
      </dgm:t>
    </dgm:pt>
    <dgm:pt modelId="{3A5B05B4-F77D-4740-B940-8CFB82AF175F}" type="pres">
      <dgm:prSet presAssocID="{239BE581-A499-4BD5-ABF6-5210BB529EA5}" presName="hierChild4" presStyleCnt="0"/>
      <dgm:spPr/>
    </dgm:pt>
    <dgm:pt modelId="{567B4811-AF4A-49DF-B85B-7CA4C5737735}" type="pres">
      <dgm:prSet presAssocID="{239BE581-A499-4BD5-ABF6-5210BB529EA5}" presName="hierChild5" presStyleCnt="0"/>
      <dgm:spPr/>
    </dgm:pt>
    <dgm:pt modelId="{61CC34FD-A37D-4449-97CE-A03B586E04CA}" type="pres">
      <dgm:prSet presAssocID="{8C2FBA1D-0C53-4F72-9CD1-658ABCE98251}" presName="Name64" presStyleLbl="parChTrans1D2" presStyleIdx="2" presStyleCnt="4"/>
      <dgm:spPr/>
      <dgm:t>
        <a:bodyPr/>
        <a:lstStyle/>
        <a:p>
          <a:endParaRPr lang="en-US"/>
        </a:p>
      </dgm:t>
    </dgm:pt>
    <dgm:pt modelId="{C4C508BC-A061-44EA-B16C-64AAA3A7B8F8}" type="pres">
      <dgm:prSet presAssocID="{6FE6F3A1-C405-4434-B27C-14CBD63DE5FD}" presName="hierRoot2" presStyleCnt="0">
        <dgm:presLayoutVars>
          <dgm:hierBranch val="init"/>
        </dgm:presLayoutVars>
      </dgm:prSet>
      <dgm:spPr/>
    </dgm:pt>
    <dgm:pt modelId="{3884D7E0-E96A-416B-9357-5744ECEFA892}" type="pres">
      <dgm:prSet presAssocID="{6FE6F3A1-C405-4434-B27C-14CBD63DE5FD}" presName="rootComposite" presStyleCnt="0"/>
      <dgm:spPr/>
    </dgm:pt>
    <dgm:pt modelId="{B2434FA7-3C74-4B89-B408-01FC3E080A6D}" type="pres">
      <dgm:prSet presAssocID="{6FE6F3A1-C405-4434-B27C-14CBD63DE5FD}" presName="rootText" presStyleLbl="node2" presStyleIdx="2" presStyleCnt="4">
        <dgm:presLayoutVars>
          <dgm:chPref val="3"/>
        </dgm:presLayoutVars>
      </dgm:prSet>
      <dgm:spPr/>
      <dgm:t>
        <a:bodyPr/>
        <a:lstStyle/>
        <a:p>
          <a:endParaRPr lang="en-US"/>
        </a:p>
      </dgm:t>
    </dgm:pt>
    <dgm:pt modelId="{FD749CE9-9C43-47A8-875D-B61C00B31EE6}" type="pres">
      <dgm:prSet presAssocID="{6FE6F3A1-C405-4434-B27C-14CBD63DE5FD}" presName="rootConnector" presStyleLbl="node2" presStyleIdx="2" presStyleCnt="4"/>
      <dgm:spPr/>
      <dgm:t>
        <a:bodyPr/>
        <a:lstStyle/>
        <a:p>
          <a:endParaRPr lang="en-US"/>
        </a:p>
      </dgm:t>
    </dgm:pt>
    <dgm:pt modelId="{2FF562E6-538D-4206-9001-F105B7B2774F}" type="pres">
      <dgm:prSet presAssocID="{6FE6F3A1-C405-4434-B27C-14CBD63DE5FD}" presName="hierChild4" presStyleCnt="0"/>
      <dgm:spPr/>
    </dgm:pt>
    <dgm:pt modelId="{608EF7CC-4581-41ED-A09F-957209E4FBA3}" type="pres">
      <dgm:prSet presAssocID="{6FE6F3A1-C405-4434-B27C-14CBD63DE5FD}" presName="hierChild5" presStyleCnt="0"/>
      <dgm:spPr/>
    </dgm:pt>
    <dgm:pt modelId="{B021C772-2D69-40B2-B880-CA55742738EE}" type="pres">
      <dgm:prSet presAssocID="{CE640EC4-9B87-49F5-98C1-1C61A9261381}" presName="Name64" presStyleLbl="parChTrans1D2" presStyleIdx="3" presStyleCnt="4"/>
      <dgm:spPr/>
      <dgm:t>
        <a:bodyPr/>
        <a:lstStyle/>
        <a:p>
          <a:endParaRPr lang="en-US"/>
        </a:p>
      </dgm:t>
    </dgm:pt>
    <dgm:pt modelId="{E1BAF209-D2A9-4401-A895-86763053B104}" type="pres">
      <dgm:prSet presAssocID="{6934C67D-D272-461E-8CF6-EA1BCCE8133B}" presName="hierRoot2" presStyleCnt="0">
        <dgm:presLayoutVars>
          <dgm:hierBranch val="init"/>
        </dgm:presLayoutVars>
      </dgm:prSet>
      <dgm:spPr/>
    </dgm:pt>
    <dgm:pt modelId="{B61D5FB3-0460-41E3-BF7D-C584E97FFB9C}" type="pres">
      <dgm:prSet presAssocID="{6934C67D-D272-461E-8CF6-EA1BCCE8133B}" presName="rootComposite" presStyleCnt="0"/>
      <dgm:spPr/>
    </dgm:pt>
    <dgm:pt modelId="{08FB1FEA-A8CF-471F-BE75-F343D19EA3CF}" type="pres">
      <dgm:prSet presAssocID="{6934C67D-D272-461E-8CF6-EA1BCCE8133B}" presName="rootText" presStyleLbl="node2" presStyleIdx="3" presStyleCnt="4">
        <dgm:presLayoutVars>
          <dgm:chPref val="3"/>
        </dgm:presLayoutVars>
      </dgm:prSet>
      <dgm:spPr/>
      <dgm:t>
        <a:bodyPr/>
        <a:lstStyle/>
        <a:p>
          <a:endParaRPr lang="en-US"/>
        </a:p>
      </dgm:t>
    </dgm:pt>
    <dgm:pt modelId="{60FB00D3-3AA9-44D6-AD7D-AA9D95C98854}" type="pres">
      <dgm:prSet presAssocID="{6934C67D-D272-461E-8CF6-EA1BCCE8133B}" presName="rootConnector" presStyleLbl="node2" presStyleIdx="3" presStyleCnt="4"/>
      <dgm:spPr/>
      <dgm:t>
        <a:bodyPr/>
        <a:lstStyle/>
        <a:p>
          <a:endParaRPr lang="en-US"/>
        </a:p>
      </dgm:t>
    </dgm:pt>
    <dgm:pt modelId="{4D104B62-C5E2-426F-B37D-9E463D48163E}" type="pres">
      <dgm:prSet presAssocID="{6934C67D-D272-461E-8CF6-EA1BCCE8133B}" presName="hierChild4" presStyleCnt="0"/>
      <dgm:spPr/>
    </dgm:pt>
    <dgm:pt modelId="{49170116-E7F3-456E-9364-25EB1446346A}" type="pres">
      <dgm:prSet presAssocID="{6934C67D-D272-461E-8CF6-EA1BCCE8133B}" presName="hierChild5" presStyleCnt="0"/>
      <dgm:spPr/>
    </dgm:pt>
    <dgm:pt modelId="{5391F733-8B56-4AC2-9AD4-06EBA8565B83}" type="pres">
      <dgm:prSet presAssocID="{0E5F95E7-6D38-4556-AEB4-F83AA2534234}" presName="hierChild3" presStyleCnt="0"/>
      <dgm:spPr/>
    </dgm:pt>
  </dgm:ptLst>
  <dgm:cxnLst>
    <dgm:cxn modelId="{182B663A-17F7-4FED-B134-7E8077A8F3E4}" type="presOf" srcId="{239BE581-A499-4BD5-ABF6-5210BB529EA5}" destId="{963F40A9-B845-4233-BD8E-E13C084A06B9}" srcOrd="0" destOrd="0" presId="urn:microsoft.com/office/officeart/2009/3/layout/HorizontalOrganizationChart"/>
    <dgm:cxn modelId="{CBACEA9D-20D4-4F44-BCCD-89AD65090418}" srcId="{0E5F95E7-6D38-4556-AEB4-F83AA2534234}" destId="{3927BD88-A08A-4BA2-917F-2D8C5C443AB5}" srcOrd="0" destOrd="0" parTransId="{6A9BCFD5-6E71-4237-A643-3AF48EAA2482}" sibTransId="{DFB87077-B6A8-41D1-9D0C-B58ED1908402}"/>
    <dgm:cxn modelId="{EC98FDBA-EFF8-47E5-B5C9-C38B69F04418}" srcId="{09FD8F96-3BA2-4563-8B4A-CFDAC12D22B0}" destId="{0E5F95E7-6D38-4556-AEB4-F83AA2534234}" srcOrd="0" destOrd="0" parTransId="{B5DDDFC2-C0F5-4FE4-B897-52E2F7B9ADC6}" sibTransId="{2E8F40BF-4E48-4340-B902-18BE1993ABE4}"/>
    <dgm:cxn modelId="{15419EF7-631C-4FC3-A5C0-DE50F5A685E8}" type="presOf" srcId="{0E5F95E7-6D38-4556-AEB4-F83AA2534234}" destId="{E6C58531-3CF3-4675-904D-A5540DF74E63}" srcOrd="1" destOrd="0" presId="urn:microsoft.com/office/officeart/2009/3/layout/HorizontalOrganizationChart"/>
    <dgm:cxn modelId="{6BB45C62-F0A7-419E-BA70-519AA627067C}" type="presOf" srcId="{3927BD88-A08A-4BA2-917F-2D8C5C443AB5}" destId="{95A39563-10F3-47D7-BB6E-01DD90E642E3}" srcOrd="0" destOrd="0" presId="urn:microsoft.com/office/officeart/2009/3/layout/HorizontalOrganizationChart"/>
    <dgm:cxn modelId="{C5BD75A8-8952-4E2A-BAC3-37B6DD674BED}" type="presOf" srcId="{239BE581-A499-4BD5-ABF6-5210BB529EA5}" destId="{17D267C1-A871-42DC-8BEF-D463178A8DFC}" srcOrd="1" destOrd="0" presId="urn:microsoft.com/office/officeart/2009/3/layout/HorizontalOrganizationChart"/>
    <dgm:cxn modelId="{AFD46287-5203-46C1-8A59-A27DA12DC1F1}" type="presOf" srcId="{A33F343A-DE1A-4C12-8A75-DBDB03BC540A}" destId="{BB24E470-44DE-4073-B16A-CF50ECBBD91B}" srcOrd="0" destOrd="0" presId="urn:microsoft.com/office/officeart/2009/3/layout/HorizontalOrganizationChart"/>
    <dgm:cxn modelId="{05F96455-9E30-47FB-8BA3-750233AF830F}" type="presOf" srcId="{3927BD88-A08A-4BA2-917F-2D8C5C443AB5}" destId="{0E4A5EA3-1B98-4AAE-9222-33D477499D0F}" srcOrd="1" destOrd="0" presId="urn:microsoft.com/office/officeart/2009/3/layout/HorizontalOrganizationChart"/>
    <dgm:cxn modelId="{ADA2939C-F127-4AEA-B574-4457E6D54734}" srcId="{0E5F95E7-6D38-4556-AEB4-F83AA2534234}" destId="{6FE6F3A1-C405-4434-B27C-14CBD63DE5FD}" srcOrd="2" destOrd="0" parTransId="{8C2FBA1D-0C53-4F72-9CD1-658ABCE98251}" sibTransId="{DFF6872F-84E8-47B1-A060-DFABE1B157FD}"/>
    <dgm:cxn modelId="{9247413B-927C-4481-B2B2-D0070049BD7E}" srcId="{0E5F95E7-6D38-4556-AEB4-F83AA2534234}" destId="{239BE581-A499-4BD5-ABF6-5210BB529EA5}" srcOrd="1" destOrd="0" parTransId="{A33F343A-DE1A-4C12-8A75-DBDB03BC540A}" sibTransId="{3D118B5F-614A-4993-8A10-DB679A61EFA5}"/>
    <dgm:cxn modelId="{33BD5065-E7EC-4BBE-94EF-8C6B2202C440}" type="presOf" srcId="{6FE6F3A1-C405-4434-B27C-14CBD63DE5FD}" destId="{FD749CE9-9C43-47A8-875D-B61C00B31EE6}" srcOrd="1" destOrd="0" presId="urn:microsoft.com/office/officeart/2009/3/layout/HorizontalOrganizationChart"/>
    <dgm:cxn modelId="{84AC0B84-BB50-4041-BF07-A22BA7C2B1AB}" type="presOf" srcId="{6FE6F3A1-C405-4434-B27C-14CBD63DE5FD}" destId="{B2434FA7-3C74-4B89-B408-01FC3E080A6D}" srcOrd="0" destOrd="0" presId="urn:microsoft.com/office/officeart/2009/3/layout/HorizontalOrganizationChart"/>
    <dgm:cxn modelId="{760C2297-3CDB-4E4F-B472-85F3A5E753E3}" type="presOf" srcId="{6934C67D-D272-461E-8CF6-EA1BCCE8133B}" destId="{08FB1FEA-A8CF-471F-BE75-F343D19EA3CF}" srcOrd="0" destOrd="0" presId="urn:microsoft.com/office/officeart/2009/3/layout/HorizontalOrganizationChart"/>
    <dgm:cxn modelId="{BFA5CE41-5E1F-4B3C-824B-DE6E872B3154}" type="presOf" srcId="{6934C67D-D272-461E-8CF6-EA1BCCE8133B}" destId="{60FB00D3-3AA9-44D6-AD7D-AA9D95C98854}" srcOrd="1" destOrd="0" presId="urn:microsoft.com/office/officeart/2009/3/layout/HorizontalOrganizationChart"/>
    <dgm:cxn modelId="{690882C9-574C-4642-8245-8E4FB77CD87D}" type="presOf" srcId="{0E5F95E7-6D38-4556-AEB4-F83AA2534234}" destId="{8A0A5A4E-A1E5-4BFE-891F-D2E7EE4738A3}" srcOrd="0" destOrd="0" presId="urn:microsoft.com/office/officeart/2009/3/layout/HorizontalOrganizationChart"/>
    <dgm:cxn modelId="{D469A817-B523-4700-8F02-83536F738FCA}" type="presOf" srcId="{8C2FBA1D-0C53-4F72-9CD1-658ABCE98251}" destId="{61CC34FD-A37D-4449-97CE-A03B586E04CA}" srcOrd="0" destOrd="0" presId="urn:microsoft.com/office/officeart/2009/3/layout/HorizontalOrganizationChart"/>
    <dgm:cxn modelId="{29BFDC8F-4AB2-4123-BCD3-99ACE7EDD89E}" type="presOf" srcId="{09FD8F96-3BA2-4563-8B4A-CFDAC12D22B0}" destId="{C2C6ED2A-536C-43E9-971E-90539E47F395}" srcOrd="0" destOrd="0" presId="urn:microsoft.com/office/officeart/2009/3/layout/HorizontalOrganizationChart"/>
    <dgm:cxn modelId="{97A9678D-533A-42F5-82CA-70A659D16FCF}" type="presOf" srcId="{CE640EC4-9B87-49F5-98C1-1C61A9261381}" destId="{B021C772-2D69-40B2-B880-CA55742738EE}" srcOrd="0" destOrd="0" presId="urn:microsoft.com/office/officeart/2009/3/layout/HorizontalOrganizationChart"/>
    <dgm:cxn modelId="{71C8677B-D270-4617-8AF7-0E24B5D5823B}" type="presOf" srcId="{6A9BCFD5-6E71-4237-A643-3AF48EAA2482}" destId="{E7EE7713-EC65-4EE0-ACF4-E3CF1C20005C}" srcOrd="0" destOrd="0" presId="urn:microsoft.com/office/officeart/2009/3/layout/HorizontalOrganizationChart"/>
    <dgm:cxn modelId="{64C6072F-FF3C-460B-8CAA-DCC6C6F9D16F}" srcId="{0E5F95E7-6D38-4556-AEB4-F83AA2534234}" destId="{6934C67D-D272-461E-8CF6-EA1BCCE8133B}" srcOrd="3" destOrd="0" parTransId="{CE640EC4-9B87-49F5-98C1-1C61A9261381}" sibTransId="{A72FB4A4-0894-412C-BE76-FFB5D52A7956}"/>
    <dgm:cxn modelId="{D6469E65-3E63-406C-9B17-694BA6ECE95A}" type="presParOf" srcId="{C2C6ED2A-536C-43E9-971E-90539E47F395}" destId="{C6871311-42B5-4DF3-88C9-13576D2D4E36}" srcOrd="0" destOrd="0" presId="urn:microsoft.com/office/officeart/2009/3/layout/HorizontalOrganizationChart"/>
    <dgm:cxn modelId="{6B9EDA4F-5C5B-4D4E-BC98-342893DC5A44}" type="presParOf" srcId="{C6871311-42B5-4DF3-88C9-13576D2D4E36}" destId="{BD185E0B-8EE8-4A3F-B91C-7D311EB9BABC}" srcOrd="0" destOrd="0" presId="urn:microsoft.com/office/officeart/2009/3/layout/HorizontalOrganizationChart"/>
    <dgm:cxn modelId="{1EA53E3A-80EB-4B05-9683-298BA5C1A6E0}" type="presParOf" srcId="{BD185E0B-8EE8-4A3F-B91C-7D311EB9BABC}" destId="{8A0A5A4E-A1E5-4BFE-891F-D2E7EE4738A3}" srcOrd="0" destOrd="0" presId="urn:microsoft.com/office/officeart/2009/3/layout/HorizontalOrganizationChart"/>
    <dgm:cxn modelId="{07786301-C96B-468A-958F-73963B861151}" type="presParOf" srcId="{BD185E0B-8EE8-4A3F-B91C-7D311EB9BABC}" destId="{E6C58531-3CF3-4675-904D-A5540DF74E63}" srcOrd="1" destOrd="0" presId="urn:microsoft.com/office/officeart/2009/3/layout/HorizontalOrganizationChart"/>
    <dgm:cxn modelId="{6335526F-E466-4A00-8DD6-C8B3E36BFE7E}" type="presParOf" srcId="{C6871311-42B5-4DF3-88C9-13576D2D4E36}" destId="{59232B3E-CADC-4B5A-B0A1-E3A25A5BC4BB}" srcOrd="1" destOrd="0" presId="urn:microsoft.com/office/officeart/2009/3/layout/HorizontalOrganizationChart"/>
    <dgm:cxn modelId="{7A384E9E-B42D-442D-BD3E-1D822C089159}" type="presParOf" srcId="{59232B3E-CADC-4B5A-B0A1-E3A25A5BC4BB}" destId="{E7EE7713-EC65-4EE0-ACF4-E3CF1C20005C}" srcOrd="0" destOrd="0" presId="urn:microsoft.com/office/officeart/2009/3/layout/HorizontalOrganizationChart"/>
    <dgm:cxn modelId="{177B9FBD-1041-45DF-A869-51EE2FD71B71}" type="presParOf" srcId="{59232B3E-CADC-4B5A-B0A1-E3A25A5BC4BB}" destId="{D87C5B04-A4DD-4DF9-8949-32527D0FE96C}" srcOrd="1" destOrd="0" presId="urn:microsoft.com/office/officeart/2009/3/layout/HorizontalOrganizationChart"/>
    <dgm:cxn modelId="{8FD4ACF7-C543-4B1A-A192-BAC61A628032}" type="presParOf" srcId="{D87C5B04-A4DD-4DF9-8949-32527D0FE96C}" destId="{A21B2C12-A255-42E4-B093-D7DA27F25BEE}" srcOrd="0" destOrd="0" presId="urn:microsoft.com/office/officeart/2009/3/layout/HorizontalOrganizationChart"/>
    <dgm:cxn modelId="{E15DE93A-7179-478C-82A4-1B13A2035898}" type="presParOf" srcId="{A21B2C12-A255-42E4-B093-D7DA27F25BEE}" destId="{95A39563-10F3-47D7-BB6E-01DD90E642E3}" srcOrd="0" destOrd="0" presId="urn:microsoft.com/office/officeart/2009/3/layout/HorizontalOrganizationChart"/>
    <dgm:cxn modelId="{02D58BFB-8F1C-4FB5-8967-0126C00E5326}" type="presParOf" srcId="{A21B2C12-A255-42E4-B093-D7DA27F25BEE}" destId="{0E4A5EA3-1B98-4AAE-9222-33D477499D0F}" srcOrd="1" destOrd="0" presId="urn:microsoft.com/office/officeart/2009/3/layout/HorizontalOrganizationChart"/>
    <dgm:cxn modelId="{574D16D0-62B3-452F-A93F-7B42EB4A30A6}" type="presParOf" srcId="{D87C5B04-A4DD-4DF9-8949-32527D0FE96C}" destId="{5DF17F32-C370-4167-B48D-137A980449A9}" srcOrd="1" destOrd="0" presId="urn:microsoft.com/office/officeart/2009/3/layout/HorizontalOrganizationChart"/>
    <dgm:cxn modelId="{3D21BCEB-3FE8-44E3-A55C-482EF84D5948}" type="presParOf" srcId="{D87C5B04-A4DD-4DF9-8949-32527D0FE96C}" destId="{E217C201-EBF4-4AD1-944B-102D1E309F11}" srcOrd="2" destOrd="0" presId="urn:microsoft.com/office/officeart/2009/3/layout/HorizontalOrganizationChart"/>
    <dgm:cxn modelId="{524827D1-561E-4FFC-8CBA-4B31CF868266}" type="presParOf" srcId="{59232B3E-CADC-4B5A-B0A1-E3A25A5BC4BB}" destId="{BB24E470-44DE-4073-B16A-CF50ECBBD91B}" srcOrd="2" destOrd="0" presId="urn:microsoft.com/office/officeart/2009/3/layout/HorizontalOrganizationChart"/>
    <dgm:cxn modelId="{1560F8A2-40A2-4DC7-BADF-3CB563B3557D}" type="presParOf" srcId="{59232B3E-CADC-4B5A-B0A1-E3A25A5BC4BB}" destId="{EA6121CE-5D47-4BA7-BB77-485C2A973692}" srcOrd="3" destOrd="0" presId="urn:microsoft.com/office/officeart/2009/3/layout/HorizontalOrganizationChart"/>
    <dgm:cxn modelId="{C4945F86-3483-4D64-A246-82A0871510B9}" type="presParOf" srcId="{EA6121CE-5D47-4BA7-BB77-485C2A973692}" destId="{547662FD-27E8-45A2-9CEC-A674E0578E56}" srcOrd="0" destOrd="0" presId="urn:microsoft.com/office/officeart/2009/3/layout/HorizontalOrganizationChart"/>
    <dgm:cxn modelId="{AF139F1C-02B1-4392-8CE4-ECF26DC21425}" type="presParOf" srcId="{547662FD-27E8-45A2-9CEC-A674E0578E56}" destId="{963F40A9-B845-4233-BD8E-E13C084A06B9}" srcOrd="0" destOrd="0" presId="urn:microsoft.com/office/officeart/2009/3/layout/HorizontalOrganizationChart"/>
    <dgm:cxn modelId="{348252B4-50DD-41D6-B3C1-CD525E8CEB21}" type="presParOf" srcId="{547662FD-27E8-45A2-9CEC-A674E0578E56}" destId="{17D267C1-A871-42DC-8BEF-D463178A8DFC}" srcOrd="1" destOrd="0" presId="urn:microsoft.com/office/officeart/2009/3/layout/HorizontalOrganizationChart"/>
    <dgm:cxn modelId="{D366434C-E3F1-4408-BE55-3611A7D56E0C}" type="presParOf" srcId="{EA6121CE-5D47-4BA7-BB77-485C2A973692}" destId="{3A5B05B4-F77D-4740-B940-8CFB82AF175F}" srcOrd="1" destOrd="0" presId="urn:microsoft.com/office/officeart/2009/3/layout/HorizontalOrganizationChart"/>
    <dgm:cxn modelId="{654E26C2-3310-4C11-B032-0375B47AE39B}" type="presParOf" srcId="{EA6121CE-5D47-4BA7-BB77-485C2A973692}" destId="{567B4811-AF4A-49DF-B85B-7CA4C5737735}" srcOrd="2" destOrd="0" presId="urn:microsoft.com/office/officeart/2009/3/layout/HorizontalOrganizationChart"/>
    <dgm:cxn modelId="{EACCA198-6D66-4111-8FCA-50512D9D1AD9}" type="presParOf" srcId="{59232B3E-CADC-4B5A-B0A1-E3A25A5BC4BB}" destId="{61CC34FD-A37D-4449-97CE-A03B586E04CA}" srcOrd="4" destOrd="0" presId="urn:microsoft.com/office/officeart/2009/3/layout/HorizontalOrganizationChart"/>
    <dgm:cxn modelId="{4C1C4F22-004C-4A1A-966F-52B00E797F86}" type="presParOf" srcId="{59232B3E-CADC-4B5A-B0A1-E3A25A5BC4BB}" destId="{C4C508BC-A061-44EA-B16C-64AAA3A7B8F8}" srcOrd="5" destOrd="0" presId="urn:microsoft.com/office/officeart/2009/3/layout/HorizontalOrganizationChart"/>
    <dgm:cxn modelId="{6EDF2E12-C490-41E8-B155-CD1D8AA221F4}" type="presParOf" srcId="{C4C508BC-A061-44EA-B16C-64AAA3A7B8F8}" destId="{3884D7E0-E96A-416B-9357-5744ECEFA892}" srcOrd="0" destOrd="0" presId="urn:microsoft.com/office/officeart/2009/3/layout/HorizontalOrganizationChart"/>
    <dgm:cxn modelId="{54DEAFA9-FC2D-45C5-BFCD-A316DD05AA7B}" type="presParOf" srcId="{3884D7E0-E96A-416B-9357-5744ECEFA892}" destId="{B2434FA7-3C74-4B89-B408-01FC3E080A6D}" srcOrd="0" destOrd="0" presId="urn:microsoft.com/office/officeart/2009/3/layout/HorizontalOrganizationChart"/>
    <dgm:cxn modelId="{CEF1B2CC-E70D-4FFF-BD90-27576DC5CC87}" type="presParOf" srcId="{3884D7E0-E96A-416B-9357-5744ECEFA892}" destId="{FD749CE9-9C43-47A8-875D-B61C00B31EE6}" srcOrd="1" destOrd="0" presId="urn:microsoft.com/office/officeart/2009/3/layout/HorizontalOrganizationChart"/>
    <dgm:cxn modelId="{107AA2B1-B922-4E45-A6CE-B0A031BC5038}" type="presParOf" srcId="{C4C508BC-A061-44EA-B16C-64AAA3A7B8F8}" destId="{2FF562E6-538D-4206-9001-F105B7B2774F}" srcOrd="1" destOrd="0" presId="urn:microsoft.com/office/officeart/2009/3/layout/HorizontalOrganizationChart"/>
    <dgm:cxn modelId="{9E0601BA-6277-4072-AA93-0FEF3B579AAC}" type="presParOf" srcId="{C4C508BC-A061-44EA-B16C-64AAA3A7B8F8}" destId="{608EF7CC-4581-41ED-A09F-957209E4FBA3}" srcOrd="2" destOrd="0" presId="urn:microsoft.com/office/officeart/2009/3/layout/HorizontalOrganizationChart"/>
    <dgm:cxn modelId="{08BB6C9D-446D-453A-A01A-A884ABB50703}" type="presParOf" srcId="{59232B3E-CADC-4B5A-B0A1-E3A25A5BC4BB}" destId="{B021C772-2D69-40B2-B880-CA55742738EE}" srcOrd="6" destOrd="0" presId="urn:microsoft.com/office/officeart/2009/3/layout/HorizontalOrganizationChart"/>
    <dgm:cxn modelId="{C22987AA-164E-4C42-8CAA-EF8EE17C84FB}" type="presParOf" srcId="{59232B3E-CADC-4B5A-B0A1-E3A25A5BC4BB}" destId="{E1BAF209-D2A9-4401-A895-86763053B104}" srcOrd="7" destOrd="0" presId="urn:microsoft.com/office/officeart/2009/3/layout/HorizontalOrganizationChart"/>
    <dgm:cxn modelId="{05F4A347-59DF-4283-AC37-EDEA8F37AEA8}" type="presParOf" srcId="{E1BAF209-D2A9-4401-A895-86763053B104}" destId="{B61D5FB3-0460-41E3-BF7D-C584E97FFB9C}" srcOrd="0" destOrd="0" presId="urn:microsoft.com/office/officeart/2009/3/layout/HorizontalOrganizationChart"/>
    <dgm:cxn modelId="{25CE1331-90B9-4B13-94D4-42ECBFA6AD17}" type="presParOf" srcId="{B61D5FB3-0460-41E3-BF7D-C584E97FFB9C}" destId="{08FB1FEA-A8CF-471F-BE75-F343D19EA3CF}" srcOrd="0" destOrd="0" presId="urn:microsoft.com/office/officeart/2009/3/layout/HorizontalOrganizationChart"/>
    <dgm:cxn modelId="{BBD9D36F-3B7B-4739-A5E4-203FC3499224}" type="presParOf" srcId="{B61D5FB3-0460-41E3-BF7D-C584E97FFB9C}" destId="{60FB00D3-3AA9-44D6-AD7D-AA9D95C98854}" srcOrd="1" destOrd="0" presId="urn:microsoft.com/office/officeart/2009/3/layout/HorizontalOrganizationChart"/>
    <dgm:cxn modelId="{7E13DB78-28CE-43A6-9261-4FD3517E7319}" type="presParOf" srcId="{E1BAF209-D2A9-4401-A895-86763053B104}" destId="{4D104B62-C5E2-426F-B37D-9E463D48163E}" srcOrd="1" destOrd="0" presId="urn:microsoft.com/office/officeart/2009/3/layout/HorizontalOrganizationChart"/>
    <dgm:cxn modelId="{418B2FAA-9435-4842-BCA0-6AF225479BDA}" type="presParOf" srcId="{E1BAF209-D2A9-4401-A895-86763053B104}" destId="{49170116-E7F3-456E-9364-25EB1446346A}" srcOrd="2" destOrd="0" presId="urn:microsoft.com/office/officeart/2009/3/layout/HorizontalOrganizationChart"/>
    <dgm:cxn modelId="{CB89D3B9-3B54-4C46-8BC2-468E7FF338E4}" type="presParOf" srcId="{C6871311-42B5-4DF3-88C9-13576D2D4E36}" destId="{5391F733-8B56-4AC2-9AD4-06EBA8565B83}" srcOrd="2" destOrd="0" presId="urn:microsoft.com/office/officeart/2009/3/layout/HorizontalOrganizationChar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21C772-2D69-40B2-B880-CA55742738EE}">
      <dsp:nvSpPr>
        <dsp:cNvPr id="0" name=""/>
        <dsp:cNvSpPr/>
      </dsp:nvSpPr>
      <dsp:spPr>
        <a:xfrm>
          <a:off x="2616425" y="2499756"/>
          <a:ext cx="522722" cy="1685781"/>
        </a:xfrm>
        <a:custGeom>
          <a:avLst/>
          <a:gdLst/>
          <a:ahLst/>
          <a:cxnLst/>
          <a:rect l="0" t="0" r="0" b="0"/>
          <a:pathLst>
            <a:path>
              <a:moveTo>
                <a:pt x="0" y="0"/>
              </a:moveTo>
              <a:lnTo>
                <a:pt x="261361" y="0"/>
              </a:lnTo>
              <a:lnTo>
                <a:pt x="261361" y="1685781"/>
              </a:lnTo>
              <a:lnTo>
                <a:pt x="522722" y="1685781"/>
              </a:lnTo>
            </a:path>
          </a:pathLst>
        </a:custGeom>
        <a:noFill/>
        <a:ln w="34925"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1CC34FD-A37D-4449-97CE-A03B586E04CA}">
      <dsp:nvSpPr>
        <dsp:cNvPr id="0" name=""/>
        <dsp:cNvSpPr/>
      </dsp:nvSpPr>
      <dsp:spPr>
        <a:xfrm>
          <a:off x="2616425" y="2499756"/>
          <a:ext cx="522722" cy="561927"/>
        </a:xfrm>
        <a:custGeom>
          <a:avLst/>
          <a:gdLst/>
          <a:ahLst/>
          <a:cxnLst/>
          <a:rect l="0" t="0" r="0" b="0"/>
          <a:pathLst>
            <a:path>
              <a:moveTo>
                <a:pt x="0" y="0"/>
              </a:moveTo>
              <a:lnTo>
                <a:pt x="261361" y="0"/>
              </a:lnTo>
              <a:lnTo>
                <a:pt x="261361" y="561927"/>
              </a:lnTo>
              <a:lnTo>
                <a:pt x="522722" y="561927"/>
              </a:lnTo>
            </a:path>
          </a:pathLst>
        </a:custGeom>
        <a:noFill/>
        <a:ln w="34925"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B24E470-44DE-4073-B16A-CF50ECBBD91B}">
      <dsp:nvSpPr>
        <dsp:cNvPr id="0" name=""/>
        <dsp:cNvSpPr/>
      </dsp:nvSpPr>
      <dsp:spPr>
        <a:xfrm>
          <a:off x="2616425" y="1937828"/>
          <a:ext cx="522722" cy="561927"/>
        </a:xfrm>
        <a:custGeom>
          <a:avLst/>
          <a:gdLst/>
          <a:ahLst/>
          <a:cxnLst/>
          <a:rect l="0" t="0" r="0" b="0"/>
          <a:pathLst>
            <a:path>
              <a:moveTo>
                <a:pt x="0" y="561927"/>
              </a:moveTo>
              <a:lnTo>
                <a:pt x="261361" y="561927"/>
              </a:lnTo>
              <a:lnTo>
                <a:pt x="261361" y="0"/>
              </a:lnTo>
              <a:lnTo>
                <a:pt x="522722" y="0"/>
              </a:lnTo>
            </a:path>
          </a:pathLst>
        </a:custGeom>
        <a:noFill/>
        <a:ln w="34925"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7EE7713-EC65-4EE0-ACF4-E3CF1C20005C}">
      <dsp:nvSpPr>
        <dsp:cNvPr id="0" name=""/>
        <dsp:cNvSpPr/>
      </dsp:nvSpPr>
      <dsp:spPr>
        <a:xfrm>
          <a:off x="2616425" y="813974"/>
          <a:ext cx="522722" cy="1685781"/>
        </a:xfrm>
        <a:custGeom>
          <a:avLst/>
          <a:gdLst/>
          <a:ahLst/>
          <a:cxnLst/>
          <a:rect l="0" t="0" r="0" b="0"/>
          <a:pathLst>
            <a:path>
              <a:moveTo>
                <a:pt x="0" y="1685781"/>
              </a:moveTo>
              <a:lnTo>
                <a:pt x="261361" y="1685781"/>
              </a:lnTo>
              <a:lnTo>
                <a:pt x="261361" y="0"/>
              </a:lnTo>
              <a:lnTo>
                <a:pt x="522722" y="0"/>
              </a:lnTo>
            </a:path>
          </a:pathLst>
        </a:custGeom>
        <a:noFill/>
        <a:ln w="34925" cap="flat" cmpd="sng" algn="in">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A0A5A4E-A1E5-4BFE-891F-D2E7EE4738A3}">
      <dsp:nvSpPr>
        <dsp:cNvPr id="0" name=""/>
        <dsp:cNvSpPr/>
      </dsp:nvSpPr>
      <dsp:spPr>
        <a:xfrm>
          <a:off x="2810" y="2101179"/>
          <a:ext cx="2613614" cy="797152"/>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baseline="0" dirty="0"/>
            <a:t>The overall purpose of Flying start is to cover four of the main core elements</a:t>
          </a:r>
          <a:r>
            <a:rPr lang="en-US" sz="1800" kern="1200" baseline="0" dirty="0" smtClean="0"/>
            <a:t>. </a:t>
          </a:r>
          <a:endParaRPr lang="en-US" sz="1800" kern="1200" dirty="0"/>
        </a:p>
      </dsp:txBody>
      <dsp:txXfrm>
        <a:off x="2810" y="2101179"/>
        <a:ext cx="2613614" cy="797152"/>
      </dsp:txXfrm>
    </dsp:sp>
    <dsp:sp modelId="{95A39563-10F3-47D7-BB6E-01DD90E642E3}">
      <dsp:nvSpPr>
        <dsp:cNvPr id="0" name=""/>
        <dsp:cNvSpPr/>
      </dsp:nvSpPr>
      <dsp:spPr>
        <a:xfrm>
          <a:off x="3139147" y="415398"/>
          <a:ext cx="2613614" cy="797152"/>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baseline="0"/>
            <a:t>Free child care </a:t>
          </a:r>
          <a:endParaRPr lang="en-US" sz="1800" kern="1200"/>
        </a:p>
      </dsp:txBody>
      <dsp:txXfrm>
        <a:off x="3139147" y="415398"/>
        <a:ext cx="2613614" cy="797152"/>
      </dsp:txXfrm>
    </dsp:sp>
    <dsp:sp modelId="{963F40A9-B845-4233-BD8E-E13C084A06B9}">
      <dsp:nvSpPr>
        <dsp:cNvPr id="0" name=""/>
        <dsp:cNvSpPr/>
      </dsp:nvSpPr>
      <dsp:spPr>
        <a:xfrm>
          <a:off x="3139147" y="1539252"/>
          <a:ext cx="2613614" cy="797152"/>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baseline="0"/>
            <a:t>Parenting support</a:t>
          </a:r>
          <a:endParaRPr lang="en-US" sz="1800" kern="1200"/>
        </a:p>
      </dsp:txBody>
      <dsp:txXfrm>
        <a:off x="3139147" y="1539252"/>
        <a:ext cx="2613614" cy="797152"/>
      </dsp:txXfrm>
    </dsp:sp>
    <dsp:sp modelId="{B2434FA7-3C74-4B89-B408-01FC3E080A6D}">
      <dsp:nvSpPr>
        <dsp:cNvPr id="0" name=""/>
        <dsp:cNvSpPr/>
      </dsp:nvSpPr>
      <dsp:spPr>
        <a:xfrm>
          <a:off x="3139147" y="2663106"/>
          <a:ext cx="2613614" cy="797152"/>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baseline="0"/>
            <a:t>Health visitor support</a:t>
          </a:r>
          <a:endParaRPr lang="en-US" sz="1800" kern="1200"/>
        </a:p>
      </dsp:txBody>
      <dsp:txXfrm>
        <a:off x="3139147" y="2663106"/>
        <a:ext cx="2613614" cy="797152"/>
      </dsp:txXfrm>
    </dsp:sp>
    <dsp:sp modelId="{08FB1FEA-A8CF-471F-BE75-F343D19EA3CF}">
      <dsp:nvSpPr>
        <dsp:cNvPr id="0" name=""/>
        <dsp:cNvSpPr/>
      </dsp:nvSpPr>
      <dsp:spPr>
        <a:xfrm>
          <a:off x="3139147" y="3786961"/>
          <a:ext cx="2613614" cy="797152"/>
        </a:xfrm>
        <a:prstGeom prst="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en-US" sz="1800" kern="1200" baseline="0" dirty="0"/>
            <a:t>Support </a:t>
          </a:r>
          <a:r>
            <a:rPr lang="en-US" sz="1800" kern="1200" baseline="0" dirty="0" smtClean="0"/>
            <a:t>for early literacy.</a:t>
          </a:r>
          <a:endParaRPr lang="en-US" sz="1800" kern="1200" dirty="0"/>
        </a:p>
      </dsp:txBody>
      <dsp:txXfrm>
        <a:off x="3139147" y="3786961"/>
        <a:ext cx="2613614" cy="797152"/>
      </dsp:txXfrm>
    </dsp:sp>
  </dsp:spTree>
</dsp:drawing>
</file>

<file path=ppt/diagrams/layout1.xml><?xml version="1.0" encoding="utf-8"?>
<dgm:layoutDef xmlns:dgm="http://schemas.openxmlformats.org/drawingml/2006/diagram" xmlns:a="http://schemas.openxmlformats.org/drawingml/2006/main" uniqueId="urn:microsoft.com/office/officeart/2009/3/layout/HorizontalOrganizationChart">
  <dgm:title val=""/>
  <dgm:desc val=""/>
  <dgm:catLst>
    <dgm:cat type="hierarchy" pri="43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305"/>
      <dgm:constr type="w" for="des" forName="rootComposite" refType="w" fact="10"/>
      <dgm:constr type="h" for="des" forName="rootComposite" refType="w" refFor="des" refForName="rootComposite1" fact="0.305"/>
      <dgm:constr type="w" for="des" forName="rootComposite3" refType="w" fact="10"/>
      <dgm:constr type="h" for="des" forName="rootComposite3" refType="w" refFor="des" refForName="rootComposite1" fact="0.305"/>
      <dgm:constr type="primFontSz" for="des" ptType="node" op="equ"/>
      <dgm:constr type="sp" for="des" op="equ"/>
      <dgm:constr type="sp" for="des" forName="hierRoot1" refType="w" refFor="des" refForName="rootComposite1" fact="0.2"/>
      <dgm:constr type="sp" for="des" forName="hierRoot2" refType="sp" refFor="des" refForName="hierRoot1"/>
      <dgm:constr type="sp" for="des" forName="hierRoot3" refType="sp" refFor="des" refForName="hierRoot1"/>
      <dgm:constr type="sibSp" refType="w" refFor="des" refForName="rootComposite1" fact="0.125"/>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125"/>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func="var" arg="dir" op="equ" val="norm">
                  <dgm:alg type="hierRoot">
                    <dgm:param type="hierAlign" val="lT"/>
                  </dgm:alg>
                  <dgm:constrLst>
                    <dgm:constr type="alignOff" val="0.75"/>
                  </dgm:constrLst>
                </dgm:if>
                <dgm:else name="Name9">
                  <dgm:alg type="hierRoot">
                    <dgm:param type="hierAlign" val="rT"/>
                  </dgm:alg>
                  <dgm:constrLst>
                    <dgm:constr type="alignOff" val="0.75"/>
                  </dgm:constrLst>
                </dgm:else>
              </dgm:choose>
            </dgm:if>
            <dgm:if name="Name10" func="var" arg="hierBranch" op="equ" val="r">
              <dgm:choose name="Name11">
                <dgm:if name="Name12" func="var" arg="dir" op="equ" val="norm">
                  <dgm:alg type="hierRoot">
                    <dgm:param type="hierAlign" val="lB"/>
                  </dgm:alg>
                  <dgm:constrLst>
                    <dgm:constr type="alignOff" val="0.75"/>
                  </dgm:constrLst>
                </dgm:if>
                <dgm:else name="Name13">
                  <dgm:alg type="hierRoot">
                    <dgm:param type="hierAlign" val="rB"/>
                  </dgm:alg>
                  <dgm:constrLst>
                    <dgm:constr type="alignOff" val="0.75"/>
                  </dgm:constrLst>
                </dgm:else>
              </dgm:choose>
            </dgm:if>
            <dgm:if name="Name14" func="var" arg="hierBranch" op="equ" val="hang">
              <dgm:choose name="Name15">
                <dgm:if name="Name16" func="var" arg="dir" op="equ" val="norm">
                  <dgm:alg type="hierRoot">
                    <dgm:param type="hierAlign" val="lCtrCh"/>
                  </dgm:alg>
                  <dgm:constrLst>
                    <dgm:constr type="alignOff" val="0.65"/>
                  </dgm:constrLst>
                </dgm:if>
                <dgm:else name="Name17">
                  <dgm:alg type="hierRoot">
                    <dgm:param type="hierAlign" val="rCtrCh"/>
                  </dgm:alg>
                  <dgm:constrLst>
                    <dgm:constr type="alignOff" val="0.65"/>
                  </dgm:constrLst>
                </dgm:else>
              </dgm:choose>
            </dgm:if>
            <dgm:else name="Name18">
              <dgm:choose name="Name19">
                <dgm:if name="Name20" func="var" arg="dir" op="equ" val="norm">
                  <dgm:alg type="hierRoot">
                    <dgm:param type="hierAlign" val="lCtrCh"/>
                  </dgm:alg>
                  <dgm:constrLst>
                    <dgm:constr type="alignOff"/>
                    <dgm:constr type="bendDist" for="des" ptType="parTrans" refType="sp" fact="0.5"/>
                  </dgm:constrLst>
                </dgm:if>
                <dgm:else name="Name21">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22">
              <dgm:if name="Name23"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24"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25"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6">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7">
              <dgm:if name="Name28" func="var" arg="hierBranch" op="equ" val="l">
                <dgm:choose name="Name29">
                  <dgm:if name="Name30" func="var" arg="dir" op="equ" val="norm">
                    <dgm:alg type="hierChild">
                      <dgm:param type="chAlign" val="t"/>
                      <dgm:param type="linDir" val="fromL"/>
                    </dgm:alg>
                  </dgm:if>
                  <dgm:else name="Name31">
                    <dgm:alg type="hierChild">
                      <dgm:param type="chAlign" val="t"/>
                      <dgm:param type="linDir" val="fromR"/>
                    </dgm:alg>
                  </dgm:else>
                </dgm:choose>
              </dgm:if>
              <dgm:if name="Name32" func="var" arg="hierBranch" op="equ" val="r">
                <dgm:choose name="Name33">
                  <dgm:if name="Name34" func="var" arg="dir" op="equ" val="norm">
                    <dgm:alg type="hierChild">
                      <dgm:param type="chAlign" val="b"/>
                      <dgm:param type="linDir" val="fromL"/>
                    </dgm:alg>
                  </dgm:if>
                  <dgm:else name="Name35">
                    <dgm:alg type="hierChild">
                      <dgm:param type="chAlign" val="b"/>
                      <dgm:param type="linDir" val="fromR"/>
                    </dgm:alg>
                  </dgm:else>
                </dgm:choose>
              </dgm:if>
              <dgm:if name="Name36" func="var" arg="hierBranch" op="equ" val="hang">
                <dgm:choose name="Name37">
                  <dgm:if name="Name38" func="var" arg="dir" op="equ" val="norm">
                    <dgm:alg type="hierChild">
                      <dgm:param type="chAlign" val="l"/>
                      <dgm:param type="linDir" val="fromT"/>
                      <dgm:param type="secChAlign" val="t"/>
                      <dgm:param type="secLinDir" val="fromL"/>
                    </dgm:alg>
                  </dgm:if>
                  <dgm:else name="Name39">
                    <dgm:alg type="hierChild">
                      <dgm:param type="chAlign" val="r"/>
                      <dgm:param type="linDir" val="fromT"/>
                      <dgm:param type="secChAlign" val="t"/>
                      <dgm:param type="secLinDir" val="fromR"/>
                    </dgm:alg>
                  </dgm:else>
                </dgm:choose>
              </dgm:if>
              <dgm:else name="Name40">
                <dgm:choose name="Name41">
                  <dgm:if name="Name42" func="var" arg="dir" op="equ" val="norm">
                    <dgm:alg type="hierChild">
                      <dgm:param type="linDir" val="fromT"/>
                      <dgm:param type="chAlign" val="l"/>
                    </dgm:alg>
                  </dgm:if>
                  <dgm:else name="Name43">
                    <dgm:alg type="hierChild">
                      <dgm:param type="linDir" val="fromT"/>
                      <dgm:param type="chAlign" val="r"/>
                    </dgm:alg>
                  </dgm:else>
                </dgm:choose>
              </dgm:else>
            </dgm:choose>
            <dgm:shape xmlns:r="http://schemas.openxmlformats.org/officeDocument/2006/relationships" r:blip="">
              <dgm:adjLst/>
            </dgm:shape>
            <dgm:presOf/>
            <dgm:constrLst/>
            <dgm:ruleLst/>
            <dgm:forEach name="rep2a" axis="ch" ptType="nonAsst">
              <dgm:forEach name="Name44" axis="precedSib" ptType="parTrans" st="-1" cnt="1">
                <dgm:choose name="Name45">
                  <dgm:if name="Name46" func="var" arg="hierBranch" op="equ" val="hang">
                    <dgm:layoutNode name="Name47">
                      <dgm:choose name="Name48">
                        <dgm:if name="Name49" func="var" arg="dir" op="equ" val="norm">
                          <dgm:alg type="conn">
                            <dgm:param type="connRout" val="bend"/>
                            <dgm:param type="dim" val="1D"/>
                            <dgm:param type="endSty" val="noArr"/>
                            <dgm:param type="begPts" val="midR"/>
                            <dgm:param type="endPts" val="bCtr tCtr"/>
                          </dgm:alg>
                        </dgm:if>
                        <dgm:else name="Name50">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1" func="var" arg="hierBranch" op="equ" val="l">
                    <dgm:layoutNode name="Name52">
                      <dgm:choose name="Name53">
                        <dgm:if name="Name54" func="var" arg="dir" op="equ" val="norm">
                          <dgm:alg type="conn">
                            <dgm:param type="connRout" val="bend"/>
                            <dgm:param type="dim" val="1D"/>
                            <dgm:param type="endSty" val="noArr"/>
                            <dgm:param type="begPts" val="midR"/>
                            <dgm:param type="endPts" val="tCtr"/>
                          </dgm:alg>
                        </dgm:if>
                        <dgm:else name="Name55">
                          <dgm:alg type="conn">
                            <dgm:param type="connRout" val="bend"/>
                            <dgm:param type="dim" val="1D"/>
                            <dgm:param type="endSty" val="noArr"/>
                            <dgm:param type="begPts" val="midL"/>
                            <dgm:param type="endPts" val="tCtr"/>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56" func="var" arg="hierBranch" op="equ" val="r">
                    <dgm:layoutNode name="Name57">
                      <dgm:choose name="Name58">
                        <dgm:if name="Name59" func="var" arg="dir" op="equ" val="norm">
                          <dgm:alg type="conn">
                            <dgm:param type="connRout" val="bend"/>
                            <dgm:param type="dim" val="1D"/>
                            <dgm:param type="endSty" val="noArr"/>
                            <dgm:param type="begPts" val="midR"/>
                            <dgm:param type="endPts" val="bCtr"/>
                          </dgm:alg>
                        </dgm:if>
                        <dgm:else name="Name60">
                          <dgm:alg type="conn">
                            <dgm:param type="connRout" val="bend"/>
                            <dgm:param type="dim" val="1D"/>
                            <dgm:param type="endSty" val="noArr"/>
                            <dgm:param type="begPts" val="midL"/>
                            <dgm:param type="endPts" val="bCtr"/>
                          </dgm:alg>
                        </dgm:else>
                      </dgm:choose>
                      <dgm:shape xmlns:r="http://schemas.openxmlformats.org/officeDocument/2006/relationships" type="conn" r:blip="" zOrderOff="-99999">
                        <dgm:adjLst/>
                      </dgm:shape>
                      <dgm:presOf axis="self"/>
                      <dgm:constrLst>
                        <dgm:constr type="begPad"/>
                        <dgm:constr type="endPad"/>
                      </dgm:constrLst>
                      <dgm:ruleLst/>
                    </dgm:layoutNode>
                  </dgm:if>
                  <dgm:else name="Name61">
                    <dgm:choose name="Name62">
                      <dgm:if name="Name63" func="var" arg="dir" op="equ" val="norm">
                        <dgm:layoutNode name="Name64">
                          <dgm:alg type="conn">
                            <dgm:param type="connRout" val="bend"/>
                            <dgm:param type="dim" val="1D"/>
                            <dgm:param type="endSty" val="noArr"/>
                            <dgm:param type="begPts" val="midR"/>
                            <dgm:param type="endPts" val="midL"/>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else name="Name65">
                        <dgm:layoutNode name="Name66">
                          <dgm:alg type="conn">
                            <dgm:param type="connRout" val="bend"/>
                            <dgm:param type="dim" val="1D"/>
                            <dgm:param type="endSty" val="noArr"/>
                            <dgm:param type="begPts" val="midL"/>
                            <dgm:param type="endPts" val="midR"/>
                            <dgm:param type="bendPt" val="end"/>
                          </dgm:alg>
                          <dgm:shape xmlns:r="http://schemas.openxmlformats.org/officeDocument/2006/relationships" type="conn" r:blip="" zOrderOff="-99999">
                            <dgm:adjLst/>
                          </dgm:shape>
                          <dgm:presOf axis="self"/>
                          <dgm:constrLst>
                            <dgm:constr type="begPad"/>
                            <dgm:constr type="endPad"/>
                          </dgm:constrLst>
                          <dgm:ruleLst/>
                        </dgm:layoutNode>
                      </dgm:else>
                    </dgm:choose>
                  </dgm:else>
                </dgm:choose>
              </dgm:forEach>
              <dgm:layoutNode name="hierRoot2">
                <dgm:varLst>
                  <dgm:hierBranch val="init"/>
                </dgm:varLst>
                <dgm:choose name="Name67">
                  <dgm:if name="Name68" func="var" arg="hierBranch" op="equ" val="l">
                    <dgm:choose name="Name69">
                      <dgm:if name="Name70" func="var" arg="dir" op="equ" val="norm">
                        <dgm:alg type="hierRoot">
                          <dgm:param type="hierAlign" val="lT"/>
                        </dgm:alg>
                        <dgm:constrLst>
                          <dgm:constr type="alignOff" val="0.75"/>
                        </dgm:constrLst>
                      </dgm:if>
                      <dgm:else name="Name71">
                        <dgm:alg type="hierRoot">
                          <dgm:param type="hierAlign" val="rT"/>
                        </dgm:alg>
                        <dgm:constrLst>
                          <dgm:constr type="alignOff" val="0.75"/>
                        </dgm:constrLst>
                      </dgm:else>
                    </dgm:choose>
                  </dgm:if>
                  <dgm:if name="Name72" func="var" arg="hierBranch" op="equ" val="r">
                    <dgm:choose name="Name73">
                      <dgm:if name="Name74" func="var" arg="dir" op="equ" val="norm">
                        <dgm:alg type="hierRoot">
                          <dgm:param type="hierAlign" val="lB"/>
                        </dgm:alg>
                        <dgm:constrLst>
                          <dgm:constr type="alignOff" val="0.75"/>
                        </dgm:constrLst>
                      </dgm:if>
                      <dgm:else name="Name75">
                        <dgm:alg type="hierRoot">
                          <dgm:param type="hierAlign" val="rB"/>
                        </dgm:alg>
                        <dgm:constrLst>
                          <dgm:constr type="alignOff" val="0.75"/>
                        </dgm:constrLst>
                      </dgm:else>
                    </dgm:choose>
                  </dgm:if>
                  <dgm:if name="Name76" func="var" arg="hierBranch" op="equ" val="hang">
                    <dgm:choose name="Name77">
                      <dgm:if name="Name78" func="var" arg="dir" op="equ" val="norm">
                        <dgm:alg type="hierRoot">
                          <dgm:param type="hierAlign" val="lCtrCh"/>
                        </dgm:alg>
                        <dgm:constrLst>
                          <dgm:constr type="alignOff" val="0.65"/>
                        </dgm:constrLst>
                      </dgm:if>
                      <dgm:else name="Name79">
                        <dgm:alg type="hierRoot">
                          <dgm:param type="hierAlign" val="rCtrCh"/>
                        </dgm:alg>
                        <dgm:constrLst>
                          <dgm:constr type="alignOff" val="0.65"/>
                        </dgm:constrLst>
                      </dgm:else>
                    </dgm:choose>
                  </dgm:if>
                  <dgm:else name="Name80">
                    <dgm:choose name="Name81">
                      <dgm:if name="Name82" func="var" arg="dir" op="equ" val="norm">
                        <dgm:alg type="hierRoot">
                          <dgm:param type="hierAlign" val="lCtrCh"/>
                        </dgm:alg>
                        <dgm:constrLst>
                          <dgm:constr type="alignOff"/>
                          <dgm:constr type="bendDist" for="des" ptType="parTrans" refType="sp" fact="0.5"/>
                        </dgm:constrLst>
                      </dgm:if>
                      <dgm:else name="Name83">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
                  <dgm:alg type="composite"/>
                  <dgm:shape xmlns:r="http://schemas.openxmlformats.org/officeDocument/2006/relationships" r:blip="">
                    <dgm:adjLst/>
                  </dgm:shape>
                  <dgm:presOf axis="self" ptType="node" cnt="1"/>
                  <dgm:choose name="Name84">
                    <dgm:if name="Name85"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6"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7"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8">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9">
                    <dgm:if name="Name90" func="var" arg="hierBranch" op="equ" val="l">
                      <dgm:choose name="Name91">
                        <dgm:if name="Name92" func="var" arg="dir" op="equ" val="norm">
                          <dgm:alg type="hierChild">
                            <dgm:param type="chAlign" val="t"/>
                            <dgm:param type="linDir" val="fromL"/>
                          </dgm:alg>
                        </dgm:if>
                        <dgm:else name="Name93">
                          <dgm:alg type="hierChild">
                            <dgm:param type="chAlign" val="t"/>
                            <dgm:param type="linDir" val="fromR"/>
                          </dgm:alg>
                        </dgm:else>
                      </dgm:choose>
                    </dgm:if>
                    <dgm:if name="Name94" func="var" arg="hierBranch" op="equ" val="r">
                      <dgm:choose name="Name95">
                        <dgm:if name="Name96" func="var" arg="dir" op="equ" val="norm">
                          <dgm:alg type="hierChild">
                            <dgm:param type="chAlign" val="b"/>
                            <dgm:param type="linDir" val="fromL"/>
                          </dgm:alg>
                        </dgm:if>
                        <dgm:else name="Name97">
                          <dgm:alg type="hierChild">
                            <dgm:param type="chAlign" val="b"/>
                            <dgm:param type="linDir" val="fromR"/>
                          </dgm:alg>
                        </dgm:else>
                      </dgm:choose>
                    </dgm:if>
                    <dgm:if name="Name98" func="var" arg="hierBranch" op="equ" val="hang">
                      <dgm:choose name="Name99">
                        <dgm:if name="Name100" func="var" arg="dir" op="equ" val="norm">
                          <dgm:alg type="hierChild">
                            <dgm:param type="chAlign" val="l"/>
                            <dgm:param type="linDir" val="fromT"/>
                            <dgm:param type="secChAlign" val="t"/>
                            <dgm:param type="secLinDir" val="fromL"/>
                          </dgm:alg>
                        </dgm:if>
                        <dgm:else name="Name101">
                          <dgm:alg type="hierChild">
                            <dgm:param type="chAlign" val="r"/>
                            <dgm:param type="linDir" val="fromT"/>
                            <dgm:param type="secChAlign" val="t"/>
                            <dgm:param type="secLinDir" val="fromR"/>
                          </dgm:alg>
                        </dgm:else>
                      </dgm:choose>
                    </dgm:if>
                    <dgm:else name="Name102">
                      <dgm:choose name="Name103">
                        <dgm:if name="Name104" func="var" arg="dir" op="equ" val="norm">
                          <dgm:alg type="hierChild">
                            <dgm:param type="linDir" val="fromT"/>
                            <dgm:param type="chAlign" val="l"/>
                          </dgm:alg>
                        </dgm:if>
                        <dgm:else name="Name105">
                          <dgm:alg type="hierChild">
                            <dgm:param type="linDir" val="fromT"/>
                            <dgm:param type="chAlign" val="r"/>
                          </dgm:alg>
                        </dgm:else>
                      </dgm:choose>
                    </dgm:else>
                  </dgm:choose>
                  <dgm:shape xmlns:r="http://schemas.openxmlformats.org/officeDocument/2006/relationships" r:blip="">
                    <dgm:adjLst/>
                  </dgm:shape>
                  <dgm:presOf/>
                  <dgm:constrLst/>
                  <dgm:ruleLst/>
                  <dgm:forEach name="Name106" ref="rep2a"/>
                </dgm:layoutNode>
                <dgm:layoutNode name="hierChild5">
                  <dgm:choose name="Name107">
                    <dgm:if name="Name108" func="var" arg="dir" op="equ" val="norm">
                      <dgm:alg type="hierChild">
                        <dgm:param type="chAlign" val="l"/>
                        <dgm:param type="linDir" val="fromT"/>
                        <dgm:param type="secChAlign" val="t"/>
                        <dgm:param type="secLinDir" val="fromL"/>
                      </dgm:alg>
                    </dgm:if>
                    <dgm:else name="Name109">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10" ref="rep2b"/>
                </dgm:layoutNode>
              </dgm:layoutNode>
            </dgm:forEach>
          </dgm:layoutNode>
          <dgm:layoutNode name="hierChild3">
            <dgm:choose name="Name111">
              <dgm:if name="Name112" func="var" arg="dir" op="equ" val="norm">
                <dgm:alg type="hierChild">
                  <dgm:param type="chAlign" val="l"/>
                  <dgm:param type="linDir" val="fromT"/>
                  <dgm:param type="secChAlign" val="t"/>
                  <dgm:param type="secLinDir" val="fromL"/>
                </dgm:alg>
              </dgm:if>
              <dgm:else name="Name113">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rep2b" axis="ch" ptType="asst">
              <dgm:forEach name="Name114" axis="precedSib" ptType="parTrans" st="-1" cnt="1">
                <dgm:layoutNode name="Name115">
                  <dgm:choose name="Name116">
                    <dgm:if name="Name117" func="var" arg="dir" op="equ" val="norm">
                      <dgm:alg type="conn">
                        <dgm:param type="connRout" val="bend"/>
                        <dgm:param type="dim" val="1D"/>
                        <dgm:param type="endSty" val="noArr"/>
                        <dgm:param type="begPts" val="midR"/>
                        <dgm:param type="endPts" val="bCtr tCtr"/>
                      </dgm:alg>
                    </dgm:if>
                    <dgm:else name="Name118">
                      <dgm:alg type="conn">
                        <dgm:param type="connRout" val="bend"/>
                        <dgm:param type="dim" val="1D"/>
                        <dgm:param type="endSty" val="noArr"/>
                        <dgm:param type="begPts" val="midL"/>
                        <dgm:param type="endPts" val="bCtr tCtr"/>
                      </dgm:alg>
                    </dgm:else>
                  </dgm:choose>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9">
                  <dgm:if name="Name120" func="var" arg="hierBranch" op="equ" val="l">
                    <dgm:choose name="Name121">
                      <dgm:if name="Name122" func="var" arg="dir" op="equ" val="norm">
                        <dgm:alg type="hierRoot">
                          <dgm:param type="hierAlign" val="lT"/>
                        </dgm:alg>
                        <dgm:constrLst>
                          <dgm:constr type="alignOff" val="0.75"/>
                        </dgm:constrLst>
                      </dgm:if>
                      <dgm:else name="Name123">
                        <dgm:alg type="hierRoot">
                          <dgm:param type="hierAlign" val="rT"/>
                        </dgm:alg>
                        <dgm:constrLst>
                          <dgm:constr type="alignOff" val="0.75"/>
                        </dgm:constrLst>
                      </dgm:else>
                    </dgm:choose>
                  </dgm:if>
                  <dgm:if name="Name124" func="var" arg="hierBranch" op="equ" val="r">
                    <dgm:choose name="Name125">
                      <dgm:if name="Name126" func="var" arg="dir" op="equ" val="norm">
                        <dgm:alg type="hierRoot">
                          <dgm:param type="hierAlign" val="lB"/>
                        </dgm:alg>
                        <dgm:constrLst>
                          <dgm:constr type="alignOff" val="0.75"/>
                        </dgm:constrLst>
                      </dgm:if>
                      <dgm:else name="Name127">
                        <dgm:alg type="hierRoot">
                          <dgm:param type="hierAlign" val="rB"/>
                        </dgm:alg>
                        <dgm:constrLst>
                          <dgm:constr type="alignOff" val="0.75"/>
                        </dgm:constrLst>
                      </dgm:else>
                    </dgm:choose>
                  </dgm:if>
                  <dgm:if name="Name128" func="var" arg="hierBranch" op="equ" val="hang">
                    <dgm:choose name="Name129">
                      <dgm:if name="Name130" func="var" arg="dir" op="equ" val="norm">
                        <dgm:alg type="hierRoot">
                          <dgm:param type="hierAlign" val="lCtrCh"/>
                        </dgm:alg>
                        <dgm:constrLst>
                          <dgm:constr type="alignOff" val="0.65"/>
                        </dgm:constrLst>
                      </dgm:if>
                      <dgm:else name="Name131">
                        <dgm:alg type="hierRoot">
                          <dgm:param type="hierAlign" val="rCtrCh"/>
                        </dgm:alg>
                        <dgm:constrLst>
                          <dgm:constr type="alignOff" val="0.65"/>
                        </dgm:constrLst>
                      </dgm:else>
                    </dgm:choose>
                  </dgm:if>
                  <dgm:else name="Name132">
                    <dgm:choose name="Name133">
                      <dgm:if name="Name134" func="var" arg="dir" op="equ" val="norm">
                        <dgm:alg type="hierRoot">
                          <dgm:param type="hierAlign" val="lCtrCh"/>
                        </dgm:alg>
                        <dgm:constrLst>
                          <dgm:constr type="alignOff"/>
                          <dgm:constr type="bendDist" for="des" ptType="parTrans" refType="sp" fact="0.5"/>
                        </dgm:constrLst>
                      </dgm:if>
                      <dgm:else name="Name135">
                        <dgm:alg type="hierRoot">
                          <dgm:param type="hierAlign" val="rCtrCh"/>
                        </dgm:alg>
                        <dgm:constrLst>
                          <dgm:constr type="alignOff"/>
                          <dgm:constr type="bendDist" for="des" ptType="parTrans" refType="sp" fact="0.5"/>
                        </dgm:constrLst>
                      </dgm:else>
                    </dgm:choose>
                  </dgm:else>
                </dgm:choose>
                <dgm:shape xmlns:r="http://schemas.openxmlformats.org/officeDocument/2006/relationships" r:blip="">
                  <dgm:adjLst/>
                </dgm:shape>
                <dgm:presOf/>
                <dgm:ruleLst/>
                <dgm:layoutNode name="rootComposite3">
                  <dgm:alg type="composite"/>
                  <dgm:shape xmlns:r="http://schemas.openxmlformats.org/officeDocument/2006/relationships" r:blip="">
                    <dgm:adjLst/>
                  </dgm:shape>
                  <dgm:presOf axis="self" ptType="node" cnt="1"/>
                  <dgm:choose name="Name136">
                    <dgm:if name="Name137"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38"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39"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40">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41">
                    <dgm:if name="Name142" func="var" arg="hierBranch" op="equ" val="l">
                      <dgm:choose name="Name143">
                        <dgm:if name="Name144" func="var" arg="dir" op="equ" val="norm">
                          <dgm:alg type="hierChild">
                            <dgm:param type="chAlign" val="t"/>
                            <dgm:param type="linDir" val="fromL"/>
                          </dgm:alg>
                        </dgm:if>
                        <dgm:else name="Name145">
                          <dgm:alg type="hierChild">
                            <dgm:param type="chAlign" val="t"/>
                            <dgm:param type="linDir" val="fromR"/>
                          </dgm:alg>
                        </dgm:else>
                      </dgm:choose>
                    </dgm:if>
                    <dgm:if name="Name146" func="var" arg="hierBranch" op="equ" val="r">
                      <dgm:choose name="Name147">
                        <dgm:if name="Name148" func="var" arg="dir" op="equ" val="norm">
                          <dgm:alg type="hierChild">
                            <dgm:param type="chAlign" val="b"/>
                            <dgm:param type="linDir" val="fromL"/>
                          </dgm:alg>
                        </dgm:if>
                        <dgm:else name="Name149">
                          <dgm:alg type="hierChild">
                            <dgm:param type="chAlign" val="b"/>
                            <dgm:param type="linDir" val="fromR"/>
                          </dgm:alg>
                        </dgm:else>
                      </dgm:choose>
                    </dgm:if>
                    <dgm:if name="Name150" func="var" arg="hierBranch" op="equ" val="hang">
                      <dgm:choose name="Name151">
                        <dgm:if name="Name152" func="var" arg="dir" op="equ" val="norm">
                          <dgm:alg type="hierChild">
                            <dgm:param type="chAlign" val="l"/>
                            <dgm:param type="linDir" val="fromT"/>
                            <dgm:param type="secChAlign" val="t"/>
                            <dgm:param type="secLinDir" val="fromL"/>
                          </dgm:alg>
                        </dgm:if>
                        <dgm:else name="Name153">
                          <dgm:alg type="hierChild">
                            <dgm:param type="chAlign" val="r"/>
                            <dgm:param type="linDir" val="fromT"/>
                            <dgm:param type="secChAlign" val="t"/>
                            <dgm:param type="secLinDir" val="fromR"/>
                          </dgm:alg>
                        </dgm:else>
                      </dgm:choose>
                    </dgm:if>
                    <dgm:else name="Name154">
                      <dgm:choose name="Name155">
                        <dgm:if name="Name156" func="var" arg="dir" op="equ" val="norm">
                          <dgm:alg type="hierChild">
                            <dgm:param type="linDir" val="fromT"/>
                            <dgm:param type="chAlign" val="l"/>
                          </dgm:alg>
                        </dgm:if>
                        <dgm:else name="Name157">
                          <dgm:alg type="hierChild">
                            <dgm:param type="linDir" val="fromT"/>
                            <dgm:param type="chAlign" val="r"/>
                          </dgm:alg>
                        </dgm:else>
                      </dgm:choose>
                    </dgm:else>
                  </dgm:choose>
                  <dgm:shape xmlns:r="http://schemas.openxmlformats.org/officeDocument/2006/relationships" r:blip="">
                    <dgm:adjLst/>
                  </dgm:shape>
                  <dgm:presOf/>
                  <dgm:constrLst/>
                  <dgm:ruleLst/>
                  <dgm:forEach name="Name158" ref="rep2a"/>
                </dgm:layoutNode>
                <dgm:layoutNode name="hierChild7">
                  <dgm:choose name="Name159">
                    <dgm:if name="Name160" func="var" arg="dir" op="equ" val="norm">
                      <dgm:alg type="hierChild">
                        <dgm:param type="chAlign" val="l"/>
                        <dgm:param type="linDir" val="fromT"/>
                        <dgm:param type="secChAlign" val="t"/>
                        <dgm:param type="secLinDir" val="fromL"/>
                      </dgm:alg>
                    </dgm:if>
                    <dgm:else name="Name161">
                      <dgm:alg type="hierChild">
                        <dgm:param type="chAlign" val="r"/>
                        <dgm:param type="linDir" val="fromT"/>
                        <dgm:param type="secChAlign" val="t"/>
                        <dgm:param type="secLinDir" val="fromR"/>
                      </dgm:alg>
                    </dgm:else>
                  </dgm:choose>
                  <dgm:shape xmlns:r="http://schemas.openxmlformats.org/officeDocument/2006/relationships" r:blip="">
                    <dgm:adjLst/>
                  </dgm:shape>
                  <dgm:presOf/>
                  <dgm:constrLst/>
                  <dgm:ruleLst/>
                  <dgm:forEach name="Name162"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18-Feb-19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18-Feb-19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18-Feb-19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18-Feb-19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18-Feb-19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18-Feb-19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18-Feb-19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18-Feb-19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18-Feb-19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18-Feb-19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18-Feb-19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18-Feb-19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384048"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gov.wales/do/dhss/publications/120913fsguidanceen.pdf" TargetMode="External"/><Relationship Id="rId3" Type="http://schemas.openxmlformats.org/officeDocument/2006/relationships/hyperlink" Target="https://www.assembly.wales/laid%20documents/cr-ld11425/cr-ld11425-e.pdf" TargetMode="External"/><Relationship Id="rId7" Type="http://schemas.openxmlformats.org/officeDocument/2006/relationships/hyperlink" Target="https://seneddresearch.blog/2018/05/21/is-the-welsh-government-giving-a-flying-start-to-all-children-who-need-it/" TargetMode="External"/><Relationship Id="rId2" Type="http://schemas.openxmlformats.org/officeDocument/2006/relationships/hyperlink" Target="https://dera.ioe.ac.uk/23963/1/rn14-005-English.pdf" TargetMode="External"/><Relationship Id="rId1" Type="http://schemas.openxmlformats.org/officeDocument/2006/relationships/slideLayout" Target="../slideLayouts/slideLayout2.xml"/><Relationship Id="rId6" Type="http://schemas.openxmlformats.org/officeDocument/2006/relationships/hyperlink" Target="https://en.oxforddictionaries.com/definition/attainment" TargetMode="External"/><Relationship Id="rId11" Type="http://schemas.openxmlformats.org/officeDocument/2006/relationships/comments" Target="../comments/comment2.xml"/><Relationship Id="rId5" Type="http://schemas.openxmlformats.org/officeDocument/2006/relationships/hyperlink" Target="https://en.oxforddictionaries.com/definition/poverty" TargetMode="External"/><Relationship Id="rId10" Type="http://schemas.openxmlformats.org/officeDocument/2006/relationships/hyperlink" Target="http://www.assembly.wales/laid%20documents/gen-ld11554/gen-ld11554-e.pdf" TargetMode="External"/><Relationship Id="rId4" Type="http://schemas.openxmlformats.org/officeDocument/2006/relationships/hyperlink" Target="https://www.ohchr.org/Documents/Publications/PovertyStrategiesen.pdf" TargetMode="External"/><Relationship Id="rId9" Type="http://schemas.openxmlformats.org/officeDocument/2006/relationships/hyperlink" Target="https://dera.ioe.ac.uk/24509/2/120625tackpovplanen_Redacted.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FLYING START</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SHANNON COX</a:t>
            </a:r>
          </a:p>
        </p:txBody>
      </p:sp>
    </p:spTree>
    <p:extLst>
      <p:ext uri="{BB962C8B-B14F-4D97-AF65-F5344CB8AC3E}">
        <p14:creationId xmlns:p14="http://schemas.microsoft.com/office/powerpoint/2010/main" val="40218777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xmlns="" id="{BC96EDAA-7EF3-436C-A96C-EC61B39B4DF6}"/>
              </a:ext>
            </a:extLst>
          </p:cNvPr>
          <p:cNvSpPr>
            <a:spLocks noGrp="1"/>
          </p:cNvSpPr>
          <p:nvPr>
            <p:ph type="body" idx="1"/>
          </p:nvPr>
        </p:nvSpPr>
        <p:spPr>
          <a:xfrm>
            <a:off x="1371600" y="371166"/>
            <a:ext cx="4443984" cy="823912"/>
          </a:xfrm>
        </p:spPr>
        <p:txBody>
          <a:bodyPr/>
          <a:lstStyle/>
          <a:p>
            <a:r>
              <a:rPr lang="en-US" dirty="0"/>
              <a:t>Poverty</a:t>
            </a:r>
          </a:p>
        </p:txBody>
      </p:sp>
      <p:sp>
        <p:nvSpPr>
          <p:cNvPr id="4" name="Content Placeholder 3">
            <a:extLst>
              <a:ext uri="{FF2B5EF4-FFF2-40B4-BE49-F238E27FC236}">
                <a16:creationId xmlns:a16="http://schemas.microsoft.com/office/drawing/2014/main" xmlns="" id="{1A8CC7CC-A70A-4464-BE16-A064470D9528}"/>
              </a:ext>
            </a:extLst>
          </p:cNvPr>
          <p:cNvSpPr>
            <a:spLocks noGrp="1"/>
          </p:cNvSpPr>
          <p:nvPr>
            <p:ph sz="half" idx="2"/>
          </p:nvPr>
        </p:nvSpPr>
        <p:spPr>
          <a:xfrm>
            <a:off x="1395413" y="1639905"/>
            <a:ext cx="4443984" cy="4215589"/>
          </a:xfrm>
        </p:spPr>
        <p:txBody>
          <a:bodyPr vert="horz" lIns="91440" tIns="45720" rIns="91440" bIns="45720" rtlCol="0" anchor="t">
            <a:normAutofit lnSpcReduction="10000"/>
          </a:bodyPr>
          <a:lstStyle/>
          <a:p>
            <a:pPr marL="0" indent="0">
              <a:buNone/>
            </a:pPr>
            <a:r>
              <a:rPr lang="en-GB"/>
              <a:t> P</a:t>
            </a:r>
            <a:r>
              <a:rPr lang="en-US"/>
              <a:t>overty is </a:t>
            </a:r>
            <a:r>
              <a:rPr lang="en-GB"/>
              <a:t>defined as </a:t>
            </a:r>
            <a:r>
              <a:rPr lang="en-US"/>
              <a:t>the </a:t>
            </a:r>
            <a:r>
              <a:rPr lang="en-US" dirty="0"/>
              <a:t>state of being </a:t>
            </a:r>
            <a:r>
              <a:rPr lang="en-US"/>
              <a:t>extremely </a:t>
            </a:r>
            <a:r>
              <a:rPr lang="en-GB"/>
              <a:t>poor (</a:t>
            </a:r>
            <a:r>
              <a:rPr lang="en-US"/>
              <a:t>Oxford University Press</a:t>
            </a:r>
            <a:r>
              <a:rPr lang="en-GB"/>
              <a:t>, 2019</a:t>
            </a:r>
            <a:r>
              <a:rPr lang="en-US"/>
              <a:t>)</a:t>
            </a:r>
            <a:endParaRPr lang="en-US" dirty="0"/>
          </a:p>
          <a:p>
            <a:pPr marL="383540" indent="-383540">
              <a:buFont typeface="Wingdings" panose="020B0503020102020204" pitchFamily="34" charset="0"/>
              <a:buChar char="Ø"/>
            </a:pPr>
            <a:r>
              <a:rPr lang="en-US" dirty="0"/>
              <a:t>Poverty is the biggest challenge of human rights in the world today</a:t>
            </a:r>
            <a:r>
              <a:rPr lang="en-US"/>
              <a:t>. </a:t>
            </a:r>
            <a:endParaRPr lang="en-GB"/>
          </a:p>
          <a:p>
            <a:pPr marL="383540" indent="-383540">
              <a:buFont typeface="Wingdings" panose="020B0503020102020204" pitchFamily="34" charset="0"/>
              <a:buChar char="Ø"/>
            </a:pPr>
            <a:r>
              <a:rPr lang="en-US"/>
              <a:t>40</a:t>
            </a:r>
            <a:r>
              <a:rPr lang="en-US" dirty="0"/>
              <a:t>% of the population are living with the threat of or are currently living in poverty</a:t>
            </a:r>
            <a:r>
              <a:rPr lang="en-US"/>
              <a:t>. </a:t>
            </a:r>
            <a:endParaRPr lang="en-GB"/>
          </a:p>
          <a:p>
            <a:pPr marL="383540" indent="-383540">
              <a:buFont typeface="Wingdings" panose="020B0503020102020204" pitchFamily="34" charset="0"/>
              <a:buChar char="Ø"/>
            </a:pPr>
            <a:r>
              <a:rPr lang="en-US"/>
              <a:t>The </a:t>
            </a:r>
            <a:r>
              <a:rPr lang="en-US" dirty="0"/>
              <a:t>United Nations Millenniums Project </a:t>
            </a:r>
            <a:r>
              <a:rPr lang="en-US"/>
              <a:t>believes</a:t>
            </a:r>
            <a:r>
              <a:rPr lang="en-US" dirty="0"/>
              <a:t> that ending poverty </a:t>
            </a:r>
            <a:r>
              <a:rPr lang="en-US"/>
              <a:t>is achievable </a:t>
            </a:r>
            <a:r>
              <a:rPr lang="en-US" dirty="0"/>
              <a:t>and have taken measures to help eradicate poverty. </a:t>
            </a:r>
            <a:endParaRPr lang="en-US"/>
          </a:p>
        </p:txBody>
      </p:sp>
      <p:sp>
        <p:nvSpPr>
          <p:cNvPr id="5" name="Text Placeholder 4">
            <a:extLst>
              <a:ext uri="{FF2B5EF4-FFF2-40B4-BE49-F238E27FC236}">
                <a16:creationId xmlns:a16="http://schemas.microsoft.com/office/drawing/2014/main" xmlns="" id="{0D1A8FED-4798-40DF-9F27-236027E7573B}"/>
              </a:ext>
            </a:extLst>
          </p:cNvPr>
          <p:cNvSpPr>
            <a:spLocks noGrp="1"/>
          </p:cNvSpPr>
          <p:nvPr>
            <p:ph type="body" sz="quarter" idx="3"/>
          </p:nvPr>
        </p:nvSpPr>
        <p:spPr>
          <a:xfrm>
            <a:off x="6525014" y="371166"/>
            <a:ext cx="4443984" cy="823912"/>
          </a:xfrm>
        </p:spPr>
        <p:txBody>
          <a:bodyPr/>
          <a:lstStyle/>
          <a:p>
            <a:r>
              <a:rPr lang="en-US" dirty="0"/>
              <a:t>Attainment</a:t>
            </a:r>
          </a:p>
        </p:txBody>
      </p:sp>
      <p:sp>
        <p:nvSpPr>
          <p:cNvPr id="6" name="Content Placeholder 5">
            <a:extLst>
              <a:ext uri="{FF2B5EF4-FFF2-40B4-BE49-F238E27FC236}">
                <a16:creationId xmlns:a16="http://schemas.microsoft.com/office/drawing/2014/main" xmlns="" id="{DC964AD8-5D12-42AD-918D-A26C778175DC}"/>
              </a:ext>
            </a:extLst>
          </p:cNvPr>
          <p:cNvSpPr>
            <a:spLocks noGrp="1"/>
          </p:cNvSpPr>
          <p:nvPr>
            <p:ph sz="quarter" idx="4"/>
          </p:nvPr>
        </p:nvSpPr>
        <p:spPr>
          <a:xfrm>
            <a:off x="7221529" y="1610139"/>
            <a:ext cx="4443984" cy="4215589"/>
          </a:xfrm>
        </p:spPr>
        <p:txBody>
          <a:bodyPr vert="horz" lIns="91440" tIns="45720" rIns="91440" bIns="45720" rtlCol="0" anchor="t">
            <a:normAutofit/>
          </a:bodyPr>
          <a:lstStyle/>
          <a:p>
            <a:pPr marL="383540" indent="-383540"/>
            <a:r>
              <a:rPr lang="en-US" dirty="0"/>
              <a:t>Attainment is the action of achieving a goal </a:t>
            </a:r>
            <a:r>
              <a:rPr lang="en-US"/>
              <a:t>that </a:t>
            </a:r>
            <a:r>
              <a:rPr lang="en-GB"/>
              <a:t>one </a:t>
            </a:r>
            <a:r>
              <a:rPr lang="en-US"/>
              <a:t>has </a:t>
            </a:r>
            <a:r>
              <a:rPr lang="en-US" dirty="0"/>
              <a:t>been </a:t>
            </a:r>
            <a:r>
              <a:rPr lang="en-US"/>
              <a:t>working toward</a:t>
            </a:r>
            <a:r>
              <a:rPr lang="en-GB"/>
              <a:t>s</a:t>
            </a:r>
            <a:r>
              <a:rPr lang="en-US"/>
              <a:t> (Oxford University Press</a:t>
            </a:r>
            <a:r>
              <a:rPr lang="en-GB"/>
              <a:t>, 2019</a:t>
            </a:r>
            <a:r>
              <a:rPr lang="en-US"/>
              <a:t>)</a:t>
            </a:r>
            <a:r>
              <a:rPr lang="en-GB"/>
              <a:t>. </a:t>
            </a:r>
            <a:endParaRPr lang="en-US" dirty="0"/>
          </a:p>
        </p:txBody>
      </p:sp>
    </p:spTree>
    <p:extLst>
      <p:ext uri="{BB962C8B-B14F-4D97-AF65-F5344CB8AC3E}">
        <p14:creationId xmlns:p14="http://schemas.microsoft.com/office/powerpoint/2010/main" val="2822421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Introduction</a:t>
            </a:r>
            <a:endParaRPr lang="en-US" dirty="0"/>
          </a:p>
        </p:txBody>
      </p:sp>
      <p:sp>
        <p:nvSpPr>
          <p:cNvPr id="3" name="Text Placeholder 2"/>
          <p:cNvSpPr>
            <a:spLocks noGrp="1"/>
          </p:cNvSpPr>
          <p:nvPr>
            <p:ph type="body" idx="1"/>
          </p:nvPr>
        </p:nvSpPr>
        <p:spPr>
          <a:xfrm>
            <a:off x="1134094" y="1347788"/>
            <a:ext cx="4443984" cy="823912"/>
          </a:xfrm>
        </p:spPr>
        <p:txBody>
          <a:bodyPr/>
          <a:lstStyle/>
          <a:p>
            <a:r>
              <a:rPr lang="en-US" dirty="0"/>
              <a:t>Background to Flying start</a:t>
            </a:r>
          </a:p>
        </p:txBody>
      </p:sp>
      <p:sp>
        <p:nvSpPr>
          <p:cNvPr id="4" name="Content Placeholder 3"/>
          <p:cNvSpPr>
            <a:spLocks noGrp="1"/>
          </p:cNvSpPr>
          <p:nvPr>
            <p:ph sz="half" idx="2"/>
          </p:nvPr>
        </p:nvSpPr>
        <p:spPr>
          <a:xfrm>
            <a:off x="890649" y="2171701"/>
            <a:ext cx="4924935" cy="3695700"/>
          </a:xfrm>
        </p:spPr>
        <p:txBody>
          <a:bodyPr>
            <a:normAutofit fontScale="92500"/>
          </a:bodyPr>
          <a:lstStyle/>
          <a:p>
            <a:r>
              <a:rPr lang="en-GB" dirty="0"/>
              <a:t>Flying start was first introduced inn </a:t>
            </a:r>
            <a:r>
              <a:rPr lang="en-GB" dirty="0" smtClean="0"/>
              <a:t>2007. </a:t>
            </a:r>
            <a:r>
              <a:rPr lang="en-GB" dirty="0"/>
              <a:t>F</a:t>
            </a:r>
            <a:r>
              <a:rPr lang="en-US" dirty="0"/>
              <a:t>lying start </a:t>
            </a:r>
            <a:r>
              <a:rPr lang="en-US" dirty="0" smtClean="0"/>
              <a:t>is an </a:t>
            </a:r>
            <a:r>
              <a:rPr lang="en-GB" dirty="0"/>
              <a:t>initiative aimed t</a:t>
            </a:r>
            <a:r>
              <a:rPr lang="en-US" dirty="0"/>
              <a:t>o give children the best possible start to </a:t>
            </a:r>
            <a:r>
              <a:rPr lang="en-US" dirty="0" smtClean="0"/>
              <a:t>life,</a:t>
            </a:r>
            <a:endParaRPr lang="en-GB" dirty="0"/>
          </a:p>
          <a:p>
            <a:r>
              <a:rPr lang="en-GB" dirty="0" smtClean="0"/>
              <a:t>“</a:t>
            </a:r>
            <a:r>
              <a:rPr lang="en-GB" dirty="0"/>
              <a:t>Flying Start is currently being delivered to over 37,000 children under 4 years of age living in some of the most deprived areas in Wales. This equates to around 25% of all children under the age of 4 in Wales</a:t>
            </a:r>
            <a:r>
              <a:rPr lang="en-GB" dirty="0" smtClean="0"/>
              <a:t>.” (Welsh Government 2018)</a:t>
            </a:r>
            <a:endParaRPr lang="en-GB" dirty="0"/>
          </a:p>
          <a:p>
            <a:r>
              <a:rPr lang="en-GB" dirty="0"/>
              <a:t>Alongside the four core areas of Flying start, an element of outreach should be included in plans to expand the program</a:t>
            </a:r>
            <a:endParaRPr lang="en-US" dirty="0"/>
          </a:p>
          <a:p>
            <a:endParaRPr lang="en-US" dirty="0"/>
          </a:p>
        </p:txBody>
      </p:sp>
      <p:graphicFrame>
        <p:nvGraphicFramePr>
          <p:cNvPr id="7" name="Diagram 5">
            <a:extLst>
              <a:ext uri="{FF2B5EF4-FFF2-40B4-BE49-F238E27FC236}">
                <a16:creationId xmlns:a16="http://schemas.microsoft.com/office/drawing/2014/main" xmlns="" id="{1605BB0B-3FA5-48CD-B854-F6FB641B1115}"/>
              </a:ext>
            </a:extLst>
          </p:cNvPr>
          <p:cNvGraphicFramePr>
            <a:graphicFrameLocks noGrp="1"/>
          </p:cNvGraphicFramePr>
          <p:nvPr>
            <p:ph sz="quarter" idx="4"/>
            <p:extLst>
              <p:ext uri="{D42A27DB-BD31-4B8C-83A1-F6EECF244321}">
                <p14:modId xmlns:p14="http://schemas.microsoft.com/office/powerpoint/2010/main" val="4159297261"/>
              </p:ext>
            </p:extLst>
          </p:nvPr>
        </p:nvGraphicFramePr>
        <p:xfrm>
          <a:off x="6127667" y="1484415"/>
          <a:ext cx="5755573" cy="4999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38958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CORE ELEMENTS</a:t>
            </a:r>
            <a:endParaRPr lang="en-US" dirty="0"/>
          </a:p>
        </p:txBody>
      </p:sp>
      <p:sp>
        <p:nvSpPr>
          <p:cNvPr id="3" name="Text Placeholder 2"/>
          <p:cNvSpPr>
            <a:spLocks noGrp="1"/>
          </p:cNvSpPr>
          <p:nvPr>
            <p:ph type="body" idx="1"/>
          </p:nvPr>
        </p:nvSpPr>
        <p:spPr/>
        <p:txBody>
          <a:bodyPr/>
          <a:lstStyle/>
          <a:p>
            <a:r>
              <a:rPr lang="en-GB" dirty="0"/>
              <a:t>Free child care</a:t>
            </a:r>
            <a:endParaRPr lang="en-US" dirty="0"/>
          </a:p>
          <a:p>
            <a:endParaRPr lang="en-US" dirty="0"/>
          </a:p>
        </p:txBody>
      </p:sp>
      <p:sp>
        <p:nvSpPr>
          <p:cNvPr id="4" name="Content Placeholder 3"/>
          <p:cNvSpPr>
            <a:spLocks noGrp="1"/>
          </p:cNvSpPr>
          <p:nvPr>
            <p:ph sz="half" idx="2"/>
          </p:nvPr>
        </p:nvSpPr>
        <p:spPr/>
        <p:txBody>
          <a:bodyPr/>
          <a:lstStyle/>
          <a:p>
            <a:r>
              <a:rPr lang="en-GB" dirty="0"/>
              <a:t>Flying start aims to provide free part time childcare for two-three year olds. The provision is linked to the Foundation Phase as the children will make the transition into the Foundation Phase after Flying start. </a:t>
            </a:r>
            <a:endParaRPr lang="en-US" dirty="0"/>
          </a:p>
          <a:p>
            <a:endParaRPr lang="en-US" dirty="0"/>
          </a:p>
        </p:txBody>
      </p:sp>
      <p:sp>
        <p:nvSpPr>
          <p:cNvPr id="5" name="Text Placeholder 4"/>
          <p:cNvSpPr>
            <a:spLocks noGrp="1"/>
          </p:cNvSpPr>
          <p:nvPr>
            <p:ph type="body" sz="quarter" idx="3"/>
          </p:nvPr>
        </p:nvSpPr>
        <p:spPr/>
        <p:txBody>
          <a:bodyPr/>
          <a:lstStyle/>
          <a:p>
            <a:r>
              <a:rPr lang="en-GB" dirty="0"/>
              <a:t>Parenting support</a:t>
            </a:r>
            <a:endParaRPr lang="en-US" dirty="0"/>
          </a:p>
          <a:p>
            <a:endParaRPr lang="en-US" dirty="0"/>
          </a:p>
        </p:txBody>
      </p:sp>
      <p:sp>
        <p:nvSpPr>
          <p:cNvPr id="6" name="Content Placeholder 5"/>
          <p:cNvSpPr>
            <a:spLocks noGrp="1"/>
          </p:cNvSpPr>
          <p:nvPr>
            <p:ph sz="quarter" idx="4"/>
          </p:nvPr>
        </p:nvSpPr>
        <p:spPr/>
        <p:txBody>
          <a:bodyPr/>
          <a:lstStyle/>
          <a:p>
            <a:r>
              <a:rPr lang="en-GB" dirty="0"/>
              <a:t>Parenting support is offered as a way to support parents in the early years, parents with a child in flying start should all be offered formal parenting support on a regular basis. Other parenting programmes are provided alongside the formal support.</a:t>
            </a:r>
            <a:endParaRPr lang="en-US" dirty="0"/>
          </a:p>
          <a:p>
            <a:endParaRPr lang="en-US" dirty="0"/>
          </a:p>
        </p:txBody>
      </p:sp>
    </p:spTree>
    <p:extLst>
      <p:ext uri="{BB962C8B-B14F-4D97-AF65-F5344CB8AC3E}">
        <p14:creationId xmlns:p14="http://schemas.microsoft.com/office/powerpoint/2010/main" val="1696165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MAIN CORE ELEMENTS</a:t>
            </a:r>
            <a:endParaRPr lang="en-US" dirty="0"/>
          </a:p>
        </p:txBody>
      </p:sp>
      <p:sp>
        <p:nvSpPr>
          <p:cNvPr id="3" name="Text Placeholder 2"/>
          <p:cNvSpPr>
            <a:spLocks noGrp="1"/>
          </p:cNvSpPr>
          <p:nvPr>
            <p:ph type="body" idx="1"/>
          </p:nvPr>
        </p:nvSpPr>
        <p:spPr>
          <a:xfrm>
            <a:off x="1154875" y="2340864"/>
            <a:ext cx="4877433" cy="823912"/>
          </a:xfrm>
        </p:spPr>
        <p:txBody>
          <a:bodyPr/>
          <a:lstStyle/>
          <a:p>
            <a:r>
              <a:rPr lang="en-GB" dirty="0"/>
              <a:t>Health visiting and midwifery </a:t>
            </a:r>
            <a:endParaRPr lang="en-US" dirty="0"/>
          </a:p>
          <a:p>
            <a:endParaRPr lang="en-US" dirty="0"/>
          </a:p>
        </p:txBody>
      </p:sp>
      <p:sp>
        <p:nvSpPr>
          <p:cNvPr id="4" name="Content Placeholder 3"/>
          <p:cNvSpPr>
            <a:spLocks noGrp="1"/>
          </p:cNvSpPr>
          <p:nvPr>
            <p:ph sz="half" idx="2"/>
          </p:nvPr>
        </p:nvSpPr>
        <p:spPr/>
        <p:txBody>
          <a:bodyPr>
            <a:normAutofit fontScale="92500" lnSpcReduction="20000"/>
          </a:bodyPr>
          <a:lstStyle/>
          <a:p>
            <a:r>
              <a:rPr lang="en-GB" dirty="0"/>
              <a:t>There should be 1:110 ratio. One health visitor for every one hundred and ten children under the age of four in the program. The main aim of health visitors in flying start is to support parents outside of fling start. The health visitors main role is to assess the needs of the families that are high risk and make the correct referrals to the practitioners that the family need. </a:t>
            </a:r>
            <a:endParaRPr lang="en-US" dirty="0"/>
          </a:p>
          <a:p>
            <a:endParaRPr lang="en-US" dirty="0"/>
          </a:p>
        </p:txBody>
      </p:sp>
      <p:sp>
        <p:nvSpPr>
          <p:cNvPr id="5" name="Text Placeholder 4"/>
          <p:cNvSpPr>
            <a:spLocks noGrp="1"/>
          </p:cNvSpPr>
          <p:nvPr>
            <p:ph type="body" sz="quarter" idx="3"/>
          </p:nvPr>
        </p:nvSpPr>
        <p:spPr>
          <a:xfrm>
            <a:off x="6200578" y="2326497"/>
            <a:ext cx="4768420" cy="823912"/>
          </a:xfrm>
        </p:spPr>
        <p:txBody>
          <a:bodyPr/>
          <a:lstStyle/>
          <a:p>
            <a:endParaRPr lang="en-US" dirty="0"/>
          </a:p>
          <a:p>
            <a:r>
              <a:rPr lang="en-GB" dirty="0"/>
              <a:t>Early </a:t>
            </a:r>
            <a:r>
              <a:rPr lang="en-GB" dirty="0" smtClean="0"/>
              <a:t>language development </a:t>
            </a:r>
            <a:endParaRPr lang="en-US" dirty="0"/>
          </a:p>
          <a:p>
            <a:endParaRPr lang="en-US" dirty="0"/>
          </a:p>
        </p:txBody>
      </p:sp>
      <p:sp>
        <p:nvSpPr>
          <p:cNvPr id="6" name="Content Placeholder 5"/>
          <p:cNvSpPr>
            <a:spLocks noGrp="1"/>
          </p:cNvSpPr>
          <p:nvPr>
            <p:ph sz="quarter" idx="4"/>
          </p:nvPr>
        </p:nvSpPr>
        <p:spPr/>
        <p:txBody>
          <a:bodyPr/>
          <a:lstStyle/>
          <a:p>
            <a:r>
              <a:rPr lang="en-GB" dirty="0"/>
              <a:t>This is used to support children in their early years and provide them with the ability to advance their learning further on in their life</a:t>
            </a:r>
            <a:endParaRPr lang="en-US" dirty="0"/>
          </a:p>
        </p:txBody>
      </p:sp>
    </p:spTree>
    <p:extLst>
      <p:ext uri="{BB962C8B-B14F-4D97-AF65-F5344CB8AC3E}">
        <p14:creationId xmlns:p14="http://schemas.microsoft.com/office/powerpoint/2010/main" val="11912723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C3E9983-53E4-4096-A8F2-CCF5CC45491E}"/>
              </a:ext>
            </a:extLst>
          </p:cNvPr>
          <p:cNvSpPr>
            <a:spLocks noGrp="1"/>
          </p:cNvSpPr>
          <p:nvPr>
            <p:ph type="title"/>
          </p:nvPr>
        </p:nvSpPr>
        <p:spPr>
          <a:xfrm>
            <a:off x="1134665" y="239316"/>
            <a:ext cx="3855720" cy="2157884"/>
          </a:xfrm>
        </p:spPr>
        <p:txBody>
          <a:bodyPr/>
          <a:lstStyle/>
          <a:p>
            <a:r>
              <a:rPr lang="en-US" dirty="0"/>
              <a:t>Where it is delivered</a:t>
            </a:r>
          </a:p>
        </p:txBody>
      </p:sp>
      <p:sp>
        <p:nvSpPr>
          <p:cNvPr id="3" name="Content Placeholder 2">
            <a:extLst>
              <a:ext uri="{FF2B5EF4-FFF2-40B4-BE49-F238E27FC236}">
                <a16:creationId xmlns:a16="http://schemas.microsoft.com/office/drawing/2014/main" xmlns="" id="{202F33CB-5643-4281-BCC4-23BB4DA685F3}"/>
              </a:ext>
            </a:extLst>
          </p:cNvPr>
          <p:cNvSpPr>
            <a:spLocks noGrp="1"/>
          </p:cNvSpPr>
          <p:nvPr>
            <p:ph idx="1"/>
          </p:nvPr>
        </p:nvSpPr>
        <p:spPr/>
        <p:txBody>
          <a:bodyPr vert="horz" lIns="91440" tIns="45720" rIns="91440" bIns="45720" rtlCol="0" anchor="t">
            <a:normAutofit/>
          </a:bodyPr>
          <a:lstStyle/>
          <a:p>
            <a:pPr marL="0" indent="0">
              <a:buNone/>
            </a:pPr>
            <a:endParaRPr lang="en-US" dirty="0"/>
          </a:p>
          <a:p>
            <a:pPr marL="0" indent="0">
              <a:buNone/>
            </a:pPr>
            <a:r>
              <a:rPr lang="en-US" dirty="0"/>
              <a:t>Statistics on Flying start</a:t>
            </a:r>
          </a:p>
          <a:p>
            <a:pPr marL="383540" indent="-383540">
              <a:buFont typeface="Courier New" panose="020B0503020102020204" pitchFamily="34" charset="0"/>
              <a:buChar char="o"/>
            </a:pPr>
            <a:r>
              <a:rPr lang="en-US" dirty="0"/>
              <a:t>23,579 children were in Flying Start in </a:t>
            </a:r>
            <a:r>
              <a:rPr lang="en-US"/>
              <a:t>Wales </a:t>
            </a:r>
            <a:r>
              <a:rPr lang="en-GB"/>
              <a:t>between </a:t>
            </a:r>
            <a:r>
              <a:rPr lang="en-US"/>
              <a:t>2012-2013</a:t>
            </a:r>
            <a:r>
              <a:rPr lang="en-GB"/>
              <a:t>. </a:t>
            </a:r>
            <a:endParaRPr lang="en-US" dirty="0"/>
          </a:p>
          <a:p>
            <a:pPr marL="383540" indent="-383540">
              <a:buFont typeface="Courier New" panose="020B0503020102020204" pitchFamily="34" charset="0"/>
              <a:buChar char="o"/>
            </a:pPr>
            <a:r>
              <a:rPr lang="en-US" dirty="0"/>
              <a:t>Flying Start children under the 1:110 ratio of all health visitors from ages up to 4 were on average seen up to 6.6. times during 2012-2013 by Health Visitors and twice by members of the wider </a:t>
            </a:r>
            <a:r>
              <a:rPr lang="en-US"/>
              <a:t>health team</a:t>
            </a:r>
            <a:r>
              <a:rPr lang="en-GB"/>
              <a:t>.</a:t>
            </a:r>
            <a:endParaRPr lang="en-US" dirty="0"/>
          </a:p>
          <a:p>
            <a:pPr marL="383540" indent="-383540">
              <a:buFont typeface="Courier New" panose="020B0503020102020204" pitchFamily="34" charset="0"/>
              <a:buChar char="o"/>
            </a:pPr>
            <a:r>
              <a:rPr lang="en-US" dirty="0"/>
              <a:t>82% of children in Flying Start either reached, exceeded or were within the average age band of their developmental norms at </a:t>
            </a:r>
            <a:r>
              <a:rPr lang="en-US"/>
              <a:t>age 2</a:t>
            </a:r>
            <a:r>
              <a:rPr lang="en-GB"/>
              <a:t>. </a:t>
            </a:r>
            <a:endParaRPr lang="en-US" dirty="0"/>
          </a:p>
          <a:p>
            <a:pPr marL="0" indent="0">
              <a:buNone/>
            </a:pPr>
            <a:r>
              <a:rPr lang="en-GB"/>
              <a:t>(</a:t>
            </a:r>
            <a:r>
              <a:rPr lang="en-US"/>
              <a:t>National </a:t>
            </a:r>
            <a:r>
              <a:rPr lang="en-US" dirty="0"/>
              <a:t>Assembly </a:t>
            </a:r>
            <a:r>
              <a:rPr lang="en-US"/>
              <a:t>for Wales</a:t>
            </a:r>
            <a:r>
              <a:rPr lang="en-GB"/>
              <a:t>, </a:t>
            </a:r>
            <a:r>
              <a:rPr lang="en-US"/>
              <a:t>2014</a:t>
            </a:r>
            <a:r>
              <a:rPr lang="en-GB"/>
              <a:t>)</a:t>
            </a:r>
            <a:endParaRPr lang="en-US" dirty="0"/>
          </a:p>
        </p:txBody>
      </p:sp>
      <p:sp>
        <p:nvSpPr>
          <p:cNvPr id="4" name="Text Placeholder 3">
            <a:extLst>
              <a:ext uri="{FF2B5EF4-FFF2-40B4-BE49-F238E27FC236}">
                <a16:creationId xmlns:a16="http://schemas.microsoft.com/office/drawing/2014/main" xmlns="" id="{F3DB351F-3268-4911-8245-C60E09926B51}"/>
              </a:ext>
            </a:extLst>
          </p:cNvPr>
          <p:cNvSpPr>
            <a:spLocks noGrp="1"/>
          </p:cNvSpPr>
          <p:nvPr>
            <p:ph type="body" sz="half" idx="2"/>
          </p:nvPr>
        </p:nvSpPr>
        <p:spPr/>
        <p:txBody>
          <a:bodyPr vert="horz" lIns="91440" tIns="45720" rIns="91440" bIns="45720" rtlCol="0" anchor="t">
            <a:normAutofit/>
          </a:bodyPr>
          <a:lstStyle/>
          <a:p>
            <a:r>
              <a:rPr lang="en-US" sz="2000"/>
              <a:t>Originally</a:t>
            </a:r>
            <a:r>
              <a:rPr lang="en-GB" sz="2000"/>
              <a:t>,</a:t>
            </a:r>
            <a:r>
              <a:rPr lang="en-US" sz="2000"/>
              <a:t> Flying </a:t>
            </a:r>
            <a:r>
              <a:rPr lang="en-GB" sz="2000"/>
              <a:t>S</a:t>
            </a:r>
            <a:r>
              <a:rPr lang="en-US" sz="2000"/>
              <a:t>tart </a:t>
            </a:r>
            <a:r>
              <a:rPr lang="en-US" sz="2000" dirty="0"/>
              <a:t>was a grant given to </a:t>
            </a:r>
            <a:r>
              <a:rPr lang="en-US" sz="2000"/>
              <a:t>local authorities </a:t>
            </a:r>
            <a:r>
              <a:rPr lang="en-US" sz="2000" dirty="0"/>
              <a:t>to target the catchment areas of schools in the more deprived </a:t>
            </a:r>
            <a:r>
              <a:rPr lang="en-US" sz="2000"/>
              <a:t>areas in Wales. </a:t>
            </a:r>
            <a:endParaRPr lang="en-US"/>
          </a:p>
        </p:txBody>
      </p:sp>
    </p:spTree>
    <p:extLst>
      <p:ext uri="{BB962C8B-B14F-4D97-AF65-F5344CB8AC3E}">
        <p14:creationId xmlns:p14="http://schemas.microsoft.com/office/powerpoint/2010/main" val="3955208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670223B-6A9E-464A-98DF-753BDD91564C}"/>
              </a:ext>
            </a:extLst>
          </p:cNvPr>
          <p:cNvSpPr>
            <a:spLocks noGrp="1"/>
          </p:cNvSpPr>
          <p:nvPr>
            <p:ph type="title"/>
          </p:nvPr>
        </p:nvSpPr>
        <p:spPr/>
        <p:txBody>
          <a:bodyPr/>
          <a:lstStyle/>
          <a:p>
            <a:pPr algn="ctr"/>
            <a:r>
              <a:rPr lang="en-GB" dirty="0"/>
              <a:t>Reducing the gap between</a:t>
            </a:r>
            <a:endParaRPr lang="en-US" dirty="0"/>
          </a:p>
        </p:txBody>
      </p:sp>
      <p:sp>
        <p:nvSpPr>
          <p:cNvPr id="4" name="Text Placeholder 3">
            <a:extLst>
              <a:ext uri="{FF2B5EF4-FFF2-40B4-BE49-F238E27FC236}">
                <a16:creationId xmlns:a16="http://schemas.microsoft.com/office/drawing/2014/main" xmlns="" id="{5B842261-9E6B-3845-B7D4-0D216041F4D0}"/>
              </a:ext>
            </a:extLst>
          </p:cNvPr>
          <p:cNvSpPr>
            <a:spLocks noGrp="1"/>
          </p:cNvSpPr>
          <p:nvPr>
            <p:ph type="body" idx="1"/>
          </p:nvPr>
        </p:nvSpPr>
        <p:spPr>
          <a:xfrm>
            <a:off x="4091049" y="2171700"/>
            <a:ext cx="4443984" cy="823912"/>
          </a:xfrm>
        </p:spPr>
        <p:txBody>
          <a:bodyPr/>
          <a:lstStyle/>
          <a:p>
            <a:pPr algn="ctr"/>
            <a:r>
              <a:rPr lang="en-GB" dirty="0"/>
              <a:t>Poverty </a:t>
            </a:r>
            <a:endParaRPr lang="en-US" dirty="0"/>
          </a:p>
        </p:txBody>
      </p:sp>
      <p:sp>
        <p:nvSpPr>
          <p:cNvPr id="3" name="Content Placeholder 2">
            <a:extLst>
              <a:ext uri="{FF2B5EF4-FFF2-40B4-BE49-F238E27FC236}">
                <a16:creationId xmlns:a16="http://schemas.microsoft.com/office/drawing/2014/main" xmlns="" id="{4F201133-D926-394E-AB54-3731E5C0E49B}"/>
              </a:ext>
            </a:extLst>
          </p:cNvPr>
          <p:cNvSpPr>
            <a:spLocks noGrp="1"/>
          </p:cNvSpPr>
          <p:nvPr>
            <p:ph sz="half" idx="2"/>
          </p:nvPr>
        </p:nvSpPr>
        <p:spPr>
          <a:xfrm>
            <a:off x="3675413" y="3200415"/>
            <a:ext cx="4443984" cy="2562193"/>
          </a:xfrm>
        </p:spPr>
        <p:txBody>
          <a:bodyPr/>
          <a:lstStyle/>
          <a:p>
            <a:pPr algn="ctr"/>
            <a:r>
              <a:rPr lang="en-US" dirty="0"/>
              <a:t>The </a:t>
            </a:r>
            <a:r>
              <a:rPr lang="en-US" dirty="0" smtClean="0"/>
              <a:t>programs </a:t>
            </a:r>
            <a:r>
              <a:rPr lang="en-US" dirty="0"/>
              <a:t>intention is to enhance the life experiences and opportunities in the life of those who are involved</a:t>
            </a:r>
            <a:r>
              <a:rPr lang="en-GB" dirty="0"/>
              <a:t>.</a:t>
            </a:r>
            <a:r>
              <a:rPr lang="en-US" dirty="0"/>
              <a:t> They aim to get the amount of children from 18,000 to </a:t>
            </a:r>
            <a:r>
              <a:rPr lang="en-US" dirty="0" smtClean="0"/>
              <a:t>36,000</a:t>
            </a:r>
            <a:r>
              <a:rPr lang="en-GB" dirty="0"/>
              <a:t> </a:t>
            </a:r>
            <a:r>
              <a:rPr lang="en-GB" dirty="0" smtClean="0"/>
              <a:t>by 2016.</a:t>
            </a:r>
            <a:endParaRPr lang="en-US" dirty="0"/>
          </a:p>
        </p:txBody>
      </p:sp>
    </p:spTree>
    <p:extLst>
      <p:ext uri="{BB962C8B-B14F-4D97-AF65-F5344CB8AC3E}">
        <p14:creationId xmlns:p14="http://schemas.microsoft.com/office/powerpoint/2010/main" val="1040577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conclusion</a:t>
            </a:r>
            <a:endParaRPr lang="en-US" dirty="0"/>
          </a:p>
        </p:txBody>
      </p:sp>
      <p:sp>
        <p:nvSpPr>
          <p:cNvPr id="3" name="Content Placeholder 2"/>
          <p:cNvSpPr>
            <a:spLocks noGrp="1"/>
          </p:cNvSpPr>
          <p:nvPr>
            <p:ph idx="1"/>
          </p:nvPr>
        </p:nvSpPr>
        <p:spPr/>
        <p:txBody>
          <a:bodyPr/>
          <a:lstStyle/>
          <a:p>
            <a:r>
              <a:rPr lang="en-GB" dirty="0"/>
              <a:t>‘There was no statistically significant difference between Flying Start and non-Flying Start areas in terms of child cognitive and language skills, their social and emotional development and their </a:t>
            </a:r>
            <a:r>
              <a:rPr lang="en-GB" dirty="0" smtClean="0"/>
              <a:t>independence/self-regulation” (National Assembly for Wales 2014)</a:t>
            </a:r>
          </a:p>
          <a:p>
            <a:r>
              <a:rPr lang="en-GB" dirty="0" smtClean="0"/>
              <a:t>Upon further research it is found that while flying start is helpful to children in poverty, there is no difference in the attainment levels of children who attend and do not attend flying start. As of 2018 the Welsh Government decided that flying start is not aimed at disadvantaged children, it is aimed more at parents who could benefit from the extra child support through the four core elements of flying start.</a:t>
            </a:r>
          </a:p>
          <a:p>
            <a:r>
              <a:rPr lang="en-GB" dirty="0" smtClean="0"/>
              <a:t>Overall flying start is an initiative that has worked for most children and it has helped many parents who are unable to afford basic </a:t>
            </a:r>
            <a:r>
              <a:rPr lang="en-GB" dirty="0" smtClean="0"/>
              <a:t>child care </a:t>
            </a:r>
            <a:r>
              <a:rPr lang="en-GB" dirty="0" smtClean="0"/>
              <a:t>while they work.</a:t>
            </a:r>
            <a:endParaRPr lang="en-US" dirty="0"/>
          </a:p>
        </p:txBody>
      </p:sp>
    </p:spTree>
    <p:extLst>
      <p:ext uri="{BB962C8B-B14F-4D97-AF65-F5344CB8AC3E}">
        <p14:creationId xmlns:p14="http://schemas.microsoft.com/office/powerpoint/2010/main" val="178088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A1D129-01AC-415C-9E3C-9A60A7878585}"/>
              </a:ext>
            </a:extLst>
          </p:cNvPr>
          <p:cNvSpPr>
            <a:spLocks noGrp="1"/>
          </p:cNvSpPr>
          <p:nvPr>
            <p:ph type="title"/>
          </p:nvPr>
        </p:nvSpPr>
        <p:spPr>
          <a:xfrm>
            <a:off x="820882" y="0"/>
            <a:ext cx="7481454" cy="779318"/>
          </a:xfrm>
        </p:spPr>
        <p:txBody>
          <a:bodyPr>
            <a:normAutofit/>
          </a:bodyPr>
          <a:lstStyle/>
          <a:p>
            <a:r>
              <a:rPr lang="en-US" sz="3600" dirty="0"/>
              <a:t>References</a:t>
            </a:r>
          </a:p>
        </p:txBody>
      </p:sp>
      <p:sp>
        <p:nvSpPr>
          <p:cNvPr id="4" name="TextBox 3"/>
          <p:cNvSpPr txBox="1"/>
          <p:nvPr/>
        </p:nvSpPr>
        <p:spPr>
          <a:xfrm>
            <a:off x="924791" y="159256"/>
            <a:ext cx="10194966" cy="6617196"/>
          </a:xfrm>
          <a:prstGeom prst="rect">
            <a:avLst/>
          </a:prstGeom>
          <a:noFill/>
        </p:spPr>
        <p:txBody>
          <a:bodyPr wrap="square" rtlCol="0">
            <a:spAutoFit/>
          </a:bodyPr>
          <a:lstStyle/>
          <a:p>
            <a:r>
              <a:rPr lang="en-US" dirty="0"/>
              <a:t> </a:t>
            </a:r>
          </a:p>
          <a:p>
            <a:r>
              <a:rPr lang="en-GB" sz="1400" dirty="0"/>
              <a:t>National Assembly for Wales (2014) </a:t>
            </a:r>
            <a:r>
              <a:rPr lang="en-GB" sz="1400" i="1" dirty="0"/>
              <a:t>Flying Start. (online) </a:t>
            </a:r>
            <a:r>
              <a:rPr lang="en-GB" sz="1400" dirty="0"/>
              <a:t>Available at: </a:t>
            </a:r>
            <a:r>
              <a:rPr lang="en-GB" sz="1400" u="sng" dirty="0">
                <a:hlinkClick r:id="rId2"/>
              </a:rPr>
              <a:t>https://dera.ioe.ac.uk/23963/1/rn14-005-English.pdf</a:t>
            </a:r>
            <a:r>
              <a:rPr lang="en-GB" sz="1400" dirty="0"/>
              <a:t> (Accessed: 12/2/19</a:t>
            </a:r>
            <a:r>
              <a:rPr lang="en-GB" sz="1400" dirty="0" smtClean="0"/>
              <a:t>)</a:t>
            </a:r>
          </a:p>
          <a:p>
            <a:endParaRPr lang="en-US" sz="1400" dirty="0"/>
          </a:p>
          <a:p>
            <a:r>
              <a:rPr lang="en-GB" sz="1400" dirty="0"/>
              <a:t>National Assembly for Wales Commission(2018) </a:t>
            </a:r>
            <a:r>
              <a:rPr lang="en-GB" sz="1400" i="1" dirty="0"/>
              <a:t>Flying Start: Outreach. </a:t>
            </a:r>
            <a:r>
              <a:rPr lang="en-GB" sz="1400" dirty="0"/>
              <a:t>Available at: </a:t>
            </a:r>
            <a:r>
              <a:rPr lang="en-US" sz="1400" u="sng" dirty="0">
                <a:hlinkClick r:id="rId3"/>
              </a:rPr>
              <a:t>https://www.assembly.wales/laid%20documents/cr-ld11425/cr-ld11425-e.pdf</a:t>
            </a:r>
            <a:r>
              <a:rPr lang="en-US" sz="1400" dirty="0"/>
              <a:t>  (Accessed: 12/2/19</a:t>
            </a:r>
            <a:r>
              <a:rPr lang="en-US" sz="1400" dirty="0" smtClean="0"/>
              <a:t>)</a:t>
            </a:r>
          </a:p>
          <a:p>
            <a:endParaRPr lang="en-US" sz="1400" dirty="0" smtClean="0"/>
          </a:p>
          <a:p>
            <a:r>
              <a:rPr lang="en-GB" sz="1400" dirty="0" smtClean="0"/>
              <a:t>Office </a:t>
            </a:r>
            <a:r>
              <a:rPr lang="en-GB" sz="1400" dirty="0"/>
              <a:t>of the United Nations High Commissioner for Human Rights (2012) </a:t>
            </a:r>
            <a:r>
              <a:rPr lang="en-GB" sz="1400" i="1" dirty="0"/>
              <a:t>PRINCIPLES AND GUIDELINES FOR A HUMAN RIGHTS APPROACH TO POVERTY REDUCTION STRATEGIES. </a:t>
            </a:r>
            <a:r>
              <a:rPr lang="en-GB" sz="1400" dirty="0"/>
              <a:t>Available at: </a:t>
            </a:r>
            <a:r>
              <a:rPr lang="en-US" sz="1400" u="sng" dirty="0">
                <a:hlinkClick r:id="rId4"/>
              </a:rPr>
              <a:t>https://www.ohchr.org/Documents/Publications/PovertyStrategiesen.pdf</a:t>
            </a:r>
            <a:r>
              <a:rPr lang="en-US" sz="1400" dirty="0"/>
              <a:t> (Accessed on:10/2/19</a:t>
            </a:r>
            <a:r>
              <a:rPr lang="en-US" sz="1400" dirty="0" smtClean="0"/>
              <a:t>)</a:t>
            </a:r>
          </a:p>
          <a:p>
            <a:endParaRPr lang="en-US" sz="1400" dirty="0" smtClean="0"/>
          </a:p>
          <a:p>
            <a:r>
              <a:rPr lang="en-GB" sz="1400" dirty="0" smtClean="0"/>
              <a:t>Oxford </a:t>
            </a:r>
            <a:r>
              <a:rPr lang="en-GB" sz="1400" dirty="0"/>
              <a:t>Dictionaries  English. (2019). </a:t>
            </a:r>
            <a:r>
              <a:rPr lang="en-GB" sz="1400" i="1" dirty="0"/>
              <a:t>poverty  Definition of poverty in English by Oxford Dictionaries</a:t>
            </a:r>
            <a:r>
              <a:rPr lang="en-GB" sz="1400" dirty="0"/>
              <a:t>. [online] Available at: </a:t>
            </a:r>
            <a:r>
              <a:rPr lang="en-GB" sz="1400" u="sng" dirty="0">
                <a:hlinkClick r:id="rId5"/>
              </a:rPr>
              <a:t>https://en.oxforddictionaries.com/definition/poverty</a:t>
            </a:r>
            <a:r>
              <a:rPr lang="en-GB" sz="1400" dirty="0"/>
              <a:t>  (Accessed 12/2/19</a:t>
            </a:r>
            <a:r>
              <a:rPr lang="en-GB" sz="1400" dirty="0" smtClean="0"/>
              <a:t>).</a:t>
            </a:r>
          </a:p>
          <a:p>
            <a:endParaRPr lang="en-US" sz="1400" dirty="0"/>
          </a:p>
          <a:p>
            <a:r>
              <a:rPr lang="en-GB" sz="1400" dirty="0"/>
              <a:t>Oxford Dictionaries English. (2019). </a:t>
            </a:r>
            <a:r>
              <a:rPr lang="en-GB" sz="1400" i="1" dirty="0"/>
              <a:t>attainment Definition of attainment in English by Oxford Dictionaries</a:t>
            </a:r>
            <a:r>
              <a:rPr lang="en-GB" sz="1400" dirty="0"/>
              <a:t>. [online] Available at: </a:t>
            </a:r>
            <a:r>
              <a:rPr lang="en-GB" sz="1400" dirty="0">
                <a:hlinkClick r:id="rId6"/>
              </a:rPr>
              <a:t>https://</a:t>
            </a:r>
            <a:r>
              <a:rPr lang="en-GB" sz="1400" dirty="0" smtClean="0">
                <a:hlinkClick r:id="rId6"/>
              </a:rPr>
              <a:t>en.oxforddictionaries.com/definition/attainment</a:t>
            </a:r>
            <a:r>
              <a:rPr lang="en-GB" sz="1400" dirty="0" smtClean="0"/>
              <a:t>  </a:t>
            </a:r>
            <a:r>
              <a:rPr lang="en-GB" sz="1400" dirty="0"/>
              <a:t>(Accessed </a:t>
            </a:r>
            <a:r>
              <a:rPr lang="en-GB" sz="1400" dirty="0" smtClean="0"/>
              <a:t>12/2/19)</a:t>
            </a:r>
          </a:p>
          <a:p>
            <a:endParaRPr lang="en-US" sz="1400" dirty="0"/>
          </a:p>
          <a:p>
            <a:r>
              <a:rPr lang="en-GB" sz="1400" dirty="0"/>
              <a:t>Thomas, S (2018) </a:t>
            </a:r>
            <a:r>
              <a:rPr lang="en-GB" sz="1400" i="1" dirty="0"/>
              <a:t>Is the Welsh Government giving a ‘Flying Start’ to all children who need it? </a:t>
            </a:r>
            <a:r>
              <a:rPr lang="en-GB" sz="1400" dirty="0"/>
              <a:t>Available at: </a:t>
            </a:r>
            <a:r>
              <a:rPr lang="en-US" sz="1400" u="sng" dirty="0">
                <a:hlinkClick r:id="rId7"/>
              </a:rPr>
              <a:t>https://seneddresearch.blog/2018/05/21/is-the-welsh-government-giving-a-flying-start-to-all-children-who-need-it/</a:t>
            </a:r>
            <a:r>
              <a:rPr lang="en-US" sz="1400" dirty="0"/>
              <a:t>  (Accessed: 18/2/19</a:t>
            </a:r>
            <a:r>
              <a:rPr lang="en-US" sz="1400" dirty="0" smtClean="0"/>
              <a:t>)</a:t>
            </a:r>
          </a:p>
          <a:p>
            <a:endParaRPr lang="en-US" sz="1400" dirty="0"/>
          </a:p>
          <a:p>
            <a:r>
              <a:rPr lang="en-GB" sz="1400" dirty="0"/>
              <a:t>Welsh Government (2012) </a:t>
            </a:r>
            <a:r>
              <a:rPr lang="en-GB" sz="1400" i="1" dirty="0"/>
              <a:t>Flying Start Strategic Guidance. </a:t>
            </a:r>
            <a:r>
              <a:rPr lang="en-GB" sz="1400" dirty="0"/>
              <a:t>Available at: </a:t>
            </a:r>
            <a:r>
              <a:rPr lang="en-US" sz="1400" u="sng" dirty="0">
                <a:hlinkClick r:id="rId8"/>
              </a:rPr>
              <a:t>https://gov.wales/do/dhss/publications/120913fsguidanceen.pdf</a:t>
            </a:r>
            <a:r>
              <a:rPr lang="en-US" sz="1400" dirty="0"/>
              <a:t> (Accessed on: 10/2/19</a:t>
            </a:r>
            <a:r>
              <a:rPr lang="en-US" sz="1400" dirty="0" smtClean="0"/>
              <a:t>)</a:t>
            </a:r>
          </a:p>
          <a:p>
            <a:endParaRPr lang="en-US" sz="1400" dirty="0"/>
          </a:p>
          <a:p>
            <a:r>
              <a:rPr lang="en-GB" sz="1400" dirty="0"/>
              <a:t>Welsh Government (2012) </a:t>
            </a:r>
            <a:r>
              <a:rPr lang="en-GB" sz="1400" i="1" dirty="0"/>
              <a:t>Tackling Poverty Action Plan 2012-2016. </a:t>
            </a:r>
            <a:r>
              <a:rPr lang="en-GB" sz="1400" dirty="0"/>
              <a:t>Available at: </a:t>
            </a:r>
            <a:r>
              <a:rPr lang="en-US" sz="1400" u="sng" dirty="0">
                <a:hlinkClick r:id="rId9"/>
              </a:rPr>
              <a:t>https://dera.ioe.ac.uk/24509/2/120625tackpovplanen_Redacted.pdf</a:t>
            </a:r>
            <a:r>
              <a:rPr lang="en-US" sz="1400" dirty="0"/>
              <a:t> (Accessed: 12/2/19</a:t>
            </a:r>
            <a:r>
              <a:rPr lang="en-US" sz="1400" dirty="0" smtClean="0"/>
              <a:t>)</a:t>
            </a:r>
          </a:p>
          <a:p>
            <a:endParaRPr lang="en-US" sz="1400" dirty="0"/>
          </a:p>
          <a:p>
            <a:r>
              <a:rPr lang="en-GB" sz="1400" i="1" dirty="0"/>
              <a:t>Welsh Government response (2018) WELSH GOVERNMENT RESPONSE TO RECOMMENDATIONS FROM THE CHILDREN, YOUNG PEOPLE AND EDUCATION COMMITTEE REPORT: FLYING START OUTREACH. </a:t>
            </a:r>
            <a:r>
              <a:rPr lang="en-GB" sz="1400" dirty="0"/>
              <a:t>Available at: </a:t>
            </a:r>
            <a:r>
              <a:rPr lang="en-GB" sz="1400" u="sng" dirty="0">
                <a:hlinkClick r:id="rId10"/>
              </a:rPr>
              <a:t>http://www.assembly.wales/laid%20documents/gen-ld11554/gen-ld11554-e.pdf</a:t>
            </a:r>
            <a:r>
              <a:rPr lang="en-GB" sz="1400" dirty="0"/>
              <a:t> (Accessed: 18/2/19)</a:t>
            </a:r>
            <a:endParaRPr lang="en-US" sz="1400" dirty="0"/>
          </a:p>
        </p:txBody>
      </p:sp>
    </p:spTree>
    <p:extLst>
      <p:ext uri="{BB962C8B-B14F-4D97-AF65-F5344CB8AC3E}">
        <p14:creationId xmlns:p14="http://schemas.microsoft.com/office/powerpoint/2010/main" val="656054123"/>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majorFont>
      <a:minorFont>
        <a:latin typeface="Franklin Gothic Book" panose="020B0503020102020204"/>
        <a:ea typeface=""/>
        <a:cs typeface=""/>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TF00001241</Template>
  <TotalTime>910</TotalTime>
  <Words>678</Words>
  <Application>Microsoft Office PowerPoint</Application>
  <PresentationFormat>Widescreen</PresentationFormat>
  <Paragraphs>64</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Courier New</vt:lpstr>
      <vt:lpstr>Franklin Gothic Book</vt:lpstr>
      <vt:lpstr>Wingdings</vt:lpstr>
      <vt:lpstr>Crop</vt:lpstr>
      <vt:lpstr>FLYING START</vt:lpstr>
      <vt:lpstr>PowerPoint Presentation</vt:lpstr>
      <vt:lpstr>Introduction</vt:lpstr>
      <vt:lpstr>MAIN CORE ELEMENTS</vt:lpstr>
      <vt:lpstr>MAIN CORE ELEMENTS</vt:lpstr>
      <vt:lpstr>Where it is delivered</vt:lpstr>
      <vt:lpstr>Reducing the gap between</vt:lpstr>
      <vt:lpstr>conclusion</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vernon cox</dc:creator>
  <cp:lastModifiedBy>vernon cox</cp:lastModifiedBy>
  <cp:revision>223</cp:revision>
  <dcterms:created xsi:type="dcterms:W3CDTF">2015-02-11T21:46:52Z</dcterms:created>
  <dcterms:modified xsi:type="dcterms:W3CDTF">2019-02-18T17:58:39Z</dcterms:modified>
</cp:coreProperties>
</file>