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4"/>
  </p:notesMasterIdLst>
  <p:handoutMasterIdLst>
    <p:handoutMasterId r:id="rId15"/>
  </p:handoutMasterIdLst>
  <p:sldIdLst>
    <p:sldId id="256" r:id="rId5"/>
    <p:sldId id="264" r:id="rId6"/>
    <p:sldId id="257" r:id="rId7"/>
    <p:sldId id="258" r:id="rId8"/>
    <p:sldId id="259" r:id="rId9"/>
    <p:sldId id="260" r:id="rId10"/>
    <p:sldId id="261" r:id="rId11"/>
    <p:sldId id="262" r:id="rId12"/>
    <p:sldId id="263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1908" y="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3/7/2021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height = [154,184,167,157,154,180]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55972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07/03/2021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196752"/>
            <a:ext cx="7992888" cy="147002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Computational Thinking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AF691E-A62C-49AB-BFC3-304F69FB70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606C86-D3E2-4024-B32E-6AA286DBBE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List in Python</a:t>
            </a:r>
          </a:p>
          <a:p>
            <a:r>
              <a:rPr lang="en-GB" dirty="0"/>
              <a:t>List Functions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02949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6E396E-4A72-476F-9383-B95D9982F5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E333D0-A77D-4C5A-8F8C-36CBD5530F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/>
            <a:r>
              <a:rPr lang="en-GB" dirty="0"/>
              <a:t>Comma separated values</a:t>
            </a:r>
          </a:p>
          <a:p>
            <a:pPr algn="just"/>
            <a:r>
              <a:rPr lang="en-GB" dirty="0"/>
              <a:t>Values can be of different datatypes</a:t>
            </a:r>
          </a:p>
          <a:p>
            <a:pPr algn="just"/>
            <a:r>
              <a:rPr lang="en-GB" dirty="0"/>
              <a:t>Syntax:</a:t>
            </a:r>
          </a:p>
          <a:p>
            <a:pPr marL="0" indent="0" algn="just">
              <a:buNone/>
            </a:pPr>
            <a:r>
              <a:rPr lang="en-GB" dirty="0"/>
              <a:t>	variable = [item1,item2,….</a:t>
            </a:r>
            <a:r>
              <a:rPr lang="en-GB" dirty="0" err="1"/>
              <a:t>itemN</a:t>
            </a:r>
            <a:r>
              <a:rPr lang="en-GB" dirty="0"/>
              <a:t>]</a:t>
            </a:r>
          </a:p>
          <a:p>
            <a:pPr algn="just"/>
            <a:r>
              <a:rPr lang="en-GB" dirty="0"/>
              <a:t>Example</a:t>
            </a:r>
          </a:p>
          <a:p>
            <a:pPr marL="0" indent="0" algn="just">
              <a:buNone/>
            </a:pPr>
            <a:r>
              <a:rPr lang="en-GB" dirty="0"/>
              <a:t>	</a:t>
            </a:r>
            <a:r>
              <a:rPr lang="en-GB" dirty="0" err="1"/>
              <a:t>Color</a:t>
            </a:r>
            <a:r>
              <a:rPr lang="en-GB" dirty="0"/>
              <a:t> =[‘red’ , ’blue’ , ’green’ , ‘orange’]</a:t>
            </a:r>
          </a:p>
          <a:p>
            <a:pPr marL="0" indent="0" algn="just">
              <a:buNone/>
            </a:pPr>
            <a:r>
              <a:rPr lang="en-GB" dirty="0"/>
              <a:t>	numbers = [10 , 20 , 30 , 40 , 50]</a:t>
            </a:r>
          </a:p>
        </p:txBody>
      </p:sp>
    </p:spTree>
    <p:extLst>
      <p:ext uri="{BB962C8B-B14F-4D97-AF65-F5344CB8AC3E}">
        <p14:creationId xmlns:p14="http://schemas.microsoft.com/office/powerpoint/2010/main" val="34929337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B41519-2E10-4D99-B72F-61D26BA9F0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A717E7-08A6-435D-A9B6-CCE759CFFA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just"/>
            <a:r>
              <a:rPr lang="en-GB" dirty="0"/>
              <a:t>Accessing values/items from the list</a:t>
            </a:r>
          </a:p>
          <a:p>
            <a:pPr lvl="1" algn="just"/>
            <a:r>
              <a:rPr lang="en-GB" dirty="0"/>
              <a:t>List items are accessed with index.</a:t>
            </a:r>
          </a:p>
          <a:p>
            <a:pPr lvl="1" algn="just"/>
            <a:r>
              <a:rPr lang="en-GB" dirty="0"/>
              <a:t>Index start from 0 </a:t>
            </a:r>
            <a:r>
              <a:rPr lang="en-GB" dirty="0" err="1"/>
              <a:t>ie</a:t>
            </a:r>
            <a:r>
              <a:rPr lang="en-GB" dirty="0"/>
              <a:t>., the first value in the list will have the index number: 0</a:t>
            </a:r>
          </a:p>
          <a:p>
            <a:pPr algn="just"/>
            <a:r>
              <a:rPr lang="en-GB" dirty="0"/>
              <a:t>Example from previous slide:</a:t>
            </a:r>
          </a:p>
          <a:p>
            <a:pPr lvl="1" algn="just"/>
            <a:r>
              <a:rPr lang="en-GB" dirty="0" err="1"/>
              <a:t>Color</a:t>
            </a:r>
            <a:r>
              <a:rPr lang="en-GB" dirty="0"/>
              <a:t>[0] = red</a:t>
            </a:r>
          </a:p>
          <a:p>
            <a:pPr lvl="1" algn="just"/>
            <a:r>
              <a:rPr lang="en-GB" dirty="0" err="1"/>
              <a:t>Color</a:t>
            </a:r>
            <a:r>
              <a:rPr lang="en-GB" dirty="0"/>
              <a:t>[2] = green</a:t>
            </a:r>
          </a:p>
          <a:p>
            <a:pPr lvl="1" algn="just"/>
            <a:r>
              <a:rPr lang="en-GB" dirty="0" err="1"/>
              <a:t>Color</a:t>
            </a:r>
            <a:r>
              <a:rPr lang="en-GB" dirty="0"/>
              <a:t>[-1] = orange</a:t>
            </a:r>
          </a:p>
          <a:p>
            <a:pPr lvl="1" algn="just"/>
            <a:r>
              <a:rPr lang="en-GB" dirty="0" err="1"/>
              <a:t>Color</a:t>
            </a:r>
            <a:r>
              <a:rPr lang="en-GB" dirty="0"/>
              <a:t>[-2]= green</a:t>
            </a:r>
          </a:p>
          <a:p>
            <a:pPr lvl="1" algn="just"/>
            <a:endParaRPr lang="en-GB" dirty="0"/>
          </a:p>
          <a:p>
            <a:pPr lvl="1"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60223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C8D40D-79C3-44B3-A72F-0168DF2FA2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DE234E-DCF2-4B20-A96F-F2698DE6AF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Updating lists</a:t>
            </a:r>
          </a:p>
          <a:p>
            <a:pPr lvl="1"/>
            <a:r>
              <a:rPr lang="en-GB" dirty="0"/>
              <a:t>Adding new items</a:t>
            </a:r>
          </a:p>
          <a:p>
            <a:pPr lvl="2"/>
            <a:r>
              <a:rPr lang="en-GB" dirty="0" err="1"/>
              <a:t>Color</a:t>
            </a:r>
            <a:r>
              <a:rPr lang="en-GB" dirty="0"/>
              <a:t>[2] = ‘yellow’</a:t>
            </a:r>
          </a:p>
          <a:p>
            <a:pPr lvl="2"/>
            <a:r>
              <a:rPr lang="en-GB" dirty="0"/>
              <a:t>New </a:t>
            </a:r>
            <a:r>
              <a:rPr lang="en-GB" dirty="0" err="1"/>
              <a:t>Color</a:t>
            </a:r>
            <a:r>
              <a:rPr lang="en-GB" dirty="0"/>
              <a:t> list will be</a:t>
            </a:r>
          </a:p>
          <a:p>
            <a:pPr marL="914400" lvl="2" indent="0">
              <a:buNone/>
            </a:pPr>
            <a:r>
              <a:rPr lang="en-GB" dirty="0" err="1"/>
              <a:t>Color</a:t>
            </a:r>
            <a:r>
              <a:rPr lang="en-GB" dirty="0"/>
              <a:t> =[‘red’ , ’blue’ , ‘yellow’ , ‘orange’]</a:t>
            </a:r>
          </a:p>
          <a:p>
            <a:pPr lvl="1"/>
            <a:r>
              <a:rPr lang="en-GB" dirty="0"/>
              <a:t>Deleting existing items</a:t>
            </a:r>
          </a:p>
          <a:p>
            <a:pPr lvl="2"/>
            <a:r>
              <a:rPr lang="en-GB" dirty="0"/>
              <a:t>Del </a:t>
            </a:r>
            <a:r>
              <a:rPr lang="en-GB" dirty="0" err="1"/>
              <a:t>Color</a:t>
            </a:r>
            <a:r>
              <a:rPr lang="en-GB" dirty="0"/>
              <a:t>[3]</a:t>
            </a:r>
          </a:p>
          <a:p>
            <a:pPr lvl="2"/>
            <a:r>
              <a:rPr lang="en-GB" dirty="0"/>
              <a:t>New </a:t>
            </a:r>
            <a:r>
              <a:rPr lang="en-GB" dirty="0" err="1"/>
              <a:t>Color</a:t>
            </a:r>
            <a:r>
              <a:rPr lang="en-GB" dirty="0"/>
              <a:t> list will be</a:t>
            </a:r>
          </a:p>
          <a:p>
            <a:pPr marL="914400" lvl="2" indent="0">
              <a:buNone/>
            </a:pPr>
            <a:r>
              <a:rPr lang="en-GB" dirty="0" err="1"/>
              <a:t>Color</a:t>
            </a:r>
            <a:r>
              <a:rPr lang="en-GB" dirty="0"/>
              <a:t> =[‘red’ , ’blue’ , ‘yellow’]</a:t>
            </a:r>
          </a:p>
          <a:p>
            <a:pPr lvl="2"/>
            <a:endParaRPr lang="en-GB" dirty="0"/>
          </a:p>
          <a:p>
            <a:pPr marL="914400" lvl="2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67724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3FCB20-4285-4866-8B0A-ACB37408B8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4C1FF8-032B-4D7B-AD0D-32A7AE5C31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099595"/>
          </a:xfrm>
        </p:spPr>
        <p:txBody>
          <a:bodyPr>
            <a:normAutofit fontScale="55000" lnSpcReduction="20000"/>
          </a:bodyPr>
          <a:lstStyle/>
          <a:p>
            <a:r>
              <a:rPr lang="en-GB" dirty="0"/>
              <a:t>List Operations</a:t>
            </a:r>
          </a:p>
          <a:p>
            <a:r>
              <a:rPr lang="en-GB" dirty="0"/>
              <a:t>Length</a:t>
            </a:r>
          </a:p>
          <a:p>
            <a:pPr lvl="1"/>
            <a:r>
              <a:rPr lang="en-GB" dirty="0" err="1"/>
              <a:t>len</a:t>
            </a:r>
            <a:r>
              <a:rPr lang="en-GB" dirty="0"/>
              <a:t>(</a:t>
            </a:r>
            <a:r>
              <a:rPr lang="en-GB" dirty="0" err="1"/>
              <a:t>Color</a:t>
            </a:r>
            <a:r>
              <a:rPr lang="en-GB" dirty="0"/>
              <a:t>) =&gt; 4 </a:t>
            </a:r>
          </a:p>
          <a:p>
            <a:r>
              <a:rPr lang="en-GB" dirty="0"/>
              <a:t>Concatenation</a:t>
            </a:r>
          </a:p>
          <a:p>
            <a:pPr lvl="1"/>
            <a:r>
              <a:rPr lang="en-GB" dirty="0" err="1"/>
              <a:t>Color</a:t>
            </a:r>
            <a:r>
              <a:rPr lang="en-GB" dirty="0"/>
              <a:t> + number =&gt; [‘red’ , ’blue’ , ‘yellow’ , 10, 20, 30, 40, 50] </a:t>
            </a:r>
          </a:p>
          <a:p>
            <a:r>
              <a:rPr lang="en-GB" dirty="0"/>
              <a:t>Membership</a:t>
            </a:r>
          </a:p>
          <a:p>
            <a:pPr lvl="1"/>
            <a:r>
              <a:rPr lang="en-GB" dirty="0"/>
              <a:t>20 in number will return ‘True’</a:t>
            </a:r>
          </a:p>
          <a:p>
            <a:r>
              <a:rPr lang="en-GB" dirty="0"/>
              <a:t>Iteration</a:t>
            </a:r>
          </a:p>
          <a:p>
            <a:pPr marL="457200" lvl="1" indent="0">
              <a:buNone/>
            </a:pPr>
            <a:r>
              <a:rPr lang="en-GB" dirty="0"/>
              <a:t>for x in [1,2,3]</a:t>
            </a:r>
          </a:p>
          <a:p>
            <a:pPr marL="914400" lvl="2" indent="0">
              <a:buNone/>
            </a:pPr>
            <a:r>
              <a:rPr lang="en-GB" dirty="0"/>
              <a:t>Print x</a:t>
            </a:r>
          </a:p>
          <a:p>
            <a:pPr marL="914400" lvl="2" indent="0">
              <a:buNone/>
            </a:pPr>
            <a:r>
              <a:rPr lang="en-GB" dirty="0"/>
              <a:t>The output of the above two lines of code will be </a:t>
            </a:r>
          </a:p>
          <a:p>
            <a:pPr marL="914400" lvl="2" indent="0">
              <a:buNone/>
            </a:pPr>
            <a:r>
              <a:rPr lang="en-GB" dirty="0"/>
              <a:t>1</a:t>
            </a:r>
          </a:p>
          <a:p>
            <a:pPr marL="914400" lvl="2" indent="0">
              <a:buNone/>
            </a:pPr>
            <a:r>
              <a:rPr lang="en-GB" dirty="0"/>
              <a:t>2</a:t>
            </a:r>
          </a:p>
          <a:p>
            <a:pPr marL="914400" lvl="2" indent="0">
              <a:buNone/>
            </a:pPr>
            <a:r>
              <a:rPr lang="en-GB" dirty="0"/>
              <a:t>3</a:t>
            </a:r>
          </a:p>
          <a:p>
            <a:r>
              <a:rPr lang="en-GB" dirty="0"/>
              <a:t>Indexing and Slicing</a:t>
            </a:r>
          </a:p>
          <a:p>
            <a:pPr lvl="1"/>
            <a:r>
              <a:rPr lang="en-GB" dirty="0" err="1"/>
              <a:t>Color</a:t>
            </a:r>
            <a:r>
              <a:rPr lang="en-GB" dirty="0"/>
              <a:t>[1:] =&gt; [‘blue’, ‘yellow’]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26313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5517C6-A328-4665-9B87-34B4D52B0D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Built-in functions and 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798C08-1AE7-4583-9209-697554AD65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Predefined functions and methods that have a specific purpose.</a:t>
            </a:r>
          </a:p>
          <a:p>
            <a:r>
              <a:rPr lang="en-GB" dirty="0"/>
              <a:t>Reusable </a:t>
            </a:r>
          </a:p>
          <a:p>
            <a:pPr marL="0" indent="0">
              <a:buNone/>
            </a:pPr>
            <a:r>
              <a:rPr lang="en-GB" dirty="0"/>
              <a:t>Considering the following list:</a:t>
            </a:r>
          </a:p>
          <a:p>
            <a:pPr marL="0" indent="0">
              <a:buNone/>
            </a:pPr>
            <a:r>
              <a:rPr lang="en-GB" dirty="0"/>
              <a:t>height = [154,184,167,157,154,180]</a:t>
            </a:r>
          </a:p>
        </p:txBody>
      </p:sp>
    </p:spTree>
    <p:extLst>
      <p:ext uri="{BB962C8B-B14F-4D97-AF65-F5344CB8AC3E}">
        <p14:creationId xmlns:p14="http://schemas.microsoft.com/office/powerpoint/2010/main" val="27111958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AA7704-8D20-473B-8FDA-A34C57ED088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" y="404665"/>
            <a:ext cx="4040188" cy="5184576"/>
          </a:xfrm>
        </p:spPr>
        <p:txBody>
          <a:bodyPr>
            <a:normAutofit/>
          </a:bodyPr>
          <a:lstStyle/>
          <a:p>
            <a:r>
              <a:rPr lang="en-GB" dirty="0"/>
              <a:t>Insert</a:t>
            </a:r>
          </a:p>
          <a:p>
            <a:pPr marL="0" indent="0">
              <a:buNone/>
            </a:pPr>
            <a:r>
              <a:rPr lang="en-GB" dirty="0" err="1"/>
              <a:t>height.insert</a:t>
            </a:r>
            <a:r>
              <a:rPr lang="en-GB" dirty="0"/>
              <a:t>(2,177)</a:t>
            </a:r>
          </a:p>
          <a:p>
            <a:pPr marL="0" indent="0">
              <a:buNone/>
            </a:pPr>
            <a:r>
              <a:rPr lang="en-GB" dirty="0"/>
              <a:t>Inserts the value 177 in index position 2</a:t>
            </a:r>
          </a:p>
          <a:p>
            <a:r>
              <a:rPr lang="en-GB" dirty="0"/>
              <a:t>Append</a:t>
            </a:r>
          </a:p>
          <a:p>
            <a:pPr marL="0" indent="0">
              <a:buNone/>
            </a:pPr>
            <a:r>
              <a:rPr lang="en-GB" dirty="0" err="1"/>
              <a:t>height.append</a:t>
            </a:r>
            <a:r>
              <a:rPr lang="en-GB" dirty="0"/>
              <a:t>(197)</a:t>
            </a:r>
          </a:p>
          <a:p>
            <a:pPr marL="0" indent="0">
              <a:buNone/>
            </a:pPr>
            <a:r>
              <a:rPr lang="en-GB" dirty="0"/>
              <a:t>Adds 197 to the end of the list</a:t>
            </a:r>
          </a:p>
          <a:p>
            <a:r>
              <a:rPr lang="en-GB" dirty="0"/>
              <a:t>Remove</a:t>
            </a:r>
          </a:p>
          <a:p>
            <a:pPr marL="0" indent="0">
              <a:buNone/>
            </a:pPr>
            <a:r>
              <a:rPr lang="en-GB" dirty="0" err="1"/>
              <a:t>height.remove</a:t>
            </a:r>
            <a:r>
              <a:rPr lang="en-GB" dirty="0"/>
              <a:t>(167)</a:t>
            </a:r>
          </a:p>
          <a:p>
            <a:pPr marL="0" indent="0">
              <a:buNone/>
            </a:pPr>
            <a:r>
              <a:rPr lang="en-GB" dirty="0"/>
              <a:t>Removes the value 167 from the list</a:t>
            </a:r>
          </a:p>
          <a:p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7C2AE85-6C29-4EC9-A295-18F7E39190C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45025" y="404665"/>
            <a:ext cx="4041775" cy="5184576"/>
          </a:xfrm>
        </p:spPr>
        <p:txBody>
          <a:bodyPr>
            <a:normAutofit/>
          </a:bodyPr>
          <a:lstStyle/>
          <a:p>
            <a:r>
              <a:rPr lang="en-GB" dirty="0"/>
              <a:t>Sort</a:t>
            </a:r>
          </a:p>
          <a:p>
            <a:pPr marL="0" indent="0">
              <a:buNone/>
            </a:pPr>
            <a:r>
              <a:rPr lang="en-GB" dirty="0" err="1"/>
              <a:t>height.sort</a:t>
            </a:r>
            <a:r>
              <a:rPr lang="en-GB" dirty="0"/>
              <a:t>()</a:t>
            </a:r>
          </a:p>
          <a:p>
            <a:pPr marL="0" indent="0">
              <a:buNone/>
            </a:pPr>
            <a:r>
              <a:rPr lang="en-GB" dirty="0"/>
              <a:t>Arrange the list elements in ascending order</a:t>
            </a:r>
          </a:p>
          <a:p>
            <a:r>
              <a:rPr lang="en-GB" dirty="0"/>
              <a:t>Reverse</a:t>
            </a:r>
          </a:p>
          <a:p>
            <a:pPr marL="0" indent="0">
              <a:buNone/>
            </a:pPr>
            <a:r>
              <a:rPr lang="en-GB" dirty="0" err="1"/>
              <a:t>height.reverse</a:t>
            </a:r>
            <a:r>
              <a:rPr lang="en-GB" dirty="0"/>
              <a:t>()</a:t>
            </a:r>
          </a:p>
          <a:p>
            <a:pPr marL="0" indent="0">
              <a:buNone/>
            </a:pPr>
            <a:r>
              <a:rPr lang="en-GB" dirty="0"/>
              <a:t>Reverses the list elements</a:t>
            </a:r>
          </a:p>
          <a:p>
            <a:r>
              <a:rPr lang="en-GB" dirty="0"/>
              <a:t>Count</a:t>
            </a:r>
          </a:p>
          <a:p>
            <a:r>
              <a:rPr lang="en-GB" dirty="0" err="1"/>
              <a:t>height.count</a:t>
            </a:r>
            <a:r>
              <a:rPr lang="en-GB" dirty="0"/>
              <a:t>(154)</a:t>
            </a:r>
          </a:p>
          <a:p>
            <a:pPr marL="0" indent="0">
              <a:buNone/>
            </a:pPr>
            <a:r>
              <a:rPr lang="en-GB" dirty="0"/>
              <a:t>Returns the number of times the value 154 in the list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75236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93AA341-F90C-4B82-8D2D-1DC30912A4A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326" r="53937" b="45800"/>
          <a:stretch/>
        </p:blipFill>
        <p:spPr>
          <a:xfrm>
            <a:off x="0" y="44624"/>
            <a:ext cx="4211960" cy="561662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D71ABF6-0507-4B5F-BCEF-E18BB4AF734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0075" t="12201" r="35826" b="37400"/>
          <a:stretch/>
        </p:blipFill>
        <p:spPr>
          <a:xfrm>
            <a:off x="4427984" y="44624"/>
            <a:ext cx="4032448" cy="55446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978323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dcmitype/"/>
    <ds:schemaRef ds:uri="http://schemas.microsoft.com/office/2006/metadata/properties"/>
    <ds:schemaRef ds:uri="http://www.w3.org/XML/1998/namespace"/>
    <ds:schemaRef ds:uri="303dbf9b-b85b-46a0-94f1-894078c07ecd"/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http://schemas.microsoft.com/office/infopath/2007/PartnerControls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376</Words>
  <Application>Microsoft Office PowerPoint</Application>
  <PresentationFormat>On-screen Show (4:3)</PresentationFormat>
  <Paragraphs>74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Myriad Pro</vt:lpstr>
      <vt:lpstr>20140311PresentationUWTSDTemplate</vt:lpstr>
      <vt:lpstr>Computational Thinking</vt:lpstr>
      <vt:lpstr>Objectives</vt:lpstr>
      <vt:lpstr>Lists</vt:lpstr>
      <vt:lpstr>Lists</vt:lpstr>
      <vt:lpstr>Lists</vt:lpstr>
      <vt:lpstr>Lists</vt:lpstr>
      <vt:lpstr>Built-in functions and methods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Renuga Jayakumar</cp:lastModifiedBy>
  <cp:revision>166</cp:revision>
  <dcterms:created xsi:type="dcterms:W3CDTF">2015-04-14T15:21:28Z</dcterms:created>
  <dcterms:modified xsi:type="dcterms:W3CDTF">2021-03-07T07:59:47Z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