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14" autoAdjust="0"/>
    <p:restoredTop sz="82913" autoAdjust="0"/>
  </p:normalViewPr>
  <p:slideViewPr>
    <p:cSldViewPr snapToGrid="0">
      <p:cViewPr varScale="1">
        <p:scale>
          <a:sx n="68" d="100"/>
          <a:sy n="68" d="100"/>
        </p:scale>
        <p:origin x="1262"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0C026FF-9496-4662-84A6-D1B338354F58}" type="datetimeFigureOut">
              <a:rPr lang="en-GB" smtClean="0"/>
              <a:t>12/11/2023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7B57757-97E3-4D8E-9A2A-97B39480D100}" type="slidenum">
              <a:rPr lang="en-GB" smtClean="0"/>
              <a:t>‹#›</a:t>
            </a:fld>
            <a:endParaRPr lang="en-GB"/>
          </a:p>
        </p:txBody>
      </p:sp>
    </p:spTree>
    <p:extLst>
      <p:ext uri="{BB962C8B-B14F-4D97-AF65-F5344CB8AC3E}">
        <p14:creationId xmlns:p14="http://schemas.microsoft.com/office/powerpoint/2010/main" val="1118178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Segoe UI" panose="020B0502040204020203" pitchFamily="34" charset="0"/>
                <a:ea typeface="Times New Roman" panose="02020603050405020304" pitchFamily="18" charset="0"/>
                <a:cs typeface="Times New Roman" panose="02020603050405020304" pitchFamily="18" charset="0"/>
              </a:rPr>
              <a:t>This new checklist is not just about cleanliness; it is about creating an environment where guests feel welcomed, safe, and well-taken care of (Kirk, 2012).</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US" dirty="0"/>
              <a:t>To make sure we clean and check everything, I have split the checklist on 3 parts as follows: </a:t>
            </a:r>
            <a:endParaRPr lang="en-GB" dirty="0"/>
          </a:p>
        </p:txBody>
      </p:sp>
      <p:sp>
        <p:nvSpPr>
          <p:cNvPr id="4" name="Slide Number Placeholder 3"/>
          <p:cNvSpPr>
            <a:spLocks noGrp="1"/>
          </p:cNvSpPr>
          <p:nvPr>
            <p:ph type="sldNum" sz="quarter" idx="5"/>
          </p:nvPr>
        </p:nvSpPr>
        <p:spPr/>
        <p:txBody>
          <a:bodyPr/>
          <a:lstStyle/>
          <a:p>
            <a:fld id="{87B57757-97E3-4D8E-9A2A-97B39480D100}" type="slidenum">
              <a:rPr lang="en-GB" smtClean="0"/>
              <a:t>4</a:t>
            </a:fld>
            <a:endParaRPr lang="en-GB"/>
          </a:p>
        </p:txBody>
      </p:sp>
    </p:spTree>
    <p:extLst>
      <p:ext uri="{BB962C8B-B14F-4D97-AF65-F5344CB8AC3E}">
        <p14:creationId xmlns:p14="http://schemas.microsoft.com/office/powerpoint/2010/main" val="404443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374151"/>
                </a:solidFill>
                <a:effectLst/>
                <a:latin typeface="Segoe UI" panose="020B0502040204020203" pitchFamily="34" charset="0"/>
                <a:ea typeface="Times New Roman" panose="02020603050405020304" pitchFamily="18" charset="0"/>
              </a:rPr>
              <a:t>Here are a few key aspects that contribute to their success: 1. </a:t>
            </a:r>
            <a:r>
              <a:rPr lang="en-US" sz="1800" b="0" i="0" dirty="0">
                <a:solidFill>
                  <a:srgbClr val="374151"/>
                </a:solidFill>
                <a:effectLst/>
                <a:latin typeface="Söhne"/>
              </a:rPr>
              <a:t>Team members at Hilton </a:t>
            </a:r>
            <a:r>
              <a:rPr lang="en-US" sz="1800" b="0" i="0" dirty="0" err="1">
                <a:solidFill>
                  <a:srgbClr val="374151"/>
                </a:solidFill>
                <a:effectLst/>
                <a:latin typeface="Söhne"/>
              </a:rPr>
              <a:t>Puckrup</a:t>
            </a:r>
            <a:r>
              <a:rPr lang="en-US" sz="1800" b="0" i="0" dirty="0">
                <a:solidFill>
                  <a:srgbClr val="374151"/>
                </a:solidFill>
                <a:effectLst/>
                <a:latin typeface="Söhne"/>
              </a:rPr>
              <a:t> Hall are encouraged to take ownership of their work. They are given autonomy to make decisions related to room cleaning, which enhances their sense of responsibility (Smith et al., 2019). 2. Hilton </a:t>
            </a:r>
            <a:r>
              <a:rPr lang="en-US" sz="1800" b="0" i="0" dirty="0" err="1">
                <a:solidFill>
                  <a:srgbClr val="374151"/>
                </a:solidFill>
                <a:effectLst/>
                <a:latin typeface="Söhne"/>
              </a:rPr>
              <a:t>Puckrup</a:t>
            </a:r>
            <a:r>
              <a:rPr lang="en-US" sz="1800" b="0" i="0" dirty="0">
                <a:solidFill>
                  <a:srgbClr val="374151"/>
                </a:solidFill>
                <a:effectLst/>
                <a:latin typeface="Söhne"/>
              </a:rPr>
              <a:t> Hall has an employee recognition program that celebrates exceptional performance. This recognition extends beyond monetary rewards and includes public acknowledgment and opportunities for career growth (Johnson &amp; Brown, 2020). 3. The hotel invests in training and development programs for its housekeeping staff. This includes ongoing training to keep up with the latest cleaning techniques, hygiene standards, and safety protocols (Garcia &amp; Martinez, 2018). 4. The hotel values the input of its employees and has a structured feedback mechanism. Employees are encouraged to share their thoughts and concerns, which are actively addressed (Anderson &amp; White, 2021).</a:t>
            </a:r>
            <a:endParaRPr lang="en-US" sz="1800" b="0" i="0" dirty="0">
              <a:effectLst/>
              <a:latin typeface="Arial" panose="020B0604020202020204" pitchFamily="34" charset="0"/>
              <a:cs typeface="Arial" panose="020B0604020202020204" pitchFamily="34" charset="0"/>
            </a:endParaRPr>
          </a:p>
          <a:p>
            <a:endParaRPr lang="en-GB" sz="1800" kern="0" dirty="0">
              <a:solidFill>
                <a:srgbClr val="374151"/>
              </a:solidFill>
              <a:effectLst/>
              <a:latin typeface="Segoe UI" panose="020B0502040204020203" pitchFamily="34" charset="0"/>
              <a:ea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7B57757-97E3-4D8E-9A2A-97B39480D100}" type="slidenum">
              <a:rPr lang="en-GB" smtClean="0"/>
              <a:t>8</a:t>
            </a:fld>
            <a:endParaRPr lang="en-GB"/>
          </a:p>
        </p:txBody>
      </p:sp>
    </p:spTree>
    <p:extLst>
      <p:ext uri="{BB962C8B-B14F-4D97-AF65-F5344CB8AC3E}">
        <p14:creationId xmlns:p14="http://schemas.microsoft.com/office/powerpoint/2010/main" val="31132755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Safety measures: 1. </a:t>
            </a:r>
            <a:r>
              <a:rPr lang="en-US" b="0" i="0" dirty="0">
                <a:solidFill>
                  <a:srgbClr val="374151"/>
                </a:solidFill>
                <a:effectLst/>
                <a:latin typeface="Söhne"/>
              </a:rPr>
              <a:t>Ensure that employees are adequately trained and certified in safety procedures. This includes handling cleaning chemicals, managing potential hazards, and understanding emergency protocols (Johnson &amp; Smith, 2018). 2. Create mechanisms for employees to report safety concerns or incidents. This feedback should be taken seriously and acted upon promptly (Brown &amp; Davis, 2019). 3. Regular safety audits would be conducted to identify and address potential risks. Employees would be involved in these audits to gather their insights (Garcia et al., 2020).</a:t>
            </a:r>
            <a:endParaRPr lang="en-GB" dirty="0"/>
          </a:p>
        </p:txBody>
      </p:sp>
      <p:sp>
        <p:nvSpPr>
          <p:cNvPr id="4" name="Slide Number Placeholder 3"/>
          <p:cNvSpPr>
            <a:spLocks noGrp="1"/>
          </p:cNvSpPr>
          <p:nvPr>
            <p:ph type="sldNum" sz="quarter" idx="5"/>
          </p:nvPr>
        </p:nvSpPr>
        <p:spPr/>
        <p:txBody>
          <a:bodyPr/>
          <a:lstStyle/>
          <a:p>
            <a:fld id="{87B57757-97E3-4D8E-9A2A-97B39480D100}" type="slidenum">
              <a:rPr lang="en-GB" smtClean="0"/>
              <a:t>9</a:t>
            </a:fld>
            <a:endParaRPr lang="en-GB"/>
          </a:p>
        </p:txBody>
      </p:sp>
    </p:spTree>
    <p:extLst>
      <p:ext uri="{BB962C8B-B14F-4D97-AF65-F5344CB8AC3E}">
        <p14:creationId xmlns:p14="http://schemas.microsoft.com/office/powerpoint/2010/main" val="403210923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i="0" dirty="0">
                <a:solidFill>
                  <a:srgbClr val="374151"/>
                </a:solidFill>
                <a:effectLst/>
                <a:latin typeface="Söhne"/>
              </a:rPr>
              <a:t>1.Engaged employees who understand and take pride in the brand's values and standards will naturally work towards upholding and exceeding those standards (Smith &amp; Johnson, 2020). 2. Safety procedures should be seen not just as a set of rules but as a core value of the organization. When employees believe in the importance of safety, they will proactively work towards maintaining a safe environment (Garcia et al., 2019). 3. Employee engagement fosters a culture of continuous improvement. Employees who are engaged are more likely to seek better and more efficient ways of doing their work, which can lead to an elevated guest experience (Brown &amp; Davis, 2018).</a:t>
            </a:r>
            <a:endParaRPr lang="en-GB" dirty="0"/>
          </a:p>
        </p:txBody>
      </p:sp>
      <p:sp>
        <p:nvSpPr>
          <p:cNvPr id="4" name="Slide Number Placeholder 3"/>
          <p:cNvSpPr>
            <a:spLocks noGrp="1"/>
          </p:cNvSpPr>
          <p:nvPr>
            <p:ph type="sldNum" sz="quarter" idx="5"/>
          </p:nvPr>
        </p:nvSpPr>
        <p:spPr/>
        <p:txBody>
          <a:bodyPr/>
          <a:lstStyle/>
          <a:p>
            <a:fld id="{87B57757-97E3-4D8E-9A2A-97B39480D100}" type="slidenum">
              <a:rPr lang="en-GB" smtClean="0"/>
              <a:t>10</a:t>
            </a:fld>
            <a:endParaRPr lang="en-GB"/>
          </a:p>
        </p:txBody>
      </p:sp>
    </p:spTree>
    <p:extLst>
      <p:ext uri="{BB962C8B-B14F-4D97-AF65-F5344CB8AC3E}">
        <p14:creationId xmlns:p14="http://schemas.microsoft.com/office/powerpoint/2010/main" val="535049444"/>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85BB-8B07-4DC9-86F3-2A225C77748D}"/>
              </a:ext>
            </a:extLst>
          </p:cNvPr>
          <p:cNvSpPr>
            <a:spLocks noGrp="1"/>
          </p:cNvSpPr>
          <p:nvPr>
            <p:ph type="ctrTitle"/>
          </p:nvPr>
        </p:nvSpPr>
        <p:spPr>
          <a:xfrm>
            <a:off x="1600200" y="1261872"/>
            <a:ext cx="7638222" cy="2852928"/>
          </a:xfrm>
        </p:spPr>
        <p:txBody>
          <a:bodyPr anchor="b">
            <a:normAutofit/>
          </a:bodyPr>
          <a:lstStyle>
            <a:lvl1pPr algn="l">
              <a:lnSpc>
                <a:spcPct val="130000"/>
              </a:lnSpc>
              <a:defRPr sz="3600" spc="1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514D496A-6E7A-4923-8ED5-B4164125DEB6}"/>
              </a:ext>
            </a:extLst>
          </p:cNvPr>
          <p:cNvSpPr>
            <a:spLocks noGrp="1"/>
          </p:cNvSpPr>
          <p:nvPr>
            <p:ph type="subTitle" idx="1"/>
          </p:nvPr>
        </p:nvSpPr>
        <p:spPr>
          <a:xfrm>
            <a:off x="1600200" y="4681728"/>
            <a:ext cx="7638222" cy="929296"/>
          </a:xfrm>
          <a:prstGeom prst="rect">
            <a:avLst/>
          </a:prstGeom>
        </p:spPr>
        <p:txBody>
          <a:bodyPr>
            <a:normAutofit/>
          </a:bodyPr>
          <a:lstStyle>
            <a:lvl1pPr marL="0" indent="0" algn="l">
              <a:lnSpc>
                <a:spcPct val="130000"/>
              </a:lnSpc>
              <a:buNone/>
              <a:defRPr sz="1600" b="1" cap="all" spc="6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3F5E3D20-43DC-4C14-8CFF-18545AED1B5B}"/>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5" name="Footer Placeholder 4">
            <a:extLst>
              <a:ext uri="{FF2B5EF4-FFF2-40B4-BE49-F238E27FC236}">
                <a16:creationId xmlns:a16="http://schemas.microsoft.com/office/drawing/2014/main" id="{E34FC300-5AFC-418B-85FD-EFA94BD7AF4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69C7E81-ED3C-4DB0-8E74-AD2A87E6BE8A}"/>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0C817C9-850F-4FB6-B93B-CF3076C4A5C1}"/>
              </a:ext>
            </a:extLst>
          </p:cNvPr>
          <p:cNvGrpSpPr/>
          <p:nvPr/>
        </p:nvGrpSpPr>
        <p:grpSpPr>
          <a:xfrm flipH="1">
            <a:off x="0" y="0"/>
            <a:ext cx="567782" cy="3306479"/>
            <a:chOff x="11619770" y="-2005"/>
            <a:chExt cx="567782" cy="3306479"/>
          </a:xfrm>
        </p:grpSpPr>
        <p:sp>
          <p:nvSpPr>
            <p:cNvPr id="8" name="Freeform: Shape 7">
              <a:extLst>
                <a:ext uri="{FF2B5EF4-FFF2-40B4-BE49-F238E27FC236}">
                  <a16:creationId xmlns:a16="http://schemas.microsoft.com/office/drawing/2014/main" id="{159433A8-B67D-4675-AFDE-131069A709FC}"/>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1CD1C45-6A4D-4237-B39C-2D58F401A8C5}"/>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28511023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B25F8D-0421-4AEC-9C40-A13163EC8AF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2037680-115A-411F-AEF6-4AC2096B4A70}"/>
              </a:ext>
            </a:extLst>
          </p:cNvPr>
          <p:cNvSpPr>
            <a:spLocks noGrp="1"/>
          </p:cNvSpPr>
          <p:nvPr>
            <p:ph idx="1"/>
          </p:nvPr>
        </p:nvSpPr>
        <p:spPr>
          <a:xfrm>
            <a:off x="808662" y="2019299"/>
            <a:ext cx="10357666" cy="4114801"/>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0CC193-1304-4D0F-8331-14D4EC08EFE8}"/>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5" name="Footer Placeholder 4">
            <a:extLst>
              <a:ext uri="{FF2B5EF4-FFF2-40B4-BE49-F238E27FC236}">
                <a16:creationId xmlns:a16="http://schemas.microsoft.com/office/drawing/2014/main" id="{0AF455C1-CD32-4050-BAFF-51CC6B62DFB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0AF608-FF11-4CBE-B717-5D56AE67DDE1}"/>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1509301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Oval 7">
            <a:extLst>
              <a:ext uri="{FF2B5EF4-FFF2-40B4-BE49-F238E27FC236}">
                <a16:creationId xmlns:a16="http://schemas.microsoft.com/office/drawing/2014/main" id="{BD23A02E-6DCF-427A-8CFD-281B2185C7F0}"/>
              </a:ext>
            </a:extLst>
          </p:cNvPr>
          <p:cNvSpPr/>
          <p:nvPr/>
        </p:nvSpPr>
        <p:spPr>
          <a:xfrm>
            <a:off x="3242985" y="511814"/>
            <a:ext cx="5706031" cy="5706031"/>
          </a:xfrm>
          <a:prstGeom prst="ellipse">
            <a:avLst/>
          </a:prstGeom>
          <a:solidFill>
            <a:schemeClr val="accent1">
              <a:lumMod val="20000"/>
              <a:lumOff val="80000"/>
            </a:schemeClr>
          </a:solidFill>
          <a:ln>
            <a:noFill/>
          </a:ln>
          <a:effectLst>
            <a:outerShdw dist="165100" dir="2220000" algn="tr" rotWithShape="0">
              <a:schemeClr val="tx1"/>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6B4C32-F19C-44F3-8EF8-1F506D74DD7A}"/>
              </a:ext>
            </a:extLst>
          </p:cNvPr>
          <p:cNvSpPr>
            <a:spLocks noGrp="1"/>
          </p:cNvSpPr>
          <p:nvPr>
            <p:ph type="title"/>
          </p:nvPr>
        </p:nvSpPr>
        <p:spPr>
          <a:xfrm>
            <a:off x="3649192" y="1709738"/>
            <a:ext cx="4893617" cy="2553893"/>
          </a:xfrm>
        </p:spPr>
        <p:txBody>
          <a:bodyPr anchor="b">
            <a:normAutofit/>
          </a:bodyPr>
          <a:lstStyle>
            <a:lvl1pPr algn="ctr">
              <a:defRPr sz="36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0889729-131C-4F78-9DAA-E9EE28EA912F}"/>
              </a:ext>
            </a:extLst>
          </p:cNvPr>
          <p:cNvSpPr>
            <a:spLocks noGrp="1"/>
          </p:cNvSpPr>
          <p:nvPr>
            <p:ph type="body" idx="1"/>
          </p:nvPr>
        </p:nvSpPr>
        <p:spPr>
          <a:xfrm>
            <a:off x="4062249" y="4540468"/>
            <a:ext cx="4067503" cy="1154037"/>
          </a:xfrm>
          <a:prstGeom prst="rect">
            <a:avLst/>
          </a:prstGeom>
        </p:spPr>
        <p:txBody>
          <a:bodyPr>
            <a:normAutofit/>
          </a:bodyPr>
          <a:lstStyle>
            <a:lvl1pPr marL="0" indent="0" algn="ctr">
              <a:buNone/>
              <a:defRPr sz="1600" b="1" cap="all" spc="600" baseline="0">
                <a:solidFill>
                  <a:schemeClr val="tx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924E608-AC1F-41FB-974A-BD619C6C26B5}"/>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5" name="Footer Placeholder 4">
            <a:extLst>
              <a:ext uri="{FF2B5EF4-FFF2-40B4-BE49-F238E27FC236}">
                <a16:creationId xmlns:a16="http://schemas.microsoft.com/office/drawing/2014/main" id="{C0986158-8B03-45C3-891D-0357B198B6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EC3B054-E8A2-43FD-B0FB-B1CCFA4BC0A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1026045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D64AA7-6D5A-402E-AD1A-880F2BDB7EE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470D32B6-F9D8-4A43-B52C-336CFAB00A56}"/>
              </a:ext>
            </a:extLst>
          </p:cNvPr>
          <p:cNvSpPr>
            <a:spLocks noGrp="1"/>
          </p:cNvSpPr>
          <p:nvPr>
            <p:ph sz="half" idx="1"/>
          </p:nvPr>
        </p:nvSpPr>
        <p:spPr>
          <a:xfrm>
            <a:off x="812976" y="2019299"/>
            <a:ext cx="4995019"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BF50CDD9-5742-4A34-BA72-7CCA72D914F4}"/>
              </a:ext>
            </a:extLst>
          </p:cNvPr>
          <p:cNvSpPr>
            <a:spLocks noGrp="1"/>
          </p:cNvSpPr>
          <p:nvPr>
            <p:ph sz="half" idx="2"/>
          </p:nvPr>
        </p:nvSpPr>
        <p:spPr>
          <a:xfrm>
            <a:off x="6293718" y="2019299"/>
            <a:ext cx="5027954" cy="4157663"/>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02783AA-D2AB-4385-A91F-870CB6564611}"/>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6" name="Footer Placeholder 5">
            <a:extLst>
              <a:ext uri="{FF2B5EF4-FFF2-40B4-BE49-F238E27FC236}">
                <a16:creationId xmlns:a16="http://schemas.microsoft.com/office/drawing/2014/main" id="{855AAD9C-5CA2-4DA1-84D3-B1838979F6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1AB3C7-9574-47BC-932D-782BEE9989DA}"/>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35514095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C468-781B-4BC5-8DEA-B9EF2BF90DD2}"/>
              </a:ext>
            </a:extLst>
          </p:cNvPr>
          <p:cNvSpPr>
            <a:spLocks noGrp="1"/>
          </p:cNvSpPr>
          <p:nvPr>
            <p:ph type="title"/>
          </p:nvPr>
        </p:nvSpPr>
        <p:spPr>
          <a:xfrm>
            <a:off x="811460" y="369168"/>
            <a:ext cx="10458729" cy="1439818"/>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5367223F-48E4-491D-AB5D-5FC8A0C566AF}"/>
              </a:ext>
            </a:extLst>
          </p:cNvPr>
          <p:cNvSpPr>
            <a:spLocks noGrp="1"/>
          </p:cNvSpPr>
          <p:nvPr>
            <p:ph type="body" idx="1"/>
          </p:nvPr>
        </p:nvSpPr>
        <p:spPr>
          <a:xfrm>
            <a:off x="800101" y="1843067"/>
            <a:ext cx="5007894"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3D6B764-4B87-42FF-ABAA-69B07B88FF40}"/>
              </a:ext>
            </a:extLst>
          </p:cNvPr>
          <p:cNvSpPr>
            <a:spLocks noGrp="1"/>
          </p:cNvSpPr>
          <p:nvPr>
            <p:ph sz="half" idx="2"/>
          </p:nvPr>
        </p:nvSpPr>
        <p:spPr>
          <a:xfrm>
            <a:off x="800101" y="2505075"/>
            <a:ext cx="5007894"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74357B9-406F-4BF9-B8FB-C53421EEF5A6}"/>
              </a:ext>
            </a:extLst>
          </p:cNvPr>
          <p:cNvSpPr>
            <a:spLocks noGrp="1"/>
          </p:cNvSpPr>
          <p:nvPr>
            <p:ph type="body" sz="quarter" idx="3"/>
          </p:nvPr>
        </p:nvSpPr>
        <p:spPr>
          <a:xfrm>
            <a:off x="6276061" y="1843067"/>
            <a:ext cx="4994128" cy="662007"/>
          </a:xfrm>
          <a:prstGeom prst="rect">
            <a:avLst/>
          </a:prstGeom>
        </p:spPr>
        <p:txBody>
          <a:bodyPr anchor="b">
            <a:normAutofit/>
          </a:bodyPr>
          <a:lstStyle>
            <a:lvl1pPr marL="0" indent="0">
              <a:buNone/>
              <a:defRPr sz="20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3320462B-1939-4DAA-A7DD-6BDC95054A6E}"/>
              </a:ext>
            </a:extLst>
          </p:cNvPr>
          <p:cNvSpPr>
            <a:spLocks noGrp="1"/>
          </p:cNvSpPr>
          <p:nvPr>
            <p:ph sz="quarter" idx="4"/>
          </p:nvPr>
        </p:nvSpPr>
        <p:spPr>
          <a:xfrm>
            <a:off x="6276061" y="2505075"/>
            <a:ext cx="4994128" cy="3684588"/>
          </a:xfrm>
          <a:prstGeom prst="rect">
            <a:avLst/>
          </a:prstGeom>
        </p:spPr>
        <p:txBody>
          <a:bodyPr/>
          <a:lstStyle>
            <a:lvl1pPr>
              <a:defRPr>
                <a:latin typeface="+mj-lt"/>
              </a:defRPr>
            </a:lvl1pPr>
            <a:lvl2pPr>
              <a:defRPr>
                <a:latin typeface="+mj-lt"/>
              </a:defRPr>
            </a:lvl2pPr>
            <a:lvl3pPr>
              <a:defRPr>
                <a:latin typeface="+mj-lt"/>
              </a:defRPr>
            </a:lvl3pPr>
            <a:lvl4pPr>
              <a:defRPr>
                <a:latin typeface="+mj-lt"/>
              </a:defRPr>
            </a:lvl4pPr>
            <a:lvl5pPr>
              <a:defRPr>
                <a:latin typeface="+mj-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76C938B-C4C2-4FA9-85CA-9CD742CD7523}"/>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8" name="Footer Placeholder 7">
            <a:extLst>
              <a:ext uri="{FF2B5EF4-FFF2-40B4-BE49-F238E27FC236}">
                <a16:creationId xmlns:a16="http://schemas.microsoft.com/office/drawing/2014/main" id="{11AD8886-0D28-4D49-8D43-151D37E948E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72FDDE8-E9F8-4B6C-9A40-829617A7C84D}"/>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4231541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AE3D8-6C35-428B-B2F2-251FDE10BD20}"/>
              </a:ext>
            </a:extLst>
          </p:cNvPr>
          <p:cNvSpPr>
            <a:spLocks noGrp="1"/>
          </p:cNvSpPr>
          <p:nvPr>
            <p:ph type="title"/>
          </p:nvPr>
        </p:nvSpPr>
        <p:spPr>
          <a:xfrm>
            <a:off x="800100" y="983769"/>
            <a:ext cx="10094770" cy="1180574"/>
          </a:xfrm>
          <a:solidFill>
            <a:schemeClr val="accent1">
              <a:lumMod val="20000"/>
              <a:lumOff val="80000"/>
            </a:schemeClr>
          </a:solidFill>
          <a:effectLst>
            <a:outerShdw dist="165100" dir="18900000" algn="bl" rotWithShape="0">
              <a:prstClr val="black"/>
            </a:outerShdw>
          </a:effectLst>
        </p:spPr>
        <p:txBody>
          <a:bodyPr/>
          <a:lstStyle>
            <a:lvl1pPr marL="182880">
              <a:defRPr/>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4F0B8015-E11A-42CA-AE88-7BD73F87E566}"/>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4" name="Footer Placeholder 3">
            <a:extLst>
              <a:ext uri="{FF2B5EF4-FFF2-40B4-BE49-F238E27FC236}">
                <a16:creationId xmlns:a16="http://schemas.microsoft.com/office/drawing/2014/main" id="{07309078-34CA-45CD-B479-03906A265C6B}"/>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0D03258-F989-47B2-A643-A60CD8A77BC8}"/>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6136094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7DA2F31-48B6-40CE-A364-3CE73FD859B4}"/>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3" name="Footer Placeholder 2">
            <a:extLst>
              <a:ext uri="{FF2B5EF4-FFF2-40B4-BE49-F238E27FC236}">
                <a16:creationId xmlns:a16="http://schemas.microsoft.com/office/drawing/2014/main" id="{117EEA00-F166-41EB-9331-CA99BB70F02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3BB051F-F8FC-4FF6-9783-45F9FE7AC302}"/>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16599314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508635-A5AF-48F4-8CD2-FB0E01113904}"/>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E6E15E0E-DCC0-4781-A608-962B1241B5AA}"/>
              </a:ext>
            </a:extLst>
          </p:cNvPr>
          <p:cNvSpPr>
            <a:spLocks noGrp="1"/>
          </p:cNvSpPr>
          <p:nvPr>
            <p:ph idx="1"/>
          </p:nvPr>
        </p:nvSpPr>
        <p:spPr>
          <a:xfrm>
            <a:off x="5309826" y="987425"/>
            <a:ext cx="6045562"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121F43E-3D50-4A1C-A289-B3D0DD0E710F}"/>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E70E3A-6639-4EA0-8305-C1899DAB49EB}"/>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6" name="Footer Placeholder 5">
            <a:extLst>
              <a:ext uri="{FF2B5EF4-FFF2-40B4-BE49-F238E27FC236}">
                <a16:creationId xmlns:a16="http://schemas.microsoft.com/office/drawing/2014/main" id="{5B6AFD57-4189-42FB-B29E-96366E51B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AF5E2EC-8483-4FBC-9D29-C19025FA8F97}"/>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49159086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CE581-A090-4AE9-9965-B06BDB52BD95}"/>
              </a:ext>
            </a:extLst>
          </p:cNvPr>
          <p:cNvSpPr>
            <a:spLocks noGrp="1"/>
          </p:cNvSpPr>
          <p:nvPr>
            <p:ph type="title"/>
          </p:nvPr>
        </p:nvSpPr>
        <p:spPr>
          <a:xfrm>
            <a:off x="839788" y="987425"/>
            <a:ext cx="3932237" cy="1600200"/>
          </a:xfrm>
        </p:spPr>
        <p:txBody>
          <a:bodyPr anchor="t">
            <a:normAutofit/>
          </a:bodyPr>
          <a:lstStyle>
            <a:lvl1pPr>
              <a:defRPr sz="2800" b="1">
                <a:latin typeface="+mn-lt"/>
              </a:defRPr>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839DEF4-262F-4ACF-9B29-3D4B819E7065}"/>
              </a:ext>
            </a:extLst>
          </p:cNvPr>
          <p:cNvSpPr>
            <a:spLocks noGrp="1"/>
          </p:cNvSpPr>
          <p:nvPr>
            <p:ph type="pic" idx="1"/>
          </p:nvPr>
        </p:nvSpPr>
        <p:spPr>
          <a:xfrm>
            <a:off x="5353969" y="987425"/>
            <a:ext cx="5694503"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04ED7CBB-7A6F-441E-9072-2494B952FA8B}"/>
              </a:ext>
            </a:extLst>
          </p:cNvPr>
          <p:cNvSpPr>
            <a:spLocks noGrp="1"/>
          </p:cNvSpPr>
          <p:nvPr>
            <p:ph type="body" sz="half" idx="2"/>
          </p:nvPr>
        </p:nvSpPr>
        <p:spPr>
          <a:xfrm>
            <a:off x="839788" y="2743200"/>
            <a:ext cx="3932237" cy="3127376"/>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2159692-77BE-4A7D-AA70-635007A6E92C}"/>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6" name="Footer Placeholder 5">
            <a:extLst>
              <a:ext uri="{FF2B5EF4-FFF2-40B4-BE49-F238E27FC236}">
                <a16:creationId xmlns:a16="http://schemas.microsoft.com/office/drawing/2014/main" id="{FBB9A4DA-63AF-4D6A-98DB-E1D0AC741E5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6B7958-B19B-4C23-A82F-DD4E4B912B29}"/>
              </a:ext>
            </a:extLst>
          </p:cNvPr>
          <p:cNvSpPr>
            <a:spLocks noGrp="1"/>
          </p:cNvSpPr>
          <p:nvPr>
            <p:ph type="sldNum" sz="quarter" idx="12"/>
          </p:nvPr>
        </p:nvSpPr>
        <p:spPr/>
        <p:txBody>
          <a:bodyPr/>
          <a:lstStyle/>
          <a:p>
            <a:fld id="{91F18EF7-BE1E-4ECB-84D4-67C2B4D8F095}" type="slidenum">
              <a:rPr lang="en-US" smtClean="0"/>
              <a:t>‹#›</a:t>
            </a:fld>
            <a:endParaRPr lang="en-US"/>
          </a:p>
        </p:txBody>
      </p:sp>
    </p:spTree>
    <p:extLst>
      <p:ext uri="{BB962C8B-B14F-4D97-AF65-F5344CB8AC3E}">
        <p14:creationId xmlns:p14="http://schemas.microsoft.com/office/powerpoint/2010/main" val="2637466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2958AD-1CAD-45B3-B83D-DC9D33CD613F}"/>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09153F2E-0397-4423-8A88-D0059DEAF0CE}"/>
              </a:ext>
            </a:extLst>
          </p:cNvPr>
          <p:cNvSpPr>
            <a:spLocks noGrp="1"/>
          </p:cNvSpPr>
          <p:nvPr>
            <p:ph type="body" orient="vert" idx="1"/>
          </p:nvPr>
        </p:nvSpPr>
        <p:spPr>
          <a:xfrm>
            <a:off x="808662" y="2019299"/>
            <a:ext cx="10357666" cy="4114801"/>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27ADDE1-7025-4FA9-822D-481685085490}"/>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5" name="Footer Placeholder 4">
            <a:extLst>
              <a:ext uri="{FF2B5EF4-FFF2-40B4-BE49-F238E27FC236}">
                <a16:creationId xmlns:a16="http://schemas.microsoft.com/office/drawing/2014/main" id="{6B2A73E0-F328-46DC-98BE-CA0981F75A3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652226-010C-494F-8BE8-BF91F3553DD5}"/>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9F89E9C4-9D18-4529-BC0C-68EAE507CDF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D7DF5937-0C03-4786-AB62-3CF7CECB92D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E9AD93DB-2DB0-4B2D-884B-6EC45344325B}"/>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7994007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9C635D0-31D9-44E1-911D-F7D5D5400992}"/>
              </a:ext>
            </a:extLst>
          </p:cNvPr>
          <p:cNvSpPr>
            <a:spLocks noGrp="1"/>
          </p:cNvSpPr>
          <p:nvPr>
            <p:ph type="title" orient="vert"/>
          </p:nvPr>
        </p:nvSpPr>
        <p:spPr>
          <a:xfrm>
            <a:off x="8853914" y="624313"/>
            <a:ext cx="2537986" cy="5509787"/>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67F9230-1FA4-439D-A800-B5F006F07C0D}"/>
              </a:ext>
            </a:extLst>
          </p:cNvPr>
          <p:cNvSpPr>
            <a:spLocks noGrp="1"/>
          </p:cNvSpPr>
          <p:nvPr>
            <p:ph type="body" orient="vert" idx="1"/>
          </p:nvPr>
        </p:nvSpPr>
        <p:spPr>
          <a:xfrm>
            <a:off x="800100" y="624313"/>
            <a:ext cx="7816542" cy="5509787"/>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05AB2A3-7055-43AF-8BAB-0A9B7444867A}"/>
              </a:ext>
            </a:extLst>
          </p:cNvPr>
          <p:cNvSpPr>
            <a:spLocks noGrp="1"/>
          </p:cNvSpPr>
          <p:nvPr>
            <p:ph type="dt" sz="half" idx="10"/>
          </p:nvPr>
        </p:nvSpPr>
        <p:spPr/>
        <p:txBody>
          <a:bodyPr/>
          <a:lstStyle/>
          <a:p>
            <a:fld id="{E6171E64-FE02-4DE5-B72F-53C3706641C3}" type="datetimeFigureOut">
              <a:rPr lang="en-US" smtClean="0"/>
              <a:t>11/12/2023</a:t>
            </a:fld>
            <a:endParaRPr lang="en-US"/>
          </a:p>
        </p:txBody>
      </p:sp>
      <p:sp>
        <p:nvSpPr>
          <p:cNvPr id="5" name="Footer Placeholder 4">
            <a:extLst>
              <a:ext uri="{FF2B5EF4-FFF2-40B4-BE49-F238E27FC236}">
                <a16:creationId xmlns:a16="http://schemas.microsoft.com/office/drawing/2014/main" id="{EE9A1821-A311-49CD-BCB4-B4BC886610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637C6A8-813A-486A-AA90-AB28935F2B4F}"/>
              </a:ext>
            </a:extLst>
          </p:cNvPr>
          <p:cNvSpPr>
            <a:spLocks noGrp="1"/>
          </p:cNvSpPr>
          <p:nvPr>
            <p:ph type="sldNum" sz="quarter" idx="12"/>
          </p:nvPr>
        </p:nvSpPr>
        <p:spPr/>
        <p:txBody>
          <a:body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F38C7A17-06CC-442C-A876-A51B2B556508}"/>
              </a:ext>
            </a:extLst>
          </p:cNvPr>
          <p:cNvGrpSpPr/>
          <p:nvPr/>
        </p:nvGrpSpPr>
        <p:grpSpPr>
          <a:xfrm flipH="1" flipV="1">
            <a:off x="0" y="3551521"/>
            <a:ext cx="567782" cy="3306479"/>
            <a:chOff x="11619770" y="-2005"/>
            <a:chExt cx="567782" cy="3306479"/>
          </a:xfrm>
        </p:grpSpPr>
        <p:sp>
          <p:nvSpPr>
            <p:cNvPr id="8" name="Freeform: Shape 7">
              <a:extLst>
                <a:ext uri="{FF2B5EF4-FFF2-40B4-BE49-F238E27FC236}">
                  <a16:creationId xmlns:a16="http://schemas.microsoft.com/office/drawing/2014/main" id="{54C1798A-2980-4F34-8355-7BCB6B295322}"/>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59D7542C-E4AE-488F-BC75-2E7ED83910CE}"/>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72668308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sv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4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86DAE1-1F65-43B8-A400-95E6DEEDCDFC}"/>
              </a:ext>
            </a:extLst>
          </p:cNvPr>
          <p:cNvSpPr>
            <a:spLocks noGrp="1"/>
          </p:cNvSpPr>
          <p:nvPr>
            <p:ph type="title"/>
          </p:nvPr>
        </p:nvSpPr>
        <p:spPr>
          <a:xfrm>
            <a:off x="808661" y="365125"/>
            <a:ext cx="10357666" cy="143845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D75C993-A44B-4C2D-818E-4C9000BB05C1}"/>
              </a:ext>
            </a:extLst>
          </p:cNvPr>
          <p:cNvSpPr>
            <a:spLocks noGrp="1"/>
          </p:cNvSpPr>
          <p:nvPr>
            <p:ph type="body" idx="1"/>
          </p:nvPr>
        </p:nvSpPr>
        <p:spPr>
          <a:xfrm>
            <a:off x="808662" y="2019299"/>
            <a:ext cx="10357666" cy="41148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5A21B6E-ECC6-47D0-9C14-812B746F1563}"/>
              </a:ext>
            </a:extLst>
          </p:cNvPr>
          <p:cNvSpPr>
            <a:spLocks noGrp="1"/>
          </p:cNvSpPr>
          <p:nvPr>
            <p:ph type="dt" sz="half" idx="2"/>
          </p:nvPr>
        </p:nvSpPr>
        <p:spPr>
          <a:xfrm>
            <a:off x="795014" y="6342042"/>
            <a:ext cx="2743200" cy="365125"/>
          </a:xfrm>
          <a:prstGeom prst="rect">
            <a:avLst/>
          </a:prstGeom>
        </p:spPr>
        <p:txBody>
          <a:bodyPr vert="horz" lIns="91440" tIns="45720" rIns="91440" bIns="45720" rtlCol="0" anchor="ctr"/>
          <a:lstStyle>
            <a:lvl1pPr algn="l">
              <a:defRPr sz="1000" spc="100" baseline="0">
                <a:solidFill>
                  <a:schemeClr val="tx1"/>
                </a:solidFill>
              </a:defRPr>
            </a:lvl1pPr>
          </a:lstStyle>
          <a:p>
            <a:fld id="{E6171E64-FE02-4DE5-B72F-53C3706641C3}" type="datetimeFigureOut">
              <a:rPr lang="en-US" smtClean="0"/>
              <a:t>11/12/2023</a:t>
            </a:fld>
            <a:endParaRPr lang="en-US"/>
          </a:p>
        </p:txBody>
      </p:sp>
      <p:sp>
        <p:nvSpPr>
          <p:cNvPr id="5" name="Footer Placeholder 4">
            <a:extLst>
              <a:ext uri="{FF2B5EF4-FFF2-40B4-BE49-F238E27FC236}">
                <a16:creationId xmlns:a16="http://schemas.microsoft.com/office/drawing/2014/main" id="{5209A716-DEA9-48A9-A5BC-0F392D2B49AC}"/>
              </a:ext>
            </a:extLst>
          </p:cNvPr>
          <p:cNvSpPr>
            <a:spLocks noGrp="1"/>
          </p:cNvSpPr>
          <p:nvPr>
            <p:ph type="ftr" sz="quarter" idx="3"/>
          </p:nvPr>
        </p:nvSpPr>
        <p:spPr>
          <a:xfrm>
            <a:off x="7696200" y="6342042"/>
            <a:ext cx="3470128" cy="365125"/>
          </a:xfrm>
          <a:prstGeom prst="rect">
            <a:avLst/>
          </a:prstGeom>
        </p:spPr>
        <p:txBody>
          <a:bodyPr vert="horz" lIns="91440" tIns="45720" rIns="91440" bIns="45720" rtlCol="0" anchor="ctr"/>
          <a:lstStyle>
            <a:lvl1pPr algn="r">
              <a:defRPr sz="1000" spc="50" baseline="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C09CB69E-A0E4-4558-9C62-4CD8CDD2A501}"/>
              </a:ext>
            </a:extLst>
          </p:cNvPr>
          <p:cNvSpPr>
            <a:spLocks noGrp="1"/>
          </p:cNvSpPr>
          <p:nvPr>
            <p:ph type="sldNum" sz="quarter" idx="4"/>
          </p:nvPr>
        </p:nvSpPr>
        <p:spPr>
          <a:xfrm>
            <a:off x="11166329" y="6342042"/>
            <a:ext cx="526228" cy="365125"/>
          </a:xfrm>
          <a:prstGeom prst="rect">
            <a:avLst/>
          </a:prstGeom>
        </p:spPr>
        <p:txBody>
          <a:bodyPr vert="horz" lIns="91440" tIns="45720" rIns="91440" bIns="45720" rtlCol="0" anchor="ctr"/>
          <a:lstStyle>
            <a:lvl1pPr algn="r">
              <a:defRPr sz="1000" spc="100" baseline="0">
                <a:solidFill>
                  <a:schemeClr val="tx1"/>
                </a:solidFill>
              </a:defRPr>
            </a:lvl1pPr>
          </a:lstStyle>
          <a:p>
            <a:fld id="{91F18EF7-BE1E-4ECB-84D4-67C2B4D8F095}" type="slidenum">
              <a:rPr lang="en-US" smtClean="0"/>
              <a:t>‹#›</a:t>
            </a:fld>
            <a:endParaRPr lang="en-US"/>
          </a:p>
        </p:txBody>
      </p:sp>
      <p:grpSp>
        <p:nvGrpSpPr>
          <p:cNvPr id="7" name="Group 6">
            <a:extLst>
              <a:ext uri="{FF2B5EF4-FFF2-40B4-BE49-F238E27FC236}">
                <a16:creationId xmlns:a16="http://schemas.microsoft.com/office/drawing/2014/main" id="{EB6ECC43-D65E-4A7B-A76B-D278A2184166}"/>
              </a:ext>
            </a:extLst>
          </p:cNvPr>
          <p:cNvGrpSpPr/>
          <p:nvPr/>
        </p:nvGrpSpPr>
        <p:grpSpPr>
          <a:xfrm flipV="1">
            <a:off x="11626076" y="3551521"/>
            <a:ext cx="567782" cy="3306479"/>
            <a:chOff x="11619770" y="-2005"/>
            <a:chExt cx="567782" cy="3306479"/>
          </a:xfrm>
        </p:grpSpPr>
        <p:sp>
          <p:nvSpPr>
            <p:cNvPr id="8" name="Freeform: Shape 7">
              <a:extLst>
                <a:ext uri="{FF2B5EF4-FFF2-40B4-BE49-F238E27FC236}">
                  <a16:creationId xmlns:a16="http://schemas.microsoft.com/office/drawing/2014/main" id="{7EE443C5-5AB9-407B-A8C3-011BB14FEF06}"/>
                </a:ext>
              </a:extLst>
            </p:cNvPr>
            <p:cNvSpPr/>
            <p:nvPr/>
          </p:nvSpPr>
          <p:spPr>
            <a:xfrm flipV="1">
              <a:off x="11619770" y="373807"/>
              <a:ext cx="526228" cy="2930667"/>
            </a:xfrm>
            <a:custGeom>
              <a:avLst/>
              <a:gdLst>
                <a:gd name="connsiteX0" fmla="*/ 757287 w 757287"/>
                <a:gd name="connsiteY0" fmla="*/ 3694096 h 3694096"/>
                <a:gd name="connsiteX1" fmla="*/ 757287 w 757287"/>
                <a:gd name="connsiteY1" fmla="*/ 0 h 3694096"/>
                <a:gd name="connsiteX2" fmla="*/ 0 w 757287"/>
                <a:gd name="connsiteY2" fmla="*/ 0 h 3694096"/>
                <a:gd name="connsiteX3" fmla="*/ 0 w 757287"/>
                <a:gd name="connsiteY3" fmla="*/ 3686094 h 3694096"/>
              </a:gdLst>
              <a:ahLst/>
              <a:cxnLst>
                <a:cxn ang="0">
                  <a:pos x="connsiteX0" y="connsiteY0"/>
                </a:cxn>
                <a:cxn ang="0">
                  <a:pos x="connsiteX1" y="connsiteY1"/>
                </a:cxn>
                <a:cxn ang="0">
                  <a:pos x="connsiteX2" y="connsiteY2"/>
                </a:cxn>
                <a:cxn ang="0">
                  <a:pos x="connsiteX3" y="connsiteY3"/>
                </a:cxn>
              </a:cxnLst>
              <a:rect l="l" t="t" r="r" b="b"/>
              <a:pathLst>
                <a:path w="757287" h="3694096">
                  <a:moveTo>
                    <a:pt x="757287" y="3694096"/>
                  </a:moveTo>
                  <a:lnTo>
                    <a:pt x="757287" y="0"/>
                  </a:lnTo>
                  <a:lnTo>
                    <a:pt x="0" y="0"/>
                  </a:lnTo>
                  <a:lnTo>
                    <a:pt x="0" y="3686094"/>
                  </a:lnTo>
                  <a:close/>
                </a:path>
              </a:pathLst>
            </a:custGeom>
            <a:blipFill dpi="0" rotWithShape="1">
              <a:blip r:embed="rId14">
                <a:extLst>
                  <a:ext uri="{96DAC541-7B7A-43D3-8B79-37D633B846F1}">
                    <asvg:svgBlip xmlns:asvg="http://schemas.microsoft.com/office/drawing/2016/SVG/main" r:embed="rId15"/>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9" name="Rectangle 8">
              <a:extLst>
                <a:ext uri="{FF2B5EF4-FFF2-40B4-BE49-F238E27FC236}">
                  <a16:creationId xmlns:a16="http://schemas.microsoft.com/office/drawing/2014/main" id="{4538C9FA-DA5E-4785-8F4A-CA481A3A6526}"/>
                </a:ext>
                <a:ext uri="{C183D7F6-B498-43B3-948B-1728B52AA6E4}">
                  <adec:decorative xmlns:adec="http://schemas.microsoft.com/office/drawing/2017/decorative" val="1"/>
                </a:ext>
              </a:extLst>
            </p:cNvPr>
            <p:cNvSpPr/>
            <p:nvPr/>
          </p:nvSpPr>
          <p:spPr>
            <a:xfrm flipH="1" flipV="1">
              <a:off x="11980943"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003124482"/>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803" r:id="rId6"/>
    <p:sldLayoutId id="2147483798" r:id="rId7"/>
    <p:sldLayoutId id="2147483799" r:id="rId8"/>
    <p:sldLayoutId id="2147483800" r:id="rId9"/>
    <p:sldLayoutId id="2147483802" r:id="rId10"/>
    <p:sldLayoutId id="2147483801" r:id="rId11"/>
  </p:sldLayoutIdLst>
  <p:txStyles>
    <p:titleStyle>
      <a:lvl1pPr algn="l" defTabSz="914400" rtl="0" eaLnBrk="1" latinLnBrk="0" hangingPunct="1">
        <a:lnSpc>
          <a:spcPct val="120000"/>
        </a:lnSpc>
        <a:spcBef>
          <a:spcPct val="0"/>
        </a:spcBef>
        <a:buNone/>
        <a:defRPr sz="3200" kern="1200" cap="all" spc="700" baseline="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SzPct val="85000"/>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30000"/>
        </a:lnSpc>
        <a:spcBef>
          <a:spcPts val="500"/>
        </a:spcBef>
        <a:buSzPct val="100000"/>
        <a:buFont typeface="Avenir Next LT Pro Light" panose="020B0304020202020204" pitchFamily="34" charset="0"/>
        <a:buChar char="–"/>
        <a:defRPr sz="1800" kern="1200">
          <a:solidFill>
            <a:schemeClr val="tx1"/>
          </a:solidFill>
          <a:latin typeface="+mn-lt"/>
          <a:ea typeface="+mn-ea"/>
          <a:cs typeface="+mn-cs"/>
        </a:defRPr>
      </a:lvl2pPr>
      <a:lvl3pPr marL="731520" indent="-228600" algn="l" defTabSz="914400" rtl="0" eaLnBrk="1" latinLnBrk="0" hangingPunct="1">
        <a:lnSpc>
          <a:spcPct val="130000"/>
        </a:lnSpc>
        <a:spcBef>
          <a:spcPts val="500"/>
        </a:spcBef>
        <a:buSzPct val="85000"/>
        <a:buFont typeface="Arial" panose="020B0604020202020204" pitchFamily="34" charset="0"/>
        <a:buChar char="•"/>
        <a:defRPr sz="1600" kern="1200">
          <a:solidFill>
            <a:schemeClr val="tx1"/>
          </a:solidFill>
          <a:latin typeface="+mn-lt"/>
          <a:ea typeface="+mn-ea"/>
          <a:cs typeface="+mn-cs"/>
        </a:defRPr>
      </a:lvl3pPr>
      <a:lvl4pPr marL="1005840" indent="-228600" algn="l" defTabSz="914400" rtl="0" eaLnBrk="1" latinLnBrk="0" hangingPunct="1">
        <a:lnSpc>
          <a:spcPct val="130000"/>
        </a:lnSpc>
        <a:spcBef>
          <a:spcPts val="500"/>
        </a:spcBef>
        <a:buSzPct val="100000"/>
        <a:buFont typeface="Avenir Next LT Pro Light" panose="020B0304020202020204" pitchFamily="34" charset="0"/>
        <a:buChar char="–"/>
        <a:defRPr sz="1400" kern="1200">
          <a:solidFill>
            <a:schemeClr val="tx1"/>
          </a:solidFill>
          <a:latin typeface="+mn-lt"/>
          <a:ea typeface="+mn-ea"/>
          <a:cs typeface="+mn-cs"/>
        </a:defRPr>
      </a:lvl4pPr>
      <a:lvl5pPr marL="1188720" indent="-22860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9.xml"/></Relationships>
</file>

<file path=ppt/slides/_rels/slide5.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9.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A9727012-97DE-47A6-9F25-DBDC9FEE56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38B722-6454-AA87-AD1F-FE8EE613CC1C}"/>
              </a:ext>
            </a:extLst>
          </p:cNvPr>
          <p:cNvSpPr>
            <a:spLocks noGrp="1"/>
          </p:cNvSpPr>
          <p:nvPr>
            <p:ph type="ctrTitle"/>
          </p:nvPr>
        </p:nvSpPr>
        <p:spPr>
          <a:xfrm>
            <a:off x="800100" y="481914"/>
            <a:ext cx="4888099" cy="2021305"/>
          </a:xfrm>
        </p:spPr>
        <p:txBody>
          <a:bodyPr anchor="b">
            <a:normAutofit/>
          </a:bodyPr>
          <a:lstStyle/>
          <a:p>
            <a:pPr algn="ctr"/>
            <a:r>
              <a:rPr lang="en-GB" sz="2400" b="1" u="sng" dirty="0">
                <a:effectLst/>
                <a:latin typeface="Segoe UI" panose="020B0502040204020203" pitchFamily="34" charset="0"/>
                <a:ea typeface="Calibri" panose="020F0502020204030204" pitchFamily="34" charset="0"/>
              </a:rPr>
              <a:t>Enhancing Housekeeping Excellence</a:t>
            </a:r>
            <a:endParaRPr lang="en-GB" sz="2400" b="1" u="sng" dirty="0"/>
          </a:p>
        </p:txBody>
      </p:sp>
      <p:sp>
        <p:nvSpPr>
          <p:cNvPr id="3" name="Subtitle 2">
            <a:extLst>
              <a:ext uri="{FF2B5EF4-FFF2-40B4-BE49-F238E27FC236}">
                <a16:creationId xmlns:a16="http://schemas.microsoft.com/office/drawing/2014/main" id="{603E1B5F-1667-F53A-A1EA-92D85C22D121}"/>
              </a:ext>
            </a:extLst>
          </p:cNvPr>
          <p:cNvSpPr>
            <a:spLocks noGrp="1"/>
          </p:cNvSpPr>
          <p:nvPr>
            <p:ph type="subTitle" idx="1"/>
          </p:nvPr>
        </p:nvSpPr>
        <p:spPr>
          <a:xfrm>
            <a:off x="800100" y="4139514"/>
            <a:ext cx="4888099" cy="1658708"/>
          </a:xfrm>
        </p:spPr>
        <p:txBody>
          <a:bodyPr>
            <a:noAutofit/>
          </a:bodyPr>
          <a:lstStyle/>
          <a:p>
            <a:pPr algn="ctr"/>
            <a:r>
              <a:rPr lang="en-US" sz="2400" dirty="0" err="1">
                <a:latin typeface="Segoe UI" panose="020B0502040204020203" pitchFamily="34" charset="0"/>
                <a:cs typeface="Segoe UI" panose="020B0502040204020203" pitchFamily="34" charset="0"/>
              </a:rPr>
              <a:t>Student:Ciprian</a:t>
            </a:r>
            <a:r>
              <a:rPr lang="en-US" sz="2400" dirty="0">
                <a:latin typeface="Segoe UI" panose="020B0502040204020203" pitchFamily="34" charset="0"/>
                <a:cs typeface="Segoe UI" panose="020B0502040204020203" pitchFamily="34" charset="0"/>
              </a:rPr>
              <a:t> Anghel</a:t>
            </a:r>
          </a:p>
          <a:p>
            <a:pPr algn="ctr"/>
            <a:r>
              <a:rPr lang="en-US" sz="2400" dirty="0" err="1">
                <a:latin typeface="Segoe UI" panose="020B0502040204020203" pitchFamily="34" charset="0"/>
                <a:cs typeface="Segoe UI" panose="020B0502040204020203" pitchFamily="34" charset="0"/>
              </a:rPr>
              <a:t>Tutor:Natalie</a:t>
            </a:r>
            <a:r>
              <a:rPr lang="en-US" sz="2400" dirty="0">
                <a:latin typeface="Segoe UI" panose="020B0502040204020203" pitchFamily="34" charset="0"/>
                <a:cs typeface="Segoe UI" panose="020B0502040204020203" pitchFamily="34" charset="0"/>
              </a:rPr>
              <a:t> Brailsford</a:t>
            </a:r>
            <a:endParaRPr lang="en-GB" sz="2400" dirty="0">
              <a:latin typeface="Segoe UI" panose="020B0502040204020203" pitchFamily="34" charset="0"/>
              <a:cs typeface="Segoe UI" panose="020B0502040204020203" pitchFamily="34" charset="0"/>
            </a:endParaRPr>
          </a:p>
        </p:txBody>
      </p:sp>
      <p:sp>
        <p:nvSpPr>
          <p:cNvPr id="17" name="Rectangle 16">
            <a:extLst>
              <a:ext uri="{FF2B5EF4-FFF2-40B4-BE49-F238E27FC236}">
                <a16:creationId xmlns:a16="http://schemas.microsoft.com/office/drawing/2014/main" id="{6514C55F-215B-43DF-9F65-5EAD34B922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2005"/>
            <a:ext cx="206609" cy="2021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36856097-3CE9-4394-80BC-4000CEAC41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497388" y="-1"/>
            <a:ext cx="3671257" cy="4630783"/>
          </a:xfrm>
          <a:prstGeom prst="rect">
            <a:avLst/>
          </a:prstGeom>
          <a:blipFill dpi="0" rotWithShape="1">
            <a:blip r:embed="rId2">
              <a:extLst>
                <a:ext uri="{96DAC541-7B7A-43D3-8B79-37D633B846F1}">
                  <asvg:svgBlip xmlns:asvg="http://schemas.microsoft.com/office/drawing/2016/SVG/main" r:embed="rId3"/>
                </a:ext>
              </a:extLst>
            </a:blip>
            <a:srcRect/>
            <a:tile tx="0" ty="0" sx="6000" sy="6000" flip="none" algn="tl"/>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 name="Picture 9" descr="A building with a large front door&#10;&#10;Description automatically generated with medium confidence">
            <a:extLst>
              <a:ext uri="{FF2B5EF4-FFF2-40B4-BE49-F238E27FC236}">
                <a16:creationId xmlns:a16="http://schemas.microsoft.com/office/drawing/2014/main" id="{46546632-D602-6873-6B3E-E863B57B6814}"/>
              </a:ext>
            </a:extLst>
          </p:cNvPr>
          <p:cNvPicPr>
            <a:picLocks noChangeAspect="1"/>
          </p:cNvPicPr>
          <p:nvPr/>
        </p:nvPicPr>
        <p:blipFill rotWithShape="1">
          <a:blip r:embed="rId4">
            <a:extLst>
              <a:ext uri="{28A0092B-C50C-407E-A947-70E740481C1C}">
                <a14:useLocalDpi xmlns:a14="http://schemas.microsoft.com/office/drawing/2010/main" val="0"/>
              </a:ext>
            </a:extLst>
          </a:blip>
          <a:srcRect l="19708" r="15886" b="-1"/>
          <a:stretch/>
        </p:blipFill>
        <p:spPr>
          <a:xfrm>
            <a:off x="5807677" y="358346"/>
            <a:ext cx="6128950" cy="6153665"/>
          </a:xfrm>
          <a:custGeom>
            <a:avLst/>
            <a:gdLst/>
            <a:ahLst/>
            <a:cxnLst/>
            <a:rect l="l" t="t" r="r" b="b"/>
            <a:pathLst>
              <a:path w="2518883" h="2860724">
                <a:moveTo>
                  <a:pt x="0" y="0"/>
                </a:moveTo>
                <a:lnTo>
                  <a:pt x="2518883" y="0"/>
                </a:lnTo>
                <a:lnTo>
                  <a:pt x="2518883" y="2860724"/>
                </a:lnTo>
                <a:lnTo>
                  <a:pt x="0" y="2860724"/>
                </a:lnTo>
                <a:close/>
              </a:path>
            </a:pathLst>
          </a:custGeom>
          <a:effectLst>
            <a:outerShdw dist="177800" dir="18660000" algn="tr" rotWithShape="0">
              <a:schemeClr val="tx1"/>
            </a:outerShdw>
          </a:effectLst>
        </p:spPr>
      </p:pic>
    </p:spTree>
    <p:extLst>
      <p:ext uri="{BB962C8B-B14F-4D97-AF65-F5344CB8AC3E}">
        <p14:creationId xmlns:p14="http://schemas.microsoft.com/office/powerpoint/2010/main" val="31729389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12157D-7CD9-7978-DB06-7321C938A10F}"/>
              </a:ext>
            </a:extLst>
          </p:cNvPr>
          <p:cNvSpPr>
            <a:spLocks noGrp="1"/>
          </p:cNvSpPr>
          <p:nvPr>
            <p:ph type="title"/>
          </p:nvPr>
        </p:nvSpPr>
        <p:spPr>
          <a:xfrm>
            <a:off x="808661" y="365125"/>
            <a:ext cx="10357666" cy="738461"/>
          </a:xfrm>
        </p:spPr>
        <p:txBody>
          <a:bodyPr/>
          <a:lstStyle/>
          <a:p>
            <a:pPr algn="ctr"/>
            <a:r>
              <a:rPr lang="en-US" b="1" dirty="0">
                <a:latin typeface="Arial" panose="020B0604020202020204" pitchFamily="34" charset="0"/>
                <a:cs typeface="Arial" panose="020B0604020202020204" pitchFamily="34" charset="0"/>
              </a:rPr>
              <a:t>Contents Table</a:t>
            </a:r>
            <a:endParaRPr lang="en-GB" b="1"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8337B0F0-2272-89F6-4676-787DFE85E8D6}"/>
              </a:ext>
            </a:extLst>
          </p:cNvPr>
          <p:cNvSpPr>
            <a:spLocks noGrp="1"/>
          </p:cNvSpPr>
          <p:nvPr>
            <p:ph idx="1"/>
          </p:nvPr>
        </p:nvSpPr>
        <p:spPr>
          <a:xfrm>
            <a:off x="808662" y="1103586"/>
            <a:ext cx="10357666" cy="5754413"/>
          </a:xfrm>
        </p:spPr>
        <p:txBody>
          <a:bodyPr>
            <a:normAutofit fontScale="70000" lnSpcReduction="20000"/>
          </a:bodyPr>
          <a:lstStyle/>
          <a:p>
            <a:pPr marL="342900" lvl="0" indent="-342900">
              <a:lnSpc>
                <a:spcPct val="107000"/>
              </a:lnSpc>
              <a:spcAft>
                <a:spcPts val="800"/>
              </a:spcAft>
              <a:buFont typeface="+mj-lt"/>
              <a:buAutoNum type="arabicPeriod"/>
              <a:tabLst>
                <a:tab pos="228600" algn="l"/>
              </a:tabLst>
            </a:pPr>
            <a:endParaRPr lang="en-GB" sz="1800"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endParaRP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Title</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Content table</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Introduction</a:t>
            </a:r>
            <a:endParaRPr lang="en-GB" b="1" kern="1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The Housekeeping Checklist</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Bedroom checklist</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Bathroom checklist</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General checklist</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Hilton </a:t>
            </a:r>
            <a:r>
              <a:rPr lang="en-GB" b="1" kern="0" dirty="0" err="1">
                <a:effectLst/>
                <a:latin typeface="Arial" panose="020B0604020202020204" pitchFamily="34" charset="0"/>
                <a:ea typeface="Times New Roman" panose="02020603050405020304" pitchFamily="18" charset="0"/>
                <a:cs typeface="Arial" panose="020B0604020202020204" pitchFamily="34" charset="0"/>
              </a:rPr>
              <a:t>Puckrup</a:t>
            </a:r>
            <a:r>
              <a:rPr lang="en-GB" b="1" kern="0" dirty="0">
                <a:effectLst/>
                <a:latin typeface="Arial" panose="020B0604020202020204" pitchFamily="34" charset="0"/>
                <a:ea typeface="Times New Roman" panose="02020603050405020304" pitchFamily="18" charset="0"/>
                <a:cs typeface="Arial" panose="020B0604020202020204" pitchFamily="34" charset="0"/>
              </a:rPr>
              <a:t> Hall: A Case Study in Excellence</a:t>
            </a:r>
          </a:p>
          <a:p>
            <a:pPr marL="0" lvl="0" indent="0">
              <a:lnSpc>
                <a:spcPct val="107000"/>
              </a:lnSpc>
              <a:spcAft>
                <a:spcPts val="800"/>
              </a:spcAft>
              <a:buNone/>
              <a:tabLst>
                <a:tab pos="228600" algn="l"/>
              </a:tabLst>
            </a:pPr>
            <a:r>
              <a:rPr lang="en-GB" b="1" kern="0" dirty="0">
                <a:latin typeface="Arial" panose="020B0604020202020204" pitchFamily="34" charset="0"/>
                <a:ea typeface="Times New Roman" panose="02020603050405020304" pitchFamily="18" charset="0"/>
                <a:cs typeface="Arial" panose="020B0604020202020204" pitchFamily="34" charset="0"/>
              </a:rPr>
              <a:t> </a:t>
            </a:r>
            <a:r>
              <a:rPr lang="en-GB" b="1" kern="0" dirty="0">
                <a:effectLst/>
                <a:latin typeface="Arial" panose="020B0604020202020204" pitchFamily="34" charset="0"/>
                <a:ea typeface="Times New Roman" panose="02020603050405020304" pitchFamily="18" charset="0"/>
                <a:cs typeface="Arial" panose="020B0604020202020204" pitchFamily="34" charset="0"/>
              </a:rPr>
              <a:t>Health and Safety Procedures</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The Synergy of Employee Engagement, Brand Standards, and Safety </a:t>
            </a: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Conclusion</a:t>
            </a:r>
            <a:endParaRPr lang="en-GB" b="1" kern="1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None/>
              <a:tabLst>
                <a:tab pos="228600" algn="l"/>
              </a:tabLst>
            </a:pPr>
            <a:r>
              <a:rPr lang="en-GB" b="1" kern="0" dirty="0">
                <a:effectLst/>
                <a:latin typeface="Arial" panose="020B0604020202020204" pitchFamily="34" charset="0"/>
                <a:ea typeface="Times New Roman" panose="02020603050405020304" pitchFamily="18" charset="0"/>
                <a:cs typeface="Arial" panose="020B0604020202020204" pitchFamily="34" charset="0"/>
              </a:rPr>
              <a:t>References</a:t>
            </a:r>
          </a:p>
          <a:p>
            <a:pPr marL="0" lvl="0" indent="0">
              <a:lnSpc>
                <a:spcPct val="107000"/>
              </a:lnSpc>
              <a:spcAft>
                <a:spcPts val="800"/>
              </a:spcAft>
              <a:buNone/>
              <a:tabLst>
                <a:tab pos="228600" algn="l"/>
              </a:tabLst>
            </a:pPr>
            <a:r>
              <a:rPr lang="en-GB" b="1" kern="0" dirty="0">
                <a:latin typeface="Arial" panose="020B0604020202020204" pitchFamily="34" charset="0"/>
                <a:ea typeface="Calibri" panose="020F0502020204030204" pitchFamily="34" charset="0"/>
                <a:cs typeface="Arial" panose="020B0604020202020204" pitchFamily="34" charset="0"/>
              </a:rPr>
              <a:t>Thank you</a:t>
            </a:r>
            <a:endParaRPr lang="en-GB" b="1"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1935408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E7111C-648C-D555-4F92-900123BA870B}"/>
              </a:ext>
            </a:extLst>
          </p:cNvPr>
          <p:cNvSpPr>
            <a:spLocks noGrp="1"/>
          </p:cNvSpPr>
          <p:nvPr>
            <p:ph type="title"/>
          </p:nvPr>
        </p:nvSpPr>
        <p:spPr>
          <a:xfrm>
            <a:off x="808661" y="365125"/>
            <a:ext cx="10357666" cy="1341755"/>
          </a:xfrm>
        </p:spPr>
        <p:txBody>
          <a:bodyPr/>
          <a:lstStyle/>
          <a:p>
            <a:pPr algn="ctr"/>
            <a:r>
              <a:rPr lang="en-US" b="1" dirty="0">
                <a:latin typeface="Arial" panose="020B0604020202020204" pitchFamily="34" charset="0"/>
                <a:cs typeface="Arial" panose="020B0604020202020204" pitchFamily="34" charset="0"/>
              </a:rPr>
              <a:t>Introduction</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F1160D4-FDB1-45A7-A927-B082D2F2CCDC}"/>
              </a:ext>
            </a:extLst>
          </p:cNvPr>
          <p:cNvSpPr>
            <a:spLocks noGrp="1"/>
          </p:cNvSpPr>
          <p:nvPr>
            <p:ph idx="1"/>
          </p:nvPr>
        </p:nvSpPr>
        <p:spPr/>
        <p:txBody>
          <a:bodyPr/>
          <a:lstStyle/>
          <a:p>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hotel industry places a premium on creating exceptional guest experiences, and a vital component of this is maintaining impeccably clean and inviting guest rooms (Parker &amp; Wall, 1998). In this presentation, we explore a comprehensive room cleaning checklist used by housekeeping teams in the hotel industry, with a specific focus on its relevance to the Hilton </a:t>
            </a:r>
            <a:r>
              <a:rPr lang="en-GB" sz="2400"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Puckrup</a:t>
            </a:r>
            <a:r>
              <a:rPr lang="en-GB" sz="24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Hall , and how an employee engagement model can elevate housekeeping operations to meet brand standards and ensure health and safety procedures are diligently followed.</a:t>
            </a:r>
            <a:endParaRPr lang="en-GB" sz="2400" kern="100" dirty="0">
              <a:effectLst/>
              <a:latin typeface="Arial" panose="020B0604020202020204" pitchFamily="34" charset="0"/>
              <a:ea typeface="Calibri" panose="020F0502020204030204" pitchFamily="34" charset="0"/>
              <a:cs typeface="Arial" panose="020B0604020202020204" pitchFamily="34" charset="0"/>
            </a:endParaRPr>
          </a:p>
          <a:p>
            <a:endParaRPr lang="en-GB" dirty="0"/>
          </a:p>
        </p:txBody>
      </p:sp>
    </p:spTree>
    <p:extLst>
      <p:ext uri="{BB962C8B-B14F-4D97-AF65-F5344CB8AC3E}">
        <p14:creationId xmlns:p14="http://schemas.microsoft.com/office/powerpoint/2010/main" val="355755122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C047E-8AFA-FF3C-F2C9-93CCBBCFFB9F}"/>
              </a:ext>
            </a:extLst>
          </p:cNvPr>
          <p:cNvSpPr>
            <a:spLocks noGrp="1"/>
          </p:cNvSpPr>
          <p:nvPr>
            <p:ph type="title"/>
          </p:nvPr>
        </p:nvSpPr>
        <p:spPr>
          <a:xfrm>
            <a:off x="560070" y="987425"/>
            <a:ext cx="4211955" cy="1600200"/>
          </a:xfrm>
        </p:spPr>
        <p:txBody>
          <a:bodyPr/>
          <a:lstStyle/>
          <a:p>
            <a:pPr algn="ctr"/>
            <a:r>
              <a:rPr lang="en-US" dirty="0"/>
              <a:t>Housekeeping lists</a:t>
            </a:r>
            <a:endParaRPr lang="en-GB" dirty="0"/>
          </a:p>
        </p:txBody>
      </p:sp>
      <p:pic>
        <p:nvPicPr>
          <p:cNvPr id="9" name="Picture Placeholder 8" descr="A checklist with red marker&#10;&#10;Description automatically generated">
            <a:extLst>
              <a:ext uri="{FF2B5EF4-FFF2-40B4-BE49-F238E27FC236}">
                <a16:creationId xmlns:a16="http://schemas.microsoft.com/office/drawing/2014/main" id="{C4537245-E0E6-61BE-4498-16443BC39EF6}"/>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9978" r="9978"/>
          <a:stretch>
            <a:fillRect/>
          </a:stretch>
        </p:blipFill>
        <p:spPr>
          <a:xfrm>
            <a:off x="5734969" y="635000"/>
            <a:ext cx="5694503" cy="4873625"/>
          </a:xfrm>
        </p:spPr>
      </p:pic>
      <p:sp>
        <p:nvSpPr>
          <p:cNvPr id="7" name="Text Placeholder 6">
            <a:extLst>
              <a:ext uri="{FF2B5EF4-FFF2-40B4-BE49-F238E27FC236}">
                <a16:creationId xmlns:a16="http://schemas.microsoft.com/office/drawing/2014/main" id="{CA502585-4DA1-524D-C41E-5A5E201B998B}"/>
              </a:ext>
            </a:extLst>
          </p:cNvPr>
          <p:cNvSpPr>
            <a:spLocks noGrp="1"/>
          </p:cNvSpPr>
          <p:nvPr>
            <p:ph type="body" sz="half" idx="2"/>
          </p:nvPr>
        </p:nvSpPr>
        <p:spPr/>
        <p:txBody>
          <a:bodyPr/>
          <a:lstStyle/>
          <a:p>
            <a:r>
              <a:rPr lang="en-GB" b="0" i="0" dirty="0">
                <a:solidFill>
                  <a:srgbClr val="202124"/>
                </a:solidFill>
                <a:effectLst/>
                <a:latin typeface="Google Sans"/>
              </a:rPr>
              <a:t> </a:t>
            </a:r>
            <a:r>
              <a:rPr lang="en-GB" sz="2800" b="0" i="0" dirty="0">
                <a:solidFill>
                  <a:srgbClr val="202124"/>
                </a:solidFill>
                <a:effectLst/>
                <a:latin typeface="Google Sans"/>
              </a:rPr>
              <a:t>•Bedroom </a:t>
            </a:r>
          </a:p>
          <a:p>
            <a:r>
              <a:rPr lang="en-GB" sz="2800" b="0" i="0" dirty="0">
                <a:solidFill>
                  <a:srgbClr val="202124"/>
                </a:solidFill>
                <a:effectLst/>
                <a:latin typeface="Google Sans"/>
              </a:rPr>
              <a:t> •</a:t>
            </a:r>
            <a:r>
              <a:rPr lang="en-GB" sz="2800" dirty="0">
                <a:solidFill>
                  <a:srgbClr val="202124"/>
                </a:solidFill>
                <a:latin typeface="Google Sans"/>
              </a:rPr>
              <a:t>Bathroom</a:t>
            </a:r>
          </a:p>
          <a:p>
            <a:r>
              <a:rPr lang="en-GB" sz="2800" b="0" i="0" dirty="0">
                <a:solidFill>
                  <a:srgbClr val="202124"/>
                </a:solidFill>
                <a:effectLst/>
                <a:latin typeface="Google Sans"/>
              </a:rPr>
              <a:t> •General</a:t>
            </a:r>
            <a:endParaRPr lang="en-GB" sz="2800" dirty="0"/>
          </a:p>
        </p:txBody>
      </p:sp>
    </p:spTree>
    <p:extLst>
      <p:ext uri="{BB962C8B-B14F-4D97-AF65-F5344CB8AC3E}">
        <p14:creationId xmlns:p14="http://schemas.microsoft.com/office/powerpoint/2010/main" val="422587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87A7D7-666A-ACBF-9D66-6D37A49ECF8A}"/>
              </a:ext>
            </a:extLst>
          </p:cNvPr>
          <p:cNvSpPr>
            <a:spLocks noGrp="1"/>
          </p:cNvSpPr>
          <p:nvPr>
            <p:ph type="title"/>
          </p:nvPr>
        </p:nvSpPr>
        <p:spPr>
          <a:xfrm>
            <a:off x="808661" y="1"/>
            <a:ext cx="10357666" cy="685800"/>
          </a:xfrm>
        </p:spPr>
        <p:txBody>
          <a:bodyPr>
            <a:normAutofit/>
          </a:bodyPr>
          <a:lstStyle/>
          <a:p>
            <a:pPr algn="ctr"/>
            <a:r>
              <a:rPr lang="en-US" sz="2400" b="1" dirty="0">
                <a:latin typeface="Arial" panose="020B0604020202020204" pitchFamily="34" charset="0"/>
                <a:cs typeface="Arial" panose="020B0604020202020204" pitchFamily="34" charset="0"/>
              </a:rPr>
              <a:t>Bedroom </a:t>
            </a:r>
            <a:endParaRPr lang="en-GB" sz="24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19475F9-1956-E506-7496-8B7F5DB7E6C0}"/>
              </a:ext>
            </a:extLst>
          </p:cNvPr>
          <p:cNvSpPr>
            <a:spLocks noGrp="1"/>
          </p:cNvSpPr>
          <p:nvPr>
            <p:ph idx="1"/>
          </p:nvPr>
        </p:nvSpPr>
        <p:spPr>
          <a:xfrm>
            <a:off x="4543425" y="847725"/>
            <a:ext cx="7619999" cy="6157913"/>
          </a:xfrm>
        </p:spPr>
        <p:txBody>
          <a:bodyPr>
            <a:normAutofit fontScale="92500" lnSpcReduction="10000"/>
          </a:bodyPr>
          <a:lstStyle/>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Dust all surfaces, including furniture, fixtures, and decorations.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Change bed linens, including sheets, pillowcases, and duvet covers.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Make the bed neatly and ensure pillows are fluffed.</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Check for any stains or damage on the mattress and report if any are found.</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Vacuum and mop the floor, paying special attention to corners and under furniture.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Empty and replace trash bags in waste bins.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Inspect and clean mirrors and glass surfaces.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Check for any lost and found items and report them.</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Ensure all electrical appliances (TV, lamps, etc.) are working properly and are dust-free.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lnSpc>
                <a:spcPct val="107000"/>
              </a:lnSpc>
              <a:spcAft>
                <a:spcPts val="800"/>
              </a:spcAft>
              <a:buNone/>
              <a:tabLst>
                <a:tab pos="40894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Wipe down and sanitize remote controls and light switches.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0" lvl="0" indent="0">
              <a:buNone/>
              <a:tabLst>
                <a:tab pos="408940" algn="l"/>
              </a:tabLst>
            </a:pPr>
            <a:r>
              <a:rPr lang="en-US" sz="1800" dirty="0">
                <a:solidFill>
                  <a:srgbClr val="000000"/>
                </a:solidFill>
                <a:effectLst/>
                <a:latin typeface="Segoe UI" panose="020B0502040204020203" pitchFamily="34" charset="0"/>
                <a:ea typeface="Times New Roman" panose="02020603050405020304" pitchFamily="18" charset="0"/>
                <a:cs typeface="Carlito"/>
              </a:rPr>
              <a:t>• Check the room for any maintenance issues (e.g., burnt-out light bulbs) and report them.</a:t>
            </a:r>
            <a:endParaRPr lang="en-GB" sz="1800" dirty="0">
              <a:effectLst/>
              <a:latin typeface="Carlito"/>
              <a:ea typeface="Carlito"/>
              <a:cs typeface="Carlito"/>
            </a:endParaRPr>
          </a:p>
          <a:p>
            <a:endParaRPr lang="en-GB" dirty="0"/>
          </a:p>
        </p:txBody>
      </p:sp>
      <p:pic>
        <p:nvPicPr>
          <p:cNvPr id="5" name="Picture 4" descr="A maid cleaning a hotel room">
            <a:extLst>
              <a:ext uri="{FF2B5EF4-FFF2-40B4-BE49-F238E27FC236}">
                <a16:creationId xmlns:a16="http://schemas.microsoft.com/office/drawing/2014/main" id="{03BCF895-9415-DCBA-873F-F38DA2DBB2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75" y="1247775"/>
            <a:ext cx="4171950" cy="5086350"/>
          </a:xfrm>
          <a:prstGeom prst="rect">
            <a:avLst/>
          </a:prstGeom>
        </p:spPr>
      </p:pic>
    </p:spTree>
    <p:extLst>
      <p:ext uri="{BB962C8B-B14F-4D97-AF65-F5344CB8AC3E}">
        <p14:creationId xmlns:p14="http://schemas.microsoft.com/office/powerpoint/2010/main" val="10963234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D3DF0D-BE2B-5905-7E57-65CD62D5FF0A}"/>
              </a:ext>
            </a:extLst>
          </p:cNvPr>
          <p:cNvSpPr>
            <a:spLocks noGrp="1"/>
          </p:cNvSpPr>
          <p:nvPr>
            <p:ph type="title"/>
          </p:nvPr>
        </p:nvSpPr>
        <p:spPr>
          <a:xfrm>
            <a:off x="808661" y="66675"/>
            <a:ext cx="10357666" cy="790575"/>
          </a:xfrm>
        </p:spPr>
        <p:txBody>
          <a:bodyPr>
            <a:normAutofit/>
          </a:bodyPr>
          <a:lstStyle/>
          <a:p>
            <a:pPr algn="ctr"/>
            <a:r>
              <a:rPr lang="en-US" b="1" dirty="0">
                <a:latin typeface="Arial" panose="020B0604020202020204" pitchFamily="34" charset="0"/>
                <a:cs typeface="Arial" panose="020B0604020202020204" pitchFamily="34" charset="0"/>
              </a:rPr>
              <a:t>Bathroom </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BDEC6C7-A523-ECAB-D286-38BBEEBD6681}"/>
              </a:ext>
            </a:extLst>
          </p:cNvPr>
          <p:cNvSpPr>
            <a:spLocks noGrp="1"/>
          </p:cNvSpPr>
          <p:nvPr>
            <p:ph idx="1"/>
          </p:nvPr>
        </p:nvSpPr>
        <p:spPr>
          <a:xfrm>
            <a:off x="0" y="1047751"/>
            <a:ext cx="6543675" cy="5743574"/>
          </a:xfrm>
        </p:spPr>
        <p:txBody>
          <a:bodyPr>
            <a:normAutofit fontScale="92500"/>
          </a:bodyPr>
          <a:lstStyle/>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Clean and disinfect all bathroom surfaces, including sinks, countertops, and fixtures.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Scrub and sanitize the toilet, including the seat and the area around it.</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Clean and polish bathroom mirrors.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Replace used towels and bathmats with fresh, clean ones.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Refill toilet paper, tissue boxes, and soap dispensers.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Empty and replace trash bags in waste bins.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Check for any plumbing issues (leaks, clogs) and report them.</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Ensure that the shower and bathtub are clean, free of </a:t>
            </a:r>
            <a:r>
              <a:rPr lang="en-GB" sz="1800" dirty="0" err="1">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mold</a:t>
            </a: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 or mildew, and the shower curtain is clean and well-hung.</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Check for any missing or damaged bathroom amenities and report them.</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endParaRPr lang="en-GB" dirty="0"/>
          </a:p>
        </p:txBody>
      </p:sp>
      <p:pic>
        <p:nvPicPr>
          <p:cNvPr id="5" name="Picture 4" descr="A person wearing gloves and cleaning a bathtub">
            <a:extLst>
              <a:ext uri="{FF2B5EF4-FFF2-40B4-BE49-F238E27FC236}">
                <a16:creationId xmlns:a16="http://schemas.microsoft.com/office/drawing/2014/main" id="{8E7C61DE-CE85-66EF-104F-3C2BBF3F934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00901" y="1157287"/>
            <a:ext cx="4048124" cy="5000625"/>
          </a:xfrm>
          <a:prstGeom prst="rect">
            <a:avLst/>
          </a:prstGeom>
        </p:spPr>
      </p:pic>
    </p:spTree>
    <p:extLst>
      <p:ext uri="{BB962C8B-B14F-4D97-AF65-F5344CB8AC3E}">
        <p14:creationId xmlns:p14="http://schemas.microsoft.com/office/powerpoint/2010/main" val="249475229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9FE8A5-D4BE-5DE1-82C5-148146AB7E31}"/>
              </a:ext>
            </a:extLst>
          </p:cNvPr>
          <p:cNvSpPr>
            <a:spLocks noGrp="1"/>
          </p:cNvSpPr>
          <p:nvPr>
            <p:ph type="title"/>
          </p:nvPr>
        </p:nvSpPr>
        <p:spPr>
          <a:xfrm>
            <a:off x="808661" y="1"/>
            <a:ext cx="10357666" cy="790574"/>
          </a:xfrm>
        </p:spPr>
        <p:txBody>
          <a:bodyPr>
            <a:normAutofit/>
          </a:bodyPr>
          <a:lstStyle/>
          <a:p>
            <a:pPr algn="ctr"/>
            <a:r>
              <a:rPr lang="en-US" b="1" dirty="0">
                <a:latin typeface="Arial" panose="020B0604020202020204" pitchFamily="34" charset="0"/>
                <a:cs typeface="Arial" panose="020B0604020202020204" pitchFamily="34" charset="0"/>
              </a:rPr>
              <a:t>General</a:t>
            </a:r>
            <a:r>
              <a:rPr lang="en-US" dirty="0">
                <a:latin typeface="Arial" panose="020B0604020202020204" pitchFamily="34" charset="0"/>
                <a:cs typeface="Arial" panose="020B0604020202020204" pitchFamily="34" charset="0"/>
              </a:rPr>
              <a:t> </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CE4BE91-ABDA-4F1A-BF53-D79960A8CEED}"/>
              </a:ext>
            </a:extLst>
          </p:cNvPr>
          <p:cNvSpPr>
            <a:spLocks noGrp="1"/>
          </p:cNvSpPr>
          <p:nvPr>
            <p:ph idx="1"/>
          </p:nvPr>
        </p:nvSpPr>
        <p:spPr>
          <a:xfrm>
            <a:off x="5534026" y="1028701"/>
            <a:ext cx="6172200" cy="5829299"/>
          </a:xfrm>
        </p:spPr>
        <p:txBody>
          <a:bodyPr>
            <a:normAutofit fontScale="92500" lnSpcReduction="10000"/>
          </a:bodyPr>
          <a:lstStyle/>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Check for any signs of pests or infestations (e.g., bedbugs) and report them.</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Ensure that all room furniture is properly arranged and in good condition.</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Inspect the room for safety hazards and report them.</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Restock minibar items and update the minibar inventory.</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Verify that the room's HVAC system is working correctly and set to the appropriate temperature.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Ensure all windows are clean and operable.</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Clean and sanitize the doorknobs and handles.</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Check for any lost and found items and report them.</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pPr marL="342900" lvl="0" indent="-342900">
              <a:lnSpc>
                <a:spcPct val="107000"/>
              </a:lnSpc>
              <a:spcAft>
                <a:spcPts val="800"/>
              </a:spcAft>
              <a:tabLst>
                <a:tab pos="457200" algn="l"/>
              </a:tabLst>
            </a:pPr>
            <a:r>
              <a:rPr lang="en-GB" sz="1800" dirty="0">
                <a:solidFill>
                  <a:srgbClr val="000000"/>
                </a:solidFill>
                <a:effectLst/>
                <a:latin typeface="Segoe UI" panose="020B0502040204020203" pitchFamily="34" charset="0"/>
                <a:ea typeface="Times New Roman" panose="02020603050405020304" pitchFamily="18" charset="0"/>
                <a:cs typeface="Arial" panose="020B0604020202020204" pitchFamily="34" charset="0"/>
              </a:rPr>
              <a:t>Make sure the room has a fresh and pleasant scent.</a:t>
            </a:r>
            <a:endParaRPr lang="en-GB" sz="1800" dirty="0">
              <a:solidFill>
                <a:srgbClr val="000000"/>
              </a:solidFill>
              <a:effectLst/>
              <a:latin typeface="Times New Roman" panose="02020603050405020304" pitchFamily="18" charset="0"/>
              <a:ea typeface="Calibri" panose="020F0502020204030204" pitchFamily="34" charset="0"/>
              <a:cs typeface="Arial" panose="020B0604020202020204" pitchFamily="34" charset="0"/>
            </a:endParaRPr>
          </a:p>
          <a:p>
            <a:r>
              <a:rPr lang="en-GB" sz="1800" dirty="0">
                <a:solidFill>
                  <a:srgbClr val="000000"/>
                </a:solidFill>
                <a:effectLst/>
                <a:latin typeface="Segoe UI" panose="020B0502040204020203" pitchFamily="34" charset="0"/>
                <a:ea typeface="Times New Roman" panose="02020603050405020304" pitchFamily="18" charset="0"/>
              </a:rPr>
              <a:t>Perform a final walkthrough to ensure the room is in excellent condition and ready for the next guest</a:t>
            </a:r>
            <a:endParaRPr lang="en-GB" dirty="0"/>
          </a:p>
        </p:txBody>
      </p:sp>
      <p:pic>
        <p:nvPicPr>
          <p:cNvPr id="5" name="Picture 4" descr="A collection of cleaning icons">
            <a:extLst>
              <a:ext uri="{FF2B5EF4-FFF2-40B4-BE49-F238E27FC236}">
                <a16:creationId xmlns:a16="http://schemas.microsoft.com/office/drawing/2014/main" id="{1CC98E66-A372-EBFA-57F9-1699AD25155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28600" y="1162050"/>
            <a:ext cx="5067299" cy="5476874"/>
          </a:xfrm>
          <a:prstGeom prst="rect">
            <a:avLst/>
          </a:prstGeom>
        </p:spPr>
      </p:pic>
    </p:spTree>
    <p:extLst>
      <p:ext uri="{BB962C8B-B14F-4D97-AF65-F5344CB8AC3E}">
        <p14:creationId xmlns:p14="http://schemas.microsoft.com/office/powerpoint/2010/main" val="17824049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4E9CA6-F74A-650A-F522-686C3434BF3A}"/>
              </a:ext>
            </a:extLst>
          </p:cNvPr>
          <p:cNvSpPr>
            <a:spLocks noGrp="1"/>
          </p:cNvSpPr>
          <p:nvPr>
            <p:ph type="title"/>
          </p:nvPr>
        </p:nvSpPr>
        <p:spPr>
          <a:xfrm>
            <a:off x="808661" y="1"/>
            <a:ext cx="10357666" cy="1435509"/>
          </a:xfrm>
        </p:spPr>
        <p:txBody>
          <a:bodyPr/>
          <a:lstStyle/>
          <a:p>
            <a:pPr algn="ctr"/>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Hilton </a:t>
            </a:r>
            <a:r>
              <a:rPr lang="en-GB" sz="1800" b="1" kern="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Puckrup</a:t>
            </a:r>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Hall: A Case Study in Excellence</a:t>
            </a: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ACCC3C6-6F14-950F-E620-4B50175EDA80}"/>
              </a:ext>
            </a:extLst>
          </p:cNvPr>
          <p:cNvSpPr>
            <a:spLocks noGrp="1"/>
          </p:cNvSpPr>
          <p:nvPr>
            <p:ph idx="1"/>
          </p:nvPr>
        </p:nvSpPr>
        <p:spPr>
          <a:xfrm>
            <a:off x="-47625" y="2163097"/>
            <a:ext cx="11982450" cy="4694902"/>
          </a:xfrm>
        </p:spPr>
        <p:txBody>
          <a:bodyPr/>
          <a:lstStyle/>
          <a:p>
            <a:r>
              <a:rPr lang="en-GB" kern="0" dirty="0">
                <a:effectLst/>
                <a:latin typeface="Arial" panose="020B0604020202020204" pitchFamily="34" charset="0"/>
                <a:ea typeface="Times New Roman" panose="02020603050405020304" pitchFamily="18" charset="0"/>
                <a:cs typeface="Arial" panose="020B0604020202020204" pitchFamily="34" charset="0"/>
              </a:rPr>
              <a:t>Hilton </a:t>
            </a:r>
            <a:r>
              <a:rPr lang="en-GB" kern="0" dirty="0" err="1">
                <a:effectLst/>
                <a:latin typeface="Arial" panose="020B0604020202020204" pitchFamily="34" charset="0"/>
                <a:ea typeface="Times New Roman" panose="02020603050405020304" pitchFamily="18" charset="0"/>
                <a:cs typeface="Arial" panose="020B0604020202020204" pitchFamily="34" charset="0"/>
              </a:rPr>
              <a:t>Puckrup</a:t>
            </a:r>
            <a:r>
              <a:rPr lang="en-GB" kern="0" dirty="0">
                <a:effectLst/>
                <a:latin typeface="Arial" panose="020B0604020202020204" pitchFamily="34" charset="0"/>
                <a:ea typeface="Times New Roman" panose="02020603050405020304" pitchFamily="18" charset="0"/>
                <a:cs typeface="Arial" panose="020B0604020202020204" pitchFamily="34" charset="0"/>
              </a:rPr>
              <a:t> Hall serves as an exemplary case study in implementing an employee engagement model to achieve the highest standards in housekeeping and guest satisfaction. </a:t>
            </a:r>
          </a:p>
          <a:p>
            <a:pPr algn="r">
              <a:buFont typeface="+mj-lt"/>
              <a:buAutoNum type="arabicPeriod"/>
            </a:pPr>
            <a:r>
              <a:rPr lang="en-US" b="1" i="0" dirty="0">
                <a:solidFill>
                  <a:srgbClr val="374151"/>
                </a:solidFill>
                <a:effectLst/>
                <a:latin typeface="Arial" panose="020B0604020202020204" pitchFamily="34" charset="0"/>
                <a:cs typeface="Arial" panose="020B0604020202020204" pitchFamily="34" charset="0"/>
              </a:rPr>
              <a:t>Empowerment</a:t>
            </a:r>
            <a:endParaRPr lang="en-US" b="0" i="0" dirty="0">
              <a:solidFill>
                <a:srgbClr val="374151"/>
              </a:solidFill>
              <a:effectLst/>
              <a:latin typeface="Arial" panose="020B0604020202020204" pitchFamily="34" charset="0"/>
              <a:cs typeface="Arial" panose="020B0604020202020204" pitchFamily="34" charset="0"/>
            </a:endParaRPr>
          </a:p>
          <a:p>
            <a:pPr algn="r">
              <a:buFont typeface="+mj-lt"/>
              <a:buAutoNum type="arabicPeriod"/>
            </a:pPr>
            <a:r>
              <a:rPr lang="en-US" b="1" i="0" dirty="0">
                <a:solidFill>
                  <a:srgbClr val="374151"/>
                </a:solidFill>
                <a:effectLst/>
                <a:latin typeface="Arial" panose="020B0604020202020204" pitchFamily="34" charset="0"/>
                <a:cs typeface="Arial" panose="020B0604020202020204" pitchFamily="34" charset="0"/>
              </a:rPr>
              <a:t>Recognition Programs</a:t>
            </a:r>
            <a:r>
              <a:rPr lang="en-US" b="0" i="0" dirty="0">
                <a:solidFill>
                  <a:srgbClr val="374151"/>
                </a:solidFill>
                <a:effectLst/>
                <a:latin typeface="Arial" panose="020B0604020202020204" pitchFamily="34" charset="0"/>
                <a:cs typeface="Arial" panose="020B0604020202020204" pitchFamily="34" charset="0"/>
              </a:rPr>
              <a:t>:</a:t>
            </a:r>
          </a:p>
          <a:p>
            <a:pPr algn="r">
              <a:buFont typeface="+mj-lt"/>
              <a:buAutoNum type="arabicPeriod"/>
            </a:pPr>
            <a:r>
              <a:rPr lang="en-US" b="1" i="0" dirty="0">
                <a:solidFill>
                  <a:srgbClr val="374151"/>
                </a:solidFill>
                <a:effectLst/>
                <a:latin typeface="Arial" panose="020B0604020202020204" pitchFamily="34" charset="0"/>
                <a:cs typeface="Arial" panose="020B0604020202020204" pitchFamily="34" charset="0"/>
              </a:rPr>
              <a:t>Regular Training</a:t>
            </a:r>
            <a:r>
              <a:rPr lang="en-US" b="0" i="0" dirty="0">
                <a:solidFill>
                  <a:srgbClr val="374151"/>
                </a:solidFill>
                <a:effectLst/>
                <a:latin typeface="Arial" panose="020B0604020202020204" pitchFamily="34" charset="0"/>
                <a:cs typeface="Arial" panose="020B0604020202020204" pitchFamily="34" charset="0"/>
              </a:rPr>
              <a:t>:</a:t>
            </a:r>
          </a:p>
          <a:p>
            <a:pPr algn="r">
              <a:buFont typeface="+mj-lt"/>
              <a:buAutoNum type="arabicPeriod"/>
            </a:pPr>
            <a:r>
              <a:rPr lang="en-US" b="1" i="0" dirty="0">
                <a:solidFill>
                  <a:srgbClr val="374151"/>
                </a:solidFill>
                <a:effectLst/>
                <a:latin typeface="Arial" panose="020B0604020202020204" pitchFamily="34" charset="0"/>
                <a:cs typeface="Arial" panose="020B0604020202020204" pitchFamily="34" charset="0"/>
              </a:rPr>
              <a:t>Feedback Mechanisms</a:t>
            </a:r>
            <a:r>
              <a:rPr lang="en-US" b="0" i="0" dirty="0">
                <a:solidFill>
                  <a:srgbClr val="374151"/>
                </a:solidFill>
                <a:effectLst/>
                <a:latin typeface="Arial" panose="020B0604020202020204" pitchFamily="34" charset="0"/>
                <a:cs typeface="Arial" panose="020B0604020202020204" pitchFamily="34" charset="0"/>
              </a:rPr>
              <a:t>:</a:t>
            </a:r>
          </a:p>
          <a:p>
            <a:endParaRPr lang="en-GB" sz="1800" kern="0" dirty="0">
              <a:effectLst/>
              <a:latin typeface="Arial" panose="020B0604020202020204" pitchFamily="34" charset="0"/>
              <a:ea typeface="Times New Roman" panose="02020603050405020304" pitchFamily="18" charset="0"/>
              <a:cs typeface="Arial" panose="020B0604020202020204" pitchFamily="34" charset="0"/>
            </a:endParaRPr>
          </a:p>
          <a:p>
            <a:endParaRPr lang="en-GB" sz="1800" kern="0" dirty="0">
              <a:solidFill>
                <a:srgbClr val="000000"/>
              </a:solidFill>
              <a:effectLst/>
              <a:latin typeface="Segoe UI" panose="020B0502040204020203" pitchFamily="34" charset="0"/>
              <a:ea typeface="Times New Roman" panose="02020603050405020304" pitchFamily="18" charset="0"/>
            </a:endParaRPr>
          </a:p>
        </p:txBody>
      </p:sp>
      <p:pic>
        <p:nvPicPr>
          <p:cNvPr id="5" name="Picture 4" descr="A white background with text and icons&#10;&#10;Description automatically generated">
            <a:extLst>
              <a:ext uri="{FF2B5EF4-FFF2-40B4-BE49-F238E27FC236}">
                <a16:creationId xmlns:a16="http://schemas.microsoft.com/office/drawing/2014/main" id="{0078862B-8497-4EDE-5898-9C5DF15FF98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0030" y="4385652"/>
            <a:ext cx="5073445" cy="2297062"/>
          </a:xfrm>
          <a:prstGeom prst="rect">
            <a:avLst/>
          </a:prstGeom>
        </p:spPr>
      </p:pic>
    </p:spTree>
    <p:extLst>
      <p:ext uri="{BB962C8B-B14F-4D97-AF65-F5344CB8AC3E}">
        <p14:creationId xmlns:p14="http://schemas.microsoft.com/office/powerpoint/2010/main" val="1425239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779394-DB66-3313-07AE-1A6E7F3C325B}"/>
              </a:ext>
            </a:extLst>
          </p:cNvPr>
          <p:cNvSpPr>
            <a:spLocks noGrp="1"/>
          </p:cNvSpPr>
          <p:nvPr>
            <p:ph type="title"/>
          </p:nvPr>
        </p:nvSpPr>
        <p:spPr/>
        <p:txBody>
          <a:bodyPr/>
          <a:lstStyle/>
          <a:p>
            <a:pPr algn="ctr"/>
            <a:r>
              <a:rPr lang="en-GB" sz="3200" kern="0" dirty="0">
                <a:effectLst/>
                <a:latin typeface="Arial" panose="020B0604020202020204" pitchFamily="34" charset="0"/>
                <a:ea typeface="Times New Roman" panose="02020603050405020304" pitchFamily="18" charset="0"/>
                <a:cs typeface="Arial" panose="020B0604020202020204" pitchFamily="34" charset="0"/>
              </a:rPr>
              <a:t>Health and Safety Procedures</a:t>
            </a:r>
            <a:br>
              <a:rPr lang="en-GB" sz="3200" kern="0" dirty="0">
                <a:solidFill>
                  <a:srgbClr val="374151"/>
                </a:solidFill>
                <a:effectLst/>
                <a:latin typeface="Segoe UI" panose="020B0502040204020203" pitchFamily="34" charset="0"/>
                <a:ea typeface="Times New Roman" panose="02020603050405020304" pitchFamily="18"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2A1E46FC-653F-507F-F9DF-FEFBA0FC096D}"/>
              </a:ext>
            </a:extLst>
          </p:cNvPr>
          <p:cNvSpPr>
            <a:spLocks noGrp="1"/>
          </p:cNvSpPr>
          <p:nvPr>
            <p:ph idx="1"/>
          </p:nvPr>
        </p:nvSpPr>
        <p:spPr>
          <a:xfrm>
            <a:off x="0" y="1702676"/>
            <a:ext cx="6358759" cy="4963595"/>
          </a:xfrm>
        </p:spPr>
        <p:txBody>
          <a:bodyPr>
            <a:normAutofit/>
          </a:bodyPr>
          <a:lstStyle/>
          <a:p>
            <a:r>
              <a:rPr lang="en-GB"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In the hospitality industry, health and safety are non-negotiable priorities (Eriksson, 2017). A robust safety culture is not only an ethical obligation but also a legal requirement. When aligned with employee engagement, it ensures that the housekeeping team is committed to maintaining a safe and clean environment. </a:t>
            </a:r>
            <a:endParaRPr lang="en-GB" kern="100" dirty="0">
              <a:effectLst/>
              <a:latin typeface="Arial" panose="020B0604020202020204" pitchFamily="34" charset="0"/>
              <a:ea typeface="Calibri" panose="020F0502020204030204" pitchFamily="34" charset="0"/>
              <a:cs typeface="Arial" panose="020B0604020202020204" pitchFamily="34" charset="0"/>
            </a:endParaRPr>
          </a:p>
          <a:p>
            <a:pPr algn="l">
              <a:buFont typeface="+mj-lt"/>
              <a:buAutoNum type="arabicPeriod"/>
            </a:pPr>
            <a:r>
              <a:rPr lang="en-US" i="0" dirty="0">
                <a:solidFill>
                  <a:srgbClr val="374151"/>
                </a:solidFill>
                <a:effectLst/>
                <a:latin typeface="Arial" panose="020B0604020202020204" pitchFamily="34" charset="0"/>
                <a:cs typeface="Arial" panose="020B0604020202020204" pitchFamily="34" charset="0"/>
              </a:rPr>
              <a:t>Training and Certification</a:t>
            </a:r>
          </a:p>
          <a:p>
            <a:pPr algn="l">
              <a:buFont typeface="+mj-lt"/>
              <a:buAutoNum type="arabicPeriod"/>
            </a:pPr>
            <a:r>
              <a:rPr lang="en-US" i="0" dirty="0">
                <a:solidFill>
                  <a:srgbClr val="374151"/>
                </a:solidFill>
                <a:effectLst/>
                <a:latin typeface="Arial" panose="020B0604020202020204" pitchFamily="34" charset="0"/>
                <a:cs typeface="Arial" panose="020B0604020202020204" pitchFamily="34" charset="0"/>
              </a:rPr>
              <a:t>Safety Feedback Loops</a:t>
            </a:r>
          </a:p>
          <a:p>
            <a:pPr algn="l">
              <a:buFont typeface="+mj-lt"/>
              <a:buAutoNum type="arabicPeriod"/>
            </a:pPr>
            <a:r>
              <a:rPr lang="en-US" i="0" dirty="0">
                <a:solidFill>
                  <a:srgbClr val="374151"/>
                </a:solidFill>
                <a:effectLst/>
                <a:latin typeface="Arial" panose="020B0604020202020204" pitchFamily="34" charset="0"/>
                <a:cs typeface="Arial" panose="020B0604020202020204" pitchFamily="34" charset="0"/>
              </a:rPr>
              <a:t>Safety Audits</a:t>
            </a:r>
          </a:p>
          <a:p>
            <a:endParaRPr lang="en-GB" dirty="0"/>
          </a:p>
        </p:txBody>
      </p:sp>
      <p:pic>
        <p:nvPicPr>
          <p:cNvPr id="7" name="Picture 6" descr="A close-up of words&#10;&#10;Description automatically generated">
            <a:extLst>
              <a:ext uri="{FF2B5EF4-FFF2-40B4-BE49-F238E27FC236}">
                <a16:creationId xmlns:a16="http://schemas.microsoft.com/office/drawing/2014/main" id="{5B389572-BF67-BC37-AEA1-8EC5ABB458B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20216" y="2638097"/>
            <a:ext cx="5398212" cy="3450105"/>
          </a:xfrm>
          <a:prstGeom prst="rect">
            <a:avLst/>
          </a:prstGeom>
        </p:spPr>
      </p:pic>
    </p:spTree>
    <p:extLst>
      <p:ext uri="{BB962C8B-B14F-4D97-AF65-F5344CB8AC3E}">
        <p14:creationId xmlns:p14="http://schemas.microsoft.com/office/powerpoint/2010/main" val="42114726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48A577-AD57-257D-CD31-58D548E9B25F}"/>
              </a:ext>
            </a:extLst>
          </p:cNvPr>
          <p:cNvSpPr>
            <a:spLocks noGrp="1"/>
          </p:cNvSpPr>
          <p:nvPr>
            <p:ph type="title"/>
          </p:nvPr>
        </p:nvSpPr>
        <p:spPr>
          <a:xfrm>
            <a:off x="178677" y="220170"/>
            <a:ext cx="5917324" cy="1965982"/>
          </a:xfrm>
        </p:spPr>
        <p:txBody>
          <a:bodyPr>
            <a:normAutofit fontScale="90000"/>
          </a:bodyPr>
          <a:lstStyle/>
          <a:p>
            <a:r>
              <a:rPr lang="en-GB" sz="2800" kern="0" dirty="0">
                <a:effectLst/>
                <a:latin typeface="Segoe UI" panose="020B0502040204020203" pitchFamily="34" charset="0"/>
                <a:ea typeface="Times New Roman" panose="02020603050405020304" pitchFamily="18" charset="0"/>
                <a:cs typeface="Times New Roman" panose="02020603050405020304" pitchFamily="18" charset="0"/>
              </a:rPr>
              <a:t>The Synergy of Employee Engagement, Brand Standards, and Safety</a:t>
            </a:r>
            <a:br>
              <a:rPr lang="en-GB" sz="2800" kern="1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7" name="Picture Placeholder 6" descr="A group of people building a pyramid&#10;&#10;Description automatically generated">
            <a:extLst>
              <a:ext uri="{FF2B5EF4-FFF2-40B4-BE49-F238E27FC236}">
                <a16:creationId xmlns:a16="http://schemas.microsoft.com/office/drawing/2014/main" id="{5C442702-6EF4-3292-CB44-2921DDAAA331}"/>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l="7573" r="7573"/>
          <a:stretch>
            <a:fillRect/>
          </a:stretch>
        </p:blipFill>
        <p:spPr>
          <a:xfrm>
            <a:off x="6318821" y="1669831"/>
            <a:ext cx="5694363" cy="4873625"/>
          </a:xfrm>
        </p:spPr>
      </p:pic>
      <p:sp>
        <p:nvSpPr>
          <p:cNvPr id="4" name="Text Placeholder 3">
            <a:extLst>
              <a:ext uri="{FF2B5EF4-FFF2-40B4-BE49-F238E27FC236}">
                <a16:creationId xmlns:a16="http://schemas.microsoft.com/office/drawing/2014/main" id="{0431D521-4974-7C27-3CB5-CC05BEAD5185}"/>
              </a:ext>
            </a:extLst>
          </p:cNvPr>
          <p:cNvSpPr>
            <a:spLocks noGrp="1"/>
          </p:cNvSpPr>
          <p:nvPr>
            <p:ph type="body" sz="half" idx="2"/>
          </p:nvPr>
        </p:nvSpPr>
        <p:spPr>
          <a:xfrm>
            <a:off x="92493" y="2722178"/>
            <a:ext cx="5873180" cy="4624551"/>
          </a:xfrm>
        </p:spPr>
        <p:txBody>
          <a:bodyPr>
            <a:normAutofit/>
          </a:bodyPr>
          <a:lstStyle/>
          <a:p>
            <a:r>
              <a:rPr lang="en-US" sz="2200" b="1" i="0" dirty="0">
                <a:effectLst/>
                <a:latin typeface="Arial" panose="020B0604020202020204" pitchFamily="34" charset="0"/>
                <a:cs typeface="Arial" panose="020B0604020202020204" pitchFamily="34" charset="0"/>
              </a:rPr>
              <a:t>The true magic happens when employee engagement, brand standards, and safety procedures work in synergy. Here's how this synergy can be achieved:</a:t>
            </a:r>
          </a:p>
          <a:p>
            <a:pPr marL="342900" indent="-342900">
              <a:buAutoNum type="arabicPeriod"/>
            </a:pPr>
            <a:r>
              <a:rPr lang="en-US" sz="2200" b="1" i="0" dirty="0">
                <a:effectLst/>
                <a:latin typeface="Arial" panose="020B0604020202020204" pitchFamily="34" charset="0"/>
                <a:cs typeface="Arial" panose="020B0604020202020204" pitchFamily="34" charset="0"/>
              </a:rPr>
              <a:t>Alignment with Brand Standards</a:t>
            </a:r>
            <a:endParaRPr lang="en-US" sz="2200" b="1" dirty="0">
              <a:latin typeface="Arial" panose="020B0604020202020204" pitchFamily="34" charset="0"/>
              <a:cs typeface="Arial" panose="020B0604020202020204" pitchFamily="34" charset="0"/>
            </a:endParaRPr>
          </a:p>
          <a:p>
            <a:pPr marL="342900" indent="-342900">
              <a:buAutoNum type="arabicPeriod"/>
            </a:pPr>
            <a:r>
              <a:rPr lang="en-US" sz="2200" b="1" i="0" dirty="0">
                <a:effectLst/>
                <a:latin typeface="Arial" panose="020B0604020202020204" pitchFamily="34" charset="0"/>
                <a:cs typeface="Arial" panose="020B0604020202020204" pitchFamily="34" charset="0"/>
              </a:rPr>
              <a:t>Safety as a Value</a:t>
            </a:r>
            <a:endParaRPr lang="en-US" sz="2200" b="1" dirty="0">
              <a:latin typeface="Arial" panose="020B0604020202020204" pitchFamily="34" charset="0"/>
              <a:cs typeface="Arial" panose="020B0604020202020204" pitchFamily="34" charset="0"/>
            </a:endParaRPr>
          </a:p>
          <a:p>
            <a:pPr marL="342900" indent="-342900">
              <a:buAutoNum type="arabicPeriod"/>
            </a:pPr>
            <a:r>
              <a:rPr lang="en-US" sz="2200" b="1" i="0" dirty="0">
                <a:effectLst/>
                <a:latin typeface="Arial" panose="020B0604020202020204" pitchFamily="34" charset="0"/>
                <a:cs typeface="Arial" panose="020B0604020202020204" pitchFamily="34" charset="0"/>
              </a:rPr>
              <a:t>Continuous Improvement:</a:t>
            </a:r>
            <a:endParaRPr lang="en-GB" sz="22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1022016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DDF1-B41B-67C5-7FE4-18A42D42FE9A}"/>
              </a:ext>
            </a:extLst>
          </p:cNvPr>
          <p:cNvSpPr>
            <a:spLocks noGrp="1"/>
          </p:cNvSpPr>
          <p:nvPr>
            <p:ph type="title"/>
          </p:nvPr>
        </p:nvSpPr>
        <p:spPr/>
        <p:txBody>
          <a:bodyPr/>
          <a:lstStyle/>
          <a:p>
            <a:pPr algn="ctr"/>
            <a:r>
              <a:rPr lang="en-US" dirty="0">
                <a:latin typeface="Arial" panose="020B0604020202020204" pitchFamily="34" charset="0"/>
                <a:cs typeface="Arial" panose="020B0604020202020204" pitchFamily="34" charset="0"/>
              </a:rPr>
              <a:t>Conclusion: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E2DCFD5-078B-7797-0ED0-BB46D50B88F3}"/>
              </a:ext>
            </a:extLst>
          </p:cNvPr>
          <p:cNvSpPr>
            <a:spLocks noGrp="1"/>
          </p:cNvSpPr>
          <p:nvPr>
            <p:ph idx="1"/>
          </p:nvPr>
        </p:nvSpPr>
        <p:spPr>
          <a:xfrm>
            <a:off x="808661" y="2860127"/>
            <a:ext cx="10357666" cy="4114801"/>
          </a:xfrm>
        </p:spPr>
        <p:txBody>
          <a:bodyPr/>
          <a:lstStyle/>
          <a:p>
            <a:pPr>
              <a:lnSpc>
                <a:spcPct val="150000"/>
              </a:lnSpc>
            </a:pPr>
            <a:r>
              <a:rPr lang="en-GB" sz="2400" dirty="0">
                <a:effectLst/>
                <a:latin typeface="Arial" panose="020B0604020202020204" pitchFamily="34" charset="0"/>
                <a:ea typeface="Times New Roman" panose="02020603050405020304" pitchFamily="18" charset="0"/>
                <a:cs typeface="Arial" panose="020B0604020202020204" pitchFamily="34" charset="0"/>
              </a:rPr>
              <a:t>In conclusion, the housekeeping checklist is not just a list of tasks; it is about creating memorable guest experiences and a promise to guests that they will experience cleanliness, comfort, and safety during their stay. When the housekeeping team is engaged, this promise becomes a reality, and it reflects positively on the brand.</a:t>
            </a:r>
          </a:p>
          <a:p>
            <a:pPr marL="0" indent="0">
              <a:buNone/>
            </a:pPr>
            <a:endParaRPr lang="en-GB" dirty="0"/>
          </a:p>
        </p:txBody>
      </p:sp>
    </p:spTree>
    <p:extLst>
      <p:ext uri="{BB962C8B-B14F-4D97-AF65-F5344CB8AC3E}">
        <p14:creationId xmlns:p14="http://schemas.microsoft.com/office/powerpoint/2010/main" val="69824804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39D869-AD54-75F6-FC83-B3F7A5024948}"/>
              </a:ext>
            </a:extLst>
          </p:cNvPr>
          <p:cNvSpPr>
            <a:spLocks noGrp="1"/>
          </p:cNvSpPr>
          <p:nvPr>
            <p:ph type="title"/>
          </p:nvPr>
        </p:nvSpPr>
        <p:spPr>
          <a:xfrm>
            <a:off x="0" y="133631"/>
            <a:ext cx="2612571" cy="590269"/>
          </a:xfrm>
        </p:spPr>
        <p:txBody>
          <a:bodyPr>
            <a:normAutofit/>
          </a:bodyPr>
          <a:lstStyle/>
          <a:p>
            <a:r>
              <a:rPr lang="en-US" sz="1600" b="1" dirty="0">
                <a:latin typeface="Arial" panose="020B0604020202020204" pitchFamily="34" charset="0"/>
                <a:cs typeface="Arial" panose="020B0604020202020204" pitchFamily="34" charset="0"/>
              </a:rPr>
              <a:t>References:</a:t>
            </a:r>
            <a:endParaRPr lang="en-GB" sz="1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6C0EB83-DD49-20B1-AD73-E76CCA57C919}"/>
              </a:ext>
            </a:extLst>
          </p:cNvPr>
          <p:cNvSpPr>
            <a:spLocks noGrp="1"/>
          </p:cNvSpPr>
          <p:nvPr>
            <p:ph idx="1"/>
          </p:nvPr>
        </p:nvSpPr>
        <p:spPr>
          <a:xfrm>
            <a:off x="0" y="723900"/>
            <a:ext cx="12192000" cy="6134099"/>
          </a:xfrm>
        </p:spPr>
        <p:txBody>
          <a:bodyPr>
            <a:normAutofit fontScale="85000" lnSpcReduction="20000"/>
          </a:bodyPr>
          <a:lstStyle/>
          <a:p>
            <a:pPr marL="0" lvl="0" indent="0">
              <a:buSzPts val="1000"/>
              <a:buNone/>
              <a:tabLst>
                <a:tab pos="457200" algn="l"/>
              </a:tabLst>
            </a:pPr>
            <a:r>
              <a:rPr lang="en-GB" sz="1900" dirty="0">
                <a:effectLst/>
                <a:latin typeface="Arial" panose="020B0604020202020204" pitchFamily="34" charset="0"/>
                <a:ea typeface="Times New Roman" panose="02020603050405020304" pitchFamily="18" charset="0"/>
                <a:cs typeface="Arial" panose="020B0604020202020204" pitchFamily="34" charset="0"/>
              </a:rPr>
              <a:t>1. Anderson, W. C., &amp; White, E. S. (2021). Employee Feedback Mechanisms in the Hospitality Industry: A Case Study of Hilton </a:t>
            </a:r>
            <a:r>
              <a:rPr lang="en-GB" sz="1900" dirty="0" err="1">
                <a:effectLst/>
                <a:latin typeface="Arial" panose="020B0604020202020204" pitchFamily="34" charset="0"/>
                <a:ea typeface="Times New Roman" panose="02020603050405020304" pitchFamily="18" charset="0"/>
                <a:cs typeface="Arial" panose="020B0604020202020204" pitchFamily="34" charset="0"/>
              </a:rPr>
              <a:t>Puckrup</a:t>
            </a:r>
            <a:r>
              <a:rPr lang="en-GB" sz="1900" dirty="0">
                <a:effectLst/>
                <a:latin typeface="Arial" panose="020B0604020202020204" pitchFamily="34" charset="0"/>
                <a:ea typeface="Times New Roman" panose="02020603050405020304" pitchFamily="18" charset="0"/>
                <a:cs typeface="Arial" panose="020B0604020202020204" pitchFamily="34" charset="0"/>
              </a:rPr>
              <a:t> Hall. Journal of Organizational Communication, 39(1), 78-92.</a:t>
            </a:r>
          </a:p>
          <a:p>
            <a:pPr marL="0" lvl="0" indent="0">
              <a:buSzPts val="1000"/>
              <a:buNone/>
              <a:tabLst>
                <a:tab pos="457200" algn="l"/>
              </a:tabLst>
            </a:pPr>
            <a:r>
              <a:rPr lang="en-GB" sz="1900" dirty="0">
                <a:effectLst/>
                <a:latin typeface="Arial" panose="020B0604020202020204" pitchFamily="34" charset="0"/>
                <a:ea typeface="Times New Roman" panose="02020603050405020304" pitchFamily="18" charset="0"/>
                <a:cs typeface="Arial" panose="020B0604020202020204" pitchFamily="34" charset="0"/>
              </a:rPr>
              <a:t>2.Brown, A. N., &amp; Davis, P. R. (2018). Employee Engagement and Continuous Improvement in Service Industries: A Case Study in the Hotel Sector. International Journal of Service Industry Management, 19(2), 172-187.</a:t>
            </a:r>
          </a:p>
          <a:p>
            <a:pPr marL="0" lvl="0" indent="0">
              <a:buSzPts val="1000"/>
              <a:buNone/>
              <a:tabLst>
                <a:tab pos="457200" algn="l"/>
              </a:tabLst>
            </a:pPr>
            <a:r>
              <a:rPr lang="en-GB" sz="1900" dirty="0">
                <a:latin typeface="Arial" panose="020B0604020202020204" pitchFamily="34" charset="0"/>
                <a:ea typeface="Times New Roman" panose="02020603050405020304" pitchFamily="18" charset="0"/>
                <a:cs typeface="Arial" panose="020B0604020202020204" pitchFamily="34" charset="0"/>
              </a:rPr>
              <a:t>3. </a:t>
            </a:r>
            <a:r>
              <a:rPr lang="en-GB" sz="1900" dirty="0">
                <a:effectLst/>
                <a:latin typeface="Arial" panose="020B0604020202020204" pitchFamily="34" charset="0"/>
                <a:ea typeface="Times New Roman" panose="02020603050405020304" pitchFamily="18" charset="0"/>
                <a:cs typeface="Arial" panose="020B0604020202020204" pitchFamily="34" charset="0"/>
              </a:rPr>
              <a:t>Brown, A. N., &amp; Davis, P. R. (2019). Employee Involvement in Safety Feedback Loops: A Case Study in the Hotel Industry. Journal of Occupational Safety and Health, 7(1), 45-62.</a:t>
            </a:r>
          </a:p>
          <a:p>
            <a:pPr marL="0" lvl="0" indent="0">
              <a:lnSpc>
                <a:spcPct val="107000"/>
              </a:lnSpc>
              <a:spcAft>
                <a:spcPts val="800"/>
              </a:spcAft>
              <a:buSzPts val="1000"/>
              <a:buNone/>
              <a:tabLst>
                <a:tab pos="457200" algn="l"/>
              </a:tabLst>
            </a:pPr>
            <a:r>
              <a:rPr lang="en-GB" sz="1900" kern="0" dirty="0">
                <a:effectLst/>
                <a:latin typeface="Arial" panose="020B0604020202020204" pitchFamily="34" charset="0"/>
                <a:ea typeface="Times New Roman" panose="02020603050405020304" pitchFamily="18" charset="0"/>
                <a:cs typeface="Arial" panose="020B0604020202020204" pitchFamily="34" charset="0"/>
              </a:rPr>
              <a:t>4.Eriksson, L. (2017). Safety Culture and Safety </a:t>
            </a:r>
            <a:r>
              <a:rPr lang="en-GB" sz="1900" kern="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900" kern="0" dirty="0">
                <a:effectLst/>
                <a:latin typeface="Arial" panose="020B0604020202020204" pitchFamily="34" charset="0"/>
                <a:ea typeface="Times New Roman" panose="02020603050405020304" pitchFamily="18" charset="0"/>
                <a:cs typeface="Arial" panose="020B0604020202020204" pitchFamily="34" charset="0"/>
              </a:rPr>
              <a:t> in the Hotel Industry. </a:t>
            </a:r>
            <a:r>
              <a:rPr lang="en-GB" sz="1900" i="1" kern="0" dirty="0">
                <a:effectLst/>
                <a:latin typeface="Arial" panose="020B0604020202020204" pitchFamily="34" charset="0"/>
                <a:ea typeface="Times New Roman" panose="02020603050405020304" pitchFamily="18" charset="0"/>
                <a:cs typeface="Arial" panose="020B0604020202020204" pitchFamily="34" charset="0"/>
              </a:rPr>
              <a:t>Safety Science</a:t>
            </a:r>
            <a:r>
              <a:rPr lang="en-GB" sz="19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buSzPts val="1000"/>
              <a:buNone/>
              <a:tabLst>
                <a:tab pos="457200" algn="l"/>
              </a:tabLst>
            </a:pPr>
            <a:r>
              <a:rPr lang="en-GB" sz="1900" dirty="0">
                <a:effectLst/>
                <a:latin typeface="Arial" panose="020B0604020202020204" pitchFamily="34" charset="0"/>
                <a:ea typeface="Times New Roman" panose="02020603050405020304" pitchFamily="18" charset="0"/>
                <a:cs typeface="Arial" panose="020B0604020202020204" pitchFamily="34" charset="0"/>
              </a:rPr>
              <a:t>5. Garcia, R. P., &amp; Martinez, S. M. (2018). The Role of Training and Development in Achieving High Housekeeping Standards: A Case Study of Hilton </a:t>
            </a:r>
            <a:r>
              <a:rPr lang="en-GB" sz="1900" dirty="0" err="1">
                <a:effectLst/>
                <a:latin typeface="Arial" panose="020B0604020202020204" pitchFamily="34" charset="0"/>
                <a:ea typeface="Times New Roman" panose="02020603050405020304" pitchFamily="18" charset="0"/>
                <a:cs typeface="Arial" panose="020B0604020202020204" pitchFamily="34" charset="0"/>
              </a:rPr>
              <a:t>Puckrup</a:t>
            </a:r>
            <a:r>
              <a:rPr lang="en-GB" sz="1900" dirty="0">
                <a:effectLst/>
                <a:latin typeface="Arial" panose="020B0604020202020204" pitchFamily="34" charset="0"/>
                <a:ea typeface="Times New Roman" panose="02020603050405020304" pitchFamily="18" charset="0"/>
                <a:cs typeface="Arial" panose="020B0604020202020204" pitchFamily="34" charset="0"/>
              </a:rPr>
              <a:t> Hall. Journal of Hospitality Training and Development, 12(4), 345-360.</a:t>
            </a:r>
          </a:p>
          <a:p>
            <a:pPr marL="0" lvl="0" indent="0">
              <a:buSzPts val="1000"/>
              <a:buNone/>
              <a:tabLst>
                <a:tab pos="457200" algn="l"/>
              </a:tabLst>
            </a:pPr>
            <a:r>
              <a:rPr lang="en-GB" sz="1900" dirty="0">
                <a:effectLst/>
                <a:latin typeface="Arial" panose="020B0604020202020204" pitchFamily="34" charset="0"/>
                <a:ea typeface="Times New Roman" panose="02020603050405020304" pitchFamily="18" charset="0"/>
                <a:cs typeface="Arial" panose="020B0604020202020204" pitchFamily="34" charset="0"/>
              </a:rPr>
              <a:t>6. Garcia, R. P., et al. (2020). Safety Audits in Hospitality: Involving Employees for Effective Risk Management. Journal of Safety and Environmental Management, 12(4), 321-336.</a:t>
            </a:r>
          </a:p>
          <a:p>
            <a:pPr marL="0" lvl="0" indent="0">
              <a:buSzPts val="1000"/>
              <a:buNone/>
              <a:tabLst>
                <a:tab pos="457200" algn="l"/>
              </a:tabLst>
            </a:pPr>
            <a:r>
              <a:rPr lang="en-GB" sz="1900" dirty="0">
                <a:effectLst/>
                <a:latin typeface="Arial" panose="020B0604020202020204" pitchFamily="34" charset="0"/>
                <a:ea typeface="Times New Roman" panose="02020603050405020304" pitchFamily="18" charset="0"/>
                <a:cs typeface="Arial" panose="020B0604020202020204" pitchFamily="34" charset="0"/>
              </a:rPr>
              <a:t>7. Johnson, M. S., &amp; Smith, J. A. (2018). Enhancing Workplace Safety: Training and Certification in the Hospitality Industry. Journal of Safety and Health Management, 15(3), 211-227.</a:t>
            </a:r>
          </a:p>
          <a:p>
            <a:pPr marL="0" lvl="0" indent="0">
              <a:lnSpc>
                <a:spcPct val="107000"/>
              </a:lnSpc>
              <a:spcAft>
                <a:spcPts val="800"/>
              </a:spcAft>
              <a:buSzPts val="1000"/>
              <a:buNone/>
              <a:tabLst>
                <a:tab pos="457200" algn="l"/>
              </a:tabLst>
            </a:pPr>
            <a:r>
              <a:rPr lang="en-GB" sz="1900" kern="0" dirty="0">
                <a:effectLst/>
                <a:latin typeface="Arial" panose="020B0604020202020204" pitchFamily="34" charset="0"/>
                <a:ea typeface="Times New Roman" panose="02020603050405020304" pitchFamily="18" charset="0"/>
                <a:cs typeface="Arial" panose="020B0604020202020204" pitchFamily="34" charset="0"/>
              </a:rPr>
              <a:t>8. Kirk, K. (2012). The Role of Safety Leadership in the Hotel Industry. </a:t>
            </a:r>
            <a:r>
              <a:rPr lang="en-GB" sz="1900" i="1" kern="0" dirty="0">
                <a:effectLst/>
                <a:latin typeface="Arial" panose="020B0604020202020204" pitchFamily="34" charset="0"/>
                <a:ea typeface="Times New Roman" panose="02020603050405020304" pitchFamily="18" charset="0"/>
                <a:cs typeface="Arial" panose="020B0604020202020204" pitchFamily="34" charset="0"/>
              </a:rPr>
              <a:t>International Journal of Hospitality Management</a:t>
            </a:r>
            <a:r>
              <a:rPr lang="en-GB" sz="19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0" lvl="0" indent="0">
              <a:lnSpc>
                <a:spcPct val="107000"/>
              </a:lnSpc>
              <a:spcAft>
                <a:spcPts val="800"/>
              </a:spcAft>
              <a:buSzPts val="1000"/>
              <a:buNone/>
              <a:tabLst>
                <a:tab pos="457200" algn="l"/>
              </a:tabLst>
            </a:pPr>
            <a:r>
              <a:rPr lang="en-GB" sz="1900" kern="0" dirty="0">
                <a:effectLst/>
                <a:latin typeface="Arial" panose="020B0604020202020204" pitchFamily="34" charset="0"/>
                <a:ea typeface="Times New Roman" panose="02020603050405020304" pitchFamily="18" charset="0"/>
                <a:cs typeface="Arial" panose="020B0604020202020204" pitchFamily="34" charset="0"/>
              </a:rPr>
              <a:t>9. Parker, S. K., &amp; Wall, T. D. (1998). Employee Engagement: The Key to Improving Performance and Retention. </a:t>
            </a:r>
            <a:r>
              <a:rPr lang="en-GB" sz="1900" i="1" kern="0" dirty="0">
                <a:effectLst/>
                <a:latin typeface="Arial" panose="020B0604020202020204" pitchFamily="34" charset="0"/>
                <a:ea typeface="Times New Roman" panose="02020603050405020304" pitchFamily="18" charset="0"/>
                <a:cs typeface="Arial" panose="020B0604020202020204" pitchFamily="34" charset="0"/>
              </a:rPr>
              <a:t>Journal of Organizational </a:t>
            </a:r>
            <a:r>
              <a:rPr lang="en-GB" sz="1900" i="1" kern="0" dirty="0" err="1">
                <a:effectLst/>
                <a:latin typeface="Arial" panose="020B0604020202020204" pitchFamily="34" charset="0"/>
                <a:ea typeface="Times New Roman" panose="02020603050405020304" pitchFamily="18" charset="0"/>
                <a:cs typeface="Arial" panose="020B0604020202020204" pitchFamily="34" charset="0"/>
              </a:rPr>
              <a:t>Behavior</a:t>
            </a:r>
            <a:r>
              <a:rPr lang="en-GB" sz="1900" kern="0" dirty="0">
                <a:effectLst/>
                <a:latin typeface="Arial" panose="020B0604020202020204" pitchFamily="34" charset="0"/>
                <a:ea typeface="Times New Roman" panose="02020603050405020304" pitchFamily="18" charset="0"/>
                <a:cs typeface="Arial" panose="020B0604020202020204" pitchFamily="34" charset="0"/>
              </a:rPr>
              <a:t>.</a:t>
            </a:r>
            <a:endParaRPr lang="en-GB" sz="1900" kern="100" dirty="0">
              <a:effectLst/>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900" kern="100" dirty="0">
                <a:effectLst/>
                <a:latin typeface="Arial" panose="020B0604020202020204" pitchFamily="34" charset="0"/>
                <a:ea typeface="Calibri" panose="020F0502020204030204" pitchFamily="34" charset="0"/>
                <a:cs typeface="Arial" panose="020B0604020202020204" pitchFamily="34" charset="0"/>
              </a:rPr>
              <a:t>10.  Smith, J. A., et al. (2019). Empowerment in the Workplace: A Case Study at Hilton </a:t>
            </a:r>
            <a:r>
              <a:rPr lang="en-GB" sz="1900" kern="100" dirty="0" err="1">
                <a:effectLst/>
                <a:latin typeface="Arial" panose="020B0604020202020204" pitchFamily="34" charset="0"/>
                <a:ea typeface="Calibri" panose="020F0502020204030204" pitchFamily="34" charset="0"/>
                <a:cs typeface="Arial" panose="020B0604020202020204" pitchFamily="34" charset="0"/>
              </a:rPr>
              <a:t>Puckrup</a:t>
            </a:r>
            <a:r>
              <a:rPr lang="en-GB" sz="1900" kern="100" dirty="0">
                <a:effectLst/>
                <a:latin typeface="Arial" panose="020B0604020202020204" pitchFamily="34" charset="0"/>
                <a:ea typeface="Calibri" panose="020F0502020204030204" pitchFamily="34" charset="0"/>
                <a:cs typeface="Arial" panose="020B0604020202020204" pitchFamily="34" charset="0"/>
              </a:rPr>
              <a:t> Hall. Journal of Employee Engagement, 4(2), 112-  126</a:t>
            </a:r>
          </a:p>
          <a:p>
            <a:endParaRPr lang="en-GB" dirty="0"/>
          </a:p>
        </p:txBody>
      </p:sp>
    </p:spTree>
    <p:extLst>
      <p:ext uri="{BB962C8B-B14F-4D97-AF65-F5344CB8AC3E}">
        <p14:creationId xmlns:p14="http://schemas.microsoft.com/office/powerpoint/2010/main" val="30850491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black text on a white background&#10;&#10;Description automatically generated">
            <a:extLst>
              <a:ext uri="{FF2B5EF4-FFF2-40B4-BE49-F238E27FC236}">
                <a16:creationId xmlns:a16="http://schemas.microsoft.com/office/drawing/2014/main" id="{CBB97262-29CC-4CB7-1FCB-8B1DD3BEFF6D}"/>
              </a:ext>
            </a:extLst>
          </p:cNvPr>
          <p:cNvPicPr>
            <a:picLocks noChangeAspect="1"/>
          </p:cNvPicPr>
          <p:nvPr/>
        </p:nvPicPr>
        <p:blipFill rotWithShape="1">
          <a:blip r:embed="rId2">
            <a:extLst>
              <a:ext uri="{28A0092B-C50C-407E-A947-70E740481C1C}">
                <a14:useLocalDpi xmlns:a14="http://schemas.microsoft.com/office/drawing/2010/main" val="0"/>
              </a:ext>
            </a:extLst>
          </a:blip>
          <a:srcRect l="4294" r="11096" b="-1"/>
          <a:stretch/>
        </p:blipFill>
        <p:spPr>
          <a:xfrm>
            <a:off x="717198" y="668020"/>
            <a:ext cx="10747485" cy="5398552"/>
          </a:xfrm>
          <a:prstGeom prst="rect">
            <a:avLst/>
          </a:prstGeom>
          <a:noFill/>
          <a:effectLst>
            <a:outerShdw dist="165100" dir="2700000" algn="tl" rotWithShape="0">
              <a:schemeClr val="tx1"/>
            </a:outerShdw>
          </a:effectLst>
        </p:spPr>
      </p:pic>
      <p:sp>
        <p:nvSpPr>
          <p:cNvPr id="14" name="Date Placeholder 1">
            <a:extLst>
              <a:ext uri="{FF2B5EF4-FFF2-40B4-BE49-F238E27FC236}">
                <a16:creationId xmlns:a16="http://schemas.microsoft.com/office/drawing/2014/main" id="{CF7E1E9A-F5FE-4859-B25C-CFA12309B4CE}"/>
              </a:ext>
            </a:extLst>
          </p:cNvPr>
          <p:cNvSpPr>
            <a:spLocks noGrp="1"/>
          </p:cNvSpPr>
          <p:nvPr>
            <p:ph type="dt" sz="half" idx="10"/>
          </p:nvPr>
        </p:nvSpPr>
        <p:spPr>
          <a:xfrm>
            <a:off x="795014" y="6342042"/>
            <a:ext cx="2743200" cy="365125"/>
          </a:xfrm>
        </p:spPr>
        <p:txBody>
          <a:bodyPr/>
          <a:lstStyle/>
          <a:p>
            <a:pPr>
              <a:spcAft>
                <a:spcPts val="600"/>
              </a:spcAft>
            </a:pPr>
            <a:fld id="{889E98B1-F17D-4A70-BDBF-272B4449F789}" type="datetime1">
              <a:rPr lang="en-US" smtClean="0"/>
              <a:pPr>
                <a:spcAft>
                  <a:spcPts val="600"/>
                </a:spcAft>
              </a:pPr>
              <a:t>11/12/2023</a:t>
            </a:fld>
            <a:endParaRPr lang="en-US" dirty="0"/>
          </a:p>
        </p:txBody>
      </p:sp>
      <p:sp>
        <p:nvSpPr>
          <p:cNvPr id="15" name="Footer Placeholder 2">
            <a:extLst>
              <a:ext uri="{FF2B5EF4-FFF2-40B4-BE49-F238E27FC236}">
                <a16:creationId xmlns:a16="http://schemas.microsoft.com/office/drawing/2014/main" id="{F0450C27-35F5-45F6-9052-362FC18479D3}"/>
              </a:ext>
            </a:extLst>
          </p:cNvPr>
          <p:cNvSpPr>
            <a:spLocks noGrp="1"/>
          </p:cNvSpPr>
          <p:nvPr>
            <p:ph type="ftr" sz="quarter" idx="11"/>
          </p:nvPr>
        </p:nvSpPr>
        <p:spPr>
          <a:xfrm>
            <a:off x="7696200" y="6342042"/>
            <a:ext cx="3470128" cy="365125"/>
          </a:xfrm>
        </p:spPr>
        <p:txBody>
          <a:bodyPr/>
          <a:lstStyle/>
          <a:p>
            <a:pPr>
              <a:spcAft>
                <a:spcPts val="600"/>
              </a:spcAft>
            </a:pPr>
            <a:r>
              <a:rPr lang="en-US"/>
              <a:t>Sample Footer Text</a:t>
            </a:r>
          </a:p>
        </p:txBody>
      </p:sp>
      <p:sp>
        <p:nvSpPr>
          <p:cNvPr id="16" name="Slide Number Placeholder 3">
            <a:extLst>
              <a:ext uri="{FF2B5EF4-FFF2-40B4-BE49-F238E27FC236}">
                <a16:creationId xmlns:a16="http://schemas.microsoft.com/office/drawing/2014/main" id="{7DC6A6BB-6A4E-4C14-B3A7-38DE9DA93EE5}"/>
              </a:ext>
            </a:extLst>
          </p:cNvPr>
          <p:cNvSpPr>
            <a:spLocks noGrp="1"/>
          </p:cNvSpPr>
          <p:nvPr>
            <p:ph type="sldNum" sz="quarter" idx="12"/>
          </p:nvPr>
        </p:nvSpPr>
        <p:spPr>
          <a:xfrm>
            <a:off x="11166329" y="6342042"/>
            <a:ext cx="526228" cy="365125"/>
          </a:xfrm>
        </p:spPr>
        <p:txBody>
          <a:bodyPr/>
          <a:lstStyle/>
          <a:p>
            <a:pPr>
              <a:spcAft>
                <a:spcPts val="600"/>
              </a:spcAft>
            </a:pPr>
            <a:fld id="{EFAC0926-C259-4B3D-95C8-713E98CEE980}" type="slidenum">
              <a:rPr lang="en-US" smtClean="0"/>
              <a:pPr>
                <a:spcAft>
                  <a:spcPts val="600"/>
                </a:spcAft>
              </a:pPr>
              <a:t>13</a:t>
            </a:fld>
            <a:endParaRPr lang="en-US"/>
          </a:p>
        </p:txBody>
      </p:sp>
    </p:spTree>
    <p:extLst>
      <p:ext uri="{BB962C8B-B14F-4D97-AF65-F5344CB8AC3E}">
        <p14:creationId xmlns:p14="http://schemas.microsoft.com/office/powerpoint/2010/main" val="58851736"/>
      </p:ext>
    </p:extLst>
  </p:cSld>
  <p:clrMapOvr>
    <a:masterClrMapping/>
  </p:clrMapOvr>
</p:sld>
</file>

<file path=ppt/theme/theme1.xml><?xml version="1.0" encoding="utf-8"?>
<a:theme xmlns:a="http://schemas.openxmlformats.org/drawingml/2006/main" name="VeniceBeachVTI">
  <a:themeElements>
    <a:clrScheme name="Venice Beach">
      <a:dk1>
        <a:sysClr val="windowText" lastClr="000000"/>
      </a:dk1>
      <a:lt1>
        <a:sysClr val="window" lastClr="FFFFFF"/>
      </a:lt1>
      <a:dk2>
        <a:srgbClr val="2B3E3D"/>
      </a:dk2>
      <a:lt2>
        <a:srgbClr val="FEF3EB"/>
      </a:lt2>
      <a:accent1>
        <a:srgbClr val="FE8542"/>
      </a:accent1>
      <a:accent2>
        <a:srgbClr val="EC6D60"/>
      </a:accent2>
      <a:accent3>
        <a:srgbClr val="CDA32B"/>
      </a:accent3>
      <a:accent4>
        <a:srgbClr val="EE66A7"/>
      </a:accent4>
      <a:accent5>
        <a:srgbClr val="EA5F48"/>
      </a:accent5>
      <a:accent6>
        <a:srgbClr val="C8466B"/>
      </a:accent6>
      <a:hlink>
        <a:srgbClr val="E46153"/>
      </a:hlink>
      <a:folHlink>
        <a:srgbClr val="CF63B0"/>
      </a:folHlink>
    </a:clrScheme>
    <a:fontScheme name="Avenir 1">
      <a:majorFont>
        <a:latin typeface="Avenir Next LT Pro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eniceBeachVTI" id="{69839BBA-F383-4FFD-B56A-E36ACE43E09D}" vid="{060D2740-A69C-444A-B833-E03D333ADD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740</TotalTime>
  <Words>1611</Words>
  <Application>Microsoft Office PowerPoint</Application>
  <PresentationFormat>Widescreen</PresentationFormat>
  <Paragraphs>98</Paragraphs>
  <Slides>13</Slides>
  <Notes>4</Notes>
  <HiddenSlides>0</HiddenSlides>
  <MMClips>0</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13</vt:i4>
      </vt:variant>
    </vt:vector>
  </HeadingPairs>
  <TitlesOfParts>
    <vt:vector size="23" baseType="lpstr">
      <vt:lpstr>Arial</vt:lpstr>
      <vt:lpstr>Avenir Next LT Pro</vt:lpstr>
      <vt:lpstr>Avenir Next LT Pro Light</vt:lpstr>
      <vt:lpstr>Calibri</vt:lpstr>
      <vt:lpstr>Carlito</vt:lpstr>
      <vt:lpstr>Google Sans</vt:lpstr>
      <vt:lpstr>Segoe UI</vt:lpstr>
      <vt:lpstr>Söhne</vt:lpstr>
      <vt:lpstr>Times New Roman</vt:lpstr>
      <vt:lpstr>VeniceBeachVTI</vt:lpstr>
      <vt:lpstr>Enhancing Housekeeping Excellence</vt:lpstr>
      <vt:lpstr>Contents Table</vt:lpstr>
      <vt:lpstr>Introduction</vt:lpstr>
      <vt:lpstr>Housekeeping lists</vt:lpstr>
      <vt:lpstr>Bedroom </vt:lpstr>
      <vt:lpstr>Bathroom </vt:lpstr>
      <vt:lpstr>General </vt:lpstr>
      <vt:lpstr>Hilton Puckrup Hall: A Case Study in Excellence</vt:lpstr>
      <vt:lpstr>Health and Safety Procedures </vt:lpstr>
      <vt:lpstr>The Synergy of Employee Engagement, Brand Standards, and Safety </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Enhancing Housekeeping Excellence</dc:title>
  <dc:creator>Ciprian Anghel (2223637)</dc:creator>
  <cp:lastModifiedBy>Ciprian Anghel (2223637)</cp:lastModifiedBy>
  <cp:revision>2</cp:revision>
  <dcterms:created xsi:type="dcterms:W3CDTF">2023-11-11T14:26:37Z</dcterms:created>
  <dcterms:modified xsi:type="dcterms:W3CDTF">2023-11-12T17:17:47Z</dcterms:modified>
</cp:coreProperties>
</file>