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6" r:id="rId7"/>
    <p:sldId id="267" r:id="rId8"/>
    <p:sldId id="268" r:id="rId9"/>
    <p:sldId id="261" r:id="rId10"/>
    <p:sldId id="269" r:id="rId11"/>
    <p:sldId id="270" r:id="rId12"/>
    <p:sldId id="262" r:id="rId13"/>
    <p:sldId id="263" r:id="rId14"/>
    <p:sldId id="265"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2921" autoAdjust="0"/>
  </p:normalViewPr>
  <p:slideViewPr>
    <p:cSldViewPr snapToGrid="0">
      <p:cViewPr varScale="1">
        <p:scale>
          <a:sx n="122" d="100"/>
          <a:sy n="122" d="100"/>
        </p:scale>
        <p:origin x="171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8E635E-7D5D-49D7-941D-5A7EDE4ACEFC}"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5A5424-8F07-4C44-B27E-7FDAF9FAA839}" type="slidenum">
              <a:rPr lang="en-GB" smtClean="0"/>
              <a:t>‹#›</a:t>
            </a:fld>
            <a:endParaRPr lang="en-GB"/>
          </a:p>
        </p:txBody>
      </p:sp>
    </p:spTree>
    <p:extLst>
      <p:ext uri="{BB962C8B-B14F-4D97-AF65-F5344CB8AC3E}">
        <p14:creationId xmlns:p14="http://schemas.microsoft.com/office/powerpoint/2010/main" val="1402283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researchgate.net/publication/220046725_Chatbots_Are_they_Really_Useful"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journals.sagepub.com/doi/full/10.1177/0706743719828977" TargetMode="External"/><Relationship Id="rId5" Type="http://schemas.openxmlformats.org/officeDocument/2006/relationships/hyperlink" Target="https://www.sciencedirect.com/science/article/pii/S0360131520300622" TargetMode="External"/><Relationship Id="rId4" Type="http://schemas.openxmlformats.org/officeDocument/2006/relationships/hyperlink" Target="https://link.springer.com/chapter/10.1007/978-3-319-70284-1_30"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iencedirect.com/science/article/pii/S0360131520300622"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learntechlib.org/p/20691/" TargetMode="External"/><Relationship Id="rId5" Type="http://schemas.openxmlformats.org/officeDocument/2006/relationships/hyperlink" Target="https://arxiv.org/abs/1801.03604" TargetMode="External"/><Relationship Id="rId4" Type="http://schemas.openxmlformats.org/officeDocument/2006/relationships/hyperlink" Target="https://books.google.co.uk/books?hl=en&amp;lr=&amp;id=XSxxDwAAQBAJ&amp;oi=fnd&amp;pg=PP1&amp;dq=AI+chatbot+alexa&amp;ots=Ra5jty6Zc2&amp;sig=B7IYg-q-75pxqjFpOUeMlko4jrA&amp;redir_esc=y#v=onepage&amp;q=AI%20chatbot%20alexa&amp;f=false"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lexandria.unisg.ch/254848/1/JML_699.pdf"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researchgate.net/publication/329634846_Intelligent_Assistants_in_Higher-Education_Environments_The_FIT-EBot_a_Chatbot_for_Administrative_and_Learning_Support" TargetMode="External"/><Relationship Id="rId4" Type="http://schemas.openxmlformats.org/officeDocument/2006/relationships/hyperlink" Target="https://www.researchgate.net/profile/Sebastian_Wollny2/publication/340314350_Chatbots_-An_Opportunity_for_Individual_Assistance_in_Education/links/5e837eb54585150839b2b018/Chatbots-An-Opportunity-for-Individual-Assistance-in-Education.pdf"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oltoncollege.ac.uk/latest-news/praise-for-ada-bolton-colleges-chatbot/"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docplayer.net/122970896-Chatbot-an-automated-conversation-system-for-the-educational-domain.html" TargetMode="External"/><Relationship Id="rId4" Type="http://schemas.openxmlformats.org/officeDocument/2006/relationships/hyperlink" Target="https://eprints.qut.edu.au/134323/1/AAEE2019_SCN_WB_LT_EM.pdf"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flow.ai/" TargetMode="External"/><Relationship Id="rId7" Type="http://schemas.openxmlformats.org/officeDocument/2006/relationships/hyperlink" Target="https://arxiv.org/abs/cs/0310018"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researchgate.net/publication/323211844_Programming_challenges_of_chatbot_Current_and_future_prospective" TargetMode="External"/><Relationship Id="rId5" Type="http://schemas.openxmlformats.org/officeDocument/2006/relationships/hyperlink" Target="https://patentimages.storage.googleapis.com/b5/e8/96/b70a898fdf8b37/US20140279050A1.pdf" TargetMode="External"/><Relationship Id="rId4" Type="http://schemas.openxmlformats.org/officeDocument/2006/relationships/hyperlink" Target="https://www.aclweb.org/anthology/P16-1049.pdf"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arxiv.org/abs/cs/0310018" TargetMode="External"/><Relationship Id="rId7" Type="http://schemas.openxmlformats.org/officeDocument/2006/relationships/hyperlink" Target="http://citeseerx.ist.psu.edu/viewdoc/download?doi=10.1.1.248.1230&amp;rep=rep1&amp;type=pdf"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d1wqtxts1xzle7.cloudfront.net/61052907/reportmedical_chatbot20191028-44031-hq2g2a.pdf?1572327538=&amp;response-content-disposition=inline%3B+filename%3DA_Medical_ChatBot.pdf&amp;Expires=1618864253&amp;Signature=FGMmkp5MmR1UCTOolh8g-qpoJ92M6xHW5xAJxTgwojDPz5RDyqd44uirZnHizlu2t4L7FQNPW2IBrCRi0kJ-pxno24kGuDObCvrtEpVbBdm5ZexgsNNJQAgJ4LVhkiQ8wD3Fg6-4d0-2~DwUY3Ijxs6200mW0zyXqzP4FUN4ZTjW-FkpjQasblTQ5jw33em~0XtBNfjx19xC8s1DKZA6I9mjfKnmfrU5BgNoUBZxd3UmRrA-fe5B7wVSpWMzHnoyg7g3fjjdOu5nV5sLgyPmiTaqHPW0WM0KrPMAQes4iP1807UcgkVie68xT1oFkgEbEw2kGjdvG5zEojr~iFkmqg__&amp;Key-Pair-Id=APKAJLOHF5GGSLRBV4ZA" TargetMode="External"/><Relationship Id="rId5" Type="http://schemas.openxmlformats.org/officeDocument/2006/relationships/hyperlink" Target="https://ieeexplore.ieee.org/abstract/document/8245185" TargetMode="External"/><Relationship Id="rId4" Type="http://schemas.openxmlformats.org/officeDocument/2006/relationships/hyperlink" Target="https://www.amazon.co.uk/gp/help/customer/contact-us?ie=UTF8&amp;ref_=hp_ss_v3_cu_t4&amp;"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final viva for my independent project.</a:t>
            </a:r>
          </a:p>
        </p:txBody>
      </p:sp>
      <p:sp>
        <p:nvSpPr>
          <p:cNvPr id="4" name="Slide Number Placeholder 3"/>
          <p:cNvSpPr>
            <a:spLocks noGrp="1"/>
          </p:cNvSpPr>
          <p:nvPr>
            <p:ph type="sldNum" sz="quarter" idx="5"/>
          </p:nvPr>
        </p:nvSpPr>
        <p:spPr/>
        <p:txBody>
          <a:bodyPr/>
          <a:lstStyle/>
          <a:p>
            <a:fld id="{A95A5424-8F07-4C44-B27E-7FDAF9FAA839}" type="slidenum">
              <a:rPr lang="en-GB" smtClean="0"/>
              <a:t>1</a:t>
            </a:fld>
            <a:endParaRPr lang="en-GB"/>
          </a:p>
        </p:txBody>
      </p:sp>
    </p:spTree>
    <p:extLst>
      <p:ext uri="{BB962C8B-B14F-4D97-AF65-F5344CB8AC3E}">
        <p14:creationId xmlns:p14="http://schemas.microsoft.com/office/powerpoint/2010/main" val="1397977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aim for this project was to investigate chatbots that cover a wide range of uses and to develop a chatbot to help students gather information they may need or want.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successfully complete this aim I produced some objectives, these objectives were to conduct a literature review on the types of chatbots and how they are used in educational systems, this objective ensured that secondary research on the topic was completed and knowledge of the types and uses of chatbots was gained.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second objective was to design and develop an information chatbot for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third objective was to compare existing methods for information gathering in educational systems and information chatbots, this ensured an understanding of how current systems lack for information gathering so improvements are made to the chatbot for this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fourth objective for this project was to use the developed chatbot to gain information about how students feel the system impacted their ability to gather information, whether it was better or worse than current systems and why they think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final objective for this project was to evaluate the effectiveness of the chatbot based on the primary research has been conducted, this will look at any strengths or weaknesses that were mentioned by students in the primary research and provide information on why students may prefer the system, this objective will also ensure that a conclusion can be made about the use of an information gathering chatbot in educational systems.</a:t>
            </a:r>
          </a:p>
          <a:p>
            <a:endParaRPr lang="en-GB" dirty="0"/>
          </a:p>
          <a:p>
            <a:r>
              <a:rPr lang="en-GB" dirty="0"/>
              <a:t>The aim and objectives for this project were completed as a literature review was completed and the findings will be discussed in the upcoming slides. A chatbot was developed for this project and will be demonstrated in a short video at the end of this viva. A comparison for existing methods and the chatbot occurred using primary research, this primary research also provided information on how students were impacted  The information gathered from the primary research also allowed an understanding of the effectiveness of the chatbot as well as improvements for future development iterations. Due to the completion of each of the objectives the aim has also been met for this project.</a:t>
            </a:r>
          </a:p>
        </p:txBody>
      </p:sp>
      <p:sp>
        <p:nvSpPr>
          <p:cNvPr id="4" name="Slide Number Placeholder 3"/>
          <p:cNvSpPr>
            <a:spLocks noGrp="1"/>
          </p:cNvSpPr>
          <p:nvPr>
            <p:ph type="sldNum" sz="quarter" idx="5"/>
          </p:nvPr>
        </p:nvSpPr>
        <p:spPr/>
        <p:txBody>
          <a:bodyPr/>
          <a:lstStyle/>
          <a:p>
            <a:fld id="{A95A5424-8F07-4C44-B27E-7FDAF9FAA839}" type="slidenum">
              <a:rPr lang="en-GB" smtClean="0"/>
              <a:t>2</a:t>
            </a:fld>
            <a:endParaRPr lang="en-GB"/>
          </a:p>
        </p:txBody>
      </p:sp>
    </p:spTree>
    <p:extLst>
      <p:ext uri="{BB962C8B-B14F-4D97-AF65-F5344CB8AC3E}">
        <p14:creationId xmlns:p14="http://schemas.microsoft.com/office/powerpoint/2010/main" val="4004085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The definition for a chatbot is a machine that uses natural language user interfaces to communicate with users. They were originally developed to “fool users that they were real humans”, now they are used in aiding users effectively and quickly.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Chatbots simplify tasks like customer service, marketing, education and support. Chatbots are continuously being improved and implemented into the lives of many people.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Chatbots that utilised more advanced technologies would include Google Assistant, Siri, and Alexa. These chatbots use advanced technologies to provide more functionality and information to users. </a:t>
            </a:r>
            <a:r>
              <a:rPr lang="en-GB" sz="1200" kern="1200" baseline="30000" dirty="0">
                <a:solidFill>
                  <a:schemeClr val="tx1"/>
                </a:solidFill>
                <a:effectLst/>
                <a:latin typeface="+mn-lt"/>
                <a:ea typeface="+mn-ea"/>
                <a:cs typeface="+mn-cs"/>
              </a:rPr>
              <a:t>[1-4]</a:t>
            </a: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Abu-</a:t>
            </a:r>
            <a:r>
              <a:rPr lang="en-GB" sz="1200" kern="1200" dirty="0" err="1">
                <a:solidFill>
                  <a:schemeClr val="tx1"/>
                </a:solidFill>
                <a:effectLst/>
                <a:latin typeface="+mn-lt"/>
                <a:ea typeface="+mn-ea"/>
                <a:cs typeface="+mn-cs"/>
              </a:rPr>
              <a:t>Shawar</a:t>
            </a:r>
            <a:r>
              <a:rPr lang="en-GB" sz="1200" kern="1200" dirty="0">
                <a:solidFill>
                  <a:schemeClr val="tx1"/>
                </a:solidFill>
                <a:effectLst/>
                <a:latin typeface="+mn-lt"/>
                <a:ea typeface="+mn-ea"/>
                <a:cs typeface="+mn-cs"/>
              </a:rPr>
              <a:t> B, Atwell E. (PDF) Chatbots: Are they Really Useful? [Internet]. ResearchGate. 2007 [cited 20 December 2020]. Available from: </a:t>
            </a:r>
            <a:r>
              <a:rPr lang="en-GB" sz="1200" u="sng" kern="1200" dirty="0">
                <a:solidFill>
                  <a:schemeClr val="tx1"/>
                </a:solidFill>
                <a:effectLst/>
                <a:latin typeface="+mn-lt"/>
                <a:ea typeface="+mn-ea"/>
                <a:cs typeface="+mn-cs"/>
                <a:hlinkClick r:id="rId3"/>
              </a:rPr>
              <a:t>https://www.researchgate.net/publication/220046725_Chatbots_Are_they_Really_Useful</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 </a:t>
            </a:r>
            <a:r>
              <a:rPr lang="en-GB" sz="1200" kern="1200" dirty="0" err="1">
                <a:solidFill>
                  <a:schemeClr val="tx1"/>
                </a:solidFill>
                <a:effectLst/>
                <a:latin typeface="+mn-lt"/>
                <a:ea typeface="+mn-ea"/>
                <a:cs typeface="+mn-cs"/>
              </a:rPr>
              <a:t>Brandtzaeg</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Følstad</a:t>
            </a:r>
            <a:r>
              <a:rPr lang="en-GB" sz="1200" kern="1200" dirty="0">
                <a:solidFill>
                  <a:schemeClr val="tx1"/>
                </a:solidFill>
                <a:effectLst/>
                <a:latin typeface="+mn-lt"/>
                <a:ea typeface="+mn-ea"/>
                <a:cs typeface="+mn-cs"/>
              </a:rPr>
              <a:t> A. Why people use chatbots [Internet]. SpringerLink. 2017 [cited 15 December 2020]. Available from: </a:t>
            </a:r>
            <a:r>
              <a:rPr lang="en-GB" sz="1200" u="sng" kern="1200" dirty="0">
                <a:solidFill>
                  <a:schemeClr val="tx1"/>
                </a:solidFill>
                <a:effectLst/>
                <a:latin typeface="+mn-lt"/>
                <a:ea typeface="+mn-ea"/>
                <a:cs typeface="+mn-cs"/>
                <a:hlinkClick r:id="rId4"/>
              </a:rPr>
              <a:t>https://link.springer.com/chapter/10.1007/978-3-319-70284-1_30</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[3] </a:t>
            </a:r>
            <a:r>
              <a:rPr lang="en-GB" sz="1200" kern="1200" dirty="0" err="1">
                <a:solidFill>
                  <a:schemeClr val="tx1"/>
                </a:solidFill>
                <a:effectLst/>
                <a:latin typeface="+mn-lt"/>
                <a:ea typeface="+mn-ea"/>
                <a:cs typeface="+mn-cs"/>
              </a:rPr>
              <a:t>Smutny</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Schreiberova</a:t>
            </a:r>
            <a:r>
              <a:rPr lang="en-GB" sz="1200" kern="1200" dirty="0">
                <a:solidFill>
                  <a:schemeClr val="tx1"/>
                </a:solidFill>
                <a:effectLst/>
                <a:latin typeface="+mn-lt"/>
                <a:ea typeface="+mn-ea"/>
                <a:cs typeface="+mn-cs"/>
              </a:rPr>
              <a:t> P. Chatbots for learning: A review of educational chatbots for the Facebook Messenger [Internet]. Science Direct. 2019 [cited 15 December 2020]. Available from: </a:t>
            </a:r>
            <a:r>
              <a:rPr lang="en-GB" sz="1200" u="sng" kern="1200" dirty="0">
                <a:solidFill>
                  <a:schemeClr val="tx1"/>
                </a:solidFill>
                <a:effectLst/>
                <a:latin typeface="+mn-lt"/>
                <a:ea typeface="+mn-ea"/>
                <a:cs typeface="+mn-cs"/>
                <a:hlinkClick r:id="rId5"/>
              </a:rPr>
              <a:t>https://www.sciencedirect.com/science/article/pii/S0360131520300622</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[4] </a:t>
            </a:r>
            <a:r>
              <a:rPr lang="en-GB" sz="1200" kern="1200" dirty="0" err="1">
                <a:solidFill>
                  <a:schemeClr val="tx1"/>
                </a:solidFill>
                <a:effectLst/>
                <a:latin typeface="+mn-lt"/>
                <a:ea typeface="+mn-ea"/>
                <a:cs typeface="+mn-cs"/>
              </a:rPr>
              <a:t>Vaidyam</a:t>
            </a:r>
            <a:r>
              <a:rPr lang="en-GB" sz="1200" kern="1200" dirty="0">
                <a:solidFill>
                  <a:schemeClr val="tx1"/>
                </a:solidFill>
                <a:effectLst/>
                <a:latin typeface="+mn-lt"/>
                <a:ea typeface="+mn-ea"/>
                <a:cs typeface="+mn-cs"/>
              </a:rPr>
              <a:t> A, Wisniewski H, </a:t>
            </a:r>
            <a:r>
              <a:rPr lang="en-GB" sz="1200" kern="1200" dirty="0" err="1">
                <a:solidFill>
                  <a:schemeClr val="tx1"/>
                </a:solidFill>
                <a:effectLst/>
                <a:latin typeface="+mn-lt"/>
                <a:ea typeface="+mn-ea"/>
                <a:cs typeface="+mn-cs"/>
              </a:rPr>
              <a:t>Halamka</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Kashavan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Torous</a:t>
            </a:r>
            <a:r>
              <a:rPr lang="en-GB" sz="1200" kern="1200" dirty="0">
                <a:solidFill>
                  <a:schemeClr val="tx1"/>
                </a:solidFill>
                <a:effectLst/>
                <a:latin typeface="+mn-lt"/>
                <a:ea typeface="+mn-ea"/>
                <a:cs typeface="+mn-cs"/>
              </a:rPr>
              <a:t> J. Chatbots and Conversational Agents in Mental Health: A Review of the Psychiatric Landscape - Aditya </a:t>
            </a:r>
            <a:r>
              <a:rPr lang="en-GB" sz="1200" kern="1200" dirty="0" err="1">
                <a:solidFill>
                  <a:schemeClr val="tx1"/>
                </a:solidFill>
                <a:effectLst/>
                <a:latin typeface="+mn-lt"/>
                <a:ea typeface="+mn-ea"/>
                <a:cs typeface="+mn-cs"/>
              </a:rPr>
              <a:t>Nrusimha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Vaidyam</a:t>
            </a:r>
            <a:r>
              <a:rPr lang="en-GB" sz="1200" kern="1200" dirty="0">
                <a:solidFill>
                  <a:schemeClr val="tx1"/>
                </a:solidFill>
                <a:effectLst/>
                <a:latin typeface="+mn-lt"/>
                <a:ea typeface="+mn-ea"/>
                <a:cs typeface="+mn-cs"/>
              </a:rPr>
              <a:t>, Hannah Wisniewski, John David </a:t>
            </a:r>
            <a:r>
              <a:rPr lang="en-GB" sz="1200" kern="1200" dirty="0" err="1">
                <a:solidFill>
                  <a:schemeClr val="tx1"/>
                </a:solidFill>
                <a:effectLst/>
                <a:latin typeface="+mn-lt"/>
                <a:ea typeface="+mn-ea"/>
                <a:cs typeface="+mn-cs"/>
              </a:rPr>
              <a:t>Halamka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Matcheri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Kashavan</a:t>
            </a:r>
            <a:r>
              <a:rPr lang="en-GB" sz="1200" kern="1200" dirty="0">
                <a:solidFill>
                  <a:schemeClr val="tx1"/>
                </a:solidFill>
                <a:effectLst/>
                <a:latin typeface="+mn-lt"/>
                <a:ea typeface="+mn-ea"/>
                <a:cs typeface="+mn-cs"/>
              </a:rPr>
              <a:t>, John Blake </a:t>
            </a:r>
            <a:r>
              <a:rPr lang="en-GB" sz="1200" kern="1200" dirty="0" err="1">
                <a:solidFill>
                  <a:schemeClr val="tx1"/>
                </a:solidFill>
                <a:effectLst/>
                <a:latin typeface="+mn-lt"/>
                <a:ea typeface="+mn-ea"/>
                <a:cs typeface="+mn-cs"/>
              </a:rPr>
              <a:t>Torous</a:t>
            </a:r>
            <a:r>
              <a:rPr lang="en-GB" sz="1200" kern="1200" dirty="0">
                <a:solidFill>
                  <a:schemeClr val="tx1"/>
                </a:solidFill>
                <a:effectLst/>
                <a:latin typeface="+mn-lt"/>
                <a:ea typeface="+mn-ea"/>
                <a:cs typeface="+mn-cs"/>
              </a:rPr>
              <a:t>, 2019 [Internet]. SAGE Journals. 2019 [cited 15 December 2020]. Available from: </a:t>
            </a:r>
            <a:r>
              <a:rPr lang="en-GB" sz="1200" u="sng" kern="1200" dirty="0">
                <a:solidFill>
                  <a:schemeClr val="tx1"/>
                </a:solidFill>
                <a:effectLst/>
                <a:latin typeface="+mn-lt"/>
                <a:ea typeface="+mn-ea"/>
                <a:cs typeface="+mn-cs"/>
                <a:hlinkClick r:id="rId6"/>
              </a:rPr>
              <a:t>https://journals.sagepub.com/doi/full/10.1177/0706743719828977</a:t>
            </a:r>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3</a:t>
            </a:fld>
            <a:endParaRPr lang="en-GB"/>
          </a:p>
        </p:txBody>
      </p:sp>
    </p:spTree>
    <p:extLst>
      <p:ext uri="{BB962C8B-B14F-4D97-AF65-F5344CB8AC3E}">
        <p14:creationId xmlns:p14="http://schemas.microsoft.com/office/powerpoint/2010/main" val="3165285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0" dirty="0">
                <a:solidFill>
                  <a:schemeClr val="tx1"/>
                </a:solidFill>
                <a:effectLst/>
                <a:latin typeface="+mn-lt"/>
                <a:ea typeface="+mn-ea"/>
                <a:cs typeface="+mn-cs"/>
              </a:rPr>
              <a:t>Chatbots are not “associated as a single category but they fall along a wider spectrum.”</a:t>
            </a:r>
          </a:p>
          <a:p>
            <a:r>
              <a:rPr lang="en-GB" sz="1200" kern="1200" baseline="0" dirty="0">
                <a:solidFill>
                  <a:schemeClr val="tx1"/>
                </a:solidFill>
                <a:effectLst/>
                <a:latin typeface="+mn-lt"/>
                <a:ea typeface="+mn-ea"/>
                <a:cs typeface="+mn-cs"/>
              </a:rPr>
              <a:t>Chatbots can be classified by their input or messaging channels.</a:t>
            </a:r>
          </a:p>
          <a:p>
            <a:r>
              <a:rPr lang="en-GB" sz="1200" kern="1200" dirty="0">
                <a:solidFill>
                  <a:schemeClr val="tx1"/>
                </a:solidFill>
                <a:effectLst/>
                <a:latin typeface="+mn-lt"/>
                <a:ea typeface="+mn-ea"/>
                <a:cs typeface="+mn-cs"/>
              </a:rPr>
              <a:t>Input-based chatbots consist of chatbots that use buttons to follow a hierarchy of decisions, keyword input to find pre-generated responses or voice-enabled which is essentially the same as keyword but utilises the users voice instead. Contextual chatbots use machine learning to improve answers according to the context.</a:t>
            </a:r>
          </a:p>
          <a:p>
            <a:r>
              <a:rPr lang="en-GB" sz="1200" kern="1200" dirty="0">
                <a:solidFill>
                  <a:schemeClr val="tx1"/>
                </a:solidFill>
                <a:effectLst/>
                <a:latin typeface="+mn-lt"/>
                <a:ea typeface="+mn-ea"/>
                <a:cs typeface="+mn-cs"/>
              </a:rPr>
              <a:t>There are multiple messaging channels that can be used to associate a chatbot to a specific class. Some examples of messaging channels utilised by chatbots would be web services, standalone applications or integrated systems. The most commonly used messaging channel is web services due to chatbots being commonly found on websites for support. </a:t>
            </a:r>
            <a:r>
              <a:rPr lang="en-GB" sz="1200" kern="1200" baseline="30000" dirty="0">
                <a:solidFill>
                  <a:schemeClr val="tx1"/>
                </a:solidFill>
                <a:effectLst/>
                <a:latin typeface="+mn-lt"/>
                <a:ea typeface="+mn-ea"/>
                <a:cs typeface="+mn-cs"/>
              </a:rPr>
              <a:t>[3]</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chatbots that exist and are frequently used today are Alexa, Siri, and Cortana which are not conventional text-based interfaces but are AI-based systems that use inputs made by users speaking to the system, chatbots are being consistently improved and produced to provide an easy to use and beneficial experience to its users, an example of this is the use of voice over text-based interfaces as several users would prefer this method of interaction as it is easier for them. These systems can also be referred to as voicebots or socialbots as stated by Amazon during their Alexa prize competition. </a:t>
            </a:r>
            <a:r>
              <a:rPr lang="en-GB" sz="1200" kern="1200" baseline="30000" dirty="0">
                <a:solidFill>
                  <a:schemeClr val="tx1"/>
                </a:solidFill>
                <a:effectLst/>
                <a:latin typeface="+mn-lt"/>
                <a:ea typeface="+mn-ea"/>
                <a:cs typeface="+mn-cs"/>
              </a:rPr>
              <a:t>[14-15]</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Freudbot</a:t>
            </a:r>
            <a:r>
              <a:rPr lang="en-GB" sz="1200" kern="1200" dirty="0">
                <a:solidFill>
                  <a:schemeClr val="tx1"/>
                </a:solidFill>
                <a:effectLst/>
                <a:latin typeface="+mn-lt"/>
                <a:ea typeface="+mn-ea"/>
                <a:cs typeface="+mn-cs"/>
              </a:rPr>
              <a:t> is a chatbot that was used for a study that involved 53 students.</a:t>
            </a:r>
          </a:p>
          <a:p>
            <a:r>
              <a:rPr lang="en-GB" sz="1200" kern="1200" dirty="0">
                <a:solidFill>
                  <a:schemeClr val="tx1"/>
                </a:solidFill>
                <a:effectLst/>
                <a:latin typeface="+mn-lt"/>
                <a:ea typeface="+mn-ea"/>
                <a:cs typeface="+mn-cs"/>
              </a:rPr>
              <a:t>This study required 10-minute conversations using instructional sets. A questionnaire was filled out after this conversation relating to the experiences the users had with the chatbot. This study shows a ”neutral evaluation of the chat experience although participants positively endorsed the expansion of chatbot technology.”</a:t>
            </a:r>
          </a:p>
          <a:p>
            <a:r>
              <a:rPr lang="en-GB" sz="1200" kern="1200" dirty="0">
                <a:solidFill>
                  <a:schemeClr val="tx1"/>
                </a:solidFill>
                <a:effectLst/>
                <a:latin typeface="+mn-lt"/>
                <a:ea typeface="+mn-ea"/>
                <a:cs typeface="+mn-cs"/>
              </a:rPr>
              <a:t>The instructional sets used for the study seemed to have no impact on the outcome to the study. It was also determined that chatbots could be promising for “teaching and learning tools in distance and online education.” </a:t>
            </a:r>
            <a:r>
              <a:rPr lang="en-GB" sz="1200" kern="1200" baseline="30000" dirty="0">
                <a:solidFill>
                  <a:schemeClr val="tx1"/>
                </a:solidFill>
                <a:effectLst/>
                <a:latin typeface="+mn-lt"/>
                <a:ea typeface="+mn-ea"/>
                <a:cs typeface="+mn-cs"/>
              </a:rPr>
              <a:t>[16]</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 </a:t>
            </a:r>
            <a:r>
              <a:rPr lang="en-GB" sz="1200" kern="1200" dirty="0" err="1">
                <a:solidFill>
                  <a:schemeClr val="tx1"/>
                </a:solidFill>
                <a:effectLst/>
                <a:latin typeface="+mn-lt"/>
                <a:ea typeface="+mn-ea"/>
                <a:cs typeface="+mn-cs"/>
              </a:rPr>
              <a:t>Smutny</a:t>
            </a:r>
            <a:r>
              <a:rPr lang="en-GB" sz="1200" kern="1200" dirty="0">
                <a:solidFill>
                  <a:schemeClr val="tx1"/>
                </a:solidFill>
                <a:effectLst/>
                <a:latin typeface="+mn-lt"/>
                <a:ea typeface="+mn-ea"/>
                <a:cs typeface="+mn-cs"/>
              </a:rPr>
              <a:t> P, </a:t>
            </a:r>
            <a:r>
              <a:rPr lang="en-GB" sz="1200" kern="1200" dirty="0" err="1">
                <a:solidFill>
                  <a:schemeClr val="tx1"/>
                </a:solidFill>
                <a:effectLst/>
                <a:latin typeface="+mn-lt"/>
                <a:ea typeface="+mn-ea"/>
                <a:cs typeface="+mn-cs"/>
              </a:rPr>
              <a:t>Schreiberova</a:t>
            </a:r>
            <a:r>
              <a:rPr lang="en-GB" sz="1200" kern="1200" dirty="0">
                <a:solidFill>
                  <a:schemeClr val="tx1"/>
                </a:solidFill>
                <a:effectLst/>
                <a:latin typeface="+mn-lt"/>
                <a:ea typeface="+mn-ea"/>
                <a:cs typeface="+mn-cs"/>
              </a:rPr>
              <a:t> P. Chatbots for learning: A review of educational chatbots for the Facebook Messenger [Internet]. Science Direct. 2019 [cited 15 December 2020]. Available from: </a:t>
            </a:r>
            <a:r>
              <a:rPr lang="en-GB" sz="1200" u="sng" kern="1200" dirty="0">
                <a:solidFill>
                  <a:schemeClr val="tx1"/>
                </a:solidFill>
                <a:effectLst/>
                <a:latin typeface="+mn-lt"/>
                <a:ea typeface="+mn-ea"/>
                <a:cs typeface="+mn-cs"/>
                <a:hlinkClick r:id="rId3"/>
              </a:rPr>
              <a:t>https://www.sciencedirect.com/science/article/pii/S0360131520300622</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[14] </a:t>
            </a:r>
            <a:r>
              <a:rPr lang="en-GB" sz="1200" kern="1200" dirty="0" err="1">
                <a:solidFill>
                  <a:schemeClr val="tx1"/>
                </a:solidFill>
                <a:effectLst/>
                <a:latin typeface="+mn-lt"/>
                <a:ea typeface="+mn-ea"/>
                <a:cs typeface="+mn-cs"/>
              </a:rPr>
              <a:t>Batish</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Voicebot</a:t>
            </a:r>
            <a:r>
              <a:rPr lang="en-GB" sz="1200" kern="1200" dirty="0">
                <a:solidFill>
                  <a:schemeClr val="tx1"/>
                </a:solidFill>
                <a:effectLst/>
                <a:latin typeface="+mn-lt"/>
                <a:ea typeface="+mn-ea"/>
                <a:cs typeface="+mn-cs"/>
              </a:rPr>
              <a:t> and Chatbot Design [Internet]. Google Books. 2018 [cited 14 January 2021]. Available from: </a:t>
            </a:r>
            <a:r>
              <a:rPr lang="en-GB" sz="1200" u="sng" kern="1200" dirty="0">
                <a:solidFill>
                  <a:schemeClr val="tx1"/>
                </a:solidFill>
                <a:effectLst/>
                <a:latin typeface="+mn-lt"/>
                <a:ea typeface="+mn-ea"/>
                <a:cs typeface="+mn-cs"/>
                <a:hlinkClick r:id="rId4"/>
              </a:rPr>
              <a:t>https://books.google.co.uk/books?hl=en&amp;lr=&amp;id=XSxxDwAAQBAJ&amp;oi=fnd&amp;pg=PP1&amp;dq=AI+chatbot+alexa&amp;ots=Ra5jty6Zc2&amp;sig=B7IYg-q-75pxqjFpOUeMlko4jrA&amp;redir_esc=y#v=onepage&amp;q=AI%20chatbot%20alexa&amp;f=false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[15] Ram A, Prasad R, Khatri C, Venkatesh A, Gabriel R, Liu Q et al. Conversational AI: The Science Behind the Alexa Prize [Internet]. arXiv.org. 2018 [cited 14 January 2021]. Available from: </a:t>
            </a:r>
            <a:r>
              <a:rPr lang="en-GB" sz="1200" u="sng" kern="1200" dirty="0">
                <a:solidFill>
                  <a:schemeClr val="tx1"/>
                </a:solidFill>
                <a:effectLst/>
                <a:latin typeface="+mn-lt"/>
                <a:ea typeface="+mn-ea"/>
                <a:cs typeface="+mn-cs"/>
                <a:hlinkClick r:id="rId5"/>
              </a:rPr>
              <a:t>https://arxiv.org/abs/1801.03604</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[16] Heller B, Proctor M, </a:t>
            </a:r>
            <a:r>
              <a:rPr lang="en-GB" sz="1200" kern="1200" dirty="0" err="1">
                <a:solidFill>
                  <a:schemeClr val="tx1"/>
                </a:solidFill>
                <a:effectLst/>
                <a:latin typeface="+mn-lt"/>
                <a:ea typeface="+mn-ea"/>
                <a:cs typeface="+mn-cs"/>
              </a:rPr>
              <a:t>Mah</a:t>
            </a:r>
            <a:r>
              <a:rPr lang="en-GB" sz="1200" kern="1200" dirty="0">
                <a:solidFill>
                  <a:schemeClr val="tx1"/>
                </a:solidFill>
                <a:effectLst/>
                <a:latin typeface="+mn-lt"/>
                <a:ea typeface="+mn-ea"/>
                <a:cs typeface="+mn-cs"/>
              </a:rPr>
              <a:t> D, Jewell L, Cheung B. </a:t>
            </a:r>
            <a:r>
              <a:rPr lang="en-GB" sz="1200" kern="1200" dirty="0" err="1">
                <a:solidFill>
                  <a:schemeClr val="tx1"/>
                </a:solidFill>
                <a:effectLst/>
                <a:latin typeface="+mn-lt"/>
                <a:ea typeface="+mn-ea"/>
                <a:cs typeface="+mn-cs"/>
              </a:rPr>
              <a:t>Freudbot</a:t>
            </a:r>
            <a:r>
              <a:rPr lang="en-GB" sz="1200" kern="1200" dirty="0">
                <a:solidFill>
                  <a:schemeClr val="tx1"/>
                </a:solidFill>
                <a:effectLst/>
                <a:latin typeface="+mn-lt"/>
                <a:ea typeface="+mn-ea"/>
                <a:cs typeface="+mn-cs"/>
              </a:rPr>
              <a:t>: An Investigation of Chatbot Technology in Distance Education [Internet]. Learntechlib.org. 2021 [cited 19 April 2021]. Available from: </a:t>
            </a:r>
            <a:r>
              <a:rPr lang="en-GB" sz="1200" u="sng" kern="1200" dirty="0">
                <a:solidFill>
                  <a:schemeClr val="tx1"/>
                </a:solidFill>
                <a:effectLst/>
                <a:latin typeface="+mn-lt"/>
                <a:ea typeface="+mn-ea"/>
                <a:cs typeface="+mn-cs"/>
                <a:hlinkClick r:id="rId6"/>
              </a:rPr>
              <a:t>https://www.learntechlib.org/p/20691/</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4</a:t>
            </a:fld>
            <a:endParaRPr lang="en-GB"/>
          </a:p>
        </p:txBody>
      </p:sp>
    </p:spTree>
    <p:extLst>
      <p:ext uri="{BB962C8B-B14F-4D97-AF65-F5344CB8AC3E}">
        <p14:creationId xmlns:p14="http://schemas.microsoft.com/office/powerpoint/2010/main" val="4050076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Chatbots are becoming more used in education and the types and uses vary for each organisation. Educational institutes struggle to provide individualised support as more students are on courses, this impacts the ability to provide effective learning to students as ideally it would be 1 lecturer to 1 student, this is not possible due to organisation and cost restrictions.</a:t>
            </a:r>
          </a:p>
          <a:p>
            <a:r>
              <a:rPr lang="en-GB" dirty="0"/>
              <a:t>Chatbots provide several advantages such as 24 hour access and reducing costs as less support personnel are needed.</a:t>
            </a:r>
          </a:p>
          <a:p>
            <a:r>
              <a:rPr lang="en-GB" dirty="0"/>
              <a:t>Traditional systems utilise intelligent learning systems which attempt to “provide immediate and customed instruction or feedback to the learner.” Chatbots would allow students to control their learning process more than traditional systems as “chatbots interact with students in a synchronous way”</a:t>
            </a:r>
          </a:p>
          <a:p>
            <a:r>
              <a:rPr lang="en-GB" dirty="0"/>
              <a:t>The University of Georgia </a:t>
            </a:r>
            <a:r>
              <a:rPr lang="en-GB" sz="1200" kern="1200" dirty="0">
                <a:solidFill>
                  <a:schemeClr val="tx1"/>
                </a:solidFill>
                <a:effectLst/>
                <a:latin typeface="+mn-lt"/>
                <a:ea typeface="+mn-ea"/>
                <a:cs typeface="+mn-cs"/>
              </a:rPr>
              <a:t>“created a chatbot using IBM’s Watson platform, this chatbot was used to handle posts on forums from students that were enrolled on a computer science course”, this chatbot made students feel more engaged with their course. </a:t>
            </a:r>
            <a:r>
              <a:rPr lang="en-GB" sz="1200" kern="1200" baseline="30000" dirty="0">
                <a:solidFill>
                  <a:schemeClr val="tx1"/>
                </a:solidFill>
                <a:effectLst/>
                <a:latin typeface="+mn-lt"/>
                <a:ea typeface="+mn-ea"/>
                <a:cs typeface="+mn-cs"/>
              </a:rPr>
              <a:t>[5-7]</a:t>
            </a:r>
            <a:endParaRPr lang="en-GB" sz="1200" kern="1200" dirty="0">
              <a:solidFill>
                <a:schemeClr val="tx1"/>
              </a:solidFill>
              <a:effectLst/>
              <a:latin typeface="+mn-lt"/>
              <a:ea typeface="+mn-ea"/>
              <a:cs typeface="+mn-cs"/>
            </a:endParaRPr>
          </a:p>
          <a:p>
            <a:endParaRPr lang="en-GB" dirty="0"/>
          </a:p>
          <a:p>
            <a:r>
              <a:rPr lang="en-GB" sz="1200" kern="1200" dirty="0">
                <a:solidFill>
                  <a:schemeClr val="tx1"/>
                </a:solidFill>
                <a:effectLst/>
                <a:latin typeface="+mn-lt"/>
                <a:ea typeface="+mn-ea"/>
                <a:cs typeface="+mn-cs"/>
              </a:rPr>
              <a:t>[5] Unleashing the Potential of Chatbots in Education: A State-Of-The-Art Analysis [Internet]. Alexandria.unisg.ch. 2018 [cited 15 December 2020]. Available from: </a:t>
            </a:r>
            <a:r>
              <a:rPr lang="en-GB" sz="1200" u="sng" kern="1200" dirty="0">
                <a:solidFill>
                  <a:schemeClr val="tx1"/>
                </a:solidFill>
                <a:effectLst/>
                <a:latin typeface="+mn-lt"/>
                <a:ea typeface="+mn-ea"/>
                <a:cs typeface="+mn-cs"/>
                <a:hlinkClick r:id="rId3"/>
              </a:rPr>
              <a:t>https://www.alexandria.unisg.ch/254848/1/JML_699.pdf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[6] </a:t>
            </a:r>
            <a:r>
              <a:rPr lang="en-GB" sz="1200" kern="1200" dirty="0" err="1">
                <a:solidFill>
                  <a:schemeClr val="tx1"/>
                </a:solidFill>
                <a:effectLst/>
                <a:latin typeface="+mn-lt"/>
                <a:ea typeface="+mn-ea"/>
                <a:cs typeface="+mn-cs"/>
              </a:rPr>
              <a:t>Wollny</a:t>
            </a:r>
            <a:r>
              <a:rPr lang="en-GB" sz="1200" kern="1200" dirty="0">
                <a:solidFill>
                  <a:schemeClr val="tx1"/>
                </a:solidFill>
                <a:effectLst/>
                <a:latin typeface="+mn-lt"/>
                <a:ea typeface="+mn-ea"/>
                <a:cs typeface="+mn-cs"/>
              </a:rPr>
              <a:t> S, Schneider J, </a:t>
            </a:r>
            <a:r>
              <a:rPr lang="en-GB" sz="1200" kern="1200" dirty="0" err="1">
                <a:solidFill>
                  <a:schemeClr val="tx1"/>
                </a:solidFill>
                <a:effectLst/>
                <a:latin typeface="+mn-lt"/>
                <a:ea typeface="+mn-ea"/>
                <a:cs typeface="+mn-cs"/>
              </a:rPr>
              <a:t>Rittberger</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Drachsier</a:t>
            </a:r>
            <a:r>
              <a:rPr lang="en-GB" sz="1200" kern="1200" dirty="0">
                <a:solidFill>
                  <a:schemeClr val="tx1"/>
                </a:solidFill>
                <a:effectLst/>
                <a:latin typeface="+mn-lt"/>
                <a:ea typeface="+mn-ea"/>
                <a:cs typeface="+mn-cs"/>
              </a:rPr>
              <a:t> H. Chatbots -An Opportunity for Individual Assistance in Education [Internet]. Research Gate. 2020 [cited 15 December 2020]. Available from: </a:t>
            </a:r>
            <a:r>
              <a:rPr lang="en-GB" sz="1200" u="sng" kern="1200" dirty="0">
                <a:solidFill>
                  <a:schemeClr val="tx1"/>
                </a:solidFill>
                <a:effectLst/>
                <a:latin typeface="+mn-lt"/>
                <a:ea typeface="+mn-ea"/>
                <a:cs typeface="+mn-cs"/>
                <a:hlinkClick r:id="rId4"/>
              </a:rPr>
              <a:t>https://www.researchgate.net/profile/Sebastian_Wollny2/publication/340314350_Chatbots_-An_Opportunity_for_Individual_Assistance_in_Education/links/5e837eb54585150839b2b018/Chatbots-An-Opportunity-for-Individual-Assistance-in-Education.pdf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[7] Hien H, Pham-Nguyen C, </a:t>
            </a:r>
            <a:r>
              <a:rPr lang="en-GB" sz="1200" kern="1200" dirty="0" err="1">
                <a:solidFill>
                  <a:schemeClr val="tx1"/>
                </a:solidFill>
                <a:effectLst/>
                <a:latin typeface="+mn-lt"/>
                <a:ea typeface="+mn-ea"/>
                <a:cs typeface="+mn-cs"/>
              </a:rPr>
              <a:t>Hoai</a:t>
            </a:r>
            <a:r>
              <a:rPr lang="en-GB" sz="1200" kern="1200" dirty="0">
                <a:solidFill>
                  <a:schemeClr val="tx1"/>
                </a:solidFill>
                <a:effectLst/>
                <a:latin typeface="+mn-lt"/>
                <a:ea typeface="+mn-ea"/>
                <a:cs typeface="+mn-cs"/>
              </a:rPr>
              <a:t> Nam L, Kim Nhung H. (PDF) Intelligent Assistants in Higher-Education Environments: The FIT-</a:t>
            </a:r>
            <a:r>
              <a:rPr lang="en-GB" sz="1200" kern="1200" dirty="0" err="1">
                <a:solidFill>
                  <a:schemeClr val="tx1"/>
                </a:solidFill>
                <a:effectLst/>
                <a:latin typeface="+mn-lt"/>
                <a:ea typeface="+mn-ea"/>
                <a:cs typeface="+mn-cs"/>
              </a:rPr>
              <a:t>EBot</a:t>
            </a:r>
            <a:r>
              <a:rPr lang="en-GB" sz="1200" kern="1200" dirty="0">
                <a:solidFill>
                  <a:schemeClr val="tx1"/>
                </a:solidFill>
                <a:effectLst/>
                <a:latin typeface="+mn-lt"/>
                <a:ea typeface="+mn-ea"/>
                <a:cs typeface="+mn-cs"/>
              </a:rPr>
              <a:t>, a Chatbot for Administrative and Learning Support [Internet]. ResearchGate. 2018 [cited 20 December 2020]. Available from: </a:t>
            </a:r>
            <a:r>
              <a:rPr lang="en-GB" sz="1200" u="sng" kern="1200" dirty="0">
                <a:solidFill>
                  <a:schemeClr val="tx1"/>
                </a:solidFill>
                <a:effectLst/>
                <a:latin typeface="+mn-lt"/>
                <a:ea typeface="+mn-ea"/>
                <a:cs typeface="+mn-cs"/>
                <a:hlinkClick r:id="rId5"/>
              </a:rPr>
              <a:t>https://www.researchgate.net/publication/329634846_Intelligent_Assistants_in_Higher-Education_Environments_The_FIT-EBot_a_Chatbot_for_Administrative_and_Learning_Support</a:t>
            </a:r>
            <a:endParaRPr lang="en-GB" dirty="0"/>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5</a:t>
            </a:fld>
            <a:endParaRPr lang="en-GB"/>
          </a:p>
        </p:txBody>
      </p:sp>
    </p:spTree>
    <p:extLst>
      <p:ext uri="{BB962C8B-B14F-4D97-AF65-F5344CB8AC3E}">
        <p14:creationId xmlns:p14="http://schemas.microsoft.com/office/powerpoint/2010/main" val="3657711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Chatbots can be used for information gathering in education, an example of this is Bolton College’s chatbot named Ada. This chatbot is available to students for gathering information like their attendance or content within the curriculum. This chatbot also helps provide personalised learning .</a:t>
            </a:r>
          </a:p>
          <a:p>
            <a:r>
              <a:rPr lang="en-GB" dirty="0"/>
              <a:t>This chatbot also uses IBM’s Watson platform which is an AI program. This chatbot is accessible from mobile devices so that students can get information outside of college hours. This chatbot helps provide support and make students feel engaged while cutting down the workload for administration within the college. </a:t>
            </a:r>
            <a:r>
              <a:rPr lang="en-GB" baseline="30000" dirty="0"/>
              <a:t>[8-10]</a:t>
            </a:r>
            <a:endParaRPr lang="en-GB" dirty="0"/>
          </a:p>
          <a:p>
            <a:endParaRPr lang="en-GB" dirty="0"/>
          </a:p>
          <a:p>
            <a:r>
              <a:rPr lang="en-GB" sz="1200" kern="1200" dirty="0">
                <a:solidFill>
                  <a:schemeClr val="tx1"/>
                </a:solidFill>
                <a:effectLst/>
                <a:latin typeface="+mn-lt"/>
                <a:ea typeface="+mn-ea"/>
                <a:cs typeface="+mn-cs"/>
              </a:rPr>
              <a:t>[8] Education Secretary praises Ada, Bolton College's AI chatbot » Bolton College [Internet]. Boltoncollege.ac.uk. 2019 [cited 20 December 2020]. Available from: </a:t>
            </a:r>
            <a:r>
              <a:rPr lang="en-GB" sz="1200" u="sng" kern="1200" dirty="0">
                <a:solidFill>
                  <a:schemeClr val="tx1"/>
                </a:solidFill>
                <a:effectLst/>
                <a:latin typeface="+mn-lt"/>
                <a:ea typeface="+mn-ea"/>
                <a:cs typeface="+mn-cs"/>
                <a:hlinkClick r:id="rId3"/>
              </a:rPr>
              <a:t>https://www.boltoncollege.ac.uk/latest-news/praise-for-ada-bolton-colleges-chatbot/</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[9] Cunningham-Nelson S, Boles W, Trouton L, </a:t>
            </a:r>
            <a:r>
              <a:rPr lang="en-GB" sz="1200" kern="1200" dirty="0" err="1">
                <a:solidFill>
                  <a:schemeClr val="tx1"/>
                </a:solidFill>
                <a:effectLst/>
                <a:latin typeface="+mn-lt"/>
                <a:ea typeface="+mn-ea"/>
                <a:cs typeface="+mn-cs"/>
              </a:rPr>
              <a:t>Margerison</a:t>
            </a:r>
            <a:r>
              <a:rPr lang="en-GB" sz="1200" kern="1200" dirty="0">
                <a:solidFill>
                  <a:schemeClr val="tx1"/>
                </a:solidFill>
                <a:effectLst/>
                <a:latin typeface="+mn-lt"/>
                <a:ea typeface="+mn-ea"/>
                <a:cs typeface="+mn-cs"/>
              </a:rPr>
              <a:t> E. A Review of Chatbots in Education: Practical Steps Forward [Internet]. Queensland University of Technology. 2019 [cited 20 December 2020]. Available from: </a:t>
            </a:r>
            <a:r>
              <a:rPr lang="en-GB" sz="1200" u="sng" kern="1200" dirty="0">
                <a:solidFill>
                  <a:schemeClr val="tx1"/>
                </a:solidFill>
                <a:effectLst/>
                <a:latin typeface="+mn-lt"/>
                <a:ea typeface="+mn-ea"/>
                <a:cs typeface="+mn-cs"/>
                <a:hlinkClick r:id="rId4"/>
              </a:rPr>
              <a:t>https://eprints.qut.edu.au/134323/1/AAEE2019_SCN_WB_LT_EM.pdf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[10] Mondal A, Dey M, Das D, Nagpal S, Garda K. Chatbot: An automated conversation system for the educational domain - PDF Free Download [Internet]. Docplayer.net. [cited 20 December 2020]. Available from: </a:t>
            </a:r>
            <a:r>
              <a:rPr lang="en-GB" sz="1200" u="sng" kern="1200" dirty="0">
                <a:solidFill>
                  <a:schemeClr val="tx1"/>
                </a:solidFill>
                <a:effectLst/>
                <a:latin typeface="+mn-lt"/>
                <a:ea typeface="+mn-ea"/>
                <a:cs typeface="+mn-cs"/>
                <a:hlinkClick r:id="rId5"/>
              </a:rPr>
              <a:t>https://docplayer.net/122970896-Chatbot-an-automated-conversation-system-for-the-educational-domain.html</a:t>
            </a:r>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6</a:t>
            </a:fld>
            <a:endParaRPr lang="en-GB"/>
          </a:p>
        </p:txBody>
      </p:sp>
    </p:spTree>
    <p:extLst>
      <p:ext uri="{BB962C8B-B14F-4D97-AF65-F5344CB8AC3E}">
        <p14:creationId xmlns:p14="http://schemas.microsoft.com/office/powerpoint/2010/main" val="3290403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Development Methods</a:t>
            </a:r>
          </a:p>
          <a:p>
            <a:r>
              <a:rPr lang="en-GB" sz="1200" b="0" i="0" kern="1200" dirty="0">
                <a:solidFill>
                  <a:schemeClr val="tx1"/>
                </a:solidFill>
                <a:effectLst/>
                <a:latin typeface="+mn-lt"/>
                <a:ea typeface="+mn-ea"/>
                <a:cs typeface="+mn-cs"/>
              </a:rPr>
              <a:t>There are multiple methods that can be used to create a chatbot. The first method is creating it from scratch using a language that you decide upon such as HTML with CSS, PHP and AJAX or you can use other languages such as C#, Java and JavaScript.</a:t>
            </a:r>
          </a:p>
          <a:p>
            <a:r>
              <a:rPr lang="en-GB" sz="1200" b="0" i="0" kern="1200" dirty="0">
                <a:solidFill>
                  <a:schemeClr val="tx1"/>
                </a:solidFill>
                <a:effectLst/>
                <a:latin typeface="+mn-lt"/>
                <a:ea typeface="+mn-ea"/>
                <a:cs typeface="+mn-cs"/>
              </a:rPr>
              <a:t>An alternative to this is using a system which lays out the basic information for implementing a chatbot, an example of this would be Flow.ai. This website allows logic to be determined and the flow to be laid out, this can consist of inputs and outputs as well as actions. </a:t>
            </a:r>
          </a:p>
          <a:p>
            <a:r>
              <a:rPr lang="en-GB" sz="1200" b="0" i="0" kern="1200" dirty="0">
                <a:solidFill>
                  <a:schemeClr val="tx1"/>
                </a:solidFill>
                <a:effectLst/>
                <a:latin typeface="+mn-lt"/>
                <a:ea typeface="+mn-ea"/>
                <a:cs typeface="+mn-cs"/>
              </a:rPr>
              <a:t>Actions are completed on specific inputs from the user. Actions start empty and require coding, this code determines what occur when an action is triggered, for example identifying a user by comparing their input ID to a database.</a:t>
            </a:r>
          </a:p>
          <a:p>
            <a:r>
              <a:rPr lang="en-GB" sz="1200" b="0" i="0" kern="1200" dirty="0">
                <a:solidFill>
                  <a:schemeClr val="tx1"/>
                </a:solidFill>
                <a:effectLst/>
                <a:latin typeface="+mn-lt"/>
                <a:ea typeface="+mn-ea"/>
                <a:cs typeface="+mn-cs"/>
              </a:rPr>
              <a:t>This website assists in the creation of a chatbot that uses artificial intelligence, the developer can teach the chatbot what to look for, this could be keywords or common phrases. If a specific input is registered then an output is made with the information requested.</a:t>
            </a:r>
          </a:p>
          <a:p>
            <a:r>
              <a:rPr lang="en-GB" sz="1200" b="0" i="0" kern="1200" dirty="0">
                <a:solidFill>
                  <a:schemeClr val="tx1"/>
                </a:solidFill>
                <a:effectLst/>
                <a:latin typeface="+mn-lt"/>
                <a:ea typeface="+mn-ea"/>
                <a:cs typeface="+mn-cs"/>
              </a:rPr>
              <a:t>Flow systems enable creation of dynamic chatbots which can produce a range of responses using APIs or data processing for analytical requests. </a:t>
            </a:r>
            <a:r>
              <a:rPr lang="en-GB" sz="1200" b="0" i="0" kern="1200" baseline="30000" dirty="0">
                <a:solidFill>
                  <a:schemeClr val="tx1"/>
                </a:solidFill>
                <a:effectLst/>
                <a:latin typeface="+mn-lt"/>
                <a:ea typeface="+mn-ea"/>
                <a:cs typeface="+mn-cs"/>
              </a:rPr>
              <a:t>[11,13]</a:t>
            </a:r>
          </a:p>
          <a:p>
            <a:endParaRPr lang="en-GB" sz="1200" b="0" i="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Methods for data retrieval</a:t>
            </a:r>
          </a:p>
          <a:p>
            <a:r>
              <a:rPr lang="en-GB" sz="1200" b="0" i="0" kern="1200" dirty="0">
                <a:solidFill>
                  <a:schemeClr val="tx1"/>
                </a:solidFill>
                <a:effectLst/>
                <a:latin typeface="+mn-lt"/>
                <a:ea typeface="+mn-ea"/>
                <a:cs typeface="+mn-cs"/>
              </a:rPr>
              <a:t>When developing a chatbot the methods for retrieving data should be considered, some methods for data-retrieval chatbots include a single database, a data warehouse, or unstructured documents.</a:t>
            </a:r>
          </a:p>
          <a:p>
            <a:r>
              <a:rPr lang="en-GB" sz="1200" b="0" i="0" kern="1200" dirty="0">
                <a:solidFill>
                  <a:schemeClr val="tx1"/>
                </a:solidFill>
                <a:effectLst/>
                <a:latin typeface="+mn-lt"/>
                <a:ea typeface="+mn-ea"/>
                <a:cs typeface="+mn-cs"/>
              </a:rPr>
              <a:t>A simple database can consist of pre-set queries linked to responses and then match the users input to the query in said database leading to the linked response being output.</a:t>
            </a:r>
          </a:p>
          <a:p>
            <a:r>
              <a:rPr lang="en-GB" sz="1200" b="0" i="0" kern="1200" dirty="0">
                <a:solidFill>
                  <a:schemeClr val="tx1"/>
                </a:solidFill>
                <a:effectLst/>
                <a:latin typeface="+mn-lt"/>
                <a:ea typeface="+mn-ea"/>
                <a:cs typeface="+mn-cs"/>
              </a:rPr>
              <a:t>A data warehouse expands upon the simple database as can include a table for questions which is then linked to other tables with information. This is beneficial to educational organisations as they typically use several databases for information such as attendance or contact details.</a:t>
            </a:r>
          </a:p>
          <a:p>
            <a:r>
              <a:rPr lang="en-GB" sz="1200" b="0" i="0" kern="1200" dirty="0">
                <a:solidFill>
                  <a:schemeClr val="tx1"/>
                </a:solidFill>
                <a:effectLst/>
                <a:latin typeface="+mn-lt"/>
                <a:ea typeface="+mn-ea"/>
                <a:cs typeface="+mn-cs"/>
              </a:rPr>
              <a:t>Unstructured documents uses any type of document that contains information and provides it to users, typically using generation based on vector representations created using encoding. This method doesn’t take data directly from the document but generates a response instead</a:t>
            </a:r>
            <a:r>
              <a:rPr lang="en-GB" sz="1200" kern="1200" dirty="0">
                <a:solidFill>
                  <a:schemeClr val="tx1"/>
                </a:solidFill>
                <a:effectLst/>
                <a:latin typeface="+mn-lt"/>
                <a:ea typeface="+mn-ea"/>
                <a:cs typeface="+mn-cs"/>
              </a:rPr>
              <a:t>. </a:t>
            </a:r>
            <a:r>
              <a:rPr lang="en-GB" sz="1200" kern="1200" baseline="30000" dirty="0">
                <a:solidFill>
                  <a:schemeClr val="tx1"/>
                </a:solidFill>
                <a:effectLst/>
                <a:latin typeface="+mn-lt"/>
                <a:ea typeface="+mn-ea"/>
                <a:cs typeface="+mn-cs"/>
              </a:rPr>
              <a:t>[12-13]</a:t>
            </a:r>
            <a:endParaRPr lang="en-GB" sz="1200" b="0" i="0"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Challenges faced during the development of chatbots</a:t>
            </a:r>
            <a:endParaRPr lang="en-GB" sz="1200" kern="1200" baseline="3000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There are multiple challenges that can be faced when developing a chatbot, a common challenge is using natural language processing. This is the process of understanding what the user wants as there can be multiple ways to form the same question. An example is “what is the weather?”, you may get the information you want but when asked “could you check the weather?” the output may not be what the user wants.</a:t>
            </a:r>
          </a:p>
          <a:p>
            <a:r>
              <a:rPr lang="en-GB" sz="1200" kern="1200" baseline="0" dirty="0">
                <a:solidFill>
                  <a:schemeClr val="tx1"/>
                </a:solidFill>
                <a:effectLst/>
                <a:latin typeface="+mn-lt"/>
                <a:ea typeface="+mn-ea"/>
                <a:cs typeface="+mn-cs"/>
              </a:rPr>
              <a:t>This issue can lead to the output of incorrect data if the chatbot does not understand the context of a question.</a:t>
            </a:r>
          </a:p>
          <a:p>
            <a:r>
              <a:rPr lang="en-GB" sz="1200" kern="1200" baseline="0" dirty="0">
                <a:solidFill>
                  <a:schemeClr val="tx1"/>
                </a:solidFill>
                <a:effectLst/>
                <a:latin typeface="+mn-lt"/>
                <a:ea typeface="+mn-ea"/>
                <a:cs typeface="+mn-cs"/>
              </a:rPr>
              <a:t>A method of avoiding this is using keywords to find specific information or machine learning which allows the chatbot to be much more flexible but also more complex. Machine learning allows the output to be altered based on how a question is asked to begin with but implementation of machine learning can be extremely difficult due to the complexity.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A chatbot used to assist in learning foreign languages was used by people during an experiment and the results found that 11.39% of the total users, talked about English” due to the priority of English in Chinese universities, multiple other languages were discussed but at a significantly lower rate. This chatbot used keywords to help understand what the user wanted. </a:t>
            </a:r>
            <a:r>
              <a:rPr lang="en-GB" sz="1200" kern="1200" baseline="30000" dirty="0">
                <a:solidFill>
                  <a:schemeClr val="tx1"/>
                </a:solidFill>
                <a:effectLst/>
                <a:latin typeface="+mn-lt"/>
                <a:ea typeface="+mn-ea"/>
                <a:cs typeface="+mn-cs"/>
              </a:rPr>
              <a:t>[17-18]</a:t>
            </a:r>
            <a:endParaRPr lang="en-GB" sz="1200" kern="1200" baseline="0" dirty="0">
              <a:solidFill>
                <a:schemeClr val="tx1"/>
              </a:solidFill>
              <a:effectLst/>
              <a:latin typeface="+mn-lt"/>
              <a:ea typeface="+mn-ea"/>
              <a:cs typeface="+mn-cs"/>
            </a:endParaRPr>
          </a:p>
          <a:p>
            <a:endParaRPr lang="en-GB" sz="1200" kern="1200" baseline="300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[11] Flow.ai | Chatbot design and management solution for professionals [Internet]. Flow.ai. 2021 [cited 14 January 2021]. Available from: </a:t>
            </a:r>
            <a:r>
              <a:rPr lang="en-GB" sz="1200" u="sng" kern="1200" dirty="0">
                <a:solidFill>
                  <a:schemeClr val="tx1"/>
                </a:solidFill>
                <a:effectLst/>
                <a:latin typeface="+mn-lt"/>
                <a:ea typeface="+mn-ea"/>
                <a:cs typeface="+mn-cs"/>
                <a:hlinkClick r:id="rId3"/>
              </a:rPr>
              <a:t>https://flow.ai</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[12] Yan Z, Duan N, Bao J, Chen P, Zhou M, Li Z et al. </a:t>
            </a:r>
            <a:r>
              <a:rPr lang="en-GB" sz="1200" kern="1200" dirty="0" err="1">
                <a:solidFill>
                  <a:schemeClr val="tx1"/>
                </a:solidFill>
                <a:effectLst/>
                <a:latin typeface="+mn-lt"/>
                <a:ea typeface="+mn-ea"/>
                <a:cs typeface="+mn-cs"/>
              </a:rPr>
              <a:t>DocChat</a:t>
            </a:r>
            <a:r>
              <a:rPr lang="en-GB" sz="1200" kern="1200" dirty="0">
                <a:solidFill>
                  <a:schemeClr val="tx1"/>
                </a:solidFill>
                <a:effectLst/>
                <a:latin typeface="+mn-lt"/>
                <a:ea typeface="+mn-ea"/>
                <a:cs typeface="+mn-cs"/>
              </a:rPr>
              <a:t>: An Information Retrieval Approach for Chatbot Engines Using Unstructured Documents [Internet]. Aclweb.org. [cited 14 January 2021]. Available from: </a:t>
            </a:r>
            <a:r>
              <a:rPr lang="en-GB" sz="1200" u="sng" kern="1200" dirty="0">
                <a:solidFill>
                  <a:schemeClr val="tx1"/>
                </a:solidFill>
                <a:effectLst/>
                <a:latin typeface="+mn-lt"/>
                <a:ea typeface="+mn-ea"/>
                <a:cs typeface="+mn-cs"/>
                <a:hlinkClick r:id="rId4"/>
              </a:rPr>
              <a:t>https://www.aclweb.org/anthology/P16-1049.pdf</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[13] Dynamic Chatbots [Internet]. Patentimages.storage.googleapis.com. 2014 [cited 14 January 2021]. Available from: </a:t>
            </a:r>
            <a:r>
              <a:rPr lang="en-GB" sz="1200" u="sng" kern="1200" dirty="0">
                <a:solidFill>
                  <a:schemeClr val="tx1"/>
                </a:solidFill>
                <a:effectLst/>
                <a:latin typeface="+mn-lt"/>
                <a:ea typeface="+mn-ea"/>
                <a:cs typeface="+mn-cs"/>
                <a:hlinkClick r:id="rId5"/>
              </a:rPr>
              <a:t>https://patentimages.storage.googleapis.com/b5/e8/96/b70a898fdf8b37/US20140279050A1.pdf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[17] Mahmudur Rahman A, Al Mamun A. Programming challenges of chatbot: Current and future prospective [Internet]. ResearchGate. 2017 [cited 19 April 2021]. Available from: </a:t>
            </a:r>
            <a:r>
              <a:rPr lang="en-GB" sz="1200" u="sng" kern="1200" dirty="0">
                <a:solidFill>
                  <a:schemeClr val="tx1"/>
                </a:solidFill>
                <a:effectLst/>
                <a:latin typeface="+mn-lt"/>
                <a:ea typeface="+mn-ea"/>
                <a:cs typeface="+mn-cs"/>
                <a:hlinkClick r:id="rId6"/>
              </a:rPr>
              <a:t>https://www.researchgate.net/publication/323211844_Programming_challenges_of_chatbot_Current_and_future_prospective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[18] Jia J. The Study of the Application of a Keywords-based Chatbot System on the Teaching of Foreign Languages [Internet]. arXiv.org. 2021 [cited 19 April 2021]. Available from: </a:t>
            </a:r>
            <a:r>
              <a:rPr lang="en-GB" sz="1200" u="sng" kern="1200" dirty="0">
                <a:solidFill>
                  <a:schemeClr val="tx1"/>
                </a:solidFill>
                <a:effectLst/>
                <a:latin typeface="+mn-lt"/>
                <a:ea typeface="+mn-ea"/>
                <a:cs typeface="+mn-cs"/>
                <a:hlinkClick r:id="rId7"/>
              </a:rPr>
              <a:t>https://arxiv.org/abs/cs/0310018</a:t>
            </a:r>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7</a:t>
            </a:fld>
            <a:endParaRPr lang="en-GB"/>
          </a:p>
        </p:txBody>
      </p:sp>
    </p:spTree>
    <p:extLst>
      <p:ext uri="{BB962C8B-B14F-4D97-AF65-F5344CB8AC3E}">
        <p14:creationId xmlns:p14="http://schemas.microsoft.com/office/powerpoint/2010/main" val="249056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General Uses for Chatbots</a:t>
            </a:r>
          </a:p>
          <a:p>
            <a:r>
              <a:rPr lang="en-GB" sz="1200" b="0" kern="1200" dirty="0">
                <a:solidFill>
                  <a:schemeClr val="tx1"/>
                </a:solidFill>
                <a:effectLst/>
                <a:latin typeface="+mn-lt"/>
                <a:ea typeface="+mn-ea"/>
                <a:cs typeface="+mn-cs"/>
              </a:rPr>
              <a:t>The experiment previously discussed regarding the chatbot for foreign language learning also provided results that students also used it for additional support as it was found that a significant amount of users discussed “private emotional problems and experiences.” This can be used to understand a further use for chatbots as people may find it easier to discuss problems with a chatbot instead of other people as a method of relieving stress. </a:t>
            </a:r>
            <a:r>
              <a:rPr lang="en-GB" sz="1200" b="0" kern="1200" baseline="30000" dirty="0">
                <a:solidFill>
                  <a:schemeClr val="tx1"/>
                </a:solidFill>
                <a:effectLst/>
                <a:latin typeface="+mn-lt"/>
                <a:ea typeface="+mn-ea"/>
                <a:cs typeface="+mn-cs"/>
              </a:rPr>
              <a:t>[18]</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Chatbots are also known for their common use in customer support services. An example would be Amazon’s messaging assistant used for solving issues with orders. If this chatbot is unable to solve your problem it will connect you to a person that can try to provide further assistance. </a:t>
            </a:r>
            <a:r>
              <a:rPr lang="en-GB" sz="1200" b="0" kern="1200" baseline="30000" dirty="0">
                <a:solidFill>
                  <a:schemeClr val="tx1"/>
                </a:solidFill>
                <a:effectLst/>
                <a:latin typeface="+mn-lt"/>
                <a:ea typeface="+mn-ea"/>
                <a:cs typeface="+mn-cs"/>
              </a:rPr>
              <a:t>[19]</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Chatbots can also be used for home automation for example using chatbots such as Alexa and Google Assistant to manipulate lights, fans and other devices over the internet. As mentioned previously natural language processing is used with voice commands to make the chatbot complete specific actions. </a:t>
            </a:r>
            <a:r>
              <a:rPr lang="en-GB" sz="1200" b="0" kern="1200" baseline="30000" dirty="0">
                <a:solidFill>
                  <a:schemeClr val="tx1"/>
                </a:solidFill>
                <a:effectLst/>
                <a:latin typeface="+mn-lt"/>
                <a:ea typeface="+mn-ea"/>
                <a:cs typeface="+mn-cs"/>
              </a:rPr>
              <a:t>[20]</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Potential Uses for Chatbots</a:t>
            </a:r>
            <a:endParaRPr lang="en-GB" dirty="0"/>
          </a:p>
          <a:p>
            <a:r>
              <a:rPr lang="en-GB" dirty="0"/>
              <a:t>Although chatbots are becoming more used there are still a significant amount of areas where chatbots could potentially be used as a method of supporting or replacing existing systems. A potential use for chatbots could be in medical institutes or medical related topics, this is because people would rather look up symptoms on the internet before contacting a doctor for advice. The typical locations this information may be found is forums where anyone can post their thoughts. A chatbot could replace or support this and would be beneficial as correct information will be provided in a much shorter time allowing for better decisions before the symptoms get worse. </a:t>
            </a:r>
            <a:r>
              <a:rPr lang="en-GB" baseline="30000" dirty="0"/>
              <a:t>[21]</a:t>
            </a:r>
            <a:endParaRPr lang="en-GB" dirty="0"/>
          </a:p>
          <a:p>
            <a:r>
              <a:rPr lang="en-GB" dirty="0"/>
              <a:t>A chatbot could also be used by medical students when being trained. This chatbot would storing terms and concepts from the Unified Medical Language system. This proposed chatbot would provide an easy to navigate system that uses queries to get information about concepts for medical students within a much shorter time. </a:t>
            </a:r>
            <a:r>
              <a:rPr lang="en-GB" baseline="30000" dirty="0"/>
              <a:t>[21-22]</a:t>
            </a:r>
            <a:endParaRPr lang="en-GB" dirty="0"/>
          </a:p>
          <a:p>
            <a:endParaRPr lang="en-GB" dirty="0"/>
          </a:p>
          <a:p>
            <a:r>
              <a:rPr lang="en-GB" sz="1200" kern="1200" dirty="0">
                <a:solidFill>
                  <a:schemeClr val="tx1"/>
                </a:solidFill>
                <a:effectLst/>
                <a:latin typeface="+mn-lt"/>
                <a:ea typeface="+mn-ea"/>
                <a:cs typeface="+mn-cs"/>
              </a:rPr>
              <a:t>[18] Jia J. The Study of the Application of a Keywords-based Chatbot System on the Teaching of Foreign Languages [Internet]. arXiv.org. 2021 [cited 19 April 2021]. Available from: </a:t>
            </a:r>
            <a:r>
              <a:rPr lang="en-GB" sz="1200" u="sng" kern="1200" dirty="0">
                <a:solidFill>
                  <a:schemeClr val="tx1"/>
                </a:solidFill>
                <a:effectLst/>
                <a:latin typeface="+mn-lt"/>
                <a:ea typeface="+mn-ea"/>
                <a:cs typeface="+mn-cs"/>
                <a:hlinkClick r:id="rId3"/>
              </a:rPr>
              <a:t>https://arxiv.org/abs/cs/0310018</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[19] Amazon's Customer Support Chatbot [Internet]. Amazon. 2021 [cited 19 April 2021]. Available from: </a:t>
            </a:r>
            <a:r>
              <a:rPr lang="en-GB" sz="1200" u="sng" kern="1200" dirty="0">
                <a:solidFill>
                  <a:schemeClr val="tx1"/>
                </a:solidFill>
                <a:effectLst/>
                <a:latin typeface="+mn-lt"/>
                <a:ea typeface="+mn-ea"/>
                <a:cs typeface="+mn-cs"/>
                <a:hlinkClick r:id="rId4"/>
              </a:rPr>
              <a:t>https://www.amazon.co.uk/gp/help/customer/contact-us?ie=UTF8&amp;ref_=hp_ss_v3_cu_t4&amp;</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[20] Joe Baby C, </a:t>
            </a:r>
            <a:r>
              <a:rPr lang="en-GB" sz="1200" kern="1200" dirty="0" err="1">
                <a:solidFill>
                  <a:schemeClr val="tx1"/>
                </a:solidFill>
                <a:effectLst/>
                <a:latin typeface="+mn-lt"/>
                <a:ea typeface="+mn-ea"/>
                <a:cs typeface="+mn-cs"/>
              </a:rPr>
              <a:t>Ayyun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Khab</a:t>
            </a:r>
            <a:r>
              <a:rPr lang="en-GB" sz="1200" kern="1200" dirty="0">
                <a:solidFill>
                  <a:schemeClr val="tx1"/>
                </a:solidFill>
                <a:effectLst/>
                <a:latin typeface="+mn-lt"/>
                <a:ea typeface="+mn-ea"/>
                <a:cs typeface="+mn-cs"/>
              </a:rPr>
              <a:t> F. Home automation using IoT and a chatbot using natural language processing [Internet]. Ieeexplore.ieee.org. 2018 [cited 19 April 2021]. Available from: </a:t>
            </a:r>
            <a:r>
              <a:rPr lang="en-GB" sz="1200" u="sng" kern="1200" dirty="0">
                <a:solidFill>
                  <a:schemeClr val="tx1"/>
                </a:solidFill>
                <a:effectLst/>
                <a:latin typeface="+mn-lt"/>
                <a:ea typeface="+mn-ea"/>
                <a:cs typeface="+mn-cs"/>
                <a:hlinkClick r:id="rId5"/>
              </a:rPr>
              <a:t>https://ieeexplore.ieee.org/abstract/document/8245185</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[21] </a:t>
            </a:r>
            <a:r>
              <a:rPr lang="en-GB" sz="1200" kern="1200" dirty="0" err="1">
                <a:solidFill>
                  <a:schemeClr val="tx1"/>
                </a:solidFill>
                <a:effectLst/>
                <a:latin typeface="+mn-lt"/>
                <a:ea typeface="+mn-ea"/>
                <a:cs typeface="+mn-cs"/>
              </a:rPr>
              <a:t>Dwarwadkar</a:t>
            </a:r>
            <a:r>
              <a:rPr lang="en-GB" sz="1200" kern="1200" dirty="0">
                <a:solidFill>
                  <a:schemeClr val="tx1"/>
                </a:solidFill>
                <a:effectLst/>
                <a:latin typeface="+mn-lt"/>
                <a:ea typeface="+mn-ea"/>
                <a:cs typeface="+mn-cs"/>
              </a:rPr>
              <a:t> R, Deshpande N. A medical chatbot [Internet]. D1wqtxts1xzle7.cloudfront.net. 2018 [cited 19 April 2021]. Available from: </a:t>
            </a:r>
            <a:r>
              <a:rPr lang="en-GB" sz="1200" u="sng" kern="1200" dirty="0">
                <a:solidFill>
                  <a:schemeClr val="tx1"/>
                </a:solidFill>
                <a:effectLst/>
                <a:latin typeface="+mn-lt"/>
                <a:ea typeface="+mn-ea"/>
                <a:cs typeface="+mn-cs"/>
                <a:hlinkClick r:id="rId6"/>
              </a:rPr>
              <a:t>https://d1wqtxts1xzle7.cloudfront.net/61052907/reportmedical_chatbot20191028-44031-hq2g2a.pdf?1572327538=&amp;response-content-disposition=inline%3B+filename%3DA_Medical_ChatBot.pdf&amp;Expires=1618864253&amp;Signature=FGMmkp5MmR1UCTOolh8g-qpoJ92M6xHW5xAJxTgwojDPz5RDyqd44uirZnHizlu2t4L7FQNPW2IBrCRi0kJ-pxno24kGuDObCvrtEpVbBdm5ZexgsNNJQAgJ4LVhkiQ8wD3Fg6-4d0-2~DwUY3Ijxs6200mW0zyXqzP4FUN4ZTjW-FkpjQasblTQ5jw33em~0XtBNfjx19xC8s1DKZA6I9mjfKnmfrU5BgNoUBZxd3UmRrA-fe5B7wVSpWMzHnoyg7g3fjjdOu5nV5sLgyPmiTaqHPW0WM0KrPMAQes4iP1807UcgkVie68xT1oFkgEbEw2kGjdvG5zEojr~iFkmqg__&amp;Key-Pair-Id=APKAJLOHF5GGSLRBV4ZA</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[22] </a:t>
            </a:r>
            <a:r>
              <a:rPr lang="en-GB" sz="1200" kern="1200" dirty="0" err="1">
                <a:solidFill>
                  <a:schemeClr val="tx1"/>
                </a:solidFill>
                <a:effectLst/>
                <a:latin typeface="+mn-lt"/>
                <a:ea typeface="+mn-ea"/>
                <a:cs typeface="+mn-cs"/>
              </a:rPr>
              <a:t>Kazi</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Memon</a:t>
            </a:r>
            <a:r>
              <a:rPr lang="en-GB" sz="1200" kern="1200" dirty="0">
                <a:solidFill>
                  <a:schemeClr val="tx1"/>
                </a:solidFill>
                <a:effectLst/>
                <a:latin typeface="+mn-lt"/>
                <a:ea typeface="+mn-ea"/>
                <a:cs typeface="+mn-cs"/>
              </a:rPr>
              <a:t> Z. </a:t>
            </a:r>
            <a:r>
              <a:rPr lang="en-GB" sz="1200" kern="1200" dirty="0" err="1">
                <a:solidFill>
                  <a:schemeClr val="tx1"/>
                </a:solidFill>
                <a:effectLst/>
                <a:latin typeface="+mn-lt"/>
                <a:ea typeface="+mn-ea"/>
                <a:cs typeface="+mn-cs"/>
              </a:rPr>
              <a:t>MedChatBot</a:t>
            </a:r>
            <a:r>
              <a:rPr lang="en-GB" sz="1200" kern="1200" dirty="0">
                <a:solidFill>
                  <a:schemeClr val="tx1"/>
                </a:solidFill>
                <a:effectLst/>
                <a:latin typeface="+mn-lt"/>
                <a:ea typeface="+mn-ea"/>
                <a:cs typeface="+mn-cs"/>
              </a:rPr>
              <a:t>: An UMLS based Chatbot for Medical Students [Internet]. Citeseerx.ist.psu.edu. [cited 19 April 2021]. Available from: </a:t>
            </a:r>
            <a:r>
              <a:rPr lang="en-GB" sz="1200" u="sng" kern="1200" dirty="0">
                <a:solidFill>
                  <a:schemeClr val="tx1"/>
                </a:solidFill>
                <a:effectLst/>
                <a:latin typeface="+mn-lt"/>
                <a:ea typeface="+mn-ea"/>
                <a:cs typeface="+mn-cs"/>
                <a:hlinkClick r:id="rId7"/>
              </a:rPr>
              <a:t>http://citeseerx.ist.psu.edu/viewdoc/download?doi=10.1.1.248.1230&amp;rep=rep1&amp;type=pdf</a:t>
            </a:r>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8</a:t>
            </a:fld>
            <a:endParaRPr lang="en-GB"/>
          </a:p>
        </p:txBody>
      </p:sp>
    </p:spTree>
    <p:extLst>
      <p:ext uri="{BB962C8B-B14F-4D97-AF65-F5344CB8AC3E}">
        <p14:creationId xmlns:p14="http://schemas.microsoft.com/office/powerpoint/2010/main" val="1433668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gathering all the data provided by the testers of the chatbot some valuable information was gathered about the system developed for this project. The questionnaire consisted of 6 questions discussing the chatbot and a section for further feedback. The first question discussed the experiences the user had and whether the chatbot made it easier for them when compared to traditional systems from the 16 people that answered this questionnaire 11 people answered this question as yes, this question led into further details as details regarding the benefits and drawbacks of the chatbot were questioned, a significant amount of users stated that the chatbot enabled the gathering of information easily as it only required an input of their desired information although the inputs were quite limiting this information is something that should be considered in future development of this chatbot as it is currently limited to specific inputs and should allow a wider range of inputs for the same information. The third question that was asked stated “when comparing the chatbot to traditional systems which would you prefer to use”, 75% of the responses to this question selected the chatbot as their preferred choice, and the reasons provided in the following question included that the chatbot had an interface that was “easier to navigate” and was “quite basic” the users that preferred the traditional means of collecting information stated that the experience they had with traditional systems allowed them to get their information quickly from knowledge of the interface. </a:t>
            </a:r>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9</a:t>
            </a:fld>
            <a:endParaRPr lang="en-GB"/>
          </a:p>
        </p:txBody>
      </p:sp>
    </p:spTree>
    <p:extLst>
      <p:ext uri="{BB962C8B-B14F-4D97-AF65-F5344CB8AC3E}">
        <p14:creationId xmlns:p14="http://schemas.microsoft.com/office/powerpoint/2010/main" val="2901546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asked “how easy or difficult was it to get the information you required from the bot?” 7 users stated that it was “easy” and an additional 3 users stated it was “somewhat easy”, the remaining answers were scattered across “somewhat difficult” and “difficult”, this could have been caused by the limited range of inputs currently available. The final actual question asked the users to state whether the chatbot was quicker or slower than traditional systems, 10 users stated it was quicker than traditional systems, this question was worded poorly as it could have been viewed in various ways such as the speed of results being given or the speed of the system functioning. Some further feedback stated that inputs should accept a wider range of questions which is something that should be added in the future development of the system.</a:t>
            </a:r>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10</a:t>
            </a:fld>
            <a:endParaRPr lang="en-GB"/>
          </a:p>
        </p:txBody>
      </p:sp>
    </p:spTree>
    <p:extLst>
      <p:ext uri="{BB962C8B-B14F-4D97-AF65-F5344CB8AC3E}">
        <p14:creationId xmlns:p14="http://schemas.microsoft.com/office/powerpoint/2010/main" val="1035567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comparing the chatbot produced for this project to a similar chatbot by Bolton College, insights have shown that the chatbot can be quicker and easier to use than traditional methods but Bolton College’s chatbot has additional functionality as it can be accessed from a mobile phone, so although this chatbot may not be accessible from all locations it can still be considered an improvement in some aspects over traditional systems. When reviewing the development of the chatbot it is now clear that implementation of machine learning is definitely a very complex thing to do as the chatbot does not utilise this technology simply due to the lack of experience and complexity of it.</a:t>
            </a:r>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11</a:t>
            </a:fld>
            <a:endParaRPr lang="en-GB"/>
          </a:p>
        </p:txBody>
      </p:sp>
    </p:spTree>
    <p:extLst>
      <p:ext uri="{BB962C8B-B14F-4D97-AF65-F5344CB8AC3E}">
        <p14:creationId xmlns:p14="http://schemas.microsoft.com/office/powerpoint/2010/main" val="2120146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literature review has been conducted on chatbots and various topics surrounding them, information has been gained about the various uses of chatbots both inside and outside of educational institutes and specific examples and types of chatbots have been looked at. When beginning this project several objectives were set with the aim to investigate information chatbots for students, these objectives have been completed successfully throughout the completion of this project, some beneficial information came from this project with regards to the development of chatbots and the methods that have been used in this project, some development issues that had not been encountered previously were resolved and have provided knowledge for future projects regarding this topic. Some recommendations for future studies in this topic includes not focussing so much on a single point as there are a significant amount of chatbots available that are being improved upon daily, these chatbots also have a significant amount of uses so focusing on a single type or use could limit the amount of information available to a project. Over all the project went well with some errors to be improved upon in future projects such as wording questions properly for primary research but t he findings from this project have provided me with information that I had considered and also had not considered.</a:t>
            </a:r>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12</a:t>
            </a:fld>
            <a:endParaRPr lang="en-GB"/>
          </a:p>
        </p:txBody>
      </p:sp>
    </p:spTree>
    <p:extLst>
      <p:ext uri="{BB962C8B-B14F-4D97-AF65-F5344CB8AC3E}">
        <p14:creationId xmlns:p14="http://schemas.microsoft.com/office/powerpoint/2010/main" val="3864613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Some information gained from the research conducted in this project provides avenues for further research such as chatbots for medical institutes not specifically aimed at students but as general systems in medical locations. </a:t>
            </a:r>
          </a:p>
          <a:p>
            <a:r>
              <a:rPr lang="en-GB" sz="1200" kern="1200" dirty="0">
                <a:solidFill>
                  <a:schemeClr val="tx1"/>
                </a:solidFill>
                <a:effectLst/>
                <a:latin typeface="+mn-lt"/>
                <a:ea typeface="+mn-ea"/>
                <a:cs typeface="+mn-cs"/>
              </a:rPr>
              <a:t>Further work that could be completed would be implementing the proposed system into a live educational environment for actual use to see how students adapt to the new system which could provide further insights after they have had more time to use the system. Potentially improving the system through the addition of features such as voice commands.</a:t>
            </a:r>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13</a:t>
            </a:fld>
            <a:endParaRPr lang="en-GB"/>
          </a:p>
        </p:txBody>
      </p:sp>
    </p:spTree>
    <p:extLst>
      <p:ext uri="{BB962C8B-B14F-4D97-AF65-F5344CB8AC3E}">
        <p14:creationId xmlns:p14="http://schemas.microsoft.com/office/powerpoint/2010/main" val="27273491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short demonstration of the chatbot being used.</a:t>
            </a:r>
          </a:p>
        </p:txBody>
      </p:sp>
      <p:sp>
        <p:nvSpPr>
          <p:cNvPr id="4" name="Slide Number Placeholder 3"/>
          <p:cNvSpPr>
            <a:spLocks noGrp="1"/>
          </p:cNvSpPr>
          <p:nvPr>
            <p:ph type="sldNum" sz="quarter" idx="5"/>
          </p:nvPr>
        </p:nvSpPr>
        <p:spPr/>
        <p:txBody>
          <a:bodyPr/>
          <a:lstStyle/>
          <a:p>
            <a:fld id="{A95A5424-8F07-4C44-B27E-7FDAF9FAA839}" type="slidenum">
              <a:rPr lang="en-GB" smtClean="0"/>
              <a:t>14</a:t>
            </a:fld>
            <a:endParaRPr lang="en-GB"/>
          </a:p>
        </p:txBody>
      </p:sp>
    </p:spTree>
    <p:extLst>
      <p:ext uri="{BB962C8B-B14F-4D97-AF65-F5344CB8AC3E}">
        <p14:creationId xmlns:p14="http://schemas.microsoft.com/office/powerpoint/2010/main" val="2675113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Any Questions?</a:t>
            </a:r>
          </a:p>
          <a:p>
            <a:endParaRPr lang="en-GB" dirty="0"/>
          </a:p>
        </p:txBody>
      </p:sp>
      <p:sp>
        <p:nvSpPr>
          <p:cNvPr id="4" name="Slide Number Placeholder 3"/>
          <p:cNvSpPr>
            <a:spLocks noGrp="1"/>
          </p:cNvSpPr>
          <p:nvPr>
            <p:ph type="sldNum" sz="quarter" idx="5"/>
          </p:nvPr>
        </p:nvSpPr>
        <p:spPr/>
        <p:txBody>
          <a:bodyPr/>
          <a:lstStyle/>
          <a:p>
            <a:fld id="{A95A5424-8F07-4C44-B27E-7FDAF9FAA839}" type="slidenum">
              <a:rPr lang="en-GB" smtClean="0"/>
              <a:t>15</a:t>
            </a:fld>
            <a:endParaRPr lang="en-GB"/>
          </a:p>
        </p:txBody>
      </p:sp>
    </p:spTree>
    <p:extLst>
      <p:ext uri="{BB962C8B-B14F-4D97-AF65-F5344CB8AC3E}">
        <p14:creationId xmlns:p14="http://schemas.microsoft.com/office/powerpoint/2010/main" val="182958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3846817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1011867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595422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5820EE-A4AA-4A28-B11D-1CBCBFF8C5F5}"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3141309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5820EE-A4AA-4A28-B11D-1CBCBFF8C5F5}" type="datetimeFigureOut">
              <a:rPr lang="en-GB" smtClean="0"/>
              <a:t>26/04/2021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484171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2239433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1037197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2688342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5820EE-A4AA-4A28-B11D-1CBCBFF8C5F5}"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6041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5820EE-A4AA-4A28-B11D-1CBCBFF8C5F5}"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3292141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3061788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09772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2454453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2831479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3893309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4594372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5820EE-A4AA-4A28-B11D-1CBCBFF8C5F5}"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B5493A-578B-4D28-8591-425956EADC2C}" type="slidenum">
              <a:rPr lang="en-GB" smtClean="0"/>
              <a:t>‹#›</a:t>
            </a:fld>
            <a:endParaRPr lang="en-GB"/>
          </a:p>
        </p:txBody>
      </p:sp>
    </p:spTree>
    <p:extLst>
      <p:ext uri="{BB962C8B-B14F-4D97-AF65-F5344CB8AC3E}">
        <p14:creationId xmlns:p14="http://schemas.microsoft.com/office/powerpoint/2010/main" val="197568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E5820EE-A4AA-4A28-B11D-1CBCBFF8C5F5}" type="datetimeFigureOut">
              <a:rPr lang="en-GB" smtClean="0"/>
              <a:t>26/04/2021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9B5493A-578B-4D28-8591-425956EADC2C}" type="slidenum">
              <a:rPr lang="en-GB" smtClean="0"/>
              <a:t>‹#›</a:t>
            </a:fld>
            <a:endParaRPr lang="en-GB"/>
          </a:p>
        </p:txBody>
      </p:sp>
    </p:spTree>
    <p:extLst>
      <p:ext uri="{BB962C8B-B14F-4D97-AF65-F5344CB8AC3E}">
        <p14:creationId xmlns:p14="http://schemas.microsoft.com/office/powerpoint/2010/main" val="39782275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FxgHi2dLc8o"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20566-F8E5-4FA5-B69B-098B02616F41}"/>
              </a:ext>
            </a:extLst>
          </p:cNvPr>
          <p:cNvSpPr>
            <a:spLocks noGrp="1"/>
          </p:cNvSpPr>
          <p:nvPr>
            <p:ph type="ctrTitle"/>
          </p:nvPr>
        </p:nvSpPr>
        <p:spPr/>
        <p:txBody>
          <a:bodyPr/>
          <a:lstStyle/>
          <a:p>
            <a:r>
              <a:rPr lang="en-GB" dirty="0"/>
              <a:t>An investigation into chatbots for education</a:t>
            </a:r>
          </a:p>
        </p:txBody>
      </p:sp>
      <p:sp>
        <p:nvSpPr>
          <p:cNvPr id="3" name="Subtitle 2">
            <a:extLst>
              <a:ext uri="{FF2B5EF4-FFF2-40B4-BE49-F238E27FC236}">
                <a16:creationId xmlns:a16="http://schemas.microsoft.com/office/drawing/2014/main" id="{81326F40-CA43-4688-91CA-DB9932C1B4C2}"/>
              </a:ext>
            </a:extLst>
          </p:cNvPr>
          <p:cNvSpPr>
            <a:spLocks noGrp="1"/>
          </p:cNvSpPr>
          <p:nvPr>
            <p:ph type="subTitle" idx="1"/>
          </p:nvPr>
        </p:nvSpPr>
        <p:spPr/>
        <p:txBody>
          <a:bodyPr/>
          <a:lstStyle/>
          <a:p>
            <a:r>
              <a:rPr lang="en-GB" dirty="0"/>
              <a:t>By Kyle Pixley</a:t>
            </a:r>
          </a:p>
        </p:txBody>
      </p:sp>
    </p:spTree>
    <p:extLst>
      <p:ext uri="{BB962C8B-B14F-4D97-AF65-F5344CB8AC3E}">
        <p14:creationId xmlns:p14="http://schemas.microsoft.com/office/powerpoint/2010/main" val="416454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F4F13-5297-4502-9D25-5D9FF2069446}"/>
              </a:ext>
            </a:extLst>
          </p:cNvPr>
          <p:cNvSpPr>
            <a:spLocks noGrp="1"/>
          </p:cNvSpPr>
          <p:nvPr>
            <p:ph type="title"/>
          </p:nvPr>
        </p:nvSpPr>
        <p:spPr/>
        <p:txBody>
          <a:bodyPr/>
          <a:lstStyle/>
          <a:p>
            <a:r>
              <a:rPr lang="en-GB" dirty="0"/>
              <a:t>Aims &amp; Objectives</a:t>
            </a:r>
          </a:p>
        </p:txBody>
      </p:sp>
      <p:sp>
        <p:nvSpPr>
          <p:cNvPr id="3" name="Content Placeholder 2">
            <a:extLst>
              <a:ext uri="{FF2B5EF4-FFF2-40B4-BE49-F238E27FC236}">
                <a16:creationId xmlns:a16="http://schemas.microsoft.com/office/drawing/2014/main" id="{4F797D55-D59F-4281-AC51-BDE89913CE9D}"/>
              </a:ext>
            </a:extLst>
          </p:cNvPr>
          <p:cNvSpPr>
            <a:spLocks noGrp="1"/>
          </p:cNvSpPr>
          <p:nvPr>
            <p:ph idx="1"/>
          </p:nvPr>
        </p:nvSpPr>
        <p:spPr/>
        <p:txBody>
          <a:bodyPr/>
          <a:lstStyle/>
          <a:p>
            <a:r>
              <a:rPr lang="en-GB" dirty="0"/>
              <a:t>Aim</a:t>
            </a:r>
          </a:p>
          <a:p>
            <a:pPr lvl="1"/>
            <a:r>
              <a:rPr lang="en-GB" dirty="0"/>
              <a:t>Investigate chatbots for various uses</a:t>
            </a:r>
          </a:p>
          <a:p>
            <a:pPr lvl="1"/>
            <a:r>
              <a:rPr lang="en-GB" dirty="0"/>
              <a:t>Develop a chatbot to help students with information gathering</a:t>
            </a:r>
          </a:p>
          <a:p>
            <a:r>
              <a:rPr lang="en-GB" dirty="0"/>
              <a:t>Objectives</a:t>
            </a:r>
          </a:p>
          <a:p>
            <a:pPr lvl="1"/>
            <a:r>
              <a:rPr lang="en-GB" dirty="0"/>
              <a:t>Conduct a literature review on various types of chatbots and their uses in educational systems</a:t>
            </a:r>
          </a:p>
          <a:p>
            <a:pPr lvl="1"/>
            <a:r>
              <a:rPr lang="en-GB" dirty="0"/>
              <a:t>Design and develop an information chatbot for students</a:t>
            </a:r>
          </a:p>
          <a:p>
            <a:pPr lvl="1"/>
            <a:r>
              <a:rPr lang="en-GB" dirty="0"/>
              <a:t>Compare existing methods for information gathering in educational systems and information chatbots</a:t>
            </a:r>
          </a:p>
          <a:p>
            <a:pPr lvl="1"/>
            <a:r>
              <a:rPr lang="en-GB" dirty="0"/>
              <a:t>Gather primary research about how the chatbot impacts the users</a:t>
            </a:r>
          </a:p>
          <a:p>
            <a:pPr lvl="1"/>
            <a:r>
              <a:rPr lang="en-GB" dirty="0"/>
              <a:t>Evaluate the effectiveness of the chatbot based on primary research</a:t>
            </a:r>
          </a:p>
          <a:p>
            <a:endParaRPr lang="en-GB" dirty="0"/>
          </a:p>
        </p:txBody>
      </p:sp>
    </p:spTree>
    <p:extLst>
      <p:ext uri="{BB962C8B-B14F-4D97-AF65-F5344CB8AC3E}">
        <p14:creationId xmlns:p14="http://schemas.microsoft.com/office/powerpoint/2010/main" val="1806631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9F774-4C26-413E-985D-25DA267654A0}"/>
              </a:ext>
            </a:extLst>
          </p:cNvPr>
          <p:cNvSpPr>
            <a:spLocks noGrp="1"/>
          </p:cNvSpPr>
          <p:nvPr>
            <p:ph type="title"/>
          </p:nvPr>
        </p:nvSpPr>
        <p:spPr/>
        <p:txBody>
          <a:bodyPr/>
          <a:lstStyle/>
          <a:p>
            <a:r>
              <a:rPr lang="en-GB" dirty="0"/>
              <a:t>Literature Review Findings</a:t>
            </a:r>
          </a:p>
        </p:txBody>
      </p:sp>
      <p:sp>
        <p:nvSpPr>
          <p:cNvPr id="3" name="Content Placeholder 2">
            <a:extLst>
              <a:ext uri="{FF2B5EF4-FFF2-40B4-BE49-F238E27FC236}">
                <a16:creationId xmlns:a16="http://schemas.microsoft.com/office/drawing/2014/main" id="{8D048E6F-BB75-441C-A836-297F18203D16}"/>
              </a:ext>
            </a:extLst>
          </p:cNvPr>
          <p:cNvSpPr>
            <a:spLocks noGrp="1"/>
          </p:cNvSpPr>
          <p:nvPr>
            <p:ph idx="1"/>
          </p:nvPr>
        </p:nvSpPr>
        <p:spPr/>
        <p:txBody>
          <a:bodyPr/>
          <a:lstStyle/>
          <a:p>
            <a:r>
              <a:rPr lang="en-GB" dirty="0"/>
              <a:t>What is a chatbot?</a:t>
            </a:r>
          </a:p>
          <a:p>
            <a:pPr lvl="1"/>
            <a:r>
              <a:rPr lang="en-GB" dirty="0"/>
              <a:t>A machine that uses interfaces to communicate</a:t>
            </a:r>
          </a:p>
          <a:p>
            <a:pPr lvl="1"/>
            <a:r>
              <a:rPr lang="en-GB" dirty="0"/>
              <a:t>Originally developed to fool humans</a:t>
            </a:r>
          </a:p>
          <a:p>
            <a:pPr lvl="1"/>
            <a:r>
              <a:rPr lang="en-GB" dirty="0"/>
              <a:t>Now used to support users</a:t>
            </a:r>
          </a:p>
          <a:p>
            <a:pPr lvl="2"/>
            <a:r>
              <a:rPr lang="en-GB" dirty="0"/>
              <a:t>Simplify tasks</a:t>
            </a:r>
          </a:p>
          <a:p>
            <a:pPr lvl="1"/>
            <a:r>
              <a:rPr lang="en-GB" dirty="0"/>
              <a:t>Advancing technologies – more developed chatbots</a:t>
            </a:r>
          </a:p>
          <a:p>
            <a:endParaRPr lang="en-GB" dirty="0"/>
          </a:p>
        </p:txBody>
      </p:sp>
    </p:spTree>
    <p:extLst>
      <p:ext uri="{BB962C8B-B14F-4D97-AF65-F5344CB8AC3E}">
        <p14:creationId xmlns:p14="http://schemas.microsoft.com/office/powerpoint/2010/main" val="2321990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9F774-4C26-413E-985D-25DA267654A0}"/>
              </a:ext>
            </a:extLst>
          </p:cNvPr>
          <p:cNvSpPr>
            <a:spLocks noGrp="1"/>
          </p:cNvSpPr>
          <p:nvPr>
            <p:ph type="title"/>
          </p:nvPr>
        </p:nvSpPr>
        <p:spPr/>
        <p:txBody>
          <a:bodyPr/>
          <a:lstStyle/>
          <a:p>
            <a:r>
              <a:rPr lang="en-GB" dirty="0"/>
              <a:t>Literature Review Findings</a:t>
            </a:r>
          </a:p>
        </p:txBody>
      </p:sp>
      <p:sp>
        <p:nvSpPr>
          <p:cNvPr id="3" name="Content Placeholder 2">
            <a:extLst>
              <a:ext uri="{FF2B5EF4-FFF2-40B4-BE49-F238E27FC236}">
                <a16:creationId xmlns:a16="http://schemas.microsoft.com/office/drawing/2014/main" id="{8D048E6F-BB75-441C-A836-297F18203D16}"/>
              </a:ext>
            </a:extLst>
          </p:cNvPr>
          <p:cNvSpPr>
            <a:spLocks noGrp="1"/>
          </p:cNvSpPr>
          <p:nvPr>
            <p:ph idx="1"/>
          </p:nvPr>
        </p:nvSpPr>
        <p:spPr/>
        <p:txBody>
          <a:bodyPr/>
          <a:lstStyle/>
          <a:p>
            <a:r>
              <a:rPr lang="en-GB" dirty="0"/>
              <a:t>What types of chatbots exist?</a:t>
            </a:r>
          </a:p>
          <a:p>
            <a:pPr lvl="1"/>
            <a:r>
              <a:rPr lang="en-GB" dirty="0"/>
              <a:t>Chatbots don’t fit into a single category</a:t>
            </a:r>
          </a:p>
          <a:p>
            <a:pPr lvl="2"/>
            <a:r>
              <a:rPr lang="en-GB" dirty="0"/>
              <a:t>Input</a:t>
            </a:r>
          </a:p>
          <a:p>
            <a:pPr lvl="2"/>
            <a:r>
              <a:rPr lang="en-GB" dirty="0"/>
              <a:t>Messaging Channels</a:t>
            </a:r>
          </a:p>
          <a:p>
            <a:pPr lvl="1"/>
            <a:r>
              <a:rPr lang="en-GB" dirty="0"/>
              <a:t>Examples of chatbots that are frequently used</a:t>
            </a:r>
          </a:p>
          <a:p>
            <a:pPr lvl="2"/>
            <a:r>
              <a:rPr lang="en-GB" dirty="0"/>
              <a:t>Alexa, Siri, Cortana</a:t>
            </a:r>
          </a:p>
          <a:p>
            <a:pPr lvl="2"/>
            <a:r>
              <a:rPr lang="en-GB" dirty="0" err="1"/>
              <a:t>Freudbot</a:t>
            </a:r>
            <a:endParaRPr lang="en-GB" dirty="0"/>
          </a:p>
          <a:p>
            <a:endParaRPr lang="en-GB" dirty="0"/>
          </a:p>
        </p:txBody>
      </p:sp>
    </p:spTree>
    <p:extLst>
      <p:ext uri="{BB962C8B-B14F-4D97-AF65-F5344CB8AC3E}">
        <p14:creationId xmlns:p14="http://schemas.microsoft.com/office/powerpoint/2010/main" val="2217288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9F774-4C26-413E-985D-25DA267654A0}"/>
              </a:ext>
            </a:extLst>
          </p:cNvPr>
          <p:cNvSpPr>
            <a:spLocks noGrp="1"/>
          </p:cNvSpPr>
          <p:nvPr>
            <p:ph type="title"/>
          </p:nvPr>
        </p:nvSpPr>
        <p:spPr/>
        <p:txBody>
          <a:bodyPr/>
          <a:lstStyle/>
          <a:p>
            <a:r>
              <a:rPr lang="en-GB" dirty="0"/>
              <a:t>Literature Review Findings</a:t>
            </a:r>
          </a:p>
        </p:txBody>
      </p:sp>
      <p:sp>
        <p:nvSpPr>
          <p:cNvPr id="3" name="Content Placeholder 2">
            <a:extLst>
              <a:ext uri="{FF2B5EF4-FFF2-40B4-BE49-F238E27FC236}">
                <a16:creationId xmlns:a16="http://schemas.microsoft.com/office/drawing/2014/main" id="{8D048E6F-BB75-441C-A836-297F18203D16}"/>
              </a:ext>
            </a:extLst>
          </p:cNvPr>
          <p:cNvSpPr>
            <a:spLocks noGrp="1"/>
          </p:cNvSpPr>
          <p:nvPr>
            <p:ph idx="1"/>
          </p:nvPr>
        </p:nvSpPr>
        <p:spPr/>
        <p:txBody>
          <a:bodyPr/>
          <a:lstStyle/>
          <a:p>
            <a:r>
              <a:rPr lang="en-GB" dirty="0"/>
              <a:t>How are chatbots currently used in educational systems?</a:t>
            </a:r>
          </a:p>
          <a:p>
            <a:pPr lvl="1"/>
            <a:r>
              <a:rPr lang="en-GB" dirty="0"/>
              <a:t>Effective Learning – Individual Assistance</a:t>
            </a:r>
          </a:p>
          <a:p>
            <a:pPr lvl="2"/>
            <a:r>
              <a:rPr lang="en-GB" dirty="0"/>
              <a:t>Several uses and types</a:t>
            </a:r>
          </a:p>
          <a:p>
            <a:pPr lvl="2"/>
            <a:r>
              <a:rPr lang="en-GB" dirty="0"/>
              <a:t>Growing number of students – struggling to provide individual support</a:t>
            </a:r>
          </a:p>
          <a:p>
            <a:pPr lvl="2"/>
            <a:r>
              <a:rPr lang="en-GB" dirty="0"/>
              <a:t>Restricted financially and organisationally</a:t>
            </a:r>
          </a:p>
          <a:p>
            <a:pPr lvl="2"/>
            <a:r>
              <a:rPr lang="en-GB" dirty="0"/>
              <a:t>Advantages that chatbots provide</a:t>
            </a:r>
          </a:p>
          <a:p>
            <a:pPr lvl="3"/>
            <a:r>
              <a:rPr lang="en-GB" dirty="0"/>
              <a:t>Cost</a:t>
            </a:r>
          </a:p>
          <a:p>
            <a:pPr lvl="3"/>
            <a:r>
              <a:rPr lang="en-GB" dirty="0"/>
              <a:t>Availability of resources</a:t>
            </a:r>
          </a:p>
          <a:p>
            <a:pPr lvl="3"/>
            <a:r>
              <a:rPr lang="en-GB" dirty="0"/>
              <a:t>Students take control</a:t>
            </a:r>
          </a:p>
          <a:p>
            <a:pPr lvl="2"/>
            <a:r>
              <a:rPr lang="en-GB" dirty="0"/>
              <a:t>Example – University of Georgia</a:t>
            </a:r>
          </a:p>
          <a:p>
            <a:endParaRPr lang="en-GB" dirty="0"/>
          </a:p>
        </p:txBody>
      </p:sp>
    </p:spTree>
    <p:extLst>
      <p:ext uri="{BB962C8B-B14F-4D97-AF65-F5344CB8AC3E}">
        <p14:creationId xmlns:p14="http://schemas.microsoft.com/office/powerpoint/2010/main" val="3259044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2D4D2-BBAD-4F60-9847-378F18D3ED26}"/>
              </a:ext>
            </a:extLst>
          </p:cNvPr>
          <p:cNvSpPr>
            <a:spLocks noGrp="1"/>
          </p:cNvSpPr>
          <p:nvPr>
            <p:ph type="title"/>
          </p:nvPr>
        </p:nvSpPr>
        <p:spPr/>
        <p:txBody>
          <a:bodyPr/>
          <a:lstStyle/>
          <a:p>
            <a:r>
              <a:rPr lang="en-GB" dirty="0"/>
              <a:t>Literature Review Findings</a:t>
            </a:r>
          </a:p>
        </p:txBody>
      </p:sp>
      <p:sp>
        <p:nvSpPr>
          <p:cNvPr id="3" name="Content Placeholder 2">
            <a:extLst>
              <a:ext uri="{FF2B5EF4-FFF2-40B4-BE49-F238E27FC236}">
                <a16:creationId xmlns:a16="http://schemas.microsoft.com/office/drawing/2014/main" id="{C019A36B-D674-479B-9D90-D86D09A4F758}"/>
              </a:ext>
            </a:extLst>
          </p:cNvPr>
          <p:cNvSpPr>
            <a:spLocks noGrp="1"/>
          </p:cNvSpPr>
          <p:nvPr>
            <p:ph idx="1"/>
          </p:nvPr>
        </p:nvSpPr>
        <p:spPr/>
        <p:txBody>
          <a:bodyPr/>
          <a:lstStyle/>
          <a:p>
            <a:r>
              <a:rPr lang="en-GB" dirty="0"/>
              <a:t>How are chatbots currently used in educational systems?</a:t>
            </a:r>
          </a:p>
          <a:p>
            <a:pPr lvl="1"/>
            <a:r>
              <a:rPr lang="en-GB" dirty="0"/>
              <a:t>Information Sharing &amp; Gathering</a:t>
            </a:r>
          </a:p>
          <a:p>
            <a:pPr lvl="2"/>
            <a:r>
              <a:rPr lang="en-GB" dirty="0"/>
              <a:t>Important information is easier to gather</a:t>
            </a:r>
          </a:p>
          <a:p>
            <a:pPr lvl="2"/>
            <a:r>
              <a:rPr lang="en-GB" dirty="0"/>
              <a:t>Example Bolton College – Ada</a:t>
            </a:r>
          </a:p>
          <a:p>
            <a:pPr lvl="2"/>
            <a:r>
              <a:rPr lang="en-GB" dirty="0"/>
              <a:t>Advantages of this type of chatbot</a:t>
            </a:r>
          </a:p>
          <a:p>
            <a:pPr lvl="3"/>
            <a:r>
              <a:rPr lang="en-GB" dirty="0"/>
              <a:t>Time reduced – students, administration</a:t>
            </a:r>
          </a:p>
          <a:p>
            <a:pPr lvl="3"/>
            <a:r>
              <a:rPr lang="en-GB" dirty="0"/>
              <a:t>Accessibility</a:t>
            </a:r>
          </a:p>
          <a:p>
            <a:pPr lvl="3"/>
            <a:r>
              <a:rPr lang="en-GB" dirty="0"/>
              <a:t>Support – Reduced workload</a:t>
            </a:r>
          </a:p>
          <a:p>
            <a:pPr lvl="2"/>
            <a:endParaRPr lang="en-GB" dirty="0"/>
          </a:p>
          <a:p>
            <a:endParaRPr lang="en-GB" dirty="0"/>
          </a:p>
        </p:txBody>
      </p:sp>
    </p:spTree>
    <p:extLst>
      <p:ext uri="{BB962C8B-B14F-4D97-AF65-F5344CB8AC3E}">
        <p14:creationId xmlns:p14="http://schemas.microsoft.com/office/powerpoint/2010/main" val="3644273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BD54-DA44-41A4-AE50-4698A0264970}"/>
              </a:ext>
            </a:extLst>
          </p:cNvPr>
          <p:cNvSpPr>
            <a:spLocks noGrp="1"/>
          </p:cNvSpPr>
          <p:nvPr>
            <p:ph type="title"/>
          </p:nvPr>
        </p:nvSpPr>
        <p:spPr/>
        <p:txBody>
          <a:bodyPr/>
          <a:lstStyle/>
          <a:p>
            <a:r>
              <a:rPr lang="en-GB" dirty="0"/>
              <a:t>Literature Review Findings</a:t>
            </a:r>
          </a:p>
        </p:txBody>
      </p:sp>
      <p:sp>
        <p:nvSpPr>
          <p:cNvPr id="3" name="Content Placeholder 2">
            <a:extLst>
              <a:ext uri="{FF2B5EF4-FFF2-40B4-BE49-F238E27FC236}">
                <a16:creationId xmlns:a16="http://schemas.microsoft.com/office/drawing/2014/main" id="{BA8DA533-D6AD-41FC-A230-76A304612E4D}"/>
              </a:ext>
            </a:extLst>
          </p:cNvPr>
          <p:cNvSpPr>
            <a:spLocks noGrp="1"/>
          </p:cNvSpPr>
          <p:nvPr>
            <p:ph idx="1"/>
          </p:nvPr>
        </p:nvSpPr>
        <p:spPr/>
        <p:txBody>
          <a:bodyPr>
            <a:normAutofit fontScale="92500" lnSpcReduction="10000"/>
          </a:bodyPr>
          <a:lstStyle/>
          <a:p>
            <a:r>
              <a:rPr lang="en-GB" dirty="0"/>
              <a:t>Methods used for creating chatbots</a:t>
            </a:r>
          </a:p>
          <a:p>
            <a:pPr lvl="1"/>
            <a:r>
              <a:rPr lang="en-GB" dirty="0"/>
              <a:t>Development Methods</a:t>
            </a:r>
          </a:p>
          <a:p>
            <a:pPr lvl="2"/>
            <a:r>
              <a:rPr lang="en-GB" dirty="0"/>
              <a:t>Creation from scratch</a:t>
            </a:r>
          </a:p>
          <a:p>
            <a:pPr lvl="2"/>
            <a:r>
              <a:rPr lang="en-GB" dirty="0"/>
              <a:t>Use of existing tools</a:t>
            </a:r>
          </a:p>
          <a:p>
            <a:pPr lvl="3"/>
            <a:r>
              <a:rPr lang="en-GB" dirty="0"/>
              <a:t>Flow.ai</a:t>
            </a:r>
          </a:p>
          <a:p>
            <a:pPr lvl="1"/>
            <a:r>
              <a:rPr lang="en-GB" dirty="0"/>
              <a:t>Data Retrieval Methods</a:t>
            </a:r>
          </a:p>
          <a:p>
            <a:pPr lvl="2"/>
            <a:r>
              <a:rPr lang="en-GB" dirty="0"/>
              <a:t>Single Database</a:t>
            </a:r>
          </a:p>
          <a:p>
            <a:pPr lvl="2"/>
            <a:r>
              <a:rPr lang="en-GB" dirty="0"/>
              <a:t>Data Warehouse</a:t>
            </a:r>
          </a:p>
          <a:p>
            <a:pPr lvl="2"/>
            <a:r>
              <a:rPr lang="en-GB" dirty="0"/>
              <a:t>Unstructured Documents</a:t>
            </a:r>
          </a:p>
          <a:p>
            <a:r>
              <a:rPr lang="en-GB" dirty="0"/>
              <a:t>Challenges During Development</a:t>
            </a:r>
          </a:p>
          <a:p>
            <a:pPr lvl="1"/>
            <a:r>
              <a:rPr lang="en-GB" dirty="0"/>
              <a:t>Natural Language Processing</a:t>
            </a:r>
          </a:p>
          <a:p>
            <a:pPr lvl="1"/>
            <a:r>
              <a:rPr lang="en-GB" dirty="0"/>
              <a:t>Machine Learning Complexity</a:t>
            </a:r>
          </a:p>
        </p:txBody>
      </p:sp>
    </p:spTree>
    <p:extLst>
      <p:ext uri="{BB962C8B-B14F-4D97-AF65-F5344CB8AC3E}">
        <p14:creationId xmlns:p14="http://schemas.microsoft.com/office/powerpoint/2010/main" val="2495508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BD54-DA44-41A4-AE50-4698A0264970}"/>
              </a:ext>
            </a:extLst>
          </p:cNvPr>
          <p:cNvSpPr>
            <a:spLocks noGrp="1"/>
          </p:cNvSpPr>
          <p:nvPr>
            <p:ph type="title"/>
          </p:nvPr>
        </p:nvSpPr>
        <p:spPr/>
        <p:txBody>
          <a:bodyPr/>
          <a:lstStyle/>
          <a:p>
            <a:r>
              <a:rPr lang="en-GB" dirty="0"/>
              <a:t>Literature Review Findings</a:t>
            </a:r>
          </a:p>
        </p:txBody>
      </p:sp>
      <p:sp>
        <p:nvSpPr>
          <p:cNvPr id="3" name="Content Placeholder 2">
            <a:extLst>
              <a:ext uri="{FF2B5EF4-FFF2-40B4-BE49-F238E27FC236}">
                <a16:creationId xmlns:a16="http://schemas.microsoft.com/office/drawing/2014/main" id="{BA8DA533-D6AD-41FC-A230-76A304612E4D}"/>
              </a:ext>
            </a:extLst>
          </p:cNvPr>
          <p:cNvSpPr>
            <a:spLocks noGrp="1"/>
          </p:cNvSpPr>
          <p:nvPr>
            <p:ph idx="1"/>
          </p:nvPr>
        </p:nvSpPr>
        <p:spPr/>
        <p:txBody>
          <a:bodyPr/>
          <a:lstStyle/>
          <a:p>
            <a:r>
              <a:rPr lang="en-GB" dirty="0"/>
              <a:t>General Uses for Chatbots</a:t>
            </a:r>
          </a:p>
          <a:p>
            <a:pPr lvl="1"/>
            <a:r>
              <a:rPr lang="en-GB" dirty="0"/>
              <a:t>Learning foreign languages</a:t>
            </a:r>
          </a:p>
          <a:p>
            <a:pPr lvl="1"/>
            <a:r>
              <a:rPr lang="en-GB" dirty="0"/>
              <a:t>Emotional Support</a:t>
            </a:r>
          </a:p>
          <a:p>
            <a:pPr lvl="1"/>
            <a:r>
              <a:rPr lang="en-GB" dirty="0"/>
              <a:t>Customer Service – Amazon’s Messaging Assistant</a:t>
            </a:r>
          </a:p>
          <a:p>
            <a:pPr lvl="1"/>
            <a:r>
              <a:rPr lang="en-GB" dirty="0"/>
              <a:t>Home Automation</a:t>
            </a:r>
          </a:p>
          <a:p>
            <a:r>
              <a:rPr lang="en-GB" dirty="0"/>
              <a:t>Potential Uses for Chatbots</a:t>
            </a:r>
          </a:p>
          <a:p>
            <a:pPr lvl="1"/>
            <a:r>
              <a:rPr lang="en-GB" dirty="0"/>
              <a:t>Medical Systems </a:t>
            </a:r>
          </a:p>
          <a:p>
            <a:pPr lvl="2"/>
            <a:r>
              <a:rPr lang="en-GB" dirty="0"/>
              <a:t>Information Regarding Diseases</a:t>
            </a:r>
          </a:p>
          <a:p>
            <a:pPr lvl="2"/>
            <a:r>
              <a:rPr lang="en-GB" dirty="0"/>
              <a:t>UMLS (Unified Medical Language) Concepts / Terminology</a:t>
            </a:r>
          </a:p>
        </p:txBody>
      </p:sp>
    </p:spTree>
    <p:extLst>
      <p:ext uri="{BB962C8B-B14F-4D97-AF65-F5344CB8AC3E}">
        <p14:creationId xmlns:p14="http://schemas.microsoft.com/office/powerpoint/2010/main" val="226002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15581-EAB6-4428-AFF6-1EB79A4CF7F3}"/>
              </a:ext>
            </a:extLst>
          </p:cNvPr>
          <p:cNvSpPr>
            <a:spLocks noGrp="1"/>
          </p:cNvSpPr>
          <p:nvPr>
            <p:ph type="title"/>
          </p:nvPr>
        </p:nvSpPr>
        <p:spPr/>
        <p:txBody>
          <a:bodyPr/>
          <a:lstStyle/>
          <a:p>
            <a:r>
              <a:rPr lang="en-GB" dirty="0"/>
              <a:t>Results – Primary Research</a:t>
            </a:r>
          </a:p>
        </p:txBody>
      </p:sp>
      <p:sp>
        <p:nvSpPr>
          <p:cNvPr id="3" name="Content Placeholder 2">
            <a:extLst>
              <a:ext uri="{FF2B5EF4-FFF2-40B4-BE49-F238E27FC236}">
                <a16:creationId xmlns:a16="http://schemas.microsoft.com/office/drawing/2014/main" id="{A8A6EFC0-7D3F-40CB-8BBB-1354F565C5E2}"/>
              </a:ext>
            </a:extLst>
          </p:cNvPr>
          <p:cNvSpPr>
            <a:spLocks noGrp="1"/>
          </p:cNvSpPr>
          <p:nvPr>
            <p:ph idx="1"/>
          </p:nvPr>
        </p:nvSpPr>
        <p:spPr/>
        <p:txBody>
          <a:bodyPr>
            <a:normAutofit/>
          </a:bodyPr>
          <a:lstStyle/>
          <a:p>
            <a:r>
              <a:rPr lang="en-GB" dirty="0"/>
              <a:t>16 Participants</a:t>
            </a:r>
          </a:p>
          <a:p>
            <a:r>
              <a:rPr lang="en-GB" dirty="0"/>
              <a:t>11 / 16 – Easier experience than traditional methods</a:t>
            </a:r>
          </a:p>
          <a:p>
            <a:pPr lvl="1"/>
            <a:r>
              <a:rPr lang="en-GB" dirty="0"/>
              <a:t>Easier to gather information</a:t>
            </a:r>
          </a:p>
          <a:p>
            <a:pPr lvl="1"/>
            <a:r>
              <a:rPr lang="en-GB" dirty="0"/>
              <a:t>Limited inputs</a:t>
            </a:r>
          </a:p>
          <a:p>
            <a:r>
              <a:rPr lang="en-GB" dirty="0"/>
              <a:t>12 / 16 – Preferred the chatbot over traditional methods</a:t>
            </a:r>
          </a:p>
          <a:p>
            <a:pPr lvl="1"/>
            <a:r>
              <a:rPr lang="en-GB" dirty="0"/>
              <a:t>Chatbot</a:t>
            </a:r>
          </a:p>
          <a:p>
            <a:pPr lvl="2"/>
            <a:r>
              <a:rPr lang="en-GB" dirty="0"/>
              <a:t>Easier to navigate</a:t>
            </a:r>
          </a:p>
          <a:p>
            <a:pPr lvl="2"/>
            <a:r>
              <a:rPr lang="en-GB" dirty="0"/>
              <a:t>Quite Basic</a:t>
            </a:r>
          </a:p>
          <a:p>
            <a:pPr lvl="1"/>
            <a:r>
              <a:rPr lang="en-GB" dirty="0"/>
              <a:t>Traditional Methods</a:t>
            </a:r>
          </a:p>
          <a:p>
            <a:pPr lvl="2"/>
            <a:r>
              <a:rPr lang="en-GB" dirty="0"/>
              <a:t>Knowledge of the interface – Experience</a:t>
            </a:r>
          </a:p>
          <a:p>
            <a:endParaRPr lang="en-GB" dirty="0"/>
          </a:p>
          <a:p>
            <a:endParaRPr lang="en-GB" dirty="0"/>
          </a:p>
        </p:txBody>
      </p:sp>
    </p:spTree>
    <p:extLst>
      <p:ext uri="{BB962C8B-B14F-4D97-AF65-F5344CB8AC3E}">
        <p14:creationId xmlns:p14="http://schemas.microsoft.com/office/powerpoint/2010/main" val="1539441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15581-EAB6-4428-AFF6-1EB79A4CF7F3}"/>
              </a:ext>
            </a:extLst>
          </p:cNvPr>
          <p:cNvSpPr>
            <a:spLocks noGrp="1"/>
          </p:cNvSpPr>
          <p:nvPr>
            <p:ph type="title"/>
          </p:nvPr>
        </p:nvSpPr>
        <p:spPr/>
        <p:txBody>
          <a:bodyPr/>
          <a:lstStyle/>
          <a:p>
            <a:r>
              <a:rPr lang="en-GB" dirty="0"/>
              <a:t>Results – Primary Research</a:t>
            </a:r>
          </a:p>
        </p:txBody>
      </p:sp>
      <p:sp>
        <p:nvSpPr>
          <p:cNvPr id="3" name="Content Placeholder 2">
            <a:extLst>
              <a:ext uri="{FF2B5EF4-FFF2-40B4-BE49-F238E27FC236}">
                <a16:creationId xmlns:a16="http://schemas.microsoft.com/office/drawing/2014/main" id="{A8A6EFC0-7D3F-40CB-8BBB-1354F565C5E2}"/>
              </a:ext>
            </a:extLst>
          </p:cNvPr>
          <p:cNvSpPr>
            <a:spLocks noGrp="1"/>
          </p:cNvSpPr>
          <p:nvPr>
            <p:ph idx="1"/>
          </p:nvPr>
        </p:nvSpPr>
        <p:spPr/>
        <p:txBody>
          <a:bodyPr>
            <a:normAutofit/>
          </a:bodyPr>
          <a:lstStyle/>
          <a:p>
            <a:r>
              <a:rPr lang="en-GB" dirty="0"/>
              <a:t>10 / 16 – Difficulty Scale </a:t>
            </a:r>
          </a:p>
          <a:p>
            <a:pPr lvl="1"/>
            <a:r>
              <a:rPr lang="en-GB" dirty="0"/>
              <a:t>Easy / Somewhat Easy / Somewhat Difficult / Difficult</a:t>
            </a:r>
          </a:p>
          <a:p>
            <a:pPr lvl="2"/>
            <a:r>
              <a:rPr lang="en-GB" dirty="0"/>
              <a:t>Difficult – potentially because of limited information / inputs being available.</a:t>
            </a:r>
          </a:p>
          <a:p>
            <a:r>
              <a:rPr lang="en-GB" dirty="0"/>
              <a:t>10 / 16 – Stated that the chatbot was quicker</a:t>
            </a:r>
          </a:p>
          <a:p>
            <a:pPr lvl="1"/>
            <a:r>
              <a:rPr lang="en-GB" dirty="0"/>
              <a:t>Poorly worded – quicker functioning / quicker for results / quicker to navigate</a:t>
            </a:r>
          </a:p>
          <a:p>
            <a:r>
              <a:rPr lang="en-GB" dirty="0"/>
              <a:t>Further feedback </a:t>
            </a:r>
          </a:p>
          <a:p>
            <a:pPr lvl="1"/>
            <a:r>
              <a:rPr lang="en-GB" dirty="0"/>
              <a:t>Allow wider range of inputs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59361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15581-EAB6-4428-AFF6-1EB79A4CF7F3}"/>
              </a:ext>
            </a:extLst>
          </p:cNvPr>
          <p:cNvSpPr>
            <a:spLocks noGrp="1"/>
          </p:cNvSpPr>
          <p:nvPr>
            <p:ph type="title"/>
          </p:nvPr>
        </p:nvSpPr>
        <p:spPr/>
        <p:txBody>
          <a:bodyPr/>
          <a:lstStyle/>
          <a:p>
            <a:r>
              <a:rPr lang="en-GB" dirty="0"/>
              <a:t>Results – Primary Research</a:t>
            </a:r>
          </a:p>
        </p:txBody>
      </p:sp>
      <p:sp>
        <p:nvSpPr>
          <p:cNvPr id="3" name="Content Placeholder 2">
            <a:extLst>
              <a:ext uri="{FF2B5EF4-FFF2-40B4-BE49-F238E27FC236}">
                <a16:creationId xmlns:a16="http://schemas.microsoft.com/office/drawing/2014/main" id="{A8A6EFC0-7D3F-40CB-8BBB-1354F565C5E2}"/>
              </a:ext>
            </a:extLst>
          </p:cNvPr>
          <p:cNvSpPr>
            <a:spLocks noGrp="1"/>
          </p:cNvSpPr>
          <p:nvPr>
            <p:ph idx="1"/>
          </p:nvPr>
        </p:nvSpPr>
        <p:spPr/>
        <p:txBody>
          <a:bodyPr>
            <a:normAutofit/>
          </a:bodyPr>
          <a:lstStyle/>
          <a:p>
            <a:r>
              <a:rPr lang="en-GB" dirty="0"/>
              <a:t>Links to literature review</a:t>
            </a:r>
          </a:p>
          <a:p>
            <a:pPr lvl="1"/>
            <a:r>
              <a:rPr lang="en-GB" dirty="0"/>
              <a:t>Compared to Bolton College’s Chatbot</a:t>
            </a:r>
          </a:p>
          <a:p>
            <a:pPr lvl="2"/>
            <a:r>
              <a:rPr lang="en-GB" dirty="0"/>
              <a:t>Quicker and easier like Bolton College</a:t>
            </a:r>
          </a:p>
          <a:p>
            <a:pPr lvl="2"/>
            <a:r>
              <a:rPr lang="en-GB" dirty="0"/>
              <a:t>Bolton had more functionality – mobile access</a:t>
            </a:r>
          </a:p>
          <a:p>
            <a:pPr lvl="2"/>
            <a:r>
              <a:rPr lang="en-GB" dirty="0"/>
              <a:t>Overall Improvement of traditional systems</a:t>
            </a:r>
          </a:p>
          <a:p>
            <a:pPr lvl="1"/>
            <a:r>
              <a:rPr lang="en-GB" dirty="0"/>
              <a:t>Challenges during development</a:t>
            </a:r>
          </a:p>
          <a:p>
            <a:pPr lvl="2"/>
            <a:r>
              <a:rPr lang="en-GB" dirty="0"/>
              <a:t>Machine learning complexity</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735238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D2E0-D76A-4CE4-9259-8AF463C7D939}"/>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02401883-91ED-4320-BFBA-BAE5E779B207}"/>
              </a:ext>
            </a:extLst>
          </p:cNvPr>
          <p:cNvSpPr>
            <a:spLocks noGrp="1"/>
          </p:cNvSpPr>
          <p:nvPr>
            <p:ph idx="1"/>
          </p:nvPr>
        </p:nvSpPr>
        <p:spPr/>
        <p:txBody>
          <a:bodyPr>
            <a:normAutofit fontScale="85000" lnSpcReduction="20000"/>
          </a:bodyPr>
          <a:lstStyle/>
          <a:p>
            <a:r>
              <a:rPr lang="en-GB" dirty="0"/>
              <a:t>Chatbot Information</a:t>
            </a:r>
          </a:p>
          <a:p>
            <a:pPr lvl="1"/>
            <a:r>
              <a:rPr lang="en-GB" dirty="0"/>
              <a:t>Uses inside and outside educational institutes</a:t>
            </a:r>
          </a:p>
          <a:p>
            <a:pPr lvl="1"/>
            <a:r>
              <a:rPr lang="en-GB" dirty="0"/>
              <a:t>Types of chatbots</a:t>
            </a:r>
          </a:p>
          <a:p>
            <a:pPr lvl="1"/>
            <a:r>
              <a:rPr lang="en-GB" dirty="0"/>
              <a:t>Examples of chatbots</a:t>
            </a:r>
          </a:p>
          <a:p>
            <a:r>
              <a:rPr lang="en-GB" dirty="0"/>
              <a:t>Aims &amp; Objectives were met</a:t>
            </a:r>
          </a:p>
          <a:p>
            <a:r>
              <a:rPr lang="en-GB" dirty="0"/>
              <a:t>Development issues were resolved</a:t>
            </a:r>
          </a:p>
          <a:p>
            <a:pPr lvl="1"/>
            <a:r>
              <a:rPr lang="en-GB" dirty="0"/>
              <a:t>Provided experience for future projects</a:t>
            </a:r>
          </a:p>
          <a:p>
            <a:r>
              <a:rPr lang="en-GB" dirty="0"/>
              <a:t>Recommendations for studies</a:t>
            </a:r>
          </a:p>
          <a:p>
            <a:pPr lvl="1"/>
            <a:r>
              <a:rPr lang="en-GB" dirty="0"/>
              <a:t>Do not focus on a single point for secondary research</a:t>
            </a:r>
          </a:p>
          <a:p>
            <a:pPr lvl="2"/>
            <a:r>
              <a:rPr lang="en-GB" dirty="0"/>
              <a:t>Large number of chatbots available</a:t>
            </a:r>
          </a:p>
          <a:p>
            <a:pPr lvl="2"/>
            <a:r>
              <a:rPr lang="en-GB" dirty="0"/>
              <a:t>Large number of topics</a:t>
            </a:r>
          </a:p>
          <a:p>
            <a:pPr lvl="1"/>
            <a:r>
              <a:rPr lang="en-GB" dirty="0"/>
              <a:t>Do not focus on a single type or use for chatbots</a:t>
            </a:r>
          </a:p>
          <a:p>
            <a:pPr lvl="2"/>
            <a:r>
              <a:rPr lang="en-GB" dirty="0"/>
              <a:t>Could limit available information</a:t>
            </a:r>
          </a:p>
        </p:txBody>
      </p:sp>
    </p:spTree>
    <p:extLst>
      <p:ext uri="{BB962C8B-B14F-4D97-AF65-F5344CB8AC3E}">
        <p14:creationId xmlns:p14="http://schemas.microsoft.com/office/powerpoint/2010/main" val="1104108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B89EE-EC2F-4638-8258-852DD8D5472C}"/>
              </a:ext>
            </a:extLst>
          </p:cNvPr>
          <p:cNvSpPr>
            <a:spLocks noGrp="1"/>
          </p:cNvSpPr>
          <p:nvPr>
            <p:ph type="title"/>
          </p:nvPr>
        </p:nvSpPr>
        <p:spPr/>
        <p:txBody>
          <a:bodyPr/>
          <a:lstStyle/>
          <a:p>
            <a:r>
              <a:rPr lang="en-GB" dirty="0"/>
              <a:t>Recommendations – Future Work</a:t>
            </a:r>
          </a:p>
        </p:txBody>
      </p:sp>
      <p:sp>
        <p:nvSpPr>
          <p:cNvPr id="3" name="Content Placeholder 2">
            <a:extLst>
              <a:ext uri="{FF2B5EF4-FFF2-40B4-BE49-F238E27FC236}">
                <a16:creationId xmlns:a16="http://schemas.microsoft.com/office/drawing/2014/main" id="{7AEF24D6-3F2F-44DC-B179-D5AA0E1D5E69}"/>
              </a:ext>
            </a:extLst>
          </p:cNvPr>
          <p:cNvSpPr>
            <a:spLocks noGrp="1"/>
          </p:cNvSpPr>
          <p:nvPr>
            <p:ph idx="1"/>
          </p:nvPr>
        </p:nvSpPr>
        <p:spPr/>
        <p:txBody>
          <a:bodyPr/>
          <a:lstStyle/>
          <a:p>
            <a:r>
              <a:rPr lang="en-GB" dirty="0"/>
              <a:t>Further Research Areas</a:t>
            </a:r>
          </a:p>
          <a:p>
            <a:pPr lvl="1"/>
            <a:r>
              <a:rPr lang="en-GB" dirty="0"/>
              <a:t>Chatbots for medical uses</a:t>
            </a:r>
          </a:p>
          <a:p>
            <a:r>
              <a:rPr lang="en-GB" dirty="0"/>
              <a:t>Future Work</a:t>
            </a:r>
          </a:p>
          <a:p>
            <a:pPr lvl="1"/>
            <a:r>
              <a:rPr lang="en-GB" dirty="0"/>
              <a:t>Implementation into a live environment</a:t>
            </a:r>
          </a:p>
          <a:p>
            <a:pPr lvl="2"/>
            <a:r>
              <a:rPr lang="en-GB" dirty="0"/>
              <a:t>See how users adapt to the new system</a:t>
            </a:r>
          </a:p>
          <a:p>
            <a:pPr lvl="2"/>
            <a:r>
              <a:rPr lang="en-GB" dirty="0"/>
              <a:t>Gain further insights and better results for user acceptance</a:t>
            </a:r>
          </a:p>
          <a:p>
            <a:pPr lvl="1"/>
            <a:r>
              <a:rPr lang="en-GB" dirty="0"/>
              <a:t>Improve the system using additional features.</a:t>
            </a:r>
          </a:p>
        </p:txBody>
      </p:sp>
    </p:spTree>
    <p:extLst>
      <p:ext uri="{BB962C8B-B14F-4D97-AF65-F5344CB8AC3E}">
        <p14:creationId xmlns:p14="http://schemas.microsoft.com/office/powerpoint/2010/main" val="285517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85866-BA22-47EC-A2F7-CD53B6AE4C9C}"/>
              </a:ext>
            </a:extLst>
          </p:cNvPr>
          <p:cNvSpPr>
            <a:spLocks noGrp="1"/>
          </p:cNvSpPr>
          <p:nvPr>
            <p:ph type="title"/>
          </p:nvPr>
        </p:nvSpPr>
        <p:spPr/>
        <p:txBody>
          <a:bodyPr/>
          <a:lstStyle/>
          <a:p>
            <a:r>
              <a:rPr lang="en-GB" dirty="0"/>
              <a:t>Demonstration</a:t>
            </a:r>
          </a:p>
        </p:txBody>
      </p:sp>
      <p:sp>
        <p:nvSpPr>
          <p:cNvPr id="3" name="Content Placeholder 2">
            <a:extLst>
              <a:ext uri="{FF2B5EF4-FFF2-40B4-BE49-F238E27FC236}">
                <a16:creationId xmlns:a16="http://schemas.microsoft.com/office/drawing/2014/main" id="{D50B0832-E9A3-4FEC-B4B9-6BB908E6DAD2}"/>
              </a:ext>
            </a:extLst>
          </p:cNvPr>
          <p:cNvSpPr>
            <a:spLocks noGrp="1"/>
          </p:cNvSpPr>
          <p:nvPr>
            <p:ph idx="1"/>
          </p:nvPr>
        </p:nvSpPr>
        <p:spPr/>
        <p:txBody>
          <a:bodyPr/>
          <a:lstStyle/>
          <a:p>
            <a:r>
              <a:rPr lang="en-GB" dirty="0"/>
              <a:t>This video is a short demonstration of the chatbot (3 minutes long)</a:t>
            </a:r>
          </a:p>
          <a:p>
            <a:r>
              <a:rPr lang="en-GB" dirty="0"/>
              <a:t>Link to video: </a:t>
            </a:r>
            <a:r>
              <a:rPr lang="en-GB" dirty="0">
                <a:hlinkClick r:id="rId3"/>
              </a:rPr>
              <a:t>https://youtu.be/FxgHi2dLc8o</a:t>
            </a:r>
            <a:r>
              <a:rPr lang="en-GB" dirty="0"/>
              <a:t> </a:t>
            </a:r>
          </a:p>
        </p:txBody>
      </p:sp>
    </p:spTree>
    <p:extLst>
      <p:ext uri="{BB962C8B-B14F-4D97-AF65-F5344CB8AC3E}">
        <p14:creationId xmlns:p14="http://schemas.microsoft.com/office/powerpoint/2010/main" val="3032327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373BE-9DBF-4872-9667-EAA07936E500}"/>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9421D749-454E-411E-9445-CB18E70747C1}"/>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17922725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2746</TotalTime>
  <Words>5043</Words>
  <Application>Microsoft Office PowerPoint</Application>
  <PresentationFormat>Widescreen</PresentationFormat>
  <Paragraphs>233</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vt:lpstr>
      <vt:lpstr>An investigation into chatbots for education</vt:lpstr>
      <vt:lpstr>Aims &amp; Objectives</vt:lpstr>
      <vt:lpstr>Literature Review Findings</vt:lpstr>
      <vt:lpstr>Literature Review Findings</vt:lpstr>
      <vt:lpstr>Literature Review Findings</vt:lpstr>
      <vt:lpstr>Literature Review Findings</vt:lpstr>
      <vt:lpstr>Literature Review Findings</vt:lpstr>
      <vt:lpstr>Literature Review Findings</vt:lpstr>
      <vt:lpstr>Results – Primary Research</vt:lpstr>
      <vt:lpstr>Results – Primary Research</vt:lpstr>
      <vt:lpstr>Results – Primary Research</vt:lpstr>
      <vt:lpstr>Conclusions</vt:lpstr>
      <vt:lpstr>Recommendations – Future Work</vt:lpstr>
      <vt:lpstr>Demonstration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chatbots for education</dc:title>
  <dc:creator>Kyle Pixley</dc:creator>
  <cp:lastModifiedBy>Kyle Pixley</cp:lastModifiedBy>
  <cp:revision>55</cp:revision>
  <dcterms:created xsi:type="dcterms:W3CDTF">2021-04-21T16:55:07Z</dcterms:created>
  <dcterms:modified xsi:type="dcterms:W3CDTF">2021-04-27T12:47:42Z</dcterms:modified>
</cp:coreProperties>
</file>