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535E67-E372-CA4A-9023-E6D57FC7B15B}" v="9" dt="2026-07-18T23:27:59.5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/>
    <p:restoredTop sz="94645"/>
  </p:normalViewPr>
  <p:slideViewPr>
    <p:cSldViewPr snapToGrid="0">
      <p:cViewPr>
        <p:scale>
          <a:sx n="90" d="100"/>
          <a:sy n="90" d="100"/>
        </p:scale>
        <p:origin x="1536" y="6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rul Nisa (2326474)" userId="3409be8d-72d0-4e46-b68b-dbc20037f0b1" providerId="ADAL" clId="{F2535E67-E372-CA4A-9023-E6D57FC7B15B}"/>
    <pc:docChg chg="modSld">
      <pc:chgData name="Mahrul Nisa (2326474)" userId="3409be8d-72d0-4e46-b68b-dbc20037f0b1" providerId="ADAL" clId="{F2535E67-E372-CA4A-9023-E6D57FC7B15B}" dt="2026-07-18T23:28:15.923" v="12" actId="1076"/>
      <pc:docMkLst>
        <pc:docMk/>
      </pc:docMkLst>
      <pc:sldChg chg="addSp modSp mod modAnim">
        <pc:chgData name="Mahrul Nisa (2326474)" userId="3409be8d-72d0-4e46-b68b-dbc20037f0b1" providerId="ADAL" clId="{F2535E67-E372-CA4A-9023-E6D57FC7B15B}" dt="2026-07-18T23:28:06.676" v="10" actId="1076"/>
        <pc:sldMkLst>
          <pc:docMk/>
          <pc:sldMk cId="1560523549" sldId="256"/>
        </pc:sldMkLst>
        <pc:picChg chg="add mod">
          <ac:chgData name="Mahrul Nisa (2326474)" userId="3409be8d-72d0-4e46-b68b-dbc20037f0b1" providerId="ADAL" clId="{F2535E67-E372-CA4A-9023-E6D57FC7B15B}" dt="2026-07-18T23:28:06.676" v="10" actId="1076"/>
          <ac:picMkLst>
            <pc:docMk/>
            <pc:sldMk cId="1560523549" sldId="256"/>
            <ac:picMk id="7" creationId="{25D5EFC7-95FA-2947-B330-D2F4921C117C}"/>
          </ac:picMkLst>
        </pc:picChg>
      </pc:sldChg>
      <pc:sldChg chg="addSp modSp mod modAnim">
        <pc:chgData name="Mahrul Nisa (2326474)" userId="3409be8d-72d0-4e46-b68b-dbc20037f0b1" providerId="ADAL" clId="{F2535E67-E372-CA4A-9023-E6D57FC7B15B}" dt="2026-07-18T23:28:15.923" v="12" actId="1076"/>
        <pc:sldMkLst>
          <pc:docMk/>
          <pc:sldMk cId="320526516" sldId="268"/>
        </pc:sldMkLst>
        <pc:picChg chg="add mod">
          <ac:chgData name="Mahrul Nisa (2326474)" userId="3409be8d-72d0-4e46-b68b-dbc20037f0b1" providerId="ADAL" clId="{F2535E67-E372-CA4A-9023-E6D57FC7B15B}" dt="2026-07-18T23:28:15.923" v="12" actId="1076"/>
          <ac:picMkLst>
            <pc:docMk/>
            <pc:sldMk cId="320526516" sldId="268"/>
            <ac:picMk id="5" creationId="{B57A4D4E-8410-CB46-E918-90C7E44A072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Saturday, July 18, 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936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Saturday, July 18, 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813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Saturday, July 18, 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804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Saturday, July 18, 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911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Saturday, July 18, 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248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Saturday, July 18, 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537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Saturday, July 18, 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4027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Saturday, July 18, 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5363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Saturday, July 18, 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241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Saturday, July 18, 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1717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Saturday, July 18, 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0505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Saturday, July 18, 2026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41727328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62" r:id="rId6"/>
    <p:sldLayoutId id="2147483757" r:id="rId7"/>
    <p:sldLayoutId id="2147483758" r:id="rId8"/>
    <p:sldLayoutId id="2147483759" r:id="rId9"/>
    <p:sldLayoutId id="2147483761" r:id="rId10"/>
    <p:sldLayoutId id="214748376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hehill.com/policy/equilibrium-sustainability/5381412-air-pollution-herbal-remedies-lung-cancer-risk-study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4D896123-1B32-4CB1-B2ED-E34BBC26B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5A22F8-FFBE-AABE-2805-FFD99B979CD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1464" b="18447"/>
          <a:stretch>
            <a:fillRect/>
          </a:stretch>
        </p:blipFill>
        <p:spPr>
          <a:xfrm>
            <a:off x="20" y="-1"/>
            <a:ext cx="12191980" cy="6857571"/>
          </a:xfrm>
          <a:prstGeom prst="rect">
            <a:avLst/>
          </a:prstGeom>
        </p:spPr>
      </p:pic>
      <p:sp>
        <p:nvSpPr>
          <p:cNvPr id="50" name="Rectangle 49">
            <a:extLst>
              <a:ext uri="{FF2B5EF4-FFF2-40B4-BE49-F238E27FC236}">
                <a16:creationId xmlns:a16="http://schemas.microsoft.com/office/drawing/2014/main" id="{019FDB4D-987D-4C87-A179-9D4616AB2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9931"/>
            <a:ext cx="12191999" cy="5058137"/>
          </a:xfrm>
          <a:prstGeom prst="rect">
            <a:avLst/>
          </a:prstGeom>
          <a:gradFill flip="none" rotWithShape="1">
            <a:gsLst>
              <a:gs pos="50000">
                <a:schemeClr val="tx1">
                  <a:alpha val="30000"/>
                </a:schemeClr>
              </a:gs>
              <a:gs pos="80000">
                <a:schemeClr val="tx1">
                  <a:alpha val="15000"/>
                </a:schemeClr>
              </a:gs>
              <a:gs pos="0">
                <a:schemeClr val="tx1">
                  <a:alpha val="0"/>
                </a:schemeClr>
              </a:gs>
              <a:gs pos="20000">
                <a:schemeClr val="tx1">
                  <a:alpha val="1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251B0B-7581-4E7F-24FF-B3ECA67B0C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9534" y="504966"/>
            <a:ext cx="8952932" cy="3043213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en-US" spc="700" dirty="0">
                <a:solidFill>
                  <a:schemeClr val="bg1"/>
                </a:solidFill>
              </a:rPr>
              <a:t>A suggested care plan for a Patient with lung cancer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78F0D9-BBFD-1A14-0D5E-9F1E29DABC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50191" y="3749746"/>
            <a:ext cx="6291618" cy="2208321"/>
          </a:xfrm>
        </p:spPr>
        <p:txBody>
          <a:bodyPr vert="horz" lIns="0" tIns="0" rIns="0" bIns="0" rtlCol="0" anchor="t">
            <a:normAutofit/>
          </a:bodyPr>
          <a:lstStyle/>
          <a:p>
            <a:pPr indent="-2286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chemeClr val="bg1"/>
                </a:solidFill>
              </a:rPr>
              <a:t>Name: Mahrul Nisa</a:t>
            </a:r>
          </a:p>
          <a:p>
            <a:pPr indent="-2286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chemeClr val="bg1"/>
                </a:solidFill>
              </a:rPr>
              <a:t>Student id: 2326474</a:t>
            </a:r>
          </a:p>
          <a:p>
            <a:pPr indent="-2286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chemeClr val="bg1"/>
                </a:solidFill>
              </a:rPr>
              <a:t>Module: introduction to physiology</a:t>
            </a:r>
          </a:p>
          <a:p>
            <a:pPr indent="-2286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chemeClr val="bg1"/>
                </a:solidFill>
              </a:rPr>
              <a:t>Module code: BMHP5023</a:t>
            </a:r>
          </a:p>
          <a:p>
            <a:pPr indent="-2286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chemeClr val="bg1"/>
                </a:solidFill>
              </a:rPr>
              <a:t>Assignment title: component 2 presentation (power point with voice over</a:t>
            </a:r>
            <a:r>
              <a:rPr lang="en-US" sz="1100" dirty="0">
                <a:solidFill>
                  <a:schemeClr val="bg1"/>
                </a:solidFill>
              </a:rPr>
              <a:t>)</a:t>
            </a:r>
          </a:p>
        </p:txBody>
      </p:sp>
      <p:pic>
        <p:nvPicPr>
          <p:cNvPr id="7" name="Audio Recording 19 Jul 2026 at 00:21:23.m4a">
            <a:hlinkClick r:id="" action="ppaction://media"/>
            <a:extLst>
              <a:ext uri="{FF2B5EF4-FFF2-40B4-BE49-F238E27FC236}">
                <a16:creationId xmlns:a16="http://schemas.microsoft.com/office/drawing/2014/main" id="{25D5EFC7-95FA-2947-B330-D2F4921C11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55906" y="513146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523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119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CBD18-992A-D296-DF7D-1461C14FE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844" y="95616"/>
            <a:ext cx="10241280" cy="1234440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3432C-3B02-E5D5-C5E0-5782FB591F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844" y="1649420"/>
            <a:ext cx="5063067" cy="3959352"/>
          </a:xfrm>
        </p:spPr>
        <p:txBody>
          <a:bodyPr/>
          <a:lstStyle/>
          <a:p>
            <a:r>
              <a:rPr lang="en-US" dirty="0"/>
              <a:t>Lung cancer is a </a:t>
            </a:r>
            <a:r>
              <a:rPr lang="en-GB" dirty="0"/>
              <a:t>condition</a:t>
            </a:r>
            <a:r>
              <a:rPr lang="en-US" dirty="0"/>
              <a:t> where abnormal lung cells grow uncontrollably. This presentation examines a fictional patient with NSCLC and develops an evidence based care plan.</a:t>
            </a:r>
          </a:p>
          <a:p>
            <a:r>
              <a:rPr lang="en-US" dirty="0"/>
              <a:t>The presentation links respiratory anatomy, physiology, disease impact and NICE/NHS based care.</a:t>
            </a:r>
          </a:p>
        </p:txBody>
      </p:sp>
      <p:pic>
        <p:nvPicPr>
          <p:cNvPr id="5" name="Picture 4" descr="Air pollution, herbal remedies tied to lung cancer risk">
            <a:extLst>
              <a:ext uri="{FF2B5EF4-FFF2-40B4-BE49-F238E27FC236}">
                <a16:creationId xmlns:a16="http://schemas.microsoft.com/office/drawing/2014/main" id="{59EF9BA8-322D-AF16-C0C1-505E2C137D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0" y="1649420"/>
            <a:ext cx="570230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3654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B6DFD-7E23-842F-DC3C-1BEEC3019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578" y="119437"/>
            <a:ext cx="11582400" cy="1243584"/>
          </a:xfrm>
        </p:spPr>
        <p:txBody>
          <a:bodyPr/>
          <a:lstStyle/>
          <a:p>
            <a:r>
              <a:rPr lang="en-US" dirty="0"/>
              <a:t>Fictional patient demographics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C28E34-1D61-7F33-47AA-C645009A1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578" y="1615553"/>
            <a:ext cx="5751689" cy="3959352"/>
          </a:xfrm>
        </p:spPr>
        <p:txBody>
          <a:bodyPr/>
          <a:lstStyle/>
          <a:p>
            <a:r>
              <a:rPr lang="en-US" dirty="0"/>
              <a:t>Patient: Daniel (fictional)</a:t>
            </a:r>
          </a:p>
          <a:p>
            <a:r>
              <a:rPr lang="en-US" dirty="0"/>
              <a:t>Age: 64 years, Male </a:t>
            </a:r>
          </a:p>
          <a:p>
            <a:r>
              <a:rPr lang="en-US" dirty="0"/>
              <a:t>Occupation: Former </a:t>
            </a:r>
            <a:r>
              <a:rPr lang="en-GB" dirty="0"/>
              <a:t>construction</a:t>
            </a:r>
            <a:r>
              <a:rPr lang="en-US" dirty="0"/>
              <a:t> worker</a:t>
            </a:r>
          </a:p>
          <a:p>
            <a:r>
              <a:rPr lang="en-US" dirty="0"/>
              <a:t>Diagnosis: stage lll NSCLC</a:t>
            </a:r>
          </a:p>
          <a:p>
            <a:r>
              <a:rPr lang="en-US" dirty="0"/>
              <a:t>Lifestyle: previous smoker (35 pack- years), reduced exercise, occupational exposure risk.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CE6AA9-68C6-AF41-2E36-00C7530A14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1634" y="1737917"/>
            <a:ext cx="4649788" cy="4471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784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93F04F-6E7E-C66D-1A3A-52337CA89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4911393" cy="155672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Anatomy of the respiratory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96F533-CB34-C3A7-C032-B600D1F6F6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2345635"/>
            <a:ext cx="4911392" cy="3583940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600"/>
              <a:t>Trachea transports air towards lungs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600"/>
          </a:p>
          <a:p>
            <a:pPr>
              <a:lnSpc>
                <a:spcPct val="110000"/>
              </a:lnSpc>
            </a:pPr>
            <a:r>
              <a:rPr lang="en-US" sz="1600"/>
              <a:t>Bronchi and bronchioles distribute airflow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600"/>
          </a:p>
          <a:p>
            <a:pPr>
              <a:lnSpc>
                <a:spcPct val="110000"/>
              </a:lnSpc>
            </a:pPr>
            <a:r>
              <a:rPr lang="en-US" sz="1600"/>
              <a:t>Alveoli allow oxygen/carbon dioxide exchange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600"/>
          </a:p>
          <a:p>
            <a:pPr>
              <a:lnSpc>
                <a:spcPct val="110000"/>
              </a:lnSpc>
            </a:pPr>
            <a:r>
              <a:rPr lang="en-US" sz="1600"/>
              <a:t>Pleura protects lung surfaces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600"/>
          </a:p>
          <a:p>
            <a:pPr>
              <a:lnSpc>
                <a:spcPct val="110000"/>
              </a:lnSpc>
            </a:pPr>
            <a:r>
              <a:rPr lang="en-US" sz="1600"/>
              <a:t>Diaphragm supports breathing movement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202B6D10-B658-747F-A855-445F7C42B2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4639" y="635517"/>
            <a:ext cx="5090161" cy="5115740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832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E01C05-7AAD-5E5A-3955-5F63DBB93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4911393" cy="155672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Physiology of the respiratory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CE44F-4AB5-EDAF-5255-DFE09FADE2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2345635"/>
            <a:ext cx="4911392" cy="3583940"/>
          </a:xfrm>
        </p:spPr>
        <p:txBody>
          <a:bodyPr anchor="t">
            <a:normAutofit/>
          </a:bodyPr>
          <a:lstStyle/>
          <a:p>
            <a:r>
              <a:rPr lang="en-US" sz="1600" dirty="0"/>
              <a:t>Normal respiration involves ventilation, diffusion and perfusion </a:t>
            </a:r>
          </a:p>
          <a:p>
            <a:endParaRPr lang="en-US" sz="1600" dirty="0"/>
          </a:p>
          <a:p>
            <a:endParaRPr lang="en-US" sz="1600" dirty="0"/>
          </a:p>
          <a:p>
            <a:r>
              <a:rPr lang="en-US" sz="1600" dirty="0"/>
              <a:t>Oxygen crosses alveolar membranes into blood binds with hemoglobin. Carbon dioxide is removed during expiration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8D1979-9992-4E81-B08D-FACA0CFE49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96" y="928425"/>
            <a:ext cx="5811889" cy="515805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2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C487DF-F330-8279-9FA8-7FE8401BA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4911393" cy="1556724"/>
          </a:xfrm>
        </p:spPr>
        <p:txBody>
          <a:bodyPr anchor="b">
            <a:normAutofit/>
          </a:bodyPr>
          <a:lstStyle/>
          <a:p>
            <a:r>
              <a:rPr lang="en-US" dirty="0"/>
              <a:t>Overview of lung cancer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A7A84-6CFD-7833-431E-3F0EB022E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2345635"/>
            <a:ext cx="4911392" cy="358394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600"/>
              <a:t>Two major types: </a:t>
            </a:r>
          </a:p>
          <a:p>
            <a:pPr marL="0" indent="0">
              <a:buNone/>
            </a:pPr>
            <a:endParaRPr lang="en-US" sz="1600"/>
          </a:p>
          <a:p>
            <a:r>
              <a:rPr lang="en-US" sz="1600"/>
              <a:t>Non-small cell lung cancer (NSCLC)</a:t>
            </a:r>
          </a:p>
          <a:p>
            <a:pPr marL="0" indent="0">
              <a:buNone/>
            </a:pPr>
            <a:endParaRPr lang="en-US" sz="1600"/>
          </a:p>
          <a:p>
            <a:r>
              <a:rPr lang="en-US" sz="1600"/>
              <a:t>Small cell lung cancer (SCLC)</a:t>
            </a:r>
          </a:p>
          <a:p>
            <a:pPr marL="0" indent="0">
              <a:buNone/>
            </a:pPr>
            <a:endParaRPr lang="en-US" sz="1600"/>
          </a:p>
          <a:p>
            <a:r>
              <a:rPr lang="en-US" sz="1600"/>
              <a:t>NSCLC develops when genetic changes cause uncontrolled growth of lung epithelial cells.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7DD57E-DC6D-3AC1-3496-349BE52E54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9634" y="457200"/>
            <a:ext cx="3680171" cy="5472375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832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3CBB9B1-7B7D-4BA1-A1AF-572168B39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18C56A-B195-005B-4006-768A735DA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57201"/>
            <a:ext cx="3091607" cy="1727643"/>
          </a:xfrm>
        </p:spPr>
        <p:txBody>
          <a:bodyPr anchor="b">
            <a:normAutofit/>
          </a:bodyPr>
          <a:lstStyle/>
          <a:p>
            <a:r>
              <a:rPr lang="en-US" sz="2800"/>
              <a:t>diagnosis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B099ACD-4155-69BB-9E5C-D17A78F5BE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11273"/>
          <a:stretch>
            <a:fillRect/>
          </a:stretch>
        </p:blipFill>
        <p:spPr>
          <a:xfrm>
            <a:off x="20" y="432"/>
            <a:ext cx="8115280" cy="640745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7B40A-8D66-65A1-D662-3AF9BD2A01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3193" y="2530549"/>
            <a:ext cx="2942813" cy="34281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/>
              <a:t>Clinical features</a:t>
            </a:r>
          </a:p>
          <a:p>
            <a:r>
              <a:rPr lang="en-US" sz="1400"/>
              <a:t>Persistent cough </a:t>
            </a:r>
          </a:p>
          <a:p>
            <a:r>
              <a:rPr lang="en-US" sz="1400"/>
              <a:t>Breathlessness </a:t>
            </a:r>
          </a:p>
          <a:p>
            <a:r>
              <a:rPr lang="en-US" sz="1400"/>
              <a:t>Weight loss</a:t>
            </a:r>
          </a:p>
          <a:p>
            <a:r>
              <a:rPr lang="en-US" sz="1400"/>
              <a:t>Hemoptysis</a:t>
            </a:r>
          </a:p>
          <a:p>
            <a:pPr marL="0" indent="0">
              <a:buNone/>
            </a:pPr>
            <a:r>
              <a:rPr lang="en-US" sz="1400"/>
              <a:t>Investigation:</a:t>
            </a:r>
          </a:p>
          <a:p>
            <a:r>
              <a:rPr lang="en-US" sz="1400"/>
              <a:t>Chest x-ray, CT scan, PET-CT, bronchoscopy and biopsy.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49257"/>
          </a:xfrm>
          <a:prstGeom prst="rect">
            <a:avLst/>
          </a:prstGeom>
          <a:gradFill>
            <a:gsLst>
              <a:gs pos="34000">
                <a:schemeClr val="accent4">
                  <a:alpha val="73000"/>
                </a:schemeClr>
              </a:gs>
              <a:gs pos="100000">
                <a:schemeClr val="accent5">
                  <a:alpha val="89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8314"/>
            <a:ext cx="8115300" cy="449258"/>
          </a:xfrm>
          <a:prstGeom prst="rect">
            <a:avLst/>
          </a:prstGeom>
          <a:gradFill>
            <a:gsLst>
              <a:gs pos="22000">
                <a:schemeClr val="accent5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9710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93EE6D-8EFA-E58F-4C34-EDABC445F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4911393" cy="1556724"/>
          </a:xfrm>
        </p:spPr>
        <p:txBody>
          <a:bodyPr anchor="b">
            <a:normAutofit/>
          </a:bodyPr>
          <a:lstStyle/>
          <a:p>
            <a:r>
              <a:rPr lang="en-US" sz="2500"/>
              <a:t>Pathophysiology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750E6-AF15-1EE9-1CDE-20E33A05D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2345635"/>
            <a:ext cx="4911392" cy="3583940"/>
          </a:xfrm>
        </p:spPr>
        <p:txBody>
          <a:bodyPr anchor="t">
            <a:normAutofit/>
          </a:bodyPr>
          <a:lstStyle/>
          <a:p>
            <a:r>
              <a:rPr lang="en-US" sz="1600"/>
              <a:t>Mutation → uncontrolled cell division → tumor formation → airway obstruction→ impaired airflow → cough and </a:t>
            </a:r>
            <a:r>
              <a:rPr lang="en-GB" sz="1600"/>
              <a:t>breathlessness</a:t>
            </a:r>
            <a:r>
              <a:rPr lang="en-US" sz="1600"/>
              <a:t>. </a:t>
            </a:r>
          </a:p>
          <a:p>
            <a:endParaRPr lang="en-US" sz="1600"/>
          </a:p>
          <a:p>
            <a:r>
              <a:rPr lang="en-US" sz="1600"/>
              <a:t>Cancer may invade nearby tissues and spread through metastasis.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6948C1-A0F0-4086-BFD6-BC73A694F1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4639" y="1952661"/>
            <a:ext cx="5090161" cy="2481453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5485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76805E-59F3-CCCD-61A1-A0FCA4EA9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4911393" cy="155672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Functional and structural impact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63B68-6CB9-CF94-45C5-8BAC467B28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2345635"/>
            <a:ext cx="4911392" cy="358394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600"/>
              <a:t>Structural effects:</a:t>
            </a:r>
          </a:p>
          <a:p>
            <a:r>
              <a:rPr lang="en-US" sz="1600"/>
              <a:t>Tumor obstruction </a:t>
            </a:r>
          </a:p>
          <a:p>
            <a:r>
              <a:rPr lang="en-US" sz="1600"/>
              <a:t>Reduced lung tissue function </a:t>
            </a:r>
          </a:p>
          <a:p>
            <a:r>
              <a:rPr lang="en-US" sz="1600"/>
              <a:t>Pleural complications</a:t>
            </a:r>
          </a:p>
          <a:p>
            <a:pPr marL="0" indent="0">
              <a:buNone/>
            </a:pPr>
            <a:r>
              <a:rPr lang="en-US" sz="1600"/>
              <a:t>Functional effects:</a:t>
            </a:r>
          </a:p>
          <a:p>
            <a:r>
              <a:rPr lang="en-US" sz="1600"/>
              <a:t>Reduced gas exchange</a:t>
            </a:r>
          </a:p>
          <a:p>
            <a:r>
              <a:rPr lang="en-US" sz="1600"/>
              <a:t>Hypoxia</a:t>
            </a:r>
          </a:p>
          <a:p>
            <a:r>
              <a:rPr lang="en-US" sz="1600"/>
              <a:t>Fatigue and reduced independence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A07965-912E-CC29-A845-F6CEB231F2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96" y="769847"/>
            <a:ext cx="5748342" cy="548966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6957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3CBB9B1-7B7D-4BA1-A1AF-572168B39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400609-6F06-5BFC-3E51-04A720632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57201"/>
            <a:ext cx="3091607" cy="1727643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/>
              <a:t>Risk factors and lifestyle impact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797B7F-A4A0-B7B9-29B5-3A59F74ED0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5429"/>
          <a:stretch>
            <a:fillRect/>
          </a:stretch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7A8AD-F0CF-F563-7D35-12248878F3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3193" y="2530549"/>
            <a:ext cx="2942813" cy="34281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/>
              <a:t>Modifiable factors:</a:t>
            </a:r>
          </a:p>
          <a:p>
            <a:r>
              <a:rPr lang="en-US" sz="1400"/>
              <a:t>Smoking</a:t>
            </a:r>
          </a:p>
          <a:p>
            <a:r>
              <a:rPr lang="en-US" sz="1400"/>
              <a:t>Occupational exposure</a:t>
            </a:r>
          </a:p>
          <a:p>
            <a:r>
              <a:rPr lang="en-US" sz="1400"/>
              <a:t>Air pollution </a:t>
            </a:r>
          </a:p>
          <a:p>
            <a:r>
              <a:rPr lang="en-US" sz="1400"/>
              <a:t>Physical inactivity </a:t>
            </a:r>
          </a:p>
          <a:p>
            <a:pPr marL="0" indent="0">
              <a:buNone/>
            </a:pPr>
            <a:r>
              <a:rPr lang="en-US" sz="1400"/>
              <a:t>Non-modifiable factors:</a:t>
            </a:r>
          </a:p>
          <a:p>
            <a:r>
              <a:rPr lang="en-US" sz="1400"/>
              <a:t>Age and genetics</a:t>
            </a:r>
          </a:p>
          <a:p>
            <a:r>
              <a:rPr lang="en-US" sz="1400"/>
              <a:t>Changing lifestyle changes the outcomes better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49257"/>
          </a:xfrm>
          <a:prstGeom prst="rect">
            <a:avLst/>
          </a:prstGeom>
          <a:gradFill>
            <a:gsLst>
              <a:gs pos="34000">
                <a:schemeClr val="accent4">
                  <a:alpha val="73000"/>
                </a:schemeClr>
              </a:gs>
              <a:gs pos="100000">
                <a:schemeClr val="accent5">
                  <a:alpha val="89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8314"/>
            <a:ext cx="8115300" cy="449258"/>
          </a:xfrm>
          <a:prstGeom prst="rect">
            <a:avLst/>
          </a:prstGeom>
          <a:gradFill>
            <a:gsLst>
              <a:gs pos="22000">
                <a:schemeClr val="accent5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1836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E4AB72-1C42-427F-801C-32A12FD69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97BC73-BEB1-9F19-08EE-A77355B9A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14400"/>
            <a:ext cx="5148943" cy="1705383"/>
          </a:xfrm>
        </p:spPr>
        <p:txBody>
          <a:bodyPr anchor="t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3100"/>
              <a:t>Care routine, monitoring and care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C91AEB-204A-E56E-FB37-67EAF872F3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764631"/>
            <a:ext cx="5029201" cy="2760562"/>
          </a:xfrm>
        </p:spPr>
        <p:txBody>
          <a:bodyPr anchor="b">
            <a:normAutofit/>
          </a:bodyPr>
          <a:lstStyle/>
          <a:p>
            <a:pPr marL="0" indent="0" algn="r">
              <a:lnSpc>
                <a:spcPct val="110000"/>
              </a:lnSpc>
              <a:buNone/>
            </a:pPr>
            <a:r>
              <a:rPr lang="en-US" sz="1600"/>
              <a:t>Individual care plan:</a:t>
            </a:r>
          </a:p>
          <a:p>
            <a:pPr algn="r">
              <a:lnSpc>
                <a:spcPct val="110000"/>
              </a:lnSpc>
            </a:pPr>
            <a:r>
              <a:rPr lang="en-US" sz="1600"/>
              <a:t>Oncology treatment review</a:t>
            </a:r>
          </a:p>
          <a:p>
            <a:pPr algn="r">
              <a:lnSpc>
                <a:spcPct val="110000"/>
              </a:lnSpc>
            </a:pPr>
            <a:r>
              <a:rPr lang="en-US" sz="1600"/>
              <a:t>Symptom monitoring </a:t>
            </a:r>
          </a:p>
          <a:p>
            <a:pPr algn="r">
              <a:lnSpc>
                <a:spcPct val="110000"/>
              </a:lnSpc>
            </a:pPr>
            <a:r>
              <a:rPr lang="en-US" sz="1600"/>
              <a:t>Oxygen saturation checks</a:t>
            </a:r>
          </a:p>
          <a:p>
            <a:pPr algn="r">
              <a:lnSpc>
                <a:spcPct val="110000"/>
              </a:lnSpc>
            </a:pPr>
            <a:r>
              <a:rPr lang="en-US" sz="1600"/>
              <a:t>Nutritional support</a:t>
            </a:r>
          </a:p>
          <a:p>
            <a:pPr algn="r">
              <a:lnSpc>
                <a:spcPct val="110000"/>
              </a:lnSpc>
            </a:pPr>
            <a:r>
              <a:rPr lang="en-US" sz="1600"/>
              <a:t>Pulmonary rehabilitation </a:t>
            </a:r>
          </a:p>
          <a:p>
            <a:pPr algn="r">
              <a:lnSpc>
                <a:spcPct val="110000"/>
              </a:lnSpc>
            </a:pPr>
            <a:r>
              <a:rPr lang="en-US" sz="1600"/>
              <a:t>Multidisciplinary team approach </a:t>
            </a:r>
          </a:p>
          <a:p>
            <a:pPr marL="0" indent="0" algn="r">
              <a:lnSpc>
                <a:spcPct val="110000"/>
              </a:lnSpc>
              <a:buNone/>
            </a:pPr>
            <a:endParaRPr lang="en-US" sz="16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30E44A-42BF-6E6E-D577-1A533ECA05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5971" y="1028700"/>
            <a:ext cx="5417463" cy="4496493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CC257D2-6895-4677-996F-1A5FBB7F7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5" y="6400800"/>
            <a:ext cx="12191999" cy="457198"/>
          </a:xfrm>
          <a:prstGeom prst="rect">
            <a:avLst/>
          </a:prstGeom>
          <a:gradFill>
            <a:gsLst>
              <a:gs pos="0">
                <a:schemeClr val="accent5">
                  <a:alpha val="80000"/>
                </a:schemeClr>
              </a:gs>
              <a:gs pos="100000">
                <a:schemeClr val="accent6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28FF51-22A9-49F6-8C79-1FFC470CA4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800"/>
            <a:ext cx="8153396" cy="457200"/>
          </a:xfrm>
          <a:prstGeom prst="rect">
            <a:avLst/>
          </a:prstGeom>
          <a:gradFill>
            <a:gsLst>
              <a:gs pos="0">
                <a:schemeClr val="accent6">
                  <a:alpha val="61000"/>
                </a:schemeClr>
              </a:gs>
              <a:gs pos="99000">
                <a:schemeClr val="accent2">
                  <a:alpha val="77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618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38BE46-0885-641D-B06B-639B43E22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4911393" cy="155672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Communication and 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96B2E-CCB3-CFAD-E76C-8F160F4BE5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2345635"/>
            <a:ext cx="4911392" cy="3583940"/>
          </a:xfrm>
        </p:spPr>
        <p:txBody>
          <a:bodyPr anchor="t">
            <a:normAutofit/>
          </a:bodyPr>
          <a:lstStyle/>
          <a:p>
            <a:r>
              <a:rPr lang="en-US" sz="1600"/>
              <a:t>Patient-centered communication consists of clear, information-orientated, and emotionally supportive.</a:t>
            </a:r>
          </a:p>
          <a:p>
            <a:pPr marL="0" indent="0">
              <a:buNone/>
            </a:pPr>
            <a:endParaRPr lang="en-US" sz="1600"/>
          </a:p>
          <a:p>
            <a:r>
              <a:rPr lang="en-US" sz="1600"/>
              <a:t>Ethical principles</a:t>
            </a:r>
          </a:p>
          <a:p>
            <a:pPr marL="0" indent="0">
              <a:buNone/>
            </a:pPr>
            <a:endParaRPr lang="en-US" sz="1600"/>
          </a:p>
          <a:p>
            <a:r>
              <a:rPr lang="en-US" sz="1600"/>
              <a:t>Autonomy, confidentiality, dignity, and informed consent.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57E61F-D49B-5597-5E63-3FB5F839CB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96" y="712545"/>
            <a:ext cx="5928416" cy="4416668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1362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D9401-05A7-2657-8229-734780773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360" y="558461"/>
            <a:ext cx="10241280" cy="1234440"/>
          </a:xfrm>
        </p:spPr>
        <p:txBody>
          <a:bodyPr/>
          <a:lstStyle/>
          <a:p>
            <a:r>
              <a:rPr lang="en-US" dirty="0"/>
              <a:t>Conclusion and 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37603-0FCF-EBA8-D93D-5769FADFC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120" y="2029968"/>
            <a:ext cx="5516880" cy="4041648"/>
          </a:xfrm>
        </p:spPr>
        <p:txBody>
          <a:bodyPr>
            <a:normAutofit/>
          </a:bodyPr>
          <a:lstStyle/>
          <a:p>
            <a:r>
              <a:rPr lang="en-US" dirty="0"/>
              <a:t>Lung cancer has an enormous effect on the systems that control how we breathe. Superior care requires the intervention of additional support services for holistic well being beyond medical treatment.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This care usually consists of the patient stopping smoking, constant observation of the patient, rehabilitation, and care that takes the individual patient into consideration.</a:t>
            </a:r>
          </a:p>
        </p:txBody>
      </p:sp>
      <p:pic>
        <p:nvPicPr>
          <p:cNvPr id="5" name="Audio Recording 19 Jul 2026 at 00:21:23">
            <a:hlinkClick r:id="" action="ppaction://media"/>
            <a:extLst>
              <a:ext uri="{FF2B5EF4-FFF2-40B4-BE49-F238E27FC236}">
                <a16:creationId xmlns:a16="http://schemas.microsoft.com/office/drawing/2014/main" id="{B57A4D4E-8410-CB46-E918-90C7E44A07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47175" y="482231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26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A6E62-1543-47A8-E040-31F02770E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8400" y="321395"/>
            <a:ext cx="10241280" cy="1234440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9C257-5821-BEEC-0163-1FCD628581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8400" y="1807464"/>
            <a:ext cx="10241280" cy="395935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NICE (2024) Lung Cancer: diagnosis and management (NG122).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NHS (2025) Lung cancer information.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West, J. B. Respiratory Physiology: The Essentials.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WHO Cancer Reports.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Additional peer-reviewed journal evidence on lung cancer pathology, treatment, rehabilitation and patient-centered care.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3694363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Avenir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157</TotalTime>
  <Words>498</Words>
  <Application>Microsoft Macintosh PowerPoint</Application>
  <PresentationFormat>Widescreen</PresentationFormat>
  <Paragraphs>96</Paragraphs>
  <Slides>14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Gill Sans Nova</vt:lpstr>
      <vt:lpstr>GradientRiseVTI</vt:lpstr>
      <vt:lpstr>A suggested care plan for a Patient with lung cancer</vt:lpstr>
      <vt:lpstr>introduction</vt:lpstr>
      <vt:lpstr>Fictional patient demographics</vt:lpstr>
      <vt:lpstr>Anatomy of the respiratory system</vt:lpstr>
      <vt:lpstr>Physiology of the respiratory system</vt:lpstr>
      <vt:lpstr>Overview of lung cancer</vt:lpstr>
      <vt:lpstr>diagnosis</vt:lpstr>
      <vt:lpstr>Pathophysiology </vt:lpstr>
      <vt:lpstr>Functional and structural impact </vt:lpstr>
      <vt:lpstr>Risk factors and lifestyle impact</vt:lpstr>
      <vt:lpstr>Care routine, monitoring and care planning</vt:lpstr>
      <vt:lpstr>Communication and ethical considerations</vt:lpstr>
      <vt:lpstr>Conclusion and recommendations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suggested care plan for a Patient with lung cancer</dc:title>
  <dc:creator>Mahrul Nisa (2326474)</dc:creator>
  <cp:lastModifiedBy>Mahrul Nisa (2326474)</cp:lastModifiedBy>
  <cp:revision>1</cp:revision>
  <dcterms:created xsi:type="dcterms:W3CDTF">2026-07-18T20:50:28Z</dcterms:created>
  <dcterms:modified xsi:type="dcterms:W3CDTF">2026-07-18T23:28:18Z</dcterms:modified>
</cp:coreProperties>
</file>