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85"/>
  </p:notesMasterIdLst>
  <p:sldIdLst>
    <p:sldId id="257" r:id="rId8"/>
    <p:sldId id="256" r:id="rId9"/>
    <p:sldId id="861" r:id="rId10"/>
    <p:sldId id="278" r:id="rId11"/>
    <p:sldId id="261" r:id="rId12"/>
    <p:sldId id="271" r:id="rId13"/>
    <p:sldId id="277" r:id="rId14"/>
    <p:sldId id="276" r:id="rId15"/>
    <p:sldId id="279" r:id="rId16"/>
    <p:sldId id="270" r:id="rId17"/>
    <p:sldId id="280" r:id="rId18"/>
    <p:sldId id="274" r:id="rId19"/>
    <p:sldId id="862" r:id="rId20"/>
    <p:sldId id="863" r:id="rId21"/>
    <p:sldId id="864" r:id="rId22"/>
    <p:sldId id="865" r:id="rId23"/>
    <p:sldId id="866" r:id="rId24"/>
    <p:sldId id="867" r:id="rId25"/>
    <p:sldId id="868" r:id="rId26"/>
    <p:sldId id="869" r:id="rId27"/>
    <p:sldId id="870" r:id="rId28"/>
    <p:sldId id="871" r:id="rId29"/>
    <p:sldId id="872" r:id="rId30"/>
    <p:sldId id="873" r:id="rId31"/>
    <p:sldId id="874" r:id="rId32"/>
    <p:sldId id="875" r:id="rId33"/>
    <p:sldId id="876" r:id="rId34"/>
    <p:sldId id="877" r:id="rId35"/>
    <p:sldId id="878" r:id="rId36"/>
    <p:sldId id="879" r:id="rId37"/>
    <p:sldId id="880" r:id="rId38"/>
    <p:sldId id="881" r:id="rId39"/>
    <p:sldId id="882" r:id="rId40"/>
    <p:sldId id="883" r:id="rId41"/>
    <p:sldId id="884" r:id="rId42"/>
    <p:sldId id="885" r:id="rId43"/>
    <p:sldId id="886" r:id="rId44"/>
    <p:sldId id="887" r:id="rId45"/>
    <p:sldId id="888" r:id="rId46"/>
    <p:sldId id="889" r:id="rId47"/>
    <p:sldId id="890" r:id="rId48"/>
    <p:sldId id="891" r:id="rId49"/>
    <p:sldId id="892" r:id="rId50"/>
    <p:sldId id="893" r:id="rId51"/>
    <p:sldId id="894" r:id="rId52"/>
    <p:sldId id="895" r:id="rId53"/>
    <p:sldId id="896" r:id="rId54"/>
    <p:sldId id="897" r:id="rId55"/>
    <p:sldId id="898" r:id="rId56"/>
    <p:sldId id="899" r:id="rId57"/>
    <p:sldId id="900" r:id="rId58"/>
    <p:sldId id="901" r:id="rId59"/>
    <p:sldId id="902" r:id="rId60"/>
    <p:sldId id="903" r:id="rId61"/>
    <p:sldId id="904" r:id="rId62"/>
    <p:sldId id="905" r:id="rId63"/>
    <p:sldId id="906" r:id="rId64"/>
    <p:sldId id="907" r:id="rId65"/>
    <p:sldId id="908" r:id="rId66"/>
    <p:sldId id="909" r:id="rId67"/>
    <p:sldId id="910" r:id="rId68"/>
    <p:sldId id="911" r:id="rId69"/>
    <p:sldId id="912" r:id="rId70"/>
    <p:sldId id="913" r:id="rId71"/>
    <p:sldId id="914" r:id="rId72"/>
    <p:sldId id="915" r:id="rId73"/>
    <p:sldId id="916" r:id="rId74"/>
    <p:sldId id="917" r:id="rId75"/>
    <p:sldId id="918" r:id="rId76"/>
    <p:sldId id="919" r:id="rId77"/>
    <p:sldId id="920" r:id="rId78"/>
    <p:sldId id="921" r:id="rId79"/>
    <p:sldId id="272" r:id="rId80"/>
    <p:sldId id="281" r:id="rId81"/>
    <p:sldId id="283" r:id="rId82"/>
    <p:sldId id="275" r:id="rId83"/>
    <p:sldId id="262"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861"/>
            <p14:sldId id="278"/>
            <p14:sldId id="261"/>
            <p14:sldId id="271"/>
            <p14:sldId id="277"/>
            <p14:sldId id="276"/>
            <p14:sldId id="279"/>
            <p14:sldId id="270"/>
            <p14:sldId id="280"/>
            <p14:sldId id="274"/>
            <p14:sldId id="862"/>
            <p14:sldId id="863"/>
            <p14:sldId id="864"/>
            <p14:sldId id="865"/>
            <p14:sldId id="866"/>
            <p14:sldId id="867"/>
            <p14:sldId id="868"/>
            <p14:sldId id="869"/>
            <p14:sldId id="870"/>
            <p14:sldId id="871"/>
            <p14:sldId id="872"/>
            <p14:sldId id="873"/>
            <p14:sldId id="874"/>
            <p14:sldId id="875"/>
            <p14:sldId id="876"/>
            <p14:sldId id="877"/>
            <p14:sldId id="878"/>
            <p14:sldId id="879"/>
            <p14:sldId id="880"/>
            <p14:sldId id="881"/>
            <p14:sldId id="882"/>
            <p14:sldId id="883"/>
            <p14:sldId id="884"/>
            <p14:sldId id="885"/>
            <p14:sldId id="886"/>
            <p14:sldId id="887"/>
            <p14:sldId id="888"/>
            <p14:sldId id="889"/>
            <p14:sldId id="890"/>
            <p14:sldId id="891"/>
            <p14:sldId id="892"/>
            <p14:sldId id="893"/>
            <p14:sldId id="894"/>
            <p14:sldId id="895"/>
            <p14:sldId id="896"/>
            <p14:sldId id="897"/>
            <p14:sldId id="898"/>
            <p14:sldId id="899"/>
            <p14:sldId id="900"/>
            <p14:sldId id="901"/>
            <p14:sldId id="902"/>
            <p14:sldId id="903"/>
            <p14:sldId id="904"/>
            <p14:sldId id="905"/>
            <p14:sldId id="906"/>
            <p14:sldId id="907"/>
            <p14:sldId id="908"/>
            <p14:sldId id="909"/>
            <p14:sldId id="910"/>
            <p14:sldId id="911"/>
            <p14:sldId id="912"/>
            <p14:sldId id="913"/>
            <p14:sldId id="914"/>
            <p14:sldId id="915"/>
            <p14:sldId id="916"/>
            <p14:sldId id="917"/>
            <p14:sldId id="918"/>
            <p14:sldId id="919"/>
            <p14:sldId id="920"/>
            <p14:sldId id="921"/>
            <p14:sldId id="272"/>
            <p14:sldId id="281"/>
            <p14:sldId id="283"/>
            <p14:sldId id="275"/>
            <p14:sldId id="262"/>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4ABB6D-ED5F-43AC-B7BC-2F66853725A4}" v="127" dt="2026-01-12T16:00:13.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slide" Target="slides/slide77.xml"/><Relationship Id="rId89" Type="http://schemas.openxmlformats.org/officeDocument/2006/relationships/tableStyles" Target="tableStyles.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5.xml"/><Relationship Id="rId90" Type="http://schemas.microsoft.com/office/2016/11/relationships/changesInfo" Target="changesInfos/changesInfo1.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slide" Target="slides/slide73.xml"/><Relationship Id="rId85"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slide" Target="slides/slide76.xml"/><Relationship Id="rId88" Type="http://schemas.openxmlformats.org/officeDocument/2006/relationships/theme" Target="theme/theme1.xml"/><Relationship Id="rId9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slide" Target="slides/slide74.xml"/><Relationship Id="rId86"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7.xml"/><Relationship Id="rId71" Type="http://schemas.openxmlformats.org/officeDocument/2006/relationships/slide" Target="slides/slide64.xml"/><Relationship Id="rId2" Type="http://schemas.openxmlformats.org/officeDocument/2006/relationships/slideMaster" Target="slideMasters/slideMaster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viewProps" Target="viewProp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custSel addSld delSld modSld modSection">
      <pc:chgData name="Darren O'Connor" userId="6303f320-515b-428d-9515-1f5db775ab4e" providerId="ADAL" clId="{0C8528C3-6FAD-45A2-90D2-5FC3CA4C894C}" dt="2026-01-12T16:02:27.372" v="385" actId="20577"/>
      <pc:docMkLst>
        <pc:docMk/>
      </pc:docMkLst>
      <pc:sldChg chg="del">
        <pc:chgData name="Darren O'Connor" userId="6303f320-515b-428d-9515-1f5db775ab4e" providerId="ADAL" clId="{0C8528C3-6FAD-45A2-90D2-5FC3CA4C894C}" dt="2026-01-12T15:09:07.621" v="0" actId="47"/>
        <pc:sldMkLst>
          <pc:docMk/>
          <pc:sldMk cId="0" sldId="258"/>
        </pc:sldMkLst>
      </pc:sldChg>
      <pc:sldChg chg="del">
        <pc:chgData name="Darren O'Connor" userId="6303f320-515b-428d-9515-1f5db775ab4e" providerId="ADAL" clId="{0C8528C3-6FAD-45A2-90D2-5FC3CA4C894C}" dt="2026-01-12T15:09:07.621" v="0" actId="47"/>
        <pc:sldMkLst>
          <pc:docMk/>
          <pc:sldMk cId="0" sldId="259"/>
        </pc:sldMkLst>
      </pc:sldChg>
      <pc:sldChg chg="del">
        <pc:chgData name="Darren O'Connor" userId="6303f320-515b-428d-9515-1f5db775ab4e" providerId="ADAL" clId="{0C8528C3-6FAD-45A2-90D2-5FC3CA4C894C}" dt="2026-01-12T15:09:07.621" v="0" actId="47"/>
        <pc:sldMkLst>
          <pc:docMk/>
          <pc:sldMk cId="0" sldId="260"/>
        </pc:sldMkLst>
      </pc:sldChg>
      <pc:sldChg chg="del">
        <pc:chgData name="Darren O'Connor" userId="6303f320-515b-428d-9515-1f5db775ab4e" providerId="ADAL" clId="{0C8528C3-6FAD-45A2-90D2-5FC3CA4C894C}" dt="2026-01-12T15:09:07.621" v="0" actId="47"/>
        <pc:sldMkLst>
          <pc:docMk/>
          <pc:sldMk cId="0" sldId="261"/>
        </pc:sldMkLst>
      </pc:sldChg>
      <pc:sldChg chg="add">
        <pc:chgData name="Darren O'Connor" userId="6303f320-515b-428d-9515-1f5db775ab4e" providerId="ADAL" clId="{0C8528C3-6FAD-45A2-90D2-5FC3CA4C894C}" dt="2026-01-12T15:09:43.329" v="2"/>
        <pc:sldMkLst>
          <pc:docMk/>
          <pc:sldMk cId="833456025" sldId="261"/>
        </pc:sldMkLst>
      </pc:sldChg>
      <pc:sldChg chg="del">
        <pc:chgData name="Darren O'Connor" userId="6303f320-515b-428d-9515-1f5db775ab4e" providerId="ADAL" clId="{0C8528C3-6FAD-45A2-90D2-5FC3CA4C894C}" dt="2026-01-12T15:09:07.621" v="0" actId="47"/>
        <pc:sldMkLst>
          <pc:docMk/>
          <pc:sldMk cId="0" sldId="262"/>
        </pc:sldMkLst>
      </pc:sldChg>
      <pc:sldChg chg="add">
        <pc:chgData name="Darren O'Connor" userId="6303f320-515b-428d-9515-1f5db775ab4e" providerId="ADAL" clId="{0C8528C3-6FAD-45A2-90D2-5FC3CA4C894C}" dt="2026-01-12T15:13:55.885" v="6"/>
        <pc:sldMkLst>
          <pc:docMk/>
          <pc:sldMk cId="281748715" sldId="262"/>
        </pc:sldMkLst>
      </pc:sldChg>
      <pc:sldChg chg="del">
        <pc:chgData name="Darren O'Connor" userId="6303f320-515b-428d-9515-1f5db775ab4e" providerId="ADAL" clId="{0C8528C3-6FAD-45A2-90D2-5FC3CA4C894C}" dt="2026-01-12T15:09:07.621" v="0" actId="47"/>
        <pc:sldMkLst>
          <pc:docMk/>
          <pc:sldMk cId="0" sldId="263"/>
        </pc:sldMkLst>
      </pc:sldChg>
      <pc:sldChg chg="del">
        <pc:chgData name="Darren O'Connor" userId="6303f320-515b-428d-9515-1f5db775ab4e" providerId="ADAL" clId="{0C8528C3-6FAD-45A2-90D2-5FC3CA4C894C}" dt="2026-01-12T15:09:07.621" v="0" actId="47"/>
        <pc:sldMkLst>
          <pc:docMk/>
          <pc:sldMk cId="0" sldId="264"/>
        </pc:sldMkLst>
      </pc:sldChg>
      <pc:sldChg chg="del">
        <pc:chgData name="Darren O'Connor" userId="6303f320-515b-428d-9515-1f5db775ab4e" providerId="ADAL" clId="{0C8528C3-6FAD-45A2-90D2-5FC3CA4C894C}" dt="2026-01-12T15:09:07.621" v="0" actId="47"/>
        <pc:sldMkLst>
          <pc:docMk/>
          <pc:sldMk cId="0" sldId="265"/>
        </pc:sldMkLst>
      </pc:sldChg>
      <pc:sldChg chg="del">
        <pc:chgData name="Darren O'Connor" userId="6303f320-515b-428d-9515-1f5db775ab4e" providerId="ADAL" clId="{0C8528C3-6FAD-45A2-90D2-5FC3CA4C894C}" dt="2026-01-12T15:09:07.621" v="0" actId="47"/>
        <pc:sldMkLst>
          <pc:docMk/>
          <pc:sldMk cId="0" sldId="266"/>
        </pc:sldMkLst>
      </pc:sldChg>
      <pc:sldChg chg="del">
        <pc:chgData name="Darren O'Connor" userId="6303f320-515b-428d-9515-1f5db775ab4e" providerId="ADAL" clId="{0C8528C3-6FAD-45A2-90D2-5FC3CA4C894C}" dt="2026-01-12T15:09:07.621" v="0" actId="47"/>
        <pc:sldMkLst>
          <pc:docMk/>
          <pc:sldMk cId="0" sldId="267"/>
        </pc:sldMkLst>
      </pc:sldChg>
      <pc:sldChg chg="del">
        <pc:chgData name="Darren O'Connor" userId="6303f320-515b-428d-9515-1f5db775ab4e" providerId="ADAL" clId="{0C8528C3-6FAD-45A2-90D2-5FC3CA4C894C}" dt="2026-01-12T15:09:07.621" v="0" actId="47"/>
        <pc:sldMkLst>
          <pc:docMk/>
          <pc:sldMk cId="0" sldId="268"/>
        </pc:sldMkLst>
      </pc:sldChg>
      <pc:sldChg chg="del">
        <pc:chgData name="Darren O'Connor" userId="6303f320-515b-428d-9515-1f5db775ab4e" providerId="ADAL" clId="{0C8528C3-6FAD-45A2-90D2-5FC3CA4C894C}" dt="2026-01-12T15:09:07.621" v="0" actId="47"/>
        <pc:sldMkLst>
          <pc:docMk/>
          <pc:sldMk cId="1925301698" sldId="269"/>
        </pc:sldMkLst>
      </pc:sldChg>
      <pc:sldChg chg="del">
        <pc:chgData name="Darren O'Connor" userId="6303f320-515b-428d-9515-1f5db775ab4e" providerId="ADAL" clId="{0C8528C3-6FAD-45A2-90D2-5FC3CA4C894C}" dt="2026-01-12T15:09:07.621" v="0" actId="47"/>
        <pc:sldMkLst>
          <pc:docMk/>
          <pc:sldMk cId="0" sldId="270"/>
        </pc:sldMkLst>
      </pc:sldChg>
      <pc:sldChg chg="add">
        <pc:chgData name="Darren O'Connor" userId="6303f320-515b-428d-9515-1f5db775ab4e" providerId="ADAL" clId="{0C8528C3-6FAD-45A2-90D2-5FC3CA4C894C}" dt="2026-01-12T15:10:59.214" v="3"/>
        <pc:sldMkLst>
          <pc:docMk/>
          <pc:sldMk cId="2650184102" sldId="270"/>
        </pc:sldMkLst>
      </pc:sldChg>
      <pc:sldChg chg="del">
        <pc:chgData name="Darren O'Connor" userId="6303f320-515b-428d-9515-1f5db775ab4e" providerId="ADAL" clId="{0C8528C3-6FAD-45A2-90D2-5FC3CA4C894C}" dt="2026-01-12T15:09:07.621" v="0" actId="47"/>
        <pc:sldMkLst>
          <pc:docMk/>
          <pc:sldMk cId="218013641" sldId="271"/>
        </pc:sldMkLst>
      </pc:sldChg>
      <pc:sldChg chg="add">
        <pc:chgData name="Darren O'Connor" userId="6303f320-515b-428d-9515-1f5db775ab4e" providerId="ADAL" clId="{0C8528C3-6FAD-45A2-90D2-5FC3CA4C894C}" dt="2026-01-12T15:10:59.214" v="3"/>
        <pc:sldMkLst>
          <pc:docMk/>
          <pc:sldMk cId="1349648120" sldId="271"/>
        </pc:sldMkLst>
      </pc:sldChg>
      <pc:sldChg chg="modSp add mod">
        <pc:chgData name="Darren O'Connor" userId="6303f320-515b-428d-9515-1f5db775ab4e" providerId="ADAL" clId="{0C8528C3-6FAD-45A2-90D2-5FC3CA4C894C}" dt="2026-01-12T15:10:59.364" v="4" actId="27636"/>
        <pc:sldMkLst>
          <pc:docMk/>
          <pc:sldMk cId="780266371" sldId="272"/>
        </pc:sldMkLst>
        <pc:spChg chg="mod">
          <ac:chgData name="Darren O'Connor" userId="6303f320-515b-428d-9515-1f5db775ab4e" providerId="ADAL" clId="{0C8528C3-6FAD-45A2-90D2-5FC3CA4C894C}" dt="2026-01-12T15:10:59.364" v="4" actId="27636"/>
          <ac:spMkLst>
            <pc:docMk/>
            <pc:sldMk cId="780266371" sldId="272"/>
            <ac:spMk id="3" creationId="{9C883A4F-08E4-5AED-ED50-F2D0506DC77C}"/>
          </ac:spMkLst>
        </pc:spChg>
      </pc:sldChg>
      <pc:sldChg chg="del">
        <pc:chgData name="Darren O'Connor" userId="6303f320-515b-428d-9515-1f5db775ab4e" providerId="ADAL" clId="{0C8528C3-6FAD-45A2-90D2-5FC3CA4C894C}" dt="2026-01-12T15:09:07.621" v="0" actId="47"/>
        <pc:sldMkLst>
          <pc:docMk/>
          <pc:sldMk cId="922174430" sldId="272"/>
        </pc:sldMkLst>
      </pc:sldChg>
      <pc:sldChg chg="del">
        <pc:chgData name="Darren O'Connor" userId="6303f320-515b-428d-9515-1f5db775ab4e" providerId="ADAL" clId="{0C8528C3-6FAD-45A2-90D2-5FC3CA4C894C}" dt="2026-01-12T15:09:07.621" v="0" actId="47"/>
        <pc:sldMkLst>
          <pc:docMk/>
          <pc:sldMk cId="2303811272" sldId="273"/>
        </pc:sldMkLst>
      </pc:sldChg>
      <pc:sldChg chg="del">
        <pc:chgData name="Darren O'Connor" userId="6303f320-515b-428d-9515-1f5db775ab4e" providerId="ADAL" clId="{0C8528C3-6FAD-45A2-90D2-5FC3CA4C894C}" dt="2026-01-12T15:09:07.621" v="0" actId="47"/>
        <pc:sldMkLst>
          <pc:docMk/>
          <pc:sldMk cId="956767726" sldId="274"/>
        </pc:sldMkLst>
      </pc:sldChg>
      <pc:sldChg chg="add">
        <pc:chgData name="Darren O'Connor" userId="6303f320-515b-428d-9515-1f5db775ab4e" providerId="ADAL" clId="{0C8528C3-6FAD-45A2-90D2-5FC3CA4C894C}" dt="2026-01-12T15:10:59.214" v="3"/>
        <pc:sldMkLst>
          <pc:docMk/>
          <pc:sldMk cId="2113948824" sldId="274"/>
        </pc:sldMkLst>
      </pc:sldChg>
      <pc:sldChg chg="add">
        <pc:chgData name="Darren O'Connor" userId="6303f320-515b-428d-9515-1f5db775ab4e" providerId="ADAL" clId="{0C8528C3-6FAD-45A2-90D2-5FC3CA4C894C}" dt="2026-01-12T15:13:55.885" v="6"/>
        <pc:sldMkLst>
          <pc:docMk/>
          <pc:sldMk cId="151960480" sldId="275"/>
        </pc:sldMkLst>
      </pc:sldChg>
      <pc:sldChg chg="del">
        <pc:chgData name="Darren O'Connor" userId="6303f320-515b-428d-9515-1f5db775ab4e" providerId="ADAL" clId="{0C8528C3-6FAD-45A2-90D2-5FC3CA4C894C}" dt="2026-01-12T15:09:07.621" v="0" actId="47"/>
        <pc:sldMkLst>
          <pc:docMk/>
          <pc:sldMk cId="1143648314" sldId="275"/>
        </pc:sldMkLst>
      </pc:sldChg>
      <pc:sldChg chg="del">
        <pc:chgData name="Darren O'Connor" userId="6303f320-515b-428d-9515-1f5db775ab4e" providerId="ADAL" clId="{0C8528C3-6FAD-45A2-90D2-5FC3CA4C894C}" dt="2026-01-12T15:09:07.621" v="0" actId="47"/>
        <pc:sldMkLst>
          <pc:docMk/>
          <pc:sldMk cId="1720672650" sldId="276"/>
        </pc:sldMkLst>
      </pc:sldChg>
      <pc:sldChg chg="add">
        <pc:chgData name="Darren O'Connor" userId="6303f320-515b-428d-9515-1f5db775ab4e" providerId="ADAL" clId="{0C8528C3-6FAD-45A2-90D2-5FC3CA4C894C}" dt="2026-01-12T15:10:59.214" v="3"/>
        <pc:sldMkLst>
          <pc:docMk/>
          <pc:sldMk cId="3021488979" sldId="276"/>
        </pc:sldMkLst>
      </pc:sldChg>
      <pc:sldChg chg="add">
        <pc:chgData name="Darren O'Connor" userId="6303f320-515b-428d-9515-1f5db775ab4e" providerId="ADAL" clId="{0C8528C3-6FAD-45A2-90D2-5FC3CA4C894C}" dt="2026-01-12T15:10:59.214" v="3"/>
        <pc:sldMkLst>
          <pc:docMk/>
          <pc:sldMk cId="3155734562" sldId="277"/>
        </pc:sldMkLst>
      </pc:sldChg>
      <pc:sldChg chg="del">
        <pc:chgData name="Darren O'Connor" userId="6303f320-515b-428d-9515-1f5db775ab4e" providerId="ADAL" clId="{0C8528C3-6FAD-45A2-90D2-5FC3CA4C894C}" dt="2026-01-12T15:09:07.621" v="0" actId="47"/>
        <pc:sldMkLst>
          <pc:docMk/>
          <pc:sldMk cId="3945015196" sldId="277"/>
        </pc:sldMkLst>
      </pc:sldChg>
      <pc:sldChg chg="add">
        <pc:chgData name="Darren O'Connor" userId="6303f320-515b-428d-9515-1f5db775ab4e" providerId="ADAL" clId="{0C8528C3-6FAD-45A2-90D2-5FC3CA4C894C}" dt="2026-01-12T15:09:13.774" v="1"/>
        <pc:sldMkLst>
          <pc:docMk/>
          <pc:sldMk cId="691478215" sldId="278"/>
        </pc:sldMkLst>
      </pc:sldChg>
      <pc:sldChg chg="del">
        <pc:chgData name="Darren O'Connor" userId="6303f320-515b-428d-9515-1f5db775ab4e" providerId="ADAL" clId="{0C8528C3-6FAD-45A2-90D2-5FC3CA4C894C}" dt="2026-01-12T15:09:07.621" v="0" actId="47"/>
        <pc:sldMkLst>
          <pc:docMk/>
          <pc:sldMk cId="2341905806" sldId="278"/>
        </pc:sldMkLst>
      </pc:sldChg>
      <pc:sldChg chg="del">
        <pc:chgData name="Darren O'Connor" userId="6303f320-515b-428d-9515-1f5db775ab4e" providerId="ADAL" clId="{0C8528C3-6FAD-45A2-90D2-5FC3CA4C894C}" dt="2026-01-12T15:09:07.621" v="0" actId="47"/>
        <pc:sldMkLst>
          <pc:docMk/>
          <pc:sldMk cId="148597423" sldId="279"/>
        </pc:sldMkLst>
      </pc:sldChg>
      <pc:sldChg chg="add">
        <pc:chgData name="Darren O'Connor" userId="6303f320-515b-428d-9515-1f5db775ab4e" providerId="ADAL" clId="{0C8528C3-6FAD-45A2-90D2-5FC3CA4C894C}" dt="2026-01-12T15:10:59.214" v="3"/>
        <pc:sldMkLst>
          <pc:docMk/>
          <pc:sldMk cId="2995207536" sldId="279"/>
        </pc:sldMkLst>
      </pc:sldChg>
      <pc:sldChg chg="add">
        <pc:chgData name="Darren O'Connor" userId="6303f320-515b-428d-9515-1f5db775ab4e" providerId="ADAL" clId="{0C8528C3-6FAD-45A2-90D2-5FC3CA4C894C}" dt="2026-01-12T15:10:59.214" v="3"/>
        <pc:sldMkLst>
          <pc:docMk/>
          <pc:sldMk cId="1985861814" sldId="280"/>
        </pc:sldMkLst>
      </pc:sldChg>
      <pc:sldChg chg="del">
        <pc:chgData name="Darren O'Connor" userId="6303f320-515b-428d-9515-1f5db775ab4e" providerId="ADAL" clId="{0C8528C3-6FAD-45A2-90D2-5FC3CA4C894C}" dt="2026-01-12T15:09:07.621" v="0" actId="47"/>
        <pc:sldMkLst>
          <pc:docMk/>
          <pc:sldMk cId="3798739053" sldId="280"/>
        </pc:sldMkLst>
      </pc:sldChg>
      <pc:sldChg chg="del">
        <pc:chgData name="Darren O'Connor" userId="6303f320-515b-428d-9515-1f5db775ab4e" providerId="ADAL" clId="{0C8528C3-6FAD-45A2-90D2-5FC3CA4C894C}" dt="2026-01-12T15:09:07.621" v="0" actId="47"/>
        <pc:sldMkLst>
          <pc:docMk/>
          <pc:sldMk cId="69680554" sldId="281"/>
        </pc:sldMkLst>
      </pc:sldChg>
      <pc:sldChg chg="add">
        <pc:chgData name="Darren O'Connor" userId="6303f320-515b-428d-9515-1f5db775ab4e" providerId="ADAL" clId="{0C8528C3-6FAD-45A2-90D2-5FC3CA4C894C}" dt="2026-01-12T15:10:59.214" v="3"/>
        <pc:sldMkLst>
          <pc:docMk/>
          <pc:sldMk cId="187330795" sldId="281"/>
        </pc:sldMkLst>
      </pc:sldChg>
      <pc:sldChg chg="del">
        <pc:chgData name="Darren O'Connor" userId="6303f320-515b-428d-9515-1f5db775ab4e" providerId="ADAL" clId="{0C8528C3-6FAD-45A2-90D2-5FC3CA4C894C}" dt="2026-01-12T15:09:07.621" v="0" actId="47"/>
        <pc:sldMkLst>
          <pc:docMk/>
          <pc:sldMk cId="2233026245" sldId="282"/>
        </pc:sldMkLst>
      </pc:sldChg>
      <pc:sldChg chg="add">
        <pc:chgData name="Darren O'Connor" userId="6303f320-515b-428d-9515-1f5db775ab4e" providerId="ADAL" clId="{0C8528C3-6FAD-45A2-90D2-5FC3CA4C894C}" dt="2026-01-12T15:13:55.885" v="6"/>
        <pc:sldMkLst>
          <pc:docMk/>
          <pc:sldMk cId="2707856450" sldId="283"/>
        </pc:sldMkLst>
      </pc:sldChg>
      <pc:sldChg chg="del">
        <pc:chgData name="Darren O'Connor" userId="6303f320-515b-428d-9515-1f5db775ab4e" providerId="ADAL" clId="{0C8528C3-6FAD-45A2-90D2-5FC3CA4C894C}" dt="2026-01-12T15:09:07.621" v="0" actId="47"/>
        <pc:sldMkLst>
          <pc:docMk/>
          <pc:sldMk cId="3312858557" sldId="283"/>
        </pc:sldMkLst>
      </pc:sldChg>
      <pc:sldChg chg="del">
        <pc:chgData name="Darren O'Connor" userId="6303f320-515b-428d-9515-1f5db775ab4e" providerId="ADAL" clId="{0C8528C3-6FAD-45A2-90D2-5FC3CA4C894C}" dt="2026-01-12T15:09:07.621" v="0" actId="47"/>
        <pc:sldMkLst>
          <pc:docMk/>
          <pc:sldMk cId="2573932030" sldId="284"/>
        </pc:sldMkLst>
      </pc:sldChg>
      <pc:sldChg chg="del">
        <pc:chgData name="Darren O'Connor" userId="6303f320-515b-428d-9515-1f5db775ab4e" providerId="ADAL" clId="{0C8528C3-6FAD-45A2-90D2-5FC3CA4C894C}" dt="2026-01-12T15:09:07.621" v="0" actId="47"/>
        <pc:sldMkLst>
          <pc:docMk/>
          <pc:sldMk cId="67863836" sldId="285"/>
        </pc:sldMkLst>
      </pc:sldChg>
      <pc:sldChg chg="del">
        <pc:chgData name="Darren O'Connor" userId="6303f320-515b-428d-9515-1f5db775ab4e" providerId="ADAL" clId="{0C8528C3-6FAD-45A2-90D2-5FC3CA4C894C}" dt="2026-01-12T15:09:07.621" v="0" actId="47"/>
        <pc:sldMkLst>
          <pc:docMk/>
          <pc:sldMk cId="0" sldId="287"/>
        </pc:sldMkLst>
      </pc:sldChg>
      <pc:sldChg chg="del">
        <pc:chgData name="Darren O'Connor" userId="6303f320-515b-428d-9515-1f5db775ab4e" providerId="ADAL" clId="{0C8528C3-6FAD-45A2-90D2-5FC3CA4C894C}" dt="2026-01-12T15:09:07.621" v="0" actId="47"/>
        <pc:sldMkLst>
          <pc:docMk/>
          <pc:sldMk cId="0" sldId="288"/>
        </pc:sldMkLst>
      </pc:sldChg>
      <pc:sldChg chg="del">
        <pc:chgData name="Darren O'Connor" userId="6303f320-515b-428d-9515-1f5db775ab4e" providerId="ADAL" clId="{0C8528C3-6FAD-45A2-90D2-5FC3CA4C894C}" dt="2026-01-12T15:09:07.621" v="0" actId="47"/>
        <pc:sldMkLst>
          <pc:docMk/>
          <pc:sldMk cId="0" sldId="289"/>
        </pc:sldMkLst>
      </pc:sldChg>
      <pc:sldChg chg="del">
        <pc:chgData name="Darren O'Connor" userId="6303f320-515b-428d-9515-1f5db775ab4e" providerId="ADAL" clId="{0C8528C3-6FAD-45A2-90D2-5FC3CA4C894C}" dt="2026-01-12T15:09:07.621" v="0" actId="47"/>
        <pc:sldMkLst>
          <pc:docMk/>
          <pc:sldMk cId="0" sldId="290"/>
        </pc:sldMkLst>
      </pc:sldChg>
      <pc:sldChg chg="del">
        <pc:chgData name="Darren O'Connor" userId="6303f320-515b-428d-9515-1f5db775ab4e" providerId="ADAL" clId="{0C8528C3-6FAD-45A2-90D2-5FC3CA4C894C}" dt="2026-01-12T15:09:07.621" v="0" actId="47"/>
        <pc:sldMkLst>
          <pc:docMk/>
          <pc:sldMk cId="0" sldId="291"/>
        </pc:sldMkLst>
      </pc:sldChg>
      <pc:sldChg chg="del">
        <pc:chgData name="Darren O'Connor" userId="6303f320-515b-428d-9515-1f5db775ab4e" providerId="ADAL" clId="{0C8528C3-6FAD-45A2-90D2-5FC3CA4C894C}" dt="2026-01-12T15:09:07.621" v="0" actId="47"/>
        <pc:sldMkLst>
          <pc:docMk/>
          <pc:sldMk cId="0" sldId="292"/>
        </pc:sldMkLst>
      </pc:sldChg>
      <pc:sldChg chg="del">
        <pc:chgData name="Darren O'Connor" userId="6303f320-515b-428d-9515-1f5db775ab4e" providerId="ADAL" clId="{0C8528C3-6FAD-45A2-90D2-5FC3CA4C894C}" dt="2026-01-12T15:09:07.621" v="0" actId="47"/>
        <pc:sldMkLst>
          <pc:docMk/>
          <pc:sldMk cId="0" sldId="293"/>
        </pc:sldMkLst>
      </pc:sldChg>
      <pc:sldChg chg="del">
        <pc:chgData name="Darren O'Connor" userId="6303f320-515b-428d-9515-1f5db775ab4e" providerId="ADAL" clId="{0C8528C3-6FAD-45A2-90D2-5FC3CA4C894C}" dt="2026-01-12T15:09:07.621" v="0" actId="47"/>
        <pc:sldMkLst>
          <pc:docMk/>
          <pc:sldMk cId="0" sldId="294"/>
        </pc:sldMkLst>
      </pc:sldChg>
      <pc:sldChg chg="del">
        <pc:chgData name="Darren O'Connor" userId="6303f320-515b-428d-9515-1f5db775ab4e" providerId="ADAL" clId="{0C8528C3-6FAD-45A2-90D2-5FC3CA4C894C}" dt="2026-01-12T15:09:07.621" v="0" actId="47"/>
        <pc:sldMkLst>
          <pc:docMk/>
          <pc:sldMk cId="0" sldId="298"/>
        </pc:sldMkLst>
      </pc:sldChg>
      <pc:sldChg chg="del">
        <pc:chgData name="Darren O'Connor" userId="6303f320-515b-428d-9515-1f5db775ab4e" providerId="ADAL" clId="{0C8528C3-6FAD-45A2-90D2-5FC3CA4C894C}" dt="2026-01-12T15:09:07.621" v="0" actId="47"/>
        <pc:sldMkLst>
          <pc:docMk/>
          <pc:sldMk cId="0" sldId="299"/>
        </pc:sldMkLst>
      </pc:sldChg>
      <pc:sldChg chg="modSp mod">
        <pc:chgData name="Darren O'Connor" userId="6303f320-515b-428d-9515-1f5db775ab4e" providerId="ADAL" clId="{0C8528C3-6FAD-45A2-90D2-5FC3CA4C894C}" dt="2026-01-12T16:02:27.372" v="385" actId="20577"/>
        <pc:sldMkLst>
          <pc:docMk/>
          <pc:sldMk cId="2539726184" sldId="861"/>
        </pc:sldMkLst>
        <pc:spChg chg="mod">
          <ac:chgData name="Darren O'Connor" userId="6303f320-515b-428d-9515-1f5db775ab4e" providerId="ADAL" clId="{0C8528C3-6FAD-45A2-90D2-5FC3CA4C894C}" dt="2026-01-12T16:02:27.372" v="385" actId="20577"/>
          <ac:spMkLst>
            <pc:docMk/>
            <pc:sldMk cId="2539726184" sldId="861"/>
            <ac:spMk id="4098" creationId="{00000000-0000-0000-0000-000000000000}"/>
          </ac:spMkLst>
        </pc:spChg>
      </pc:sldChg>
      <pc:sldChg chg="modSp new mod">
        <pc:chgData name="Darren O'Connor" userId="6303f320-515b-428d-9515-1f5db775ab4e" providerId="ADAL" clId="{0C8528C3-6FAD-45A2-90D2-5FC3CA4C894C}" dt="2026-01-12T15:18:50.404" v="15" actId="5793"/>
        <pc:sldMkLst>
          <pc:docMk/>
          <pc:sldMk cId="4082796745" sldId="862"/>
        </pc:sldMkLst>
        <pc:spChg chg="mod">
          <ac:chgData name="Darren O'Connor" userId="6303f320-515b-428d-9515-1f5db775ab4e" providerId="ADAL" clId="{0C8528C3-6FAD-45A2-90D2-5FC3CA4C894C}" dt="2026-01-12T15:18:50.404" v="15" actId="5793"/>
          <ac:spMkLst>
            <pc:docMk/>
            <pc:sldMk cId="4082796745" sldId="862"/>
            <ac:spMk id="3" creationId="{F035676E-CD1F-5376-F920-C9256960AC92}"/>
          </ac:spMkLst>
        </pc:spChg>
      </pc:sldChg>
      <pc:sldChg chg="modSp new mod">
        <pc:chgData name="Darren O'Connor" userId="6303f320-515b-428d-9515-1f5db775ab4e" providerId="ADAL" clId="{0C8528C3-6FAD-45A2-90D2-5FC3CA4C894C}" dt="2026-01-12T15:19:40.139" v="19" actId="20577"/>
        <pc:sldMkLst>
          <pc:docMk/>
          <pc:sldMk cId="1603785919" sldId="863"/>
        </pc:sldMkLst>
        <pc:spChg chg="mod">
          <ac:chgData name="Darren O'Connor" userId="6303f320-515b-428d-9515-1f5db775ab4e" providerId="ADAL" clId="{0C8528C3-6FAD-45A2-90D2-5FC3CA4C894C}" dt="2026-01-12T15:19:40.139" v="19" actId="20577"/>
          <ac:spMkLst>
            <pc:docMk/>
            <pc:sldMk cId="1603785919" sldId="863"/>
            <ac:spMk id="3" creationId="{B236506A-858D-5361-D929-510489A2DA5E}"/>
          </ac:spMkLst>
        </pc:spChg>
      </pc:sldChg>
      <pc:sldChg chg="del">
        <pc:chgData name="Darren O'Connor" userId="6303f320-515b-428d-9515-1f5db775ab4e" providerId="ADAL" clId="{0C8528C3-6FAD-45A2-90D2-5FC3CA4C894C}" dt="2026-01-12T15:09:07.621" v="0" actId="47"/>
        <pc:sldMkLst>
          <pc:docMk/>
          <pc:sldMk cId="0" sldId="864"/>
        </pc:sldMkLst>
      </pc:sldChg>
      <pc:sldChg chg="modSp new mod">
        <pc:chgData name="Darren O'Connor" userId="6303f320-515b-428d-9515-1f5db775ab4e" providerId="ADAL" clId="{0C8528C3-6FAD-45A2-90D2-5FC3CA4C894C}" dt="2026-01-12T15:20:40.914" v="27"/>
        <pc:sldMkLst>
          <pc:docMk/>
          <pc:sldMk cId="4024546970" sldId="864"/>
        </pc:sldMkLst>
        <pc:spChg chg="mod">
          <ac:chgData name="Darren O'Connor" userId="6303f320-515b-428d-9515-1f5db775ab4e" providerId="ADAL" clId="{0C8528C3-6FAD-45A2-90D2-5FC3CA4C894C}" dt="2026-01-12T15:20:40.914" v="27"/>
          <ac:spMkLst>
            <pc:docMk/>
            <pc:sldMk cId="4024546970" sldId="864"/>
            <ac:spMk id="3" creationId="{762506FE-33CD-BA98-7459-13C0D22303AF}"/>
          </ac:spMkLst>
        </pc:spChg>
      </pc:sldChg>
      <pc:sldChg chg="del">
        <pc:chgData name="Darren O'Connor" userId="6303f320-515b-428d-9515-1f5db775ab4e" providerId="ADAL" clId="{0C8528C3-6FAD-45A2-90D2-5FC3CA4C894C}" dt="2026-01-12T15:09:07.621" v="0" actId="47"/>
        <pc:sldMkLst>
          <pc:docMk/>
          <pc:sldMk cId="0" sldId="865"/>
        </pc:sldMkLst>
      </pc:sldChg>
      <pc:sldChg chg="modSp new mod">
        <pc:chgData name="Darren O'Connor" userId="6303f320-515b-428d-9515-1f5db775ab4e" providerId="ADAL" clId="{0C8528C3-6FAD-45A2-90D2-5FC3CA4C894C}" dt="2026-01-12T15:21:41.248" v="33" actId="20577"/>
        <pc:sldMkLst>
          <pc:docMk/>
          <pc:sldMk cId="2136384960" sldId="865"/>
        </pc:sldMkLst>
        <pc:spChg chg="mod">
          <ac:chgData name="Darren O'Connor" userId="6303f320-515b-428d-9515-1f5db775ab4e" providerId="ADAL" clId="{0C8528C3-6FAD-45A2-90D2-5FC3CA4C894C}" dt="2026-01-12T15:21:13.837" v="29"/>
          <ac:spMkLst>
            <pc:docMk/>
            <pc:sldMk cId="2136384960" sldId="865"/>
            <ac:spMk id="2" creationId="{DD2BAD06-73D4-C518-9DE9-BBD260797966}"/>
          </ac:spMkLst>
        </pc:spChg>
        <pc:spChg chg="mod">
          <ac:chgData name="Darren O'Connor" userId="6303f320-515b-428d-9515-1f5db775ab4e" providerId="ADAL" clId="{0C8528C3-6FAD-45A2-90D2-5FC3CA4C894C}" dt="2026-01-12T15:21:41.248" v="33" actId="20577"/>
          <ac:spMkLst>
            <pc:docMk/>
            <pc:sldMk cId="2136384960" sldId="865"/>
            <ac:spMk id="3" creationId="{E194663D-6818-A949-C459-4F03677E45DB}"/>
          </ac:spMkLst>
        </pc:spChg>
      </pc:sldChg>
      <pc:sldChg chg="del">
        <pc:chgData name="Darren O'Connor" userId="6303f320-515b-428d-9515-1f5db775ab4e" providerId="ADAL" clId="{0C8528C3-6FAD-45A2-90D2-5FC3CA4C894C}" dt="2026-01-12T15:09:07.621" v="0" actId="47"/>
        <pc:sldMkLst>
          <pc:docMk/>
          <pc:sldMk cId="0" sldId="866"/>
        </pc:sldMkLst>
      </pc:sldChg>
      <pc:sldChg chg="modSp new mod">
        <pc:chgData name="Darren O'Connor" userId="6303f320-515b-428d-9515-1f5db775ab4e" providerId="ADAL" clId="{0C8528C3-6FAD-45A2-90D2-5FC3CA4C894C}" dt="2026-01-12T15:22:52.805" v="38" actId="27636"/>
        <pc:sldMkLst>
          <pc:docMk/>
          <pc:sldMk cId="1091422926" sldId="866"/>
        </pc:sldMkLst>
        <pc:spChg chg="mod">
          <ac:chgData name="Darren O'Connor" userId="6303f320-515b-428d-9515-1f5db775ab4e" providerId="ADAL" clId="{0C8528C3-6FAD-45A2-90D2-5FC3CA4C894C}" dt="2026-01-12T15:22:09.892" v="35"/>
          <ac:spMkLst>
            <pc:docMk/>
            <pc:sldMk cId="1091422926" sldId="866"/>
            <ac:spMk id="2" creationId="{44B36065-A0F0-B981-6D48-0BB5BACD101B}"/>
          </ac:spMkLst>
        </pc:spChg>
        <pc:spChg chg="mod">
          <ac:chgData name="Darren O'Connor" userId="6303f320-515b-428d-9515-1f5db775ab4e" providerId="ADAL" clId="{0C8528C3-6FAD-45A2-90D2-5FC3CA4C894C}" dt="2026-01-12T15:22:52.805" v="38" actId="27636"/>
          <ac:spMkLst>
            <pc:docMk/>
            <pc:sldMk cId="1091422926" sldId="866"/>
            <ac:spMk id="3" creationId="{F586347A-35F3-4D15-226A-A1E9FCF76FAC}"/>
          </ac:spMkLst>
        </pc:spChg>
      </pc:sldChg>
      <pc:sldChg chg="del">
        <pc:chgData name="Darren O'Connor" userId="6303f320-515b-428d-9515-1f5db775ab4e" providerId="ADAL" clId="{0C8528C3-6FAD-45A2-90D2-5FC3CA4C894C}" dt="2026-01-12T15:09:07.621" v="0" actId="47"/>
        <pc:sldMkLst>
          <pc:docMk/>
          <pc:sldMk cId="0" sldId="867"/>
        </pc:sldMkLst>
      </pc:sldChg>
      <pc:sldChg chg="modSp new mod">
        <pc:chgData name="Darren O'Connor" userId="6303f320-515b-428d-9515-1f5db775ab4e" providerId="ADAL" clId="{0C8528C3-6FAD-45A2-90D2-5FC3CA4C894C}" dt="2026-01-12T15:23:48.494" v="43" actId="20577"/>
        <pc:sldMkLst>
          <pc:docMk/>
          <pc:sldMk cId="2771396006" sldId="867"/>
        </pc:sldMkLst>
        <pc:spChg chg="mod">
          <ac:chgData name="Darren O'Connor" userId="6303f320-515b-428d-9515-1f5db775ab4e" providerId="ADAL" clId="{0C8528C3-6FAD-45A2-90D2-5FC3CA4C894C}" dt="2026-01-12T15:23:19.576" v="40"/>
          <ac:spMkLst>
            <pc:docMk/>
            <pc:sldMk cId="2771396006" sldId="867"/>
            <ac:spMk id="2" creationId="{3A8C25EA-E77C-FA58-1A9F-51EA642BC4C5}"/>
          </ac:spMkLst>
        </pc:spChg>
        <pc:spChg chg="mod">
          <ac:chgData name="Darren O'Connor" userId="6303f320-515b-428d-9515-1f5db775ab4e" providerId="ADAL" clId="{0C8528C3-6FAD-45A2-90D2-5FC3CA4C894C}" dt="2026-01-12T15:23:48.494" v="43" actId="20577"/>
          <ac:spMkLst>
            <pc:docMk/>
            <pc:sldMk cId="2771396006" sldId="867"/>
            <ac:spMk id="3" creationId="{BEC5AC60-BC75-7725-325A-17AC4A1042C9}"/>
          </ac:spMkLst>
        </pc:spChg>
      </pc:sldChg>
      <pc:sldChg chg="del">
        <pc:chgData name="Darren O'Connor" userId="6303f320-515b-428d-9515-1f5db775ab4e" providerId="ADAL" clId="{0C8528C3-6FAD-45A2-90D2-5FC3CA4C894C}" dt="2026-01-12T15:09:07.621" v="0" actId="47"/>
        <pc:sldMkLst>
          <pc:docMk/>
          <pc:sldMk cId="0" sldId="868"/>
        </pc:sldMkLst>
      </pc:sldChg>
      <pc:sldChg chg="modSp new mod">
        <pc:chgData name="Darren O'Connor" userId="6303f320-515b-428d-9515-1f5db775ab4e" providerId="ADAL" clId="{0C8528C3-6FAD-45A2-90D2-5FC3CA4C894C}" dt="2026-01-12T15:25:01.610" v="49"/>
        <pc:sldMkLst>
          <pc:docMk/>
          <pc:sldMk cId="1584326790" sldId="868"/>
        </pc:sldMkLst>
        <pc:spChg chg="mod">
          <ac:chgData name="Darren O'Connor" userId="6303f320-515b-428d-9515-1f5db775ab4e" providerId="ADAL" clId="{0C8528C3-6FAD-45A2-90D2-5FC3CA4C894C}" dt="2026-01-12T15:25:01.610" v="49"/>
          <ac:spMkLst>
            <pc:docMk/>
            <pc:sldMk cId="1584326790" sldId="868"/>
            <ac:spMk id="2" creationId="{B4AD7B3E-F063-7C6F-1418-1B3100102D14}"/>
          </ac:spMkLst>
        </pc:spChg>
        <pc:spChg chg="mod">
          <ac:chgData name="Darren O'Connor" userId="6303f320-515b-428d-9515-1f5db775ab4e" providerId="ADAL" clId="{0C8528C3-6FAD-45A2-90D2-5FC3CA4C894C}" dt="2026-01-12T15:24:19.347" v="46" actId="20577"/>
          <ac:spMkLst>
            <pc:docMk/>
            <pc:sldMk cId="1584326790" sldId="868"/>
            <ac:spMk id="3" creationId="{D1ABFA74-151B-279B-10D5-8726DE2DA2C1}"/>
          </ac:spMkLst>
        </pc:spChg>
      </pc:sldChg>
      <pc:sldChg chg="del">
        <pc:chgData name="Darren O'Connor" userId="6303f320-515b-428d-9515-1f5db775ab4e" providerId="ADAL" clId="{0C8528C3-6FAD-45A2-90D2-5FC3CA4C894C}" dt="2026-01-12T15:09:07.621" v="0" actId="47"/>
        <pc:sldMkLst>
          <pc:docMk/>
          <pc:sldMk cId="0" sldId="869"/>
        </pc:sldMkLst>
      </pc:sldChg>
      <pc:sldChg chg="modSp new">
        <pc:chgData name="Darren O'Connor" userId="6303f320-515b-428d-9515-1f5db775ab4e" providerId="ADAL" clId="{0C8528C3-6FAD-45A2-90D2-5FC3CA4C894C}" dt="2026-01-12T15:25:06.714" v="50"/>
        <pc:sldMkLst>
          <pc:docMk/>
          <pc:sldMk cId="2156254031" sldId="869"/>
        </pc:sldMkLst>
        <pc:spChg chg="mod">
          <ac:chgData name="Darren O'Connor" userId="6303f320-515b-428d-9515-1f5db775ab4e" providerId="ADAL" clId="{0C8528C3-6FAD-45A2-90D2-5FC3CA4C894C}" dt="2026-01-12T15:25:06.714" v="50"/>
          <ac:spMkLst>
            <pc:docMk/>
            <pc:sldMk cId="2156254031" sldId="869"/>
            <ac:spMk id="2" creationId="{DA6627B6-1D9B-6225-B7B5-AFC94976360A}"/>
          </ac:spMkLst>
        </pc:spChg>
        <pc:spChg chg="mod">
          <ac:chgData name="Darren O'Connor" userId="6303f320-515b-428d-9515-1f5db775ab4e" providerId="ADAL" clId="{0C8528C3-6FAD-45A2-90D2-5FC3CA4C894C}" dt="2026-01-12T15:24:49.319" v="48"/>
          <ac:spMkLst>
            <pc:docMk/>
            <pc:sldMk cId="2156254031" sldId="869"/>
            <ac:spMk id="3" creationId="{B9527D56-6B73-5C5C-7AA9-DE8A2C22F2F9}"/>
          </ac:spMkLst>
        </pc:spChg>
      </pc:sldChg>
      <pc:sldChg chg="del">
        <pc:chgData name="Darren O'Connor" userId="6303f320-515b-428d-9515-1f5db775ab4e" providerId="ADAL" clId="{0C8528C3-6FAD-45A2-90D2-5FC3CA4C894C}" dt="2026-01-12T15:09:07.621" v="0" actId="47"/>
        <pc:sldMkLst>
          <pc:docMk/>
          <pc:sldMk cId="0" sldId="870"/>
        </pc:sldMkLst>
      </pc:sldChg>
      <pc:sldChg chg="modSp new mod">
        <pc:chgData name="Darren O'Connor" userId="6303f320-515b-428d-9515-1f5db775ab4e" providerId="ADAL" clId="{0C8528C3-6FAD-45A2-90D2-5FC3CA4C894C}" dt="2026-01-12T15:25:57.065" v="55" actId="5793"/>
        <pc:sldMkLst>
          <pc:docMk/>
          <pc:sldMk cId="3672600968" sldId="870"/>
        </pc:sldMkLst>
        <pc:spChg chg="mod">
          <ac:chgData name="Darren O'Connor" userId="6303f320-515b-428d-9515-1f5db775ab4e" providerId="ADAL" clId="{0C8528C3-6FAD-45A2-90D2-5FC3CA4C894C}" dt="2026-01-12T15:25:34.009" v="52"/>
          <ac:spMkLst>
            <pc:docMk/>
            <pc:sldMk cId="3672600968" sldId="870"/>
            <ac:spMk id="2" creationId="{F7E88425-36E3-ACBC-00DD-465A10F779D2}"/>
          </ac:spMkLst>
        </pc:spChg>
        <pc:spChg chg="mod">
          <ac:chgData name="Darren O'Connor" userId="6303f320-515b-428d-9515-1f5db775ab4e" providerId="ADAL" clId="{0C8528C3-6FAD-45A2-90D2-5FC3CA4C894C}" dt="2026-01-12T15:25:57.065" v="55" actId="5793"/>
          <ac:spMkLst>
            <pc:docMk/>
            <pc:sldMk cId="3672600968" sldId="870"/>
            <ac:spMk id="3" creationId="{BAA560EA-ADC2-243C-6779-63484C69AD5D}"/>
          </ac:spMkLst>
        </pc:spChg>
      </pc:sldChg>
      <pc:sldChg chg="del">
        <pc:chgData name="Darren O'Connor" userId="6303f320-515b-428d-9515-1f5db775ab4e" providerId="ADAL" clId="{0C8528C3-6FAD-45A2-90D2-5FC3CA4C894C}" dt="2026-01-12T15:09:07.621" v="0" actId="47"/>
        <pc:sldMkLst>
          <pc:docMk/>
          <pc:sldMk cId="0" sldId="871"/>
        </pc:sldMkLst>
      </pc:sldChg>
      <pc:sldChg chg="modSp new mod">
        <pc:chgData name="Darren O'Connor" userId="6303f320-515b-428d-9515-1f5db775ab4e" providerId="ADAL" clId="{0C8528C3-6FAD-45A2-90D2-5FC3CA4C894C}" dt="2026-01-12T15:26:43.197" v="60" actId="20577"/>
        <pc:sldMkLst>
          <pc:docMk/>
          <pc:sldMk cId="6182757" sldId="871"/>
        </pc:sldMkLst>
        <pc:spChg chg="mod">
          <ac:chgData name="Darren O'Connor" userId="6303f320-515b-428d-9515-1f5db775ab4e" providerId="ADAL" clId="{0C8528C3-6FAD-45A2-90D2-5FC3CA4C894C}" dt="2026-01-12T15:26:43.197" v="60" actId="20577"/>
          <ac:spMkLst>
            <pc:docMk/>
            <pc:sldMk cId="6182757" sldId="871"/>
            <ac:spMk id="2" creationId="{86A4E424-ECEB-1DBF-E889-B1A0A2A7FC0A}"/>
          </ac:spMkLst>
        </pc:spChg>
        <pc:spChg chg="mod">
          <ac:chgData name="Darren O'Connor" userId="6303f320-515b-428d-9515-1f5db775ab4e" providerId="ADAL" clId="{0C8528C3-6FAD-45A2-90D2-5FC3CA4C894C}" dt="2026-01-12T15:26:19.799" v="57"/>
          <ac:spMkLst>
            <pc:docMk/>
            <pc:sldMk cId="6182757" sldId="871"/>
            <ac:spMk id="3" creationId="{019BA3B3-F7F1-E146-1818-0136A60B7FB9}"/>
          </ac:spMkLst>
        </pc:spChg>
      </pc:sldChg>
      <pc:sldChg chg="del">
        <pc:chgData name="Darren O'Connor" userId="6303f320-515b-428d-9515-1f5db775ab4e" providerId="ADAL" clId="{0C8528C3-6FAD-45A2-90D2-5FC3CA4C894C}" dt="2026-01-12T15:09:07.621" v="0" actId="47"/>
        <pc:sldMkLst>
          <pc:docMk/>
          <pc:sldMk cId="0" sldId="872"/>
        </pc:sldMkLst>
      </pc:sldChg>
      <pc:sldChg chg="modSp new mod">
        <pc:chgData name="Darren O'Connor" userId="6303f320-515b-428d-9515-1f5db775ab4e" providerId="ADAL" clId="{0C8528C3-6FAD-45A2-90D2-5FC3CA4C894C}" dt="2026-01-12T15:27:24.409" v="65" actId="5793"/>
        <pc:sldMkLst>
          <pc:docMk/>
          <pc:sldMk cId="260368405" sldId="872"/>
        </pc:sldMkLst>
        <pc:spChg chg="mod">
          <ac:chgData name="Darren O'Connor" userId="6303f320-515b-428d-9515-1f5db775ab4e" providerId="ADAL" clId="{0C8528C3-6FAD-45A2-90D2-5FC3CA4C894C}" dt="2026-01-12T15:27:02.092" v="62"/>
          <ac:spMkLst>
            <pc:docMk/>
            <pc:sldMk cId="260368405" sldId="872"/>
            <ac:spMk id="2" creationId="{333A8D4A-4462-6972-69A9-D137E99F8D41}"/>
          </ac:spMkLst>
        </pc:spChg>
        <pc:spChg chg="mod">
          <ac:chgData name="Darren O'Connor" userId="6303f320-515b-428d-9515-1f5db775ab4e" providerId="ADAL" clId="{0C8528C3-6FAD-45A2-90D2-5FC3CA4C894C}" dt="2026-01-12T15:27:24.409" v="65" actId="5793"/>
          <ac:spMkLst>
            <pc:docMk/>
            <pc:sldMk cId="260368405" sldId="872"/>
            <ac:spMk id="3" creationId="{FA383C90-3D6E-47E5-341C-14EF32F102D7}"/>
          </ac:spMkLst>
        </pc:spChg>
      </pc:sldChg>
      <pc:sldChg chg="del">
        <pc:chgData name="Darren O'Connor" userId="6303f320-515b-428d-9515-1f5db775ab4e" providerId="ADAL" clId="{0C8528C3-6FAD-45A2-90D2-5FC3CA4C894C}" dt="2026-01-12T15:09:07.621" v="0" actId="47"/>
        <pc:sldMkLst>
          <pc:docMk/>
          <pc:sldMk cId="0" sldId="873"/>
        </pc:sldMkLst>
      </pc:sldChg>
      <pc:sldChg chg="modSp new mod">
        <pc:chgData name="Darren O'Connor" userId="6303f320-515b-428d-9515-1f5db775ab4e" providerId="ADAL" clId="{0C8528C3-6FAD-45A2-90D2-5FC3CA4C894C}" dt="2026-01-12T15:28:11.275" v="70" actId="5793"/>
        <pc:sldMkLst>
          <pc:docMk/>
          <pc:sldMk cId="556474711" sldId="873"/>
        </pc:sldMkLst>
        <pc:spChg chg="mod">
          <ac:chgData name="Darren O'Connor" userId="6303f320-515b-428d-9515-1f5db775ab4e" providerId="ADAL" clId="{0C8528C3-6FAD-45A2-90D2-5FC3CA4C894C}" dt="2026-01-12T15:27:49.258" v="68" actId="27636"/>
          <ac:spMkLst>
            <pc:docMk/>
            <pc:sldMk cId="556474711" sldId="873"/>
            <ac:spMk id="2" creationId="{6F208B27-8478-6C18-C3FC-11A2D8F84BFA}"/>
          </ac:spMkLst>
        </pc:spChg>
        <pc:spChg chg="mod">
          <ac:chgData name="Darren O'Connor" userId="6303f320-515b-428d-9515-1f5db775ab4e" providerId="ADAL" clId="{0C8528C3-6FAD-45A2-90D2-5FC3CA4C894C}" dt="2026-01-12T15:28:11.275" v="70" actId="5793"/>
          <ac:spMkLst>
            <pc:docMk/>
            <pc:sldMk cId="556474711" sldId="873"/>
            <ac:spMk id="3" creationId="{1F110205-36A4-A3E6-77AD-659E233CC4D9}"/>
          </ac:spMkLst>
        </pc:spChg>
      </pc:sldChg>
      <pc:sldChg chg="del">
        <pc:chgData name="Darren O'Connor" userId="6303f320-515b-428d-9515-1f5db775ab4e" providerId="ADAL" clId="{0C8528C3-6FAD-45A2-90D2-5FC3CA4C894C}" dt="2026-01-12T15:09:07.621" v="0" actId="47"/>
        <pc:sldMkLst>
          <pc:docMk/>
          <pc:sldMk cId="0" sldId="874"/>
        </pc:sldMkLst>
      </pc:sldChg>
      <pc:sldChg chg="modSp new mod">
        <pc:chgData name="Darren O'Connor" userId="6303f320-515b-428d-9515-1f5db775ab4e" providerId="ADAL" clId="{0C8528C3-6FAD-45A2-90D2-5FC3CA4C894C}" dt="2026-01-12T15:29:19.804" v="78" actId="27636"/>
        <pc:sldMkLst>
          <pc:docMk/>
          <pc:sldMk cId="1457201945" sldId="874"/>
        </pc:sldMkLst>
        <pc:spChg chg="mod">
          <ac:chgData name="Darren O'Connor" userId="6303f320-515b-428d-9515-1f5db775ab4e" providerId="ADAL" clId="{0C8528C3-6FAD-45A2-90D2-5FC3CA4C894C}" dt="2026-01-12T15:28:48.222" v="73"/>
          <ac:spMkLst>
            <pc:docMk/>
            <pc:sldMk cId="1457201945" sldId="874"/>
            <ac:spMk id="2" creationId="{05173C6F-CC01-712B-59B2-FF13286A4AA1}"/>
          </ac:spMkLst>
        </pc:spChg>
        <pc:spChg chg="mod">
          <ac:chgData name="Darren O'Connor" userId="6303f320-515b-428d-9515-1f5db775ab4e" providerId="ADAL" clId="{0C8528C3-6FAD-45A2-90D2-5FC3CA4C894C}" dt="2026-01-12T15:29:19.804" v="78" actId="27636"/>
          <ac:spMkLst>
            <pc:docMk/>
            <pc:sldMk cId="1457201945" sldId="874"/>
            <ac:spMk id="3" creationId="{EF27A188-C065-A8D8-AA31-FEE3C7CC7151}"/>
          </ac:spMkLst>
        </pc:spChg>
      </pc:sldChg>
      <pc:sldChg chg="del">
        <pc:chgData name="Darren O'Connor" userId="6303f320-515b-428d-9515-1f5db775ab4e" providerId="ADAL" clId="{0C8528C3-6FAD-45A2-90D2-5FC3CA4C894C}" dt="2026-01-12T15:09:07.621" v="0" actId="47"/>
        <pc:sldMkLst>
          <pc:docMk/>
          <pc:sldMk cId="0" sldId="875"/>
        </pc:sldMkLst>
      </pc:sldChg>
      <pc:sldChg chg="modSp new mod">
        <pc:chgData name="Darren O'Connor" userId="6303f320-515b-428d-9515-1f5db775ab4e" providerId="ADAL" clId="{0C8528C3-6FAD-45A2-90D2-5FC3CA4C894C}" dt="2026-01-12T15:30:03.168" v="82" actId="20577"/>
        <pc:sldMkLst>
          <pc:docMk/>
          <pc:sldMk cId="3721886743" sldId="875"/>
        </pc:sldMkLst>
        <pc:spChg chg="mod">
          <ac:chgData name="Darren O'Connor" userId="6303f320-515b-428d-9515-1f5db775ab4e" providerId="ADAL" clId="{0C8528C3-6FAD-45A2-90D2-5FC3CA4C894C}" dt="2026-01-12T15:29:36.466" v="79"/>
          <ac:spMkLst>
            <pc:docMk/>
            <pc:sldMk cId="3721886743" sldId="875"/>
            <ac:spMk id="2" creationId="{644B8401-0DD0-82FE-BC22-3CA81B9D0295}"/>
          </ac:spMkLst>
        </pc:spChg>
        <pc:spChg chg="mod">
          <ac:chgData name="Darren O'Connor" userId="6303f320-515b-428d-9515-1f5db775ab4e" providerId="ADAL" clId="{0C8528C3-6FAD-45A2-90D2-5FC3CA4C894C}" dt="2026-01-12T15:30:03.168" v="82" actId="20577"/>
          <ac:spMkLst>
            <pc:docMk/>
            <pc:sldMk cId="3721886743" sldId="875"/>
            <ac:spMk id="3" creationId="{BC57B8E9-46F5-6806-F449-36301EEE1084}"/>
          </ac:spMkLst>
        </pc:spChg>
      </pc:sldChg>
      <pc:sldChg chg="del">
        <pc:chgData name="Darren O'Connor" userId="6303f320-515b-428d-9515-1f5db775ab4e" providerId="ADAL" clId="{0C8528C3-6FAD-45A2-90D2-5FC3CA4C894C}" dt="2026-01-12T15:09:07.621" v="0" actId="47"/>
        <pc:sldMkLst>
          <pc:docMk/>
          <pc:sldMk cId="0" sldId="876"/>
        </pc:sldMkLst>
      </pc:sldChg>
      <pc:sldChg chg="modSp new">
        <pc:chgData name="Darren O'Connor" userId="6303f320-515b-428d-9515-1f5db775ab4e" providerId="ADAL" clId="{0C8528C3-6FAD-45A2-90D2-5FC3CA4C894C}" dt="2026-01-12T15:30:38.079" v="85"/>
        <pc:sldMkLst>
          <pc:docMk/>
          <pc:sldMk cId="3518413664" sldId="876"/>
        </pc:sldMkLst>
        <pc:spChg chg="mod">
          <ac:chgData name="Darren O'Connor" userId="6303f320-515b-428d-9515-1f5db775ab4e" providerId="ADAL" clId="{0C8528C3-6FAD-45A2-90D2-5FC3CA4C894C}" dt="2026-01-12T15:30:38.079" v="85"/>
          <ac:spMkLst>
            <pc:docMk/>
            <pc:sldMk cId="3518413664" sldId="876"/>
            <ac:spMk id="2" creationId="{5608BF33-22AA-9EB6-EE7D-AB8047668AB6}"/>
          </ac:spMkLst>
        </pc:spChg>
        <pc:spChg chg="mod">
          <ac:chgData name="Darren O'Connor" userId="6303f320-515b-428d-9515-1f5db775ab4e" providerId="ADAL" clId="{0C8528C3-6FAD-45A2-90D2-5FC3CA4C894C}" dt="2026-01-12T15:30:23.814" v="84"/>
          <ac:spMkLst>
            <pc:docMk/>
            <pc:sldMk cId="3518413664" sldId="876"/>
            <ac:spMk id="3" creationId="{5DB85B96-FCAA-BD07-EE9E-2EBBD2DC32BF}"/>
          </ac:spMkLst>
        </pc:spChg>
      </pc:sldChg>
      <pc:sldChg chg="del">
        <pc:chgData name="Darren O'Connor" userId="6303f320-515b-428d-9515-1f5db775ab4e" providerId="ADAL" clId="{0C8528C3-6FAD-45A2-90D2-5FC3CA4C894C}" dt="2026-01-12T15:09:07.621" v="0" actId="47"/>
        <pc:sldMkLst>
          <pc:docMk/>
          <pc:sldMk cId="0" sldId="877"/>
        </pc:sldMkLst>
      </pc:sldChg>
      <pc:sldChg chg="modSp new mod">
        <pc:chgData name="Darren O'Connor" userId="6303f320-515b-428d-9515-1f5db775ab4e" providerId="ADAL" clId="{0C8528C3-6FAD-45A2-90D2-5FC3CA4C894C}" dt="2026-01-12T15:31:58.330" v="92" actId="5793"/>
        <pc:sldMkLst>
          <pc:docMk/>
          <pc:sldMk cId="119187512" sldId="877"/>
        </pc:sldMkLst>
        <pc:spChg chg="mod">
          <ac:chgData name="Darren O'Connor" userId="6303f320-515b-428d-9515-1f5db775ab4e" providerId="ADAL" clId="{0C8528C3-6FAD-45A2-90D2-5FC3CA4C894C}" dt="2026-01-12T15:31:39.057" v="90" actId="20577"/>
          <ac:spMkLst>
            <pc:docMk/>
            <pc:sldMk cId="119187512" sldId="877"/>
            <ac:spMk id="2" creationId="{62356D5A-85FD-0BE2-9FEF-3B86118380C7}"/>
          </ac:spMkLst>
        </pc:spChg>
        <pc:spChg chg="mod">
          <ac:chgData name="Darren O'Connor" userId="6303f320-515b-428d-9515-1f5db775ab4e" providerId="ADAL" clId="{0C8528C3-6FAD-45A2-90D2-5FC3CA4C894C}" dt="2026-01-12T15:31:58.330" v="92" actId="5793"/>
          <ac:spMkLst>
            <pc:docMk/>
            <pc:sldMk cId="119187512" sldId="877"/>
            <ac:spMk id="3" creationId="{4530E055-39E2-58C1-8474-0EEACBC41058}"/>
          </ac:spMkLst>
        </pc:spChg>
      </pc:sldChg>
      <pc:sldChg chg="del">
        <pc:chgData name="Darren O'Connor" userId="6303f320-515b-428d-9515-1f5db775ab4e" providerId="ADAL" clId="{0C8528C3-6FAD-45A2-90D2-5FC3CA4C894C}" dt="2026-01-12T15:09:07.621" v="0" actId="47"/>
        <pc:sldMkLst>
          <pc:docMk/>
          <pc:sldMk cId="0" sldId="878"/>
        </pc:sldMkLst>
      </pc:sldChg>
      <pc:sldChg chg="modSp new">
        <pc:chgData name="Darren O'Connor" userId="6303f320-515b-428d-9515-1f5db775ab4e" providerId="ADAL" clId="{0C8528C3-6FAD-45A2-90D2-5FC3CA4C894C}" dt="2026-01-12T15:32:39.024" v="95"/>
        <pc:sldMkLst>
          <pc:docMk/>
          <pc:sldMk cId="4115075728" sldId="878"/>
        </pc:sldMkLst>
        <pc:spChg chg="mod">
          <ac:chgData name="Darren O'Connor" userId="6303f320-515b-428d-9515-1f5db775ab4e" providerId="ADAL" clId="{0C8528C3-6FAD-45A2-90D2-5FC3CA4C894C}" dt="2026-01-12T15:32:20.963" v="94"/>
          <ac:spMkLst>
            <pc:docMk/>
            <pc:sldMk cId="4115075728" sldId="878"/>
            <ac:spMk id="2" creationId="{EABAABFE-CB32-682E-35E0-6E7ACF42354B}"/>
          </ac:spMkLst>
        </pc:spChg>
        <pc:spChg chg="mod">
          <ac:chgData name="Darren O'Connor" userId="6303f320-515b-428d-9515-1f5db775ab4e" providerId="ADAL" clId="{0C8528C3-6FAD-45A2-90D2-5FC3CA4C894C}" dt="2026-01-12T15:32:39.024" v="95"/>
          <ac:spMkLst>
            <pc:docMk/>
            <pc:sldMk cId="4115075728" sldId="878"/>
            <ac:spMk id="3" creationId="{B4A4EFA7-97E5-D735-7E3B-48C6CFD94E93}"/>
          </ac:spMkLst>
        </pc:spChg>
      </pc:sldChg>
      <pc:sldChg chg="del">
        <pc:chgData name="Darren O'Connor" userId="6303f320-515b-428d-9515-1f5db775ab4e" providerId="ADAL" clId="{0C8528C3-6FAD-45A2-90D2-5FC3CA4C894C}" dt="2026-01-12T15:09:07.621" v="0" actId="47"/>
        <pc:sldMkLst>
          <pc:docMk/>
          <pc:sldMk cId="0" sldId="879"/>
        </pc:sldMkLst>
      </pc:sldChg>
      <pc:sldChg chg="modSp new mod">
        <pc:chgData name="Darren O'Connor" userId="6303f320-515b-428d-9515-1f5db775ab4e" providerId="ADAL" clId="{0C8528C3-6FAD-45A2-90D2-5FC3CA4C894C}" dt="2026-01-12T15:35:43.735" v="132"/>
        <pc:sldMkLst>
          <pc:docMk/>
          <pc:sldMk cId="3608781564" sldId="879"/>
        </pc:sldMkLst>
        <pc:spChg chg="mod">
          <ac:chgData name="Darren O'Connor" userId="6303f320-515b-428d-9515-1f5db775ab4e" providerId="ADAL" clId="{0C8528C3-6FAD-45A2-90D2-5FC3CA4C894C}" dt="2026-01-12T15:35:43.735" v="132"/>
          <ac:spMkLst>
            <pc:docMk/>
            <pc:sldMk cId="3608781564" sldId="879"/>
            <ac:spMk id="2" creationId="{1C4BAF2A-CB82-4DBD-4CA4-C3028AA22AA9}"/>
          </ac:spMkLst>
        </pc:spChg>
        <pc:spChg chg="mod">
          <ac:chgData name="Darren O'Connor" userId="6303f320-515b-428d-9515-1f5db775ab4e" providerId="ADAL" clId="{0C8528C3-6FAD-45A2-90D2-5FC3CA4C894C}" dt="2026-01-12T15:33:11.364" v="98" actId="5793"/>
          <ac:spMkLst>
            <pc:docMk/>
            <pc:sldMk cId="3608781564" sldId="879"/>
            <ac:spMk id="3" creationId="{F12654A8-A2F6-3CB1-F3A8-5515A990C707}"/>
          </ac:spMkLst>
        </pc:spChg>
      </pc:sldChg>
      <pc:sldChg chg="del">
        <pc:chgData name="Darren O'Connor" userId="6303f320-515b-428d-9515-1f5db775ab4e" providerId="ADAL" clId="{0C8528C3-6FAD-45A2-90D2-5FC3CA4C894C}" dt="2026-01-12T15:09:07.621" v="0" actId="47"/>
        <pc:sldMkLst>
          <pc:docMk/>
          <pc:sldMk cId="0" sldId="880"/>
        </pc:sldMkLst>
      </pc:sldChg>
      <pc:sldChg chg="modSp new mod">
        <pc:chgData name="Darren O'Connor" userId="6303f320-515b-428d-9515-1f5db775ab4e" providerId="ADAL" clId="{0C8528C3-6FAD-45A2-90D2-5FC3CA4C894C}" dt="2026-01-12T15:35:48.455" v="133"/>
        <pc:sldMkLst>
          <pc:docMk/>
          <pc:sldMk cId="780292978" sldId="880"/>
        </pc:sldMkLst>
        <pc:spChg chg="mod">
          <ac:chgData name="Darren O'Connor" userId="6303f320-515b-428d-9515-1f5db775ab4e" providerId="ADAL" clId="{0C8528C3-6FAD-45A2-90D2-5FC3CA4C894C}" dt="2026-01-12T15:35:48.455" v="133"/>
          <ac:spMkLst>
            <pc:docMk/>
            <pc:sldMk cId="780292978" sldId="880"/>
            <ac:spMk id="2" creationId="{7839A203-4578-ADA6-BA7F-08E87D0A7E74}"/>
          </ac:spMkLst>
        </pc:spChg>
        <pc:spChg chg="mod">
          <ac:chgData name="Darren O'Connor" userId="6303f320-515b-428d-9515-1f5db775ab4e" providerId="ADAL" clId="{0C8528C3-6FAD-45A2-90D2-5FC3CA4C894C}" dt="2026-01-12T15:33:39.933" v="102" actId="20577"/>
          <ac:spMkLst>
            <pc:docMk/>
            <pc:sldMk cId="780292978" sldId="880"/>
            <ac:spMk id="3" creationId="{891D2C54-DCAB-A03B-CFCB-7A789E12C902}"/>
          </ac:spMkLst>
        </pc:spChg>
      </pc:sldChg>
      <pc:sldChg chg="del">
        <pc:chgData name="Darren O'Connor" userId="6303f320-515b-428d-9515-1f5db775ab4e" providerId="ADAL" clId="{0C8528C3-6FAD-45A2-90D2-5FC3CA4C894C}" dt="2026-01-12T15:09:07.621" v="0" actId="47"/>
        <pc:sldMkLst>
          <pc:docMk/>
          <pc:sldMk cId="0" sldId="881"/>
        </pc:sldMkLst>
      </pc:sldChg>
      <pc:sldChg chg="modSp new mod">
        <pc:chgData name="Darren O'Connor" userId="6303f320-515b-428d-9515-1f5db775ab4e" providerId="ADAL" clId="{0C8528C3-6FAD-45A2-90D2-5FC3CA4C894C}" dt="2026-01-12T15:35:52.416" v="134"/>
        <pc:sldMkLst>
          <pc:docMk/>
          <pc:sldMk cId="790283010" sldId="881"/>
        </pc:sldMkLst>
        <pc:spChg chg="mod">
          <ac:chgData name="Darren O'Connor" userId="6303f320-515b-428d-9515-1f5db775ab4e" providerId="ADAL" clId="{0C8528C3-6FAD-45A2-90D2-5FC3CA4C894C}" dt="2026-01-12T15:35:52.416" v="134"/>
          <ac:spMkLst>
            <pc:docMk/>
            <pc:sldMk cId="790283010" sldId="881"/>
            <ac:spMk id="2" creationId="{C52BB88B-7A47-3638-397A-C73590631EE5}"/>
          </ac:spMkLst>
        </pc:spChg>
        <pc:spChg chg="mod">
          <ac:chgData name="Darren O'Connor" userId="6303f320-515b-428d-9515-1f5db775ab4e" providerId="ADAL" clId="{0C8528C3-6FAD-45A2-90D2-5FC3CA4C894C}" dt="2026-01-12T15:34:04.500" v="105" actId="5793"/>
          <ac:spMkLst>
            <pc:docMk/>
            <pc:sldMk cId="790283010" sldId="881"/>
            <ac:spMk id="3" creationId="{A75339EE-E97E-EF4E-C453-CA507AC9C2D9}"/>
          </ac:spMkLst>
        </pc:spChg>
      </pc:sldChg>
      <pc:sldChg chg="del">
        <pc:chgData name="Darren O'Connor" userId="6303f320-515b-428d-9515-1f5db775ab4e" providerId="ADAL" clId="{0C8528C3-6FAD-45A2-90D2-5FC3CA4C894C}" dt="2026-01-12T15:09:07.621" v="0" actId="47"/>
        <pc:sldMkLst>
          <pc:docMk/>
          <pc:sldMk cId="0" sldId="882"/>
        </pc:sldMkLst>
      </pc:sldChg>
      <pc:sldChg chg="modSp new">
        <pc:chgData name="Darren O'Connor" userId="6303f320-515b-428d-9515-1f5db775ab4e" providerId="ADAL" clId="{0C8528C3-6FAD-45A2-90D2-5FC3CA4C894C}" dt="2026-01-12T15:35:56.444" v="135"/>
        <pc:sldMkLst>
          <pc:docMk/>
          <pc:sldMk cId="4153761203" sldId="882"/>
        </pc:sldMkLst>
        <pc:spChg chg="mod">
          <ac:chgData name="Darren O'Connor" userId="6303f320-515b-428d-9515-1f5db775ab4e" providerId="ADAL" clId="{0C8528C3-6FAD-45A2-90D2-5FC3CA4C894C}" dt="2026-01-12T15:35:56.444" v="135"/>
          <ac:spMkLst>
            <pc:docMk/>
            <pc:sldMk cId="4153761203" sldId="882"/>
            <ac:spMk id="2" creationId="{3BC11D61-EFAC-E4E0-EEF1-2815B408D802}"/>
          </ac:spMkLst>
        </pc:spChg>
        <pc:spChg chg="mod">
          <ac:chgData name="Darren O'Connor" userId="6303f320-515b-428d-9515-1f5db775ab4e" providerId="ADAL" clId="{0C8528C3-6FAD-45A2-90D2-5FC3CA4C894C}" dt="2026-01-12T15:34:26.382" v="107"/>
          <ac:spMkLst>
            <pc:docMk/>
            <pc:sldMk cId="4153761203" sldId="882"/>
            <ac:spMk id="3" creationId="{472FD8F9-3D4C-11B2-891F-412A285BC5A7}"/>
          </ac:spMkLst>
        </pc:spChg>
      </pc:sldChg>
      <pc:sldChg chg="del">
        <pc:chgData name="Darren O'Connor" userId="6303f320-515b-428d-9515-1f5db775ab4e" providerId="ADAL" clId="{0C8528C3-6FAD-45A2-90D2-5FC3CA4C894C}" dt="2026-01-12T15:09:07.621" v="0" actId="47"/>
        <pc:sldMkLst>
          <pc:docMk/>
          <pc:sldMk cId="0" sldId="883"/>
        </pc:sldMkLst>
      </pc:sldChg>
      <pc:sldChg chg="modSp new mod">
        <pc:chgData name="Darren O'Connor" userId="6303f320-515b-428d-9515-1f5db775ab4e" providerId="ADAL" clId="{0C8528C3-6FAD-45A2-90D2-5FC3CA4C894C}" dt="2026-01-12T15:35:22.287" v="131" actId="5793"/>
        <pc:sldMkLst>
          <pc:docMk/>
          <pc:sldMk cId="2993300266" sldId="883"/>
        </pc:sldMkLst>
        <pc:spChg chg="mod">
          <ac:chgData name="Darren O'Connor" userId="6303f320-515b-428d-9515-1f5db775ab4e" providerId="ADAL" clId="{0C8528C3-6FAD-45A2-90D2-5FC3CA4C894C}" dt="2026-01-12T15:35:14.265" v="129" actId="20577"/>
          <ac:spMkLst>
            <pc:docMk/>
            <pc:sldMk cId="2993300266" sldId="883"/>
            <ac:spMk id="2" creationId="{56317EFB-1D50-5EE5-230A-2AF7F3166727}"/>
          </ac:spMkLst>
        </pc:spChg>
        <pc:spChg chg="mod">
          <ac:chgData name="Darren O'Connor" userId="6303f320-515b-428d-9515-1f5db775ab4e" providerId="ADAL" clId="{0C8528C3-6FAD-45A2-90D2-5FC3CA4C894C}" dt="2026-01-12T15:35:22.287" v="131" actId="5793"/>
          <ac:spMkLst>
            <pc:docMk/>
            <pc:sldMk cId="2993300266" sldId="883"/>
            <ac:spMk id="3" creationId="{044DCC5D-B8FB-36ED-4F08-BAC323040501}"/>
          </ac:spMkLst>
        </pc:spChg>
      </pc:sldChg>
      <pc:sldChg chg="del">
        <pc:chgData name="Darren O'Connor" userId="6303f320-515b-428d-9515-1f5db775ab4e" providerId="ADAL" clId="{0C8528C3-6FAD-45A2-90D2-5FC3CA4C894C}" dt="2026-01-12T15:09:07.621" v="0" actId="47"/>
        <pc:sldMkLst>
          <pc:docMk/>
          <pc:sldMk cId="0" sldId="884"/>
        </pc:sldMkLst>
      </pc:sldChg>
      <pc:sldChg chg="modSp new mod">
        <pc:chgData name="Darren O'Connor" userId="6303f320-515b-428d-9515-1f5db775ab4e" providerId="ADAL" clId="{0C8528C3-6FAD-45A2-90D2-5FC3CA4C894C}" dt="2026-01-12T15:37:10.737" v="141" actId="5793"/>
        <pc:sldMkLst>
          <pc:docMk/>
          <pc:sldMk cId="2020484862" sldId="884"/>
        </pc:sldMkLst>
        <pc:spChg chg="mod">
          <ac:chgData name="Darren O'Connor" userId="6303f320-515b-428d-9515-1f5db775ab4e" providerId="ADAL" clId="{0C8528C3-6FAD-45A2-90D2-5FC3CA4C894C}" dt="2026-01-12T15:36:39.234" v="137"/>
          <ac:spMkLst>
            <pc:docMk/>
            <pc:sldMk cId="2020484862" sldId="884"/>
            <ac:spMk id="2" creationId="{8AEABD7A-01EC-1FF6-8691-5B265C7770B2}"/>
          </ac:spMkLst>
        </pc:spChg>
        <pc:spChg chg="mod">
          <ac:chgData name="Darren O'Connor" userId="6303f320-515b-428d-9515-1f5db775ab4e" providerId="ADAL" clId="{0C8528C3-6FAD-45A2-90D2-5FC3CA4C894C}" dt="2026-01-12T15:37:10.737" v="141" actId="5793"/>
          <ac:spMkLst>
            <pc:docMk/>
            <pc:sldMk cId="2020484862" sldId="884"/>
            <ac:spMk id="3" creationId="{89616A51-EA95-BC49-DAFA-6FFB32B30165}"/>
          </ac:spMkLst>
        </pc:spChg>
      </pc:sldChg>
      <pc:sldChg chg="del">
        <pc:chgData name="Darren O'Connor" userId="6303f320-515b-428d-9515-1f5db775ab4e" providerId="ADAL" clId="{0C8528C3-6FAD-45A2-90D2-5FC3CA4C894C}" dt="2026-01-12T15:09:07.621" v="0" actId="47"/>
        <pc:sldMkLst>
          <pc:docMk/>
          <pc:sldMk cId="0" sldId="885"/>
        </pc:sldMkLst>
      </pc:sldChg>
      <pc:sldChg chg="modSp new mod">
        <pc:chgData name="Darren O'Connor" userId="6303f320-515b-428d-9515-1f5db775ab4e" providerId="ADAL" clId="{0C8528C3-6FAD-45A2-90D2-5FC3CA4C894C}" dt="2026-01-12T15:39:03.461" v="153"/>
        <pc:sldMkLst>
          <pc:docMk/>
          <pc:sldMk cId="1145553246" sldId="885"/>
        </pc:sldMkLst>
        <pc:spChg chg="mod">
          <ac:chgData name="Darren O'Connor" userId="6303f320-515b-428d-9515-1f5db775ab4e" providerId="ADAL" clId="{0C8528C3-6FAD-45A2-90D2-5FC3CA4C894C}" dt="2026-01-12T15:39:03.461" v="153"/>
          <ac:spMkLst>
            <pc:docMk/>
            <pc:sldMk cId="1145553246" sldId="885"/>
            <ac:spMk id="2" creationId="{B16D4FFC-4721-D3BB-5EDF-219BFE0D853B}"/>
          </ac:spMkLst>
        </pc:spChg>
        <pc:spChg chg="mod">
          <ac:chgData name="Darren O'Connor" userId="6303f320-515b-428d-9515-1f5db775ab4e" providerId="ADAL" clId="{0C8528C3-6FAD-45A2-90D2-5FC3CA4C894C}" dt="2026-01-12T15:37:39.914" v="145"/>
          <ac:spMkLst>
            <pc:docMk/>
            <pc:sldMk cId="1145553246" sldId="885"/>
            <ac:spMk id="3" creationId="{65DE133B-7DBD-3AA0-4269-4F6474553AD7}"/>
          </ac:spMkLst>
        </pc:spChg>
      </pc:sldChg>
      <pc:sldChg chg="del">
        <pc:chgData name="Darren O'Connor" userId="6303f320-515b-428d-9515-1f5db775ab4e" providerId="ADAL" clId="{0C8528C3-6FAD-45A2-90D2-5FC3CA4C894C}" dt="2026-01-12T15:09:07.621" v="0" actId="47"/>
        <pc:sldMkLst>
          <pc:docMk/>
          <pc:sldMk cId="0" sldId="886"/>
        </pc:sldMkLst>
      </pc:sldChg>
      <pc:sldChg chg="modSp new mod">
        <pc:chgData name="Darren O'Connor" userId="6303f320-515b-428d-9515-1f5db775ab4e" providerId="ADAL" clId="{0C8528C3-6FAD-45A2-90D2-5FC3CA4C894C}" dt="2026-01-12T15:39:07.729" v="154"/>
        <pc:sldMkLst>
          <pc:docMk/>
          <pc:sldMk cId="1081866605" sldId="886"/>
        </pc:sldMkLst>
        <pc:spChg chg="mod">
          <ac:chgData name="Darren O'Connor" userId="6303f320-515b-428d-9515-1f5db775ab4e" providerId="ADAL" clId="{0C8528C3-6FAD-45A2-90D2-5FC3CA4C894C}" dt="2026-01-12T15:39:07.729" v="154"/>
          <ac:spMkLst>
            <pc:docMk/>
            <pc:sldMk cId="1081866605" sldId="886"/>
            <ac:spMk id="2" creationId="{0E0D6A06-69A5-4746-3E40-50B29ADB1840}"/>
          </ac:spMkLst>
        </pc:spChg>
        <pc:spChg chg="mod">
          <ac:chgData name="Darren O'Connor" userId="6303f320-515b-428d-9515-1f5db775ab4e" providerId="ADAL" clId="{0C8528C3-6FAD-45A2-90D2-5FC3CA4C894C}" dt="2026-01-12T15:38:13.672" v="149" actId="5793"/>
          <ac:spMkLst>
            <pc:docMk/>
            <pc:sldMk cId="1081866605" sldId="886"/>
            <ac:spMk id="3" creationId="{6B8E351D-8A2E-2171-69AC-8D2F25B907BA}"/>
          </ac:spMkLst>
        </pc:spChg>
      </pc:sldChg>
      <pc:sldChg chg="del">
        <pc:chgData name="Darren O'Connor" userId="6303f320-515b-428d-9515-1f5db775ab4e" providerId="ADAL" clId="{0C8528C3-6FAD-45A2-90D2-5FC3CA4C894C}" dt="2026-01-12T15:09:07.621" v="0" actId="47"/>
        <pc:sldMkLst>
          <pc:docMk/>
          <pc:sldMk cId="0" sldId="887"/>
        </pc:sldMkLst>
      </pc:sldChg>
      <pc:sldChg chg="modSp new mod">
        <pc:chgData name="Darren O'Connor" userId="6303f320-515b-428d-9515-1f5db775ab4e" providerId="ADAL" clId="{0C8528C3-6FAD-45A2-90D2-5FC3CA4C894C}" dt="2026-01-12T15:39:11.506" v="155"/>
        <pc:sldMkLst>
          <pc:docMk/>
          <pc:sldMk cId="1303401017" sldId="887"/>
        </pc:sldMkLst>
        <pc:spChg chg="mod">
          <ac:chgData name="Darren O'Connor" userId="6303f320-515b-428d-9515-1f5db775ab4e" providerId="ADAL" clId="{0C8528C3-6FAD-45A2-90D2-5FC3CA4C894C}" dt="2026-01-12T15:39:11.506" v="155"/>
          <ac:spMkLst>
            <pc:docMk/>
            <pc:sldMk cId="1303401017" sldId="887"/>
            <ac:spMk id="2" creationId="{F6AF8CBF-A9F8-B8E4-05F4-6FBDD2854912}"/>
          </ac:spMkLst>
        </pc:spChg>
        <pc:spChg chg="mod">
          <ac:chgData name="Darren O'Connor" userId="6303f320-515b-428d-9515-1f5db775ab4e" providerId="ADAL" clId="{0C8528C3-6FAD-45A2-90D2-5FC3CA4C894C}" dt="2026-01-12T15:38:43.525" v="152"/>
          <ac:spMkLst>
            <pc:docMk/>
            <pc:sldMk cId="1303401017" sldId="887"/>
            <ac:spMk id="3" creationId="{1F696EF1-FBC6-B320-D269-9BED0FFF3679}"/>
          </ac:spMkLst>
        </pc:spChg>
      </pc:sldChg>
      <pc:sldChg chg="del">
        <pc:chgData name="Darren O'Connor" userId="6303f320-515b-428d-9515-1f5db775ab4e" providerId="ADAL" clId="{0C8528C3-6FAD-45A2-90D2-5FC3CA4C894C}" dt="2026-01-12T15:09:07.621" v="0" actId="47"/>
        <pc:sldMkLst>
          <pc:docMk/>
          <pc:sldMk cId="0" sldId="888"/>
        </pc:sldMkLst>
      </pc:sldChg>
      <pc:sldChg chg="modSp new mod">
        <pc:chgData name="Darren O'Connor" userId="6303f320-515b-428d-9515-1f5db775ab4e" providerId="ADAL" clId="{0C8528C3-6FAD-45A2-90D2-5FC3CA4C894C}" dt="2026-01-12T15:44:24.927" v="188"/>
        <pc:sldMkLst>
          <pc:docMk/>
          <pc:sldMk cId="328495877" sldId="888"/>
        </pc:sldMkLst>
        <pc:spChg chg="mod">
          <ac:chgData name="Darren O'Connor" userId="6303f320-515b-428d-9515-1f5db775ab4e" providerId="ADAL" clId="{0C8528C3-6FAD-45A2-90D2-5FC3CA4C894C}" dt="2026-01-12T15:44:24.927" v="188"/>
          <ac:spMkLst>
            <pc:docMk/>
            <pc:sldMk cId="328495877" sldId="888"/>
            <ac:spMk id="2" creationId="{77794F18-0350-608E-ACA9-E02DA05D6118}"/>
          </ac:spMkLst>
        </pc:spChg>
        <pc:spChg chg="mod">
          <ac:chgData name="Darren O'Connor" userId="6303f320-515b-428d-9515-1f5db775ab4e" providerId="ADAL" clId="{0C8528C3-6FAD-45A2-90D2-5FC3CA4C894C}" dt="2026-01-12T15:39:36.913" v="158" actId="5793"/>
          <ac:spMkLst>
            <pc:docMk/>
            <pc:sldMk cId="328495877" sldId="888"/>
            <ac:spMk id="3" creationId="{F761E60A-242B-53C1-1601-5EB209BFE0A6}"/>
          </ac:spMkLst>
        </pc:spChg>
      </pc:sldChg>
      <pc:sldChg chg="del">
        <pc:chgData name="Darren O'Connor" userId="6303f320-515b-428d-9515-1f5db775ab4e" providerId="ADAL" clId="{0C8528C3-6FAD-45A2-90D2-5FC3CA4C894C}" dt="2026-01-12T15:09:07.621" v="0" actId="47"/>
        <pc:sldMkLst>
          <pc:docMk/>
          <pc:sldMk cId="0" sldId="889"/>
        </pc:sldMkLst>
      </pc:sldChg>
      <pc:sldChg chg="modSp new">
        <pc:chgData name="Darren O'Connor" userId="6303f320-515b-428d-9515-1f5db775ab4e" providerId="ADAL" clId="{0C8528C3-6FAD-45A2-90D2-5FC3CA4C894C}" dt="2026-01-12T15:44:28.340" v="189"/>
        <pc:sldMkLst>
          <pc:docMk/>
          <pc:sldMk cId="2194856017" sldId="889"/>
        </pc:sldMkLst>
        <pc:spChg chg="mod">
          <ac:chgData name="Darren O'Connor" userId="6303f320-515b-428d-9515-1f5db775ab4e" providerId="ADAL" clId="{0C8528C3-6FAD-45A2-90D2-5FC3CA4C894C}" dt="2026-01-12T15:44:28.340" v="189"/>
          <ac:spMkLst>
            <pc:docMk/>
            <pc:sldMk cId="2194856017" sldId="889"/>
            <ac:spMk id="2" creationId="{31EB97B4-B38C-8946-CE58-541C74E98671}"/>
          </ac:spMkLst>
        </pc:spChg>
        <pc:spChg chg="mod">
          <ac:chgData name="Darren O'Connor" userId="6303f320-515b-428d-9515-1f5db775ab4e" providerId="ADAL" clId="{0C8528C3-6FAD-45A2-90D2-5FC3CA4C894C}" dt="2026-01-12T15:39:59.145" v="160"/>
          <ac:spMkLst>
            <pc:docMk/>
            <pc:sldMk cId="2194856017" sldId="889"/>
            <ac:spMk id="3" creationId="{2B0200EA-3ADA-4B94-2BFC-7C527B4E3E54}"/>
          </ac:spMkLst>
        </pc:spChg>
      </pc:sldChg>
      <pc:sldChg chg="del">
        <pc:chgData name="Darren O'Connor" userId="6303f320-515b-428d-9515-1f5db775ab4e" providerId="ADAL" clId="{0C8528C3-6FAD-45A2-90D2-5FC3CA4C894C}" dt="2026-01-12T15:09:07.621" v="0" actId="47"/>
        <pc:sldMkLst>
          <pc:docMk/>
          <pc:sldMk cId="0" sldId="890"/>
        </pc:sldMkLst>
      </pc:sldChg>
      <pc:sldChg chg="modSp new mod">
        <pc:chgData name="Darren O'Connor" userId="6303f320-515b-428d-9515-1f5db775ab4e" providerId="ADAL" clId="{0C8528C3-6FAD-45A2-90D2-5FC3CA4C894C}" dt="2026-01-12T15:44:31.682" v="190"/>
        <pc:sldMkLst>
          <pc:docMk/>
          <pc:sldMk cId="487312978" sldId="890"/>
        </pc:sldMkLst>
        <pc:spChg chg="mod">
          <ac:chgData name="Darren O'Connor" userId="6303f320-515b-428d-9515-1f5db775ab4e" providerId="ADAL" clId="{0C8528C3-6FAD-45A2-90D2-5FC3CA4C894C}" dt="2026-01-12T15:44:31.682" v="190"/>
          <ac:spMkLst>
            <pc:docMk/>
            <pc:sldMk cId="487312978" sldId="890"/>
            <ac:spMk id="2" creationId="{B8C18FA9-01A4-D9F4-256B-9DE5FD563C56}"/>
          </ac:spMkLst>
        </pc:spChg>
        <pc:spChg chg="mod">
          <ac:chgData name="Darren O'Connor" userId="6303f320-515b-428d-9515-1f5db775ab4e" providerId="ADAL" clId="{0C8528C3-6FAD-45A2-90D2-5FC3CA4C894C}" dt="2026-01-12T15:40:32.285" v="164" actId="5793"/>
          <ac:spMkLst>
            <pc:docMk/>
            <pc:sldMk cId="487312978" sldId="890"/>
            <ac:spMk id="3" creationId="{8BE5F0C5-A7D7-3691-CC86-0DED710F5CB4}"/>
          </ac:spMkLst>
        </pc:spChg>
      </pc:sldChg>
      <pc:sldChg chg="modSp new mod">
        <pc:chgData name="Darren O'Connor" userId="6303f320-515b-428d-9515-1f5db775ab4e" providerId="ADAL" clId="{0C8528C3-6FAD-45A2-90D2-5FC3CA4C894C}" dt="2026-01-12T15:44:35.184" v="191"/>
        <pc:sldMkLst>
          <pc:docMk/>
          <pc:sldMk cId="598837510" sldId="891"/>
        </pc:sldMkLst>
        <pc:spChg chg="mod">
          <ac:chgData name="Darren O'Connor" userId="6303f320-515b-428d-9515-1f5db775ab4e" providerId="ADAL" clId="{0C8528C3-6FAD-45A2-90D2-5FC3CA4C894C}" dt="2026-01-12T15:44:35.184" v="191"/>
          <ac:spMkLst>
            <pc:docMk/>
            <pc:sldMk cId="598837510" sldId="891"/>
            <ac:spMk id="2" creationId="{9FD0092B-2409-6F72-34D9-8749F53ACC10}"/>
          </ac:spMkLst>
        </pc:spChg>
        <pc:spChg chg="mod">
          <ac:chgData name="Darren O'Connor" userId="6303f320-515b-428d-9515-1f5db775ab4e" providerId="ADAL" clId="{0C8528C3-6FAD-45A2-90D2-5FC3CA4C894C}" dt="2026-01-12T15:41:19.016" v="167" actId="5793"/>
          <ac:spMkLst>
            <pc:docMk/>
            <pc:sldMk cId="598837510" sldId="891"/>
            <ac:spMk id="3" creationId="{0FDA9282-823E-0217-1486-534CD817C74C}"/>
          </ac:spMkLst>
        </pc:spChg>
      </pc:sldChg>
      <pc:sldChg chg="del">
        <pc:chgData name="Darren O'Connor" userId="6303f320-515b-428d-9515-1f5db775ab4e" providerId="ADAL" clId="{0C8528C3-6FAD-45A2-90D2-5FC3CA4C894C}" dt="2026-01-12T15:11:03.851" v="5" actId="47"/>
        <pc:sldMkLst>
          <pc:docMk/>
          <pc:sldMk cId="3449249133" sldId="891"/>
        </pc:sldMkLst>
      </pc:sldChg>
      <pc:sldChg chg="del">
        <pc:chgData name="Darren O'Connor" userId="6303f320-515b-428d-9515-1f5db775ab4e" providerId="ADAL" clId="{0C8528C3-6FAD-45A2-90D2-5FC3CA4C894C}" dt="2026-01-12T15:09:07.621" v="0" actId="47"/>
        <pc:sldMkLst>
          <pc:docMk/>
          <pc:sldMk cId="8784465" sldId="892"/>
        </pc:sldMkLst>
      </pc:sldChg>
      <pc:sldChg chg="modSp new mod">
        <pc:chgData name="Darren O'Connor" userId="6303f320-515b-428d-9515-1f5db775ab4e" providerId="ADAL" clId="{0C8528C3-6FAD-45A2-90D2-5FC3CA4C894C}" dt="2026-01-12T15:44:39.086" v="192"/>
        <pc:sldMkLst>
          <pc:docMk/>
          <pc:sldMk cId="4086778028" sldId="892"/>
        </pc:sldMkLst>
        <pc:spChg chg="mod">
          <ac:chgData name="Darren O'Connor" userId="6303f320-515b-428d-9515-1f5db775ab4e" providerId="ADAL" clId="{0C8528C3-6FAD-45A2-90D2-5FC3CA4C894C}" dt="2026-01-12T15:44:39.086" v="192"/>
          <ac:spMkLst>
            <pc:docMk/>
            <pc:sldMk cId="4086778028" sldId="892"/>
            <ac:spMk id="2" creationId="{954E8F93-C7CE-1074-463F-5E4B1EA16B44}"/>
          </ac:spMkLst>
        </pc:spChg>
        <pc:spChg chg="mod">
          <ac:chgData name="Darren O'Connor" userId="6303f320-515b-428d-9515-1f5db775ab4e" providerId="ADAL" clId="{0C8528C3-6FAD-45A2-90D2-5FC3CA4C894C}" dt="2026-01-12T15:41:44.700" v="171" actId="5793"/>
          <ac:spMkLst>
            <pc:docMk/>
            <pc:sldMk cId="4086778028" sldId="892"/>
            <ac:spMk id="3" creationId="{75E3D9D4-EA39-0F42-8A69-DE6DE0C056DE}"/>
          </ac:spMkLst>
        </pc:spChg>
      </pc:sldChg>
      <pc:sldChg chg="del">
        <pc:chgData name="Darren O'Connor" userId="6303f320-515b-428d-9515-1f5db775ab4e" providerId="ADAL" clId="{0C8528C3-6FAD-45A2-90D2-5FC3CA4C894C}" dt="2026-01-12T15:09:07.621" v="0" actId="47"/>
        <pc:sldMkLst>
          <pc:docMk/>
          <pc:sldMk cId="329491944" sldId="893"/>
        </pc:sldMkLst>
      </pc:sldChg>
      <pc:sldChg chg="modSp new">
        <pc:chgData name="Darren O'Connor" userId="6303f320-515b-428d-9515-1f5db775ab4e" providerId="ADAL" clId="{0C8528C3-6FAD-45A2-90D2-5FC3CA4C894C}" dt="2026-01-12T15:44:44.026" v="193"/>
        <pc:sldMkLst>
          <pc:docMk/>
          <pc:sldMk cId="2519974079" sldId="893"/>
        </pc:sldMkLst>
        <pc:spChg chg="mod">
          <ac:chgData name="Darren O'Connor" userId="6303f320-515b-428d-9515-1f5db775ab4e" providerId="ADAL" clId="{0C8528C3-6FAD-45A2-90D2-5FC3CA4C894C}" dt="2026-01-12T15:44:44.026" v="193"/>
          <ac:spMkLst>
            <pc:docMk/>
            <pc:sldMk cId="2519974079" sldId="893"/>
            <ac:spMk id="2" creationId="{189A9BC8-C26B-8AAD-186F-B89104AE28E7}"/>
          </ac:spMkLst>
        </pc:spChg>
        <pc:spChg chg="mod">
          <ac:chgData name="Darren O'Connor" userId="6303f320-515b-428d-9515-1f5db775ab4e" providerId="ADAL" clId="{0C8528C3-6FAD-45A2-90D2-5FC3CA4C894C}" dt="2026-01-12T15:42:07.650" v="173"/>
          <ac:spMkLst>
            <pc:docMk/>
            <pc:sldMk cId="2519974079" sldId="893"/>
            <ac:spMk id="3" creationId="{A0C22B23-5818-7996-7B6B-2904B4177CB0}"/>
          </ac:spMkLst>
        </pc:spChg>
      </pc:sldChg>
      <pc:sldChg chg="modSp new mod">
        <pc:chgData name="Darren O'Connor" userId="6303f320-515b-428d-9515-1f5db775ab4e" providerId="ADAL" clId="{0C8528C3-6FAD-45A2-90D2-5FC3CA4C894C}" dt="2026-01-12T15:44:48.259" v="194"/>
        <pc:sldMkLst>
          <pc:docMk/>
          <pc:sldMk cId="1271689378" sldId="894"/>
        </pc:sldMkLst>
        <pc:spChg chg="mod">
          <ac:chgData name="Darren O'Connor" userId="6303f320-515b-428d-9515-1f5db775ab4e" providerId="ADAL" clId="{0C8528C3-6FAD-45A2-90D2-5FC3CA4C894C}" dt="2026-01-12T15:44:48.259" v="194"/>
          <ac:spMkLst>
            <pc:docMk/>
            <pc:sldMk cId="1271689378" sldId="894"/>
            <ac:spMk id="2" creationId="{41F9A81A-BE16-417A-F0D2-0AE9921E1DEE}"/>
          </ac:spMkLst>
        </pc:spChg>
        <pc:spChg chg="mod">
          <ac:chgData name="Darren O'Connor" userId="6303f320-515b-428d-9515-1f5db775ab4e" providerId="ADAL" clId="{0C8528C3-6FAD-45A2-90D2-5FC3CA4C894C}" dt="2026-01-12T15:42:40.640" v="177" actId="5793"/>
          <ac:spMkLst>
            <pc:docMk/>
            <pc:sldMk cId="1271689378" sldId="894"/>
            <ac:spMk id="3" creationId="{11FDE579-A1B2-6A3F-12AF-3735268088E7}"/>
          </ac:spMkLst>
        </pc:spChg>
      </pc:sldChg>
      <pc:sldChg chg="del">
        <pc:chgData name="Darren O'Connor" userId="6303f320-515b-428d-9515-1f5db775ab4e" providerId="ADAL" clId="{0C8528C3-6FAD-45A2-90D2-5FC3CA4C894C}" dt="2026-01-12T15:09:07.621" v="0" actId="47"/>
        <pc:sldMkLst>
          <pc:docMk/>
          <pc:sldMk cId="2180186770" sldId="894"/>
        </pc:sldMkLst>
      </pc:sldChg>
      <pc:sldChg chg="del">
        <pc:chgData name="Darren O'Connor" userId="6303f320-515b-428d-9515-1f5db775ab4e" providerId="ADAL" clId="{0C8528C3-6FAD-45A2-90D2-5FC3CA4C894C}" dt="2026-01-12T15:09:07.621" v="0" actId="47"/>
        <pc:sldMkLst>
          <pc:docMk/>
          <pc:sldMk cId="1039348850" sldId="895"/>
        </pc:sldMkLst>
      </pc:sldChg>
      <pc:sldChg chg="modSp new">
        <pc:chgData name="Darren O'Connor" userId="6303f320-515b-428d-9515-1f5db775ab4e" providerId="ADAL" clId="{0C8528C3-6FAD-45A2-90D2-5FC3CA4C894C}" dt="2026-01-12T15:44:52.079" v="195"/>
        <pc:sldMkLst>
          <pc:docMk/>
          <pc:sldMk cId="3744092530" sldId="895"/>
        </pc:sldMkLst>
        <pc:spChg chg="mod">
          <ac:chgData name="Darren O'Connor" userId="6303f320-515b-428d-9515-1f5db775ab4e" providerId="ADAL" clId="{0C8528C3-6FAD-45A2-90D2-5FC3CA4C894C}" dt="2026-01-12T15:44:52.079" v="195"/>
          <ac:spMkLst>
            <pc:docMk/>
            <pc:sldMk cId="3744092530" sldId="895"/>
            <ac:spMk id="2" creationId="{28B306F4-1601-F0B8-C82C-A1438BE6F598}"/>
          </ac:spMkLst>
        </pc:spChg>
        <pc:spChg chg="mod">
          <ac:chgData name="Darren O'Connor" userId="6303f320-515b-428d-9515-1f5db775ab4e" providerId="ADAL" clId="{0C8528C3-6FAD-45A2-90D2-5FC3CA4C894C}" dt="2026-01-12T15:43:00.018" v="179"/>
          <ac:spMkLst>
            <pc:docMk/>
            <pc:sldMk cId="3744092530" sldId="895"/>
            <ac:spMk id="3" creationId="{D4A98862-C625-4B3E-A610-B7CDF10701EA}"/>
          </ac:spMkLst>
        </pc:spChg>
      </pc:sldChg>
      <pc:sldChg chg="del">
        <pc:chgData name="Darren O'Connor" userId="6303f320-515b-428d-9515-1f5db775ab4e" providerId="ADAL" clId="{0C8528C3-6FAD-45A2-90D2-5FC3CA4C894C}" dt="2026-01-12T15:09:07.621" v="0" actId="47"/>
        <pc:sldMkLst>
          <pc:docMk/>
          <pc:sldMk cId="2710791931" sldId="896"/>
        </pc:sldMkLst>
      </pc:sldChg>
      <pc:sldChg chg="modSp new mod">
        <pc:chgData name="Darren O'Connor" userId="6303f320-515b-428d-9515-1f5db775ab4e" providerId="ADAL" clId="{0C8528C3-6FAD-45A2-90D2-5FC3CA4C894C}" dt="2026-01-12T15:44:56.433" v="196"/>
        <pc:sldMkLst>
          <pc:docMk/>
          <pc:sldMk cId="3723112465" sldId="896"/>
        </pc:sldMkLst>
        <pc:spChg chg="mod">
          <ac:chgData name="Darren O'Connor" userId="6303f320-515b-428d-9515-1f5db775ab4e" providerId="ADAL" clId="{0C8528C3-6FAD-45A2-90D2-5FC3CA4C894C}" dt="2026-01-12T15:44:56.433" v="196"/>
          <ac:spMkLst>
            <pc:docMk/>
            <pc:sldMk cId="3723112465" sldId="896"/>
            <ac:spMk id="2" creationId="{25EF2E1C-1789-6961-FFC4-7BD2E35C220D}"/>
          </ac:spMkLst>
        </pc:spChg>
        <pc:spChg chg="mod">
          <ac:chgData name="Darren O'Connor" userId="6303f320-515b-428d-9515-1f5db775ab4e" providerId="ADAL" clId="{0C8528C3-6FAD-45A2-90D2-5FC3CA4C894C}" dt="2026-01-12T15:43:30.382" v="184" actId="5793"/>
          <ac:spMkLst>
            <pc:docMk/>
            <pc:sldMk cId="3723112465" sldId="896"/>
            <ac:spMk id="3" creationId="{CB3EAE13-F0C7-7A7A-3FBB-43EAD38509D1}"/>
          </ac:spMkLst>
        </pc:spChg>
      </pc:sldChg>
      <pc:sldChg chg="del">
        <pc:chgData name="Darren O'Connor" userId="6303f320-515b-428d-9515-1f5db775ab4e" providerId="ADAL" clId="{0C8528C3-6FAD-45A2-90D2-5FC3CA4C894C}" dt="2026-01-12T15:09:07.621" v="0" actId="47"/>
        <pc:sldMkLst>
          <pc:docMk/>
          <pc:sldMk cId="3628248613" sldId="897"/>
        </pc:sldMkLst>
      </pc:sldChg>
      <pc:sldChg chg="modSp new">
        <pc:chgData name="Darren O'Connor" userId="6303f320-515b-428d-9515-1f5db775ab4e" providerId="ADAL" clId="{0C8528C3-6FAD-45A2-90D2-5FC3CA4C894C}" dt="2026-01-12T15:45:00.099" v="197"/>
        <pc:sldMkLst>
          <pc:docMk/>
          <pc:sldMk cId="4009641736" sldId="897"/>
        </pc:sldMkLst>
        <pc:spChg chg="mod">
          <ac:chgData name="Darren O'Connor" userId="6303f320-515b-428d-9515-1f5db775ab4e" providerId="ADAL" clId="{0C8528C3-6FAD-45A2-90D2-5FC3CA4C894C}" dt="2026-01-12T15:45:00.099" v="197"/>
          <ac:spMkLst>
            <pc:docMk/>
            <pc:sldMk cId="4009641736" sldId="897"/>
            <ac:spMk id="2" creationId="{7488900B-7FB5-BD00-C1FD-AD5FC155AA9E}"/>
          </ac:spMkLst>
        </pc:spChg>
        <pc:spChg chg="mod">
          <ac:chgData name="Darren O'Connor" userId="6303f320-515b-428d-9515-1f5db775ab4e" providerId="ADAL" clId="{0C8528C3-6FAD-45A2-90D2-5FC3CA4C894C}" dt="2026-01-12T15:43:51.353" v="186"/>
          <ac:spMkLst>
            <pc:docMk/>
            <pc:sldMk cId="4009641736" sldId="897"/>
            <ac:spMk id="3" creationId="{72A5066B-766E-5A31-C088-AAA2FD98D79C}"/>
          </ac:spMkLst>
        </pc:spChg>
      </pc:sldChg>
      <pc:sldChg chg="modSp new mod">
        <pc:chgData name="Darren O'Connor" userId="6303f320-515b-428d-9515-1f5db775ab4e" providerId="ADAL" clId="{0C8528C3-6FAD-45A2-90D2-5FC3CA4C894C}" dt="2026-01-12T15:45:46.334" v="201" actId="5793"/>
        <pc:sldMkLst>
          <pc:docMk/>
          <pc:sldMk cId="1716169021" sldId="898"/>
        </pc:sldMkLst>
        <pc:spChg chg="mod">
          <ac:chgData name="Darren O'Connor" userId="6303f320-515b-428d-9515-1f5db775ab4e" providerId="ADAL" clId="{0C8528C3-6FAD-45A2-90D2-5FC3CA4C894C}" dt="2026-01-12T15:45:20.064" v="199" actId="27636"/>
          <ac:spMkLst>
            <pc:docMk/>
            <pc:sldMk cId="1716169021" sldId="898"/>
            <ac:spMk id="2" creationId="{FDCAFAC3-D7AC-72CC-D221-FE2E8694799F}"/>
          </ac:spMkLst>
        </pc:spChg>
        <pc:spChg chg="mod">
          <ac:chgData name="Darren O'Connor" userId="6303f320-515b-428d-9515-1f5db775ab4e" providerId="ADAL" clId="{0C8528C3-6FAD-45A2-90D2-5FC3CA4C894C}" dt="2026-01-12T15:45:46.334" v="201" actId="5793"/>
          <ac:spMkLst>
            <pc:docMk/>
            <pc:sldMk cId="1716169021" sldId="898"/>
            <ac:spMk id="3" creationId="{4EA5D86C-0597-E05C-4789-3570C7DC425C}"/>
          </ac:spMkLst>
        </pc:spChg>
      </pc:sldChg>
      <pc:sldChg chg="del">
        <pc:chgData name="Darren O'Connor" userId="6303f320-515b-428d-9515-1f5db775ab4e" providerId="ADAL" clId="{0C8528C3-6FAD-45A2-90D2-5FC3CA4C894C}" dt="2026-01-12T15:09:07.621" v="0" actId="47"/>
        <pc:sldMkLst>
          <pc:docMk/>
          <pc:sldMk cId="1858255190" sldId="898"/>
        </pc:sldMkLst>
      </pc:sldChg>
      <pc:sldChg chg="modSp new mod">
        <pc:chgData name="Darren O'Connor" userId="6303f320-515b-428d-9515-1f5db775ab4e" providerId="ADAL" clId="{0C8528C3-6FAD-45A2-90D2-5FC3CA4C894C}" dt="2026-01-12T15:46:38.123" v="207"/>
        <pc:sldMkLst>
          <pc:docMk/>
          <pc:sldMk cId="1407118183" sldId="899"/>
        </pc:sldMkLst>
        <pc:spChg chg="mod">
          <ac:chgData name="Darren O'Connor" userId="6303f320-515b-428d-9515-1f5db775ab4e" providerId="ADAL" clId="{0C8528C3-6FAD-45A2-90D2-5FC3CA4C894C}" dt="2026-01-12T15:46:38.123" v="207"/>
          <ac:spMkLst>
            <pc:docMk/>
            <pc:sldMk cId="1407118183" sldId="899"/>
            <ac:spMk id="2" creationId="{8DDD3C0F-951B-AFF4-3E2D-1807392F44B3}"/>
          </ac:spMkLst>
        </pc:spChg>
        <pc:spChg chg="mod">
          <ac:chgData name="Darren O'Connor" userId="6303f320-515b-428d-9515-1f5db775ab4e" providerId="ADAL" clId="{0C8528C3-6FAD-45A2-90D2-5FC3CA4C894C}" dt="2026-01-12T15:46:07.199" v="204" actId="5793"/>
          <ac:spMkLst>
            <pc:docMk/>
            <pc:sldMk cId="1407118183" sldId="899"/>
            <ac:spMk id="3" creationId="{396A85C4-70CA-4583-A91E-33CC53452393}"/>
          </ac:spMkLst>
        </pc:spChg>
      </pc:sldChg>
      <pc:sldChg chg="del">
        <pc:chgData name="Darren O'Connor" userId="6303f320-515b-428d-9515-1f5db775ab4e" providerId="ADAL" clId="{0C8528C3-6FAD-45A2-90D2-5FC3CA4C894C}" dt="2026-01-12T15:09:07.621" v="0" actId="47"/>
        <pc:sldMkLst>
          <pc:docMk/>
          <pc:sldMk cId="4037438085" sldId="899"/>
        </pc:sldMkLst>
      </pc:sldChg>
      <pc:sldChg chg="modSp new">
        <pc:chgData name="Darren O'Connor" userId="6303f320-515b-428d-9515-1f5db775ab4e" providerId="ADAL" clId="{0C8528C3-6FAD-45A2-90D2-5FC3CA4C894C}" dt="2026-01-12T15:46:42.022" v="208"/>
        <pc:sldMkLst>
          <pc:docMk/>
          <pc:sldMk cId="823064250" sldId="900"/>
        </pc:sldMkLst>
        <pc:spChg chg="mod">
          <ac:chgData name="Darren O'Connor" userId="6303f320-515b-428d-9515-1f5db775ab4e" providerId="ADAL" clId="{0C8528C3-6FAD-45A2-90D2-5FC3CA4C894C}" dt="2026-01-12T15:46:42.022" v="208"/>
          <ac:spMkLst>
            <pc:docMk/>
            <pc:sldMk cId="823064250" sldId="900"/>
            <ac:spMk id="2" creationId="{FEE627DA-1040-A7F5-EDCF-1F46748C84C2}"/>
          </ac:spMkLst>
        </pc:spChg>
        <pc:spChg chg="mod">
          <ac:chgData name="Darren O'Connor" userId="6303f320-515b-428d-9515-1f5db775ab4e" providerId="ADAL" clId="{0C8528C3-6FAD-45A2-90D2-5FC3CA4C894C}" dt="2026-01-12T15:46:27.756" v="206"/>
          <ac:spMkLst>
            <pc:docMk/>
            <pc:sldMk cId="823064250" sldId="900"/>
            <ac:spMk id="3" creationId="{2F739A72-B125-7048-5BDC-288F53B91B4A}"/>
          </ac:spMkLst>
        </pc:spChg>
      </pc:sldChg>
      <pc:sldChg chg="del">
        <pc:chgData name="Darren O'Connor" userId="6303f320-515b-428d-9515-1f5db775ab4e" providerId="ADAL" clId="{0C8528C3-6FAD-45A2-90D2-5FC3CA4C894C}" dt="2026-01-12T15:09:07.621" v="0" actId="47"/>
        <pc:sldMkLst>
          <pc:docMk/>
          <pc:sldMk cId="3024873952" sldId="900"/>
        </pc:sldMkLst>
      </pc:sldChg>
      <pc:sldChg chg="modSp new mod">
        <pc:chgData name="Darren O'Connor" userId="6303f320-515b-428d-9515-1f5db775ab4e" providerId="ADAL" clId="{0C8528C3-6FAD-45A2-90D2-5FC3CA4C894C}" dt="2026-01-12T15:47:57.873" v="278" actId="5793"/>
        <pc:sldMkLst>
          <pc:docMk/>
          <pc:sldMk cId="887079591" sldId="901"/>
        </pc:sldMkLst>
        <pc:spChg chg="mod">
          <ac:chgData name="Darren O'Connor" userId="6303f320-515b-428d-9515-1f5db775ab4e" providerId="ADAL" clId="{0C8528C3-6FAD-45A2-90D2-5FC3CA4C894C}" dt="2026-01-12T15:47:29.204" v="275" actId="20577"/>
          <ac:spMkLst>
            <pc:docMk/>
            <pc:sldMk cId="887079591" sldId="901"/>
            <ac:spMk id="2" creationId="{434A0EEF-B2EB-AAE8-7BC2-37010B976B25}"/>
          </ac:spMkLst>
        </pc:spChg>
        <pc:spChg chg="mod">
          <ac:chgData name="Darren O'Connor" userId="6303f320-515b-428d-9515-1f5db775ab4e" providerId="ADAL" clId="{0C8528C3-6FAD-45A2-90D2-5FC3CA4C894C}" dt="2026-01-12T15:47:57.873" v="278" actId="5793"/>
          <ac:spMkLst>
            <pc:docMk/>
            <pc:sldMk cId="887079591" sldId="901"/>
            <ac:spMk id="3" creationId="{5C8B8915-FDA9-21EF-6917-F77191D0A6E7}"/>
          </ac:spMkLst>
        </pc:spChg>
      </pc:sldChg>
      <pc:sldChg chg="del">
        <pc:chgData name="Darren O'Connor" userId="6303f320-515b-428d-9515-1f5db775ab4e" providerId="ADAL" clId="{0C8528C3-6FAD-45A2-90D2-5FC3CA4C894C}" dt="2026-01-12T15:09:07.621" v="0" actId="47"/>
        <pc:sldMkLst>
          <pc:docMk/>
          <pc:sldMk cId="1578584603" sldId="901"/>
        </pc:sldMkLst>
      </pc:sldChg>
      <pc:sldChg chg="del">
        <pc:chgData name="Darren O'Connor" userId="6303f320-515b-428d-9515-1f5db775ab4e" providerId="ADAL" clId="{0C8528C3-6FAD-45A2-90D2-5FC3CA4C894C}" dt="2026-01-12T15:09:07.621" v="0" actId="47"/>
        <pc:sldMkLst>
          <pc:docMk/>
          <pc:sldMk cId="1453404536" sldId="902"/>
        </pc:sldMkLst>
      </pc:sldChg>
      <pc:sldChg chg="modSp new mod">
        <pc:chgData name="Darren O'Connor" userId="6303f320-515b-428d-9515-1f5db775ab4e" providerId="ADAL" clId="{0C8528C3-6FAD-45A2-90D2-5FC3CA4C894C}" dt="2026-01-12T15:49:22.648" v="287"/>
        <pc:sldMkLst>
          <pc:docMk/>
          <pc:sldMk cId="2911772596" sldId="902"/>
        </pc:sldMkLst>
        <pc:spChg chg="mod">
          <ac:chgData name="Darren O'Connor" userId="6303f320-515b-428d-9515-1f5db775ab4e" providerId="ADAL" clId="{0C8528C3-6FAD-45A2-90D2-5FC3CA4C894C}" dt="2026-01-12T15:49:22.648" v="287"/>
          <ac:spMkLst>
            <pc:docMk/>
            <pc:sldMk cId="2911772596" sldId="902"/>
            <ac:spMk id="2" creationId="{1C61E51D-9993-61CF-CCC7-2CF2B0BB7E4E}"/>
          </ac:spMkLst>
        </pc:spChg>
        <pc:spChg chg="mod">
          <ac:chgData name="Darren O'Connor" userId="6303f320-515b-428d-9515-1f5db775ab4e" providerId="ADAL" clId="{0C8528C3-6FAD-45A2-90D2-5FC3CA4C894C}" dt="2026-01-12T15:48:28.678" v="281" actId="5793"/>
          <ac:spMkLst>
            <pc:docMk/>
            <pc:sldMk cId="2911772596" sldId="902"/>
            <ac:spMk id="3" creationId="{CDF70086-861B-5AB8-6C79-C3D7AE4A6C14}"/>
          </ac:spMkLst>
        </pc:spChg>
      </pc:sldChg>
      <pc:sldChg chg="modSp new mod">
        <pc:chgData name="Darren O'Connor" userId="6303f320-515b-428d-9515-1f5db775ab4e" providerId="ADAL" clId="{0C8528C3-6FAD-45A2-90D2-5FC3CA4C894C}" dt="2026-01-12T15:49:26.010" v="288"/>
        <pc:sldMkLst>
          <pc:docMk/>
          <pc:sldMk cId="1574055402" sldId="903"/>
        </pc:sldMkLst>
        <pc:spChg chg="mod">
          <ac:chgData name="Darren O'Connor" userId="6303f320-515b-428d-9515-1f5db775ab4e" providerId="ADAL" clId="{0C8528C3-6FAD-45A2-90D2-5FC3CA4C894C}" dt="2026-01-12T15:49:26.010" v="288"/>
          <ac:spMkLst>
            <pc:docMk/>
            <pc:sldMk cId="1574055402" sldId="903"/>
            <ac:spMk id="2" creationId="{B527856C-8838-538E-9C40-C17CD8BE6BCF}"/>
          </ac:spMkLst>
        </pc:spChg>
        <pc:spChg chg="mod">
          <ac:chgData name="Darren O'Connor" userId="6303f320-515b-428d-9515-1f5db775ab4e" providerId="ADAL" clId="{0C8528C3-6FAD-45A2-90D2-5FC3CA4C894C}" dt="2026-01-12T15:48:51.176" v="284" actId="27636"/>
          <ac:spMkLst>
            <pc:docMk/>
            <pc:sldMk cId="1574055402" sldId="903"/>
            <ac:spMk id="3" creationId="{A8D143A0-2119-4CB2-333C-5DF6538C2EAD}"/>
          </ac:spMkLst>
        </pc:spChg>
      </pc:sldChg>
      <pc:sldChg chg="del">
        <pc:chgData name="Darren O'Connor" userId="6303f320-515b-428d-9515-1f5db775ab4e" providerId="ADAL" clId="{0C8528C3-6FAD-45A2-90D2-5FC3CA4C894C}" dt="2026-01-12T15:09:07.621" v="0" actId="47"/>
        <pc:sldMkLst>
          <pc:docMk/>
          <pc:sldMk cId="3417401594" sldId="903"/>
        </pc:sldMkLst>
      </pc:sldChg>
      <pc:sldChg chg="del">
        <pc:chgData name="Darren O'Connor" userId="6303f320-515b-428d-9515-1f5db775ab4e" providerId="ADAL" clId="{0C8528C3-6FAD-45A2-90D2-5FC3CA4C894C}" dt="2026-01-12T15:09:07.621" v="0" actId="47"/>
        <pc:sldMkLst>
          <pc:docMk/>
          <pc:sldMk cId="108626385" sldId="904"/>
        </pc:sldMkLst>
      </pc:sldChg>
      <pc:sldChg chg="modSp new">
        <pc:chgData name="Darren O'Connor" userId="6303f320-515b-428d-9515-1f5db775ab4e" providerId="ADAL" clId="{0C8528C3-6FAD-45A2-90D2-5FC3CA4C894C}" dt="2026-01-12T15:49:29.170" v="289"/>
        <pc:sldMkLst>
          <pc:docMk/>
          <pc:sldMk cId="3258077379" sldId="904"/>
        </pc:sldMkLst>
        <pc:spChg chg="mod">
          <ac:chgData name="Darren O'Connor" userId="6303f320-515b-428d-9515-1f5db775ab4e" providerId="ADAL" clId="{0C8528C3-6FAD-45A2-90D2-5FC3CA4C894C}" dt="2026-01-12T15:49:29.170" v="289"/>
          <ac:spMkLst>
            <pc:docMk/>
            <pc:sldMk cId="3258077379" sldId="904"/>
            <ac:spMk id="2" creationId="{00EF7053-7A0C-114C-B7B5-B020D22D371E}"/>
          </ac:spMkLst>
        </pc:spChg>
        <pc:spChg chg="mod">
          <ac:chgData name="Darren O'Connor" userId="6303f320-515b-428d-9515-1f5db775ab4e" providerId="ADAL" clId="{0C8528C3-6FAD-45A2-90D2-5FC3CA4C894C}" dt="2026-01-12T15:49:13.009" v="286"/>
          <ac:spMkLst>
            <pc:docMk/>
            <pc:sldMk cId="3258077379" sldId="904"/>
            <ac:spMk id="3" creationId="{DF7955E0-F424-CF0F-3F79-EF309529AD8B}"/>
          </ac:spMkLst>
        </pc:spChg>
      </pc:sldChg>
      <pc:sldChg chg="modSp new mod">
        <pc:chgData name="Darren O'Connor" userId="6303f320-515b-428d-9515-1f5db775ab4e" providerId="ADAL" clId="{0C8528C3-6FAD-45A2-90D2-5FC3CA4C894C}" dt="2026-01-12T15:50:14.684" v="296" actId="5793"/>
        <pc:sldMkLst>
          <pc:docMk/>
          <pc:sldMk cId="2472954533" sldId="905"/>
        </pc:sldMkLst>
        <pc:spChg chg="mod">
          <ac:chgData name="Darren O'Connor" userId="6303f320-515b-428d-9515-1f5db775ab4e" providerId="ADAL" clId="{0C8528C3-6FAD-45A2-90D2-5FC3CA4C894C}" dt="2026-01-12T15:49:54.379" v="294" actId="20577"/>
          <ac:spMkLst>
            <pc:docMk/>
            <pc:sldMk cId="2472954533" sldId="905"/>
            <ac:spMk id="2" creationId="{4488CD50-9D76-9CC1-AFD5-4BCDD736A922}"/>
          </ac:spMkLst>
        </pc:spChg>
        <pc:spChg chg="mod">
          <ac:chgData name="Darren O'Connor" userId="6303f320-515b-428d-9515-1f5db775ab4e" providerId="ADAL" clId="{0C8528C3-6FAD-45A2-90D2-5FC3CA4C894C}" dt="2026-01-12T15:50:14.684" v="296" actId="5793"/>
          <ac:spMkLst>
            <pc:docMk/>
            <pc:sldMk cId="2472954533" sldId="905"/>
            <ac:spMk id="3" creationId="{0245F792-AF66-6347-3EDB-22437194B963}"/>
          </ac:spMkLst>
        </pc:spChg>
      </pc:sldChg>
      <pc:sldChg chg="modSp new">
        <pc:chgData name="Darren O'Connor" userId="6303f320-515b-428d-9515-1f5db775ab4e" providerId="ADAL" clId="{0C8528C3-6FAD-45A2-90D2-5FC3CA4C894C}" dt="2026-01-12T15:51:23.231" v="304"/>
        <pc:sldMkLst>
          <pc:docMk/>
          <pc:sldMk cId="2305151959" sldId="906"/>
        </pc:sldMkLst>
        <pc:spChg chg="mod">
          <ac:chgData name="Darren O'Connor" userId="6303f320-515b-428d-9515-1f5db775ab4e" providerId="ADAL" clId="{0C8528C3-6FAD-45A2-90D2-5FC3CA4C894C}" dt="2026-01-12T15:51:23.231" v="304"/>
          <ac:spMkLst>
            <pc:docMk/>
            <pc:sldMk cId="2305151959" sldId="906"/>
            <ac:spMk id="2" creationId="{484C25E4-2F4D-2FD8-0CCD-D90002B74CBF}"/>
          </ac:spMkLst>
        </pc:spChg>
        <pc:spChg chg="mod">
          <ac:chgData name="Darren O'Connor" userId="6303f320-515b-428d-9515-1f5db775ab4e" providerId="ADAL" clId="{0C8528C3-6FAD-45A2-90D2-5FC3CA4C894C}" dt="2026-01-12T15:50:35.950" v="298"/>
          <ac:spMkLst>
            <pc:docMk/>
            <pc:sldMk cId="2305151959" sldId="906"/>
            <ac:spMk id="3" creationId="{F61FD092-6E03-CA87-9E24-729DD869E289}"/>
          </ac:spMkLst>
        </pc:spChg>
      </pc:sldChg>
      <pc:sldChg chg="modSp new">
        <pc:chgData name="Darren O'Connor" userId="6303f320-515b-428d-9515-1f5db775ab4e" providerId="ADAL" clId="{0C8528C3-6FAD-45A2-90D2-5FC3CA4C894C}" dt="2026-01-12T15:51:26.734" v="305"/>
        <pc:sldMkLst>
          <pc:docMk/>
          <pc:sldMk cId="3638545240" sldId="907"/>
        </pc:sldMkLst>
        <pc:spChg chg="mod">
          <ac:chgData name="Darren O'Connor" userId="6303f320-515b-428d-9515-1f5db775ab4e" providerId="ADAL" clId="{0C8528C3-6FAD-45A2-90D2-5FC3CA4C894C}" dt="2026-01-12T15:51:26.734" v="305"/>
          <ac:spMkLst>
            <pc:docMk/>
            <pc:sldMk cId="3638545240" sldId="907"/>
            <ac:spMk id="2" creationId="{DA721A6D-511A-DD0D-FEDA-A081DC62DB09}"/>
          </ac:spMkLst>
        </pc:spChg>
        <pc:spChg chg="mod">
          <ac:chgData name="Darren O'Connor" userId="6303f320-515b-428d-9515-1f5db775ab4e" providerId="ADAL" clId="{0C8528C3-6FAD-45A2-90D2-5FC3CA4C894C}" dt="2026-01-12T15:50:54.211" v="300"/>
          <ac:spMkLst>
            <pc:docMk/>
            <pc:sldMk cId="3638545240" sldId="907"/>
            <ac:spMk id="3" creationId="{2C4CAE3E-C37D-82B5-42E1-4797127035A7}"/>
          </ac:spMkLst>
        </pc:spChg>
      </pc:sldChg>
      <pc:sldChg chg="modSp new mod">
        <pc:chgData name="Darren O'Connor" userId="6303f320-515b-428d-9515-1f5db775ab4e" providerId="ADAL" clId="{0C8528C3-6FAD-45A2-90D2-5FC3CA4C894C}" dt="2026-01-12T15:51:30.019" v="306"/>
        <pc:sldMkLst>
          <pc:docMk/>
          <pc:sldMk cId="4206994874" sldId="908"/>
        </pc:sldMkLst>
        <pc:spChg chg="mod">
          <ac:chgData name="Darren O'Connor" userId="6303f320-515b-428d-9515-1f5db775ab4e" providerId="ADAL" clId="{0C8528C3-6FAD-45A2-90D2-5FC3CA4C894C}" dt="2026-01-12T15:51:30.019" v="306"/>
          <ac:spMkLst>
            <pc:docMk/>
            <pc:sldMk cId="4206994874" sldId="908"/>
            <ac:spMk id="2" creationId="{ECA0B6F4-7D3D-7E63-04D7-8D498F52081E}"/>
          </ac:spMkLst>
        </pc:spChg>
        <pc:spChg chg="mod">
          <ac:chgData name="Darren O'Connor" userId="6303f320-515b-428d-9515-1f5db775ab4e" providerId="ADAL" clId="{0C8528C3-6FAD-45A2-90D2-5FC3CA4C894C}" dt="2026-01-12T15:51:12.240" v="303" actId="27636"/>
          <ac:spMkLst>
            <pc:docMk/>
            <pc:sldMk cId="4206994874" sldId="908"/>
            <ac:spMk id="3" creationId="{DEACD97E-4528-E875-04B7-ABADC1AC0D34}"/>
          </ac:spMkLst>
        </pc:spChg>
      </pc:sldChg>
      <pc:sldChg chg="modSp new mod">
        <pc:chgData name="Darren O'Connor" userId="6303f320-515b-428d-9515-1f5db775ab4e" providerId="ADAL" clId="{0C8528C3-6FAD-45A2-90D2-5FC3CA4C894C}" dt="2026-01-12T15:52:14.852" v="314" actId="5793"/>
        <pc:sldMkLst>
          <pc:docMk/>
          <pc:sldMk cId="3829381719" sldId="909"/>
        </pc:sldMkLst>
        <pc:spChg chg="mod">
          <ac:chgData name="Darren O'Connor" userId="6303f320-515b-428d-9515-1f5db775ab4e" providerId="ADAL" clId="{0C8528C3-6FAD-45A2-90D2-5FC3CA4C894C}" dt="2026-01-12T15:51:54.208" v="312" actId="20577"/>
          <ac:spMkLst>
            <pc:docMk/>
            <pc:sldMk cId="3829381719" sldId="909"/>
            <ac:spMk id="2" creationId="{2A7C4309-A3F2-CAC2-120B-B5D39EFA53B1}"/>
          </ac:spMkLst>
        </pc:spChg>
        <pc:spChg chg="mod">
          <ac:chgData name="Darren O'Connor" userId="6303f320-515b-428d-9515-1f5db775ab4e" providerId="ADAL" clId="{0C8528C3-6FAD-45A2-90D2-5FC3CA4C894C}" dt="2026-01-12T15:52:14.852" v="314" actId="5793"/>
          <ac:spMkLst>
            <pc:docMk/>
            <pc:sldMk cId="3829381719" sldId="909"/>
            <ac:spMk id="3" creationId="{B7E292EF-4C91-0428-2707-508345FD7A24}"/>
          </ac:spMkLst>
        </pc:spChg>
      </pc:sldChg>
      <pc:sldChg chg="modSp new">
        <pc:chgData name="Darren O'Connor" userId="6303f320-515b-428d-9515-1f5db775ab4e" providerId="ADAL" clId="{0C8528C3-6FAD-45A2-90D2-5FC3CA4C894C}" dt="2026-01-12T15:54:31.922" v="324"/>
        <pc:sldMkLst>
          <pc:docMk/>
          <pc:sldMk cId="2495223022" sldId="910"/>
        </pc:sldMkLst>
        <pc:spChg chg="mod">
          <ac:chgData name="Darren O'Connor" userId="6303f320-515b-428d-9515-1f5db775ab4e" providerId="ADAL" clId="{0C8528C3-6FAD-45A2-90D2-5FC3CA4C894C}" dt="2026-01-12T15:54:31.922" v="324"/>
          <ac:spMkLst>
            <pc:docMk/>
            <pc:sldMk cId="2495223022" sldId="910"/>
            <ac:spMk id="2" creationId="{C8F1A003-A8E1-B333-3410-4FAD46B9737A}"/>
          </ac:spMkLst>
        </pc:spChg>
        <pc:spChg chg="mod">
          <ac:chgData name="Darren O'Connor" userId="6303f320-515b-428d-9515-1f5db775ab4e" providerId="ADAL" clId="{0C8528C3-6FAD-45A2-90D2-5FC3CA4C894C}" dt="2026-01-12T15:52:45.427" v="316"/>
          <ac:spMkLst>
            <pc:docMk/>
            <pc:sldMk cId="2495223022" sldId="910"/>
            <ac:spMk id="3" creationId="{22CA55D3-A8B0-ABC9-017E-1370E03283AC}"/>
          </ac:spMkLst>
        </pc:spChg>
      </pc:sldChg>
      <pc:sldChg chg="modSp new">
        <pc:chgData name="Darren O'Connor" userId="6303f320-515b-428d-9515-1f5db775ab4e" providerId="ADAL" clId="{0C8528C3-6FAD-45A2-90D2-5FC3CA4C894C}" dt="2026-01-12T15:54:34.956" v="325"/>
        <pc:sldMkLst>
          <pc:docMk/>
          <pc:sldMk cId="599607417" sldId="911"/>
        </pc:sldMkLst>
        <pc:spChg chg="mod">
          <ac:chgData name="Darren O'Connor" userId="6303f320-515b-428d-9515-1f5db775ab4e" providerId="ADAL" clId="{0C8528C3-6FAD-45A2-90D2-5FC3CA4C894C}" dt="2026-01-12T15:54:34.956" v="325"/>
          <ac:spMkLst>
            <pc:docMk/>
            <pc:sldMk cId="599607417" sldId="911"/>
            <ac:spMk id="2" creationId="{5A068832-7AE4-5C26-F56A-68E72351B735}"/>
          </ac:spMkLst>
        </pc:spChg>
        <pc:spChg chg="mod">
          <ac:chgData name="Darren O'Connor" userId="6303f320-515b-428d-9515-1f5db775ab4e" providerId="ADAL" clId="{0C8528C3-6FAD-45A2-90D2-5FC3CA4C894C}" dt="2026-01-12T15:53:17.329" v="318"/>
          <ac:spMkLst>
            <pc:docMk/>
            <pc:sldMk cId="599607417" sldId="911"/>
            <ac:spMk id="3" creationId="{5D71932A-C81E-F692-A6D6-56EDA78AFC44}"/>
          </ac:spMkLst>
        </pc:spChg>
      </pc:sldChg>
      <pc:sldChg chg="modSp new">
        <pc:chgData name="Darren O'Connor" userId="6303f320-515b-428d-9515-1f5db775ab4e" providerId="ADAL" clId="{0C8528C3-6FAD-45A2-90D2-5FC3CA4C894C}" dt="2026-01-12T15:54:38.067" v="326"/>
        <pc:sldMkLst>
          <pc:docMk/>
          <pc:sldMk cId="477840658" sldId="912"/>
        </pc:sldMkLst>
        <pc:spChg chg="mod">
          <ac:chgData name="Darren O'Connor" userId="6303f320-515b-428d-9515-1f5db775ab4e" providerId="ADAL" clId="{0C8528C3-6FAD-45A2-90D2-5FC3CA4C894C}" dt="2026-01-12T15:54:38.067" v="326"/>
          <ac:spMkLst>
            <pc:docMk/>
            <pc:sldMk cId="477840658" sldId="912"/>
            <ac:spMk id="2" creationId="{C89A0F3B-8EE4-19DC-1CA3-EF477EC2134D}"/>
          </ac:spMkLst>
        </pc:spChg>
        <pc:spChg chg="mod">
          <ac:chgData name="Darren O'Connor" userId="6303f320-515b-428d-9515-1f5db775ab4e" providerId="ADAL" clId="{0C8528C3-6FAD-45A2-90D2-5FC3CA4C894C}" dt="2026-01-12T15:53:37.658" v="320"/>
          <ac:spMkLst>
            <pc:docMk/>
            <pc:sldMk cId="477840658" sldId="912"/>
            <ac:spMk id="3" creationId="{ECF414D6-4CB1-05C3-1AEB-EDD5582F2959}"/>
          </ac:spMkLst>
        </pc:spChg>
      </pc:sldChg>
      <pc:sldChg chg="modSp new">
        <pc:chgData name="Darren O'Connor" userId="6303f320-515b-428d-9515-1f5db775ab4e" providerId="ADAL" clId="{0C8528C3-6FAD-45A2-90D2-5FC3CA4C894C}" dt="2026-01-12T15:54:41.367" v="327"/>
        <pc:sldMkLst>
          <pc:docMk/>
          <pc:sldMk cId="2769856288" sldId="913"/>
        </pc:sldMkLst>
        <pc:spChg chg="mod">
          <ac:chgData name="Darren O'Connor" userId="6303f320-515b-428d-9515-1f5db775ab4e" providerId="ADAL" clId="{0C8528C3-6FAD-45A2-90D2-5FC3CA4C894C}" dt="2026-01-12T15:54:41.367" v="327"/>
          <ac:spMkLst>
            <pc:docMk/>
            <pc:sldMk cId="2769856288" sldId="913"/>
            <ac:spMk id="2" creationId="{407F4BB1-6595-00FE-6091-57006D285AAD}"/>
          </ac:spMkLst>
        </pc:spChg>
        <pc:spChg chg="mod">
          <ac:chgData name="Darren O'Connor" userId="6303f320-515b-428d-9515-1f5db775ab4e" providerId="ADAL" clId="{0C8528C3-6FAD-45A2-90D2-5FC3CA4C894C}" dt="2026-01-12T15:54:12.262" v="323"/>
          <ac:spMkLst>
            <pc:docMk/>
            <pc:sldMk cId="2769856288" sldId="913"/>
            <ac:spMk id="3" creationId="{327F7E05-EBCE-EFD7-0392-C1D863BC8473}"/>
          </ac:spMkLst>
        </pc:spChg>
      </pc:sldChg>
      <pc:sldChg chg="modSp new mod">
        <pc:chgData name="Darren O'Connor" userId="6303f320-515b-428d-9515-1f5db775ab4e" providerId="ADAL" clId="{0C8528C3-6FAD-45A2-90D2-5FC3CA4C894C}" dt="2026-01-12T15:55:50.965" v="337" actId="27636"/>
        <pc:sldMkLst>
          <pc:docMk/>
          <pc:sldMk cId="4051297368" sldId="914"/>
        </pc:sldMkLst>
        <pc:spChg chg="mod">
          <ac:chgData name="Darren O'Connor" userId="6303f320-515b-428d-9515-1f5db775ab4e" providerId="ADAL" clId="{0C8528C3-6FAD-45A2-90D2-5FC3CA4C894C}" dt="2026-01-12T15:55:04.900" v="333" actId="20577"/>
          <ac:spMkLst>
            <pc:docMk/>
            <pc:sldMk cId="4051297368" sldId="914"/>
            <ac:spMk id="2" creationId="{9323FCBB-0160-18F8-FA87-308F15C4C938}"/>
          </ac:spMkLst>
        </pc:spChg>
        <pc:spChg chg="mod">
          <ac:chgData name="Darren O'Connor" userId="6303f320-515b-428d-9515-1f5db775ab4e" providerId="ADAL" clId="{0C8528C3-6FAD-45A2-90D2-5FC3CA4C894C}" dt="2026-01-12T15:55:50.965" v="337" actId="27636"/>
          <ac:spMkLst>
            <pc:docMk/>
            <pc:sldMk cId="4051297368" sldId="914"/>
            <ac:spMk id="3" creationId="{C831D520-3D73-1796-543E-5DBCC59ECA29}"/>
          </ac:spMkLst>
        </pc:spChg>
      </pc:sldChg>
      <pc:sldChg chg="modSp new">
        <pc:chgData name="Darren O'Connor" userId="6303f320-515b-428d-9515-1f5db775ab4e" providerId="ADAL" clId="{0C8528C3-6FAD-45A2-90D2-5FC3CA4C894C}" dt="2026-01-12T15:56:13.881" v="339"/>
        <pc:sldMkLst>
          <pc:docMk/>
          <pc:sldMk cId="2090716449" sldId="915"/>
        </pc:sldMkLst>
        <pc:spChg chg="mod">
          <ac:chgData name="Darren O'Connor" userId="6303f320-515b-428d-9515-1f5db775ab4e" providerId="ADAL" clId="{0C8528C3-6FAD-45A2-90D2-5FC3CA4C894C}" dt="2026-01-12T15:56:13.881" v="339"/>
          <ac:spMkLst>
            <pc:docMk/>
            <pc:sldMk cId="2090716449" sldId="915"/>
            <ac:spMk id="3" creationId="{DBB32CE9-7B71-D40C-2514-38B09B3B79FE}"/>
          </ac:spMkLst>
        </pc:spChg>
      </pc:sldChg>
      <pc:sldChg chg="modSp new mod">
        <pc:chgData name="Darren O'Connor" userId="6303f320-515b-428d-9515-1f5db775ab4e" providerId="ADAL" clId="{0C8528C3-6FAD-45A2-90D2-5FC3CA4C894C}" dt="2026-01-12T15:57:05.568" v="349" actId="5793"/>
        <pc:sldMkLst>
          <pc:docMk/>
          <pc:sldMk cId="1020252219" sldId="916"/>
        </pc:sldMkLst>
        <pc:spChg chg="mod">
          <ac:chgData name="Darren O'Connor" userId="6303f320-515b-428d-9515-1f5db775ab4e" providerId="ADAL" clId="{0C8528C3-6FAD-45A2-90D2-5FC3CA4C894C}" dt="2026-01-12T15:56:42.652" v="346" actId="20577"/>
          <ac:spMkLst>
            <pc:docMk/>
            <pc:sldMk cId="1020252219" sldId="916"/>
            <ac:spMk id="2" creationId="{8CB67A60-E3D7-1506-B714-C03FCAC86DB1}"/>
          </ac:spMkLst>
        </pc:spChg>
        <pc:spChg chg="mod">
          <ac:chgData name="Darren O'Connor" userId="6303f320-515b-428d-9515-1f5db775ab4e" providerId="ADAL" clId="{0C8528C3-6FAD-45A2-90D2-5FC3CA4C894C}" dt="2026-01-12T15:57:05.568" v="349" actId="5793"/>
          <ac:spMkLst>
            <pc:docMk/>
            <pc:sldMk cId="1020252219" sldId="916"/>
            <ac:spMk id="3" creationId="{92A09E3E-19B2-3B78-78DB-C1B673B1DE53}"/>
          </ac:spMkLst>
        </pc:spChg>
      </pc:sldChg>
      <pc:sldChg chg="modSp new mod">
        <pc:chgData name="Darren O'Connor" userId="6303f320-515b-428d-9515-1f5db775ab4e" providerId="ADAL" clId="{0C8528C3-6FAD-45A2-90D2-5FC3CA4C894C}" dt="2026-01-12T15:58:36.828" v="357"/>
        <pc:sldMkLst>
          <pc:docMk/>
          <pc:sldMk cId="1326847617" sldId="917"/>
        </pc:sldMkLst>
        <pc:spChg chg="mod">
          <ac:chgData name="Darren O'Connor" userId="6303f320-515b-428d-9515-1f5db775ab4e" providerId="ADAL" clId="{0C8528C3-6FAD-45A2-90D2-5FC3CA4C894C}" dt="2026-01-12T15:58:36.828" v="357"/>
          <ac:spMkLst>
            <pc:docMk/>
            <pc:sldMk cId="1326847617" sldId="917"/>
            <ac:spMk id="2" creationId="{C9A2E025-05BD-F3A0-547B-B48D53F404C4}"/>
          </ac:spMkLst>
        </pc:spChg>
        <pc:spChg chg="mod">
          <ac:chgData name="Darren O'Connor" userId="6303f320-515b-428d-9515-1f5db775ab4e" providerId="ADAL" clId="{0C8528C3-6FAD-45A2-90D2-5FC3CA4C894C}" dt="2026-01-12T15:57:34.087" v="352" actId="5793"/>
          <ac:spMkLst>
            <pc:docMk/>
            <pc:sldMk cId="1326847617" sldId="917"/>
            <ac:spMk id="3" creationId="{E4AADF8A-648C-CD14-468C-BE5D8D3B49F0}"/>
          </ac:spMkLst>
        </pc:spChg>
      </pc:sldChg>
      <pc:sldChg chg="modSp new">
        <pc:chgData name="Darren O'Connor" userId="6303f320-515b-428d-9515-1f5db775ab4e" providerId="ADAL" clId="{0C8528C3-6FAD-45A2-90D2-5FC3CA4C894C}" dt="2026-01-12T15:58:40.098" v="358"/>
        <pc:sldMkLst>
          <pc:docMk/>
          <pc:sldMk cId="4094135906" sldId="918"/>
        </pc:sldMkLst>
        <pc:spChg chg="mod">
          <ac:chgData name="Darren O'Connor" userId="6303f320-515b-428d-9515-1f5db775ab4e" providerId="ADAL" clId="{0C8528C3-6FAD-45A2-90D2-5FC3CA4C894C}" dt="2026-01-12T15:58:40.098" v="358"/>
          <ac:spMkLst>
            <pc:docMk/>
            <pc:sldMk cId="4094135906" sldId="918"/>
            <ac:spMk id="2" creationId="{0C2EB60D-D2A5-597E-220B-B5EA9BAB017D}"/>
          </ac:spMkLst>
        </pc:spChg>
        <pc:spChg chg="mod">
          <ac:chgData name="Darren O'Connor" userId="6303f320-515b-428d-9515-1f5db775ab4e" providerId="ADAL" clId="{0C8528C3-6FAD-45A2-90D2-5FC3CA4C894C}" dt="2026-01-12T15:57:56.778" v="354"/>
          <ac:spMkLst>
            <pc:docMk/>
            <pc:sldMk cId="4094135906" sldId="918"/>
            <ac:spMk id="3" creationId="{8477A8C6-AE16-F808-FF96-8E3A1B3A091C}"/>
          </ac:spMkLst>
        </pc:spChg>
      </pc:sldChg>
      <pc:sldChg chg="modSp new">
        <pc:chgData name="Darren O'Connor" userId="6303f320-515b-428d-9515-1f5db775ab4e" providerId="ADAL" clId="{0C8528C3-6FAD-45A2-90D2-5FC3CA4C894C}" dt="2026-01-12T15:58:43.384" v="359"/>
        <pc:sldMkLst>
          <pc:docMk/>
          <pc:sldMk cId="1656344163" sldId="919"/>
        </pc:sldMkLst>
        <pc:spChg chg="mod">
          <ac:chgData name="Darren O'Connor" userId="6303f320-515b-428d-9515-1f5db775ab4e" providerId="ADAL" clId="{0C8528C3-6FAD-45A2-90D2-5FC3CA4C894C}" dt="2026-01-12T15:58:43.384" v="359"/>
          <ac:spMkLst>
            <pc:docMk/>
            <pc:sldMk cId="1656344163" sldId="919"/>
            <ac:spMk id="2" creationId="{D5668512-A988-6236-B33A-874AB15C467F}"/>
          </ac:spMkLst>
        </pc:spChg>
        <pc:spChg chg="mod">
          <ac:chgData name="Darren O'Connor" userId="6303f320-515b-428d-9515-1f5db775ab4e" providerId="ADAL" clId="{0C8528C3-6FAD-45A2-90D2-5FC3CA4C894C}" dt="2026-01-12T15:58:15.181" v="356"/>
          <ac:spMkLst>
            <pc:docMk/>
            <pc:sldMk cId="1656344163" sldId="919"/>
            <ac:spMk id="3" creationId="{4D390789-25F9-C5D0-3A45-9B47722B1754}"/>
          </ac:spMkLst>
        </pc:spChg>
      </pc:sldChg>
      <pc:sldChg chg="modSp new">
        <pc:chgData name="Darren O'Connor" userId="6303f320-515b-428d-9515-1f5db775ab4e" providerId="ADAL" clId="{0C8528C3-6FAD-45A2-90D2-5FC3CA4C894C}" dt="2026-01-12T15:59:38.606" v="363"/>
        <pc:sldMkLst>
          <pc:docMk/>
          <pc:sldMk cId="4055665790" sldId="920"/>
        </pc:sldMkLst>
        <pc:spChg chg="mod">
          <ac:chgData name="Darren O'Connor" userId="6303f320-515b-428d-9515-1f5db775ab4e" providerId="ADAL" clId="{0C8528C3-6FAD-45A2-90D2-5FC3CA4C894C}" dt="2026-01-12T15:59:05.383" v="361"/>
          <ac:spMkLst>
            <pc:docMk/>
            <pc:sldMk cId="4055665790" sldId="920"/>
            <ac:spMk id="2" creationId="{AFD71C9D-6B37-4051-E344-B3ED61AA9040}"/>
          </ac:spMkLst>
        </pc:spChg>
        <pc:spChg chg="mod">
          <ac:chgData name="Darren O'Connor" userId="6303f320-515b-428d-9515-1f5db775ab4e" providerId="ADAL" clId="{0C8528C3-6FAD-45A2-90D2-5FC3CA4C894C}" dt="2026-01-12T15:59:38.606" v="363"/>
          <ac:spMkLst>
            <pc:docMk/>
            <pc:sldMk cId="4055665790" sldId="920"/>
            <ac:spMk id="3" creationId="{A7867F83-9B08-8D5F-3692-8583EA530B67}"/>
          </ac:spMkLst>
        </pc:spChg>
      </pc:sldChg>
      <pc:sldChg chg="modSp new">
        <pc:chgData name="Darren O'Connor" userId="6303f320-515b-428d-9515-1f5db775ab4e" providerId="ADAL" clId="{0C8528C3-6FAD-45A2-90D2-5FC3CA4C894C}" dt="2026-01-12T16:00:13.428" v="366"/>
        <pc:sldMkLst>
          <pc:docMk/>
          <pc:sldMk cId="1008400454" sldId="921"/>
        </pc:sldMkLst>
        <pc:spChg chg="mod">
          <ac:chgData name="Darren O'Connor" userId="6303f320-515b-428d-9515-1f5db775ab4e" providerId="ADAL" clId="{0C8528C3-6FAD-45A2-90D2-5FC3CA4C894C}" dt="2026-01-12T16:00:13.428" v="366"/>
          <ac:spMkLst>
            <pc:docMk/>
            <pc:sldMk cId="1008400454" sldId="921"/>
            <ac:spMk id="2" creationId="{4FB10875-32DB-461B-450A-E265EA07CC5B}"/>
          </ac:spMkLst>
        </pc:spChg>
        <pc:spChg chg="mod">
          <ac:chgData name="Darren O'Connor" userId="6303f320-515b-428d-9515-1f5db775ab4e" providerId="ADAL" clId="{0C8528C3-6FAD-45A2-90D2-5FC3CA4C894C}" dt="2026-01-12T15:59:58.137" v="365"/>
          <ac:spMkLst>
            <pc:docMk/>
            <pc:sldMk cId="1008400454" sldId="921"/>
            <ac:spMk id="3" creationId="{FF434675-6E94-568B-2A23-84A70BAB541D}"/>
          </ac:spMkLst>
        </pc:spChg>
      </pc:sldChg>
      <pc:sldMasterChg chg="delSldLayout">
        <pc:chgData name="Darren O'Connor" userId="6303f320-515b-428d-9515-1f5db775ab4e" providerId="ADAL" clId="{0C8528C3-6FAD-45A2-90D2-5FC3CA4C894C}" dt="2026-01-12T15:09:07.621" v="0" actId="47"/>
        <pc:sldMasterMkLst>
          <pc:docMk/>
          <pc:sldMasterMk cId="1419176302" sldId="2147483677"/>
        </pc:sldMasterMkLst>
        <pc:sldLayoutChg chg="del">
          <pc:chgData name="Darren O'Connor" userId="6303f320-515b-428d-9515-1f5db775ab4e" providerId="ADAL" clId="{0C8528C3-6FAD-45A2-90D2-5FC3CA4C894C}" dt="2026-01-12T15:09:07.621" v="0" actId="47"/>
          <pc:sldLayoutMkLst>
            <pc:docMk/>
            <pc:sldMasterMk cId="1419176302" sldId="2147483677"/>
            <pc:sldLayoutMk cId="225989971" sldId="2147483705"/>
          </pc:sldLayoutMkLst>
        </pc:sldLayoutChg>
        <pc:sldLayoutChg chg="del">
          <pc:chgData name="Darren O'Connor" userId="6303f320-515b-428d-9515-1f5db775ab4e" providerId="ADAL" clId="{0C8528C3-6FAD-45A2-90D2-5FC3CA4C894C}" dt="2026-01-12T15:09:07.621" v="0" actId="47"/>
          <pc:sldLayoutMkLst>
            <pc:docMk/>
            <pc:sldMasterMk cId="1419176302" sldId="2147483677"/>
            <pc:sldLayoutMk cId="2128069516" sldId="214748370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6</a:t>
            </a:fld>
            <a:endParaRPr lang="en-GB"/>
          </a:p>
        </p:txBody>
      </p:sp>
    </p:spTree>
    <p:extLst>
      <p:ext uri="{BB962C8B-B14F-4D97-AF65-F5344CB8AC3E}">
        <p14:creationId xmlns:p14="http://schemas.microsoft.com/office/powerpoint/2010/main" val="3142852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policy in the 19th century began as a reaction to the social and economic upheavals of the Industrial Revolution. It was shaped by a combination of government legislation, social movements, intellectual debates, and charitable interventions. By the end of the century, the foundations of the modern welfare state were being laid, particularly with the introduction of social insurance programs in Germany. This era set the stage for the expansion of social policy in the 20th century, where governments took on an even greater role in providing welfare and social security to their citizens.</a:t>
            </a:r>
          </a:p>
          <a:p>
            <a:endParaRPr lang="en-GB" dirty="0"/>
          </a:p>
          <a:p>
            <a:r>
              <a:rPr lang="en-GB" dirty="0"/>
              <a:t>Social policy in the 19th century emerged as a response to the profound social and economic transformations brought about by industrialization, urbanization, and the rise of capitalism in Europe and North America. These changes led to widespread social issues, such as poverty, poor working conditions, child </a:t>
            </a:r>
            <a:r>
              <a:rPr lang="en-GB" dirty="0" err="1"/>
              <a:t>labor</a:t>
            </a:r>
            <a:r>
              <a:rPr lang="en-GB" dirty="0"/>
              <a:t>, public health crises, and the lack of basic welfare provisions. Governments, reformers, intellectuals, and social movements began to address these problems, laying the foundation for modern welfare states. Here's how social policy began to take shape in the 19th century:</a:t>
            </a:r>
          </a:p>
          <a:p>
            <a:r>
              <a:rPr lang="en-GB" b="1" dirty="0"/>
              <a:t>1. Industrialization and Urbanization</a:t>
            </a:r>
          </a:p>
          <a:p>
            <a:r>
              <a:rPr lang="en-GB" dirty="0"/>
              <a:t>The 19th century saw the rapid growth of factories and urban </a:t>
            </a:r>
            <a:r>
              <a:rPr lang="en-GB" dirty="0" err="1"/>
              <a:t>centers</a:t>
            </a:r>
            <a:r>
              <a:rPr lang="en-GB" dirty="0"/>
              <a:t> due to the Industrial Revolution. While this created wealth for many, it also led to serious social challenges:</a:t>
            </a:r>
          </a:p>
          <a:p>
            <a:pPr>
              <a:buFont typeface="Arial" panose="020B0604020202020204" pitchFamily="34" charset="0"/>
              <a:buChar char="•"/>
            </a:pPr>
            <a:r>
              <a:rPr lang="en-GB" b="1" dirty="0"/>
              <a:t>Poverty and Inequality</a:t>
            </a:r>
            <a:r>
              <a:rPr lang="en-GB" dirty="0"/>
              <a:t>: Industrial capitalism created extreme disparities between the wealthy factory owners and the working class.</a:t>
            </a:r>
          </a:p>
          <a:p>
            <a:pPr>
              <a:buFont typeface="Arial" panose="020B0604020202020204" pitchFamily="34" charset="0"/>
              <a:buChar char="•"/>
            </a:pPr>
            <a:r>
              <a:rPr lang="en-GB" b="1" dirty="0"/>
              <a:t>Labor Exploitation</a:t>
            </a:r>
            <a:r>
              <a:rPr lang="en-GB" dirty="0"/>
              <a:t>: Harsh working conditions, long hours, and low wages were common, particularly for women and children. The absence of </a:t>
            </a:r>
            <a:r>
              <a:rPr lang="en-GB" dirty="0" err="1"/>
              <a:t>labor</a:t>
            </a:r>
            <a:r>
              <a:rPr lang="en-GB" dirty="0"/>
              <a:t> rights protections meant that workers were often at the mercy of employers.</a:t>
            </a:r>
          </a:p>
          <a:p>
            <a:pPr>
              <a:buFont typeface="Arial" panose="020B0604020202020204" pitchFamily="34" charset="0"/>
              <a:buChar char="•"/>
            </a:pPr>
            <a:r>
              <a:rPr lang="en-GB" b="1" dirty="0"/>
              <a:t>Urban Squalor</a:t>
            </a:r>
            <a:r>
              <a:rPr lang="en-GB" dirty="0"/>
              <a:t>: As cities grew, so did overcrowding, poor sanitation, and diseases such as cholera and tuberculosis.</a:t>
            </a:r>
          </a:p>
          <a:p>
            <a:r>
              <a:rPr lang="en-GB" b="1" dirty="0"/>
              <a:t>2. Laissez-Faire Economics and the Response</a:t>
            </a:r>
          </a:p>
          <a:p>
            <a:r>
              <a:rPr lang="en-GB" dirty="0"/>
              <a:t>Initially, the dominant economic ideology in the 19th century was </a:t>
            </a:r>
            <a:r>
              <a:rPr lang="en-GB" b="1" dirty="0"/>
              <a:t>laissez-faire liberalism</a:t>
            </a:r>
            <a:r>
              <a:rPr lang="en-GB" dirty="0"/>
              <a:t>, which argued that minimal government intervention in the economy was ideal. According to this view, poverty and social problems were natural, and individuals were responsible for their own economic success or failure.</a:t>
            </a:r>
          </a:p>
          <a:p>
            <a:r>
              <a:rPr lang="en-GB" dirty="0"/>
              <a:t>However, as the social consequences of unregulated capitalism became more evident, reform movements began to push back against laissez-faire ideas. The belief that the state had a role to play in addressing social issues, especially to protect the most vulnerable, gained momentum.</a:t>
            </a:r>
          </a:p>
          <a:p>
            <a:r>
              <a:rPr lang="en-GB" b="1" dirty="0"/>
              <a:t>3. Early Reform Movements and Legislation</a:t>
            </a:r>
          </a:p>
          <a:p>
            <a:r>
              <a:rPr lang="en-GB" dirty="0"/>
              <a:t>The first social policies were introduced to address the worst abuses of industrial capitalism. Some key developments include:</a:t>
            </a:r>
          </a:p>
          <a:p>
            <a:pPr>
              <a:buFont typeface="Arial" panose="020B0604020202020204" pitchFamily="34" charset="0"/>
              <a:buChar char="•"/>
            </a:pPr>
            <a:r>
              <a:rPr lang="en-GB" b="1" dirty="0"/>
              <a:t>Poor Laws</a:t>
            </a:r>
            <a:r>
              <a:rPr lang="en-GB" dirty="0"/>
              <a:t>: In the UK, the </a:t>
            </a:r>
            <a:r>
              <a:rPr lang="en-GB" b="1" dirty="0"/>
              <a:t>Poor Law Amendment Act of 1834</a:t>
            </a:r>
            <a:r>
              <a:rPr lang="en-GB" dirty="0"/>
              <a:t> was a significant early form of social policy. It reformed the existing poor relief system, establishing workhouses to discourage dependence on state aid. While harsh, it was one of the first state interventions into social welfare.</a:t>
            </a:r>
          </a:p>
          <a:p>
            <a:pPr>
              <a:buFont typeface="Arial" panose="020B0604020202020204" pitchFamily="34" charset="0"/>
              <a:buChar char="•"/>
            </a:pPr>
            <a:r>
              <a:rPr lang="en-GB" b="1" dirty="0"/>
              <a:t>Labor Laws</a:t>
            </a:r>
            <a:r>
              <a:rPr lang="en-GB" dirty="0"/>
              <a:t>: Throughout the 19th century, reforms were enacted to improve working conditions:</a:t>
            </a:r>
          </a:p>
          <a:p>
            <a:pPr marL="742950" lvl="1" indent="-285750">
              <a:buFont typeface="Arial" panose="020B0604020202020204" pitchFamily="34" charset="0"/>
              <a:buChar char="•"/>
            </a:pPr>
            <a:r>
              <a:rPr lang="en-GB" b="1" dirty="0"/>
              <a:t>Factory Acts</a:t>
            </a:r>
            <a:r>
              <a:rPr lang="en-GB" dirty="0"/>
              <a:t>: A series of Factory Acts in the UK (starting in 1802) limited working hours, especially for women and children. These laws also regulated working conditions and mandated education for child </a:t>
            </a:r>
            <a:r>
              <a:rPr lang="en-GB" dirty="0" err="1"/>
              <a:t>laborers</a:t>
            </a:r>
            <a:r>
              <a:rPr lang="en-GB" dirty="0"/>
              <a:t>.</a:t>
            </a:r>
          </a:p>
          <a:p>
            <a:pPr marL="742950" lvl="1" indent="-285750">
              <a:buFont typeface="Arial" panose="020B0604020202020204" pitchFamily="34" charset="0"/>
              <a:buChar char="•"/>
            </a:pPr>
            <a:r>
              <a:rPr lang="en-GB" b="1" dirty="0"/>
              <a:t>Mines Act (1842)</a:t>
            </a:r>
            <a:r>
              <a:rPr lang="en-GB" dirty="0"/>
              <a:t>: Prohibited the employment of women and children in underground coal mines.</a:t>
            </a:r>
          </a:p>
          <a:p>
            <a:pPr>
              <a:buFont typeface="Arial" panose="020B0604020202020204" pitchFamily="34" charset="0"/>
              <a:buChar char="•"/>
            </a:pPr>
            <a:r>
              <a:rPr lang="en-GB" b="1" dirty="0"/>
              <a:t>Public Health Legislation</a:t>
            </a:r>
            <a:r>
              <a:rPr lang="en-GB" dirty="0"/>
              <a:t>: The cholera epidemics and public health crises in rapidly expanding cities led to early public health reforms:</a:t>
            </a:r>
          </a:p>
          <a:p>
            <a:pPr marL="742950" lvl="1" indent="-285750">
              <a:buFont typeface="Arial" panose="020B0604020202020204" pitchFamily="34" charset="0"/>
              <a:buChar char="•"/>
            </a:pPr>
            <a:r>
              <a:rPr lang="en-GB" dirty="0"/>
              <a:t>In the UK, the </a:t>
            </a:r>
            <a:r>
              <a:rPr lang="en-GB" b="1" dirty="0"/>
              <a:t>Public Health Act of 1848</a:t>
            </a:r>
            <a:r>
              <a:rPr lang="en-GB" dirty="0"/>
              <a:t> was passed in response to urban squalor and disease. It aimed to improve sanitation and living conditions in cities.</a:t>
            </a:r>
          </a:p>
          <a:p>
            <a:r>
              <a:rPr lang="en-GB" b="1" dirty="0"/>
              <a:t>4. Rise of Social Movements</a:t>
            </a:r>
          </a:p>
          <a:p>
            <a:r>
              <a:rPr lang="en-GB" dirty="0"/>
              <a:t>Various social movements emerged during the 19th century, advocating for the welfare of marginalized groups:</a:t>
            </a:r>
          </a:p>
          <a:p>
            <a:pPr>
              <a:buFont typeface="Arial" panose="020B0604020202020204" pitchFamily="34" charset="0"/>
              <a:buChar char="•"/>
            </a:pPr>
            <a:r>
              <a:rPr lang="en-GB" b="1" dirty="0"/>
              <a:t>Labor Movements</a:t>
            </a:r>
            <a:r>
              <a:rPr lang="en-GB" dirty="0"/>
              <a:t>: Workers' unions and organizations formed to fight for better wages, working conditions, and rights. By the late 19th century, these movements became increasingly organized and influential, contributing to the development of </a:t>
            </a:r>
            <a:r>
              <a:rPr lang="en-GB" dirty="0" err="1"/>
              <a:t>labor</a:t>
            </a:r>
            <a:r>
              <a:rPr lang="en-GB" dirty="0"/>
              <a:t> laws and social welfare programs.</a:t>
            </a:r>
          </a:p>
          <a:p>
            <a:pPr>
              <a:buFont typeface="Arial" panose="020B0604020202020204" pitchFamily="34" charset="0"/>
              <a:buChar char="•"/>
            </a:pPr>
            <a:r>
              <a:rPr lang="en-GB" b="1" dirty="0"/>
              <a:t>Chartism</a:t>
            </a:r>
            <a:r>
              <a:rPr lang="en-GB" dirty="0"/>
              <a:t>: A working-class movement in Britain during the 1830s and 1840s that demanded political reforms, including universal male suffrage, in order to address economic inequalities.</a:t>
            </a:r>
          </a:p>
          <a:p>
            <a:pPr>
              <a:buFont typeface="Arial" panose="020B0604020202020204" pitchFamily="34" charset="0"/>
              <a:buChar char="•"/>
            </a:pPr>
            <a:r>
              <a:rPr lang="en-GB" b="1" dirty="0"/>
              <a:t>Socialist and Utopian Movements</a:t>
            </a:r>
            <a:r>
              <a:rPr lang="en-GB" dirty="0"/>
              <a:t>: Thinkers like </a:t>
            </a:r>
            <a:r>
              <a:rPr lang="en-GB" b="1" dirty="0"/>
              <a:t>Karl Marx</a:t>
            </a:r>
            <a:r>
              <a:rPr lang="en-GB" dirty="0"/>
              <a:t> and </a:t>
            </a:r>
            <a:r>
              <a:rPr lang="en-GB" b="1" dirty="0"/>
              <a:t>Friedrich Engels</a:t>
            </a:r>
            <a:r>
              <a:rPr lang="en-GB" dirty="0"/>
              <a:t> critiqued the capitalist system and proposed radical social changes. Marx’s ideas about class struggle and exploitation would go on to influence 20th-century social policy, especially in the development of socialist and communist states.</a:t>
            </a:r>
          </a:p>
          <a:p>
            <a:pPr>
              <a:buFont typeface="Arial" panose="020B0604020202020204" pitchFamily="34" charset="0"/>
              <a:buChar char="•"/>
            </a:pPr>
            <a:r>
              <a:rPr lang="en-GB" b="1" dirty="0"/>
              <a:t>Charitable Organizations</a:t>
            </a:r>
            <a:r>
              <a:rPr lang="en-GB" dirty="0"/>
              <a:t>: Religious and philanthropic groups, such as the </a:t>
            </a:r>
            <a:r>
              <a:rPr lang="en-GB" b="1" dirty="0"/>
              <a:t>Salvation Army</a:t>
            </a:r>
            <a:r>
              <a:rPr lang="en-GB" dirty="0"/>
              <a:t> (founded in 1865), provided direct aid to the poor and homeless, acting as early welfare providers.</a:t>
            </a:r>
          </a:p>
          <a:p>
            <a:r>
              <a:rPr lang="en-GB" b="1" dirty="0"/>
              <a:t>5. Expansion of Education</a:t>
            </a:r>
          </a:p>
          <a:p>
            <a:r>
              <a:rPr lang="en-GB" dirty="0"/>
              <a:t>The 19th century also saw an increasing recognition of the importance of education as part of social policy. Many countries, particularly in Europe, introduced compulsory public education to ensure that children were educated rather than exploited in </a:t>
            </a:r>
            <a:r>
              <a:rPr lang="en-GB" dirty="0" err="1"/>
              <a:t>labor</a:t>
            </a:r>
            <a:r>
              <a:rPr lang="en-GB" dirty="0"/>
              <a:t> markets.</a:t>
            </a:r>
          </a:p>
          <a:p>
            <a:pPr>
              <a:buFont typeface="Arial" panose="020B0604020202020204" pitchFamily="34" charset="0"/>
              <a:buChar char="•"/>
            </a:pPr>
            <a:r>
              <a:rPr lang="en-GB" dirty="0"/>
              <a:t>In the UK, the </a:t>
            </a:r>
            <a:r>
              <a:rPr lang="en-GB" b="1" dirty="0"/>
              <a:t>Elementary Education Act of 1870</a:t>
            </a:r>
            <a:r>
              <a:rPr lang="en-GB" dirty="0"/>
              <a:t> made provisions for the establishment of school boards to ensure that children received at least basic education.</a:t>
            </a:r>
          </a:p>
          <a:p>
            <a:pPr>
              <a:buFont typeface="Arial" panose="020B0604020202020204" pitchFamily="34" charset="0"/>
              <a:buChar char="•"/>
            </a:pPr>
            <a:r>
              <a:rPr lang="en-GB" dirty="0"/>
              <a:t>Similar educational reforms spread across Europe and the United States, helping to raise literacy rates and reduce child </a:t>
            </a:r>
            <a:r>
              <a:rPr lang="en-GB" dirty="0" err="1"/>
              <a:t>labor</a:t>
            </a:r>
            <a:r>
              <a:rPr lang="en-GB" dirty="0"/>
              <a:t>.</a:t>
            </a:r>
          </a:p>
          <a:p>
            <a:r>
              <a:rPr lang="en-GB" b="1" dirty="0"/>
              <a:t>6. Bismarck and the Foundations of the Welfare State</a:t>
            </a:r>
          </a:p>
          <a:p>
            <a:r>
              <a:rPr lang="en-GB" dirty="0"/>
              <a:t>One of the most significant developments in 19th-century social policy came in Germany under the leadership of </a:t>
            </a:r>
            <a:r>
              <a:rPr lang="en-GB" b="1" dirty="0"/>
              <a:t>Otto von Bismarck</a:t>
            </a:r>
            <a:r>
              <a:rPr lang="en-GB" dirty="0"/>
              <a:t>, the Chancellor of the German Empire. In the 1880s, Bismarck introduced the first modern social insurance programs:</a:t>
            </a:r>
          </a:p>
          <a:p>
            <a:endParaRPr lang="en-GB" dirty="0"/>
          </a:p>
          <a:p>
            <a:pPr>
              <a:buFont typeface="Arial" panose="020B0604020202020204" pitchFamily="34" charset="0"/>
              <a:buChar char="•"/>
            </a:pPr>
            <a:r>
              <a:rPr lang="en-GB" b="1" dirty="0"/>
              <a:t>Health Insurance (1883)</a:t>
            </a:r>
            <a:r>
              <a:rPr lang="en-GB" dirty="0"/>
              <a:t>: A system of compulsory health insurance for industrial workers, financed by contributions from employers and employees.</a:t>
            </a:r>
          </a:p>
          <a:p>
            <a:pPr>
              <a:buFont typeface="Arial" panose="020B0604020202020204" pitchFamily="34" charset="0"/>
              <a:buChar char="•"/>
            </a:pPr>
            <a:r>
              <a:rPr lang="en-GB" b="1" dirty="0"/>
              <a:t>Accident Insurance (1884)</a:t>
            </a:r>
            <a:r>
              <a:rPr lang="en-GB" dirty="0"/>
              <a:t>: Workers injured on the job were provided compensation, laying the groundwork for modern workers' compensation programs.</a:t>
            </a:r>
          </a:p>
          <a:p>
            <a:pPr>
              <a:buFont typeface="Arial" panose="020B0604020202020204" pitchFamily="34" charset="0"/>
              <a:buChar char="•"/>
            </a:pPr>
            <a:r>
              <a:rPr lang="en-GB" b="1" dirty="0"/>
              <a:t>Old Age Pensions (1889)</a:t>
            </a:r>
            <a:r>
              <a:rPr lang="en-GB" dirty="0"/>
              <a:t>: A form of retirement pension for workers, this was one of the earliest forms of old-age social insurance.</a:t>
            </a:r>
          </a:p>
          <a:p>
            <a:r>
              <a:rPr lang="en-GB" dirty="0"/>
              <a:t>Bismarck's social policies were designed to counter the growing influence of socialism while simultaneously addressing the social unrest caused by industrialization. They set a precedent for other countries, which began to introduce their own welfare measures.</a:t>
            </a:r>
          </a:p>
          <a:p>
            <a:endParaRPr lang="en-GB" dirty="0"/>
          </a:p>
          <a:p>
            <a:r>
              <a:rPr lang="en-GB" b="1" dirty="0"/>
              <a:t>7. Philosophical and Intellectual Shifts</a:t>
            </a:r>
          </a:p>
          <a:p>
            <a:endParaRPr lang="en-GB" b="1" dirty="0"/>
          </a:p>
          <a:p>
            <a:r>
              <a:rPr lang="en-GB" dirty="0"/>
              <a:t>Social policy in the 19th century was also influenced by evolving ideas about the role of government and society in protecting individuals. Key thinkers included:</a:t>
            </a:r>
          </a:p>
          <a:p>
            <a:endParaRPr lang="en-GB" dirty="0"/>
          </a:p>
          <a:p>
            <a:pPr>
              <a:buFont typeface="Arial" panose="020B0604020202020204" pitchFamily="34" charset="0"/>
              <a:buChar char="•"/>
            </a:pPr>
            <a:r>
              <a:rPr lang="en-GB" b="1" dirty="0"/>
              <a:t>John Stuart Mill</a:t>
            </a:r>
            <a:r>
              <a:rPr lang="en-GB" dirty="0"/>
              <a:t>: A liberal philosopher who advocated for social reforms to improve individual freedom, such as </a:t>
            </a:r>
            <a:r>
              <a:rPr lang="en-GB" dirty="0" err="1"/>
              <a:t>labor</a:t>
            </a:r>
            <a:r>
              <a:rPr lang="en-GB" dirty="0"/>
              <a:t> protections and women's rights.</a:t>
            </a:r>
          </a:p>
          <a:p>
            <a:pPr>
              <a:buFont typeface="Arial" panose="020B0604020202020204" pitchFamily="34" charset="0"/>
              <a:buChar char="•"/>
            </a:pPr>
            <a:r>
              <a:rPr lang="en-GB" b="1" dirty="0"/>
              <a:t>Thomas Malthus</a:t>
            </a:r>
            <a:r>
              <a:rPr lang="en-GB" dirty="0"/>
              <a:t>: Although critical of unchecked population growth and welfare support, Malthus's ideas influenced debates on poverty and state intervention.</a:t>
            </a:r>
          </a:p>
          <a:p>
            <a:pPr>
              <a:buFont typeface="Arial" panose="020B0604020202020204" pitchFamily="34" charset="0"/>
              <a:buChar char="•"/>
            </a:pPr>
            <a:r>
              <a:rPr lang="en-GB" b="1" dirty="0"/>
              <a:t>Karl Marx</a:t>
            </a:r>
            <a:r>
              <a:rPr lang="en-GB" dirty="0"/>
              <a:t>: His critique of capitalism highlighted class inequalities and the exploitation of workers, </a:t>
            </a:r>
            <a:r>
              <a:rPr lang="en-GB" dirty="0" err="1"/>
              <a:t>fueling</a:t>
            </a:r>
            <a:r>
              <a:rPr lang="en-GB" dirty="0"/>
              <a:t> socialist movements that advocated for more radical social policies.</a:t>
            </a:r>
          </a:p>
          <a:p>
            <a:pPr>
              <a:buFont typeface="Arial" panose="020B0604020202020204" pitchFamily="34" charset="0"/>
              <a:buChar char="•"/>
            </a:pPr>
            <a:endParaRPr lang="en-GB" dirty="0"/>
          </a:p>
          <a:p>
            <a:pPr>
              <a:buFont typeface="Arial" panose="020B0604020202020204" pitchFamily="34" charset="0"/>
              <a:buChar char="•"/>
            </a:pPr>
            <a:endParaRPr lang="en-GB" dirty="0"/>
          </a:p>
          <a:p>
            <a:pPr marL="228600" indent="-228600">
              <a:buAutoNum type="arabicPeriod"/>
            </a:pPr>
            <a:r>
              <a:rPr lang="en-GB" b="1" dirty="0"/>
              <a:t>The Liberal Era (19th to early 20th Century)</a:t>
            </a:r>
          </a:p>
          <a:p>
            <a:pPr marL="228600" indent="-228600">
              <a:buAutoNum type="arabicPeriod"/>
            </a:pPr>
            <a:endParaRPr lang="en-GB" b="1" dirty="0"/>
          </a:p>
          <a:p>
            <a:r>
              <a:rPr lang="en-GB" dirty="0"/>
              <a:t>The </a:t>
            </a:r>
            <a:r>
              <a:rPr lang="en-GB" b="1" dirty="0"/>
              <a:t>Liberal era</a:t>
            </a:r>
            <a:r>
              <a:rPr lang="en-GB" dirty="0"/>
              <a:t> refers to the period in the 19th century through the early 20th century, when classical liberalism dominated the political and economic landscape, especially in Europe and North America. This period is characterized by limited government intervention, emphasis on free markets, and individual liberties.</a:t>
            </a:r>
          </a:p>
          <a:p>
            <a:r>
              <a:rPr lang="en-GB" b="1" dirty="0"/>
              <a:t>Social Policy in the Liberal Era:</a:t>
            </a:r>
          </a:p>
          <a:p>
            <a:endParaRPr lang="en-GB" b="1" dirty="0"/>
          </a:p>
          <a:p>
            <a:pPr>
              <a:buFont typeface="Arial" panose="020B0604020202020204" pitchFamily="34" charset="0"/>
              <a:buChar char="•"/>
            </a:pPr>
            <a:r>
              <a:rPr lang="en-GB" b="1" dirty="0"/>
              <a:t>Minimal State Intervention:</a:t>
            </a:r>
            <a:r>
              <a:rPr lang="en-GB" dirty="0"/>
              <a:t> The state’s role in social welfare was minimal. The philosophy of the time promoted a laissez-faire approach, where the market was seen as the most effective way to regulate economic and social life. The belief was that individuals should be responsible for their own welfare.</a:t>
            </a:r>
          </a:p>
          <a:p>
            <a:pPr>
              <a:buFont typeface="Arial" panose="020B0604020202020204" pitchFamily="34" charset="0"/>
              <a:buChar char="•"/>
            </a:pPr>
            <a:endParaRPr lang="en-GB" dirty="0"/>
          </a:p>
          <a:p>
            <a:pPr>
              <a:buFont typeface="Arial" panose="020B0604020202020204" pitchFamily="34" charset="0"/>
              <a:buChar char="•"/>
            </a:pPr>
            <a:r>
              <a:rPr lang="en-GB" b="1" dirty="0"/>
              <a:t>Poor Laws and Charity:</a:t>
            </a:r>
            <a:r>
              <a:rPr lang="en-GB" dirty="0"/>
              <a:t> Social welfare during this period was primarily provided through </a:t>
            </a:r>
            <a:r>
              <a:rPr lang="en-GB" b="1" dirty="0"/>
              <a:t>Poor Laws</a:t>
            </a:r>
            <a:r>
              <a:rPr lang="en-GB" dirty="0"/>
              <a:t> (especially in Britain) and private charity. The state only intervened in extreme cases, such as poverty relief through workhouses and limited public assistance, but these systems were often punitive and stigmatizing.</a:t>
            </a:r>
          </a:p>
          <a:p>
            <a:pPr>
              <a:buFont typeface="Arial" panose="020B0604020202020204" pitchFamily="34" charset="0"/>
              <a:buChar char="•"/>
            </a:pPr>
            <a:endParaRPr lang="en-GB" dirty="0"/>
          </a:p>
          <a:p>
            <a:pPr>
              <a:buFont typeface="Arial" panose="020B0604020202020204" pitchFamily="34" charset="0"/>
              <a:buChar char="•"/>
            </a:pPr>
            <a:r>
              <a:rPr lang="en-GB" b="1" dirty="0"/>
              <a:t>Social Darwinism:</a:t>
            </a:r>
            <a:r>
              <a:rPr lang="en-GB" dirty="0"/>
              <a:t> There was a popular belief in </a:t>
            </a:r>
            <a:r>
              <a:rPr lang="en-GB" b="1" dirty="0"/>
              <a:t>Social Darwinism</a:t>
            </a:r>
            <a:r>
              <a:rPr lang="en-GB" dirty="0"/>
              <a:t>, which held that poverty was a result of individual failure, reinforcing the idea that the state should not intervene in the market or welfare.</a:t>
            </a:r>
          </a:p>
          <a:p>
            <a:pPr>
              <a:buFont typeface="Arial" panose="020B0604020202020204" pitchFamily="34" charset="0"/>
              <a:buChar char="•"/>
            </a:pPr>
            <a:endParaRPr lang="en-GB" dirty="0"/>
          </a:p>
          <a:p>
            <a:pPr>
              <a:buFont typeface="Arial" panose="020B0604020202020204" pitchFamily="34" charset="0"/>
              <a:buChar char="•"/>
            </a:pPr>
            <a:r>
              <a:rPr lang="en-GB" b="1" dirty="0"/>
              <a:t>Rise of Labor Movements:</a:t>
            </a:r>
            <a:r>
              <a:rPr lang="en-GB" dirty="0"/>
              <a:t> By the late 19th century, growing industrialization led to the rise of </a:t>
            </a:r>
            <a:r>
              <a:rPr lang="en-GB" dirty="0" err="1"/>
              <a:t>labor</a:t>
            </a:r>
            <a:r>
              <a:rPr lang="en-GB" dirty="0"/>
              <a:t> movements advocating for workers’ rights, better working conditions, and social protections. This pressure gradually led to reforms in </a:t>
            </a:r>
            <a:r>
              <a:rPr lang="en-GB" dirty="0" err="1"/>
              <a:t>labor</a:t>
            </a:r>
            <a:r>
              <a:rPr lang="en-GB" dirty="0"/>
              <a:t> laws, including the introduction of the eight-hour workday, health and safety regulations, and pensions for public servants.</a:t>
            </a:r>
          </a:p>
          <a:p>
            <a:pPr>
              <a:buFont typeface="Arial" panose="020B0604020202020204" pitchFamily="34" charset="0"/>
              <a:buChar char="•"/>
            </a:pPr>
            <a:endParaRPr lang="en-GB" dirty="0"/>
          </a:p>
          <a:p>
            <a:pPr>
              <a:buFont typeface="Arial" panose="020B0604020202020204" pitchFamily="34" charset="0"/>
              <a:buChar char="•"/>
            </a:pPr>
            <a:r>
              <a:rPr lang="en-GB" b="1" dirty="0"/>
              <a:t>Early Reforms:</a:t>
            </a:r>
            <a:r>
              <a:rPr lang="en-GB" dirty="0"/>
              <a:t> Toward the end of this era, some countries, like </a:t>
            </a:r>
            <a:r>
              <a:rPr lang="en-GB" b="1" dirty="0"/>
              <a:t>Germany under Chancellor Otto von Bismarck</a:t>
            </a:r>
            <a:r>
              <a:rPr lang="en-GB" dirty="0"/>
              <a:t>, introduced early forms of social insurance, including health insurance, accident insurance, and pensions, marking the beginnings of state involvement in social welfare.</a:t>
            </a:r>
          </a:p>
          <a:p>
            <a:pPr>
              <a:buFont typeface="Arial" panose="020B0604020202020204" pitchFamily="34" charset="0"/>
              <a:buChar char="•"/>
            </a:pPr>
            <a:endParaRPr lang="en-GB" dirty="0"/>
          </a:p>
          <a:p>
            <a:r>
              <a:rPr lang="en-GB" dirty="0"/>
              <a:t>The period of </a:t>
            </a:r>
            <a:r>
              <a:rPr lang="en-GB" b="1" dirty="0"/>
              <a:t>1940-1974</a:t>
            </a:r>
            <a:r>
              <a:rPr lang="en-GB" dirty="0"/>
              <a:t> marks the heyday of the </a:t>
            </a:r>
            <a:r>
              <a:rPr lang="en-GB" b="1" dirty="0"/>
              <a:t>Modern Welfare State</a:t>
            </a:r>
            <a:r>
              <a:rPr lang="en-GB" dirty="0"/>
              <a:t>, particularly in Western Europe and parts of North America. This era is significant in the history of social policy because it saw the greatest expansion of government involvement in welfare and social security systems. Following the devastation of World War II, governments sought to rebuild their societies and economies, with a focus on reducing poverty, ensuring economic stability, and promoting social well-being.</a:t>
            </a:r>
          </a:p>
          <a:p>
            <a:endParaRPr lang="en-GB" dirty="0"/>
          </a:p>
          <a:p>
            <a:endParaRPr lang="en-GB" dirty="0"/>
          </a:p>
          <a:p>
            <a:r>
              <a:rPr lang="en-GB" b="1" dirty="0"/>
              <a:t>Key Developments in Social Policy (1940-1974)</a:t>
            </a:r>
          </a:p>
          <a:p>
            <a:endParaRPr lang="en-GB" b="1" dirty="0"/>
          </a:p>
          <a:p>
            <a:endParaRPr lang="en-GB" b="1" dirty="0"/>
          </a:p>
          <a:p>
            <a:pPr marL="228600" indent="-228600">
              <a:buAutoNum type="arabicPeriod"/>
            </a:pPr>
            <a:r>
              <a:rPr lang="en-GB" b="1" dirty="0"/>
              <a:t>Post-War Reconstruction and Economic Planning</a:t>
            </a:r>
          </a:p>
          <a:p>
            <a:pPr marL="228600" indent="-228600">
              <a:buAutoNum type="arabicPeriod"/>
            </a:pPr>
            <a:endParaRPr lang="en-GB" b="1" dirty="0"/>
          </a:p>
          <a:p>
            <a:pPr marL="228600" indent="-228600">
              <a:buAutoNum type="arabicPeriod"/>
            </a:pPr>
            <a:endParaRPr lang="en-GB" b="1" dirty="0"/>
          </a:p>
          <a:p>
            <a:pPr>
              <a:buFont typeface="Arial" panose="020B0604020202020204" pitchFamily="34" charset="0"/>
              <a:buChar char="•"/>
            </a:pPr>
            <a:r>
              <a:rPr lang="en-GB" b="1" dirty="0"/>
              <a:t>World War II as a Turning Point:</a:t>
            </a:r>
            <a:r>
              <a:rPr lang="en-GB" dirty="0"/>
              <a:t> The destruction caused by World War II led many governments, particularly in Europe, to take a more active role in rebuilding economies and providing for citizens. This was </a:t>
            </a:r>
            <a:r>
              <a:rPr lang="en-GB" dirty="0" err="1"/>
              <a:t>fueled</a:t>
            </a:r>
            <a:r>
              <a:rPr lang="en-GB" dirty="0"/>
              <a:t> by a belief that the state needed to intervene to prevent the kinds of economic hardships and social unrest that had contributed to the rise of fascism and the war.</a:t>
            </a:r>
          </a:p>
          <a:p>
            <a:pPr>
              <a:buFont typeface="Arial" panose="020B0604020202020204" pitchFamily="34" charset="0"/>
              <a:buChar char="•"/>
            </a:pPr>
            <a:endParaRPr lang="en-GB" dirty="0"/>
          </a:p>
          <a:p>
            <a:pPr>
              <a:buFont typeface="Arial" panose="020B0604020202020204" pitchFamily="34" charset="0"/>
              <a:buChar char="•"/>
            </a:pPr>
            <a:r>
              <a:rPr lang="en-GB" b="1" dirty="0"/>
              <a:t>Government-Led Economic Planning:</a:t>
            </a:r>
            <a:r>
              <a:rPr lang="en-GB" dirty="0"/>
              <a:t> Governments adopted </a:t>
            </a:r>
            <a:r>
              <a:rPr lang="en-GB" b="1" dirty="0"/>
              <a:t>Keynesian economics</a:t>
            </a:r>
            <a:r>
              <a:rPr lang="en-GB" dirty="0"/>
              <a:t>, focusing on full employment and active government intervention in economic planning. There was a belief that markets alone could not ensure prosperity for all, so the state needed to play a central role in managing the economy and ensuring social welfare.</a:t>
            </a:r>
          </a:p>
          <a:p>
            <a:pPr>
              <a:buFont typeface="Arial" panose="020B0604020202020204" pitchFamily="34" charset="0"/>
              <a:buChar char="•"/>
            </a:pPr>
            <a:endParaRPr lang="en-GB" dirty="0"/>
          </a:p>
          <a:p>
            <a:r>
              <a:rPr lang="en-GB" b="1" dirty="0"/>
              <a:t>2. Expansion of Social Security Systems</a:t>
            </a:r>
          </a:p>
          <a:p>
            <a:endParaRPr lang="en-GB" b="1" dirty="0"/>
          </a:p>
          <a:p>
            <a:pPr>
              <a:buFont typeface="Arial" panose="020B0604020202020204" pitchFamily="34" charset="0"/>
              <a:buChar char="•"/>
            </a:pPr>
            <a:r>
              <a:rPr lang="en-GB" b="1" dirty="0"/>
              <a:t>Comprehensive Social Insurance:</a:t>
            </a:r>
            <a:r>
              <a:rPr lang="en-GB" dirty="0"/>
              <a:t> Many countries expanded social insurance programs during this period. This included </a:t>
            </a:r>
            <a:r>
              <a:rPr lang="en-GB" b="1" dirty="0"/>
              <a:t>unemployment insurance</a:t>
            </a:r>
            <a:r>
              <a:rPr lang="en-GB" dirty="0"/>
              <a:t>, </a:t>
            </a:r>
            <a:r>
              <a:rPr lang="en-GB" b="1" dirty="0"/>
              <a:t>old-age pensions</a:t>
            </a:r>
            <a:r>
              <a:rPr lang="en-GB" dirty="0"/>
              <a:t>, </a:t>
            </a:r>
            <a:r>
              <a:rPr lang="en-GB" b="1" dirty="0"/>
              <a:t>disability benefits</a:t>
            </a:r>
            <a:r>
              <a:rPr lang="en-GB" dirty="0"/>
              <a:t>, and </a:t>
            </a:r>
            <a:r>
              <a:rPr lang="en-GB" b="1" dirty="0"/>
              <a:t>family allowances</a:t>
            </a:r>
            <a:r>
              <a:rPr lang="en-GB" dirty="0"/>
              <a:t>. These programs were designed to provide a safety net for all citizens and reduce the risks associated with illness, old age, unemployment, and other life events.</a:t>
            </a:r>
          </a:p>
          <a:p>
            <a:pPr>
              <a:buFont typeface="Arial" panose="020B0604020202020204" pitchFamily="34" charset="0"/>
              <a:buChar char="•"/>
            </a:pPr>
            <a:endParaRPr lang="en-GB" dirty="0"/>
          </a:p>
          <a:p>
            <a:pPr>
              <a:buFont typeface="Arial" panose="020B0604020202020204" pitchFamily="34" charset="0"/>
              <a:buChar char="•"/>
            </a:pPr>
            <a:r>
              <a:rPr lang="en-GB" b="1" dirty="0"/>
              <a:t>Beveridge Report (1942):</a:t>
            </a:r>
            <a:r>
              <a:rPr lang="en-GB" dirty="0"/>
              <a:t> In the UK, the </a:t>
            </a:r>
            <a:r>
              <a:rPr lang="en-GB" b="1" dirty="0"/>
              <a:t>Beveridge Report</a:t>
            </a:r>
            <a:r>
              <a:rPr lang="en-GB" dirty="0"/>
              <a:t> laid out the foundation for a comprehensive welfare state. Beveridge proposed that the government should provide social security "from the cradle to the grave" and fight the "five giants" of </a:t>
            </a:r>
            <a:r>
              <a:rPr lang="en-GB" b="1" dirty="0"/>
              <a:t>Want</a:t>
            </a:r>
            <a:r>
              <a:rPr lang="en-GB" dirty="0"/>
              <a:t>, </a:t>
            </a:r>
            <a:r>
              <a:rPr lang="en-GB" b="1" dirty="0"/>
              <a:t>Disease</a:t>
            </a:r>
            <a:r>
              <a:rPr lang="en-GB" dirty="0"/>
              <a:t>, </a:t>
            </a:r>
            <a:r>
              <a:rPr lang="en-GB" b="1" dirty="0"/>
              <a:t>Ignorance</a:t>
            </a:r>
            <a:r>
              <a:rPr lang="en-GB" dirty="0"/>
              <a:t>, </a:t>
            </a:r>
            <a:r>
              <a:rPr lang="en-GB" b="1" dirty="0"/>
              <a:t>Squalor</a:t>
            </a:r>
            <a:r>
              <a:rPr lang="en-GB" dirty="0"/>
              <a:t>, and </a:t>
            </a:r>
            <a:r>
              <a:rPr lang="en-GB" b="1" dirty="0"/>
              <a:t>Idleness</a:t>
            </a:r>
            <a:r>
              <a:rPr lang="en-GB" dirty="0"/>
              <a:t>. This led to the creation of the modern British welfare state, including the </a:t>
            </a:r>
            <a:r>
              <a:rPr lang="en-GB" b="1" dirty="0"/>
              <a:t>National Health Service (NHS)</a:t>
            </a:r>
            <a:r>
              <a:rPr lang="en-GB" dirty="0"/>
              <a:t> in 1948, universal pensions, and unemployment benefits.</a:t>
            </a:r>
          </a:p>
          <a:p>
            <a:pPr>
              <a:buFont typeface="Arial" panose="020B0604020202020204" pitchFamily="34" charset="0"/>
              <a:buChar char="•"/>
            </a:pPr>
            <a:endParaRPr lang="en-GB" dirty="0"/>
          </a:p>
          <a:p>
            <a:r>
              <a:rPr lang="en-GB" b="1" dirty="0"/>
              <a:t>3. Universal Healthcare</a:t>
            </a:r>
          </a:p>
          <a:p>
            <a:endParaRPr lang="en-GB" b="1" dirty="0"/>
          </a:p>
          <a:p>
            <a:pPr>
              <a:buFont typeface="Arial" panose="020B0604020202020204" pitchFamily="34" charset="0"/>
              <a:buChar char="•"/>
            </a:pPr>
            <a:r>
              <a:rPr lang="en-GB" b="1" dirty="0"/>
              <a:t>Health as a Right:</a:t>
            </a:r>
            <a:r>
              <a:rPr lang="en-GB" dirty="0"/>
              <a:t> One of the most significant developments of this period was the introduction of </a:t>
            </a:r>
            <a:r>
              <a:rPr lang="en-GB" b="1" dirty="0"/>
              <a:t>universal healthcare systems</a:t>
            </a:r>
            <a:r>
              <a:rPr lang="en-GB" dirty="0"/>
              <a:t> in many countries. The idea that healthcare should be a right for all citizens, rather than a privilege for the wealthy, became a cornerstone of the modern welfare state.</a:t>
            </a:r>
          </a:p>
          <a:p>
            <a:pPr>
              <a:buFont typeface="Arial" panose="020B0604020202020204" pitchFamily="34" charset="0"/>
              <a:buChar char="•"/>
            </a:pPr>
            <a:endParaRPr lang="en-GB" dirty="0"/>
          </a:p>
          <a:p>
            <a:pPr>
              <a:buFont typeface="Arial" panose="020B0604020202020204" pitchFamily="34" charset="0"/>
              <a:buChar char="•"/>
            </a:pPr>
            <a:r>
              <a:rPr lang="en-GB" b="1" dirty="0"/>
              <a:t>Creation of the NHS in the UK (1948):</a:t>
            </a:r>
            <a:r>
              <a:rPr lang="en-GB" dirty="0"/>
              <a:t> The UK National Health Service was one of the first universal healthcare systems, providing free healthcare at the point of use, funded by taxation. This model was adopted in various forms by many other countries, particularly in Europe.</a:t>
            </a:r>
          </a:p>
          <a:p>
            <a:pPr>
              <a:buFont typeface="Arial" panose="020B0604020202020204" pitchFamily="34" charset="0"/>
              <a:buChar char="•"/>
            </a:pPr>
            <a:endParaRPr lang="en-GB" dirty="0"/>
          </a:p>
          <a:p>
            <a:pPr>
              <a:buFont typeface="Arial" panose="020B0604020202020204" pitchFamily="34" charset="0"/>
              <a:buChar char="•"/>
            </a:pPr>
            <a:r>
              <a:rPr lang="en-GB" b="1" dirty="0"/>
              <a:t>Healthcare Expansion in Other Countries:</a:t>
            </a:r>
            <a:r>
              <a:rPr lang="en-GB" dirty="0"/>
              <a:t> In the Nordic countries, France, Germany, and other parts of Europe, there was also a rapid expansion of state-provided or state-regulated healthcare during this period.</a:t>
            </a:r>
          </a:p>
          <a:p>
            <a:r>
              <a:rPr lang="en-GB" b="1" dirty="0"/>
              <a:t>4. Expansion of Public Education and Housing</a:t>
            </a:r>
          </a:p>
          <a:p>
            <a:endParaRPr lang="en-GB" b="1" dirty="0"/>
          </a:p>
          <a:p>
            <a:pPr>
              <a:buFont typeface="Arial" panose="020B0604020202020204" pitchFamily="34" charset="0"/>
              <a:buChar char="•"/>
            </a:pPr>
            <a:r>
              <a:rPr lang="en-GB" b="1" dirty="0"/>
              <a:t>Education as a Right:</a:t>
            </a:r>
            <a:r>
              <a:rPr lang="en-GB" dirty="0"/>
              <a:t> Education was another key area of welfare state expansion. Governments began to invest heavily in </a:t>
            </a:r>
            <a:r>
              <a:rPr lang="en-GB" b="1" dirty="0"/>
              <a:t>public education</a:t>
            </a:r>
            <a:r>
              <a:rPr lang="en-GB" dirty="0"/>
              <a:t>, making primary and secondary education compulsory and free in most countries. Many also expanded access to </a:t>
            </a:r>
            <a:r>
              <a:rPr lang="en-GB" b="1" dirty="0"/>
              <a:t>higher education</a:t>
            </a:r>
            <a:r>
              <a:rPr lang="en-GB" dirty="0"/>
              <a:t>, providing scholarships, grants, or free university education to ensure that all citizens could access education regardless of their socioeconomic background.</a:t>
            </a:r>
          </a:p>
          <a:p>
            <a:pPr>
              <a:buFont typeface="Arial" panose="020B0604020202020204" pitchFamily="34" charset="0"/>
              <a:buChar char="•"/>
            </a:pPr>
            <a:endParaRPr lang="en-GB" dirty="0"/>
          </a:p>
          <a:p>
            <a:pPr>
              <a:buFont typeface="Arial" panose="020B0604020202020204" pitchFamily="34" charset="0"/>
              <a:buChar char="•"/>
            </a:pPr>
            <a:r>
              <a:rPr lang="en-GB" b="1" dirty="0"/>
              <a:t>Public Housing:</a:t>
            </a:r>
            <a:r>
              <a:rPr lang="en-GB" dirty="0"/>
              <a:t> In response to housing shortages, especially after the war, many countries implemented large-scale </a:t>
            </a:r>
            <a:r>
              <a:rPr lang="en-GB" b="1" dirty="0"/>
              <a:t>public housing programs</a:t>
            </a:r>
            <a:r>
              <a:rPr lang="en-GB" dirty="0"/>
              <a:t>. This was aimed at ensuring that everyone had access to affordable, decent housing. In the UK, for example, many "council houses" were built, providing subsidized housing for working-class families.</a:t>
            </a:r>
          </a:p>
          <a:p>
            <a:pPr>
              <a:buFont typeface="Arial" panose="020B0604020202020204" pitchFamily="34" charset="0"/>
              <a:buChar char="•"/>
            </a:pPr>
            <a:endParaRPr lang="en-GB" dirty="0"/>
          </a:p>
          <a:p>
            <a:r>
              <a:rPr lang="en-GB" b="1" dirty="0"/>
              <a:t>5. Labor Market Reforms and Employment Protection</a:t>
            </a:r>
          </a:p>
          <a:p>
            <a:endParaRPr lang="en-GB" b="1" dirty="0"/>
          </a:p>
          <a:p>
            <a:pPr>
              <a:buFont typeface="Arial" panose="020B0604020202020204" pitchFamily="34" charset="0"/>
              <a:buChar char="•"/>
            </a:pPr>
            <a:r>
              <a:rPr lang="en-GB" b="1" dirty="0"/>
              <a:t>Full Employment Policies:</a:t>
            </a:r>
            <a:r>
              <a:rPr lang="en-GB" dirty="0"/>
              <a:t> A key goal of the welfare state during this period was achieving </a:t>
            </a:r>
            <a:r>
              <a:rPr lang="en-GB" b="1" dirty="0"/>
              <a:t>full employment</a:t>
            </a:r>
            <a:r>
              <a:rPr lang="en-GB" dirty="0"/>
              <a:t>. Governments took responsibility for ensuring that unemployment remained low by directly creating jobs or stimulating demand through public spending and investment in infrastructure.</a:t>
            </a:r>
          </a:p>
          <a:p>
            <a:pPr>
              <a:buFont typeface="Arial" panose="020B0604020202020204" pitchFamily="34" charset="0"/>
              <a:buChar char="•"/>
            </a:pPr>
            <a:endParaRPr lang="en-GB" dirty="0"/>
          </a:p>
          <a:p>
            <a:pPr>
              <a:buFont typeface="Arial" panose="020B0604020202020204" pitchFamily="34" charset="0"/>
              <a:buChar char="•"/>
            </a:pPr>
            <a:r>
              <a:rPr lang="en-GB" b="1" dirty="0"/>
              <a:t>Labor Rights and Unions:</a:t>
            </a:r>
            <a:r>
              <a:rPr lang="en-GB" dirty="0"/>
              <a:t> There were also significant expansions in </a:t>
            </a:r>
            <a:r>
              <a:rPr lang="en-GB" dirty="0" err="1"/>
              <a:t>labor</a:t>
            </a:r>
            <a:r>
              <a:rPr lang="en-GB" dirty="0"/>
              <a:t> rights. In many countries, </a:t>
            </a:r>
            <a:r>
              <a:rPr lang="en-GB" b="1" dirty="0"/>
              <a:t>trade unions</a:t>
            </a:r>
            <a:r>
              <a:rPr lang="en-GB" dirty="0"/>
              <a:t> became stronger, and governments implemented policies that guaranteed </a:t>
            </a:r>
            <a:r>
              <a:rPr lang="en-GB" b="1" dirty="0"/>
              <a:t>minimum wages</a:t>
            </a:r>
            <a:r>
              <a:rPr lang="en-GB" dirty="0"/>
              <a:t>, limited working hours, and ensured safe working conditions. Employment protection laws were introduced, making it harder for employers to arbitrarily fire workers.</a:t>
            </a:r>
          </a:p>
          <a:p>
            <a:pPr>
              <a:buFont typeface="Arial" panose="020B0604020202020204" pitchFamily="34" charset="0"/>
              <a:buChar char="•"/>
            </a:pPr>
            <a:endParaRPr lang="en-GB" dirty="0"/>
          </a:p>
          <a:p>
            <a:r>
              <a:rPr lang="en-GB" b="1" dirty="0"/>
              <a:t>6. Social Equality and Redistribution</a:t>
            </a:r>
          </a:p>
          <a:p>
            <a:endParaRPr lang="en-GB" b="1" dirty="0"/>
          </a:p>
          <a:p>
            <a:pPr>
              <a:buFont typeface="Arial" panose="020B0604020202020204" pitchFamily="34" charset="0"/>
              <a:buChar char="•"/>
            </a:pPr>
            <a:r>
              <a:rPr lang="en-GB" b="1" dirty="0"/>
              <a:t>Progressive Taxation:</a:t>
            </a:r>
            <a:r>
              <a:rPr lang="en-GB" dirty="0"/>
              <a:t> To fund the expansion of the welfare state, governments adopted </a:t>
            </a:r>
            <a:r>
              <a:rPr lang="en-GB" b="1" dirty="0"/>
              <a:t>progressive taxation</a:t>
            </a:r>
            <a:r>
              <a:rPr lang="en-GB" dirty="0"/>
              <a:t> policies. Higher taxes were levied on the wealthy and on corporations to redistribute wealth and fund public services. This was part of a broader effort to reduce inequality and promote social cohesion.</a:t>
            </a:r>
          </a:p>
          <a:p>
            <a:pPr>
              <a:buFont typeface="Arial" panose="020B0604020202020204" pitchFamily="34" charset="0"/>
              <a:buChar char="•"/>
            </a:pPr>
            <a:endParaRPr lang="en-GB" dirty="0"/>
          </a:p>
          <a:p>
            <a:pPr>
              <a:buFont typeface="Arial" panose="020B0604020202020204" pitchFamily="34" charset="0"/>
              <a:buChar char="•"/>
            </a:pPr>
            <a:r>
              <a:rPr lang="en-GB" b="1" dirty="0"/>
              <a:t>Social Transfers and Redistribution:</a:t>
            </a:r>
            <a:r>
              <a:rPr lang="en-GB" dirty="0"/>
              <a:t> Welfare programs like </a:t>
            </a:r>
            <a:r>
              <a:rPr lang="en-GB" b="1" dirty="0"/>
              <a:t>family allowances</a:t>
            </a:r>
            <a:r>
              <a:rPr lang="en-GB" dirty="0"/>
              <a:t> (financial support to families with children), </a:t>
            </a:r>
            <a:r>
              <a:rPr lang="en-GB" b="1" dirty="0"/>
              <a:t>universal pensions</a:t>
            </a:r>
            <a:r>
              <a:rPr lang="en-GB" dirty="0"/>
              <a:t>, and </a:t>
            </a:r>
            <a:r>
              <a:rPr lang="en-GB" b="1" dirty="0"/>
              <a:t>social housing</a:t>
            </a:r>
            <a:r>
              <a:rPr lang="en-GB" dirty="0"/>
              <a:t> were designed to redistribute wealth from the more affluent segments of society to those in need. This helped to reduce poverty and created a more egalitarian society.</a:t>
            </a:r>
          </a:p>
          <a:p>
            <a:pPr>
              <a:buFont typeface="Arial" panose="020B0604020202020204" pitchFamily="34" charset="0"/>
              <a:buChar char="•"/>
            </a:pPr>
            <a:endParaRPr lang="en-GB" dirty="0"/>
          </a:p>
          <a:p>
            <a:r>
              <a:rPr lang="en-GB" b="1" dirty="0"/>
              <a:t>7. Rise of the “Golden Age” of the Welfare State</a:t>
            </a:r>
          </a:p>
          <a:p>
            <a:endParaRPr lang="en-GB" b="1" dirty="0"/>
          </a:p>
          <a:p>
            <a:pPr>
              <a:buFont typeface="Arial" panose="020B0604020202020204" pitchFamily="34" charset="0"/>
              <a:buChar char="•"/>
            </a:pPr>
            <a:r>
              <a:rPr lang="en-GB" b="1" dirty="0"/>
              <a:t>Post-War Consensus:</a:t>
            </a:r>
            <a:r>
              <a:rPr lang="en-GB" dirty="0"/>
              <a:t> The period from 1945 to the mid-1970s is often referred to as the "Golden Age" of the welfare state. There was a broad political consensus in many countries, both on the left and the right, that the state should play a central role in managing the economy and providing for citizens' welfare. This consensus was strongest in Western Europe but also influenced policies in North America and other regions.</a:t>
            </a:r>
          </a:p>
          <a:p>
            <a:pPr>
              <a:buFont typeface="Arial" panose="020B0604020202020204" pitchFamily="34" charset="0"/>
              <a:buChar char="•"/>
            </a:pPr>
            <a:endParaRPr lang="en-GB" dirty="0"/>
          </a:p>
          <a:p>
            <a:pPr>
              <a:buFont typeface="Arial" panose="020B0604020202020204" pitchFamily="34" charset="0"/>
              <a:buChar char="•"/>
            </a:pPr>
            <a:r>
              <a:rPr lang="en-GB" b="1" dirty="0"/>
              <a:t>Nordic Model:</a:t>
            </a:r>
            <a:r>
              <a:rPr lang="en-GB" dirty="0"/>
              <a:t> The Scandinavian countries (Sweden, Denmark, Norway) developed particularly strong welfare states, often referred to as the </a:t>
            </a:r>
            <a:r>
              <a:rPr lang="en-GB" b="1" dirty="0"/>
              <a:t>Nordic Model</a:t>
            </a:r>
            <a:r>
              <a:rPr lang="en-GB" dirty="0"/>
              <a:t>. These countries became known for their high levels of social protection, generous welfare benefits, and strong commitment to equality, funded by high levels of taxation.</a:t>
            </a:r>
          </a:p>
          <a:p>
            <a:pPr>
              <a:buFont typeface="Arial" panose="020B0604020202020204" pitchFamily="34" charset="0"/>
              <a:buChar char="•"/>
            </a:pPr>
            <a:endParaRPr lang="en-GB" dirty="0"/>
          </a:p>
          <a:p>
            <a:pPr>
              <a:buFont typeface="Arial" panose="020B0604020202020204" pitchFamily="34" charset="0"/>
              <a:buChar char="•"/>
            </a:pPr>
            <a:endParaRPr lang="en-GB" dirty="0"/>
          </a:p>
          <a:p>
            <a:r>
              <a:rPr lang="en-GB" b="1" dirty="0"/>
              <a:t>Key Developments in Social Policy After Neoliberalism (1974+)</a:t>
            </a:r>
          </a:p>
          <a:p>
            <a:endParaRPr lang="en-GB" b="1" dirty="0"/>
          </a:p>
          <a:p>
            <a:pPr marL="228600" indent="-228600">
              <a:buAutoNum type="arabicPeriod"/>
            </a:pPr>
            <a:r>
              <a:rPr lang="en-GB" b="1" dirty="0"/>
              <a:t>The Rise of Neoliberalism (1970s-1980s)</a:t>
            </a:r>
          </a:p>
          <a:p>
            <a:pPr marL="228600" indent="-228600">
              <a:buAutoNum type="arabicPeriod"/>
            </a:pPr>
            <a:endParaRPr lang="en-GB" b="1" dirty="0"/>
          </a:p>
          <a:p>
            <a:r>
              <a:rPr lang="en-GB" dirty="0"/>
              <a:t>Neoliberalism, championed by leaders like </a:t>
            </a:r>
            <a:r>
              <a:rPr lang="en-GB" b="1" dirty="0"/>
              <a:t>Margaret Thatcher</a:t>
            </a:r>
            <a:r>
              <a:rPr lang="en-GB" dirty="0"/>
              <a:t> in the UK and </a:t>
            </a:r>
            <a:r>
              <a:rPr lang="en-GB" b="1" dirty="0"/>
              <a:t>Ronald Reagan</a:t>
            </a:r>
            <a:r>
              <a:rPr lang="en-GB" dirty="0"/>
              <a:t> in the US, began to reshape the relationship between the state, markets, and society. The global economic crises of the 1970s, including </a:t>
            </a:r>
            <a:r>
              <a:rPr lang="en-GB" b="1" dirty="0"/>
              <a:t>stagflation</a:t>
            </a:r>
            <a:r>
              <a:rPr lang="en-GB" dirty="0"/>
              <a:t> and the </a:t>
            </a:r>
            <a:r>
              <a:rPr lang="en-GB" b="1" dirty="0"/>
              <a:t>oil shocks</a:t>
            </a:r>
            <a:r>
              <a:rPr lang="en-GB" dirty="0"/>
              <a:t>, led to a loss of faith in Keynesian economic policies, which had underpinned the welfare state.</a:t>
            </a:r>
          </a:p>
          <a:p>
            <a:endParaRPr lang="en-GB" dirty="0"/>
          </a:p>
          <a:p>
            <a:pPr>
              <a:buFont typeface="Arial" panose="020B0604020202020204" pitchFamily="34" charset="0"/>
              <a:buChar char="•"/>
            </a:pPr>
            <a:r>
              <a:rPr lang="en-GB" b="1" dirty="0"/>
              <a:t>Privatization of Public Services:</a:t>
            </a:r>
            <a:r>
              <a:rPr lang="en-GB" dirty="0"/>
              <a:t> One of the key tenets of neoliberalism was reducing the role of the state in providing social services. Many formerly public services, such as utilities, telecommunications, and transport, were privatized, with the belief that the private sector could provide these services more efficiently.</a:t>
            </a:r>
          </a:p>
          <a:p>
            <a:pPr>
              <a:buFont typeface="Arial" panose="020B0604020202020204" pitchFamily="34" charset="0"/>
              <a:buChar char="•"/>
            </a:pPr>
            <a:endParaRPr lang="en-GB" dirty="0"/>
          </a:p>
          <a:p>
            <a:pPr>
              <a:buFont typeface="Arial" panose="020B0604020202020204" pitchFamily="34" charset="0"/>
              <a:buChar char="•"/>
            </a:pPr>
            <a:r>
              <a:rPr lang="en-GB" b="1" dirty="0"/>
              <a:t>Cuts in Social Spending:</a:t>
            </a:r>
            <a:r>
              <a:rPr lang="en-GB" dirty="0"/>
              <a:t> Neoliberal governments cut public spending on social programs, arguing that state intervention distorted market efficiency. This led to reductions in </a:t>
            </a:r>
            <a:r>
              <a:rPr lang="en-GB" b="1" dirty="0"/>
              <a:t>welfare benefits</a:t>
            </a:r>
            <a:r>
              <a:rPr lang="en-GB" dirty="0"/>
              <a:t>, </a:t>
            </a:r>
            <a:r>
              <a:rPr lang="en-GB" b="1" dirty="0"/>
              <a:t>unemployment insurance</a:t>
            </a:r>
            <a:r>
              <a:rPr lang="en-GB" dirty="0"/>
              <a:t>, and </a:t>
            </a:r>
            <a:r>
              <a:rPr lang="en-GB" b="1" dirty="0"/>
              <a:t>public housing subsidies</a:t>
            </a:r>
            <a:r>
              <a:rPr lang="en-GB" dirty="0"/>
              <a:t>.</a:t>
            </a:r>
          </a:p>
          <a:p>
            <a:pPr>
              <a:buFont typeface="Arial" panose="020B0604020202020204" pitchFamily="34" charset="0"/>
              <a:buChar char="•"/>
            </a:pPr>
            <a:endParaRPr lang="en-GB" dirty="0"/>
          </a:p>
          <a:p>
            <a:pPr>
              <a:buFont typeface="Arial" panose="020B0604020202020204" pitchFamily="34" charset="0"/>
              <a:buChar char="•"/>
            </a:pPr>
            <a:r>
              <a:rPr lang="en-GB" b="1" dirty="0"/>
              <a:t>Individual Responsibility:</a:t>
            </a:r>
            <a:r>
              <a:rPr lang="en-GB" dirty="0"/>
              <a:t> Neoliberalism shifted the emphasis from collective responsibility for welfare to </a:t>
            </a:r>
            <a:r>
              <a:rPr lang="en-GB" b="1" dirty="0"/>
              <a:t>individual responsibility</a:t>
            </a:r>
            <a:r>
              <a:rPr lang="en-GB" dirty="0"/>
              <a:t>. People were expected to rely more on the market and personal savings, rather than state support, for their healthcare, pensions, and housing.</a:t>
            </a:r>
          </a:p>
          <a:p>
            <a:pPr>
              <a:buFont typeface="Arial" panose="020B0604020202020204" pitchFamily="34" charset="0"/>
              <a:buChar char="•"/>
            </a:pPr>
            <a:endParaRPr lang="en-GB" dirty="0"/>
          </a:p>
          <a:p>
            <a:r>
              <a:rPr lang="en-GB" b="1" dirty="0"/>
              <a:t>2. Social Policy in the 1980s and 1990s</a:t>
            </a:r>
          </a:p>
          <a:p>
            <a:endParaRPr lang="en-GB" b="1" dirty="0"/>
          </a:p>
          <a:p>
            <a:r>
              <a:rPr lang="en-GB" dirty="0"/>
              <a:t>During the 1980s and 1990s, social policy in many Western countries was significantly influenced by neoliberalism, leading to the retrenchment or restructuring of the welfare state.</a:t>
            </a:r>
          </a:p>
          <a:p>
            <a:endParaRPr lang="en-GB" dirty="0"/>
          </a:p>
          <a:p>
            <a:pPr>
              <a:buFont typeface="Arial" panose="020B0604020202020204" pitchFamily="34" charset="0"/>
              <a:buChar char="•"/>
            </a:pPr>
            <a:r>
              <a:rPr lang="en-GB" b="1" dirty="0"/>
              <a:t>Workfare and Conditional Welfare:</a:t>
            </a:r>
            <a:r>
              <a:rPr lang="en-GB" dirty="0"/>
              <a:t> A key shift during this period was the move from traditional welfare programs to </a:t>
            </a:r>
            <a:r>
              <a:rPr lang="en-GB" b="1" dirty="0"/>
              <a:t>workfare</a:t>
            </a:r>
            <a:r>
              <a:rPr lang="en-GB" dirty="0"/>
              <a:t> programs. Welfare recipients were increasingly required to work, retrain, or meet certain conditions to receive benefits. The idea was to reduce dependency on welfare and promote personal responsibility and self-sufficiency.</a:t>
            </a:r>
          </a:p>
          <a:p>
            <a:pPr>
              <a:buFont typeface="Arial" panose="020B0604020202020204" pitchFamily="34" charset="0"/>
              <a:buChar char="•"/>
            </a:pPr>
            <a:endParaRPr lang="en-GB" dirty="0"/>
          </a:p>
          <a:p>
            <a:pPr>
              <a:buFont typeface="Arial" panose="020B0604020202020204" pitchFamily="34" charset="0"/>
              <a:buChar char="•"/>
            </a:pPr>
            <a:r>
              <a:rPr lang="en-GB" b="1" dirty="0"/>
              <a:t>Marketization of Social Services:</a:t>
            </a:r>
            <a:r>
              <a:rPr lang="en-GB" dirty="0"/>
              <a:t> Social services such as healthcare, education, and social care were increasingly "marketized." This meant introducing market mechanisms such as competition and choice within public services. For instance, in the UK, the </a:t>
            </a:r>
            <a:r>
              <a:rPr lang="en-GB" b="1" dirty="0"/>
              <a:t>National Health Service (NHS)</a:t>
            </a:r>
            <a:r>
              <a:rPr lang="en-GB" dirty="0"/>
              <a:t> introduced </a:t>
            </a:r>
            <a:r>
              <a:rPr lang="en-GB" b="1" dirty="0"/>
              <a:t>internal markets</a:t>
            </a:r>
            <a:r>
              <a:rPr lang="en-GB" dirty="0"/>
              <a:t>, where healthcare providers competed for funding.</a:t>
            </a:r>
          </a:p>
          <a:p>
            <a:pPr>
              <a:buFont typeface="Arial" panose="020B0604020202020204" pitchFamily="34" charset="0"/>
              <a:buChar char="•"/>
            </a:pPr>
            <a:endParaRPr lang="en-GB" dirty="0"/>
          </a:p>
          <a:p>
            <a:pPr>
              <a:buFont typeface="Arial" panose="020B0604020202020204" pitchFamily="34" charset="0"/>
              <a:buChar char="•"/>
            </a:pPr>
            <a:r>
              <a:rPr lang="en-GB" b="1" dirty="0"/>
              <a:t>Pensions Reform:</a:t>
            </a:r>
            <a:r>
              <a:rPr lang="en-GB" dirty="0"/>
              <a:t> Many countries moved from </a:t>
            </a:r>
            <a:r>
              <a:rPr lang="en-GB" b="1" dirty="0"/>
              <a:t>defined-benefit</a:t>
            </a:r>
            <a:r>
              <a:rPr lang="en-GB" dirty="0"/>
              <a:t> pension schemes, where retirees were guaranteed a certain payout, to </a:t>
            </a:r>
            <a:r>
              <a:rPr lang="en-GB" b="1" dirty="0"/>
              <a:t>defined-contribution</a:t>
            </a:r>
            <a:r>
              <a:rPr lang="en-GB" dirty="0"/>
              <a:t> schemes, where pensions were tied to the performance of private investments. This placed more financial risk on individuals rather than the state or employers.</a:t>
            </a:r>
          </a:p>
          <a:p>
            <a:pPr>
              <a:buFont typeface="Arial" panose="020B0604020202020204" pitchFamily="34" charset="0"/>
              <a:buChar char="•"/>
            </a:pPr>
            <a:endParaRPr lang="en-GB" dirty="0"/>
          </a:p>
          <a:p>
            <a:pPr>
              <a:buFont typeface="Arial" panose="020B0604020202020204" pitchFamily="34" charset="0"/>
              <a:buChar char="•"/>
            </a:pPr>
            <a:r>
              <a:rPr lang="en-GB" b="1" dirty="0"/>
              <a:t>Targeting Welfare Benefits:</a:t>
            </a:r>
            <a:r>
              <a:rPr lang="en-GB" dirty="0"/>
              <a:t> Universal welfare benefits were gradually replaced with </a:t>
            </a:r>
            <a:r>
              <a:rPr lang="en-GB" b="1" dirty="0"/>
              <a:t>means-tested</a:t>
            </a:r>
            <a:r>
              <a:rPr lang="en-GB" dirty="0"/>
              <a:t> benefits, meaning that only those deemed most in need would receive support. This was part of a broader effort to reduce public spending on social welfare.</a:t>
            </a:r>
          </a:p>
          <a:p>
            <a:pPr>
              <a:buFont typeface="Arial" panose="020B0604020202020204" pitchFamily="34" charset="0"/>
              <a:buChar char="•"/>
            </a:pPr>
            <a:endParaRPr lang="en-GB" dirty="0"/>
          </a:p>
          <a:p>
            <a:pPr>
              <a:buFont typeface="Arial" panose="020B0604020202020204" pitchFamily="34" charset="0"/>
              <a:buChar char="•"/>
            </a:pPr>
            <a:r>
              <a:rPr lang="en-GB" b="1" dirty="0"/>
              <a:t>Deregulation of Labor Markets:</a:t>
            </a:r>
            <a:r>
              <a:rPr lang="en-GB" dirty="0"/>
              <a:t> Neoliberal reforms also led to </a:t>
            </a:r>
            <a:r>
              <a:rPr lang="en-GB" b="1" dirty="0"/>
              <a:t>deregulation of </a:t>
            </a:r>
            <a:r>
              <a:rPr lang="en-GB" b="1" dirty="0" err="1"/>
              <a:t>labor</a:t>
            </a:r>
            <a:r>
              <a:rPr lang="en-GB" b="1" dirty="0"/>
              <a:t> markets</a:t>
            </a:r>
            <a:r>
              <a:rPr lang="en-GB" dirty="0"/>
              <a:t>, weakening trade unions and making it easier for employers to hire and fire workers. Employment became more flexible, with the rise of </a:t>
            </a:r>
            <a:r>
              <a:rPr lang="en-GB" b="1" dirty="0"/>
              <a:t>temporary contracts</a:t>
            </a:r>
            <a:r>
              <a:rPr lang="en-GB" dirty="0"/>
              <a:t>, </a:t>
            </a:r>
            <a:r>
              <a:rPr lang="en-GB" b="1" dirty="0"/>
              <a:t>gig work</a:t>
            </a:r>
            <a:r>
              <a:rPr lang="en-GB" dirty="0"/>
              <a:t>, and </a:t>
            </a:r>
            <a:r>
              <a:rPr lang="en-GB" b="1" dirty="0"/>
              <a:t>part-time work</a:t>
            </a:r>
            <a:r>
              <a:rPr lang="en-GB" dirty="0"/>
              <a:t>. This created a more precarious </a:t>
            </a:r>
            <a:r>
              <a:rPr lang="en-GB" dirty="0" err="1"/>
              <a:t>labor</a:t>
            </a:r>
            <a:r>
              <a:rPr lang="en-GB" dirty="0"/>
              <a:t> market for many workers.</a:t>
            </a:r>
          </a:p>
          <a:p>
            <a:pPr>
              <a:buFont typeface="Arial" panose="020B0604020202020204" pitchFamily="34" charset="0"/>
              <a:buChar char="•"/>
            </a:pPr>
            <a:endParaRPr lang="en-GB" dirty="0"/>
          </a:p>
          <a:p>
            <a:r>
              <a:rPr lang="en-GB" b="1" dirty="0"/>
              <a:t>2. Social Policy in the 1980s and 1990s</a:t>
            </a:r>
          </a:p>
          <a:p>
            <a:r>
              <a:rPr lang="en-GB" dirty="0"/>
              <a:t>During the 1980s and 1990s, social policy in many Western countries was significantly influenced by neoliberalism, leading to the retrenchment or restructuring of the welfare state.</a:t>
            </a:r>
          </a:p>
          <a:p>
            <a:pPr>
              <a:buFont typeface="Arial" panose="020B0604020202020204" pitchFamily="34" charset="0"/>
              <a:buChar char="•"/>
            </a:pPr>
            <a:r>
              <a:rPr lang="en-GB" b="1" dirty="0"/>
              <a:t>Workfare and Conditional Welfare:</a:t>
            </a:r>
            <a:r>
              <a:rPr lang="en-GB" dirty="0"/>
              <a:t> A key shift during this period was the move from traditional welfare programs to </a:t>
            </a:r>
            <a:r>
              <a:rPr lang="en-GB" b="1" dirty="0"/>
              <a:t>workfare</a:t>
            </a:r>
            <a:r>
              <a:rPr lang="en-GB" dirty="0"/>
              <a:t> programs. Welfare recipients were increasingly required to work, retrain, or meet certain conditions to receive benefits. The idea was to reduce dependency on welfare and promote personal responsibility and self-sufficiency.</a:t>
            </a:r>
          </a:p>
          <a:p>
            <a:pPr>
              <a:buFont typeface="Arial" panose="020B0604020202020204" pitchFamily="34" charset="0"/>
              <a:buChar char="•"/>
            </a:pPr>
            <a:endParaRPr lang="en-GB" dirty="0"/>
          </a:p>
          <a:p>
            <a:pPr>
              <a:buFont typeface="Arial" panose="020B0604020202020204" pitchFamily="34" charset="0"/>
              <a:buChar char="•"/>
            </a:pPr>
            <a:r>
              <a:rPr lang="en-GB" b="1" dirty="0"/>
              <a:t>Marketization of Social Services:</a:t>
            </a:r>
            <a:r>
              <a:rPr lang="en-GB" dirty="0"/>
              <a:t> Social services such as healthcare, education, and social care were increasingly "marketized." This meant introducing market mechanisms such as competition and choice within public services. For instance, in the UK, the </a:t>
            </a:r>
            <a:r>
              <a:rPr lang="en-GB" b="1" dirty="0"/>
              <a:t>National Health Service (NHS)</a:t>
            </a:r>
            <a:r>
              <a:rPr lang="en-GB" dirty="0"/>
              <a:t> introduced </a:t>
            </a:r>
            <a:r>
              <a:rPr lang="en-GB" b="1" dirty="0"/>
              <a:t>internal markets</a:t>
            </a:r>
            <a:r>
              <a:rPr lang="en-GB" dirty="0"/>
              <a:t>, where healthcare providers competed for funding.</a:t>
            </a:r>
          </a:p>
          <a:p>
            <a:pPr>
              <a:buFont typeface="Arial" panose="020B0604020202020204" pitchFamily="34" charset="0"/>
              <a:buChar char="•"/>
            </a:pPr>
            <a:endParaRPr lang="en-GB" dirty="0"/>
          </a:p>
          <a:p>
            <a:pPr>
              <a:buFont typeface="Arial" panose="020B0604020202020204" pitchFamily="34" charset="0"/>
              <a:buChar char="•"/>
            </a:pPr>
            <a:r>
              <a:rPr lang="en-GB" b="1" dirty="0"/>
              <a:t>Pensions Reform:</a:t>
            </a:r>
            <a:r>
              <a:rPr lang="en-GB" dirty="0"/>
              <a:t> Many countries moved from </a:t>
            </a:r>
            <a:r>
              <a:rPr lang="en-GB" b="1" dirty="0"/>
              <a:t>defined-benefit</a:t>
            </a:r>
            <a:r>
              <a:rPr lang="en-GB" dirty="0"/>
              <a:t> pension schemes, where retirees were guaranteed a certain payout, to </a:t>
            </a:r>
            <a:r>
              <a:rPr lang="en-GB" b="1" dirty="0"/>
              <a:t>defined-contribution</a:t>
            </a:r>
            <a:r>
              <a:rPr lang="en-GB" dirty="0"/>
              <a:t> schemes, where pensions were tied to the performance of private investments. This placed more financial risk on individuals rather than the state or employers.</a:t>
            </a:r>
          </a:p>
          <a:p>
            <a:pPr>
              <a:buFont typeface="Arial" panose="020B0604020202020204" pitchFamily="34" charset="0"/>
              <a:buChar char="•"/>
            </a:pPr>
            <a:endParaRPr lang="en-GB" dirty="0"/>
          </a:p>
          <a:p>
            <a:pPr>
              <a:buFont typeface="Arial" panose="020B0604020202020204" pitchFamily="34" charset="0"/>
              <a:buChar char="•"/>
            </a:pPr>
            <a:r>
              <a:rPr lang="en-GB" b="1" dirty="0"/>
              <a:t>Targeting Welfare Benefits:</a:t>
            </a:r>
            <a:r>
              <a:rPr lang="en-GB" dirty="0"/>
              <a:t> Universal welfare benefits were gradually replaced with </a:t>
            </a:r>
            <a:r>
              <a:rPr lang="en-GB" b="1" dirty="0"/>
              <a:t>means-tested</a:t>
            </a:r>
            <a:r>
              <a:rPr lang="en-GB" dirty="0"/>
              <a:t> benefits, meaning that only those deemed most in need would receive support. This was part of a broader effort to reduce public spending on social welfare.</a:t>
            </a:r>
          </a:p>
          <a:p>
            <a:pPr>
              <a:buFont typeface="Arial" panose="020B0604020202020204" pitchFamily="34" charset="0"/>
              <a:buChar char="•"/>
            </a:pPr>
            <a:endParaRPr lang="en-GB" dirty="0"/>
          </a:p>
          <a:p>
            <a:pPr>
              <a:buFont typeface="Arial" panose="020B0604020202020204" pitchFamily="34" charset="0"/>
              <a:buChar char="•"/>
            </a:pPr>
            <a:r>
              <a:rPr lang="en-GB" b="1" dirty="0"/>
              <a:t>Deregulation of Labor Markets:</a:t>
            </a:r>
            <a:r>
              <a:rPr lang="en-GB" dirty="0"/>
              <a:t> Neoliberal reforms also led to </a:t>
            </a:r>
            <a:r>
              <a:rPr lang="en-GB" b="1" dirty="0"/>
              <a:t>deregulation of </a:t>
            </a:r>
            <a:r>
              <a:rPr lang="en-GB" b="1" dirty="0" err="1"/>
              <a:t>labor</a:t>
            </a:r>
            <a:r>
              <a:rPr lang="en-GB" b="1" dirty="0"/>
              <a:t> markets</a:t>
            </a:r>
            <a:r>
              <a:rPr lang="en-GB" dirty="0"/>
              <a:t>, weakening trade unions and making it easier for employers to hire and fire workers. Employment became more flexible, with the rise of </a:t>
            </a:r>
            <a:r>
              <a:rPr lang="en-GB" b="1" dirty="0"/>
              <a:t>temporary contracts</a:t>
            </a:r>
            <a:r>
              <a:rPr lang="en-GB" dirty="0"/>
              <a:t>, </a:t>
            </a:r>
            <a:r>
              <a:rPr lang="en-GB" b="1" dirty="0"/>
              <a:t>gig work</a:t>
            </a:r>
            <a:r>
              <a:rPr lang="en-GB" dirty="0"/>
              <a:t>, and </a:t>
            </a:r>
            <a:r>
              <a:rPr lang="en-GB" b="1" dirty="0"/>
              <a:t>part-time work</a:t>
            </a:r>
            <a:r>
              <a:rPr lang="en-GB" dirty="0"/>
              <a:t>. This created a more precarious </a:t>
            </a:r>
            <a:r>
              <a:rPr lang="en-GB" dirty="0" err="1"/>
              <a:t>labor</a:t>
            </a:r>
            <a:r>
              <a:rPr lang="en-GB" dirty="0"/>
              <a:t> market for many workers.</a:t>
            </a:r>
          </a:p>
          <a:p>
            <a:pPr>
              <a:buFont typeface="Arial" panose="020B0604020202020204" pitchFamily="34" charset="0"/>
              <a:buChar char="•"/>
            </a:pPr>
            <a:endParaRPr lang="en-GB" dirty="0"/>
          </a:p>
          <a:p>
            <a:r>
              <a:rPr lang="en-GB" b="1" dirty="0"/>
              <a:t>3. Social Policy Responses to Neoliberalism (1990s-2000s)</a:t>
            </a:r>
          </a:p>
          <a:p>
            <a:r>
              <a:rPr lang="en-GB" dirty="0"/>
              <a:t>While neoliberal policies dominated much of the 1980s and 1990s, the effects of these policies—rising inequality, increased poverty, and precarious employment—led to a reconsideration of social policy in the late 1990s and 2000s. Some governments began to modify or adapt neoliberal principles, leading to what some call the era of </a:t>
            </a:r>
            <a:r>
              <a:rPr lang="en-GB" b="1" dirty="0"/>
              <a:t>Third Way</a:t>
            </a:r>
            <a:r>
              <a:rPr lang="en-GB" dirty="0"/>
              <a:t> or </a:t>
            </a:r>
            <a:r>
              <a:rPr lang="en-GB" b="1" dirty="0"/>
              <a:t>inclusive neoliberalism</a:t>
            </a:r>
            <a:r>
              <a:rPr lang="en-GB" dirty="0"/>
              <a:t>.</a:t>
            </a:r>
          </a:p>
          <a:p>
            <a:endParaRPr lang="en-GB" dirty="0"/>
          </a:p>
          <a:p>
            <a:pPr>
              <a:buFont typeface="Arial" panose="020B0604020202020204" pitchFamily="34" charset="0"/>
              <a:buChar char="•"/>
            </a:pPr>
            <a:r>
              <a:rPr lang="en-GB" b="1" dirty="0"/>
              <a:t>The Third Way:</a:t>
            </a:r>
            <a:r>
              <a:rPr lang="en-GB" dirty="0"/>
              <a:t> Political leaders like </a:t>
            </a:r>
            <a:r>
              <a:rPr lang="en-GB" b="1" dirty="0"/>
              <a:t>Tony Blair</a:t>
            </a:r>
            <a:r>
              <a:rPr lang="en-GB" dirty="0"/>
              <a:t> in the UK and </a:t>
            </a:r>
            <a:r>
              <a:rPr lang="en-GB" b="1" dirty="0"/>
              <a:t>Bill Clinton</a:t>
            </a:r>
            <a:r>
              <a:rPr lang="en-GB" dirty="0"/>
              <a:t> in the US pursued policies that sought a balance between free markets and social protection. They recognized the need for a </a:t>
            </a:r>
            <a:r>
              <a:rPr lang="en-GB" b="1" dirty="0"/>
              <a:t>"safety net"</a:t>
            </a:r>
            <a:r>
              <a:rPr lang="en-GB" dirty="0"/>
              <a:t> but also embraced the idea that markets were the best way to generate economic growth.</a:t>
            </a:r>
          </a:p>
          <a:p>
            <a:pPr>
              <a:buFont typeface="Arial" panose="020B0604020202020204" pitchFamily="34" charset="0"/>
              <a:buChar char="•"/>
            </a:pPr>
            <a:endParaRPr lang="en-GB" dirty="0"/>
          </a:p>
          <a:p>
            <a:pPr marL="742950" lvl="1" indent="-285750">
              <a:buFont typeface="Arial" panose="020B0604020202020204" pitchFamily="34" charset="0"/>
              <a:buChar char="•"/>
            </a:pPr>
            <a:r>
              <a:rPr lang="en-GB" b="1" dirty="0"/>
              <a:t>Social Investment:</a:t>
            </a:r>
            <a:r>
              <a:rPr lang="en-GB" dirty="0"/>
              <a:t> The focus of social policy shifted from passive welfare provision to </a:t>
            </a:r>
            <a:r>
              <a:rPr lang="en-GB" b="1" dirty="0"/>
              <a:t>social investment</a:t>
            </a:r>
            <a:r>
              <a:rPr lang="en-GB" dirty="0"/>
              <a:t>. This involved investing in </a:t>
            </a:r>
            <a:r>
              <a:rPr lang="en-GB" b="1" dirty="0"/>
              <a:t>education</a:t>
            </a:r>
            <a:r>
              <a:rPr lang="en-GB" dirty="0"/>
              <a:t>, </a:t>
            </a:r>
            <a:r>
              <a:rPr lang="en-GB" b="1" dirty="0"/>
              <a:t>training</a:t>
            </a:r>
            <a:r>
              <a:rPr lang="en-GB" dirty="0"/>
              <a:t>, and </a:t>
            </a:r>
            <a:r>
              <a:rPr lang="en-GB" b="1" dirty="0"/>
              <a:t>healthcare</a:t>
            </a:r>
            <a:r>
              <a:rPr lang="en-GB" dirty="0"/>
              <a:t> to equip individuals with the skills they needed to succeed in the globalized economy. The idea was to make people more "employable" rather than providing long-term welfare support.</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b="1" dirty="0"/>
              <a:t>Active Labor Market Policies (</a:t>
            </a:r>
            <a:r>
              <a:rPr lang="en-GB" b="1" dirty="0" err="1"/>
              <a:t>ALMPs</a:t>
            </a:r>
            <a:r>
              <a:rPr lang="en-GB" b="1" dirty="0"/>
              <a:t>):</a:t>
            </a:r>
            <a:r>
              <a:rPr lang="en-GB" dirty="0"/>
              <a:t> Governments introduced </a:t>
            </a:r>
            <a:r>
              <a:rPr lang="en-GB" b="1" dirty="0"/>
              <a:t>active </a:t>
            </a:r>
            <a:r>
              <a:rPr lang="en-GB" b="1" dirty="0" err="1"/>
              <a:t>labor</a:t>
            </a:r>
            <a:r>
              <a:rPr lang="en-GB" b="1" dirty="0"/>
              <a:t> market policies</a:t>
            </a:r>
            <a:r>
              <a:rPr lang="en-GB" dirty="0"/>
              <a:t>, such as job training programs, employment subsidies, and incentives for employers to hire disadvantaged workers. These policies were designed to help people re-enter the </a:t>
            </a:r>
            <a:r>
              <a:rPr lang="en-GB" dirty="0" err="1"/>
              <a:t>labor</a:t>
            </a:r>
            <a:r>
              <a:rPr lang="en-GB" dirty="0"/>
              <a:t> market and reduce long-term dependency on welfare.</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b="1" dirty="0"/>
              <a:t>Welfare-to-Work Programs:</a:t>
            </a:r>
            <a:r>
              <a:rPr lang="en-GB" dirty="0"/>
              <a:t> Many countries expanded </a:t>
            </a:r>
            <a:r>
              <a:rPr lang="en-GB" b="1" dirty="0"/>
              <a:t>welfare-to-work</a:t>
            </a:r>
            <a:r>
              <a:rPr lang="en-GB" dirty="0"/>
              <a:t> programs, which required welfare recipients to seek employment or participate in job training in exchange for benefits. This was seen as a way to reduce welfare dependency and increase </a:t>
            </a:r>
            <a:r>
              <a:rPr lang="en-GB" dirty="0" err="1"/>
              <a:t>labor</a:t>
            </a:r>
            <a:r>
              <a:rPr lang="en-GB" dirty="0"/>
              <a:t> force participation.</a:t>
            </a:r>
          </a:p>
          <a:p>
            <a:pPr marL="742950" lvl="1" indent="-285750">
              <a:buFont typeface="Arial" panose="020B0604020202020204" pitchFamily="34" charset="0"/>
              <a:buChar char="•"/>
            </a:pPr>
            <a:endParaRPr lang="en-GB" dirty="0"/>
          </a:p>
          <a:p>
            <a:pPr>
              <a:buFont typeface="Arial" panose="020B0604020202020204" pitchFamily="34" charset="0"/>
              <a:buChar char="•"/>
            </a:pPr>
            <a:r>
              <a:rPr lang="en-GB" b="1" dirty="0"/>
              <a:t>Expansion of Family Policies:</a:t>
            </a:r>
            <a:r>
              <a:rPr lang="en-GB" dirty="0"/>
              <a:t> In the late 1990s and 2000s, there was a growing recognition that working families needed more support. Many countries introduced or expanded </a:t>
            </a:r>
            <a:r>
              <a:rPr lang="en-GB" b="1" dirty="0"/>
              <a:t>parental leave</a:t>
            </a:r>
            <a:r>
              <a:rPr lang="en-GB" dirty="0"/>
              <a:t>, </a:t>
            </a:r>
            <a:r>
              <a:rPr lang="en-GB" b="1" dirty="0"/>
              <a:t>childcare subsidies</a:t>
            </a:r>
            <a:r>
              <a:rPr lang="en-GB" dirty="0"/>
              <a:t>, and </a:t>
            </a:r>
            <a:r>
              <a:rPr lang="en-GB" b="1" dirty="0"/>
              <a:t>family benefits</a:t>
            </a:r>
            <a:r>
              <a:rPr lang="en-GB" dirty="0"/>
              <a:t> to help families balance work and family life.</a:t>
            </a:r>
          </a:p>
          <a:p>
            <a:pPr>
              <a:buFont typeface="Arial" panose="020B0604020202020204" pitchFamily="34" charset="0"/>
              <a:buChar char="•"/>
            </a:pPr>
            <a:endParaRPr lang="en-GB" dirty="0"/>
          </a:p>
          <a:p>
            <a:r>
              <a:rPr lang="en-GB" b="1" dirty="0"/>
              <a:t>4. The Financial Crisis of 2008 and Austerity (2008-2010s)</a:t>
            </a:r>
          </a:p>
          <a:p>
            <a:endParaRPr lang="en-GB" b="1" dirty="0"/>
          </a:p>
          <a:p>
            <a:r>
              <a:rPr lang="en-GB" dirty="0"/>
              <a:t>The </a:t>
            </a:r>
            <a:r>
              <a:rPr lang="en-GB" b="1" dirty="0"/>
              <a:t>global financial crisis of 2008</a:t>
            </a:r>
            <a:r>
              <a:rPr lang="en-GB" dirty="0"/>
              <a:t> marked another turning point in social policy. The crisis led to massive public debt and deficits in many countries, particularly in Europe. In response, many governments adopted </a:t>
            </a:r>
            <a:r>
              <a:rPr lang="en-GB" b="1" dirty="0"/>
              <a:t>austerity policies</a:t>
            </a:r>
            <a:r>
              <a:rPr lang="en-GB" dirty="0"/>
              <a:t>, cutting back further on social spending.</a:t>
            </a:r>
          </a:p>
          <a:p>
            <a:endParaRPr lang="en-GB" dirty="0"/>
          </a:p>
          <a:p>
            <a:pPr>
              <a:buFont typeface="Arial" panose="020B0604020202020204" pitchFamily="34" charset="0"/>
              <a:buChar char="•"/>
            </a:pPr>
            <a:r>
              <a:rPr lang="en-GB" b="1" dirty="0"/>
              <a:t>Austerity Measures:</a:t>
            </a:r>
            <a:r>
              <a:rPr lang="en-GB" dirty="0"/>
              <a:t> Governments in Europe and North America implemented severe austerity measures, reducing public spending on healthcare, education, welfare, and public services. This led to widespread cuts in social programs, resulting in increased poverty and inequality in many countries.</a:t>
            </a:r>
          </a:p>
          <a:p>
            <a:pPr>
              <a:buFont typeface="Arial" panose="020B0604020202020204" pitchFamily="34" charset="0"/>
              <a:buChar char="•"/>
            </a:pPr>
            <a:endParaRPr lang="en-GB" dirty="0"/>
          </a:p>
          <a:p>
            <a:pPr>
              <a:buFont typeface="Arial" panose="020B0604020202020204" pitchFamily="34" charset="0"/>
              <a:buChar char="•"/>
            </a:pPr>
            <a:r>
              <a:rPr lang="en-GB" b="1" dirty="0"/>
              <a:t>Social Protection Reductions:</a:t>
            </a:r>
            <a:r>
              <a:rPr lang="en-GB" dirty="0"/>
              <a:t> In countries like </a:t>
            </a:r>
            <a:r>
              <a:rPr lang="en-GB" b="1" dirty="0"/>
              <a:t>Greece</a:t>
            </a:r>
            <a:r>
              <a:rPr lang="en-GB" dirty="0"/>
              <a:t>, </a:t>
            </a:r>
            <a:r>
              <a:rPr lang="en-GB" b="1" dirty="0"/>
              <a:t>Spain</a:t>
            </a:r>
            <a:r>
              <a:rPr lang="en-GB" dirty="0"/>
              <a:t>, and </a:t>
            </a:r>
            <a:r>
              <a:rPr lang="en-GB" b="1" dirty="0"/>
              <a:t>Italy</a:t>
            </a:r>
            <a:r>
              <a:rPr lang="en-GB" dirty="0"/>
              <a:t>, public sector wages were cut, pensions were reduced, and unemployment benefits were slashed as part of bailout agreements with international institutions like the IMF and the European Central Bank.</a:t>
            </a:r>
          </a:p>
          <a:p>
            <a:pPr>
              <a:buFont typeface="Arial" panose="020B0604020202020204" pitchFamily="34" charset="0"/>
              <a:buChar char="•"/>
            </a:pPr>
            <a:endParaRPr lang="en-GB" dirty="0"/>
          </a:p>
          <a:p>
            <a:pPr>
              <a:buFont typeface="Arial" panose="020B0604020202020204" pitchFamily="34" charset="0"/>
              <a:buChar char="•"/>
            </a:pPr>
            <a:r>
              <a:rPr lang="en-GB" b="1" dirty="0"/>
              <a:t>Expansion of Precarious Work:</a:t>
            </a:r>
            <a:r>
              <a:rPr lang="en-GB" dirty="0"/>
              <a:t> The austerity measures also accelerated the growth of </a:t>
            </a:r>
            <a:r>
              <a:rPr lang="en-GB" b="1" dirty="0"/>
              <a:t>precarious and insecure work</a:t>
            </a:r>
            <a:r>
              <a:rPr lang="en-GB" dirty="0"/>
              <a:t>, with more workers being pushed into </a:t>
            </a:r>
            <a:r>
              <a:rPr lang="en-GB" b="1" dirty="0"/>
              <a:t>temporary</a:t>
            </a:r>
            <a:r>
              <a:rPr lang="en-GB" dirty="0"/>
              <a:t>, </a:t>
            </a:r>
            <a:r>
              <a:rPr lang="en-GB" b="1" dirty="0"/>
              <a:t>part-time</a:t>
            </a:r>
            <a:r>
              <a:rPr lang="en-GB" dirty="0"/>
              <a:t>, or </a:t>
            </a:r>
            <a:r>
              <a:rPr lang="en-GB" b="1" dirty="0"/>
              <a:t>gig economy</a:t>
            </a:r>
            <a:r>
              <a:rPr lang="en-GB" dirty="0"/>
              <a:t> jobs, which offered fewer social protections and job security.</a:t>
            </a:r>
          </a:p>
          <a:p>
            <a:pPr>
              <a:buFont typeface="Arial" panose="020B0604020202020204" pitchFamily="34" charset="0"/>
              <a:buChar char="•"/>
            </a:pPr>
            <a:endParaRPr lang="en-GB" dirty="0"/>
          </a:p>
          <a:p>
            <a:r>
              <a:rPr lang="en-GB" b="1" dirty="0"/>
              <a:t>5. Social Policy in the 2010s and 2020s: A New Shift?</a:t>
            </a:r>
          </a:p>
          <a:p>
            <a:endParaRPr lang="en-GB" b="1" dirty="0"/>
          </a:p>
          <a:p>
            <a:r>
              <a:rPr lang="en-GB" dirty="0"/>
              <a:t>Despite the dominance of neoliberalism and austerity for decades, new developments in social policy emerged in response to growing inequality, social unrest, and new economic realities.</a:t>
            </a:r>
          </a:p>
          <a:p>
            <a:endParaRPr lang="en-GB" dirty="0"/>
          </a:p>
          <a:p>
            <a:pPr>
              <a:buFont typeface="Arial" panose="020B0604020202020204" pitchFamily="34" charset="0"/>
              <a:buChar char="•"/>
            </a:pPr>
            <a:r>
              <a:rPr lang="en-GB" b="1" dirty="0"/>
              <a:t>Universal Basic Income (UBI):</a:t>
            </a:r>
            <a:r>
              <a:rPr lang="en-GB" dirty="0"/>
              <a:t> Discussions around </a:t>
            </a:r>
            <a:r>
              <a:rPr lang="en-GB" b="1" dirty="0"/>
              <a:t>Universal Basic Income (UBI)</a:t>
            </a:r>
            <a:r>
              <a:rPr lang="en-GB" dirty="0"/>
              <a:t> gained momentum during the 2010s, especially in response to concerns about </a:t>
            </a:r>
            <a:r>
              <a:rPr lang="en-GB" b="1" dirty="0"/>
              <a:t>automation</a:t>
            </a:r>
            <a:r>
              <a:rPr lang="en-GB" dirty="0"/>
              <a:t> and the future of work. UBI advocates argue for a guaranteed, unconditional income for all citizens to ensure a basic standard of living, irrespective of employment status. Several pilot programs have been launched worldwide, though UBI has yet to be adopted on a large scale.</a:t>
            </a:r>
          </a:p>
          <a:p>
            <a:pPr>
              <a:buFont typeface="Arial" panose="020B0604020202020204" pitchFamily="34" charset="0"/>
              <a:buChar char="•"/>
            </a:pPr>
            <a:endParaRPr lang="en-GB" dirty="0"/>
          </a:p>
          <a:p>
            <a:pPr>
              <a:buFont typeface="Arial" panose="020B0604020202020204" pitchFamily="34" charset="0"/>
              <a:buChar char="•"/>
            </a:pPr>
            <a:r>
              <a:rPr lang="en-GB" b="1" dirty="0"/>
              <a:t>Rise of Populism and Social Welfare Expansion:</a:t>
            </a:r>
            <a:r>
              <a:rPr lang="en-GB" dirty="0"/>
              <a:t> In response to austerity, many countries saw the rise of populist political movements that called for expanded social protection and a rejection of neoliberal economic policies. Some governments, particularly in Southern Europe and Latin America, began to reverse austerity measures and re-invest in social welfare programs.</a:t>
            </a:r>
          </a:p>
          <a:p>
            <a:pPr>
              <a:buFont typeface="Arial" panose="020B0604020202020204" pitchFamily="34" charset="0"/>
              <a:buChar char="•"/>
            </a:pPr>
            <a:endParaRPr lang="en-GB" dirty="0"/>
          </a:p>
          <a:p>
            <a:pPr>
              <a:buFont typeface="Arial" panose="020B0604020202020204" pitchFamily="34" charset="0"/>
              <a:buChar char="•"/>
            </a:pPr>
            <a:r>
              <a:rPr lang="en-GB" b="1" dirty="0"/>
              <a:t>Green New Deal and Social Protection:</a:t>
            </a:r>
            <a:r>
              <a:rPr lang="en-GB" dirty="0"/>
              <a:t> In the late 2010s and 2020s, discussions about the </a:t>
            </a:r>
            <a:r>
              <a:rPr lang="en-GB" b="1" dirty="0"/>
              <a:t>Green New Deal</a:t>
            </a:r>
            <a:r>
              <a:rPr lang="en-GB" dirty="0"/>
              <a:t> and other climate-focused policies emphasized the need for a renewed </a:t>
            </a:r>
            <a:r>
              <a:rPr lang="en-GB" b="1" dirty="0"/>
              <a:t>social contract</a:t>
            </a:r>
            <a:r>
              <a:rPr lang="en-GB" dirty="0"/>
              <a:t> that integrates environmental sustainability with social protection. The Green New Deal proposes public investments in green technologies alongside job guarantees and social safety nets for workers displaced by climate-related economic transitions.</a:t>
            </a:r>
          </a:p>
          <a:p>
            <a:pPr>
              <a:buFont typeface="Arial" panose="020B0604020202020204" pitchFamily="34" charset="0"/>
              <a:buChar char="•"/>
            </a:pPr>
            <a:endParaRPr lang="en-GB" dirty="0"/>
          </a:p>
          <a:p>
            <a:pPr>
              <a:buFont typeface="Arial" panose="020B0604020202020204" pitchFamily="34" charset="0"/>
              <a:buChar char="•"/>
            </a:pPr>
            <a:r>
              <a:rPr lang="en-GB" b="1" dirty="0"/>
              <a:t>COVID-19 Pandemic and Social Policy:</a:t>
            </a:r>
            <a:r>
              <a:rPr lang="en-GB" dirty="0"/>
              <a:t> The </a:t>
            </a:r>
            <a:r>
              <a:rPr lang="en-GB" b="1" dirty="0"/>
              <a:t>COVID-19 pandemic</a:t>
            </a:r>
            <a:r>
              <a:rPr lang="en-GB" dirty="0"/>
              <a:t> (2020+) exposed the weaknesses in many neoliberal-era social safety nets. Many governments were forced to reintroduce or expand social protection measures, such as </a:t>
            </a:r>
            <a:r>
              <a:rPr lang="en-GB" b="1" dirty="0"/>
              <a:t>unemployment benefits</a:t>
            </a:r>
            <a:r>
              <a:rPr lang="en-GB" dirty="0"/>
              <a:t>, </a:t>
            </a:r>
            <a:r>
              <a:rPr lang="en-GB" b="1" dirty="0"/>
              <a:t>paid sick leave</a:t>
            </a:r>
            <a:r>
              <a:rPr lang="en-GB" dirty="0"/>
              <a:t>, and </a:t>
            </a:r>
            <a:r>
              <a:rPr lang="en-GB" b="1" dirty="0"/>
              <a:t>healthcare funding</a:t>
            </a:r>
            <a:r>
              <a:rPr lang="en-GB" dirty="0"/>
              <a:t>, to cope with the economic and social impact of the pandemic. This has led to renewed discussions about the role of the state in providing for citizens' welfare in times of crisis.</a:t>
            </a:r>
          </a:p>
          <a:p>
            <a:pPr>
              <a:buFont typeface="Arial" panose="020B0604020202020204" pitchFamily="34" charset="0"/>
              <a:buChar char="•"/>
            </a:pPr>
            <a:endParaRPr lang="en-GB" dirty="0"/>
          </a:p>
          <a:p>
            <a:r>
              <a:rPr lang="en-GB" b="1" dirty="0"/>
              <a:t>Key Themes in Post-Neoliberal Social Policy</a:t>
            </a:r>
          </a:p>
          <a:p>
            <a:endParaRPr lang="en-GB" b="1" dirty="0"/>
          </a:p>
          <a:p>
            <a:pPr>
              <a:buFont typeface="+mj-lt"/>
              <a:buAutoNum type="arabicPeriod"/>
            </a:pPr>
            <a:r>
              <a:rPr lang="en-GB" b="1" dirty="0"/>
              <a:t>Inequality and Social Protection:</a:t>
            </a:r>
            <a:r>
              <a:rPr lang="en-GB" dirty="0"/>
              <a:t> The rise of neoliberalism has coincided with growing </a:t>
            </a:r>
            <a:r>
              <a:rPr lang="en-GB" b="1" dirty="0"/>
              <a:t>income inequality</a:t>
            </a:r>
            <a:r>
              <a:rPr lang="en-GB" dirty="0"/>
              <a:t> in many countries. Post-neoliberal social policy debates focus on addressing this inequality through progressive taxation, stronger welfare programs, and labour protections.</a:t>
            </a:r>
          </a:p>
          <a:p>
            <a:pPr>
              <a:buFont typeface="+mj-lt"/>
              <a:buNone/>
            </a:pPr>
            <a:endParaRPr lang="en-GB" dirty="0"/>
          </a:p>
          <a:p>
            <a:pPr>
              <a:buFont typeface="+mj-lt"/>
              <a:buAutoNum type="arabicPeriod"/>
            </a:pPr>
            <a:r>
              <a:rPr lang="en-GB" b="1" dirty="0"/>
              <a:t>Precarity and the Gig Economy:</a:t>
            </a:r>
            <a:r>
              <a:rPr lang="en-GB" dirty="0"/>
              <a:t> One of the legacies of neoliberal </a:t>
            </a:r>
            <a:r>
              <a:rPr lang="en-GB" dirty="0" err="1"/>
              <a:t>laboiir</a:t>
            </a:r>
            <a:r>
              <a:rPr lang="en-GB" dirty="0"/>
              <a:t> market deregulation is the rise of precarious work. Policies in the 2020s are increasingly focused on providing social protections for </a:t>
            </a:r>
            <a:r>
              <a:rPr lang="en-GB" b="1" dirty="0"/>
              <a:t>gig workers</a:t>
            </a:r>
            <a:r>
              <a:rPr lang="en-GB" dirty="0"/>
              <a:t>, </a:t>
            </a:r>
            <a:r>
              <a:rPr lang="en-GB" b="1" dirty="0"/>
              <a:t>freelancers</a:t>
            </a:r>
            <a:r>
              <a:rPr lang="en-GB" dirty="0"/>
              <a:t>, and those in </a:t>
            </a:r>
            <a:r>
              <a:rPr lang="en-GB" b="1" dirty="0"/>
              <a:t>non-traditional employment</a:t>
            </a:r>
            <a:r>
              <a:rPr lang="en-GB" dirty="0"/>
              <a:t>.</a:t>
            </a:r>
          </a:p>
          <a:p>
            <a:pPr>
              <a:buFont typeface="+mj-lt"/>
              <a:buAutoNum type="arabicPeriod"/>
            </a:pPr>
            <a:endParaRPr lang="en-GB" dirty="0"/>
          </a:p>
          <a:p>
            <a:pPr>
              <a:buFont typeface="+mj-lt"/>
              <a:buAutoNum type="arabicPeriod"/>
            </a:pPr>
            <a:r>
              <a:rPr lang="en-GB" b="1" dirty="0"/>
              <a:t>Climate Change and Social Policy:</a:t>
            </a:r>
            <a:r>
              <a:rPr lang="en-GB" dirty="0"/>
              <a:t> The challenge of climate change has brought new attention to the need for a </a:t>
            </a:r>
            <a:r>
              <a:rPr lang="en-GB" b="1" dirty="0"/>
              <a:t>just transition</a:t>
            </a:r>
            <a:r>
              <a:rPr lang="en-GB" dirty="0"/>
              <a:t>, which includes providing social protections for workers and communities affected by the shift away from fossil fuels and toward greener economies.</a:t>
            </a:r>
          </a:p>
          <a:p>
            <a:pPr>
              <a:buFont typeface="+mj-lt"/>
              <a:buAutoNum type="arabicPeriod"/>
            </a:pPr>
            <a:endParaRPr lang="en-GB" dirty="0"/>
          </a:p>
          <a:p>
            <a:pPr>
              <a:buFont typeface="+mj-lt"/>
              <a:buAutoNum type="arabicPeriod"/>
            </a:pPr>
            <a:r>
              <a:rPr lang="en-GB" b="1" dirty="0"/>
              <a:t>Basic Social Protections for All:</a:t>
            </a:r>
            <a:r>
              <a:rPr lang="en-GB" dirty="0"/>
              <a:t> There is a growing debate over the need for </a:t>
            </a:r>
            <a:r>
              <a:rPr lang="en-GB" b="1" dirty="0"/>
              <a:t>universal basic services</a:t>
            </a:r>
            <a:r>
              <a:rPr lang="en-GB" dirty="0"/>
              <a:t> like healthcare, housing, and education, with many arguing that these should be guaranteed rights in an era of increasing economic uncertainty.</a:t>
            </a:r>
          </a:p>
          <a:p>
            <a:pPr>
              <a:buFont typeface="Arial" panose="020B0604020202020204" pitchFamily="34" charset="0"/>
              <a:buChar char="•"/>
            </a:pPr>
            <a:endParaRPr lang="en-GB" dirty="0"/>
          </a:p>
          <a:p>
            <a:pPr>
              <a:buFont typeface="Arial" panose="020B0604020202020204" pitchFamily="34" charset="0"/>
              <a:buNone/>
            </a:pPr>
            <a:endParaRPr lang="en-GB" dirty="0"/>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12</a:t>
            </a:fld>
            <a:endParaRPr lang="en-GB"/>
          </a:p>
        </p:txBody>
      </p:sp>
    </p:spTree>
    <p:extLst>
      <p:ext uri="{BB962C8B-B14F-4D97-AF65-F5344CB8AC3E}">
        <p14:creationId xmlns:p14="http://schemas.microsoft.com/office/powerpoint/2010/main" val="1550227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Drivers of population change – size and structure of populations </a:t>
            </a:r>
          </a:p>
          <a:p>
            <a:r>
              <a:rPr lang="en-GB" dirty="0"/>
              <a:t>Population at the time plus the births and deaths and in out migration</a:t>
            </a:r>
          </a:p>
          <a:p>
            <a:endParaRPr lang="en-GB" dirty="0"/>
          </a:p>
          <a:p>
            <a:r>
              <a:rPr lang="en-GB" dirty="0"/>
              <a:t>Religion -  first people who were involved in social welfare were religious bodies Remember section 18. Plays out in politics religious symbols Brexit campaign</a:t>
            </a:r>
          </a:p>
          <a:p>
            <a:endParaRPr lang="en-GB" dirty="0"/>
          </a:p>
          <a:p>
            <a:r>
              <a:rPr lang="en-GB" dirty="0"/>
              <a:t>Divisions – BLM Covid Brexit race sexual identity /poverty and gender/</a:t>
            </a:r>
          </a:p>
          <a:p>
            <a:endParaRPr lang="en-GB" dirty="0"/>
          </a:p>
          <a:p>
            <a:r>
              <a:rPr lang="en-GB" dirty="0"/>
              <a:t>Race so whilst we have the equality act /hate crime / for protected characteristics and to make overt racism a crime, we also have politicians have identified migrants and BAME as a problem</a:t>
            </a:r>
          </a:p>
          <a:p>
            <a:endParaRPr lang="en-GB" dirty="0"/>
          </a:p>
          <a:p>
            <a:r>
              <a:rPr lang="en-GB" dirty="0"/>
              <a:t>Welfare distribution </a:t>
            </a:r>
          </a:p>
          <a:p>
            <a:endParaRPr lang="en-GB" dirty="0"/>
          </a:p>
          <a:p>
            <a:r>
              <a:rPr lang="en-GB" dirty="0"/>
              <a:t>More crime detected – full prisons</a:t>
            </a:r>
          </a:p>
          <a:p>
            <a:endParaRPr lang="en-GB" dirty="0"/>
          </a:p>
          <a:p>
            <a:r>
              <a:rPr lang="en-GB" dirty="0"/>
              <a:t>who will pay for the increase in older people born in the bulge of the  second world war?  Covid? How can resources redistributed more effectively between those genders and social groups?</a:t>
            </a:r>
          </a:p>
        </p:txBody>
      </p:sp>
      <p:sp>
        <p:nvSpPr>
          <p:cNvPr id="4" name="Slide Number Placeholder 3"/>
          <p:cNvSpPr>
            <a:spLocks noGrp="1"/>
          </p:cNvSpPr>
          <p:nvPr>
            <p:ph type="sldNum" sz="quarter" idx="5"/>
          </p:nvPr>
        </p:nvSpPr>
        <p:spPr/>
        <p:txBody>
          <a:bodyPr/>
          <a:lstStyle/>
          <a:p>
            <a:fld id="{82DBD375-32A5-421B-ACBD-7851ED03E837}" type="slidenum">
              <a:rPr lang="en-GB" smtClean="0"/>
              <a:t>73</a:t>
            </a:fld>
            <a:endParaRPr lang="en-GB"/>
          </a:p>
        </p:txBody>
      </p:sp>
    </p:spTree>
    <p:extLst>
      <p:ext uri="{BB962C8B-B14F-4D97-AF65-F5344CB8AC3E}">
        <p14:creationId xmlns:p14="http://schemas.microsoft.com/office/powerpoint/2010/main" val="1492287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Drivers of population change – size and structure of populations </a:t>
            </a:r>
          </a:p>
          <a:p>
            <a:r>
              <a:rPr lang="en-GB" dirty="0"/>
              <a:t>Population at the time plus the births and deaths and in out migration</a:t>
            </a:r>
          </a:p>
          <a:p>
            <a:endParaRPr lang="en-GB" dirty="0"/>
          </a:p>
          <a:p>
            <a:r>
              <a:rPr lang="en-GB" dirty="0"/>
              <a:t>Religion -  first people who were involved in social welfare were religious bodies Remember section 18. Plays out in politics religious symbols Brexit campaign</a:t>
            </a:r>
          </a:p>
          <a:p>
            <a:endParaRPr lang="en-GB" dirty="0"/>
          </a:p>
          <a:p>
            <a:r>
              <a:rPr lang="en-GB" dirty="0"/>
              <a:t>Divisions – BLM Covid Brexit race sexual identity /poverty and gender/</a:t>
            </a:r>
          </a:p>
          <a:p>
            <a:endParaRPr lang="en-GB" dirty="0"/>
          </a:p>
          <a:p>
            <a:r>
              <a:rPr lang="en-GB" dirty="0"/>
              <a:t>Race so whilst we have the equality act /hate crime / for protected characteristics and to make overt racism a crime, we also have politicians have identified migrants and BAME as a problem</a:t>
            </a:r>
          </a:p>
          <a:p>
            <a:endParaRPr lang="en-GB" dirty="0"/>
          </a:p>
          <a:p>
            <a:r>
              <a:rPr lang="en-GB" dirty="0"/>
              <a:t>Welfare distribution </a:t>
            </a:r>
          </a:p>
          <a:p>
            <a:endParaRPr lang="en-GB" dirty="0"/>
          </a:p>
          <a:p>
            <a:r>
              <a:rPr lang="en-GB" dirty="0"/>
              <a:t>More crime detected – full prisons</a:t>
            </a:r>
          </a:p>
          <a:p>
            <a:endParaRPr lang="en-GB" dirty="0"/>
          </a:p>
          <a:p>
            <a:r>
              <a:rPr lang="en-GB" dirty="0"/>
              <a:t>who will pay for the increase in older people born in the bulge of the  second world war?  Covid? How can resources redistributed more effectively between those genders and social groups?</a:t>
            </a:r>
          </a:p>
        </p:txBody>
      </p:sp>
      <p:sp>
        <p:nvSpPr>
          <p:cNvPr id="4" name="Slide Number Placeholder 3"/>
          <p:cNvSpPr>
            <a:spLocks noGrp="1"/>
          </p:cNvSpPr>
          <p:nvPr>
            <p:ph type="sldNum" sz="quarter" idx="5"/>
          </p:nvPr>
        </p:nvSpPr>
        <p:spPr/>
        <p:txBody>
          <a:bodyPr/>
          <a:lstStyle/>
          <a:p>
            <a:fld id="{82DBD375-32A5-421B-ACBD-7851ED03E837}" type="slidenum">
              <a:rPr lang="en-GB" smtClean="0"/>
              <a:t>74</a:t>
            </a:fld>
            <a:endParaRPr lang="en-GB"/>
          </a:p>
        </p:txBody>
      </p:sp>
    </p:spTree>
    <p:extLst>
      <p:ext uri="{BB962C8B-B14F-4D97-AF65-F5344CB8AC3E}">
        <p14:creationId xmlns:p14="http://schemas.microsoft.com/office/powerpoint/2010/main" val="1505201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b="1" dirty="0"/>
              <a:t>Public health </a:t>
            </a:r>
            <a:r>
              <a:rPr lang="en-GB" dirty="0"/>
              <a:t>campaigns led by local communities, doctors, and advocacy groups were instrumental in the introduction of smoking bans in enclosed public spaces and workplaces, first in Scotland in 2006 and then across the </a:t>
            </a:r>
            <a:r>
              <a:rPr lang="en-GB" dirty="0" err="1"/>
              <a:t>UK.</a:t>
            </a:r>
            <a:r>
              <a:rPr lang="en-GB" b="1" dirty="0" err="1"/>
              <a:t>Impact</a:t>
            </a:r>
            <a:r>
              <a:rPr lang="en-GB" dirty="0"/>
              <a:t>: These bottom-up health campaigns, backed by local action, shifted public attitudes toward smoking and created the foundation for stricter public health policies nationwide. The success of this policy has led to further restrictions on tobacco use, such as plain packaging and increased taxation.</a:t>
            </a:r>
          </a:p>
          <a:p>
            <a:endParaRPr lang="en-GB" dirty="0"/>
          </a:p>
          <a:p>
            <a:r>
              <a:rPr lang="en-GB" b="1" dirty="0"/>
              <a:t>The Living Wage Campaign </a:t>
            </a:r>
            <a:r>
              <a:rPr lang="en-GB" dirty="0"/>
              <a:t>started as a grassroots initiative by the Living Wage Foundation and other civil society groups advocating for higher wages for workers, particularly in cities like London where living costs are </a:t>
            </a:r>
            <a:r>
              <a:rPr lang="en-GB" dirty="0" err="1"/>
              <a:t>high.</a:t>
            </a:r>
            <a:r>
              <a:rPr lang="en-GB" b="1" dirty="0" err="1"/>
              <a:t>Impact</a:t>
            </a:r>
            <a:r>
              <a:rPr lang="en-GB" dirty="0"/>
              <a:t>: The campaign successfully pushed for an increase in the minimum wage, culminating in the introduction of the National Living Wage by the government in 2016. Although distinct from the Living Wage Foundation’s benchmarks, the official National Living Wage still marks a significant victory for grassroots wage campaigns.</a:t>
            </a:r>
          </a:p>
          <a:p>
            <a:endParaRPr lang="en-GB" dirty="0"/>
          </a:p>
          <a:p>
            <a:pPr>
              <a:buFont typeface="Arial" panose="020B0604020202020204" pitchFamily="34" charset="0"/>
              <a:buChar char="•"/>
            </a:pPr>
            <a:r>
              <a:rPr lang="en-GB" b="1" dirty="0"/>
              <a:t>Devolution and Regional Governance Example: Scottish Parliament and Welsh Senedd</a:t>
            </a:r>
          </a:p>
          <a:p>
            <a:pPr>
              <a:buFont typeface="Arial" panose="020B0604020202020204" pitchFamily="34" charset="0"/>
              <a:buChar char="•"/>
            </a:pPr>
            <a:r>
              <a:rPr lang="en-GB" b="1" dirty="0"/>
              <a:t>What it is</a:t>
            </a:r>
            <a:r>
              <a:rPr lang="en-GB" dirty="0"/>
              <a:t>: The process of devolution, which began in the late 1990s, has given Scotland, Wales, and Northern Ireland significant autonomy over areas like health, education, and social policy.</a:t>
            </a:r>
          </a:p>
          <a:p>
            <a:pPr>
              <a:buFont typeface="Arial" panose="020B0604020202020204" pitchFamily="34" charset="0"/>
              <a:buChar char="•"/>
            </a:pPr>
            <a:r>
              <a:rPr lang="en-GB" b="1" dirty="0"/>
              <a:t>Impact</a:t>
            </a:r>
            <a:r>
              <a:rPr lang="en-GB" dirty="0"/>
              <a:t>: Devolved governance has allowed for region-specific policies to flourish. For example, Scotland's approach to free university education and </a:t>
            </a:r>
            <a:r>
              <a:rPr lang="en-GB" dirty="0" err="1"/>
              <a:t>Wales'</a:t>
            </a:r>
            <a:r>
              <a:rPr lang="en-GB" dirty="0"/>
              <a:t> emphasis on bilingualism and sustainability have influenced national debates and put pressure on the UK government to adopt more inclusive and regionally sensitive policies.</a:t>
            </a:r>
          </a:p>
          <a:p>
            <a:endParaRPr lang="en-GB" b="1" dirty="0"/>
          </a:p>
        </p:txBody>
      </p:sp>
      <p:sp>
        <p:nvSpPr>
          <p:cNvPr id="4" name="Slide Number Placeholder 3"/>
          <p:cNvSpPr>
            <a:spLocks noGrp="1"/>
          </p:cNvSpPr>
          <p:nvPr>
            <p:ph type="sldNum" sz="quarter" idx="5"/>
          </p:nvPr>
        </p:nvSpPr>
        <p:spPr/>
        <p:txBody>
          <a:bodyPr/>
          <a:lstStyle/>
          <a:p>
            <a:fld id="{82DBD375-32A5-421B-ACBD-7851ED03E837}" type="slidenum">
              <a:rPr lang="en-GB" smtClean="0"/>
              <a:t>76</a:t>
            </a:fld>
            <a:endParaRPr lang="en-GB"/>
          </a:p>
        </p:txBody>
      </p:sp>
    </p:spTree>
    <p:extLst>
      <p:ext uri="{BB962C8B-B14F-4D97-AF65-F5344CB8AC3E}">
        <p14:creationId xmlns:p14="http://schemas.microsoft.com/office/powerpoint/2010/main" val="4148699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12/01/2026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12/01/2026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12/01/2026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99894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12/01/2026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810038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12/01/2026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761065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12/01/2026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7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7.xml.rels><?xml version="1.0" encoding="UTF-8" standalone="yes"?>
<Relationships xmlns="http://schemas.openxmlformats.org/package/2006/relationships"><Relationship Id="rId3" Type="http://schemas.openxmlformats.org/officeDocument/2006/relationships/hyperlink" Target="https://ymchwil.senedd.cymru/media/03jbk5pl/addysg-a-gofal-plentyndod-cynnar-datblygu-polisi.pdf" TargetMode="External"/><Relationship Id="rId2" Type="http://schemas.openxmlformats.org/officeDocument/2006/relationships/hyperlink" Target="https://senedd.wales/media/ysegqg0q/early-childhood-education-web-english.pdf"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eaLnBrk="1" hangingPunct="1"/>
            <a:r>
              <a:rPr lang="en-GB" altLang="en-US" sz="3400" b="1" dirty="0"/>
              <a:t>ECYW5011</a:t>
            </a:r>
            <a:br>
              <a:rPr lang="en-GB" altLang="en-US" sz="3400" b="1" dirty="0"/>
            </a:br>
            <a:br>
              <a:rPr lang="en-GB" altLang="en-US" sz="3400" b="1"/>
            </a:br>
            <a:r>
              <a:rPr lang="en-GB" altLang="en-US" sz="3400" b="1"/>
              <a:t>History of </a:t>
            </a:r>
            <a:r>
              <a:rPr lang="en-GB" altLang="en-US" sz="3400" b="1" dirty="0"/>
              <a:t>social policy?</a:t>
            </a:r>
          </a:p>
        </p:txBody>
      </p:sp>
      <p:sp>
        <p:nvSpPr>
          <p:cNvPr id="4099" name="Rectangle 3"/>
          <p:cNvSpPr>
            <a:spLocks noGrp="1" noChangeArrowheads="1"/>
          </p:cNvSpPr>
          <p:nvPr>
            <p:ph type="subTitle" idx="1"/>
          </p:nvPr>
        </p:nvSpPr>
        <p:spPr/>
        <p:txBody>
          <a:bodyPr>
            <a:normAutofit/>
          </a:bodyPr>
          <a:lstStyle/>
          <a:p>
            <a:pPr eaLnBrk="1" hangingPunct="1"/>
            <a:endParaRPr lang="en-GB" altLang="en-US" b="1" dirty="0"/>
          </a:p>
        </p:txBody>
      </p:sp>
    </p:spTree>
    <p:extLst>
      <p:ext uri="{BB962C8B-B14F-4D97-AF65-F5344CB8AC3E}">
        <p14:creationId xmlns:p14="http://schemas.microsoft.com/office/powerpoint/2010/main" val="2539726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CF08CC78-29E2-C8E4-AEE2-841CCDEDE307}"/>
              </a:ext>
            </a:extLst>
          </p:cNvPr>
          <p:cNvSpPr>
            <a:spLocks noGrp="1" noChangeArrowheads="1"/>
          </p:cNvSpPr>
          <p:nvPr>
            <p:ph idx="1"/>
          </p:nvPr>
        </p:nvSpPr>
        <p:spPr bwMode="auto">
          <a:xfrm>
            <a:off x="838200" y="3952558"/>
            <a:ext cx="28854"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3214BCDA-DCC0-4A93-3A0D-0FCB5C01AD21}"/>
              </a:ext>
            </a:extLst>
          </p:cNvPr>
          <p:cNvSpPr txBox="1"/>
          <p:nvPr/>
        </p:nvSpPr>
        <p:spPr>
          <a:xfrm>
            <a:off x="491699" y="358549"/>
            <a:ext cx="10560123" cy="4401205"/>
          </a:xfrm>
          <a:prstGeom prst="rect">
            <a:avLst/>
          </a:prstGeom>
          <a:noFill/>
        </p:spPr>
        <p:txBody>
          <a:bodyPr wrap="square">
            <a:spAutoFit/>
          </a:bodyPr>
          <a:lstStyle/>
          <a:p>
            <a:r>
              <a:rPr kumimoji="0" lang="cy-GB" altLang="en-US" sz="2800" b="0" i="0" u="none" strike="noStrike" cap="none" normalizeH="0" baseline="0" dirty="0">
                <a:ln>
                  <a:noFill/>
                </a:ln>
                <a:solidFill>
                  <a:srgbClr val="1F1F1F"/>
                </a:solidFill>
                <a:effectLst/>
                <a:latin typeface="Arial Unicode MS"/>
                <a:ea typeface="inherit"/>
              </a:rPr>
              <a:t>Mae </a:t>
            </a:r>
            <a:r>
              <a:rPr kumimoji="0" lang="cy-GB" altLang="en-US" sz="2800" b="1" i="0" u="none" strike="noStrike" cap="none" normalizeH="0" baseline="0" dirty="0">
                <a:ln>
                  <a:noFill/>
                </a:ln>
                <a:solidFill>
                  <a:srgbClr val="1F1F1F"/>
                </a:solidFill>
                <a:effectLst/>
                <a:latin typeface="Arial Unicode MS"/>
                <a:ea typeface="inherit"/>
              </a:rPr>
              <a:t>polisi </a:t>
            </a:r>
            <a:r>
              <a:rPr kumimoji="0" lang="cy-GB" altLang="en-US" sz="2800" b="0" i="0" u="none" strike="noStrike" cap="none" normalizeH="0" baseline="0" dirty="0">
                <a:ln>
                  <a:noFill/>
                </a:ln>
                <a:solidFill>
                  <a:srgbClr val="1F1F1F"/>
                </a:solidFill>
                <a:effectLst/>
                <a:latin typeface="Arial Unicode MS"/>
                <a:ea typeface="inherit"/>
              </a:rPr>
              <a:t>yn ymwneud â gwleidyddiaeth - y penderfyniadau a wneir gan lywodraethau i ddylanwadu ar ymddygiad. Pan fydd deddfwrfa yn deddfu, mae </a:t>
            </a:r>
            <a:r>
              <a:rPr kumimoji="0" lang="cy-GB" altLang="en-US" sz="2800" b="0" i="0" u="none" strike="noStrike" cap="none" normalizeH="0" baseline="0" dirty="0" err="1">
                <a:ln>
                  <a:noFill/>
                </a:ln>
                <a:solidFill>
                  <a:srgbClr val="1F1F1F"/>
                </a:solidFill>
                <a:effectLst/>
                <a:latin typeface="Arial Unicode MS"/>
                <a:ea typeface="inherit"/>
              </a:rPr>
              <a:t>gweithrediaeth</a:t>
            </a:r>
            <a:r>
              <a:rPr kumimoji="0" lang="cy-GB" altLang="en-US" sz="2800" b="0" i="0" u="none" strike="noStrike" cap="none" normalizeH="0" baseline="0" dirty="0">
                <a:ln>
                  <a:noFill/>
                </a:ln>
                <a:solidFill>
                  <a:srgbClr val="1F1F1F"/>
                </a:solidFill>
                <a:effectLst/>
                <a:latin typeface="Arial Unicode MS"/>
                <a:ea typeface="inherit"/>
              </a:rPr>
              <a:t> yn cyhoeddi gorchymyn, neu lys yn cyhoeddi dyfarniad, maen nhw i gyd yn llunio polisi cyhoeddus.</a:t>
            </a:r>
          </a:p>
          <a:p>
            <a:endParaRPr kumimoji="0" lang="cy-GB" altLang="en-US" sz="2800" b="0" i="0" u="none" strike="noStrike" cap="none" normalizeH="0" baseline="0" dirty="0">
              <a:ln>
                <a:noFill/>
              </a:ln>
              <a:solidFill>
                <a:srgbClr val="1F1F1F"/>
              </a:solidFill>
              <a:effectLst/>
              <a:latin typeface="Arial Unicode MS"/>
              <a:ea typeface="inherit"/>
            </a:endParaRPr>
          </a:p>
          <a:p>
            <a:r>
              <a:rPr kumimoji="0" lang="cy-GB" altLang="en-US" sz="2800" b="1" i="0" u="none" strike="noStrike" cap="none" normalizeH="0" baseline="0" dirty="0">
                <a:ln>
                  <a:noFill/>
                </a:ln>
                <a:solidFill>
                  <a:srgbClr val="1F1F1F"/>
                </a:solidFill>
                <a:effectLst/>
                <a:latin typeface="Arial Unicode MS"/>
                <a:ea typeface="inherit"/>
              </a:rPr>
              <a:t>Mae polisi yn ymwneud â phŵer,</a:t>
            </a:r>
          </a:p>
          <a:p>
            <a:endParaRPr lang="cy-GB" altLang="en-US" sz="2800" dirty="0">
              <a:solidFill>
                <a:srgbClr val="1F1F1F"/>
              </a:solidFill>
              <a:latin typeface="Arial Unicode MS"/>
              <a:ea typeface="inherit"/>
            </a:endParaRPr>
          </a:p>
          <a:p>
            <a:r>
              <a:rPr kumimoji="0" lang="cy-GB" altLang="en-US" sz="2800" b="0" i="0" u="none" strike="noStrike" cap="none" normalizeH="0" baseline="0" dirty="0">
                <a:ln>
                  <a:noFill/>
                </a:ln>
                <a:solidFill>
                  <a:srgbClr val="1F1F1F"/>
                </a:solidFill>
                <a:effectLst/>
                <a:latin typeface="Arial Unicode MS"/>
                <a:ea typeface="inherit"/>
              </a:rPr>
              <a:t> - ‘yn cael ei arfer yn aml i gadw materion pwysig oddi ar agenda’r cyhoedd, y cyfryngau a’r llywodraeth’. (</a:t>
            </a:r>
            <a:r>
              <a:rPr kumimoji="0" lang="cy-GB" altLang="en-US" sz="2800" b="0" i="0" u="none" strike="noStrike" cap="none" normalizeH="0" baseline="0" dirty="0" err="1">
                <a:ln>
                  <a:noFill/>
                </a:ln>
                <a:solidFill>
                  <a:srgbClr val="1F1F1F"/>
                </a:solidFill>
                <a:effectLst/>
                <a:latin typeface="Arial Unicode MS"/>
                <a:ea typeface="inherit"/>
              </a:rPr>
              <a:t>Cairney</a:t>
            </a:r>
            <a:r>
              <a:rPr kumimoji="0" lang="cy-GB" altLang="en-US" sz="2800" b="0" i="0" u="none" strike="noStrike" cap="none" normalizeH="0" baseline="0" dirty="0">
                <a:ln>
                  <a:noFill/>
                </a:ln>
                <a:solidFill>
                  <a:srgbClr val="1F1F1F"/>
                </a:solidFill>
                <a:effectLst/>
                <a:latin typeface="Arial Unicode MS"/>
                <a:ea typeface="inherit"/>
              </a:rPr>
              <a:t>, 2024)</a:t>
            </a:r>
            <a:endParaRPr lang="en-GB" sz="2800" dirty="0"/>
          </a:p>
        </p:txBody>
      </p:sp>
    </p:spTree>
    <p:extLst>
      <p:ext uri="{BB962C8B-B14F-4D97-AF65-F5344CB8AC3E}">
        <p14:creationId xmlns:p14="http://schemas.microsoft.com/office/powerpoint/2010/main" val="69147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28892A0-17F2-EADC-24D9-E0854CFDA74A}"/>
              </a:ext>
            </a:extLst>
          </p:cNvPr>
          <p:cNvSpPr>
            <a:spLocks noGrp="1"/>
          </p:cNvSpPr>
          <p:nvPr>
            <p:ph idx="1"/>
          </p:nvPr>
        </p:nvSpPr>
        <p:spPr>
          <a:xfrm>
            <a:off x="570914" y="756481"/>
            <a:ext cx="8256997" cy="4351338"/>
          </a:xfrm>
        </p:spPr>
        <p:txBody>
          <a:bodyPr/>
          <a:lstStyle/>
          <a:p>
            <a:r>
              <a:rPr lang="en-GB" b="1" dirty="0">
                <a:solidFill>
                  <a:srgbClr val="0070C0"/>
                </a:solidFill>
                <a:highlight>
                  <a:srgbClr val="FFFFE5"/>
                </a:highlight>
                <a:latin typeface="+mj-lt"/>
              </a:rPr>
              <a:t>Policy</a:t>
            </a:r>
            <a:r>
              <a:rPr lang="en-GB" dirty="0">
                <a:solidFill>
                  <a:srgbClr val="0070C0"/>
                </a:solidFill>
                <a:highlight>
                  <a:srgbClr val="FFFFE5"/>
                </a:highlight>
                <a:latin typeface="+mj-lt"/>
              </a:rPr>
              <a:t> is about politics  - </a:t>
            </a:r>
            <a:r>
              <a:rPr lang="en-GB" b="0" i="0" dirty="0">
                <a:solidFill>
                  <a:srgbClr val="0070C0"/>
                </a:solidFill>
                <a:effectLst/>
                <a:highlight>
                  <a:srgbClr val="FFFFE5"/>
                </a:highlight>
                <a:latin typeface="+mj-lt"/>
              </a:rPr>
              <a:t>the decisions governments make to influence behaviour. When a legislature enacts legislation, an executive issues an order, or a court announces a ruling, they are all making </a:t>
            </a:r>
            <a:r>
              <a:rPr lang="en-GB" b="1" i="0" dirty="0">
                <a:solidFill>
                  <a:srgbClr val="0070C0"/>
                </a:solidFill>
                <a:effectLst/>
                <a:highlight>
                  <a:srgbClr val="FFFFE5"/>
                </a:highlight>
                <a:latin typeface="+mj-lt"/>
              </a:rPr>
              <a:t>public policy</a:t>
            </a:r>
          </a:p>
          <a:p>
            <a:pPr marL="0" indent="0">
              <a:buNone/>
            </a:pPr>
            <a:endParaRPr lang="en-GB" dirty="0">
              <a:solidFill>
                <a:srgbClr val="0070C0"/>
              </a:solidFill>
              <a:highlight>
                <a:srgbClr val="FFFFE5"/>
              </a:highlight>
              <a:latin typeface="+mj-lt"/>
            </a:endParaRPr>
          </a:p>
          <a:p>
            <a:r>
              <a:rPr lang="en-GB" b="1" i="0" dirty="0">
                <a:solidFill>
                  <a:srgbClr val="0070C0"/>
                </a:solidFill>
                <a:effectLst/>
                <a:highlight>
                  <a:srgbClr val="FFFFE5"/>
                </a:highlight>
                <a:latin typeface="+mj-lt"/>
              </a:rPr>
              <a:t>Policy is about power, </a:t>
            </a:r>
            <a:r>
              <a:rPr lang="en-GB" b="0" i="0" dirty="0">
                <a:solidFill>
                  <a:srgbClr val="0070C0"/>
                </a:solidFill>
                <a:effectLst/>
                <a:highlight>
                  <a:srgbClr val="FFFFE5"/>
                </a:highlight>
                <a:latin typeface="+mj-lt"/>
              </a:rPr>
              <a:t>-</a:t>
            </a:r>
          </a:p>
          <a:p>
            <a:pPr marL="0" indent="0">
              <a:buNone/>
            </a:pPr>
            <a:r>
              <a:rPr lang="en-GB" dirty="0">
                <a:solidFill>
                  <a:srgbClr val="0070C0"/>
                </a:solidFill>
                <a:highlight>
                  <a:srgbClr val="FFFFE5"/>
                </a:highlight>
                <a:latin typeface="+mj-lt"/>
              </a:rPr>
              <a:t>‘</a:t>
            </a:r>
            <a:r>
              <a:rPr lang="en-GB" b="0" i="0" dirty="0">
                <a:solidFill>
                  <a:srgbClr val="0070C0"/>
                </a:solidFill>
                <a:effectLst/>
                <a:highlight>
                  <a:srgbClr val="FFFFE5"/>
                </a:highlight>
                <a:latin typeface="+mj-lt"/>
              </a:rPr>
              <a:t>often exercised to keep important issues off the public, media and government agenda’. (Cairney, 2024)</a:t>
            </a:r>
            <a:endParaRPr lang="en-GB" dirty="0">
              <a:solidFill>
                <a:srgbClr val="0070C0"/>
              </a:solidFill>
              <a:highlight>
                <a:srgbClr val="FFFFE5"/>
              </a:highlight>
              <a:latin typeface="+mj-lt"/>
            </a:endParaRPr>
          </a:p>
        </p:txBody>
      </p:sp>
    </p:spTree>
    <p:extLst>
      <p:ext uri="{BB962C8B-B14F-4D97-AF65-F5344CB8AC3E}">
        <p14:creationId xmlns:p14="http://schemas.microsoft.com/office/powerpoint/2010/main" val="833456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E8982-58DB-74F5-98C2-CC57F3337429}"/>
              </a:ext>
            </a:extLst>
          </p:cNvPr>
          <p:cNvSpPr>
            <a:spLocks noGrp="1"/>
          </p:cNvSpPr>
          <p:nvPr>
            <p:ph idx="1"/>
          </p:nvPr>
        </p:nvSpPr>
        <p:spPr>
          <a:xfrm>
            <a:off x="554240" y="715493"/>
            <a:ext cx="10515600" cy="4351338"/>
          </a:xfrm>
        </p:spPr>
        <p:txBody>
          <a:bodyPr>
            <a:normAutofit lnSpcReduction="10000"/>
          </a:bodyPr>
          <a:lstStyle/>
          <a:p>
            <a:r>
              <a:rPr lang="en-GB" i="0" dirty="0">
                <a:solidFill>
                  <a:srgbClr val="0070C0"/>
                </a:solidFill>
                <a:effectLst/>
                <a:highlight>
                  <a:srgbClr val="FFFFE5"/>
                </a:highlight>
                <a:latin typeface="+mj-lt"/>
              </a:rPr>
              <a:t>Policy is a course of action … relating to the selection of goals, the definition of values or the allocation of resources (Olsen </a:t>
            </a:r>
            <a:r>
              <a:rPr lang="en-GB" i="1" dirty="0">
                <a:solidFill>
                  <a:srgbClr val="0070C0"/>
                </a:solidFill>
                <a:effectLst/>
                <a:highlight>
                  <a:srgbClr val="FFFFE5"/>
                </a:highlight>
                <a:latin typeface="+mj-lt"/>
              </a:rPr>
              <a:t>et al.</a:t>
            </a:r>
            <a:r>
              <a:rPr lang="en-GB" i="0" dirty="0">
                <a:solidFill>
                  <a:srgbClr val="0070C0"/>
                </a:solidFill>
                <a:effectLst/>
                <a:highlight>
                  <a:srgbClr val="FFFFE5"/>
                </a:highlight>
                <a:latin typeface="+mj-lt"/>
              </a:rPr>
              <a:t>, 2004 p.74) </a:t>
            </a:r>
          </a:p>
          <a:p>
            <a:pPr marL="0" indent="0">
              <a:buNone/>
            </a:pPr>
            <a:endParaRPr lang="en-GB" i="0" dirty="0">
              <a:solidFill>
                <a:srgbClr val="0070C0"/>
              </a:solidFill>
              <a:effectLst/>
              <a:highlight>
                <a:srgbClr val="FFFFE5"/>
              </a:highlight>
              <a:latin typeface="+mj-lt"/>
            </a:endParaRPr>
          </a:p>
          <a:p>
            <a:r>
              <a:rPr lang="en-GB" i="0" dirty="0">
                <a:solidFill>
                  <a:srgbClr val="0070C0"/>
                </a:solidFill>
                <a:effectLst/>
                <a:highlight>
                  <a:srgbClr val="FFFFE5"/>
                </a:highlight>
                <a:latin typeface="+mj-lt"/>
              </a:rPr>
              <a:t>policies are … ways of representing, accounting for and legitimating political decisions (Hill, 1996 p.34)</a:t>
            </a:r>
          </a:p>
          <a:p>
            <a:endParaRPr lang="en-GB" dirty="0">
              <a:solidFill>
                <a:srgbClr val="0070C0"/>
              </a:solidFill>
              <a:highlight>
                <a:srgbClr val="FFFFE5"/>
              </a:highlight>
              <a:latin typeface="+mj-lt"/>
            </a:endParaRPr>
          </a:p>
          <a:p>
            <a:r>
              <a:rPr lang="en-GB" dirty="0">
                <a:solidFill>
                  <a:srgbClr val="0070C0"/>
                </a:solidFill>
                <a:highlight>
                  <a:srgbClr val="FFFFE5"/>
                </a:highlight>
                <a:latin typeface="+mj-lt"/>
              </a:rPr>
              <a:t>Global policies link to country and local policies that link the welfare of people and places across borders and nation states (Yates and Holden, 2009 </a:t>
            </a:r>
            <a:r>
              <a:rPr lang="en-GB" dirty="0" err="1">
                <a:solidFill>
                  <a:srgbClr val="0070C0"/>
                </a:solidFill>
                <a:highlight>
                  <a:srgbClr val="FFFFE5"/>
                </a:highlight>
                <a:latin typeface="+mj-lt"/>
              </a:rPr>
              <a:t>p.xviii</a:t>
            </a:r>
            <a:r>
              <a:rPr lang="en-GB" dirty="0">
                <a:solidFill>
                  <a:srgbClr val="0070C0"/>
                </a:solidFill>
                <a:highlight>
                  <a:srgbClr val="FFFFE5"/>
                </a:highlight>
                <a:latin typeface="+mj-lt"/>
              </a:rPr>
              <a:t>)</a:t>
            </a:r>
          </a:p>
          <a:p>
            <a:endParaRPr lang="en-GB" dirty="0">
              <a:solidFill>
                <a:srgbClr val="333333"/>
              </a:solidFill>
              <a:highlight>
                <a:srgbClr val="FFFFE5"/>
              </a:highlight>
              <a:latin typeface="+mj-lt"/>
            </a:endParaRPr>
          </a:p>
          <a:p>
            <a:endParaRPr lang="en-GB" dirty="0">
              <a:solidFill>
                <a:srgbClr val="333333"/>
              </a:solidFill>
              <a:highlight>
                <a:srgbClr val="FFFFE5"/>
              </a:highlight>
              <a:latin typeface="+mj-lt"/>
            </a:endParaRPr>
          </a:p>
        </p:txBody>
      </p:sp>
    </p:spTree>
    <p:extLst>
      <p:ext uri="{BB962C8B-B14F-4D97-AF65-F5344CB8AC3E}">
        <p14:creationId xmlns:p14="http://schemas.microsoft.com/office/powerpoint/2010/main" val="1349648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206E-940D-F0B7-4D69-1C5C0E05C00E}"/>
              </a:ext>
            </a:extLst>
          </p:cNvPr>
          <p:cNvSpPr>
            <a:spLocks noGrp="1"/>
          </p:cNvSpPr>
          <p:nvPr>
            <p:ph type="title"/>
          </p:nvPr>
        </p:nvSpPr>
        <p:spPr/>
        <p:txBody>
          <a:bodyPr/>
          <a:lstStyle/>
          <a:p>
            <a:r>
              <a:rPr lang="en-GB" dirty="0" err="1"/>
              <a:t>BCAG</a:t>
            </a:r>
            <a:r>
              <a:rPr lang="en-GB" dirty="0"/>
              <a:t> penderfyniadau polisi </a:t>
            </a:r>
            <a:r>
              <a:rPr lang="en-GB" sz="2400" dirty="0"/>
              <a:t>(Dallimore, 2019 t.5) </a:t>
            </a:r>
          </a:p>
        </p:txBody>
      </p:sp>
      <p:pic>
        <p:nvPicPr>
          <p:cNvPr id="5" name="Content Placeholder 4">
            <a:extLst>
              <a:ext uri="{FF2B5EF4-FFF2-40B4-BE49-F238E27FC236}">
                <a16:creationId xmlns:a16="http://schemas.microsoft.com/office/drawing/2014/main" id="{C86413F1-1B48-D26F-05CB-BCF8FF438565}"/>
              </a:ext>
            </a:extLst>
          </p:cNvPr>
          <p:cNvPicPr>
            <a:picLocks noGrp="1" noChangeAspect="1"/>
          </p:cNvPicPr>
          <p:nvPr>
            <p:ph idx="1"/>
          </p:nvPr>
        </p:nvPicPr>
        <p:blipFill>
          <a:blip r:embed="rId2"/>
          <a:stretch>
            <a:fillRect/>
          </a:stretch>
        </p:blipFill>
        <p:spPr>
          <a:xfrm>
            <a:off x="2724150" y="1504950"/>
            <a:ext cx="6743700" cy="3848100"/>
          </a:xfrm>
        </p:spPr>
      </p:pic>
    </p:spTree>
    <p:extLst>
      <p:ext uri="{BB962C8B-B14F-4D97-AF65-F5344CB8AC3E}">
        <p14:creationId xmlns:p14="http://schemas.microsoft.com/office/powerpoint/2010/main" val="3155734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5A653-D5C5-5BDD-6225-D9883B4532FF}"/>
              </a:ext>
            </a:extLst>
          </p:cNvPr>
          <p:cNvSpPr>
            <a:spLocks noGrp="1"/>
          </p:cNvSpPr>
          <p:nvPr>
            <p:ph type="title"/>
          </p:nvPr>
        </p:nvSpPr>
        <p:spPr>
          <a:xfrm>
            <a:off x="838200" y="100903"/>
            <a:ext cx="10515600" cy="1325563"/>
          </a:xfrm>
        </p:spPr>
        <p:txBody>
          <a:bodyPr/>
          <a:lstStyle/>
          <a:p>
            <a:pPr algn="ctr"/>
            <a:r>
              <a:rPr lang="en-GB" dirty="0" err="1">
                <a:solidFill>
                  <a:srgbClr val="0070C0"/>
                </a:solidFill>
              </a:rPr>
              <a:t>ECEC</a:t>
            </a:r>
            <a:r>
              <a:rPr lang="en-GB" dirty="0">
                <a:solidFill>
                  <a:srgbClr val="0070C0"/>
                </a:solidFill>
              </a:rPr>
              <a:t> policy decisions </a:t>
            </a:r>
            <a:r>
              <a:rPr lang="en-GB" sz="2000" dirty="0">
                <a:solidFill>
                  <a:srgbClr val="0070C0"/>
                </a:solidFill>
              </a:rPr>
              <a:t>(Dallimore, 2019 p.4)</a:t>
            </a:r>
          </a:p>
        </p:txBody>
      </p:sp>
      <p:pic>
        <p:nvPicPr>
          <p:cNvPr id="5" name="Content Placeholder 4">
            <a:extLst>
              <a:ext uri="{FF2B5EF4-FFF2-40B4-BE49-F238E27FC236}">
                <a16:creationId xmlns:a16="http://schemas.microsoft.com/office/drawing/2014/main" id="{098A1325-3682-6C6B-55C6-58819A158178}"/>
              </a:ext>
            </a:extLst>
          </p:cNvPr>
          <p:cNvPicPr>
            <a:picLocks noGrp="1" noChangeAspect="1"/>
          </p:cNvPicPr>
          <p:nvPr>
            <p:ph idx="1"/>
          </p:nvPr>
        </p:nvPicPr>
        <p:blipFill>
          <a:blip r:embed="rId2"/>
          <a:stretch>
            <a:fillRect/>
          </a:stretch>
        </p:blipFill>
        <p:spPr>
          <a:xfrm>
            <a:off x="2265861" y="1297931"/>
            <a:ext cx="8119917" cy="4262137"/>
          </a:xfrm>
        </p:spPr>
      </p:pic>
    </p:spTree>
    <p:extLst>
      <p:ext uri="{BB962C8B-B14F-4D97-AF65-F5344CB8AC3E}">
        <p14:creationId xmlns:p14="http://schemas.microsoft.com/office/powerpoint/2010/main" val="3021488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5B97F-A443-8B86-8770-3912A8E40C9D}"/>
              </a:ext>
            </a:extLst>
          </p:cNvPr>
          <p:cNvSpPr>
            <a:spLocks noGrp="1"/>
          </p:cNvSpPr>
          <p:nvPr>
            <p:ph type="title"/>
          </p:nvPr>
        </p:nvSpPr>
        <p:spPr/>
        <p:txBody>
          <a:bodyPr/>
          <a:lstStyle/>
          <a:p>
            <a:r>
              <a:rPr lang="en-GB" dirty="0"/>
              <a:t>Polisi Cymdeithasol</a:t>
            </a:r>
          </a:p>
        </p:txBody>
      </p:sp>
      <p:sp>
        <p:nvSpPr>
          <p:cNvPr id="6" name="TextBox 5">
            <a:extLst>
              <a:ext uri="{FF2B5EF4-FFF2-40B4-BE49-F238E27FC236}">
                <a16:creationId xmlns:a16="http://schemas.microsoft.com/office/drawing/2014/main" id="{B5AFDAEF-2E46-64BA-ABE3-F40D79676808}"/>
              </a:ext>
            </a:extLst>
          </p:cNvPr>
          <p:cNvSpPr txBox="1"/>
          <p:nvPr/>
        </p:nvSpPr>
        <p:spPr>
          <a:xfrm>
            <a:off x="953910" y="1659285"/>
            <a:ext cx="9364133" cy="2677656"/>
          </a:xfrm>
          <a:prstGeom prst="rect">
            <a:avLst/>
          </a:prstGeom>
          <a:noFill/>
        </p:spPr>
        <p:txBody>
          <a:bodyPr wrap="square">
            <a:spAutoFit/>
          </a:bodyPr>
          <a:lstStyle/>
          <a:p>
            <a:r>
              <a:rPr kumimoji="0" lang="cy-GB" altLang="en-US" sz="2800" b="0" i="0" u="none" strike="noStrike" cap="none" normalizeH="0" baseline="0" dirty="0">
                <a:ln>
                  <a:noFill/>
                </a:ln>
                <a:solidFill>
                  <a:srgbClr val="1F1F1F"/>
                </a:solidFill>
                <a:effectLst/>
                <a:latin typeface="Arial Unicode MS"/>
                <a:ea typeface="inherit"/>
              </a:rPr>
              <a:t>Mae polisi cymdeithasol yn ymwneud â'r ffyrdd y mae cymdeithasau ledled y byd yn diwallu anghenion dynol o ran diogelwch, addysg, gwaith, iechyd a lles</a:t>
            </a:r>
          </a:p>
          <a:p>
            <a:endParaRPr kumimoji="0" lang="cy-GB" altLang="en-US" sz="2800" b="0" i="0" u="none" strike="noStrike" cap="none" normalizeH="0" baseline="0" dirty="0">
              <a:ln>
                <a:noFill/>
              </a:ln>
              <a:solidFill>
                <a:srgbClr val="1F1F1F"/>
              </a:solidFill>
              <a:effectLst/>
              <a:latin typeface="Arial Unicode MS"/>
              <a:ea typeface="inherit"/>
            </a:endParaRPr>
          </a:p>
          <a:p>
            <a:r>
              <a:rPr kumimoji="0" lang="cy-GB" altLang="en-US" sz="2800" b="0" i="0" u="none" strike="noStrike" cap="none" normalizeH="0" baseline="0" dirty="0">
                <a:ln>
                  <a:noFill/>
                </a:ln>
                <a:solidFill>
                  <a:srgbClr val="1F1F1F"/>
                </a:solidFill>
                <a:effectLst/>
                <a:latin typeface="Arial Unicode MS"/>
                <a:ea typeface="inherit"/>
              </a:rPr>
              <a:t>Mae'n astudiaeth yn ogystal â gweithred </a:t>
            </a:r>
            <a:r>
              <a:rPr lang="cy-GB" altLang="en-US" sz="2800" dirty="0">
                <a:solidFill>
                  <a:srgbClr val="1F1F1F"/>
                </a:solidFill>
                <a:latin typeface="Arial Unicode MS"/>
                <a:ea typeface="inherit"/>
              </a:rPr>
              <a:t>sy’n </a:t>
            </a:r>
            <a:r>
              <a:rPr kumimoji="0" lang="cy-GB" altLang="en-US" sz="2800" b="0" i="0" u="none" strike="noStrike" cap="none" normalizeH="0" baseline="0" dirty="0">
                <a:ln>
                  <a:noFill/>
                </a:ln>
                <a:solidFill>
                  <a:srgbClr val="1F1F1F"/>
                </a:solidFill>
                <a:effectLst/>
                <a:latin typeface="Arial Unicode MS"/>
                <a:ea typeface="inherit"/>
              </a:rPr>
              <a:t>ystyried sut i werthuso a mesur newidiadau o fewn cymdeithas</a:t>
            </a:r>
            <a:r>
              <a:rPr kumimoji="0" lang="cy-GB" altLang="en-US" sz="2800" b="0" i="0" u="none" strike="noStrike" cap="none" normalizeH="0" baseline="0" dirty="0">
                <a:ln>
                  <a:noFill/>
                </a:ln>
                <a:solidFill>
                  <a:schemeClr val="tx1"/>
                </a:solidFill>
                <a:effectLst/>
              </a:rPr>
              <a:t> </a:t>
            </a:r>
            <a:endParaRPr lang="en-GB" sz="2800" dirty="0"/>
          </a:p>
        </p:txBody>
      </p:sp>
      <p:pic>
        <p:nvPicPr>
          <p:cNvPr id="5123" name="Picture 3" descr="Chính sách xã hội (Social policy) trong quản trị chiến lược là gì?">
            <a:extLst>
              <a:ext uri="{FF2B5EF4-FFF2-40B4-BE49-F238E27FC236}">
                <a16:creationId xmlns:a16="http://schemas.microsoft.com/office/drawing/2014/main" id="{D8F5487A-A87F-8DDC-F0C3-E11375888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6711" y="4408695"/>
            <a:ext cx="3911700" cy="2444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207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5630-6760-9434-6881-A7C59A0DC1A0}"/>
              </a:ext>
            </a:extLst>
          </p:cNvPr>
          <p:cNvSpPr>
            <a:spLocks noGrp="1"/>
          </p:cNvSpPr>
          <p:nvPr>
            <p:ph type="title"/>
          </p:nvPr>
        </p:nvSpPr>
        <p:spPr/>
        <p:txBody>
          <a:bodyPr/>
          <a:lstStyle/>
          <a:p>
            <a:r>
              <a:rPr lang="en-GB" dirty="0">
                <a:solidFill>
                  <a:srgbClr val="0070C0"/>
                </a:solidFill>
              </a:rPr>
              <a:t>Social Policy</a:t>
            </a:r>
          </a:p>
        </p:txBody>
      </p:sp>
      <p:sp>
        <p:nvSpPr>
          <p:cNvPr id="3" name="Content Placeholder 2">
            <a:extLst>
              <a:ext uri="{FF2B5EF4-FFF2-40B4-BE49-F238E27FC236}">
                <a16:creationId xmlns:a16="http://schemas.microsoft.com/office/drawing/2014/main" id="{38E1D9DE-A336-A934-505F-853E1E8BD01F}"/>
              </a:ext>
            </a:extLst>
          </p:cNvPr>
          <p:cNvSpPr>
            <a:spLocks noGrp="1"/>
          </p:cNvSpPr>
          <p:nvPr>
            <p:ph idx="1"/>
          </p:nvPr>
        </p:nvSpPr>
        <p:spPr/>
        <p:txBody>
          <a:bodyPr/>
          <a:lstStyle/>
          <a:p>
            <a:r>
              <a:rPr lang="en-GB" b="0" i="0" dirty="0">
                <a:solidFill>
                  <a:srgbClr val="0070C0"/>
                </a:solidFill>
                <a:effectLst/>
                <a:highlight>
                  <a:srgbClr val="FFFFE5"/>
                </a:highlight>
                <a:latin typeface="Roboto" panose="02000000000000000000" pitchFamily="2" charset="0"/>
              </a:rPr>
              <a:t>Social policy is concerned with the ways societies across the world meet human needs for security, education, work, health and wellbeing</a:t>
            </a:r>
          </a:p>
          <a:p>
            <a:pPr marL="0" indent="0">
              <a:buNone/>
            </a:pPr>
            <a:endParaRPr lang="en-GB" b="0" i="0" dirty="0">
              <a:solidFill>
                <a:srgbClr val="0070C0"/>
              </a:solidFill>
              <a:effectLst/>
              <a:highlight>
                <a:srgbClr val="FFFFE5"/>
              </a:highlight>
              <a:latin typeface="Roboto" panose="02000000000000000000" pitchFamily="2" charset="0"/>
            </a:endParaRPr>
          </a:p>
          <a:p>
            <a:r>
              <a:rPr lang="en-GB" dirty="0">
                <a:solidFill>
                  <a:srgbClr val="0070C0"/>
                </a:solidFill>
                <a:highlight>
                  <a:srgbClr val="FFFFE5"/>
                </a:highlight>
                <a:latin typeface="Roboto" panose="02000000000000000000" pitchFamily="2" charset="0"/>
              </a:rPr>
              <a:t>It is a study as well as an action and considers how to evaluate and measure changes within society</a:t>
            </a:r>
            <a:endParaRPr lang="en-GB" dirty="0">
              <a:solidFill>
                <a:srgbClr val="0070C0"/>
              </a:solidFill>
              <a:highlight>
                <a:srgbClr val="FFFFE5"/>
              </a:highlight>
            </a:endParaRPr>
          </a:p>
        </p:txBody>
      </p:sp>
      <p:pic>
        <p:nvPicPr>
          <p:cNvPr id="4" name="Picture 3">
            <a:extLst>
              <a:ext uri="{FF2B5EF4-FFF2-40B4-BE49-F238E27FC236}">
                <a16:creationId xmlns:a16="http://schemas.microsoft.com/office/drawing/2014/main" id="{3A2DE853-2192-187A-4EB6-66E90AAFB6E4}"/>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6711" y="4408695"/>
            <a:ext cx="3911700" cy="2444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184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E22CDF3-0B7D-EA89-95CC-255AB3F6DE4A}"/>
              </a:ext>
            </a:extLst>
          </p:cNvPr>
          <p:cNvSpPr txBox="1"/>
          <p:nvPr/>
        </p:nvSpPr>
        <p:spPr>
          <a:xfrm>
            <a:off x="378177" y="2090172"/>
            <a:ext cx="6152444" cy="2677656"/>
          </a:xfrm>
          <a:prstGeom prst="rect">
            <a:avLst/>
          </a:prstGeom>
          <a:noFill/>
        </p:spPr>
        <p:txBody>
          <a:bodyPr wrap="square">
            <a:spAutoFit/>
          </a:bodyPr>
          <a:lstStyle/>
          <a:p>
            <a:pPr marL="285750" indent="-28575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19C - dechreuad</a:t>
            </a:r>
            <a:endParaRPr lang="cy-GB" altLang="en-US" sz="2400" dirty="0">
              <a:solidFill>
                <a:srgbClr val="1F1F1F"/>
              </a:solidFill>
              <a:latin typeface="Arial Unicode MS"/>
              <a:ea typeface="inherit"/>
            </a:endParaRPr>
          </a:p>
          <a:p>
            <a:pPr marL="285750" indent="-28575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Oes </a:t>
            </a:r>
            <a:r>
              <a:rPr kumimoji="0" lang="cy-GB" altLang="en-US" sz="2400" b="0" i="0" u="none" strike="noStrike" cap="none" normalizeH="0" baseline="0" dirty="0" err="1">
                <a:ln>
                  <a:noFill/>
                </a:ln>
                <a:solidFill>
                  <a:srgbClr val="1F1F1F"/>
                </a:solidFill>
                <a:effectLst/>
                <a:latin typeface="Arial Unicode MS"/>
                <a:ea typeface="inherit"/>
              </a:rPr>
              <a:t>Ryddfrydol</a:t>
            </a:r>
            <a:r>
              <a:rPr kumimoji="0" lang="cy-GB" altLang="en-US" sz="2400" b="0" i="0" u="none" strike="noStrike" cap="none" normalizeH="0" baseline="0" dirty="0">
                <a:ln>
                  <a:noFill/>
                </a:ln>
                <a:solidFill>
                  <a:srgbClr val="1F1F1F"/>
                </a:solidFill>
                <a:effectLst/>
                <a:latin typeface="Arial Unicode MS"/>
                <a:ea typeface="inherit"/>
              </a:rPr>
              <a:t> a'r Wladwriaeth Lles</a:t>
            </a:r>
          </a:p>
          <a:p>
            <a:pPr marL="285750" indent="-285750">
              <a:buFont typeface="Arial" panose="020B0604020202020204" pitchFamily="34" charset="0"/>
              <a:buChar char="•"/>
            </a:pPr>
            <a:r>
              <a:rPr lang="cy-GB" altLang="en-US" sz="2400" dirty="0">
                <a:solidFill>
                  <a:srgbClr val="1F1F1F"/>
                </a:solidFill>
                <a:latin typeface="Arial Unicode MS"/>
                <a:ea typeface="inherit"/>
              </a:rPr>
              <a:t>Y </a:t>
            </a:r>
            <a:r>
              <a:rPr kumimoji="0" lang="cy-GB" altLang="en-US" sz="2400" b="0" i="0" u="none" strike="noStrike" cap="none" normalizeH="0" baseline="0" dirty="0">
                <a:ln>
                  <a:noFill/>
                </a:ln>
                <a:solidFill>
                  <a:srgbClr val="1F1F1F"/>
                </a:solidFill>
                <a:effectLst/>
                <a:latin typeface="Arial Unicode MS"/>
                <a:ea typeface="inherit"/>
              </a:rPr>
              <a:t>Wladwriaeth Les Fodern 1940-1974 </a:t>
            </a:r>
          </a:p>
          <a:p>
            <a:pPr marL="285750" indent="-285750">
              <a:buFont typeface="Arial" panose="020B0604020202020204" pitchFamily="34" charset="0"/>
              <a:buChar char="•"/>
            </a:pPr>
            <a:r>
              <a:rPr kumimoji="0" lang="cy-GB" altLang="en-US" sz="2400" b="0" i="0" u="none" strike="noStrike" cap="none" normalizeH="0" baseline="0" dirty="0" err="1">
                <a:ln>
                  <a:noFill/>
                </a:ln>
                <a:solidFill>
                  <a:srgbClr val="1F1F1F"/>
                </a:solidFill>
                <a:effectLst/>
                <a:latin typeface="Arial Unicode MS"/>
                <a:ea typeface="inherit"/>
              </a:rPr>
              <a:t>Neoryddfrydiaeth</a:t>
            </a:r>
            <a:r>
              <a:rPr kumimoji="0" lang="cy-GB" altLang="en-US" sz="2400" b="0" i="0" u="none" strike="noStrike" cap="none" normalizeH="0" baseline="0" dirty="0">
                <a:ln>
                  <a:noFill/>
                </a:ln>
                <a:solidFill>
                  <a:srgbClr val="1F1F1F"/>
                </a:solidFill>
                <a:effectLst/>
                <a:latin typeface="Arial Unicode MS"/>
                <a:ea typeface="inherit"/>
              </a:rPr>
              <a:t> 1974+ </a:t>
            </a:r>
          </a:p>
          <a:p>
            <a:pPr marL="285750" indent="-28575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Moderneiddio a'r Drydedd Ffordd 1997-2010 </a:t>
            </a:r>
          </a:p>
          <a:p>
            <a:pPr marL="285750" indent="-285750">
              <a:buFont typeface="Arial" panose="020B0604020202020204" pitchFamily="34" charset="0"/>
              <a:buChar char="•"/>
            </a:pPr>
            <a:r>
              <a:rPr lang="cy-GB" altLang="en-US" sz="2400" dirty="0">
                <a:solidFill>
                  <a:srgbClr val="1F1F1F"/>
                </a:solidFill>
                <a:latin typeface="Arial Unicode MS"/>
                <a:ea typeface="inherit"/>
              </a:rPr>
              <a:t>L</a:t>
            </a:r>
            <a:r>
              <a:rPr kumimoji="0" lang="cy-GB" altLang="en-US" sz="2400" b="0" i="0" u="none" strike="noStrike" cap="none" normalizeH="0" baseline="0" dirty="0">
                <a:ln>
                  <a:noFill/>
                </a:ln>
                <a:solidFill>
                  <a:srgbClr val="1F1F1F"/>
                </a:solidFill>
                <a:effectLst/>
                <a:latin typeface="Arial Unicode MS"/>
                <a:ea typeface="inherit"/>
              </a:rPr>
              <a:t>lymder</a:t>
            </a:r>
            <a:endParaRPr lang="en-GB" sz="2400" dirty="0"/>
          </a:p>
        </p:txBody>
      </p:sp>
      <p:sp>
        <p:nvSpPr>
          <p:cNvPr id="11" name="Title 10">
            <a:extLst>
              <a:ext uri="{FF2B5EF4-FFF2-40B4-BE49-F238E27FC236}">
                <a16:creationId xmlns:a16="http://schemas.microsoft.com/office/drawing/2014/main" id="{02C1F90A-D669-6195-1F58-372F461D0347}"/>
              </a:ext>
            </a:extLst>
          </p:cNvPr>
          <p:cNvSpPr>
            <a:spLocks noGrp="1"/>
          </p:cNvSpPr>
          <p:nvPr>
            <p:ph type="title"/>
          </p:nvPr>
        </p:nvSpPr>
        <p:spPr/>
        <p:txBody>
          <a:bodyPr/>
          <a:lstStyle/>
          <a:p>
            <a:r>
              <a:rPr kumimoji="0" lang="cy-GB" altLang="en-US" sz="4400" b="0" i="0" u="none" strike="noStrike" cap="none" normalizeH="0" baseline="0" dirty="0">
                <a:ln>
                  <a:noFill/>
                </a:ln>
                <a:solidFill>
                  <a:srgbClr val="1F1F1F"/>
                </a:solidFill>
                <a:effectLst/>
                <a:latin typeface="Arial Unicode MS"/>
                <a:ea typeface="inherit"/>
              </a:rPr>
              <a:t>gwreiddiau a newidiadau</a:t>
            </a:r>
            <a:r>
              <a:rPr kumimoji="0" lang="cy-GB" altLang="en-US" sz="1200" b="0" i="0" u="none" strike="noStrike" cap="none" normalizeH="0" baseline="0" dirty="0">
                <a:ln>
                  <a:noFill/>
                </a:ln>
                <a:solidFill>
                  <a:schemeClr val="tx1"/>
                </a:solidFill>
                <a:effectLst/>
              </a:rPr>
              <a:t> </a:t>
            </a:r>
            <a:endParaRPr lang="en-GB" dirty="0"/>
          </a:p>
        </p:txBody>
      </p:sp>
      <p:pic>
        <p:nvPicPr>
          <p:cNvPr id="6149" name="Picture 5" descr="A group of people marching in a protest&#10;&#10;Description automatically generated">
            <a:extLst>
              <a:ext uri="{FF2B5EF4-FFF2-40B4-BE49-F238E27FC236}">
                <a16:creationId xmlns:a16="http://schemas.microsoft.com/office/drawing/2014/main" id="{6704EAC9-9B16-892D-97DA-304687A6A1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5483" y="3905250"/>
            <a:ext cx="4429125" cy="2952750"/>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descr="A group of people standing in front of a building&#10;&#10;Description automatically generated">
            <a:extLst>
              <a:ext uri="{FF2B5EF4-FFF2-40B4-BE49-F238E27FC236}">
                <a16:creationId xmlns:a16="http://schemas.microsoft.com/office/drawing/2014/main" id="{05EF844A-DC2C-1BB0-E21A-CA7CFDB01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5482" y="0"/>
            <a:ext cx="4596518" cy="3714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861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F6E2-4A6C-CF6B-3E52-725C1ACB0E65}"/>
              </a:ext>
            </a:extLst>
          </p:cNvPr>
          <p:cNvSpPr>
            <a:spLocks noGrp="1"/>
          </p:cNvSpPr>
          <p:nvPr>
            <p:ph type="title"/>
          </p:nvPr>
        </p:nvSpPr>
        <p:spPr/>
        <p:txBody>
          <a:bodyPr/>
          <a:lstStyle/>
          <a:p>
            <a:r>
              <a:rPr lang="en-GB" dirty="0">
                <a:solidFill>
                  <a:srgbClr val="0070C0"/>
                </a:solidFill>
              </a:rPr>
              <a:t>Origins and changes</a:t>
            </a:r>
          </a:p>
        </p:txBody>
      </p:sp>
      <p:sp>
        <p:nvSpPr>
          <p:cNvPr id="3" name="Content Placeholder 2">
            <a:extLst>
              <a:ext uri="{FF2B5EF4-FFF2-40B4-BE49-F238E27FC236}">
                <a16:creationId xmlns:a16="http://schemas.microsoft.com/office/drawing/2014/main" id="{C818B899-DAFE-AF2A-6D3C-9D5C5B02C08E}"/>
              </a:ext>
            </a:extLst>
          </p:cNvPr>
          <p:cNvSpPr>
            <a:spLocks noGrp="1"/>
          </p:cNvSpPr>
          <p:nvPr>
            <p:ph idx="1"/>
          </p:nvPr>
        </p:nvSpPr>
        <p:spPr>
          <a:xfrm>
            <a:off x="838200" y="1825625"/>
            <a:ext cx="6924675" cy="4351338"/>
          </a:xfrm>
        </p:spPr>
        <p:txBody>
          <a:bodyPr/>
          <a:lstStyle/>
          <a:p>
            <a:r>
              <a:rPr lang="en-GB" dirty="0">
                <a:solidFill>
                  <a:srgbClr val="0070C0"/>
                </a:solidFill>
              </a:rPr>
              <a:t>19C beginnings</a:t>
            </a:r>
          </a:p>
          <a:p>
            <a:r>
              <a:rPr lang="en-GB" dirty="0">
                <a:solidFill>
                  <a:srgbClr val="0070C0"/>
                </a:solidFill>
              </a:rPr>
              <a:t>Liberal era and the Welfare State</a:t>
            </a:r>
          </a:p>
          <a:p>
            <a:r>
              <a:rPr lang="en-GB" dirty="0">
                <a:solidFill>
                  <a:srgbClr val="0070C0"/>
                </a:solidFill>
              </a:rPr>
              <a:t>The Modern Welfare State 1940-1974</a:t>
            </a:r>
          </a:p>
          <a:p>
            <a:r>
              <a:rPr lang="en-GB" dirty="0">
                <a:solidFill>
                  <a:srgbClr val="0070C0"/>
                </a:solidFill>
              </a:rPr>
              <a:t>Neoliberalism 1974+</a:t>
            </a:r>
          </a:p>
          <a:p>
            <a:r>
              <a:rPr lang="en-GB" dirty="0">
                <a:solidFill>
                  <a:srgbClr val="0070C0"/>
                </a:solidFill>
              </a:rPr>
              <a:t>Modernisation and the Third Way 1997-2010</a:t>
            </a:r>
          </a:p>
          <a:p>
            <a:r>
              <a:rPr lang="en-GB" dirty="0">
                <a:solidFill>
                  <a:srgbClr val="0070C0"/>
                </a:solidFill>
              </a:rPr>
              <a:t>Austerity</a:t>
            </a:r>
            <a:endParaRPr lang="en-GB" dirty="0"/>
          </a:p>
          <a:p>
            <a:pPr marL="2286000" lvl="5" indent="0">
              <a:buNone/>
            </a:pPr>
            <a:r>
              <a:rPr lang="en-GB" dirty="0"/>
              <a:t>(Alcock </a:t>
            </a:r>
            <a:r>
              <a:rPr lang="en-GB" i="1" dirty="0"/>
              <a:t>et al., </a:t>
            </a:r>
            <a:r>
              <a:rPr lang="en-GB" dirty="0"/>
              <a:t>2022)</a:t>
            </a:r>
          </a:p>
        </p:txBody>
      </p:sp>
      <p:pic>
        <p:nvPicPr>
          <p:cNvPr id="8194" name="Picture 2" descr="Austerity Britain: An Experiment That Failed | The New Yorker">
            <a:extLst>
              <a:ext uri="{FF2B5EF4-FFF2-40B4-BE49-F238E27FC236}">
                <a16:creationId xmlns:a16="http://schemas.microsoft.com/office/drawing/2014/main" id="{A01DD374-2362-FF2D-616B-FD5F5EFE82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875" y="3905250"/>
            <a:ext cx="4429125" cy="29527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 group of people standing in front of a building&#10;&#10;Description automatically generated">
            <a:extLst>
              <a:ext uri="{FF2B5EF4-FFF2-40B4-BE49-F238E27FC236}">
                <a16:creationId xmlns:a16="http://schemas.microsoft.com/office/drawing/2014/main" id="{D3B725D9-8FB0-4B63-BB8F-077AD96CA6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2875" y="10496"/>
            <a:ext cx="4566639" cy="3495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948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650A9-81DA-6964-F85C-AB12FE21A0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35676E-CD1F-5376-F920-C9256960AC92}"/>
              </a:ext>
            </a:extLst>
          </p:cNvPr>
          <p:cNvSpPr>
            <a:spLocks noGrp="1"/>
          </p:cNvSpPr>
          <p:nvPr>
            <p:ph idx="1"/>
          </p:nvPr>
        </p:nvSpPr>
        <p:spPr/>
        <p:txBody>
          <a:bodyPr>
            <a:normAutofit/>
          </a:bodyPr>
          <a:lstStyle/>
          <a:p>
            <a:r>
              <a:rPr lang="en-GB" dirty="0"/>
              <a:t>Social policy in the 19th century began as a reaction to the social and economic upheavals of the Industrial Revolution. </a:t>
            </a:r>
          </a:p>
          <a:p>
            <a:r>
              <a:rPr lang="en-GB" dirty="0"/>
              <a:t>It was shaped by a combination of government legislation, social movements, intellectual debates, and charitable interventions. </a:t>
            </a:r>
          </a:p>
          <a:p>
            <a:r>
              <a:rPr lang="en-GB" dirty="0"/>
              <a:t>By the end of the century, the foundations of the modern welfare state were being laid, particularly with the introduction of social insurance programs in Germany. </a:t>
            </a:r>
          </a:p>
          <a:p>
            <a:pPr marL="0" indent="0">
              <a:buNone/>
            </a:pPr>
            <a:endParaRPr lang="en-GB" dirty="0"/>
          </a:p>
        </p:txBody>
      </p:sp>
    </p:spTree>
    <p:extLst>
      <p:ext uri="{BB962C8B-B14F-4D97-AF65-F5344CB8AC3E}">
        <p14:creationId xmlns:p14="http://schemas.microsoft.com/office/powerpoint/2010/main" val="4082796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391E-B574-448A-39F7-59B6073F33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36506A-858D-5361-D929-510489A2DA5E}"/>
              </a:ext>
            </a:extLst>
          </p:cNvPr>
          <p:cNvSpPr>
            <a:spLocks noGrp="1"/>
          </p:cNvSpPr>
          <p:nvPr>
            <p:ph idx="1"/>
          </p:nvPr>
        </p:nvSpPr>
        <p:spPr/>
        <p:txBody>
          <a:bodyPr/>
          <a:lstStyle/>
          <a:p>
            <a:r>
              <a:rPr lang="en-GB" dirty="0"/>
              <a:t>This era set the stage for the expansion of social policy in the 20th century, where governments took on an even greater role in providing welfare and social security to their citizens.</a:t>
            </a:r>
          </a:p>
          <a:p>
            <a:endParaRPr lang="en-GB" dirty="0"/>
          </a:p>
          <a:p>
            <a:r>
              <a:rPr lang="en-GB" dirty="0"/>
              <a:t>Social policy in the 19th century emerged as a response to the profound social and economic transformations brought about by industrialization, urbanization, and the rise of capitalism in Europe and North America. </a:t>
            </a:r>
          </a:p>
        </p:txBody>
      </p:sp>
    </p:spTree>
    <p:extLst>
      <p:ext uri="{BB962C8B-B14F-4D97-AF65-F5344CB8AC3E}">
        <p14:creationId xmlns:p14="http://schemas.microsoft.com/office/powerpoint/2010/main" val="1603785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3795-6A1D-62C1-C22A-9EE318D1CD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2506FE-33CD-BA98-7459-13C0D22303AF}"/>
              </a:ext>
            </a:extLst>
          </p:cNvPr>
          <p:cNvSpPr>
            <a:spLocks noGrp="1"/>
          </p:cNvSpPr>
          <p:nvPr>
            <p:ph idx="1"/>
          </p:nvPr>
        </p:nvSpPr>
        <p:spPr/>
        <p:txBody>
          <a:bodyPr/>
          <a:lstStyle/>
          <a:p>
            <a:r>
              <a:rPr lang="en-GB" dirty="0"/>
              <a:t>These changes led to widespread social issues, such as poverty, poor working conditions, child labour, public health crises, and the lack of basic welfare provisions.</a:t>
            </a:r>
          </a:p>
          <a:p>
            <a:endParaRPr lang="en-GB" dirty="0"/>
          </a:p>
          <a:p>
            <a:r>
              <a:rPr lang="en-GB" dirty="0"/>
              <a:t>Governments, reformers, intellectuals, and social movements began to address these problems, laying the foundation for modern welfare states. Here's how social policy began to take shape in the 19th century:</a:t>
            </a:r>
          </a:p>
          <a:p>
            <a:endParaRPr lang="en-GB" dirty="0"/>
          </a:p>
        </p:txBody>
      </p:sp>
    </p:spTree>
    <p:extLst>
      <p:ext uri="{BB962C8B-B14F-4D97-AF65-F5344CB8AC3E}">
        <p14:creationId xmlns:p14="http://schemas.microsoft.com/office/powerpoint/2010/main" val="4024546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BAD06-73D4-C518-9DE9-BBD260797966}"/>
              </a:ext>
            </a:extLst>
          </p:cNvPr>
          <p:cNvSpPr>
            <a:spLocks noGrp="1"/>
          </p:cNvSpPr>
          <p:nvPr>
            <p:ph type="title"/>
          </p:nvPr>
        </p:nvSpPr>
        <p:spPr/>
        <p:txBody>
          <a:bodyPr/>
          <a:lstStyle/>
          <a:p>
            <a:r>
              <a:rPr lang="en-GB" b="1" dirty="0"/>
              <a:t>1. Industrialization and Urbanization</a:t>
            </a:r>
            <a:br>
              <a:rPr lang="en-GB" dirty="0"/>
            </a:br>
            <a:endParaRPr lang="en-GB" dirty="0"/>
          </a:p>
        </p:txBody>
      </p:sp>
      <p:sp>
        <p:nvSpPr>
          <p:cNvPr id="3" name="Content Placeholder 2">
            <a:extLst>
              <a:ext uri="{FF2B5EF4-FFF2-40B4-BE49-F238E27FC236}">
                <a16:creationId xmlns:a16="http://schemas.microsoft.com/office/drawing/2014/main" id="{E194663D-6818-A949-C459-4F03677E45DB}"/>
              </a:ext>
            </a:extLst>
          </p:cNvPr>
          <p:cNvSpPr>
            <a:spLocks noGrp="1"/>
          </p:cNvSpPr>
          <p:nvPr>
            <p:ph idx="1"/>
          </p:nvPr>
        </p:nvSpPr>
        <p:spPr/>
        <p:txBody>
          <a:bodyPr>
            <a:normAutofit fontScale="92500" lnSpcReduction="20000"/>
          </a:bodyPr>
          <a:lstStyle/>
          <a:p>
            <a:r>
              <a:rPr lang="en-GB" dirty="0"/>
              <a:t>The 19th century saw the rapid growth of factories and urban centres due to the Industrial Revolution. While this created wealth for many, it also led to serious social challenges:</a:t>
            </a:r>
          </a:p>
          <a:p>
            <a:pPr lvl="0"/>
            <a:r>
              <a:rPr lang="en-GB" b="1" dirty="0"/>
              <a:t>Poverty and Inequality</a:t>
            </a:r>
            <a:r>
              <a:rPr lang="en-GB" dirty="0"/>
              <a:t>: Industrial capitalism created extreme disparities between the wealthy factory owners and the working class.</a:t>
            </a:r>
          </a:p>
          <a:p>
            <a:pPr lvl="0"/>
            <a:r>
              <a:rPr lang="en-GB" b="1" dirty="0"/>
              <a:t>Labor Exploitation</a:t>
            </a:r>
            <a:r>
              <a:rPr lang="en-GB" dirty="0"/>
              <a:t>: Harsh working conditions, long hours, and low wages were common, particularly for women and children. The absence of </a:t>
            </a:r>
            <a:r>
              <a:rPr lang="en-GB" dirty="0" err="1"/>
              <a:t>labor</a:t>
            </a:r>
            <a:r>
              <a:rPr lang="en-GB" dirty="0"/>
              <a:t> rights protections meant that workers were often at the mercy of employers.</a:t>
            </a:r>
          </a:p>
          <a:p>
            <a:pPr lvl="0"/>
            <a:r>
              <a:rPr lang="en-GB" b="1" dirty="0"/>
              <a:t>Urban Squalor</a:t>
            </a:r>
            <a:r>
              <a:rPr lang="en-GB" dirty="0"/>
              <a:t>: As cities grew, so did overcrowding, poor sanitation, and diseases such as cholera and tuberculosis.</a:t>
            </a:r>
          </a:p>
          <a:p>
            <a:endParaRPr lang="en-GB" dirty="0"/>
          </a:p>
        </p:txBody>
      </p:sp>
    </p:spTree>
    <p:extLst>
      <p:ext uri="{BB962C8B-B14F-4D97-AF65-F5344CB8AC3E}">
        <p14:creationId xmlns:p14="http://schemas.microsoft.com/office/powerpoint/2010/main" val="2136384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6065-A0F0-B981-6D48-0BB5BACD101B}"/>
              </a:ext>
            </a:extLst>
          </p:cNvPr>
          <p:cNvSpPr>
            <a:spLocks noGrp="1"/>
          </p:cNvSpPr>
          <p:nvPr>
            <p:ph type="title"/>
          </p:nvPr>
        </p:nvSpPr>
        <p:spPr/>
        <p:txBody>
          <a:bodyPr/>
          <a:lstStyle/>
          <a:p>
            <a:r>
              <a:rPr lang="en-GB" b="1" dirty="0"/>
              <a:t>2. Laissez-Faire Economics and the Response</a:t>
            </a:r>
            <a:br>
              <a:rPr lang="en-GB" dirty="0"/>
            </a:br>
            <a:endParaRPr lang="en-GB" dirty="0"/>
          </a:p>
        </p:txBody>
      </p:sp>
      <p:sp>
        <p:nvSpPr>
          <p:cNvPr id="3" name="Content Placeholder 2">
            <a:extLst>
              <a:ext uri="{FF2B5EF4-FFF2-40B4-BE49-F238E27FC236}">
                <a16:creationId xmlns:a16="http://schemas.microsoft.com/office/drawing/2014/main" id="{F586347A-35F3-4D15-226A-A1E9FCF76FAC}"/>
              </a:ext>
            </a:extLst>
          </p:cNvPr>
          <p:cNvSpPr>
            <a:spLocks noGrp="1"/>
          </p:cNvSpPr>
          <p:nvPr>
            <p:ph idx="1"/>
          </p:nvPr>
        </p:nvSpPr>
        <p:spPr/>
        <p:txBody>
          <a:bodyPr>
            <a:normAutofit lnSpcReduction="10000"/>
          </a:bodyPr>
          <a:lstStyle/>
          <a:p>
            <a:r>
              <a:rPr lang="en-GB" dirty="0"/>
              <a:t>Initially, the dominant economic ideology in the 19th century was </a:t>
            </a:r>
            <a:r>
              <a:rPr lang="en-GB" b="1" dirty="0"/>
              <a:t>laissez-faire liberalism</a:t>
            </a:r>
            <a:r>
              <a:rPr lang="en-GB" dirty="0"/>
              <a:t>, which argued that minimal government intervention in the economy was ideal. According to this view, poverty and social problems were natural, and individuals were responsible for their own economic success or failure.</a:t>
            </a:r>
          </a:p>
          <a:p>
            <a:r>
              <a:rPr lang="en-GB" dirty="0"/>
              <a:t>However, as the social consequences of unregulated capitalism became more evident, reform movements began to push back against laissez-faire ideas. The belief that the state had a role to play in addressing social issues, especially to protect the most vulnerable, gained momentum.</a:t>
            </a:r>
          </a:p>
          <a:p>
            <a:endParaRPr lang="en-GB" dirty="0"/>
          </a:p>
        </p:txBody>
      </p:sp>
    </p:spTree>
    <p:extLst>
      <p:ext uri="{BB962C8B-B14F-4D97-AF65-F5344CB8AC3E}">
        <p14:creationId xmlns:p14="http://schemas.microsoft.com/office/powerpoint/2010/main" val="1091422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25EA-E77C-FA58-1A9F-51EA642BC4C5}"/>
              </a:ext>
            </a:extLst>
          </p:cNvPr>
          <p:cNvSpPr>
            <a:spLocks noGrp="1"/>
          </p:cNvSpPr>
          <p:nvPr>
            <p:ph type="title"/>
          </p:nvPr>
        </p:nvSpPr>
        <p:spPr/>
        <p:txBody>
          <a:bodyPr/>
          <a:lstStyle/>
          <a:p>
            <a:r>
              <a:rPr lang="en-GB" b="1" dirty="0"/>
              <a:t>3. Early Reform Movements and Legislation</a:t>
            </a:r>
            <a:br>
              <a:rPr lang="en-GB" dirty="0"/>
            </a:br>
            <a:endParaRPr lang="en-GB" dirty="0"/>
          </a:p>
        </p:txBody>
      </p:sp>
      <p:sp>
        <p:nvSpPr>
          <p:cNvPr id="3" name="Content Placeholder 2">
            <a:extLst>
              <a:ext uri="{FF2B5EF4-FFF2-40B4-BE49-F238E27FC236}">
                <a16:creationId xmlns:a16="http://schemas.microsoft.com/office/drawing/2014/main" id="{BEC5AC60-BC75-7725-325A-17AC4A1042C9}"/>
              </a:ext>
            </a:extLst>
          </p:cNvPr>
          <p:cNvSpPr>
            <a:spLocks noGrp="1"/>
          </p:cNvSpPr>
          <p:nvPr>
            <p:ph idx="1"/>
          </p:nvPr>
        </p:nvSpPr>
        <p:spPr/>
        <p:txBody>
          <a:bodyPr/>
          <a:lstStyle/>
          <a:p>
            <a:r>
              <a:rPr lang="en-GB" dirty="0"/>
              <a:t>The first social policies were introduced to address the worst abuses of industrial capitalism. Some key developments include:</a:t>
            </a:r>
          </a:p>
          <a:p>
            <a:endParaRPr lang="en-GB" dirty="0"/>
          </a:p>
          <a:p>
            <a:pPr lvl="0"/>
            <a:r>
              <a:rPr lang="en-GB" b="1" dirty="0"/>
              <a:t>Poor Laws</a:t>
            </a:r>
            <a:r>
              <a:rPr lang="en-GB" dirty="0"/>
              <a:t>: In the UK, the </a:t>
            </a:r>
            <a:r>
              <a:rPr lang="en-GB" b="1" dirty="0"/>
              <a:t>Poor Law Amendment Act of 1834</a:t>
            </a:r>
            <a:r>
              <a:rPr lang="en-GB" dirty="0"/>
              <a:t> was a significant early form of social policy. It reformed the existing poor relief system, establishing workhouses to discourage dependence on state aid. While harsh, it was one of the first state interventions into social welfare.</a:t>
            </a:r>
          </a:p>
          <a:p>
            <a:pPr marL="0" indent="0">
              <a:buNone/>
            </a:pPr>
            <a:endParaRPr lang="en-GB" dirty="0"/>
          </a:p>
        </p:txBody>
      </p:sp>
    </p:spTree>
    <p:extLst>
      <p:ext uri="{BB962C8B-B14F-4D97-AF65-F5344CB8AC3E}">
        <p14:creationId xmlns:p14="http://schemas.microsoft.com/office/powerpoint/2010/main" val="27713960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D7B3E-F063-7C6F-1418-1B3100102D14}"/>
              </a:ext>
            </a:extLst>
          </p:cNvPr>
          <p:cNvSpPr>
            <a:spLocks noGrp="1"/>
          </p:cNvSpPr>
          <p:nvPr>
            <p:ph type="title"/>
          </p:nvPr>
        </p:nvSpPr>
        <p:spPr/>
        <p:txBody>
          <a:bodyPr/>
          <a:lstStyle/>
          <a:p>
            <a:r>
              <a:rPr lang="en-GB" b="1" dirty="0"/>
              <a:t>3. Early Reform Movements and Legislation</a:t>
            </a:r>
            <a:endParaRPr lang="en-GB" dirty="0"/>
          </a:p>
        </p:txBody>
      </p:sp>
      <p:sp>
        <p:nvSpPr>
          <p:cNvPr id="3" name="Content Placeholder 2">
            <a:extLst>
              <a:ext uri="{FF2B5EF4-FFF2-40B4-BE49-F238E27FC236}">
                <a16:creationId xmlns:a16="http://schemas.microsoft.com/office/drawing/2014/main" id="{D1ABFA74-151B-279B-10D5-8726DE2DA2C1}"/>
              </a:ext>
            </a:extLst>
          </p:cNvPr>
          <p:cNvSpPr>
            <a:spLocks noGrp="1"/>
          </p:cNvSpPr>
          <p:nvPr>
            <p:ph idx="1"/>
          </p:nvPr>
        </p:nvSpPr>
        <p:spPr/>
        <p:txBody>
          <a:bodyPr/>
          <a:lstStyle/>
          <a:p>
            <a:pPr lvl="0"/>
            <a:r>
              <a:rPr lang="en-GB" b="1" dirty="0"/>
              <a:t>Labor Laws</a:t>
            </a:r>
            <a:r>
              <a:rPr lang="en-GB" dirty="0"/>
              <a:t>: Throughout the 19th century, reforms were enacted to improve working conditions:</a:t>
            </a:r>
          </a:p>
          <a:p>
            <a:pPr lvl="0"/>
            <a:endParaRPr lang="en-GB" dirty="0"/>
          </a:p>
          <a:p>
            <a:pPr lvl="1"/>
            <a:r>
              <a:rPr lang="en-GB" b="1" dirty="0"/>
              <a:t>Factory Acts</a:t>
            </a:r>
            <a:r>
              <a:rPr lang="en-GB" dirty="0"/>
              <a:t>: A series of Factory Acts in the UK (starting in 1802) limited working hours, especially for women and children. These laws also regulated working conditions and mandated education for child </a:t>
            </a:r>
            <a:r>
              <a:rPr lang="en-GB" dirty="0" err="1"/>
              <a:t>laborers</a:t>
            </a:r>
            <a:r>
              <a:rPr lang="en-GB" dirty="0"/>
              <a:t>.</a:t>
            </a:r>
          </a:p>
          <a:p>
            <a:pPr lvl="1"/>
            <a:r>
              <a:rPr lang="en-GB" b="1" dirty="0"/>
              <a:t>Mines Act (1842)</a:t>
            </a:r>
            <a:r>
              <a:rPr lang="en-GB" dirty="0"/>
              <a:t>: Prohibited the employment of women and children in underground coal mines.</a:t>
            </a:r>
          </a:p>
          <a:p>
            <a:endParaRPr lang="en-GB" dirty="0"/>
          </a:p>
        </p:txBody>
      </p:sp>
    </p:spTree>
    <p:extLst>
      <p:ext uri="{BB962C8B-B14F-4D97-AF65-F5344CB8AC3E}">
        <p14:creationId xmlns:p14="http://schemas.microsoft.com/office/powerpoint/2010/main" val="1584326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627B6-1D9B-6225-B7B5-AFC94976360A}"/>
              </a:ext>
            </a:extLst>
          </p:cNvPr>
          <p:cNvSpPr>
            <a:spLocks noGrp="1"/>
          </p:cNvSpPr>
          <p:nvPr>
            <p:ph type="title"/>
          </p:nvPr>
        </p:nvSpPr>
        <p:spPr/>
        <p:txBody>
          <a:bodyPr/>
          <a:lstStyle/>
          <a:p>
            <a:r>
              <a:rPr lang="en-GB" b="1" dirty="0"/>
              <a:t>3. Early Reform Movements and Legislation</a:t>
            </a:r>
            <a:endParaRPr lang="en-GB" dirty="0"/>
          </a:p>
        </p:txBody>
      </p:sp>
      <p:sp>
        <p:nvSpPr>
          <p:cNvPr id="3" name="Content Placeholder 2">
            <a:extLst>
              <a:ext uri="{FF2B5EF4-FFF2-40B4-BE49-F238E27FC236}">
                <a16:creationId xmlns:a16="http://schemas.microsoft.com/office/drawing/2014/main" id="{B9527D56-6B73-5C5C-7AA9-DE8A2C22F2F9}"/>
              </a:ext>
            </a:extLst>
          </p:cNvPr>
          <p:cNvSpPr>
            <a:spLocks noGrp="1"/>
          </p:cNvSpPr>
          <p:nvPr>
            <p:ph idx="1"/>
          </p:nvPr>
        </p:nvSpPr>
        <p:spPr/>
        <p:txBody>
          <a:bodyPr/>
          <a:lstStyle/>
          <a:p>
            <a:pPr lvl="0"/>
            <a:r>
              <a:rPr lang="en-GB" b="1" dirty="0"/>
              <a:t>Public Health Legislation</a:t>
            </a:r>
            <a:r>
              <a:rPr lang="en-GB" dirty="0"/>
              <a:t>: The cholera epidemics and public health crises in rapidly expanding cities led to early public health reforms:</a:t>
            </a:r>
          </a:p>
          <a:p>
            <a:pPr lvl="1"/>
            <a:r>
              <a:rPr lang="en-GB" dirty="0"/>
              <a:t>In the UK, the </a:t>
            </a:r>
            <a:r>
              <a:rPr lang="en-GB" b="1" dirty="0"/>
              <a:t>Public Health Act of 1848</a:t>
            </a:r>
            <a:r>
              <a:rPr lang="en-GB" dirty="0"/>
              <a:t> was passed in response to urban squalor and disease. It aimed to improve sanitation and living conditions in cities.</a:t>
            </a:r>
          </a:p>
          <a:p>
            <a:endParaRPr lang="en-GB" dirty="0"/>
          </a:p>
        </p:txBody>
      </p:sp>
    </p:spTree>
    <p:extLst>
      <p:ext uri="{BB962C8B-B14F-4D97-AF65-F5344CB8AC3E}">
        <p14:creationId xmlns:p14="http://schemas.microsoft.com/office/powerpoint/2010/main" val="21562540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8425-36E3-ACBC-00DD-465A10F779D2}"/>
              </a:ext>
            </a:extLst>
          </p:cNvPr>
          <p:cNvSpPr>
            <a:spLocks noGrp="1"/>
          </p:cNvSpPr>
          <p:nvPr>
            <p:ph type="title"/>
          </p:nvPr>
        </p:nvSpPr>
        <p:spPr/>
        <p:txBody>
          <a:bodyPr/>
          <a:lstStyle/>
          <a:p>
            <a:r>
              <a:rPr lang="en-GB" b="1" dirty="0"/>
              <a:t>4. Rise of Social Movements</a:t>
            </a:r>
            <a:br>
              <a:rPr lang="en-GB" dirty="0"/>
            </a:br>
            <a:endParaRPr lang="en-GB" dirty="0"/>
          </a:p>
        </p:txBody>
      </p:sp>
      <p:sp>
        <p:nvSpPr>
          <p:cNvPr id="3" name="Content Placeholder 2">
            <a:extLst>
              <a:ext uri="{FF2B5EF4-FFF2-40B4-BE49-F238E27FC236}">
                <a16:creationId xmlns:a16="http://schemas.microsoft.com/office/drawing/2014/main" id="{BAA560EA-ADC2-243C-6779-63484C69AD5D}"/>
              </a:ext>
            </a:extLst>
          </p:cNvPr>
          <p:cNvSpPr>
            <a:spLocks noGrp="1"/>
          </p:cNvSpPr>
          <p:nvPr>
            <p:ph idx="1"/>
          </p:nvPr>
        </p:nvSpPr>
        <p:spPr/>
        <p:txBody>
          <a:bodyPr>
            <a:normAutofit lnSpcReduction="10000"/>
          </a:bodyPr>
          <a:lstStyle/>
          <a:p>
            <a:pPr marL="0" indent="0">
              <a:buNone/>
            </a:pPr>
            <a:r>
              <a:rPr lang="en-GB" dirty="0"/>
              <a:t>Various social movements emerged during the 19th century, advocating for the welfare of marginalized groups:</a:t>
            </a:r>
          </a:p>
          <a:p>
            <a:pPr lvl="0"/>
            <a:r>
              <a:rPr lang="en-GB" b="1" dirty="0"/>
              <a:t>Labor Movements</a:t>
            </a:r>
            <a:r>
              <a:rPr lang="en-GB" dirty="0"/>
              <a:t>: Workers' unions and organizations formed to fight for better wages, working conditions, and rights. By the late 19th century, these movements became increasingly organized and influential, contributing to the development of </a:t>
            </a:r>
            <a:r>
              <a:rPr lang="en-GB" dirty="0" err="1"/>
              <a:t>labor</a:t>
            </a:r>
            <a:r>
              <a:rPr lang="en-GB" dirty="0"/>
              <a:t> laws and social welfare programs.</a:t>
            </a:r>
          </a:p>
          <a:p>
            <a:pPr lvl="0"/>
            <a:r>
              <a:rPr lang="en-GB" b="1" dirty="0"/>
              <a:t>Chartism</a:t>
            </a:r>
            <a:r>
              <a:rPr lang="en-GB" dirty="0"/>
              <a:t>: A working-class movement in Britain during the 1830s and 1840s that demanded political reforms, including universal male suffrage, in order to address economic inequalities.</a:t>
            </a:r>
          </a:p>
          <a:p>
            <a:endParaRPr lang="en-GB" dirty="0"/>
          </a:p>
        </p:txBody>
      </p:sp>
    </p:spTree>
    <p:extLst>
      <p:ext uri="{BB962C8B-B14F-4D97-AF65-F5344CB8AC3E}">
        <p14:creationId xmlns:p14="http://schemas.microsoft.com/office/powerpoint/2010/main" val="36726009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4E424-ECEB-1DBF-E889-B1A0A2A7FC0A}"/>
              </a:ext>
            </a:extLst>
          </p:cNvPr>
          <p:cNvSpPr>
            <a:spLocks noGrp="1"/>
          </p:cNvSpPr>
          <p:nvPr>
            <p:ph type="title"/>
          </p:nvPr>
        </p:nvSpPr>
        <p:spPr/>
        <p:txBody>
          <a:bodyPr/>
          <a:lstStyle/>
          <a:p>
            <a:r>
              <a:rPr lang="en-GB" b="1" dirty="0"/>
              <a:t>4. Rise of Social Movements</a:t>
            </a:r>
            <a:endParaRPr lang="en-GB" dirty="0"/>
          </a:p>
        </p:txBody>
      </p:sp>
      <p:sp>
        <p:nvSpPr>
          <p:cNvPr id="3" name="Content Placeholder 2">
            <a:extLst>
              <a:ext uri="{FF2B5EF4-FFF2-40B4-BE49-F238E27FC236}">
                <a16:creationId xmlns:a16="http://schemas.microsoft.com/office/drawing/2014/main" id="{019BA3B3-F7F1-E146-1818-0136A60B7FB9}"/>
              </a:ext>
            </a:extLst>
          </p:cNvPr>
          <p:cNvSpPr>
            <a:spLocks noGrp="1"/>
          </p:cNvSpPr>
          <p:nvPr>
            <p:ph idx="1"/>
          </p:nvPr>
        </p:nvSpPr>
        <p:spPr/>
        <p:txBody>
          <a:bodyPr/>
          <a:lstStyle/>
          <a:p>
            <a:pPr lvl="0"/>
            <a:r>
              <a:rPr lang="en-GB" b="1" dirty="0"/>
              <a:t>Socialist and Utopian Movements</a:t>
            </a:r>
            <a:r>
              <a:rPr lang="en-GB" dirty="0"/>
              <a:t>: Thinkers like </a:t>
            </a:r>
            <a:r>
              <a:rPr lang="en-GB" b="1" dirty="0"/>
              <a:t>Karl Marx</a:t>
            </a:r>
            <a:r>
              <a:rPr lang="en-GB" dirty="0"/>
              <a:t> and </a:t>
            </a:r>
            <a:r>
              <a:rPr lang="en-GB" b="1" dirty="0"/>
              <a:t>Friedrich Engels</a:t>
            </a:r>
            <a:r>
              <a:rPr lang="en-GB" dirty="0"/>
              <a:t> critiqued the capitalist system and proposed radical social changes. Marx’s ideas about class struggle and exploitation would go on to influence 20th-century social policy, especially in the development of socialist and communist states.</a:t>
            </a:r>
          </a:p>
          <a:p>
            <a:pPr lvl="0"/>
            <a:r>
              <a:rPr lang="en-GB" b="1" dirty="0"/>
              <a:t>Charitable Organizations</a:t>
            </a:r>
            <a:r>
              <a:rPr lang="en-GB" dirty="0"/>
              <a:t>: Religious and philanthropic groups, such as the </a:t>
            </a:r>
            <a:r>
              <a:rPr lang="en-GB" b="1" dirty="0"/>
              <a:t>Salvation Army</a:t>
            </a:r>
            <a:r>
              <a:rPr lang="en-GB" dirty="0"/>
              <a:t> (founded in 1865), provided direct aid to the poor and homeless, acting as early welfare providers.</a:t>
            </a:r>
          </a:p>
          <a:p>
            <a:endParaRPr lang="en-GB" dirty="0"/>
          </a:p>
        </p:txBody>
      </p:sp>
    </p:spTree>
    <p:extLst>
      <p:ext uri="{BB962C8B-B14F-4D97-AF65-F5344CB8AC3E}">
        <p14:creationId xmlns:p14="http://schemas.microsoft.com/office/powerpoint/2010/main" val="6182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8D4A-4462-6972-69A9-D137E99F8D41}"/>
              </a:ext>
            </a:extLst>
          </p:cNvPr>
          <p:cNvSpPr>
            <a:spLocks noGrp="1"/>
          </p:cNvSpPr>
          <p:nvPr>
            <p:ph type="title"/>
          </p:nvPr>
        </p:nvSpPr>
        <p:spPr/>
        <p:txBody>
          <a:bodyPr/>
          <a:lstStyle/>
          <a:p>
            <a:r>
              <a:rPr lang="en-GB" b="1" dirty="0"/>
              <a:t>5. Expansion of Education</a:t>
            </a:r>
            <a:br>
              <a:rPr lang="en-GB" dirty="0"/>
            </a:br>
            <a:endParaRPr lang="en-GB" dirty="0"/>
          </a:p>
        </p:txBody>
      </p:sp>
      <p:sp>
        <p:nvSpPr>
          <p:cNvPr id="3" name="Content Placeholder 2">
            <a:extLst>
              <a:ext uri="{FF2B5EF4-FFF2-40B4-BE49-F238E27FC236}">
                <a16:creationId xmlns:a16="http://schemas.microsoft.com/office/drawing/2014/main" id="{FA383C90-3D6E-47E5-341C-14EF32F102D7}"/>
              </a:ext>
            </a:extLst>
          </p:cNvPr>
          <p:cNvSpPr>
            <a:spLocks noGrp="1"/>
          </p:cNvSpPr>
          <p:nvPr>
            <p:ph idx="1"/>
          </p:nvPr>
        </p:nvSpPr>
        <p:spPr/>
        <p:txBody>
          <a:bodyPr>
            <a:normAutofit lnSpcReduction="10000"/>
          </a:bodyPr>
          <a:lstStyle/>
          <a:p>
            <a:pPr marL="0" indent="0">
              <a:buNone/>
            </a:pPr>
            <a:r>
              <a:rPr lang="en-GB" dirty="0"/>
              <a:t>The 19th century also saw an increasing recognition of the importance of education as part of social policy. Many countries, particularly in Europe, introduced compulsory public education to ensure that children were educated rather than exploited in </a:t>
            </a:r>
            <a:r>
              <a:rPr lang="en-GB" dirty="0" err="1"/>
              <a:t>labor</a:t>
            </a:r>
            <a:r>
              <a:rPr lang="en-GB" dirty="0"/>
              <a:t> markets.</a:t>
            </a:r>
          </a:p>
          <a:p>
            <a:pPr lvl="0"/>
            <a:r>
              <a:rPr lang="en-GB" dirty="0"/>
              <a:t>In the UK, the </a:t>
            </a:r>
            <a:r>
              <a:rPr lang="en-GB" b="1" dirty="0"/>
              <a:t>Elementary Education Act of 1870</a:t>
            </a:r>
            <a:r>
              <a:rPr lang="en-GB" dirty="0"/>
              <a:t> made provisions for the establishment of school boards to ensure that children received at least basic education.</a:t>
            </a:r>
          </a:p>
          <a:p>
            <a:pPr lvl="0"/>
            <a:r>
              <a:rPr lang="en-GB" dirty="0"/>
              <a:t>Similar educational reforms spread across Europe and the United States, helping to raise literacy rates and reduce child </a:t>
            </a:r>
            <a:r>
              <a:rPr lang="en-GB" dirty="0" err="1"/>
              <a:t>labor</a:t>
            </a:r>
            <a:r>
              <a:rPr lang="en-GB" dirty="0"/>
              <a:t>.</a:t>
            </a:r>
          </a:p>
          <a:p>
            <a:endParaRPr lang="en-GB" dirty="0"/>
          </a:p>
        </p:txBody>
      </p:sp>
    </p:spTree>
    <p:extLst>
      <p:ext uri="{BB962C8B-B14F-4D97-AF65-F5344CB8AC3E}">
        <p14:creationId xmlns:p14="http://schemas.microsoft.com/office/powerpoint/2010/main" val="260368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08B27-8478-6C18-C3FC-11A2D8F84BFA}"/>
              </a:ext>
            </a:extLst>
          </p:cNvPr>
          <p:cNvSpPr>
            <a:spLocks noGrp="1"/>
          </p:cNvSpPr>
          <p:nvPr>
            <p:ph type="title"/>
          </p:nvPr>
        </p:nvSpPr>
        <p:spPr/>
        <p:txBody>
          <a:bodyPr>
            <a:normAutofit fontScale="90000"/>
          </a:bodyPr>
          <a:lstStyle/>
          <a:p>
            <a:r>
              <a:rPr lang="en-GB" b="1" dirty="0"/>
              <a:t>6. Bismarck and the Foundations of the Welfare State</a:t>
            </a:r>
            <a:br>
              <a:rPr lang="en-GB" dirty="0"/>
            </a:br>
            <a:endParaRPr lang="en-GB" dirty="0"/>
          </a:p>
        </p:txBody>
      </p:sp>
      <p:sp>
        <p:nvSpPr>
          <p:cNvPr id="3" name="Content Placeholder 2">
            <a:extLst>
              <a:ext uri="{FF2B5EF4-FFF2-40B4-BE49-F238E27FC236}">
                <a16:creationId xmlns:a16="http://schemas.microsoft.com/office/drawing/2014/main" id="{1F110205-36A4-A3E6-77AD-659E233CC4D9}"/>
              </a:ext>
            </a:extLst>
          </p:cNvPr>
          <p:cNvSpPr>
            <a:spLocks noGrp="1"/>
          </p:cNvSpPr>
          <p:nvPr>
            <p:ph idx="1"/>
          </p:nvPr>
        </p:nvSpPr>
        <p:spPr/>
        <p:txBody>
          <a:bodyPr/>
          <a:lstStyle/>
          <a:p>
            <a:pPr marL="0" indent="0">
              <a:buNone/>
            </a:pPr>
            <a:r>
              <a:rPr lang="en-GB" dirty="0"/>
              <a:t>One of the most significant developments in 19th-century social policy came in Germany under the leadership of </a:t>
            </a:r>
            <a:r>
              <a:rPr lang="en-GB" b="1" dirty="0"/>
              <a:t>Otto von Bismarck</a:t>
            </a:r>
            <a:r>
              <a:rPr lang="en-GB" dirty="0"/>
              <a:t>, the Chancellor of the German Empire. In the 1880s, Bismarck introduced the first modern social insurance programs:</a:t>
            </a:r>
          </a:p>
          <a:p>
            <a:pPr lvl="0"/>
            <a:r>
              <a:rPr lang="en-GB" b="1" dirty="0"/>
              <a:t>Health Insurance (1883)</a:t>
            </a:r>
            <a:r>
              <a:rPr lang="en-GB" dirty="0"/>
              <a:t>: A system of compulsory health insurance for industrial workers, financed by contributions from employers and employees.</a:t>
            </a:r>
          </a:p>
          <a:p>
            <a:endParaRPr lang="en-GB" dirty="0"/>
          </a:p>
        </p:txBody>
      </p:sp>
    </p:spTree>
    <p:extLst>
      <p:ext uri="{BB962C8B-B14F-4D97-AF65-F5344CB8AC3E}">
        <p14:creationId xmlns:p14="http://schemas.microsoft.com/office/powerpoint/2010/main" val="5564747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73C6F-CC01-712B-59B2-FF13286A4AA1}"/>
              </a:ext>
            </a:extLst>
          </p:cNvPr>
          <p:cNvSpPr>
            <a:spLocks noGrp="1"/>
          </p:cNvSpPr>
          <p:nvPr>
            <p:ph type="title"/>
          </p:nvPr>
        </p:nvSpPr>
        <p:spPr/>
        <p:txBody>
          <a:bodyPr/>
          <a:lstStyle/>
          <a:p>
            <a:r>
              <a:rPr lang="en-GB" b="1" dirty="0"/>
              <a:t>6. Bismarck and the Foundations of the Welfare State</a:t>
            </a:r>
            <a:endParaRPr lang="en-GB" dirty="0"/>
          </a:p>
        </p:txBody>
      </p:sp>
      <p:sp>
        <p:nvSpPr>
          <p:cNvPr id="3" name="Content Placeholder 2">
            <a:extLst>
              <a:ext uri="{FF2B5EF4-FFF2-40B4-BE49-F238E27FC236}">
                <a16:creationId xmlns:a16="http://schemas.microsoft.com/office/drawing/2014/main" id="{EF27A188-C065-A8D8-AA31-FEE3C7CC7151}"/>
              </a:ext>
            </a:extLst>
          </p:cNvPr>
          <p:cNvSpPr>
            <a:spLocks noGrp="1"/>
          </p:cNvSpPr>
          <p:nvPr>
            <p:ph idx="1"/>
          </p:nvPr>
        </p:nvSpPr>
        <p:spPr/>
        <p:txBody>
          <a:bodyPr>
            <a:normAutofit lnSpcReduction="10000"/>
          </a:bodyPr>
          <a:lstStyle/>
          <a:p>
            <a:pPr lvl="0"/>
            <a:r>
              <a:rPr lang="en-GB" b="1" dirty="0"/>
              <a:t>Accident Insurance (1884)</a:t>
            </a:r>
            <a:r>
              <a:rPr lang="en-GB" dirty="0"/>
              <a:t>: Workers injured on the job were provided compensation, laying the groundwork for modern workers' compensation programs.</a:t>
            </a:r>
          </a:p>
          <a:p>
            <a:pPr lvl="0"/>
            <a:r>
              <a:rPr lang="en-GB" b="1" dirty="0"/>
              <a:t>Old Age Pensions (1889)</a:t>
            </a:r>
            <a:r>
              <a:rPr lang="en-GB" dirty="0"/>
              <a:t>: A form of retirement pension for workers, this was one of the earliest forms of old-age social insurance.</a:t>
            </a:r>
          </a:p>
          <a:p>
            <a:pPr marL="0" indent="0">
              <a:buNone/>
            </a:pPr>
            <a:r>
              <a:rPr lang="en-GB" dirty="0"/>
              <a:t>Bismarck's social policies were designed to counter the growing influence of socialism while simultaneously addressing the social unrest caused by industrialization. They set a precedent for other countries, which began to introduce their own welfare measures.</a:t>
            </a:r>
          </a:p>
          <a:p>
            <a:pPr marL="0" lvl="0" indent="0">
              <a:buNone/>
            </a:pPr>
            <a:endParaRPr lang="en-GB" dirty="0"/>
          </a:p>
          <a:p>
            <a:endParaRPr lang="en-GB" dirty="0"/>
          </a:p>
        </p:txBody>
      </p:sp>
    </p:spTree>
    <p:extLst>
      <p:ext uri="{BB962C8B-B14F-4D97-AF65-F5344CB8AC3E}">
        <p14:creationId xmlns:p14="http://schemas.microsoft.com/office/powerpoint/2010/main" val="14572019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B8401-0DD0-82FE-BC22-3CA81B9D0295}"/>
              </a:ext>
            </a:extLst>
          </p:cNvPr>
          <p:cNvSpPr>
            <a:spLocks noGrp="1"/>
          </p:cNvSpPr>
          <p:nvPr>
            <p:ph type="title"/>
          </p:nvPr>
        </p:nvSpPr>
        <p:spPr/>
        <p:txBody>
          <a:bodyPr/>
          <a:lstStyle/>
          <a:p>
            <a:r>
              <a:rPr lang="en-GB" b="1" dirty="0"/>
              <a:t>7. Philosophical and Intellectual Shifts</a:t>
            </a:r>
            <a:br>
              <a:rPr lang="en-GB" dirty="0"/>
            </a:br>
            <a:endParaRPr lang="en-GB" dirty="0"/>
          </a:p>
        </p:txBody>
      </p:sp>
      <p:sp>
        <p:nvSpPr>
          <p:cNvPr id="3" name="Content Placeholder 2">
            <a:extLst>
              <a:ext uri="{FF2B5EF4-FFF2-40B4-BE49-F238E27FC236}">
                <a16:creationId xmlns:a16="http://schemas.microsoft.com/office/drawing/2014/main" id="{BC57B8E9-46F5-6806-F449-36301EEE1084}"/>
              </a:ext>
            </a:extLst>
          </p:cNvPr>
          <p:cNvSpPr>
            <a:spLocks noGrp="1"/>
          </p:cNvSpPr>
          <p:nvPr>
            <p:ph idx="1"/>
          </p:nvPr>
        </p:nvSpPr>
        <p:spPr/>
        <p:txBody>
          <a:bodyPr/>
          <a:lstStyle/>
          <a:p>
            <a:pPr marL="0" indent="0">
              <a:buNone/>
            </a:pPr>
            <a:r>
              <a:rPr lang="en-GB" dirty="0"/>
              <a:t>Social policy in the 19th century was also influenced by evolving ideas about the role of government and society in protecting individuals. Key thinkers included:</a:t>
            </a:r>
          </a:p>
          <a:p>
            <a:pPr marL="0" indent="0">
              <a:buNone/>
            </a:pPr>
            <a:endParaRPr lang="en-GB" dirty="0"/>
          </a:p>
          <a:p>
            <a:pPr lvl="0"/>
            <a:r>
              <a:rPr lang="en-GB" b="1" dirty="0"/>
              <a:t>John Stuart Mill</a:t>
            </a:r>
            <a:r>
              <a:rPr lang="en-GB" dirty="0"/>
              <a:t>: A liberal philosopher who advocated for social reforms to improve individual freedom, such as </a:t>
            </a:r>
            <a:r>
              <a:rPr lang="en-GB" dirty="0" err="1"/>
              <a:t>labor</a:t>
            </a:r>
            <a:r>
              <a:rPr lang="en-GB" dirty="0"/>
              <a:t> protections and women's rights.</a:t>
            </a:r>
          </a:p>
          <a:p>
            <a:endParaRPr lang="en-GB" dirty="0"/>
          </a:p>
        </p:txBody>
      </p:sp>
    </p:spTree>
    <p:extLst>
      <p:ext uri="{BB962C8B-B14F-4D97-AF65-F5344CB8AC3E}">
        <p14:creationId xmlns:p14="http://schemas.microsoft.com/office/powerpoint/2010/main" val="3721886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8BF33-22AA-9EB6-EE7D-AB8047668AB6}"/>
              </a:ext>
            </a:extLst>
          </p:cNvPr>
          <p:cNvSpPr>
            <a:spLocks noGrp="1"/>
          </p:cNvSpPr>
          <p:nvPr>
            <p:ph type="title"/>
          </p:nvPr>
        </p:nvSpPr>
        <p:spPr/>
        <p:txBody>
          <a:bodyPr/>
          <a:lstStyle/>
          <a:p>
            <a:r>
              <a:rPr lang="en-GB" b="1" dirty="0"/>
              <a:t>7. Philosophical and Intellectual Shifts</a:t>
            </a:r>
            <a:endParaRPr lang="en-GB" dirty="0"/>
          </a:p>
        </p:txBody>
      </p:sp>
      <p:sp>
        <p:nvSpPr>
          <p:cNvPr id="3" name="Content Placeholder 2">
            <a:extLst>
              <a:ext uri="{FF2B5EF4-FFF2-40B4-BE49-F238E27FC236}">
                <a16:creationId xmlns:a16="http://schemas.microsoft.com/office/drawing/2014/main" id="{5DB85B96-FCAA-BD07-EE9E-2EBBD2DC32BF}"/>
              </a:ext>
            </a:extLst>
          </p:cNvPr>
          <p:cNvSpPr>
            <a:spLocks noGrp="1"/>
          </p:cNvSpPr>
          <p:nvPr>
            <p:ph idx="1"/>
          </p:nvPr>
        </p:nvSpPr>
        <p:spPr/>
        <p:txBody>
          <a:bodyPr/>
          <a:lstStyle/>
          <a:p>
            <a:pPr lvl="0"/>
            <a:r>
              <a:rPr lang="en-GB" b="1" dirty="0"/>
              <a:t>Thomas Malthus</a:t>
            </a:r>
            <a:r>
              <a:rPr lang="en-GB" dirty="0"/>
              <a:t>: Although critical of unchecked population growth and welfare support, Malthus's ideas influenced debates on poverty and state intervention.</a:t>
            </a:r>
          </a:p>
          <a:p>
            <a:pPr lvl="0"/>
            <a:r>
              <a:rPr lang="en-GB" b="1" dirty="0"/>
              <a:t>Karl Marx</a:t>
            </a:r>
            <a:r>
              <a:rPr lang="en-GB" dirty="0"/>
              <a:t>: His critique of capitalism highlighted class inequalities and the exploitation of workers, </a:t>
            </a:r>
            <a:r>
              <a:rPr lang="en-GB" dirty="0" err="1"/>
              <a:t>fueling</a:t>
            </a:r>
            <a:r>
              <a:rPr lang="en-GB" dirty="0"/>
              <a:t> socialist movements that advocated for more radical social policies.</a:t>
            </a:r>
          </a:p>
          <a:p>
            <a:endParaRPr lang="en-GB" dirty="0"/>
          </a:p>
        </p:txBody>
      </p:sp>
    </p:spTree>
    <p:extLst>
      <p:ext uri="{BB962C8B-B14F-4D97-AF65-F5344CB8AC3E}">
        <p14:creationId xmlns:p14="http://schemas.microsoft.com/office/powerpoint/2010/main" val="3518413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6D5A-85FD-0BE2-9FEF-3B86118380C7}"/>
              </a:ext>
            </a:extLst>
          </p:cNvPr>
          <p:cNvSpPr>
            <a:spLocks noGrp="1"/>
          </p:cNvSpPr>
          <p:nvPr>
            <p:ph type="title"/>
          </p:nvPr>
        </p:nvSpPr>
        <p:spPr/>
        <p:txBody>
          <a:bodyPr/>
          <a:lstStyle/>
          <a:p>
            <a:r>
              <a:rPr lang="en-GB" b="1" dirty="0"/>
              <a:t>8. The Liberal Era (19th to early 20th Century)</a:t>
            </a:r>
            <a:br>
              <a:rPr lang="en-GB" dirty="0"/>
            </a:br>
            <a:endParaRPr lang="en-GB" dirty="0"/>
          </a:p>
        </p:txBody>
      </p:sp>
      <p:sp>
        <p:nvSpPr>
          <p:cNvPr id="3" name="Content Placeholder 2">
            <a:extLst>
              <a:ext uri="{FF2B5EF4-FFF2-40B4-BE49-F238E27FC236}">
                <a16:creationId xmlns:a16="http://schemas.microsoft.com/office/drawing/2014/main" id="{4530E055-39E2-58C1-8474-0EEACBC41058}"/>
              </a:ext>
            </a:extLst>
          </p:cNvPr>
          <p:cNvSpPr>
            <a:spLocks noGrp="1"/>
          </p:cNvSpPr>
          <p:nvPr>
            <p:ph idx="1"/>
          </p:nvPr>
        </p:nvSpPr>
        <p:spPr/>
        <p:txBody>
          <a:bodyPr/>
          <a:lstStyle/>
          <a:p>
            <a:pPr marL="0" indent="0">
              <a:buNone/>
            </a:pPr>
            <a:r>
              <a:rPr lang="en-GB" dirty="0"/>
              <a:t>The </a:t>
            </a:r>
            <a:r>
              <a:rPr lang="en-GB" b="1" dirty="0"/>
              <a:t>Liberal era</a:t>
            </a:r>
            <a:r>
              <a:rPr lang="en-GB" dirty="0"/>
              <a:t> refers to the period in the 19th century through the early 20th century, when classical liberalism dominated the political and economic landscape, especially in Europe and North America. This period is characterized by limited government intervention, emphasis on free markets, and individual liberties.</a:t>
            </a:r>
          </a:p>
          <a:p>
            <a:endParaRPr lang="en-GB" dirty="0"/>
          </a:p>
        </p:txBody>
      </p:sp>
    </p:spTree>
    <p:extLst>
      <p:ext uri="{BB962C8B-B14F-4D97-AF65-F5344CB8AC3E}">
        <p14:creationId xmlns:p14="http://schemas.microsoft.com/office/powerpoint/2010/main" val="119187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AABFE-CB32-682E-35E0-6E7ACF42354B}"/>
              </a:ext>
            </a:extLst>
          </p:cNvPr>
          <p:cNvSpPr>
            <a:spLocks noGrp="1"/>
          </p:cNvSpPr>
          <p:nvPr>
            <p:ph type="title"/>
          </p:nvPr>
        </p:nvSpPr>
        <p:spPr/>
        <p:txBody>
          <a:bodyPr/>
          <a:lstStyle/>
          <a:p>
            <a:r>
              <a:rPr lang="en-GB" b="1" dirty="0"/>
              <a:t>Social Policy in the Liberal Era:</a:t>
            </a:r>
            <a:br>
              <a:rPr lang="en-GB" dirty="0"/>
            </a:br>
            <a:endParaRPr lang="en-GB" dirty="0"/>
          </a:p>
        </p:txBody>
      </p:sp>
      <p:sp>
        <p:nvSpPr>
          <p:cNvPr id="3" name="Content Placeholder 2">
            <a:extLst>
              <a:ext uri="{FF2B5EF4-FFF2-40B4-BE49-F238E27FC236}">
                <a16:creationId xmlns:a16="http://schemas.microsoft.com/office/drawing/2014/main" id="{B4A4EFA7-97E5-D735-7E3B-48C6CFD94E93}"/>
              </a:ext>
            </a:extLst>
          </p:cNvPr>
          <p:cNvSpPr>
            <a:spLocks noGrp="1"/>
          </p:cNvSpPr>
          <p:nvPr>
            <p:ph idx="1"/>
          </p:nvPr>
        </p:nvSpPr>
        <p:spPr/>
        <p:txBody>
          <a:bodyPr/>
          <a:lstStyle/>
          <a:p>
            <a:r>
              <a:rPr lang="en-GB" b="1" dirty="0"/>
              <a:t>Minimal State Intervention:</a:t>
            </a:r>
            <a:r>
              <a:rPr lang="en-GB" dirty="0"/>
              <a:t> The state’s role in social welfare was minimal. The philosophy of the time promoted a laissez-faire approach, where the market was seen as the most effective way to regulate economic and social life. The belief was that individuals should be responsible for their own welfare.</a:t>
            </a:r>
          </a:p>
          <a:p>
            <a:endParaRPr lang="en-GB" dirty="0"/>
          </a:p>
        </p:txBody>
      </p:sp>
    </p:spTree>
    <p:extLst>
      <p:ext uri="{BB962C8B-B14F-4D97-AF65-F5344CB8AC3E}">
        <p14:creationId xmlns:p14="http://schemas.microsoft.com/office/powerpoint/2010/main" val="4115075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AF2A-CB82-4DBD-4CA4-C3028AA22AA9}"/>
              </a:ext>
            </a:extLst>
          </p:cNvPr>
          <p:cNvSpPr>
            <a:spLocks noGrp="1"/>
          </p:cNvSpPr>
          <p:nvPr>
            <p:ph type="title"/>
          </p:nvPr>
        </p:nvSpPr>
        <p:spPr/>
        <p:txBody>
          <a:bodyPr/>
          <a:lstStyle/>
          <a:p>
            <a:r>
              <a:rPr lang="en-GB" b="1" dirty="0"/>
              <a:t>Social Policy in the Liberal Era:</a:t>
            </a:r>
            <a:endParaRPr lang="en-GB" dirty="0"/>
          </a:p>
        </p:txBody>
      </p:sp>
      <p:sp>
        <p:nvSpPr>
          <p:cNvPr id="3" name="Content Placeholder 2">
            <a:extLst>
              <a:ext uri="{FF2B5EF4-FFF2-40B4-BE49-F238E27FC236}">
                <a16:creationId xmlns:a16="http://schemas.microsoft.com/office/drawing/2014/main" id="{F12654A8-A2F6-3CB1-F3A8-5515A990C707}"/>
              </a:ext>
            </a:extLst>
          </p:cNvPr>
          <p:cNvSpPr>
            <a:spLocks noGrp="1"/>
          </p:cNvSpPr>
          <p:nvPr>
            <p:ph idx="1"/>
          </p:nvPr>
        </p:nvSpPr>
        <p:spPr/>
        <p:txBody>
          <a:bodyPr/>
          <a:lstStyle/>
          <a:p>
            <a:r>
              <a:rPr lang="en-GB" b="1" dirty="0"/>
              <a:t>Poor Laws and Charity:</a:t>
            </a:r>
            <a:r>
              <a:rPr lang="en-GB" dirty="0"/>
              <a:t> Social welfare during this period was primarily provided through </a:t>
            </a:r>
            <a:r>
              <a:rPr lang="en-GB" b="1" dirty="0"/>
              <a:t>Poor Laws</a:t>
            </a:r>
            <a:r>
              <a:rPr lang="en-GB" dirty="0"/>
              <a:t> (especially in Britain) and private charity. The state only intervened in extreme cases, such as poverty relief through workhouses and limited public assistance, but these systems were often punitive and stigmatizing.</a:t>
            </a:r>
          </a:p>
          <a:p>
            <a:pPr marL="0" indent="0">
              <a:buNone/>
            </a:pPr>
            <a:endParaRPr lang="en-GB" dirty="0"/>
          </a:p>
        </p:txBody>
      </p:sp>
    </p:spTree>
    <p:extLst>
      <p:ext uri="{BB962C8B-B14F-4D97-AF65-F5344CB8AC3E}">
        <p14:creationId xmlns:p14="http://schemas.microsoft.com/office/powerpoint/2010/main" val="36087815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9A203-4578-ADA6-BA7F-08E87D0A7E74}"/>
              </a:ext>
            </a:extLst>
          </p:cNvPr>
          <p:cNvSpPr>
            <a:spLocks noGrp="1"/>
          </p:cNvSpPr>
          <p:nvPr>
            <p:ph type="title"/>
          </p:nvPr>
        </p:nvSpPr>
        <p:spPr/>
        <p:txBody>
          <a:bodyPr/>
          <a:lstStyle/>
          <a:p>
            <a:r>
              <a:rPr lang="en-GB" b="1" dirty="0"/>
              <a:t>Social Policy in the Liberal Era:</a:t>
            </a:r>
            <a:endParaRPr lang="en-GB" dirty="0"/>
          </a:p>
        </p:txBody>
      </p:sp>
      <p:sp>
        <p:nvSpPr>
          <p:cNvPr id="3" name="Content Placeholder 2">
            <a:extLst>
              <a:ext uri="{FF2B5EF4-FFF2-40B4-BE49-F238E27FC236}">
                <a16:creationId xmlns:a16="http://schemas.microsoft.com/office/drawing/2014/main" id="{891D2C54-DCAB-A03B-CFCB-7A789E12C902}"/>
              </a:ext>
            </a:extLst>
          </p:cNvPr>
          <p:cNvSpPr>
            <a:spLocks noGrp="1"/>
          </p:cNvSpPr>
          <p:nvPr>
            <p:ph idx="1"/>
          </p:nvPr>
        </p:nvSpPr>
        <p:spPr/>
        <p:txBody>
          <a:bodyPr/>
          <a:lstStyle/>
          <a:p>
            <a:r>
              <a:rPr lang="en-GB" b="1" dirty="0"/>
              <a:t>Social Darwinism:</a:t>
            </a:r>
            <a:r>
              <a:rPr lang="en-GB" dirty="0"/>
              <a:t> There was a popular belief in </a:t>
            </a:r>
            <a:r>
              <a:rPr lang="en-GB" b="1" dirty="0"/>
              <a:t>Social Darwinism</a:t>
            </a:r>
            <a:r>
              <a:rPr lang="en-GB" dirty="0"/>
              <a:t>, which held that poverty was a result of individual failure, reinforcing the idea that the state should not intervene in the market or welfare.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802929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BB88B-7A47-3638-397A-C73590631EE5}"/>
              </a:ext>
            </a:extLst>
          </p:cNvPr>
          <p:cNvSpPr>
            <a:spLocks noGrp="1"/>
          </p:cNvSpPr>
          <p:nvPr>
            <p:ph type="title"/>
          </p:nvPr>
        </p:nvSpPr>
        <p:spPr/>
        <p:txBody>
          <a:bodyPr/>
          <a:lstStyle/>
          <a:p>
            <a:r>
              <a:rPr lang="en-GB" b="1" dirty="0"/>
              <a:t>Social Policy in the Liberal Era:</a:t>
            </a:r>
            <a:endParaRPr lang="en-GB" dirty="0"/>
          </a:p>
        </p:txBody>
      </p:sp>
      <p:sp>
        <p:nvSpPr>
          <p:cNvPr id="3" name="Content Placeholder 2">
            <a:extLst>
              <a:ext uri="{FF2B5EF4-FFF2-40B4-BE49-F238E27FC236}">
                <a16:creationId xmlns:a16="http://schemas.microsoft.com/office/drawing/2014/main" id="{A75339EE-E97E-EF4E-C453-CA507AC9C2D9}"/>
              </a:ext>
            </a:extLst>
          </p:cNvPr>
          <p:cNvSpPr>
            <a:spLocks noGrp="1"/>
          </p:cNvSpPr>
          <p:nvPr>
            <p:ph idx="1"/>
          </p:nvPr>
        </p:nvSpPr>
        <p:spPr/>
        <p:txBody>
          <a:bodyPr/>
          <a:lstStyle/>
          <a:p>
            <a:r>
              <a:rPr lang="en-GB" b="1" dirty="0"/>
              <a:t>Rise of Labor Movements:</a:t>
            </a:r>
            <a:r>
              <a:rPr lang="en-GB" dirty="0"/>
              <a:t> By the late 19th century, growing industrialization led to the rise of </a:t>
            </a:r>
            <a:r>
              <a:rPr lang="en-GB" dirty="0" err="1"/>
              <a:t>labor</a:t>
            </a:r>
            <a:r>
              <a:rPr lang="en-GB" dirty="0"/>
              <a:t> movements advocating for workers’ rights, better working conditions, and social protections. This pressure gradually led to reforms in </a:t>
            </a:r>
            <a:r>
              <a:rPr lang="en-GB" dirty="0" err="1"/>
              <a:t>labor</a:t>
            </a:r>
            <a:r>
              <a:rPr lang="en-GB" dirty="0"/>
              <a:t> laws, including the introduction of the eight-hour workday, health and safety regulations, and pensions for public servants.</a:t>
            </a:r>
          </a:p>
          <a:p>
            <a:pPr marL="0" indent="0">
              <a:buNone/>
            </a:pPr>
            <a:endParaRPr lang="en-GB" dirty="0"/>
          </a:p>
        </p:txBody>
      </p:sp>
    </p:spTree>
    <p:extLst>
      <p:ext uri="{BB962C8B-B14F-4D97-AF65-F5344CB8AC3E}">
        <p14:creationId xmlns:p14="http://schemas.microsoft.com/office/powerpoint/2010/main" val="7902830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1D61-EFAC-E4E0-EEF1-2815B408D802}"/>
              </a:ext>
            </a:extLst>
          </p:cNvPr>
          <p:cNvSpPr>
            <a:spLocks noGrp="1"/>
          </p:cNvSpPr>
          <p:nvPr>
            <p:ph type="title"/>
          </p:nvPr>
        </p:nvSpPr>
        <p:spPr/>
        <p:txBody>
          <a:bodyPr/>
          <a:lstStyle/>
          <a:p>
            <a:r>
              <a:rPr lang="en-GB" b="1" dirty="0"/>
              <a:t>Social Policy in the Liberal Era:</a:t>
            </a:r>
            <a:endParaRPr lang="en-GB" dirty="0"/>
          </a:p>
        </p:txBody>
      </p:sp>
      <p:sp>
        <p:nvSpPr>
          <p:cNvPr id="3" name="Content Placeholder 2">
            <a:extLst>
              <a:ext uri="{FF2B5EF4-FFF2-40B4-BE49-F238E27FC236}">
                <a16:creationId xmlns:a16="http://schemas.microsoft.com/office/drawing/2014/main" id="{472FD8F9-3D4C-11B2-891F-412A285BC5A7}"/>
              </a:ext>
            </a:extLst>
          </p:cNvPr>
          <p:cNvSpPr>
            <a:spLocks noGrp="1"/>
          </p:cNvSpPr>
          <p:nvPr>
            <p:ph idx="1"/>
          </p:nvPr>
        </p:nvSpPr>
        <p:spPr/>
        <p:txBody>
          <a:bodyPr/>
          <a:lstStyle/>
          <a:p>
            <a:r>
              <a:rPr lang="en-GB" b="1" dirty="0"/>
              <a:t>Early Reforms:</a:t>
            </a:r>
            <a:r>
              <a:rPr lang="en-GB" dirty="0"/>
              <a:t> Toward the end of this era, some countries, like </a:t>
            </a:r>
            <a:r>
              <a:rPr lang="en-GB" b="1" dirty="0"/>
              <a:t>Germany under Chancellor Otto von Bismarck</a:t>
            </a:r>
            <a:r>
              <a:rPr lang="en-GB" dirty="0"/>
              <a:t>, introduced early forms of social insurance, including health insurance, accident insurance, and pensions, marking the beginnings of state involvement in social welfare.</a:t>
            </a:r>
          </a:p>
          <a:p>
            <a:endParaRPr lang="en-GB" dirty="0"/>
          </a:p>
        </p:txBody>
      </p:sp>
    </p:spTree>
    <p:extLst>
      <p:ext uri="{BB962C8B-B14F-4D97-AF65-F5344CB8AC3E}">
        <p14:creationId xmlns:p14="http://schemas.microsoft.com/office/powerpoint/2010/main" val="4153761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17EFB-1D50-5EE5-230A-2AF7F3166727}"/>
              </a:ext>
            </a:extLst>
          </p:cNvPr>
          <p:cNvSpPr>
            <a:spLocks noGrp="1"/>
          </p:cNvSpPr>
          <p:nvPr>
            <p:ph type="title"/>
          </p:nvPr>
        </p:nvSpPr>
        <p:spPr/>
        <p:txBody>
          <a:bodyPr/>
          <a:lstStyle/>
          <a:p>
            <a:r>
              <a:rPr lang="en-GB" dirty="0"/>
              <a:t>The Welfare State</a:t>
            </a:r>
          </a:p>
        </p:txBody>
      </p:sp>
      <p:sp>
        <p:nvSpPr>
          <p:cNvPr id="3" name="Content Placeholder 2">
            <a:extLst>
              <a:ext uri="{FF2B5EF4-FFF2-40B4-BE49-F238E27FC236}">
                <a16:creationId xmlns:a16="http://schemas.microsoft.com/office/drawing/2014/main" id="{044DCC5D-B8FB-36ED-4F08-BAC323040501}"/>
              </a:ext>
            </a:extLst>
          </p:cNvPr>
          <p:cNvSpPr>
            <a:spLocks noGrp="1"/>
          </p:cNvSpPr>
          <p:nvPr>
            <p:ph idx="1"/>
          </p:nvPr>
        </p:nvSpPr>
        <p:spPr/>
        <p:txBody>
          <a:bodyPr/>
          <a:lstStyle/>
          <a:p>
            <a:r>
              <a:rPr lang="en-GB" dirty="0"/>
              <a:t>The period of </a:t>
            </a:r>
            <a:r>
              <a:rPr lang="en-GB" b="1" dirty="0"/>
              <a:t>1940-1974</a:t>
            </a:r>
            <a:r>
              <a:rPr lang="en-GB" dirty="0"/>
              <a:t> marks the heyday of the </a:t>
            </a:r>
            <a:r>
              <a:rPr lang="en-GB" b="1" dirty="0"/>
              <a:t>Modern Welfare State</a:t>
            </a:r>
            <a:r>
              <a:rPr lang="en-GB" dirty="0"/>
              <a:t>, particularly in Western Europe and parts of North America. This era is significant in the history of social policy because it saw the greatest expansion of government involvement in welfare and social security systems. Following the devastation of World War II, governments sought to rebuild their societies and economies, with a focus on reducing poverty, ensuring economic stability, and promoting social well-being.</a:t>
            </a:r>
          </a:p>
          <a:p>
            <a:pPr marL="0" indent="0">
              <a:buNone/>
            </a:pPr>
            <a:endParaRPr lang="en-GB" dirty="0"/>
          </a:p>
        </p:txBody>
      </p:sp>
    </p:spTree>
    <p:extLst>
      <p:ext uri="{BB962C8B-B14F-4D97-AF65-F5344CB8AC3E}">
        <p14:creationId xmlns:p14="http://schemas.microsoft.com/office/powerpoint/2010/main" val="29933002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BD7A-01EC-1FF6-8691-5B265C7770B2}"/>
              </a:ext>
            </a:extLst>
          </p:cNvPr>
          <p:cNvSpPr>
            <a:spLocks noGrp="1"/>
          </p:cNvSpPr>
          <p:nvPr>
            <p:ph type="title"/>
          </p:nvPr>
        </p:nvSpPr>
        <p:spPr/>
        <p:txBody>
          <a:bodyPr/>
          <a:lstStyle/>
          <a:p>
            <a:r>
              <a:rPr lang="en-GB" b="1" dirty="0"/>
              <a:t>Key Developments in Social Policy (1940-1974)</a:t>
            </a:r>
            <a:br>
              <a:rPr lang="en-GB" dirty="0"/>
            </a:br>
            <a:endParaRPr lang="en-GB" dirty="0"/>
          </a:p>
        </p:txBody>
      </p:sp>
      <p:sp>
        <p:nvSpPr>
          <p:cNvPr id="3" name="Content Placeholder 2">
            <a:extLst>
              <a:ext uri="{FF2B5EF4-FFF2-40B4-BE49-F238E27FC236}">
                <a16:creationId xmlns:a16="http://schemas.microsoft.com/office/drawing/2014/main" id="{89616A51-EA95-BC49-DAFA-6FFB32B30165}"/>
              </a:ext>
            </a:extLst>
          </p:cNvPr>
          <p:cNvSpPr>
            <a:spLocks noGrp="1"/>
          </p:cNvSpPr>
          <p:nvPr>
            <p:ph idx="1"/>
          </p:nvPr>
        </p:nvSpPr>
        <p:spPr/>
        <p:txBody>
          <a:bodyPr/>
          <a:lstStyle/>
          <a:p>
            <a:pPr marL="0" lvl="0" indent="0">
              <a:buNone/>
            </a:pPr>
            <a:r>
              <a:rPr lang="en-GB" b="1" dirty="0"/>
              <a:t>Post-War Reconstruction and Economic Planning</a:t>
            </a:r>
            <a:endParaRPr lang="en-GB" dirty="0"/>
          </a:p>
          <a:p>
            <a:pPr lvl="0"/>
            <a:r>
              <a:rPr lang="en-GB" b="1" dirty="0"/>
              <a:t>World War II as a Turning Point:</a:t>
            </a:r>
            <a:r>
              <a:rPr lang="en-GB" dirty="0"/>
              <a:t> The destruction caused by World War II led many governments, particularly in Europe, to take a more active role in rebuilding economies and providing for citizens. This was </a:t>
            </a:r>
            <a:r>
              <a:rPr lang="en-GB" dirty="0" err="1"/>
              <a:t>fueled</a:t>
            </a:r>
            <a:r>
              <a:rPr lang="en-GB" dirty="0"/>
              <a:t> by a belief that the state needed to intervene to prevent the kinds of economic hardships and social unrest that had contributed to the rise of fascism and the war.</a:t>
            </a:r>
          </a:p>
          <a:p>
            <a:pPr marL="0" indent="0">
              <a:buNone/>
            </a:pPr>
            <a:endParaRPr lang="en-GB" dirty="0"/>
          </a:p>
        </p:txBody>
      </p:sp>
    </p:spTree>
    <p:extLst>
      <p:ext uri="{BB962C8B-B14F-4D97-AF65-F5344CB8AC3E}">
        <p14:creationId xmlns:p14="http://schemas.microsoft.com/office/powerpoint/2010/main" val="20204848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D4FFC-4721-D3BB-5EDF-219BFE0D853B}"/>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65DE133B-7DBD-3AA0-4269-4F6474553AD7}"/>
              </a:ext>
            </a:extLst>
          </p:cNvPr>
          <p:cNvSpPr>
            <a:spLocks noGrp="1"/>
          </p:cNvSpPr>
          <p:nvPr>
            <p:ph idx="1"/>
          </p:nvPr>
        </p:nvSpPr>
        <p:spPr/>
        <p:txBody>
          <a:bodyPr/>
          <a:lstStyle/>
          <a:p>
            <a:pPr marL="0" indent="0">
              <a:buNone/>
            </a:pPr>
            <a:r>
              <a:rPr lang="en-GB" b="1" dirty="0"/>
              <a:t>Government-Led Economic Planning:</a:t>
            </a:r>
            <a:r>
              <a:rPr lang="en-GB" dirty="0"/>
              <a:t> Governments adopted </a:t>
            </a:r>
            <a:r>
              <a:rPr lang="en-GB" b="1" dirty="0"/>
              <a:t>Keynesian economics</a:t>
            </a:r>
            <a:r>
              <a:rPr lang="en-GB" dirty="0"/>
              <a:t>, focusing on full employment and active government intervention in economic planning. There was a belief that markets alone could not ensure prosperity for all, so the state needed to play a central role in managing the economy and ensuring social welfare.</a:t>
            </a:r>
          </a:p>
          <a:p>
            <a:pPr marL="0" indent="0">
              <a:buNone/>
            </a:pPr>
            <a:endParaRPr lang="en-GB" dirty="0"/>
          </a:p>
        </p:txBody>
      </p:sp>
    </p:spTree>
    <p:extLst>
      <p:ext uri="{BB962C8B-B14F-4D97-AF65-F5344CB8AC3E}">
        <p14:creationId xmlns:p14="http://schemas.microsoft.com/office/powerpoint/2010/main" val="11455532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6A06-69A5-4746-3E40-50B29ADB1840}"/>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6B8E351D-8A2E-2171-69AC-8D2F25B907BA}"/>
              </a:ext>
            </a:extLst>
          </p:cNvPr>
          <p:cNvSpPr>
            <a:spLocks noGrp="1"/>
          </p:cNvSpPr>
          <p:nvPr>
            <p:ph idx="1"/>
          </p:nvPr>
        </p:nvSpPr>
        <p:spPr/>
        <p:txBody>
          <a:bodyPr/>
          <a:lstStyle/>
          <a:p>
            <a:pPr marL="0" indent="0">
              <a:buNone/>
            </a:pPr>
            <a:r>
              <a:rPr lang="en-GB" b="1" dirty="0"/>
              <a:t>2. Expansion of Social Security Systems</a:t>
            </a:r>
            <a:endParaRPr lang="en-GB" dirty="0"/>
          </a:p>
          <a:p>
            <a:pPr lvl="0"/>
            <a:r>
              <a:rPr lang="en-GB" b="1" dirty="0"/>
              <a:t>Comprehensive Social Insurance:</a:t>
            </a:r>
            <a:r>
              <a:rPr lang="en-GB" dirty="0"/>
              <a:t> Many countries expanded social insurance programs during this period. This included </a:t>
            </a:r>
            <a:r>
              <a:rPr lang="en-GB" b="1" dirty="0"/>
              <a:t>unemployment insurance</a:t>
            </a:r>
            <a:r>
              <a:rPr lang="en-GB" dirty="0"/>
              <a:t>, </a:t>
            </a:r>
            <a:r>
              <a:rPr lang="en-GB" b="1" dirty="0"/>
              <a:t>old-age pensions</a:t>
            </a:r>
            <a:r>
              <a:rPr lang="en-GB" dirty="0"/>
              <a:t>, </a:t>
            </a:r>
            <a:r>
              <a:rPr lang="en-GB" b="1" dirty="0"/>
              <a:t>disability benefits</a:t>
            </a:r>
            <a:r>
              <a:rPr lang="en-GB" dirty="0"/>
              <a:t>, and </a:t>
            </a:r>
            <a:r>
              <a:rPr lang="en-GB" b="1" dirty="0"/>
              <a:t>family allowances</a:t>
            </a:r>
            <a:r>
              <a:rPr lang="en-GB" dirty="0"/>
              <a:t>. These programs were designed to provide a safety net for all citizens and reduce the risks associated with illness, old age, unemployment, and other life events.</a:t>
            </a:r>
          </a:p>
          <a:p>
            <a:pPr marL="0" indent="0">
              <a:buNone/>
            </a:pPr>
            <a:endParaRPr lang="en-GB" dirty="0"/>
          </a:p>
        </p:txBody>
      </p:sp>
    </p:spTree>
    <p:extLst>
      <p:ext uri="{BB962C8B-B14F-4D97-AF65-F5344CB8AC3E}">
        <p14:creationId xmlns:p14="http://schemas.microsoft.com/office/powerpoint/2010/main" val="1081866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8CBF-A9F8-B8E4-05F4-6FBDD2854912}"/>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1F696EF1-FBC6-B320-D269-9BED0FFF3679}"/>
              </a:ext>
            </a:extLst>
          </p:cNvPr>
          <p:cNvSpPr>
            <a:spLocks noGrp="1"/>
          </p:cNvSpPr>
          <p:nvPr>
            <p:ph idx="1"/>
          </p:nvPr>
        </p:nvSpPr>
        <p:spPr/>
        <p:txBody>
          <a:bodyPr/>
          <a:lstStyle/>
          <a:p>
            <a:pPr marL="0" indent="0">
              <a:buNone/>
            </a:pPr>
            <a:r>
              <a:rPr lang="en-GB" b="1" dirty="0"/>
              <a:t>Beveridge Report (1942):</a:t>
            </a:r>
            <a:r>
              <a:rPr lang="en-GB" dirty="0"/>
              <a:t> In the UK, the </a:t>
            </a:r>
            <a:r>
              <a:rPr lang="en-GB" b="1" dirty="0"/>
              <a:t>Beveridge Report</a:t>
            </a:r>
            <a:r>
              <a:rPr lang="en-GB" dirty="0"/>
              <a:t> laid out the foundation for a comprehensive welfare state. Beveridge proposed that the government should provide social security "from the cradle to the grave" and fight the "five giants" of </a:t>
            </a:r>
            <a:r>
              <a:rPr lang="en-GB" b="1" dirty="0"/>
              <a:t>Want</a:t>
            </a:r>
            <a:r>
              <a:rPr lang="en-GB" dirty="0"/>
              <a:t>, </a:t>
            </a:r>
            <a:r>
              <a:rPr lang="en-GB" b="1" dirty="0"/>
              <a:t>Disease</a:t>
            </a:r>
            <a:r>
              <a:rPr lang="en-GB" dirty="0"/>
              <a:t>, </a:t>
            </a:r>
            <a:r>
              <a:rPr lang="en-GB" b="1" dirty="0"/>
              <a:t>Ignorance</a:t>
            </a:r>
            <a:r>
              <a:rPr lang="en-GB" dirty="0"/>
              <a:t>, </a:t>
            </a:r>
            <a:r>
              <a:rPr lang="en-GB" b="1" dirty="0"/>
              <a:t>Squalor</a:t>
            </a:r>
            <a:r>
              <a:rPr lang="en-GB" dirty="0"/>
              <a:t>, and </a:t>
            </a:r>
            <a:r>
              <a:rPr lang="en-GB" b="1" dirty="0"/>
              <a:t>Idleness</a:t>
            </a:r>
            <a:r>
              <a:rPr lang="en-GB" dirty="0"/>
              <a:t>. This led to the creation of the modern British welfare state, including the </a:t>
            </a:r>
            <a:r>
              <a:rPr lang="en-GB" b="1" dirty="0"/>
              <a:t>National Health Service (NHS)</a:t>
            </a:r>
            <a:r>
              <a:rPr lang="en-GB" dirty="0"/>
              <a:t> in 1948, universal pensions, and unemployment benefits.</a:t>
            </a:r>
          </a:p>
          <a:p>
            <a:pPr marL="0" indent="0">
              <a:buNone/>
            </a:pPr>
            <a:endParaRPr lang="en-GB" dirty="0"/>
          </a:p>
        </p:txBody>
      </p:sp>
    </p:spTree>
    <p:extLst>
      <p:ext uri="{BB962C8B-B14F-4D97-AF65-F5344CB8AC3E}">
        <p14:creationId xmlns:p14="http://schemas.microsoft.com/office/powerpoint/2010/main" val="1303401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4F18-0350-608E-ACA9-E02DA05D6118}"/>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F761E60A-242B-53C1-1601-5EB209BFE0A6}"/>
              </a:ext>
            </a:extLst>
          </p:cNvPr>
          <p:cNvSpPr>
            <a:spLocks noGrp="1"/>
          </p:cNvSpPr>
          <p:nvPr>
            <p:ph idx="1"/>
          </p:nvPr>
        </p:nvSpPr>
        <p:spPr/>
        <p:txBody>
          <a:bodyPr/>
          <a:lstStyle/>
          <a:p>
            <a:pPr marL="0" indent="0">
              <a:buNone/>
            </a:pPr>
            <a:r>
              <a:rPr lang="en-GB" b="1" dirty="0"/>
              <a:t>3. Universal Healthcare</a:t>
            </a:r>
            <a:endParaRPr lang="en-GB" dirty="0"/>
          </a:p>
          <a:p>
            <a:pPr lvl="0"/>
            <a:r>
              <a:rPr lang="en-GB" b="1" dirty="0"/>
              <a:t>Health as a Right:</a:t>
            </a:r>
            <a:r>
              <a:rPr lang="en-GB" dirty="0"/>
              <a:t> One of the most significant developments of this period was the introduction of </a:t>
            </a:r>
            <a:r>
              <a:rPr lang="en-GB" b="1" dirty="0"/>
              <a:t>universal healthcare systems</a:t>
            </a:r>
            <a:r>
              <a:rPr lang="en-GB" dirty="0"/>
              <a:t> in many countries. The idea that healthcare should be a right for all citizens, rather than a privilege for the wealthy, became a cornerstone of the modern welfare state.</a:t>
            </a:r>
          </a:p>
          <a:p>
            <a:endParaRPr lang="en-GB" dirty="0"/>
          </a:p>
        </p:txBody>
      </p:sp>
    </p:spTree>
    <p:extLst>
      <p:ext uri="{BB962C8B-B14F-4D97-AF65-F5344CB8AC3E}">
        <p14:creationId xmlns:p14="http://schemas.microsoft.com/office/powerpoint/2010/main" val="3284958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B97B4-B38C-8946-CE58-541C74E98671}"/>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2B0200EA-3ADA-4B94-2BFC-7C527B4E3E54}"/>
              </a:ext>
            </a:extLst>
          </p:cNvPr>
          <p:cNvSpPr>
            <a:spLocks noGrp="1"/>
          </p:cNvSpPr>
          <p:nvPr>
            <p:ph idx="1"/>
          </p:nvPr>
        </p:nvSpPr>
        <p:spPr/>
        <p:txBody>
          <a:bodyPr/>
          <a:lstStyle/>
          <a:p>
            <a:pPr lvl="0"/>
            <a:r>
              <a:rPr lang="en-GB" b="1" dirty="0"/>
              <a:t>Creation of the NHS in the UK (1948):</a:t>
            </a:r>
            <a:r>
              <a:rPr lang="en-GB" dirty="0"/>
              <a:t> The UK National Health Service was one of the first universal healthcare systems, providing free healthcare at the point of use, funded by taxation. This model was adopted in various forms by many other countries, particularly in Europe.</a:t>
            </a:r>
          </a:p>
          <a:p>
            <a:pPr lvl="0"/>
            <a:r>
              <a:rPr lang="en-GB" b="1" dirty="0"/>
              <a:t>Healthcare Expansion in Other Countries:</a:t>
            </a:r>
            <a:r>
              <a:rPr lang="en-GB" dirty="0"/>
              <a:t> In the Nordic countries, France, Germany, and other parts of Europe, there was also a rapid expansion of state-provided or state-regulated healthcare during this period.</a:t>
            </a:r>
          </a:p>
        </p:txBody>
      </p:sp>
    </p:spTree>
    <p:extLst>
      <p:ext uri="{BB962C8B-B14F-4D97-AF65-F5344CB8AC3E}">
        <p14:creationId xmlns:p14="http://schemas.microsoft.com/office/powerpoint/2010/main" val="2194856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18FA9-01A4-D9F4-256B-9DE5FD563C56}"/>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8BE5F0C5-A7D7-3691-CC86-0DED710F5CB4}"/>
              </a:ext>
            </a:extLst>
          </p:cNvPr>
          <p:cNvSpPr>
            <a:spLocks noGrp="1"/>
          </p:cNvSpPr>
          <p:nvPr>
            <p:ph idx="1"/>
          </p:nvPr>
        </p:nvSpPr>
        <p:spPr/>
        <p:txBody>
          <a:bodyPr/>
          <a:lstStyle/>
          <a:p>
            <a:pPr marL="0" indent="0">
              <a:buNone/>
            </a:pPr>
            <a:r>
              <a:rPr lang="en-GB" b="1" dirty="0"/>
              <a:t>4. Expansion of Public Education and Housing</a:t>
            </a:r>
            <a:endParaRPr lang="en-GB" dirty="0"/>
          </a:p>
          <a:p>
            <a:pPr lvl="0"/>
            <a:r>
              <a:rPr lang="en-GB" b="1" dirty="0"/>
              <a:t>Education as a Right:</a:t>
            </a:r>
            <a:r>
              <a:rPr lang="en-GB" dirty="0"/>
              <a:t> Education was another key area of welfare state expansion. Governments began to invest heavily in </a:t>
            </a:r>
            <a:r>
              <a:rPr lang="en-GB" b="1" dirty="0"/>
              <a:t>public education</a:t>
            </a:r>
            <a:r>
              <a:rPr lang="en-GB" dirty="0"/>
              <a:t>, making primary and secondary education compulsory and free in most countries. Many also expanded access to </a:t>
            </a:r>
            <a:r>
              <a:rPr lang="en-GB" b="1" dirty="0"/>
              <a:t>higher education</a:t>
            </a:r>
            <a:r>
              <a:rPr lang="en-GB" dirty="0"/>
              <a:t>, providing scholarships, grants, or free university education to ensure that all citizens could access education regardless of their socioeconomic background.</a:t>
            </a:r>
          </a:p>
          <a:p>
            <a:pPr marL="0" indent="0">
              <a:buNone/>
            </a:pPr>
            <a:endParaRPr lang="en-GB" dirty="0"/>
          </a:p>
        </p:txBody>
      </p:sp>
    </p:spTree>
    <p:extLst>
      <p:ext uri="{BB962C8B-B14F-4D97-AF65-F5344CB8AC3E}">
        <p14:creationId xmlns:p14="http://schemas.microsoft.com/office/powerpoint/2010/main" val="4873129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0092B-2409-6F72-34D9-8749F53ACC10}"/>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0FDA9282-823E-0217-1486-534CD817C74C}"/>
              </a:ext>
            </a:extLst>
          </p:cNvPr>
          <p:cNvSpPr>
            <a:spLocks noGrp="1"/>
          </p:cNvSpPr>
          <p:nvPr>
            <p:ph idx="1"/>
          </p:nvPr>
        </p:nvSpPr>
        <p:spPr/>
        <p:txBody>
          <a:bodyPr/>
          <a:lstStyle/>
          <a:p>
            <a:r>
              <a:rPr lang="en-GB" b="1" dirty="0"/>
              <a:t>Public Housing:</a:t>
            </a:r>
            <a:r>
              <a:rPr lang="en-GB" dirty="0"/>
              <a:t> In response to housing shortages, especially after the war, many countries implemented large-scale </a:t>
            </a:r>
            <a:r>
              <a:rPr lang="en-GB" b="1" dirty="0"/>
              <a:t>public housing programs</a:t>
            </a:r>
            <a:r>
              <a:rPr lang="en-GB" dirty="0"/>
              <a:t>. This was aimed at ensuring that everyone had access to affordable, decent housing. In the UK, for example, many "council houses" were built, providing subsidized housing for working-class families.</a:t>
            </a:r>
          </a:p>
          <a:p>
            <a:pPr marL="0" indent="0">
              <a:buNone/>
            </a:pPr>
            <a:endParaRPr lang="en-GB" dirty="0"/>
          </a:p>
        </p:txBody>
      </p:sp>
    </p:spTree>
    <p:extLst>
      <p:ext uri="{BB962C8B-B14F-4D97-AF65-F5344CB8AC3E}">
        <p14:creationId xmlns:p14="http://schemas.microsoft.com/office/powerpoint/2010/main" val="598837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E8F93-C7CE-1074-463F-5E4B1EA16B44}"/>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75E3D9D4-EA39-0F42-8A69-DE6DE0C056DE}"/>
              </a:ext>
            </a:extLst>
          </p:cNvPr>
          <p:cNvSpPr>
            <a:spLocks noGrp="1"/>
          </p:cNvSpPr>
          <p:nvPr>
            <p:ph idx="1"/>
          </p:nvPr>
        </p:nvSpPr>
        <p:spPr/>
        <p:txBody>
          <a:bodyPr/>
          <a:lstStyle/>
          <a:p>
            <a:pPr marL="0" indent="0">
              <a:buNone/>
            </a:pPr>
            <a:r>
              <a:rPr lang="en-GB" b="1" dirty="0"/>
              <a:t>5. Labor Market Reforms and Employment Protection</a:t>
            </a:r>
            <a:endParaRPr lang="en-GB" dirty="0"/>
          </a:p>
          <a:p>
            <a:pPr lvl="0"/>
            <a:r>
              <a:rPr lang="en-GB" b="1" dirty="0"/>
              <a:t>Full Employment Policies:</a:t>
            </a:r>
            <a:r>
              <a:rPr lang="en-GB" dirty="0"/>
              <a:t> A key goal of the welfare state during this period was achieving </a:t>
            </a:r>
            <a:r>
              <a:rPr lang="en-GB" b="1" dirty="0"/>
              <a:t>full employment</a:t>
            </a:r>
            <a:r>
              <a:rPr lang="en-GB" dirty="0"/>
              <a:t>. Governments took responsibility for ensuring that unemployment remained low by directly creating jobs or stimulating demand through public spending and investment in infrastructure.</a:t>
            </a:r>
          </a:p>
          <a:p>
            <a:pPr marL="0" indent="0">
              <a:buNone/>
            </a:pPr>
            <a:endParaRPr lang="en-GB" dirty="0"/>
          </a:p>
        </p:txBody>
      </p:sp>
    </p:spTree>
    <p:extLst>
      <p:ext uri="{BB962C8B-B14F-4D97-AF65-F5344CB8AC3E}">
        <p14:creationId xmlns:p14="http://schemas.microsoft.com/office/powerpoint/2010/main" val="40867780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A9BC8-C26B-8AAD-186F-B89104AE28E7}"/>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A0C22B23-5818-7996-7B6B-2904B4177CB0}"/>
              </a:ext>
            </a:extLst>
          </p:cNvPr>
          <p:cNvSpPr>
            <a:spLocks noGrp="1"/>
          </p:cNvSpPr>
          <p:nvPr>
            <p:ph idx="1"/>
          </p:nvPr>
        </p:nvSpPr>
        <p:spPr/>
        <p:txBody>
          <a:bodyPr/>
          <a:lstStyle/>
          <a:p>
            <a:r>
              <a:rPr lang="en-GB" b="1" dirty="0"/>
              <a:t>Labor Rights and Unions:</a:t>
            </a:r>
            <a:r>
              <a:rPr lang="en-GB" dirty="0"/>
              <a:t> There were also significant expansions in </a:t>
            </a:r>
            <a:r>
              <a:rPr lang="en-GB" dirty="0" err="1"/>
              <a:t>labor</a:t>
            </a:r>
            <a:r>
              <a:rPr lang="en-GB" dirty="0"/>
              <a:t> rights. In many countries, </a:t>
            </a:r>
            <a:r>
              <a:rPr lang="en-GB" b="1" dirty="0"/>
              <a:t>trade unions</a:t>
            </a:r>
            <a:r>
              <a:rPr lang="en-GB" dirty="0"/>
              <a:t> became stronger, and governments implemented policies that guaranteed </a:t>
            </a:r>
            <a:r>
              <a:rPr lang="en-GB" b="1" dirty="0"/>
              <a:t>minimum wages</a:t>
            </a:r>
            <a:r>
              <a:rPr lang="en-GB" dirty="0"/>
              <a:t>, limited working hours, and ensured safe working conditions. Employment protection laws were introduced, making it harder for employers to arbitrarily fire workers.</a:t>
            </a:r>
          </a:p>
          <a:p>
            <a:endParaRPr lang="en-GB" dirty="0"/>
          </a:p>
        </p:txBody>
      </p:sp>
    </p:spTree>
    <p:extLst>
      <p:ext uri="{BB962C8B-B14F-4D97-AF65-F5344CB8AC3E}">
        <p14:creationId xmlns:p14="http://schemas.microsoft.com/office/powerpoint/2010/main" val="25199740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A81A-BE16-417A-F0D2-0AE9921E1DEE}"/>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11FDE579-A1B2-6A3F-12AF-3735268088E7}"/>
              </a:ext>
            </a:extLst>
          </p:cNvPr>
          <p:cNvSpPr>
            <a:spLocks noGrp="1"/>
          </p:cNvSpPr>
          <p:nvPr>
            <p:ph idx="1"/>
          </p:nvPr>
        </p:nvSpPr>
        <p:spPr/>
        <p:txBody>
          <a:bodyPr/>
          <a:lstStyle/>
          <a:p>
            <a:pPr marL="0" indent="0">
              <a:buNone/>
            </a:pPr>
            <a:r>
              <a:rPr lang="en-GB" b="1" dirty="0"/>
              <a:t>6. Social Equality and Redistribution</a:t>
            </a:r>
            <a:endParaRPr lang="en-GB" dirty="0"/>
          </a:p>
          <a:p>
            <a:r>
              <a:rPr lang="en-GB" b="1" dirty="0"/>
              <a:t>Progressive Taxation:</a:t>
            </a:r>
            <a:r>
              <a:rPr lang="en-GB" dirty="0"/>
              <a:t> To fund the expansion of the welfare state, governments adopted </a:t>
            </a:r>
            <a:r>
              <a:rPr lang="en-GB" b="1" dirty="0"/>
              <a:t>progressive taxation</a:t>
            </a:r>
            <a:r>
              <a:rPr lang="en-GB" dirty="0"/>
              <a:t> policies. Higher taxes were levied on the wealthy and on corporations to redistribute wealth and fund public services. This was part of a broader effort to reduce inequality and promote social cohesion</a:t>
            </a:r>
          </a:p>
        </p:txBody>
      </p:sp>
    </p:spTree>
    <p:extLst>
      <p:ext uri="{BB962C8B-B14F-4D97-AF65-F5344CB8AC3E}">
        <p14:creationId xmlns:p14="http://schemas.microsoft.com/office/powerpoint/2010/main" val="12716893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306F4-1601-F0B8-C82C-A1438BE6F598}"/>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D4A98862-C625-4B3E-A610-B7CDF10701EA}"/>
              </a:ext>
            </a:extLst>
          </p:cNvPr>
          <p:cNvSpPr>
            <a:spLocks noGrp="1"/>
          </p:cNvSpPr>
          <p:nvPr>
            <p:ph idx="1"/>
          </p:nvPr>
        </p:nvSpPr>
        <p:spPr/>
        <p:txBody>
          <a:bodyPr/>
          <a:lstStyle/>
          <a:p>
            <a:r>
              <a:rPr lang="en-GB" b="1" dirty="0"/>
              <a:t>Social Transfers and Redistribution:</a:t>
            </a:r>
            <a:r>
              <a:rPr lang="en-GB" dirty="0"/>
              <a:t> Welfare programs like </a:t>
            </a:r>
            <a:r>
              <a:rPr lang="en-GB" b="1" dirty="0"/>
              <a:t>family allowances</a:t>
            </a:r>
            <a:r>
              <a:rPr lang="en-GB" dirty="0"/>
              <a:t> (financial support to families with children), </a:t>
            </a:r>
            <a:r>
              <a:rPr lang="en-GB" b="1" dirty="0"/>
              <a:t>universal pensions</a:t>
            </a:r>
            <a:r>
              <a:rPr lang="en-GB" dirty="0"/>
              <a:t>, and </a:t>
            </a:r>
            <a:r>
              <a:rPr lang="en-GB" b="1" dirty="0"/>
              <a:t>social housing</a:t>
            </a:r>
            <a:r>
              <a:rPr lang="en-GB" dirty="0"/>
              <a:t> were designed to redistribute wealth from the more affluent segments of society to those in need. This helped to reduce poverty and created a more egalitarian society.</a:t>
            </a:r>
          </a:p>
          <a:p>
            <a:endParaRPr lang="en-GB" dirty="0"/>
          </a:p>
        </p:txBody>
      </p:sp>
    </p:spTree>
    <p:extLst>
      <p:ext uri="{BB962C8B-B14F-4D97-AF65-F5344CB8AC3E}">
        <p14:creationId xmlns:p14="http://schemas.microsoft.com/office/powerpoint/2010/main" val="37440925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F2E1C-1789-6961-FFC4-7BD2E35C220D}"/>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CB3EAE13-F0C7-7A7A-3FBB-43EAD38509D1}"/>
              </a:ext>
            </a:extLst>
          </p:cNvPr>
          <p:cNvSpPr>
            <a:spLocks noGrp="1"/>
          </p:cNvSpPr>
          <p:nvPr>
            <p:ph idx="1"/>
          </p:nvPr>
        </p:nvSpPr>
        <p:spPr/>
        <p:txBody>
          <a:bodyPr/>
          <a:lstStyle/>
          <a:p>
            <a:pPr marL="0" indent="0">
              <a:buNone/>
            </a:pPr>
            <a:r>
              <a:rPr lang="en-GB" b="1" dirty="0"/>
              <a:t>7. Rise of the “Golden Age” of the Welfare State</a:t>
            </a:r>
            <a:endParaRPr lang="en-GB" dirty="0"/>
          </a:p>
          <a:p>
            <a:pPr lvl="0"/>
            <a:r>
              <a:rPr lang="en-GB" b="1" dirty="0"/>
              <a:t>Post-War Consensus:</a:t>
            </a:r>
            <a:r>
              <a:rPr lang="en-GB" dirty="0"/>
              <a:t> The period from 1945 to the mid-1970s is often referred to as the "Golden Age" of the welfare state. There was a broad political consensus in many countries, both on the left and the right, that the state should play a central role in managing the economy and providing for citizens' welfare. This consensus was strongest in Western Europe but also influenced policies in North America and other regions.</a:t>
            </a:r>
          </a:p>
          <a:p>
            <a:pPr marL="0" indent="0">
              <a:buNone/>
            </a:pPr>
            <a:endParaRPr lang="en-GB" dirty="0"/>
          </a:p>
        </p:txBody>
      </p:sp>
    </p:spTree>
    <p:extLst>
      <p:ext uri="{BB962C8B-B14F-4D97-AF65-F5344CB8AC3E}">
        <p14:creationId xmlns:p14="http://schemas.microsoft.com/office/powerpoint/2010/main" val="37231124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8900B-7FB5-BD00-C1FD-AD5FC155AA9E}"/>
              </a:ext>
            </a:extLst>
          </p:cNvPr>
          <p:cNvSpPr>
            <a:spLocks noGrp="1"/>
          </p:cNvSpPr>
          <p:nvPr>
            <p:ph type="title"/>
          </p:nvPr>
        </p:nvSpPr>
        <p:spPr/>
        <p:txBody>
          <a:bodyPr/>
          <a:lstStyle/>
          <a:p>
            <a:r>
              <a:rPr lang="en-GB" b="1" dirty="0"/>
              <a:t>Key Developments in Social Policy (1940-1974)</a:t>
            </a:r>
            <a:endParaRPr lang="en-GB" dirty="0"/>
          </a:p>
        </p:txBody>
      </p:sp>
      <p:sp>
        <p:nvSpPr>
          <p:cNvPr id="3" name="Content Placeholder 2">
            <a:extLst>
              <a:ext uri="{FF2B5EF4-FFF2-40B4-BE49-F238E27FC236}">
                <a16:creationId xmlns:a16="http://schemas.microsoft.com/office/drawing/2014/main" id="{72A5066B-766E-5A31-C088-AAA2FD98D79C}"/>
              </a:ext>
            </a:extLst>
          </p:cNvPr>
          <p:cNvSpPr>
            <a:spLocks noGrp="1"/>
          </p:cNvSpPr>
          <p:nvPr>
            <p:ph idx="1"/>
          </p:nvPr>
        </p:nvSpPr>
        <p:spPr/>
        <p:txBody>
          <a:bodyPr/>
          <a:lstStyle/>
          <a:p>
            <a:r>
              <a:rPr lang="en-GB" b="1" dirty="0"/>
              <a:t>Nordic Model:</a:t>
            </a:r>
            <a:r>
              <a:rPr lang="en-GB" dirty="0"/>
              <a:t> The Scandinavian countries (Sweden, Denmark, Norway) developed particularly strong welfare states, often referred to as the </a:t>
            </a:r>
            <a:r>
              <a:rPr lang="en-GB" b="1" dirty="0"/>
              <a:t>Nordic Model</a:t>
            </a:r>
            <a:r>
              <a:rPr lang="en-GB" dirty="0"/>
              <a:t>. These countries became known for their high levels of social protection, generous welfare benefits, and strong commitment to equality, funded by high levels of taxation.</a:t>
            </a:r>
          </a:p>
          <a:p>
            <a:endParaRPr lang="en-GB" dirty="0"/>
          </a:p>
        </p:txBody>
      </p:sp>
    </p:spTree>
    <p:extLst>
      <p:ext uri="{BB962C8B-B14F-4D97-AF65-F5344CB8AC3E}">
        <p14:creationId xmlns:p14="http://schemas.microsoft.com/office/powerpoint/2010/main" val="40096417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AFAC3-D7AC-72CC-D221-FE2E8694799F}"/>
              </a:ext>
            </a:extLst>
          </p:cNvPr>
          <p:cNvSpPr>
            <a:spLocks noGrp="1"/>
          </p:cNvSpPr>
          <p:nvPr>
            <p:ph type="title"/>
          </p:nvPr>
        </p:nvSpPr>
        <p:spPr/>
        <p:txBody>
          <a:bodyPr>
            <a:normAutofit fontScale="90000"/>
          </a:bodyPr>
          <a:lstStyle/>
          <a:p>
            <a:r>
              <a:rPr lang="en-GB" b="1" dirty="0"/>
              <a:t>Key Developments in Social Policy After Neoliberalism (1974+)</a:t>
            </a:r>
            <a:br>
              <a:rPr lang="en-GB" dirty="0"/>
            </a:br>
            <a:endParaRPr lang="en-GB" dirty="0"/>
          </a:p>
        </p:txBody>
      </p:sp>
      <p:sp>
        <p:nvSpPr>
          <p:cNvPr id="3" name="Content Placeholder 2">
            <a:extLst>
              <a:ext uri="{FF2B5EF4-FFF2-40B4-BE49-F238E27FC236}">
                <a16:creationId xmlns:a16="http://schemas.microsoft.com/office/drawing/2014/main" id="{4EA5D86C-0597-E05C-4789-3570C7DC425C}"/>
              </a:ext>
            </a:extLst>
          </p:cNvPr>
          <p:cNvSpPr>
            <a:spLocks noGrp="1"/>
          </p:cNvSpPr>
          <p:nvPr>
            <p:ph idx="1"/>
          </p:nvPr>
        </p:nvSpPr>
        <p:spPr/>
        <p:txBody>
          <a:bodyPr/>
          <a:lstStyle/>
          <a:p>
            <a:pPr marL="0" lvl="0" indent="0">
              <a:buNone/>
            </a:pPr>
            <a:r>
              <a:rPr lang="en-GB" b="1" dirty="0"/>
              <a:t>The Rise of Neoliberalism (1970s-1980s)</a:t>
            </a:r>
            <a:endParaRPr lang="en-GB" dirty="0"/>
          </a:p>
          <a:p>
            <a:r>
              <a:rPr lang="en-GB" dirty="0"/>
              <a:t>Neoliberalism, championed by leaders like </a:t>
            </a:r>
            <a:r>
              <a:rPr lang="en-GB" b="1" dirty="0"/>
              <a:t>Margaret Thatcher</a:t>
            </a:r>
            <a:r>
              <a:rPr lang="en-GB" dirty="0"/>
              <a:t> in the UK and </a:t>
            </a:r>
            <a:r>
              <a:rPr lang="en-GB" b="1" dirty="0"/>
              <a:t>Ronald Reagan</a:t>
            </a:r>
            <a:r>
              <a:rPr lang="en-GB" dirty="0"/>
              <a:t> in the US, began to reshape the relationship between the state, markets, and society. The global economic crises of the 1970s, including </a:t>
            </a:r>
            <a:r>
              <a:rPr lang="en-GB" b="1" dirty="0"/>
              <a:t>stagflation</a:t>
            </a:r>
            <a:r>
              <a:rPr lang="en-GB" dirty="0"/>
              <a:t> and the </a:t>
            </a:r>
            <a:r>
              <a:rPr lang="en-GB" b="1" dirty="0"/>
              <a:t>oil shocks</a:t>
            </a:r>
            <a:r>
              <a:rPr lang="en-GB" dirty="0"/>
              <a:t>, led to a loss of faith in Keynesian economic policies, which had underpinned the welfare state.</a:t>
            </a:r>
          </a:p>
          <a:p>
            <a:endParaRPr lang="en-GB" dirty="0"/>
          </a:p>
        </p:txBody>
      </p:sp>
    </p:spTree>
    <p:extLst>
      <p:ext uri="{BB962C8B-B14F-4D97-AF65-F5344CB8AC3E}">
        <p14:creationId xmlns:p14="http://schemas.microsoft.com/office/powerpoint/2010/main" val="17161690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D3C0F-951B-AFF4-3E2D-1807392F44B3}"/>
              </a:ext>
            </a:extLst>
          </p:cNvPr>
          <p:cNvSpPr>
            <a:spLocks noGrp="1"/>
          </p:cNvSpPr>
          <p:nvPr>
            <p:ph type="title"/>
          </p:nvPr>
        </p:nvSpPr>
        <p:spPr/>
        <p:txBody>
          <a:bodyPr/>
          <a:lstStyle/>
          <a:p>
            <a:r>
              <a:rPr lang="en-GB" b="1" dirty="0"/>
              <a:t>Key Developments in Social Policy After Neoliberalism (1974+)</a:t>
            </a:r>
            <a:endParaRPr lang="en-GB" dirty="0"/>
          </a:p>
        </p:txBody>
      </p:sp>
      <p:sp>
        <p:nvSpPr>
          <p:cNvPr id="3" name="Content Placeholder 2">
            <a:extLst>
              <a:ext uri="{FF2B5EF4-FFF2-40B4-BE49-F238E27FC236}">
                <a16:creationId xmlns:a16="http://schemas.microsoft.com/office/drawing/2014/main" id="{396A85C4-70CA-4583-A91E-33CC53452393}"/>
              </a:ext>
            </a:extLst>
          </p:cNvPr>
          <p:cNvSpPr>
            <a:spLocks noGrp="1"/>
          </p:cNvSpPr>
          <p:nvPr>
            <p:ph idx="1"/>
          </p:nvPr>
        </p:nvSpPr>
        <p:spPr/>
        <p:txBody>
          <a:bodyPr/>
          <a:lstStyle/>
          <a:p>
            <a:r>
              <a:rPr lang="en-GB" b="1" dirty="0"/>
              <a:t>Privatization of Public Services:</a:t>
            </a:r>
            <a:r>
              <a:rPr lang="en-GB" dirty="0"/>
              <a:t> One of the key tenets of neoliberalism was reducing the role of the state in providing social services. Many formerly public services, such as utilities, telecommunications, and transport, were privatized, with the belief that the private sector could provide these services more efficiently.</a:t>
            </a:r>
          </a:p>
          <a:p>
            <a:pPr marL="0" indent="0">
              <a:buNone/>
            </a:pPr>
            <a:endParaRPr lang="en-GB" dirty="0"/>
          </a:p>
        </p:txBody>
      </p:sp>
    </p:spTree>
    <p:extLst>
      <p:ext uri="{BB962C8B-B14F-4D97-AF65-F5344CB8AC3E}">
        <p14:creationId xmlns:p14="http://schemas.microsoft.com/office/powerpoint/2010/main" val="14071181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627DA-1040-A7F5-EDCF-1F46748C84C2}"/>
              </a:ext>
            </a:extLst>
          </p:cNvPr>
          <p:cNvSpPr>
            <a:spLocks noGrp="1"/>
          </p:cNvSpPr>
          <p:nvPr>
            <p:ph type="title"/>
          </p:nvPr>
        </p:nvSpPr>
        <p:spPr/>
        <p:txBody>
          <a:bodyPr/>
          <a:lstStyle/>
          <a:p>
            <a:r>
              <a:rPr lang="en-GB" b="1" dirty="0"/>
              <a:t>Key Developments in Social Policy After Neoliberalism (1974+)</a:t>
            </a:r>
            <a:endParaRPr lang="en-GB" dirty="0"/>
          </a:p>
        </p:txBody>
      </p:sp>
      <p:sp>
        <p:nvSpPr>
          <p:cNvPr id="3" name="Content Placeholder 2">
            <a:extLst>
              <a:ext uri="{FF2B5EF4-FFF2-40B4-BE49-F238E27FC236}">
                <a16:creationId xmlns:a16="http://schemas.microsoft.com/office/drawing/2014/main" id="{2F739A72-B125-7048-5BDC-288F53B91B4A}"/>
              </a:ext>
            </a:extLst>
          </p:cNvPr>
          <p:cNvSpPr>
            <a:spLocks noGrp="1"/>
          </p:cNvSpPr>
          <p:nvPr>
            <p:ph idx="1"/>
          </p:nvPr>
        </p:nvSpPr>
        <p:spPr/>
        <p:txBody>
          <a:bodyPr/>
          <a:lstStyle/>
          <a:p>
            <a:pPr lvl="0"/>
            <a:r>
              <a:rPr lang="en-GB" b="1" dirty="0"/>
              <a:t>Cuts in Social Spending:</a:t>
            </a:r>
            <a:r>
              <a:rPr lang="en-GB" dirty="0"/>
              <a:t> Neoliberal governments cut public spending on social programs, arguing that state intervention distorted market efficiency. This led to reductions in </a:t>
            </a:r>
            <a:r>
              <a:rPr lang="en-GB" b="1" dirty="0"/>
              <a:t>welfare benefits</a:t>
            </a:r>
            <a:r>
              <a:rPr lang="en-GB" dirty="0"/>
              <a:t>, </a:t>
            </a:r>
            <a:r>
              <a:rPr lang="en-GB" b="1" dirty="0"/>
              <a:t>unemployment insurance</a:t>
            </a:r>
            <a:r>
              <a:rPr lang="en-GB" dirty="0"/>
              <a:t>, and </a:t>
            </a:r>
            <a:r>
              <a:rPr lang="en-GB" b="1" dirty="0"/>
              <a:t>public housing subsidies</a:t>
            </a:r>
            <a:r>
              <a:rPr lang="en-GB" dirty="0"/>
              <a:t>.</a:t>
            </a:r>
          </a:p>
          <a:p>
            <a:pPr lvl="0"/>
            <a:r>
              <a:rPr lang="en-GB" b="1" dirty="0"/>
              <a:t>Individual Responsibility:</a:t>
            </a:r>
            <a:r>
              <a:rPr lang="en-GB" dirty="0"/>
              <a:t> Neoliberalism shifted the emphasis from collective responsibility for welfare to </a:t>
            </a:r>
            <a:r>
              <a:rPr lang="en-GB" b="1" dirty="0"/>
              <a:t>individual responsibility</a:t>
            </a:r>
            <a:r>
              <a:rPr lang="en-GB" dirty="0"/>
              <a:t>. People were expected to rely more on the market and personal savings, rather than state support, for their healthcare, pensions, and housing.</a:t>
            </a:r>
          </a:p>
          <a:p>
            <a:endParaRPr lang="en-GB" dirty="0"/>
          </a:p>
        </p:txBody>
      </p:sp>
    </p:spTree>
    <p:extLst>
      <p:ext uri="{BB962C8B-B14F-4D97-AF65-F5344CB8AC3E}">
        <p14:creationId xmlns:p14="http://schemas.microsoft.com/office/powerpoint/2010/main" val="8230642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A0EEF-B2EB-AAE8-7BC2-37010B976B25}"/>
              </a:ext>
            </a:extLst>
          </p:cNvPr>
          <p:cNvSpPr>
            <a:spLocks noGrp="1"/>
          </p:cNvSpPr>
          <p:nvPr>
            <p:ph type="title"/>
          </p:nvPr>
        </p:nvSpPr>
        <p:spPr/>
        <p:txBody>
          <a:bodyPr/>
          <a:lstStyle/>
          <a:p>
            <a:r>
              <a:rPr lang="en-GB" b="1" dirty="0"/>
              <a:t>Social Policy in the 1980s and 1990s</a:t>
            </a:r>
            <a:br>
              <a:rPr lang="en-GB" dirty="0"/>
            </a:br>
            <a:endParaRPr lang="en-GB" dirty="0"/>
          </a:p>
        </p:txBody>
      </p:sp>
      <p:sp>
        <p:nvSpPr>
          <p:cNvPr id="3" name="Content Placeholder 2">
            <a:extLst>
              <a:ext uri="{FF2B5EF4-FFF2-40B4-BE49-F238E27FC236}">
                <a16:creationId xmlns:a16="http://schemas.microsoft.com/office/drawing/2014/main" id="{5C8B8915-FDA9-21EF-6917-F77191D0A6E7}"/>
              </a:ext>
            </a:extLst>
          </p:cNvPr>
          <p:cNvSpPr>
            <a:spLocks noGrp="1"/>
          </p:cNvSpPr>
          <p:nvPr>
            <p:ph idx="1"/>
          </p:nvPr>
        </p:nvSpPr>
        <p:spPr/>
        <p:txBody>
          <a:bodyPr/>
          <a:lstStyle/>
          <a:p>
            <a:pPr marL="0" indent="0">
              <a:buNone/>
            </a:pPr>
            <a:r>
              <a:rPr lang="en-GB" dirty="0"/>
              <a:t>During the 1980s and 1990s, social policy in many Western countries was significantly influenced by neoliberalism, leading to the retrenchment or restructuring of the welfare state.</a:t>
            </a:r>
          </a:p>
          <a:p>
            <a:pPr lvl="0"/>
            <a:r>
              <a:rPr lang="en-GB" b="1" dirty="0"/>
              <a:t>Workfare and Conditional Welfare:</a:t>
            </a:r>
            <a:r>
              <a:rPr lang="en-GB" dirty="0"/>
              <a:t> A key shift during this period was the move from traditional welfare programs to </a:t>
            </a:r>
            <a:r>
              <a:rPr lang="en-GB" b="1" dirty="0"/>
              <a:t>workfare</a:t>
            </a:r>
            <a:r>
              <a:rPr lang="en-GB" dirty="0"/>
              <a:t> programs. Welfare recipients were increasingly required to work, retrain, or meet certain conditions to receive benefits. The idea was to reduce dependency on welfare and promote personal responsibility and self-sufficiency.</a:t>
            </a:r>
          </a:p>
          <a:p>
            <a:pPr marL="0" indent="0">
              <a:buNone/>
            </a:pPr>
            <a:endParaRPr lang="en-GB" dirty="0"/>
          </a:p>
        </p:txBody>
      </p:sp>
    </p:spTree>
    <p:extLst>
      <p:ext uri="{BB962C8B-B14F-4D97-AF65-F5344CB8AC3E}">
        <p14:creationId xmlns:p14="http://schemas.microsoft.com/office/powerpoint/2010/main" val="8870795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E51D-9993-61CF-CCC7-2CF2B0BB7E4E}"/>
              </a:ext>
            </a:extLst>
          </p:cNvPr>
          <p:cNvSpPr>
            <a:spLocks noGrp="1"/>
          </p:cNvSpPr>
          <p:nvPr>
            <p:ph type="title"/>
          </p:nvPr>
        </p:nvSpPr>
        <p:spPr/>
        <p:txBody>
          <a:bodyPr/>
          <a:lstStyle/>
          <a:p>
            <a:r>
              <a:rPr lang="en-GB" b="1" dirty="0"/>
              <a:t>Social Policy in the 1980s and 1990s</a:t>
            </a:r>
            <a:endParaRPr lang="en-GB" dirty="0"/>
          </a:p>
        </p:txBody>
      </p:sp>
      <p:sp>
        <p:nvSpPr>
          <p:cNvPr id="3" name="Content Placeholder 2">
            <a:extLst>
              <a:ext uri="{FF2B5EF4-FFF2-40B4-BE49-F238E27FC236}">
                <a16:creationId xmlns:a16="http://schemas.microsoft.com/office/drawing/2014/main" id="{CDF70086-861B-5AB8-6C79-C3D7AE4A6C14}"/>
              </a:ext>
            </a:extLst>
          </p:cNvPr>
          <p:cNvSpPr>
            <a:spLocks noGrp="1"/>
          </p:cNvSpPr>
          <p:nvPr>
            <p:ph idx="1"/>
          </p:nvPr>
        </p:nvSpPr>
        <p:spPr/>
        <p:txBody>
          <a:bodyPr/>
          <a:lstStyle/>
          <a:p>
            <a:r>
              <a:rPr lang="en-GB" b="1" dirty="0"/>
              <a:t>Marketization of Social Services:</a:t>
            </a:r>
            <a:r>
              <a:rPr lang="en-GB" dirty="0"/>
              <a:t> Social services such as healthcare, education, and social care were increasingly "marketized." This meant introducing market mechanisms such as competition and choice within public services. For instance, in the UK, the </a:t>
            </a:r>
            <a:r>
              <a:rPr lang="en-GB" b="1" dirty="0"/>
              <a:t>National Health Service (NHS)</a:t>
            </a:r>
            <a:r>
              <a:rPr lang="en-GB" dirty="0"/>
              <a:t> introduced </a:t>
            </a:r>
            <a:r>
              <a:rPr lang="en-GB" b="1" dirty="0"/>
              <a:t>internal markets</a:t>
            </a:r>
            <a:r>
              <a:rPr lang="en-GB" dirty="0"/>
              <a:t>, where healthcare providers competed for funding.</a:t>
            </a:r>
          </a:p>
          <a:p>
            <a:pPr marL="0" indent="0">
              <a:buNone/>
            </a:pPr>
            <a:endParaRPr lang="en-GB" dirty="0"/>
          </a:p>
        </p:txBody>
      </p:sp>
    </p:spTree>
    <p:extLst>
      <p:ext uri="{BB962C8B-B14F-4D97-AF65-F5344CB8AC3E}">
        <p14:creationId xmlns:p14="http://schemas.microsoft.com/office/powerpoint/2010/main" val="29117725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7856C-8838-538E-9C40-C17CD8BE6BCF}"/>
              </a:ext>
            </a:extLst>
          </p:cNvPr>
          <p:cNvSpPr>
            <a:spLocks noGrp="1"/>
          </p:cNvSpPr>
          <p:nvPr>
            <p:ph type="title"/>
          </p:nvPr>
        </p:nvSpPr>
        <p:spPr/>
        <p:txBody>
          <a:bodyPr/>
          <a:lstStyle/>
          <a:p>
            <a:r>
              <a:rPr lang="en-GB" b="1" dirty="0"/>
              <a:t>Social Policy in the 1980s and 1990s</a:t>
            </a:r>
            <a:endParaRPr lang="en-GB" dirty="0"/>
          </a:p>
        </p:txBody>
      </p:sp>
      <p:sp>
        <p:nvSpPr>
          <p:cNvPr id="3" name="Content Placeholder 2">
            <a:extLst>
              <a:ext uri="{FF2B5EF4-FFF2-40B4-BE49-F238E27FC236}">
                <a16:creationId xmlns:a16="http://schemas.microsoft.com/office/drawing/2014/main" id="{A8D143A0-2119-4CB2-333C-5DF6538C2EAD}"/>
              </a:ext>
            </a:extLst>
          </p:cNvPr>
          <p:cNvSpPr>
            <a:spLocks noGrp="1"/>
          </p:cNvSpPr>
          <p:nvPr>
            <p:ph idx="1"/>
          </p:nvPr>
        </p:nvSpPr>
        <p:spPr/>
        <p:txBody>
          <a:bodyPr>
            <a:normAutofit lnSpcReduction="10000"/>
          </a:bodyPr>
          <a:lstStyle/>
          <a:p>
            <a:pPr lvl="0"/>
            <a:r>
              <a:rPr lang="en-GB" b="1" dirty="0"/>
              <a:t>Pensions Reform:</a:t>
            </a:r>
            <a:r>
              <a:rPr lang="en-GB" dirty="0"/>
              <a:t> Many countries moved from </a:t>
            </a:r>
            <a:r>
              <a:rPr lang="en-GB" b="1" dirty="0"/>
              <a:t>defined-benefit</a:t>
            </a:r>
            <a:r>
              <a:rPr lang="en-GB" dirty="0"/>
              <a:t> pension schemes, where retirees were guaranteed a certain payout, to </a:t>
            </a:r>
            <a:r>
              <a:rPr lang="en-GB" b="1" dirty="0"/>
              <a:t>defined-contribution</a:t>
            </a:r>
            <a:r>
              <a:rPr lang="en-GB" dirty="0"/>
              <a:t> schemes, where pensions were tied to the performance of private investments. This placed more financial risk on individuals rather than the state or employers.</a:t>
            </a:r>
          </a:p>
          <a:p>
            <a:pPr lvl="0"/>
            <a:r>
              <a:rPr lang="en-GB" b="1" dirty="0"/>
              <a:t>Targeting Welfare Benefits:</a:t>
            </a:r>
            <a:r>
              <a:rPr lang="en-GB" dirty="0"/>
              <a:t> Universal welfare benefits were gradually replaced with </a:t>
            </a:r>
            <a:r>
              <a:rPr lang="en-GB" b="1" dirty="0"/>
              <a:t>means-tested</a:t>
            </a:r>
            <a:r>
              <a:rPr lang="en-GB" dirty="0"/>
              <a:t> benefits, meaning that only those deemed most in need would receive support. This was part of a broader effort to reduce public spending on social welfare.</a:t>
            </a:r>
          </a:p>
          <a:p>
            <a:endParaRPr lang="en-GB" dirty="0"/>
          </a:p>
        </p:txBody>
      </p:sp>
    </p:spTree>
    <p:extLst>
      <p:ext uri="{BB962C8B-B14F-4D97-AF65-F5344CB8AC3E}">
        <p14:creationId xmlns:p14="http://schemas.microsoft.com/office/powerpoint/2010/main" val="15740554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F7053-7A0C-114C-B7B5-B020D22D371E}"/>
              </a:ext>
            </a:extLst>
          </p:cNvPr>
          <p:cNvSpPr>
            <a:spLocks noGrp="1"/>
          </p:cNvSpPr>
          <p:nvPr>
            <p:ph type="title"/>
          </p:nvPr>
        </p:nvSpPr>
        <p:spPr/>
        <p:txBody>
          <a:bodyPr/>
          <a:lstStyle/>
          <a:p>
            <a:r>
              <a:rPr lang="en-GB" b="1" dirty="0"/>
              <a:t>Social Policy in the 1980s and 1990s</a:t>
            </a:r>
            <a:endParaRPr lang="en-GB" dirty="0"/>
          </a:p>
        </p:txBody>
      </p:sp>
      <p:sp>
        <p:nvSpPr>
          <p:cNvPr id="3" name="Content Placeholder 2">
            <a:extLst>
              <a:ext uri="{FF2B5EF4-FFF2-40B4-BE49-F238E27FC236}">
                <a16:creationId xmlns:a16="http://schemas.microsoft.com/office/drawing/2014/main" id="{DF7955E0-F424-CF0F-3F79-EF309529AD8B}"/>
              </a:ext>
            </a:extLst>
          </p:cNvPr>
          <p:cNvSpPr>
            <a:spLocks noGrp="1"/>
          </p:cNvSpPr>
          <p:nvPr>
            <p:ph idx="1"/>
          </p:nvPr>
        </p:nvSpPr>
        <p:spPr/>
        <p:txBody>
          <a:bodyPr/>
          <a:lstStyle/>
          <a:p>
            <a:r>
              <a:rPr lang="en-GB" b="1" dirty="0"/>
              <a:t>Deregulation of Labor Markets:</a:t>
            </a:r>
            <a:r>
              <a:rPr lang="en-GB" dirty="0"/>
              <a:t> Neoliberal reforms also led to </a:t>
            </a:r>
            <a:r>
              <a:rPr lang="en-GB" b="1" dirty="0"/>
              <a:t>deregulation of </a:t>
            </a:r>
            <a:r>
              <a:rPr lang="en-GB" b="1" dirty="0" err="1"/>
              <a:t>labor</a:t>
            </a:r>
            <a:r>
              <a:rPr lang="en-GB" b="1" dirty="0"/>
              <a:t> markets</a:t>
            </a:r>
            <a:r>
              <a:rPr lang="en-GB" dirty="0"/>
              <a:t>, weakening trade unions and making it easier for employers to hire and fire workers. Employment became more flexible, with the rise of </a:t>
            </a:r>
            <a:r>
              <a:rPr lang="en-GB" b="1" dirty="0"/>
              <a:t>temporary contracts</a:t>
            </a:r>
            <a:r>
              <a:rPr lang="en-GB" dirty="0"/>
              <a:t>, </a:t>
            </a:r>
            <a:r>
              <a:rPr lang="en-GB" b="1" dirty="0"/>
              <a:t>gig work</a:t>
            </a:r>
            <a:r>
              <a:rPr lang="en-GB" dirty="0"/>
              <a:t>, and </a:t>
            </a:r>
            <a:r>
              <a:rPr lang="en-GB" b="1" dirty="0"/>
              <a:t>part-time work</a:t>
            </a:r>
            <a:r>
              <a:rPr lang="en-GB" dirty="0"/>
              <a:t>. This created a more precarious </a:t>
            </a:r>
            <a:r>
              <a:rPr lang="en-GB" dirty="0" err="1"/>
              <a:t>labor</a:t>
            </a:r>
            <a:r>
              <a:rPr lang="en-GB" dirty="0"/>
              <a:t> market for many workers.</a:t>
            </a:r>
          </a:p>
          <a:p>
            <a:endParaRPr lang="en-GB" dirty="0"/>
          </a:p>
        </p:txBody>
      </p:sp>
    </p:spTree>
    <p:extLst>
      <p:ext uri="{BB962C8B-B14F-4D97-AF65-F5344CB8AC3E}">
        <p14:creationId xmlns:p14="http://schemas.microsoft.com/office/powerpoint/2010/main" val="32580773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CD50-9D76-9CC1-AFD5-4BCDD736A922}"/>
              </a:ext>
            </a:extLst>
          </p:cNvPr>
          <p:cNvSpPr>
            <a:spLocks noGrp="1"/>
          </p:cNvSpPr>
          <p:nvPr>
            <p:ph type="title"/>
          </p:nvPr>
        </p:nvSpPr>
        <p:spPr/>
        <p:txBody>
          <a:bodyPr/>
          <a:lstStyle/>
          <a:p>
            <a:r>
              <a:rPr lang="en-GB" b="1" dirty="0"/>
              <a:t>Social Policy in the 1980s and 1990s</a:t>
            </a:r>
            <a:br>
              <a:rPr lang="en-GB" dirty="0"/>
            </a:br>
            <a:endParaRPr lang="en-GB" dirty="0"/>
          </a:p>
        </p:txBody>
      </p:sp>
      <p:sp>
        <p:nvSpPr>
          <p:cNvPr id="3" name="Content Placeholder 2">
            <a:extLst>
              <a:ext uri="{FF2B5EF4-FFF2-40B4-BE49-F238E27FC236}">
                <a16:creationId xmlns:a16="http://schemas.microsoft.com/office/drawing/2014/main" id="{0245F792-AF66-6347-3EDB-22437194B963}"/>
              </a:ext>
            </a:extLst>
          </p:cNvPr>
          <p:cNvSpPr>
            <a:spLocks noGrp="1"/>
          </p:cNvSpPr>
          <p:nvPr>
            <p:ph idx="1"/>
          </p:nvPr>
        </p:nvSpPr>
        <p:spPr/>
        <p:txBody>
          <a:bodyPr/>
          <a:lstStyle/>
          <a:p>
            <a:pPr marL="0" indent="0">
              <a:buNone/>
            </a:pPr>
            <a:r>
              <a:rPr lang="en-GB" dirty="0"/>
              <a:t>During the 1980s and 1990s, social policy in many Western countries was significantly influenced by neoliberalism, leading to the retrenchment or restructuring of the welfare state.</a:t>
            </a:r>
          </a:p>
          <a:p>
            <a:pPr lvl="0"/>
            <a:r>
              <a:rPr lang="en-GB" b="1" dirty="0"/>
              <a:t>Workfare and Conditional Welfare:</a:t>
            </a:r>
            <a:r>
              <a:rPr lang="en-GB" dirty="0"/>
              <a:t> A key shift during this period was the move from traditional welfare programs to </a:t>
            </a:r>
            <a:r>
              <a:rPr lang="en-GB" b="1" dirty="0"/>
              <a:t>workfare</a:t>
            </a:r>
            <a:r>
              <a:rPr lang="en-GB" dirty="0"/>
              <a:t> programs. Welfare recipients were increasingly required to work, retrain, or meet certain conditions to receive benefits. The idea was to reduce dependency on welfare and promote personal responsibility and self-sufficiency.</a:t>
            </a:r>
          </a:p>
          <a:p>
            <a:endParaRPr lang="en-GB" dirty="0"/>
          </a:p>
        </p:txBody>
      </p:sp>
    </p:spTree>
    <p:extLst>
      <p:ext uri="{BB962C8B-B14F-4D97-AF65-F5344CB8AC3E}">
        <p14:creationId xmlns:p14="http://schemas.microsoft.com/office/powerpoint/2010/main" val="24729545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C25E4-2F4D-2FD8-0CCD-D90002B74CBF}"/>
              </a:ext>
            </a:extLst>
          </p:cNvPr>
          <p:cNvSpPr>
            <a:spLocks noGrp="1"/>
          </p:cNvSpPr>
          <p:nvPr>
            <p:ph type="title"/>
          </p:nvPr>
        </p:nvSpPr>
        <p:spPr/>
        <p:txBody>
          <a:bodyPr/>
          <a:lstStyle/>
          <a:p>
            <a:r>
              <a:rPr lang="en-GB" b="1" dirty="0"/>
              <a:t>Social Policy in the 1980s and 1990s</a:t>
            </a:r>
            <a:endParaRPr lang="en-GB" dirty="0"/>
          </a:p>
        </p:txBody>
      </p:sp>
      <p:sp>
        <p:nvSpPr>
          <p:cNvPr id="3" name="Content Placeholder 2">
            <a:extLst>
              <a:ext uri="{FF2B5EF4-FFF2-40B4-BE49-F238E27FC236}">
                <a16:creationId xmlns:a16="http://schemas.microsoft.com/office/drawing/2014/main" id="{F61FD092-6E03-CA87-9E24-729DD869E289}"/>
              </a:ext>
            </a:extLst>
          </p:cNvPr>
          <p:cNvSpPr>
            <a:spLocks noGrp="1"/>
          </p:cNvSpPr>
          <p:nvPr>
            <p:ph idx="1"/>
          </p:nvPr>
        </p:nvSpPr>
        <p:spPr/>
        <p:txBody>
          <a:bodyPr/>
          <a:lstStyle/>
          <a:p>
            <a:r>
              <a:rPr lang="en-GB" b="1" dirty="0"/>
              <a:t>Marketization of Social Services:</a:t>
            </a:r>
            <a:r>
              <a:rPr lang="en-GB" dirty="0"/>
              <a:t> Social services such as healthcare, education, and social care were increasingly "marketized." This meant introducing market mechanisms such as competition and choice within public services. For instance, in the UK, the </a:t>
            </a:r>
            <a:r>
              <a:rPr lang="en-GB" b="1" dirty="0"/>
              <a:t>National Health Service (NHS)</a:t>
            </a:r>
            <a:r>
              <a:rPr lang="en-GB" dirty="0"/>
              <a:t> introduced </a:t>
            </a:r>
            <a:r>
              <a:rPr lang="en-GB" b="1" dirty="0"/>
              <a:t>internal markets</a:t>
            </a:r>
            <a:r>
              <a:rPr lang="en-GB" dirty="0"/>
              <a:t>, where healthcare providers competed for funding.</a:t>
            </a:r>
          </a:p>
          <a:p>
            <a:endParaRPr lang="en-GB" dirty="0"/>
          </a:p>
        </p:txBody>
      </p:sp>
    </p:spTree>
    <p:extLst>
      <p:ext uri="{BB962C8B-B14F-4D97-AF65-F5344CB8AC3E}">
        <p14:creationId xmlns:p14="http://schemas.microsoft.com/office/powerpoint/2010/main" val="23051519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21A6D-511A-DD0D-FEDA-A081DC62DB09}"/>
              </a:ext>
            </a:extLst>
          </p:cNvPr>
          <p:cNvSpPr>
            <a:spLocks noGrp="1"/>
          </p:cNvSpPr>
          <p:nvPr>
            <p:ph type="title"/>
          </p:nvPr>
        </p:nvSpPr>
        <p:spPr/>
        <p:txBody>
          <a:bodyPr/>
          <a:lstStyle/>
          <a:p>
            <a:r>
              <a:rPr lang="en-GB" b="1" dirty="0"/>
              <a:t>Social Policy in the 1980s and 1990s</a:t>
            </a:r>
            <a:endParaRPr lang="en-GB" dirty="0"/>
          </a:p>
        </p:txBody>
      </p:sp>
      <p:sp>
        <p:nvSpPr>
          <p:cNvPr id="3" name="Content Placeholder 2">
            <a:extLst>
              <a:ext uri="{FF2B5EF4-FFF2-40B4-BE49-F238E27FC236}">
                <a16:creationId xmlns:a16="http://schemas.microsoft.com/office/drawing/2014/main" id="{2C4CAE3E-C37D-82B5-42E1-4797127035A7}"/>
              </a:ext>
            </a:extLst>
          </p:cNvPr>
          <p:cNvSpPr>
            <a:spLocks noGrp="1"/>
          </p:cNvSpPr>
          <p:nvPr>
            <p:ph idx="1"/>
          </p:nvPr>
        </p:nvSpPr>
        <p:spPr/>
        <p:txBody>
          <a:bodyPr/>
          <a:lstStyle/>
          <a:p>
            <a:r>
              <a:rPr lang="en-GB" b="1" dirty="0"/>
              <a:t>Pensions Reform:</a:t>
            </a:r>
            <a:r>
              <a:rPr lang="en-GB" dirty="0"/>
              <a:t> Many countries moved from </a:t>
            </a:r>
            <a:r>
              <a:rPr lang="en-GB" b="1" dirty="0"/>
              <a:t>defined-benefit</a:t>
            </a:r>
            <a:r>
              <a:rPr lang="en-GB" dirty="0"/>
              <a:t> pension schemes, where retirees were guaranteed a certain payout, to </a:t>
            </a:r>
            <a:r>
              <a:rPr lang="en-GB" b="1" dirty="0"/>
              <a:t>defined-contribution</a:t>
            </a:r>
            <a:r>
              <a:rPr lang="en-GB" dirty="0"/>
              <a:t> schemes, where pensions were tied to the performance of private investments. This placed more financial risk on individuals rather than the state or employers.</a:t>
            </a:r>
          </a:p>
          <a:p>
            <a:endParaRPr lang="en-GB" dirty="0"/>
          </a:p>
        </p:txBody>
      </p:sp>
    </p:spTree>
    <p:extLst>
      <p:ext uri="{BB962C8B-B14F-4D97-AF65-F5344CB8AC3E}">
        <p14:creationId xmlns:p14="http://schemas.microsoft.com/office/powerpoint/2010/main" val="36385452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B6F4-7D3D-7E63-04D7-8D498F52081E}"/>
              </a:ext>
            </a:extLst>
          </p:cNvPr>
          <p:cNvSpPr>
            <a:spLocks noGrp="1"/>
          </p:cNvSpPr>
          <p:nvPr>
            <p:ph type="title"/>
          </p:nvPr>
        </p:nvSpPr>
        <p:spPr/>
        <p:txBody>
          <a:bodyPr/>
          <a:lstStyle/>
          <a:p>
            <a:r>
              <a:rPr lang="en-GB" b="1" dirty="0"/>
              <a:t>Social Policy in the 1980s and 1990s</a:t>
            </a:r>
            <a:endParaRPr lang="en-GB" dirty="0"/>
          </a:p>
        </p:txBody>
      </p:sp>
      <p:sp>
        <p:nvSpPr>
          <p:cNvPr id="3" name="Content Placeholder 2">
            <a:extLst>
              <a:ext uri="{FF2B5EF4-FFF2-40B4-BE49-F238E27FC236}">
                <a16:creationId xmlns:a16="http://schemas.microsoft.com/office/drawing/2014/main" id="{DEACD97E-4528-E875-04B7-ABADC1AC0D34}"/>
              </a:ext>
            </a:extLst>
          </p:cNvPr>
          <p:cNvSpPr>
            <a:spLocks noGrp="1"/>
          </p:cNvSpPr>
          <p:nvPr>
            <p:ph idx="1"/>
          </p:nvPr>
        </p:nvSpPr>
        <p:spPr/>
        <p:txBody>
          <a:bodyPr>
            <a:normAutofit lnSpcReduction="10000"/>
          </a:bodyPr>
          <a:lstStyle/>
          <a:p>
            <a:pPr lvl="0"/>
            <a:r>
              <a:rPr lang="en-GB" b="1" dirty="0"/>
              <a:t>Targeting Welfare Benefits:</a:t>
            </a:r>
            <a:r>
              <a:rPr lang="en-GB" dirty="0"/>
              <a:t> Universal welfare benefits were gradually replaced with </a:t>
            </a:r>
            <a:r>
              <a:rPr lang="en-GB" b="1" dirty="0"/>
              <a:t>means-tested</a:t>
            </a:r>
            <a:r>
              <a:rPr lang="en-GB" dirty="0"/>
              <a:t> benefits, meaning that only those deemed most in need would receive support. This was part of a broader effort to reduce public spending on social welfare.</a:t>
            </a:r>
          </a:p>
          <a:p>
            <a:pPr lvl="0"/>
            <a:r>
              <a:rPr lang="en-GB" b="1" dirty="0"/>
              <a:t>Deregulation of Labor Markets:</a:t>
            </a:r>
            <a:r>
              <a:rPr lang="en-GB" dirty="0"/>
              <a:t> Neoliberal reforms also led to </a:t>
            </a:r>
            <a:r>
              <a:rPr lang="en-GB" b="1" dirty="0"/>
              <a:t>deregulation of </a:t>
            </a:r>
            <a:r>
              <a:rPr lang="en-GB" b="1" dirty="0" err="1"/>
              <a:t>labor</a:t>
            </a:r>
            <a:r>
              <a:rPr lang="en-GB" b="1" dirty="0"/>
              <a:t> markets</a:t>
            </a:r>
            <a:r>
              <a:rPr lang="en-GB" dirty="0"/>
              <a:t>, weakening trade unions and making it easier for employers to hire and fire workers. Employment became more flexible, with the rise of </a:t>
            </a:r>
            <a:r>
              <a:rPr lang="en-GB" b="1" dirty="0"/>
              <a:t>temporary contracts</a:t>
            </a:r>
            <a:r>
              <a:rPr lang="en-GB" dirty="0"/>
              <a:t>, </a:t>
            </a:r>
            <a:r>
              <a:rPr lang="en-GB" b="1" dirty="0"/>
              <a:t>gig work</a:t>
            </a:r>
            <a:r>
              <a:rPr lang="en-GB" dirty="0"/>
              <a:t>, and </a:t>
            </a:r>
            <a:r>
              <a:rPr lang="en-GB" b="1" dirty="0"/>
              <a:t>part-time work</a:t>
            </a:r>
            <a:r>
              <a:rPr lang="en-GB" dirty="0"/>
              <a:t>. This created a more precarious </a:t>
            </a:r>
            <a:r>
              <a:rPr lang="en-GB" dirty="0" err="1"/>
              <a:t>labor</a:t>
            </a:r>
            <a:r>
              <a:rPr lang="en-GB" dirty="0"/>
              <a:t> market for many workers.</a:t>
            </a:r>
          </a:p>
          <a:p>
            <a:endParaRPr lang="en-GB" dirty="0"/>
          </a:p>
        </p:txBody>
      </p:sp>
    </p:spTree>
    <p:extLst>
      <p:ext uri="{BB962C8B-B14F-4D97-AF65-F5344CB8AC3E}">
        <p14:creationId xmlns:p14="http://schemas.microsoft.com/office/powerpoint/2010/main" val="42069948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C4309-A3F2-CAC2-120B-B5D39EFA53B1}"/>
              </a:ext>
            </a:extLst>
          </p:cNvPr>
          <p:cNvSpPr>
            <a:spLocks noGrp="1"/>
          </p:cNvSpPr>
          <p:nvPr>
            <p:ph type="title"/>
          </p:nvPr>
        </p:nvSpPr>
        <p:spPr/>
        <p:txBody>
          <a:bodyPr>
            <a:normAutofit fontScale="90000"/>
          </a:bodyPr>
          <a:lstStyle/>
          <a:p>
            <a:r>
              <a:rPr lang="en-GB" b="1" dirty="0"/>
              <a:t>Social Policy Responses to Neoliberalism (1990s-2000s)</a:t>
            </a:r>
            <a:br>
              <a:rPr lang="en-GB" dirty="0"/>
            </a:br>
            <a:endParaRPr lang="en-GB" dirty="0"/>
          </a:p>
        </p:txBody>
      </p:sp>
      <p:sp>
        <p:nvSpPr>
          <p:cNvPr id="3" name="Content Placeholder 2">
            <a:extLst>
              <a:ext uri="{FF2B5EF4-FFF2-40B4-BE49-F238E27FC236}">
                <a16:creationId xmlns:a16="http://schemas.microsoft.com/office/drawing/2014/main" id="{B7E292EF-4C91-0428-2707-508345FD7A24}"/>
              </a:ext>
            </a:extLst>
          </p:cNvPr>
          <p:cNvSpPr>
            <a:spLocks noGrp="1"/>
          </p:cNvSpPr>
          <p:nvPr>
            <p:ph idx="1"/>
          </p:nvPr>
        </p:nvSpPr>
        <p:spPr/>
        <p:txBody>
          <a:bodyPr/>
          <a:lstStyle/>
          <a:p>
            <a:pPr marL="0" indent="0">
              <a:buNone/>
            </a:pPr>
            <a:r>
              <a:rPr lang="en-GB" dirty="0"/>
              <a:t>While neoliberal policies dominated much of the 1980s and 1990s, the effects of these policies—rising inequality, increased poverty, and precarious employment—led to a reconsideration of social policy in the late 1990s and 2000s. Some governments began to modify or adapt neoliberal principles, leading to what some call the era of </a:t>
            </a:r>
            <a:r>
              <a:rPr lang="en-GB" b="1" dirty="0"/>
              <a:t>Third Way</a:t>
            </a:r>
            <a:r>
              <a:rPr lang="en-GB" dirty="0"/>
              <a:t> or </a:t>
            </a:r>
            <a:r>
              <a:rPr lang="en-GB" b="1" dirty="0"/>
              <a:t>inclusive neoliberalism</a:t>
            </a:r>
            <a:r>
              <a:rPr lang="en-GB" dirty="0"/>
              <a:t>.</a:t>
            </a:r>
          </a:p>
          <a:p>
            <a:endParaRPr lang="en-GB" dirty="0"/>
          </a:p>
        </p:txBody>
      </p:sp>
    </p:spTree>
    <p:extLst>
      <p:ext uri="{BB962C8B-B14F-4D97-AF65-F5344CB8AC3E}">
        <p14:creationId xmlns:p14="http://schemas.microsoft.com/office/powerpoint/2010/main" val="382938171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1A003-A8E1-B333-3410-4FAD46B9737A}"/>
              </a:ext>
            </a:extLst>
          </p:cNvPr>
          <p:cNvSpPr>
            <a:spLocks noGrp="1"/>
          </p:cNvSpPr>
          <p:nvPr>
            <p:ph type="title"/>
          </p:nvPr>
        </p:nvSpPr>
        <p:spPr/>
        <p:txBody>
          <a:bodyPr/>
          <a:lstStyle/>
          <a:p>
            <a:r>
              <a:rPr lang="en-GB" b="1" dirty="0"/>
              <a:t>Social Policy Responses to Neoliberalism (1990s-2000s)</a:t>
            </a:r>
            <a:endParaRPr lang="en-GB" dirty="0"/>
          </a:p>
        </p:txBody>
      </p:sp>
      <p:sp>
        <p:nvSpPr>
          <p:cNvPr id="3" name="Content Placeholder 2">
            <a:extLst>
              <a:ext uri="{FF2B5EF4-FFF2-40B4-BE49-F238E27FC236}">
                <a16:creationId xmlns:a16="http://schemas.microsoft.com/office/drawing/2014/main" id="{22CA55D3-A8B0-ABC9-017E-1370E03283AC}"/>
              </a:ext>
            </a:extLst>
          </p:cNvPr>
          <p:cNvSpPr>
            <a:spLocks noGrp="1"/>
          </p:cNvSpPr>
          <p:nvPr>
            <p:ph idx="1"/>
          </p:nvPr>
        </p:nvSpPr>
        <p:spPr/>
        <p:txBody>
          <a:bodyPr/>
          <a:lstStyle/>
          <a:p>
            <a:r>
              <a:rPr lang="en-GB" b="1" dirty="0"/>
              <a:t>The Third Way:</a:t>
            </a:r>
            <a:r>
              <a:rPr lang="en-GB" dirty="0"/>
              <a:t> Political leaders like </a:t>
            </a:r>
            <a:r>
              <a:rPr lang="en-GB" b="1" dirty="0"/>
              <a:t>Tony Blair</a:t>
            </a:r>
            <a:r>
              <a:rPr lang="en-GB" dirty="0"/>
              <a:t> in the UK and </a:t>
            </a:r>
            <a:r>
              <a:rPr lang="en-GB" b="1" dirty="0"/>
              <a:t>Bill Clinton</a:t>
            </a:r>
            <a:r>
              <a:rPr lang="en-GB" dirty="0"/>
              <a:t> in the US pursued policies that sought a balance between free markets and social protection. They recognized the need for a </a:t>
            </a:r>
            <a:r>
              <a:rPr lang="en-GB" b="1" dirty="0"/>
              <a:t>"safety net"</a:t>
            </a:r>
            <a:r>
              <a:rPr lang="en-GB" dirty="0"/>
              <a:t> but also embraced the idea that markets were the best way to generate economic growth.</a:t>
            </a:r>
          </a:p>
          <a:p>
            <a:endParaRPr lang="en-GB" dirty="0"/>
          </a:p>
        </p:txBody>
      </p:sp>
    </p:spTree>
    <p:extLst>
      <p:ext uri="{BB962C8B-B14F-4D97-AF65-F5344CB8AC3E}">
        <p14:creationId xmlns:p14="http://schemas.microsoft.com/office/powerpoint/2010/main" val="24952230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68832-7AE4-5C26-F56A-68E72351B735}"/>
              </a:ext>
            </a:extLst>
          </p:cNvPr>
          <p:cNvSpPr>
            <a:spLocks noGrp="1"/>
          </p:cNvSpPr>
          <p:nvPr>
            <p:ph type="title"/>
          </p:nvPr>
        </p:nvSpPr>
        <p:spPr/>
        <p:txBody>
          <a:bodyPr/>
          <a:lstStyle/>
          <a:p>
            <a:r>
              <a:rPr lang="en-GB" b="1" dirty="0"/>
              <a:t>Social Policy Responses to Neoliberalism (1990s-2000s)</a:t>
            </a:r>
            <a:endParaRPr lang="en-GB" dirty="0"/>
          </a:p>
        </p:txBody>
      </p:sp>
      <p:sp>
        <p:nvSpPr>
          <p:cNvPr id="3" name="Content Placeholder 2">
            <a:extLst>
              <a:ext uri="{FF2B5EF4-FFF2-40B4-BE49-F238E27FC236}">
                <a16:creationId xmlns:a16="http://schemas.microsoft.com/office/drawing/2014/main" id="{5D71932A-C81E-F692-A6D6-56EDA78AFC44}"/>
              </a:ext>
            </a:extLst>
          </p:cNvPr>
          <p:cNvSpPr>
            <a:spLocks noGrp="1"/>
          </p:cNvSpPr>
          <p:nvPr>
            <p:ph idx="1"/>
          </p:nvPr>
        </p:nvSpPr>
        <p:spPr/>
        <p:txBody>
          <a:bodyPr/>
          <a:lstStyle/>
          <a:p>
            <a:r>
              <a:rPr lang="en-GB" b="1" dirty="0"/>
              <a:t>Social Investment:</a:t>
            </a:r>
            <a:r>
              <a:rPr lang="en-GB" dirty="0"/>
              <a:t> The focus of social policy shifted from passive welfare provision to </a:t>
            </a:r>
            <a:r>
              <a:rPr lang="en-GB" b="1" dirty="0"/>
              <a:t>social investment</a:t>
            </a:r>
            <a:r>
              <a:rPr lang="en-GB" dirty="0"/>
              <a:t>. This involved investing in </a:t>
            </a:r>
            <a:r>
              <a:rPr lang="en-GB" b="1" dirty="0"/>
              <a:t>education</a:t>
            </a:r>
            <a:r>
              <a:rPr lang="en-GB" dirty="0"/>
              <a:t>, </a:t>
            </a:r>
            <a:r>
              <a:rPr lang="en-GB" b="1" dirty="0"/>
              <a:t>training</a:t>
            </a:r>
            <a:r>
              <a:rPr lang="en-GB" dirty="0"/>
              <a:t>, and </a:t>
            </a:r>
            <a:r>
              <a:rPr lang="en-GB" b="1" dirty="0"/>
              <a:t>healthcare</a:t>
            </a:r>
            <a:r>
              <a:rPr lang="en-GB" dirty="0"/>
              <a:t> to equip individuals with the skills they needed to succeed in the globalized economy. The idea was to make people more "employable" rather than providing long-term welfare support.</a:t>
            </a:r>
          </a:p>
          <a:p>
            <a:endParaRPr lang="en-GB" dirty="0"/>
          </a:p>
        </p:txBody>
      </p:sp>
    </p:spTree>
    <p:extLst>
      <p:ext uri="{BB962C8B-B14F-4D97-AF65-F5344CB8AC3E}">
        <p14:creationId xmlns:p14="http://schemas.microsoft.com/office/powerpoint/2010/main" val="5996074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0F3B-8EE4-19DC-1CA3-EF477EC2134D}"/>
              </a:ext>
            </a:extLst>
          </p:cNvPr>
          <p:cNvSpPr>
            <a:spLocks noGrp="1"/>
          </p:cNvSpPr>
          <p:nvPr>
            <p:ph type="title"/>
          </p:nvPr>
        </p:nvSpPr>
        <p:spPr/>
        <p:txBody>
          <a:bodyPr/>
          <a:lstStyle/>
          <a:p>
            <a:r>
              <a:rPr lang="en-GB" b="1" dirty="0"/>
              <a:t>Social Policy Responses to Neoliberalism (1990s-2000s)</a:t>
            </a:r>
            <a:endParaRPr lang="en-GB" dirty="0"/>
          </a:p>
        </p:txBody>
      </p:sp>
      <p:sp>
        <p:nvSpPr>
          <p:cNvPr id="3" name="Content Placeholder 2">
            <a:extLst>
              <a:ext uri="{FF2B5EF4-FFF2-40B4-BE49-F238E27FC236}">
                <a16:creationId xmlns:a16="http://schemas.microsoft.com/office/drawing/2014/main" id="{ECF414D6-4CB1-05C3-1AEB-EDD5582F2959}"/>
              </a:ext>
            </a:extLst>
          </p:cNvPr>
          <p:cNvSpPr>
            <a:spLocks noGrp="1"/>
          </p:cNvSpPr>
          <p:nvPr>
            <p:ph idx="1"/>
          </p:nvPr>
        </p:nvSpPr>
        <p:spPr/>
        <p:txBody>
          <a:bodyPr/>
          <a:lstStyle/>
          <a:p>
            <a:r>
              <a:rPr lang="en-GB" b="1" dirty="0"/>
              <a:t>Active Labor Market Policies (ALMPs):</a:t>
            </a:r>
            <a:r>
              <a:rPr lang="en-GB" dirty="0"/>
              <a:t> Governments introduced </a:t>
            </a:r>
            <a:r>
              <a:rPr lang="en-GB" b="1" dirty="0"/>
              <a:t>active </a:t>
            </a:r>
            <a:r>
              <a:rPr lang="en-GB" b="1" dirty="0" err="1"/>
              <a:t>labor</a:t>
            </a:r>
            <a:r>
              <a:rPr lang="en-GB" b="1" dirty="0"/>
              <a:t> market policies</a:t>
            </a:r>
            <a:r>
              <a:rPr lang="en-GB" dirty="0"/>
              <a:t>, such as job training programs, employment subsidies, and incentives for employers to hire disadvantaged workers. These policies were designed to help people re-enter the </a:t>
            </a:r>
            <a:r>
              <a:rPr lang="en-GB" dirty="0" err="1"/>
              <a:t>labor</a:t>
            </a:r>
            <a:r>
              <a:rPr lang="en-GB" dirty="0"/>
              <a:t> market and reduce long-term dependency on welfare.</a:t>
            </a:r>
          </a:p>
          <a:p>
            <a:endParaRPr lang="en-GB" dirty="0"/>
          </a:p>
        </p:txBody>
      </p:sp>
    </p:spTree>
    <p:extLst>
      <p:ext uri="{BB962C8B-B14F-4D97-AF65-F5344CB8AC3E}">
        <p14:creationId xmlns:p14="http://schemas.microsoft.com/office/powerpoint/2010/main" val="47784065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F4BB1-6595-00FE-6091-57006D285AAD}"/>
              </a:ext>
            </a:extLst>
          </p:cNvPr>
          <p:cNvSpPr>
            <a:spLocks noGrp="1"/>
          </p:cNvSpPr>
          <p:nvPr>
            <p:ph type="title"/>
          </p:nvPr>
        </p:nvSpPr>
        <p:spPr/>
        <p:txBody>
          <a:bodyPr/>
          <a:lstStyle/>
          <a:p>
            <a:r>
              <a:rPr lang="en-GB" b="1" dirty="0"/>
              <a:t>Social Policy Responses to Neoliberalism (1990s-2000s)</a:t>
            </a:r>
            <a:endParaRPr lang="en-GB" dirty="0"/>
          </a:p>
        </p:txBody>
      </p:sp>
      <p:sp>
        <p:nvSpPr>
          <p:cNvPr id="3" name="Content Placeholder 2">
            <a:extLst>
              <a:ext uri="{FF2B5EF4-FFF2-40B4-BE49-F238E27FC236}">
                <a16:creationId xmlns:a16="http://schemas.microsoft.com/office/drawing/2014/main" id="{327F7E05-EBCE-EFD7-0392-C1D863BC8473}"/>
              </a:ext>
            </a:extLst>
          </p:cNvPr>
          <p:cNvSpPr>
            <a:spLocks noGrp="1"/>
          </p:cNvSpPr>
          <p:nvPr>
            <p:ph idx="1"/>
          </p:nvPr>
        </p:nvSpPr>
        <p:spPr/>
        <p:txBody>
          <a:bodyPr/>
          <a:lstStyle/>
          <a:p>
            <a:r>
              <a:rPr lang="en-GB" b="1" dirty="0"/>
              <a:t>Welfare-to-Work Programs:</a:t>
            </a:r>
            <a:r>
              <a:rPr lang="en-GB" dirty="0"/>
              <a:t> Many countries expanded </a:t>
            </a:r>
            <a:r>
              <a:rPr lang="en-GB" b="1" dirty="0"/>
              <a:t>welfare-to-work</a:t>
            </a:r>
            <a:r>
              <a:rPr lang="en-GB" dirty="0"/>
              <a:t> programs, which required welfare recipients to seek employment or participate in job training in exchange for benefits. This was seen as a way to reduce welfare dependency and increase </a:t>
            </a:r>
            <a:r>
              <a:rPr lang="en-GB" dirty="0" err="1"/>
              <a:t>labor</a:t>
            </a:r>
            <a:r>
              <a:rPr lang="en-GB" dirty="0"/>
              <a:t> force participation.</a:t>
            </a:r>
          </a:p>
          <a:p>
            <a:r>
              <a:rPr lang="en-GB" b="1" dirty="0"/>
              <a:t>Expansion of Family Policies:</a:t>
            </a:r>
            <a:r>
              <a:rPr lang="en-GB" dirty="0"/>
              <a:t> In the late 1990s and 2000s, there was a growing recognition that working families needed more support. Many countries introduced or expanded </a:t>
            </a:r>
            <a:r>
              <a:rPr lang="en-GB" b="1" dirty="0"/>
              <a:t>parental leave</a:t>
            </a:r>
            <a:r>
              <a:rPr lang="en-GB" dirty="0"/>
              <a:t>, </a:t>
            </a:r>
            <a:r>
              <a:rPr lang="en-GB" b="1" dirty="0"/>
              <a:t>childcare subsidies</a:t>
            </a:r>
            <a:r>
              <a:rPr lang="en-GB" dirty="0"/>
              <a:t>, and </a:t>
            </a:r>
            <a:r>
              <a:rPr lang="en-GB" b="1" dirty="0"/>
              <a:t>family benefits</a:t>
            </a:r>
            <a:r>
              <a:rPr lang="en-GB" dirty="0"/>
              <a:t> to help families balance work and family life.</a:t>
            </a:r>
          </a:p>
          <a:p>
            <a:endParaRPr lang="en-GB" dirty="0"/>
          </a:p>
        </p:txBody>
      </p:sp>
    </p:spTree>
    <p:extLst>
      <p:ext uri="{BB962C8B-B14F-4D97-AF65-F5344CB8AC3E}">
        <p14:creationId xmlns:p14="http://schemas.microsoft.com/office/powerpoint/2010/main" val="276985628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FCBB-0160-18F8-FA87-308F15C4C938}"/>
              </a:ext>
            </a:extLst>
          </p:cNvPr>
          <p:cNvSpPr>
            <a:spLocks noGrp="1"/>
          </p:cNvSpPr>
          <p:nvPr>
            <p:ph type="title"/>
          </p:nvPr>
        </p:nvSpPr>
        <p:spPr/>
        <p:txBody>
          <a:bodyPr>
            <a:normAutofit fontScale="90000"/>
          </a:bodyPr>
          <a:lstStyle/>
          <a:p>
            <a:r>
              <a:rPr lang="en-GB" b="1" dirty="0"/>
              <a:t>The Financial Crisis of 2008 and Austerity (2008-2010s)</a:t>
            </a:r>
            <a:br>
              <a:rPr lang="en-GB" dirty="0"/>
            </a:br>
            <a:endParaRPr lang="en-GB" dirty="0"/>
          </a:p>
        </p:txBody>
      </p:sp>
      <p:sp>
        <p:nvSpPr>
          <p:cNvPr id="3" name="Content Placeholder 2">
            <a:extLst>
              <a:ext uri="{FF2B5EF4-FFF2-40B4-BE49-F238E27FC236}">
                <a16:creationId xmlns:a16="http://schemas.microsoft.com/office/drawing/2014/main" id="{C831D520-3D73-1796-543E-5DBCC59ECA29}"/>
              </a:ext>
            </a:extLst>
          </p:cNvPr>
          <p:cNvSpPr>
            <a:spLocks noGrp="1"/>
          </p:cNvSpPr>
          <p:nvPr>
            <p:ph idx="1"/>
          </p:nvPr>
        </p:nvSpPr>
        <p:spPr/>
        <p:txBody>
          <a:bodyPr>
            <a:normAutofit lnSpcReduction="10000"/>
          </a:bodyPr>
          <a:lstStyle/>
          <a:p>
            <a:pPr marL="0" indent="0">
              <a:buNone/>
            </a:pPr>
            <a:r>
              <a:rPr lang="en-GB" dirty="0"/>
              <a:t>The </a:t>
            </a:r>
            <a:r>
              <a:rPr lang="en-GB" b="1" dirty="0"/>
              <a:t>global financial crisis of 2008</a:t>
            </a:r>
            <a:r>
              <a:rPr lang="en-GB" dirty="0"/>
              <a:t> marked another turning point in social policy. The crisis led to massive public debt and deficits in many countries, particularly in Europe. In response, many governments adopted </a:t>
            </a:r>
            <a:r>
              <a:rPr lang="en-GB" b="1" dirty="0"/>
              <a:t>austerity policies</a:t>
            </a:r>
            <a:r>
              <a:rPr lang="en-GB" dirty="0"/>
              <a:t>, cutting back further on social spending.</a:t>
            </a:r>
          </a:p>
          <a:p>
            <a:r>
              <a:rPr lang="en-GB" b="1" dirty="0"/>
              <a:t>Austerity Measures:</a:t>
            </a:r>
            <a:r>
              <a:rPr lang="en-GB" dirty="0"/>
              <a:t> Governments in Europe and North America implemented severe austerity measures, reducing public spending on healthcare, education, welfare, and public services. This led to widespread cuts in social programs, resulting in increased poverty and inequality in many countries.</a:t>
            </a:r>
          </a:p>
          <a:p>
            <a:endParaRPr lang="en-GB" dirty="0"/>
          </a:p>
        </p:txBody>
      </p:sp>
    </p:spTree>
    <p:extLst>
      <p:ext uri="{BB962C8B-B14F-4D97-AF65-F5344CB8AC3E}">
        <p14:creationId xmlns:p14="http://schemas.microsoft.com/office/powerpoint/2010/main" val="405129736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B4EB2-FE57-0566-CFCA-3AD633F399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B32CE9-7B71-D40C-2514-38B09B3B79FE}"/>
              </a:ext>
            </a:extLst>
          </p:cNvPr>
          <p:cNvSpPr>
            <a:spLocks noGrp="1"/>
          </p:cNvSpPr>
          <p:nvPr>
            <p:ph idx="1"/>
          </p:nvPr>
        </p:nvSpPr>
        <p:spPr/>
        <p:txBody>
          <a:bodyPr/>
          <a:lstStyle/>
          <a:p>
            <a:pPr lvl="0"/>
            <a:r>
              <a:rPr lang="en-GB" b="1" dirty="0"/>
              <a:t>Social Protection Reductions:</a:t>
            </a:r>
            <a:r>
              <a:rPr lang="en-GB" dirty="0"/>
              <a:t> In countries like </a:t>
            </a:r>
            <a:r>
              <a:rPr lang="en-GB" b="1" dirty="0"/>
              <a:t>Greece</a:t>
            </a:r>
            <a:r>
              <a:rPr lang="en-GB" dirty="0"/>
              <a:t>, </a:t>
            </a:r>
            <a:r>
              <a:rPr lang="en-GB" b="1" dirty="0"/>
              <a:t>Spain</a:t>
            </a:r>
            <a:r>
              <a:rPr lang="en-GB" dirty="0"/>
              <a:t>, and </a:t>
            </a:r>
            <a:r>
              <a:rPr lang="en-GB" b="1" dirty="0"/>
              <a:t>Italy</a:t>
            </a:r>
            <a:r>
              <a:rPr lang="en-GB" dirty="0"/>
              <a:t>, public sector wages were cut, pensions were reduced, and unemployment benefits were slashed as part of bailout agreements with international institutions like the IMF and the European Central Bank.</a:t>
            </a:r>
          </a:p>
          <a:p>
            <a:pPr lvl="0"/>
            <a:r>
              <a:rPr lang="en-GB" b="1" dirty="0"/>
              <a:t>Expansion of Precarious Work:</a:t>
            </a:r>
            <a:r>
              <a:rPr lang="en-GB" dirty="0"/>
              <a:t> The austerity measures also accelerated the growth of </a:t>
            </a:r>
            <a:r>
              <a:rPr lang="en-GB" b="1" dirty="0"/>
              <a:t>precarious and insecure work</a:t>
            </a:r>
            <a:r>
              <a:rPr lang="en-GB" dirty="0"/>
              <a:t>, with more workers being pushed into </a:t>
            </a:r>
            <a:r>
              <a:rPr lang="en-GB" b="1" dirty="0"/>
              <a:t>temporary</a:t>
            </a:r>
            <a:r>
              <a:rPr lang="en-GB" dirty="0"/>
              <a:t>, </a:t>
            </a:r>
            <a:r>
              <a:rPr lang="en-GB" b="1" dirty="0"/>
              <a:t>part-time</a:t>
            </a:r>
            <a:r>
              <a:rPr lang="en-GB" dirty="0"/>
              <a:t>, or </a:t>
            </a:r>
            <a:r>
              <a:rPr lang="en-GB" b="1" dirty="0"/>
              <a:t>gig economy</a:t>
            </a:r>
            <a:r>
              <a:rPr lang="en-GB" dirty="0"/>
              <a:t> jobs, which offered fewer social protections and job security.</a:t>
            </a:r>
          </a:p>
          <a:p>
            <a:endParaRPr lang="en-GB" dirty="0"/>
          </a:p>
        </p:txBody>
      </p:sp>
    </p:spTree>
    <p:extLst>
      <p:ext uri="{BB962C8B-B14F-4D97-AF65-F5344CB8AC3E}">
        <p14:creationId xmlns:p14="http://schemas.microsoft.com/office/powerpoint/2010/main" val="209071644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67A60-E3D7-1506-B714-C03FCAC86DB1}"/>
              </a:ext>
            </a:extLst>
          </p:cNvPr>
          <p:cNvSpPr>
            <a:spLocks noGrp="1"/>
          </p:cNvSpPr>
          <p:nvPr>
            <p:ph type="title"/>
          </p:nvPr>
        </p:nvSpPr>
        <p:spPr/>
        <p:txBody>
          <a:bodyPr>
            <a:normAutofit/>
          </a:bodyPr>
          <a:lstStyle/>
          <a:p>
            <a:r>
              <a:rPr lang="en-GB" b="1" dirty="0"/>
              <a:t>Social Policy in the 2010s and 2020s: A New Shift?</a:t>
            </a:r>
            <a:br>
              <a:rPr lang="en-GB" dirty="0"/>
            </a:br>
            <a:endParaRPr lang="en-GB" dirty="0"/>
          </a:p>
        </p:txBody>
      </p:sp>
      <p:sp>
        <p:nvSpPr>
          <p:cNvPr id="3" name="Content Placeholder 2">
            <a:extLst>
              <a:ext uri="{FF2B5EF4-FFF2-40B4-BE49-F238E27FC236}">
                <a16:creationId xmlns:a16="http://schemas.microsoft.com/office/drawing/2014/main" id="{92A09E3E-19B2-3B78-78DB-C1B673B1DE53}"/>
              </a:ext>
            </a:extLst>
          </p:cNvPr>
          <p:cNvSpPr>
            <a:spLocks noGrp="1"/>
          </p:cNvSpPr>
          <p:nvPr>
            <p:ph idx="1"/>
          </p:nvPr>
        </p:nvSpPr>
        <p:spPr/>
        <p:txBody>
          <a:bodyPr>
            <a:normAutofit fontScale="92500"/>
          </a:bodyPr>
          <a:lstStyle/>
          <a:p>
            <a:pPr marL="0" indent="0">
              <a:buNone/>
            </a:pPr>
            <a:r>
              <a:rPr lang="en-GB" dirty="0"/>
              <a:t>Despite the dominance of neoliberalism and austerity for decades, new developments in social policy emerged in response to growing inequality, social unrest, and new economic realities.</a:t>
            </a:r>
          </a:p>
          <a:p>
            <a:pPr lvl="0"/>
            <a:r>
              <a:rPr lang="en-GB" b="1" dirty="0"/>
              <a:t>Universal Basic Income (UBI):</a:t>
            </a:r>
            <a:r>
              <a:rPr lang="en-GB" dirty="0"/>
              <a:t> Discussions around </a:t>
            </a:r>
            <a:r>
              <a:rPr lang="en-GB" b="1" dirty="0"/>
              <a:t>Universal Basic Income (UBI)</a:t>
            </a:r>
            <a:r>
              <a:rPr lang="en-GB" dirty="0"/>
              <a:t> gained momentum during the 2010s, especially in response to concerns about </a:t>
            </a:r>
            <a:r>
              <a:rPr lang="en-GB" b="1" dirty="0"/>
              <a:t>automation</a:t>
            </a:r>
            <a:r>
              <a:rPr lang="en-GB" dirty="0"/>
              <a:t> and the future of work. UBI advocates argue for a guaranteed, unconditional income for all citizens to ensure a basic standard of living, irrespective of employment status. Several pilot programs have been launched worldwide, though UBI has yet to be adopted on a large scale.</a:t>
            </a:r>
          </a:p>
          <a:p>
            <a:endParaRPr lang="en-GB" dirty="0"/>
          </a:p>
        </p:txBody>
      </p:sp>
    </p:spTree>
    <p:extLst>
      <p:ext uri="{BB962C8B-B14F-4D97-AF65-F5344CB8AC3E}">
        <p14:creationId xmlns:p14="http://schemas.microsoft.com/office/powerpoint/2010/main" val="102025221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2E025-05BD-F3A0-547B-B48D53F404C4}"/>
              </a:ext>
            </a:extLst>
          </p:cNvPr>
          <p:cNvSpPr>
            <a:spLocks noGrp="1"/>
          </p:cNvSpPr>
          <p:nvPr>
            <p:ph type="title"/>
          </p:nvPr>
        </p:nvSpPr>
        <p:spPr/>
        <p:txBody>
          <a:bodyPr/>
          <a:lstStyle/>
          <a:p>
            <a:r>
              <a:rPr lang="en-GB" b="1" dirty="0"/>
              <a:t>Social Policy in the 2010s and 2020s: A New Shift?</a:t>
            </a:r>
            <a:endParaRPr lang="en-GB" dirty="0"/>
          </a:p>
        </p:txBody>
      </p:sp>
      <p:sp>
        <p:nvSpPr>
          <p:cNvPr id="3" name="Content Placeholder 2">
            <a:extLst>
              <a:ext uri="{FF2B5EF4-FFF2-40B4-BE49-F238E27FC236}">
                <a16:creationId xmlns:a16="http://schemas.microsoft.com/office/drawing/2014/main" id="{E4AADF8A-648C-CD14-468C-BE5D8D3B49F0}"/>
              </a:ext>
            </a:extLst>
          </p:cNvPr>
          <p:cNvSpPr>
            <a:spLocks noGrp="1"/>
          </p:cNvSpPr>
          <p:nvPr>
            <p:ph idx="1"/>
          </p:nvPr>
        </p:nvSpPr>
        <p:spPr/>
        <p:txBody>
          <a:bodyPr/>
          <a:lstStyle/>
          <a:p>
            <a:r>
              <a:rPr lang="en-GB" b="1" dirty="0"/>
              <a:t>Rise of Populism and Social Welfare Expansion:</a:t>
            </a:r>
            <a:r>
              <a:rPr lang="en-GB" dirty="0"/>
              <a:t> In response to austerity, many countries saw the rise of populist political movements that called for expanded social protection and a rejection of neoliberal economic policies. Some governments, particularly in Southern Europe and Latin America, began to reverse austerity measures and re-invest in social welfare programs.</a:t>
            </a:r>
          </a:p>
          <a:p>
            <a:pPr marL="0" indent="0">
              <a:buNone/>
            </a:pPr>
            <a:endParaRPr lang="en-GB" dirty="0"/>
          </a:p>
        </p:txBody>
      </p:sp>
    </p:spTree>
    <p:extLst>
      <p:ext uri="{BB962C8B-B14F-4D97-AF65-F5344CB8AC3E}">
        <p14:creationId xmlns:p14="http://schemas.microsoft.com/office/powerpoint/2010/main" val="13268476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EB60D-D2A5-597E-220B-B5EA9BAB017D}"/>
              </a:ext>
            </a:extLst>
          </p:cNvPr>
          <p:cNvSpPr>
            <a:spLocks noGrp="1"/>
          </p:cNvSpPr>
          <p:nvPr>
            <p:ph type="title"/>
          </p:nvPr>
        </p:nvSpPr>
        <p:spPr/>
        <p:txBody>
          <a:bodyPr/>
          <a:lstStyle/>
          <a:p>
            <a:r>
              <a:rPr lang="en-GB" b="1" dirty="0"/>
              <a:t>Social Policy in the 2010s and 2020s: A New Shift?</a:t>
            </a:r>
            <a:endParaRPr lang="en-GB" dirty="0"/>
          </a:p>
        </p:txBody>
      </p:sp>
      <p:sp>
        <p:nvSpPr>
          <p:cNvPr id="3" name="Content Placeholder 2">
            <a:extLst>
              <a:ext uri="{FF2B5EF4-FFF2-40B4-BE49-F238E27FC236}">
                <a16:creationId xmlns:a16="http://schemas.microsoft.com/office/drawing/2014/main" id="{8477A8C6-AE16-F808-FF96-8E3A1B3A091C}"/>
              </a:ext>
            </a:extLst>
          </p:cNvPr>
          <p:cNvSpPr>
            <a:spLocks noGrp="1"/>
          </p:cNvSpPr>
          <p:nvPr>
            <p:ph idx="1"/>
          </p:nvPr>
        </p:nvSpPr>
        <p:spPr/>
        <p:txBody>
          <a:bodyPr/>
          <a:lstStyle/>
          <a:p>
            <a:r>
              <a:rPr lang="en-GB" b="1" dirty="0"/>
              <a:t>Green New Deal and Social Protection:</a:t>
            </a:r>
            <a:r>
              <a:rPr lang="en-GB" dirty="0"/>
              <a:t> In the late 2010s and 2020s, discussions about the </a:t>
            </a:r>
            <a:r>
              <a:rPr lang="en-GB" b="1" dirty="0"/>
              <a:t>Green New Deal</a:t>
            </a:r>
            <a:r>
              <a:rPr lang="en-GB" dirty="0"/>
              <a:t> and other climate-focused policies emphasized the need for a renewed </a:t>
            </a:r>
            <a:r>
              <a:rPr lang="en-GB" b="1" dirty="0"/>
              <a:t>social contract</a:t>
            </a:r>
            <a:r>
              <a:rPr lang="en-GB" dirty="0"/>
              <a:t> that integrates environmental sustainability with social protection. The Green New Deal proposes public investments in green technologies alongside job guarantees and social safety nets for workers displaced by climate-related economic transitions.</a:t>
            </a:r>
          </a:p>
          <a:p>
            <a:endParaRPr lang="en-GB" dirty="0"/>
          </a:p>
        </p:txBody>
      </p:sp>
    </p:spTree>
    <p:extLst>
      <p:ext uri="{BB962C8B-B14F-4D97-AF65-F5344CB8AC3E}">
        <p14:creationId xmlns:p14="http://schemas.microsoft.com/office/powerpoint/2010/main" val="40941359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68512-A988-6236-B33A-874AB15C467F}"/>
              </a:ext>
            </a:extLst>
          </p:cNvPr>
          <p:cNvSpPr>
            <a:spLocks noGrp="1"/>
          </p:cNvSpPr>
          <p:nvPr>
            <p:ph type="title"/>
          </p:nvPr>
        </p:nvSpPr>
        <p:spPr/>
        <p:txBody>
          <a:bodyPr/>
          <a:lstStyle/>
          <a:p>
            <a:r>
              <a:rPr lang="en-GB" b="1" dirty="0"/>
              <a:t>Social Policy in the 2010s and 2020s: A New Shift?</a:t>
            </a:r>
            <a:endParaRPr lang="en-GB" dirty="0"/>
          </a:p>
        </p:txBody>
      </p:sp>
      <p:sp>
        <p:nvSpPr>
          <p:cNvPr id="3" name="Content Placeholder 2">
            <a:extLst>
              <a:ext uri="{FF2B5EF4-FFF2-40B4-BE49-F238E27FC236}">
                <a16:creationId xmlns:a16="http://schemas.microsoft.com/office/drawing/2014/main" id="{4D390789-25F9-C5D0-3A45-9B47722B1754}"/>
              </a:ext>
            </a:extLst>
          </p:cNvPr>
          <p:cNvSpPr>
            <a:spLocks noGrp="1"/>
          </p:cNvSpPr>
          <p:nvPr>
            <p:ph idx="1"/>
          </p:nvPr>
        </p:nvSpPr>
        <p:spPr/>
        <p:txBody>
          <a:bodyPr/>
          <a:lstStyle/>
          <a:p>
            <a:r>
              <a:rPr lang="en-GB" b="1" dirty="0"/>
              <a:t>COVID-19 Pandemic and Social Policy:</a:t>
            </a:r>
            <a:r>
              <a:rPr lang="en-GB" dirty="0"/>
              <a:t> The </a:t>
            </a:r>
            <a:r>
              <a:rPr lang="en-GB" b="1" dirty="0"/>
              <a:t>COVID-19 pandemic</a:t>
            </a:r>
            <a:r>
              <a:rPr lang="en-GB" dirty="0"/>
              <a:t> (2020+) exposed the weaknesses in many neoliberal-era social safety nets. Many governments were forced to reintroduce or expand social protection measures, such as </a:t>
            </a:r>
            <a:r>
              <a:rPr lang="en-GB" b="1" dirty="0"/>
              <a:t>unemployment benefits</a:t>
            </a:r>
            <a:r>
              <a:rPr lang="en-GB" dirty="0"/>
              <a:t>, </a:t>
            </a:r>
            <a:r>
              <a:rPr lang="en-GB" b="1" dirty="0"/>
              <a:t>paid sick leave</a:t>
            </a:r>
            <a:r>
              <a:rPr lang="en-GB" dirty="0"/>
              <a:t>, and </a:t>
            </a:r>
            <a:r>
              <a:rPr lang="en-GB" b="1" dirty="0"/>
              <a:t>healthcare funding</a:t>
            </a:r>
            <a:r>
              <a:rPr lang="en-GB" dirty="0"/>
              <a:t>, to cope with the economic and social impact of the pandemic. This has led to renewed discussions about the role of the state in providing for citizens' welfare in times of crisis.</a:t>
            </a:r>
          </a:p>
          <a:p>
            <a:endParaRPr lang="en-GB" dirty="0"/>
          </a:p>
        </p:txBody>
      </p:sp>
    </p:spTree>
    <p:extLst>
      <p:ext uri="{BB962C8B-B14F-4D97-AF65-F5344CB8AC3E}">
        <p14:creationId xmlns:p14="http://schemas.microsoft.com/office/powerpoint/2010/main" val="16563441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71C9D-6B37-4051-E344-B3ED61AA9040}"/>
              </a:ext>
            </a:extLst>
          </p:cNvPr>
          <p:cNvSpPr>
            <a:spLocks noGrp="1"/>
          </p:cNvSpPr>
          <p:nvPr>
            <p:ph type="title"/>
          </p:nvPr>
        </p:nvSpPr>
        <p:spPr/>
        <p:txBody>
          <a:bodyPr/>
          <a:lstStyle/>
          <a:p>
            <a:r>
              <a:rPr lang="en-GB" b="1" dirty="0"/>
              <a:t>Key Themes in Post-Neoliberal Social Policy</a:t>
            </a:r>
            <a:br>
              <a:rPr lang="en-GB" dirty="0"/>
            </a:br>
            <a:endParaRPr lang="en-GB" dirty="0"/>
          </a:p>
        </p:txBody>
      </p:sp>
      <p:sp>
        <p:nvSpPr>
          <p:cNvPr id="3" name="Content Placeholder 2">
            <a:extLst>
              <a:ext uri="{FF2B5EF4-FFF2-40B4-BE49-F238E27FC236}">
                <a16:creationId xmlns:a16="http://schemas.microsoft.com/office/drawing/2014/main" id="{A7867F83-9B08-8D5F-3692-8583EA530B67}"/>
              </a:ext>
            </a:extLst>
          </p:cNvPr>
          <p:cNvSpPr>
            <a:spLocks noGrp="1"/>
          </p:cNvSpPr>
          <p:nvPr>
            <p:ph idx="1"/>
          </p:nvPr>
        </p:nvSpPr>
        <p:spPr/>
        <p:txBody>
          <a:bodyPr/>
          <a:lstStyle/>
          <a:p>
            <a:r>
              <a:rPr lang="en-GB" b="1" dirty="0"/>
              <a:t>Inequality and Social Protection:</a:t>
            </a:r>
            <a:r>
              <a:rPr lang="en-GB" dirty="0"/>
              <a:t> The rise of neoliberalism has coincided with growing </a:t>
            </a:r>
            <a:r>
              <a:rPr lang="en-GB" b="1" dirty="0"/>
              <a:t>income inequality</a:t>
            </a:r>
            <a:r>
              <a:rPr lang="en-GB" dirty="0"/>
              <a:t> in many countries. Post-neoliberal social policy debates focus on addressing this inequality through progressive taxation, stronger welfare programs, and labour protections.</a:t>
            </a:r>
          </a:p>
          <a:p>
            <a:r>
              <a:rPr lang="en-GB" b="1" dirty="0"/>
              <a:t>Precarity and the Gig Economy:</a:t>
            </a:r>
            <a:r>
              <a:rPr lang="en-GB" dirty="0"/>
              <a:t> One of the legacies of neoliberal </a:t>
            </a:r>
            <a:r>
              <a:rPr lang="en-GB" dirty="0" err="1"/>
              <a:t>laboiir</a:t>
            </a:r>
            <a:r>
              <a:rPr lang="en-GB" dirty="0"/>
              <a:t> market deregulation is the rise of precarious work. Policies in the 2020s are increasingly focused on providing social protections for </a:t>
            </a:r>
            <a:r>
              <a:rPr lang="en-GB" b="1" dirty="0"/>
              <a:t>gig workers</a:t>
            </a:r>
            <a:r>
              <a:rPr lang="en-GB" dirty="0"/>
              <a:t>, </a:t>
            </a:r>
            <a:r>
              <a:rPr lang="en-GB" b="1" dirty="0"/>
              <a:t>freelancers</a:t>
            </a:r>
            <a:r>
              <a:rPr lang="en-GB" dirty="0"/>
              <a:t>, and those in </a:t>
            </a:r>
            <a:r>
              <a:rPr lang="en-GB" b="1" dirty="0"/>
              <a:t>non-traditional employment</a:t>
            </a:r>
            <a:r>
              <a:rPr lang="en-GB" dirty="0"/>
              <a:t>.</a:t>
            </a:r>
          </a:p>
          <a:p>
            <a:endParaRPr lang="en-GB" dirty="0"/>
          </a:p>
        </p:txBody>
      </p:sp>
    </p:spTree>
    <p:extLst>
      <p:ext uri="{BB962C8B-B14F-4D97-AF65-F5344CB8AC3E}">
        <p14:creationId xmlns:p14="http://schemas.microsoft.com/office/powerpoint/2010/main" val="405566579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0875-32DB-461B-450A-E265EA07CC5B}"/>
              </a:ext>
            </a:extLst>
          </p:cNvPr>
          <p:cNvSpPr>
            <a:spLocks noGrp="1"/>
          </p:cNvSpPr>
          <p:nvPr>
            <p:ph type="title"/>
          </p:nvPr>
        </p:nvSpPr>
        <p:spPr/>
        <p:txBody>
          <a:bodyPr/>
          <a:lstStyle/>
          <a:p>
            <a:r>
              <a:rPr lang="en-GB" b="1" dirty="0"/>
              <a:t>Key Themes in Post-Neoliberal Social Policy</a:t>
            </a:r>
            <a:br>
              <a:rPr lang="en-GB" dirty="0"/>
            </a:br>
            <a:endParaRPr lang="en-GB" dirty="0"/>
          </a:p>
        </p:txBody>
      </p:sp>
      <p:sp>
        <p:nvSpPr>
          <p:cNvPr id="3" name="Content Placeholder 2">
            <a:extLst>
              <a:ext uri="{FF2B5EF4-FFF2-40B4-BE49-F238E27FC236}">
                <a16:creationId xmlns:a16="http://schemas.microsoft.com/office/drawing/2014/main" id="{FF434675-6E94-568B-2A23-84A70BAB541D}"/>
              </a:ext>
            </a:extLst>
          </p:cNvPr>
          <p:cNvSpPr>
            <a:spLocks noGrp="1"/>
          </p:cNvSpPr>
          <p:nvPr>
            <p:ph idx="1"/>
          </p:nvPr>
        </p:nvSpPr>
        <p:spPr/>
        <p:txBody>
          <a:bodyPr/>
          <a:lstStyle/>
          <a:p>
            <a:pPr lvl="0"/>
            <a:r>
              <a:rPr lang="en-GB" b="1" dirty="0"/>
              <a:t>Climate Change and Social Policy:</a:t>
            </a:r>
            <a:r>
              <a:rPr lang="en-GB" dirty="0"/>
              <a:t> The challenge of climate change has brought new attention to the need for a </a:t>
            </a:r>
            <a:r>
              <a:rPr lang="en-GB" b="1" dirty="0"/>
              <a:t>just transition</a:t>
            </a:r>
            <a:r>
              <a:rPr lang="en-GB" dirty="0"/>
              <a:t>, which includes providing social protections for workers and communities affected by the shift away from fossil fuels and toward greener economies.</a:t>
            </a:r>
          </a:p>
          <a:p>
            <a:pPr lvl="0"/>
            <a:r>
              <a:rPr lang="en-GB" b="1" dirty="0"/>
              <a:t>Basic Social Protections for All:</a:t>
            </a:r>
            <a:r>
              <a:rPr lang="en-GB" dirty="0"/>
              <a:t> There is a growing debate over the need for </a:t>
            </a:r>
            <a:r>
              <a:rPr lang="en-GB" b="1" dirty="0"/>
              <a:t>universal basic services</a:t>
            </a:r>
            <a:r>
              <a:rPr lang="en-GB" dirty="0"/>
              <a:t> like healthcare, housing, and education, with many arguing that these should be guaranteed rights in an era of increasing economic uncertainty.</a:t>
            </a:r>
          </a:p>
          <a:p>
            <a:endParaRPr lang="en-GB" dirty="0"/>
          </a:p>
        </p:txBody>
      </p:sp>
    </p:spTree>
    <p:extLst>
      <p:ext uri="{BB962C8B-B14F-4D97-AF65-F5344CB8AC3E}">
        <p14:creationId xmlns:p14="http://schemas.microsoft.com/office/powerpoint/2010/main" val="100840045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6973-6FF2-2988-CE30-A2F8B35926AD}"/>
              </a:ext>
            </a:extLst>
          </p:cNvPr>
          <p:cNvSpPr>
            <a:spLocks noGrp="1"/>
          </p:cNvSpPr>
          <p:nvPr>
            <p:ph type="title"/>
          </p:nvPr>
        </p:nvSpPr>
        <p:spPr>
          <a:xfrm>
            <a:off x="838200" y="365125"/>
            <a:ext cx="10515600" cy="1325563"/>
          </a:xfrm>
        </p:spPr>
        <p:txBody>
          <a:bodyPr anchor="ctr">
            <a:normAutofit/>
          </a:bodyPr>
          <a:lstStyle/>
          <a:p>
            <a:r>
              <a:rPr lang="en-GB" sz="3200" b="1" dirty="0">
                <a:solidFill>
                  <a:srgbClr val="0070C0"/>
                </a:solidFill>
              </a:rPr>
              <a:t>Challenges in society that effect policy (Alcock</a:t>
            </a:r>
            <a:r>
              <a:rPr lang="en-GB" sz="3200" b="1" i="1" dirty="0">
                <a:solidFill>
                  <a:srgbClr val="0070C0"/>
                </a:solidFill>
              </a:rPr>
              <a:t> et al., </a:t>
            </a:r>
            <a:r>
              <a:rPr lang="en-GB" sz="3200" b="1" dirty="0">
                <a:solidFill>
                  <a:srgbClr val="0070C0"/>
                </a:solidFill>
              </a:rPr>
              <a:t>2022)</a:t>
            </a:r>
          </a:p>
        </p:txBody>
      </p:sp>
      <p:pic>
        <p:nvPicPr>
          <p:cNvPr id="2050" name="Picture 2" descr="SimCity 4 Deluxe Edition">
            <a:extLst>
              <a:ext uri="{FF2B5EF4-FFF2-40B4-BE49-F238E27FC236}">
                <a16:creationId xmlns:a16="http://schemas.microsoft.com/office/drawing/2014/main" id="{B36B9CB7-D3E2-2747-8D08-BF0E4CAA72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3311" y="1945767"/>
            <a:ext cx="3722512" cy="2966466"/>
          </a:xfrm>
          <a:prstGeom prst="rect">
            <a:avLst/>
          </a:prstGeom>
          <a:solidFill>
            <a:srgbClr val="FFFFFF"/>
          </a:solidFill>
        </p:spPr>
      </p:pic>
      <p:sp>
        <p:nvSpPr>
          <p:cNvPr id="3" name="Content Placeholder 2">
            <a:extLst>
              <a:ext uri="{FF2B5EF4-FFF2-40B4-BE49-F238E27FC236}">
                <a16:creationId xmlns:a16="http://schemas.microsoft.com/office/drawing/2014/main" id="{9C883A4F-08E4-5AED-ED50-F2D0506DC77C}"/>
              </a:ext>
            </a:extLst>
          </p:cNvPr>
          <p:cNvSpPr>
            <a:spLocks noGrp="1"/>
          </p:cNvSpPr>
          <p:nvPr>
            <p:ph sz="half" idx="2"/>
          </p:nvPr>
        </p:nvSpPr>
        <p:spPr>
          <a:xfrm>
            <a:off x="6567311" y="1253331"/>
            <a:ext cx="3722512" cy="4351338"/>
          </a:xfrm>
        </p:spPr>
        <p:txBody>
          <a:bodyPr>
            <a:normAutofit lnSpcReduction="10000"/>
          </a:bodyPr>
          <a:lstStyle/>
          <a:p>
            <a:pPr marL="0" indent="0">
              <a:buNone/>
            </a:pPr>
            <a:endParaRPr lang="en-GB" sz="2000" dirty="0"/>
          </a:p>
          <a:p>
            <a:r>
              <a:rPr lang="en-GB" sz="2000" dirty="0">
                <a:solidFill>
                  <a:srgbClr val="0070C0"/>
                </a:solidFill>
              </a:rPr>
              <a:t>Demographics</a:t>
            </a:r>
          </a:p>
          <a:p>
            <a:r>
              <a:rPr lang="en-GB" sz="2000" dirty="0">
                <a:solidFill>
                  <a:srgbClr val="0070C0"/>
                </a:solidFill>
              </a:rPr>
              <a:t>Economics (needs of people v needs of the economy)</a:t>
            </a:r>
          </a:p>
          <a:p>
            <a:r>
              <a:rPr lang="en-GB" sz="2000" dirty="0">
                <a:solidFill>
                  <a:srgbClr val="0070C0"/>
                </a:solidFill>
              </a:rPr>
              <a:t>Religion</a:t>
            </a:r>
          </a:p>
          <a:p>
            <a:r>
              <a:rPr lang="en-GB" sz="2000" dirty="0">
                <a:solidFill>
                  <a:srgbClr val="0070C0"/>
                </a:solidFill>
              </a:rPr>
              <a:t>Social Divisions</a:t>
            </a:r>
          </a:p>
          <a:p>
            <a:r>
              <a:rPr lang="en-GB" sz="2000" dirty="0">
                <a:solidFill>
                  <a:srgbClr val="0070C0"/>
                </a:solidFill>
              </a:rPr>
              <a:t>‘Class’ / ‘socioeconomic status</a:t>
            </a:r>
          </a:p>
          <a:p>
            <a:r>
              <a:rPr lang="en-GB" sz="2000" dirty="0">
                <a:solidFill>
                  <a:srgbClr val="0070C0"/>
                </a:solidFill>
              </a:rPr>
              <a:t>Race and minority ethnic groups</a:t>
            </a:r>
          </a:p>
          <a:p>
            <a:r>
              <a:rPr lang="en-GB" sz="2000" dirty="0">
                <a:solidFill>
                  <a:srgbClr val="0070C0"/>
                </a:solidFill>
              </a:rPr>
              <a:t>Poverty and social exclusion</a:t>
            </a:r>
          </a:p>
          <a:p>
            <a:r>
              <a:rPr lang="en-GB" sz="2000" dirty="0">
                <a:solidFill>
                  <a:srgbClr val="0070C0"/>
                </a:solidFill>
              </a:rPr>
              <a:t>Distribution of welfare</a:t>
            </a:r>
          </a:p>
          <a:p>
            <a:r>
              <a:rPr lang="en-GB" sz="2000" dirty="0">
                <a:solidFill>
                  <a:srgbClr val="0070C0"/>
                </a:solidFill>
              </a:rPr>
              <a:t>Criminal justice</a:t>
            </a:r>
          </a:p>
          <a:p>
            <a:pPr marL="0" indent="0">
              <a:buNone/>
            </a:pPr>
            <a:endParaRPr lang="en-GB" sz="2000" dirty="0"/>
          </a:p>
          <a:p>
            <a:endParaRPr lang="en-GB" sz="2000" dirty="0"/>
          </a:p>
        </p:txBody>
      </p:sp>
    </p:spTree>
    <p:extLst>
      <p:ext uri="{BB962C8B-B14F-4D97-AF65-F5344CB8AC3E}">
        <p14:creationId xmlns:p14="http://schemas.microsoft.com/office/powerpoint/2010/main" val="78026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imCity 4 Deluxe Edition">
            <a:extLst>
              <a:ext uri="{FF2B5EF4-FFF2-40B4-BE49-F238E27FC236}">
                <a16:creationId xmlns:a16="http://schemas.microsoft.com/office/drawing/2014/main" id="{B36B9CB7-D3E2-2747-8D08-BF0E4CAA72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3311" y="1945767"/>
            <a:ext cx="3722512" cy="2966466"/>
          </a:xfrm>
          <a:prstGeom prst="rect">
            <a:avLst/>
          </a:prstGeom>
          <a:solidFill>
            <a:srgbClr val="FFFFFF"/>
          </a:solidFill>
        </p:spPr>
      </p:pic>
      <p:sp>
        <p:nvSpPr>
          <p:cNvPr id="3" name="Content Placeholder 2">
            <a:extLst>
              <a:ext uri="{FF2B5EF4-FFF2-40B4-BE49-F238E27FC236}">
                <a16:creationId xmlns:a16="http://schemas.microsoft.com/office/drawing/2014/main" id="{9C883A4F-08E4-5AED-ED50-F2D0506DC77C}"/>
              </a:ext>
            </a:extLst>
          </p:cNvPr>
          <p:cNvSpPr>
            <a:spLocks noGrp="1"/>
          </p:cNvSpPr>
          <p:nvPr>
            <p:ph sz="half" idx="2"/>
          </p:nvPr>
        </p:nvSpPr>
        <p:spPr>
          <a:xfrm>
            <a:off x="7018866" y="909507"/>
            <a:ext cx="3722512" cy="4351338"/>
          </a:xfrm>
        </p:spPr>
        <p:txBody>
          <a:bodyPr>
            <a:normAutofit fontScale="92500" lnSpcReduction="20000"/>
          </a:bodyPr>
          <a:lstStyle/>
          <a:p>
            <a:pPr marL="0" indent="0">
              <a:buNone/>
            </a:pPr>
            <a:endParaRPr lang="en-GB" sz="2000" dirty="0"/>
          </a:p>
          <a:p>
            <a:pPr marL="0" indent="0">
              <a:buNone/>
            </a:pPr>
            <a:endParaRPr lang="en-GB" sz="2000" dirty="0"/>
          </a:p>
          <a:p>
            <a:r>
              <a:rPr lang="cy-GB" altLang="en-US" sz="2000" dirty="0">
                <a:solidFill>
                  <a:srgbClr val="1F1F1F"/>
                </a:solidFill>
                <a:latin typeface="Arial Unicode MS"/>
                <a:ea typeface="inherit"/>
              </a:rPr>
              <a:t>Demograffeg gwlad</a:t>
            </a:r>
          </a:p>
          <a:p>
            <a:r>
              <a:rPr lang="cy-GB" altLang="en-US" sz="2000" dirty="0">
                <a:solidFill>
                  <a:srgbClr val="1F1F1F"/>
                </a:solidFill>
                <a:latin typeface="Arial Unicode MS"/>
                <a:ea typeface="inherit"/>
              </a:rPr>
              <a:t>Economeg (anghenion pobl v anghenion yr economi)</a:t>
            </a:r>
          </a:p>
          <a:p>
            <a:r>
              <a:rPr lang="cy-GB" altLang="en-US" sz="2000" dirty="0">
                <a:solidFill>
                  <a:srgbClr val="1F1F1F"/>
                </a:solidFill>
                <a:latin typeface="Arial Unicode MS"/>
                <a:ea typeface="inherit"/>
              </a:rPr>
              <a:t>Crefydd </a:t>
            </a:r>
          </a:p>
          <a:p>
            <a:r>
              <a:rPr lang="cy-GB" altLang="en-US" sz="2000" dirty="0">
                <a:solidFill>
                  <a:srgbClr val="1F1F1F"/>
                </a:solidFill>
                <a:latin typeface="Arial Unicode MS"/>
                <a:ea typeface="inherit"/>
              </a:rPr>
              <a:t>Adrannau Cymdeithasol</a:t>
            </a:r>
          </a:p>
          <a:p>
            <a:r>
              <a:rPr lang="cy-GB" altLang="en-US" sz="2000" dirty="0">
                <a:solidFill>
                  <a:srgbClr val="1F1F1F"/>
                </a:solidFill>
                <a:latin typeface="Arial Unicode MS"/>
                <a:ea typeface="inherit"/>
              </a:rPr>
              <a:t>‘Dosbarth’ / ‘statws economaidd-gymdeithasol</a:t>
            </a:r>
          </a:p>
          <a:p>
            <a:r>
              <a:rPr lang="cy-GB" altLang="en-US" sz="2000" dirty="0">
                <a:solidFill>
                  <a:srgbClr val="1F1F1F"/>
                </a:solidFill>
                <a:latin typeface="Arial Unicode MS"/>
                <a:ea typeface="inherit"/>
              </a:rPr>
              <a:t>Grwpiau hil a lleiafrifoedd ethnig </a:t>
            </a:r>
          </a:p>
          <a:p>
            <a:r>
              <a:rPr lang="cy-GB" altLang="en-US" sz="2000" dirty="0">
                <a:solidFill>
                  <a:srgbClr val="1F1F1F"/>
                </a:solidFill>
                <a:latin typeface="Arial Unicode MS"/>
                <a:ea typeface="inherit"/>
              </a:rPr>
              <a:t>Tlodi ac </a:t>
            </a:r>
            <a:r>
              <a:rPr lang="cy-GB" altLang="en-US" sz="2000" dirty="0" err="1">
                <a:solidFill>
                  <a:srgbClr val="1F1F1F"/>
                </a:solidFill>
                <a:latin typeface="Arial Unicode MS"/>
                <a:ea typeface="inherit"/>
              </a:rPr>
              <a:t>allgáu</a:t>
            </a:r>
            <a:r>
              <a:rPr lang="cy-GB" altLang="en-US" sz="2000" dirty="0">
                <a:solidFill>
                  <a:srgbClr val="1F1F1F"/>
                </a:solidFill>
                <a:latin typeface="Arial Unicode MS"/>
                <a:ea typeface="inherit"/>
              </a:rPr>
              <a:t> cymdeithasol</a:t>
            </a:r>
          </a:p>
          <a:p>
            <a:r>
              <a:rPr lang="cy-GB" altLang="en-US" sz="2000" dirty="0">
                <a:solidFill>
                  <a:srgbClr val="1F1F1F"/>
                </a:solidFill>
                <a:latin typeface="Arial Unicode MS"/>
                <a:ea typeface="inherit"/>
              </a:rPr>
              <a:t>Dosbarthiad lles </a:t>
            </a:r>
          </a:p>
          <a:p>
            <a:r>
              <a:rPr lang="cy-GB" altLang="en-US" sz="2000" dirty="0">
                <a:solidFill>
                  <a:srgbClr val="1F1F1F"/>
                </a:solidFill>
                <a:latin typeface="Arial Unicode MS"/>
                <a:ea typeface="inherit"/>
              </a:rPr>
              <a:t>Cyfiawnder troseddol</a:t>
            </a:r>
            <a:endParaRPr lang="en-GB" sz="2000" dirty="0"/>
          </a:p>
        </p:txBody>
      </p:sp>
      <p:sp>
        <p:nvSpPr>
          <p:cNvPr id="7" name="Title 6">
            <a:extLst>
              <a:ext uri="{FF2B5EF4-FFF2-40B4-BE49-F238E27FC236}">
                <a16:creationId xmlns:a16="http://schemas.microsoft.com/office/drawing/2014/main" id="{FD0ABFFF-1AEA-BD77-9037-6329ED19D5EA}"/>
              </a:ext>
            </a:extLst>
          </p:cNvPr>
          <p:cNvSpPr>
            <a:spLocks noGrp="1"/>
          </p:cNvSpPr>
          <p:nvPr>
            <p:ph type="title"/>
          </p:nvPr>
        </p:nvSpPr>
        <p:spPr>
          <a:xfrm>
            <a:off x="555978" y="246726"/>
            <a:ext cx="10515600" cy="1325563"/>
          </a:xfrm>
        </p:spPr>
        <p:txBody>
          <a:bodyPr>
            <a:normAutofit/>
          </a:bodyPr>
          <a:lstStyle/>
          <a:p>
            <a:r>
              <a:rPr kumimoji="0" lang="cy-GB" altLang="en-US" sz="4000" b="0" i="0" u="none" strike="noStrike" cap="none" normalizeH="0" baseline="0" dirty="0">
                <a:ln>
                  <a:noFill/>
                </a:ln>
                <a:solidFill>
                  <a:srgbClr val="1F1F1F"/>
                </a:solidFill>
                <a:effectLst/>
                <a:latin typeface="Arial Unicode MS"/>
                <a:ea typeface="inherit"/>
              </a:rPr>
              <a:t>Heriau mewn cymdeithas sy’n effeithio ar bolisi (</a:t>
            </a:r>
            <a:r>
              <a:rPr kumimoji="0" lang="cy-GB" altLang="en-US" sz="4000" b="0" i="0" u="none" strike="noStrike" cap="none" normalizeH="0" baseline="0" dirty="0" err="1">
                <a:ln>
                  <a:noFill/>
                </a:ln>
                <a:solidFill>
                  <a:srgbClr val="1F1F1F"/>
                </a:solidFill>
                <a:effectLst/>
                <a:latin typeface="Arial Unicode MS"/>
                <a:ea typeface="inherit"/>
              </a:rPr>
              <a:t>Alcock</a:t>
            </a:r>
            <a:r>
              <a:rPr kumimoji="0" lang="cy-GB" altLang="en-US" sz="4000" b="0" i="0" u="none" strike="noStrike" cap="none" normalizeH="0" baseline="0" dirty="0">
                <a:ln>
                  <a:noFill/>
                </a:ln>
                <a:solidFill>
                  <a:srgbClr val="1F1F1F"/>
                </a:solidFill>
                <a:effectLst/>
                <a:latin typeface="Arial Unicode MS"/>
                <a:ea typeface="inherit"/>
              </a:rPr>
              <a:t> </a:t>
            </a:r>
            <a:r>
              <a:rPr kumimoji="0" lang="cy-GB" altLang="en-US" sz="4000" b="0" i="1" u="none" strike="noStrike" cap="none" normalizeH="0" baseline="0" dirty="0" err="1">
                <a:ln>
                  <a:noFill/>
                </a:ln>
                <a:solidFill>
                  <a:srgbClr val="1F1F1F"/>
                </a:solidFill>
                <a:effectLst/>
                <a:latin typeface="Arial Unicode MS"/>
                <a:ea typeface="inherit"/>
              </a:rPr>
              <a:t>et</a:t>
            </a:r>
            <a:r>
              <a:rPr kumimoji="0" lang="cy-GB" altLang="en-US" sz="4000" b="0" i="1" u="none" strike="noStrike" cap="none" normalizeH="0" baseline="0" dirty="0">
                <a:ln>
                  <a:noFill/>
                </a:ln>
                <a:solidFill>
                  <a:srgbClr val="1F1F1F"/>
                </a:solidFill>
                <a:effectLst/>
                <a:latin typeface="Arial Unicode MS"/>
                <a:ea typeface="inherit"/>
              </a:rPr>
              <a:t> </a:t>
            </a:r>
            <a:r>
              <a:rPr kumimoji="0" lang="cy-GB" altLang="en-US" sz="4000" b="0" i="1" u="none" strike="noStrike" cap="none" normalizeH="0" baseline="0" dirty="0" err="1">
                <a:ln>
                  <a:noFill/>
                </a:ln>
                <a:solidFill>
                  <a:srgbClr val="1F1F1F"/>
                </a:solidFill>
                <a:effectLst/>
                <a:latin typeface="Arial Unicode MS"/>
                <a:ea typeface="inherit"/>
              </a:rPr>
              <a:t>al</a:t>
            </a:r>
            <a:r>
              <a:rPr kumimoji="0" lang="cy-GB" altLang="en-US" sz="4000" b="0" i="0" u="none" strike="noStrike" cap="none" normalizeH="0" baseline="0" dirty="0">
                <a:ln>
                  <a:noFill/>
                </a:ln>
                <a:solidFill>
                  <a:srgbClr val="1F1F1F"/>
                </a:solidFill>
                <a:effectLst/>
                <a:latin typeface="Arial Unicode MS"/>
                <a:ea typeface="inherit"/>
              </a:rPr>
              <a:t>., 2022)</a:t>
            </a:r>
            <a:endParaRPr lang="en-GB" sz="4000" dirty="0"/>
          </a:p>
        </p:txBody>
      </p:sp>
    </p:spTree>
    <p:extLst>
      <p:ext uri="{BB962C8B-B14F-4D97-AF65-F5344CB8AC3E}">
        <p14:creationId xmlns:p14="http://schemas.microsoft.com/office/powerpoint/2010/main" val="1873307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7F98FF4-C6E9-D2DE-64F6-804D41F33022}"/>
              </a:ext>
            </a:extLst>
          </p:cNvPr>
          <p:cNvSpPr>
            <a:spLocks noGrp="1"/>
          </p:cNvSpPr>
          <p:nvPr>
            <p:ph type="title"/>
          </p:nvPr>
        </p:nvSpPr>
        <p:spPr>
          <a:xfrm>
            <a:off x="613211" y="-432924"/>
            <a:ext cx="7907702" cy="1600200"/>
          </a:xfrm>
        </p:spPr>
        <p:txBody>
          <a:bodyPr/>
          <a:lstStyle/>
          <a:p>
            <a:r>
              <a:rPr lang="en-US" dirty="0"/>
              <a:t>Polisi o’r gwaelod i </a:t>
            </a:r>
            <a:r>
              <a:rPr lang="en-US" dirty="0" err="1"/>
              <a:t>fynu</a:t>
            </a:r>
            <a:endParaRPr lang="en-US" dirty="0"/>
          </a:p>
        </p:txBody>
      </p:sp>
      <p:sp>
        <p:nvSpPr>
          <p:cNvPr id="4" name="Rectangle 1">
            <a:extLst>
              <a:ext uri="{FF2B5EF4-FFF2-40B4-BE49-F238E27FC236}">
                <a16:creationId xmlns:a16="http://schemas.microsoft.com/office/drawing/2014/main" id="{F0525FED-AD28-BB84-357A-CC055F25B4F5}"/>
              </a:ext>
            </a:extLst>
          </p:cNvPr>
          <p:cNvSpPr>
            <a:spLocks noGrp="1" noChangeArrowheads="1"/>
          </p:cNvSpPr>
          <p:nvPr>
            <p:ph idx="1"/>
          </p:nvPr>
        </p:nvSpPr>
        <p:spPr bwMode="auto">
          <a:xfrm>
            <a:off x="613211" y="1561959"/>
            <a:ext cx="10722816" cy="4873625"/>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935" rIns="0" bIns="-7935" numCol="1" anchorCtr="0" compatLnSpc="1">
            <a:prstTxWarp prst="textNoShape">
              <a:avLst/>
            </a:prstTxWarp>
            <a:normAutofit/>
          </a:bodyPr>
          <a:lstStyle/>
          <a:p>
            <a:pPr eaLnBrk="0" fontAlgn="base" hangingPunct="0">
              <a:spcBef>
                <a:spcPct val="0"/>
              </a:spcBef>
              <a:spcAft>
                <a:spcPts val="600"/>
              </a:spcAft>
            </a:pPr>
            <a:r>
              <a:rPr kumimoji="0" lang="cy-GB" altLang="en-US" b="0" i="0" u="none" strike="noStrike" cap="none" normalizeH="0" baseline="0" dirty="0">
                <a:ln>
                  <a:noFill/>
                </a:ln>
                <a:effectLst/>
              </a:rPr>
              <a:t>Ddeddf Plant (Diddymu Amddiffyniad Cosb Resymol) (Cymru) 2020 - rôl y Comisiynydd Plant </a:t>
            </a:r>
          </a:p>
          <a:p>
            <a:pPr eaLnBrk="0" fontAlgn="base" hangingPunct="0">
              <a:spcBef>
                <a:spcPct val="0"/>
              </a:spcBef>
              <a:spcAft>
                <a:spcPts val="600"/>
              </a:spcAft>
            </a:pPr>
            <a:r>
              <a:rPr kumimoji="0" lang="cy-GB" altLang="en-US" b="0" i="0" u="none" strike="noStrike" cap="none" normalizeH="0" baseline="0" dirty="0">
                <a:ln>
                  <a:noFill/>
                </a:ln>
                <a:effectLst/>
              </a:rPr>
              <a:t>Gwrth-fwlio </a:t>
            </a:r>
          </a:p>
          <a:p>
            <a:pPr eaLnBrk="0" fontAlgn="base" hangingPunct="0">
              <a:spcBef>
                <a:spcPct val="0"/>
              </a:spcBef>
              <a:spcAft>
                <a:spcPts val="600"/>
              </a:spcAft>
            </a:pPr>
            <a:r>
              <a:rPr kumimoji="0" lang="cy-GB" altLang="en-US" b="0" i="0" u="none" strike="noStrike" cap="none" normalizeH="0" baseline="0" dirty="0">
                <a:ln>
                  <a:noFill/>
                </a:ln>
                <a:effectLst/>
              </a:rPr>
              <a:t>Gwaharddiadau Iechyd Cyhoeddus a Ysmygu </a:t>
            </a:r>
          </a:p>
          <a:p>
            <a:pPr eaLnBrk="0" fontAlgn="base" hangingPunct="0">
              <a:spcBef>
                <a:spcPct val="0"/>
              </a:spcBef>
              <a:spcAft>
                <a:spcPts val="600"/>
              </a:spcAft>
            </a:pPr>
            <a:r>
              <a:rPr kumimoji="0" lang="cy-GB" altLang="en-US" b="0" i="0" u="none" strike="noStrike" cap="none" normalizeH="0" baseline="0" dirty="0">
                <a:ln>
                  <a:noFill/>
                </a:ln>
                <a:effectLst/>
              </a:rPr>
              <a:t>Ymgyrch Cyflog Byw</a:t>
            </a:r>
          </a:p>
          <a:p>
            <a:pPr eaLnBrk="0" fontAlgn="base" hangingPunct="0">
              <a:spcBef>
                <a:spcPct val="0"/>
              </a:spcBef>
              <a:spcAft>
                <a:spcPts val="600"/>
              </a:spcAft>
            </a:pPr>
            <a:r>
              <a:rPr kumimoji="0" lang="cy-GB" altLang="en-US" b="0" i="0" u="none" strike="noStrike" cap="none" normalizeH="0" baseline="0" dirty="0">
                <a:ln>
                  <a:noFill/>
                </a:ln>
                <a:effectLst/>
              </a:rPr>
              <a:t>Datganoli a Llywodraethu Rhanbarthol </a:t>
            </a:r>
          </a:p>
          <a:p>
            <a:pPr eaLnBrk="0" fontAlgn="base" hangingPunct="0">
              <a:spcBef>
                <a:spcPct val="0"/>
              </a:spcBef>
              <a:spcAft>
                <a:spcPts val="600"/>
              </a:spcAft>
            </a:pPr>
            <a:r>
              <a:rPr lang="cy-GB" altLang="en-US" dirty="0">
                <a:solidFill>
                  <a:srgbClr val="1F1F1F"/>
                </a:solidFill>
                <a:latin typeface="Arial Unicode MS"/>
                <a:ea typeface="inherit"/>
              </a:rPr>
              <a:t>D</a:t>
            </a:r>
            <a:r>
              <a:rPr kumimoji="0" lang="cy-GB" altLang="en-US" sz="3200" b="0" i="0" u="none" strike="noStrike" cap="none" normalizeH="0" baseline="0" dirty="0">
                <a:ln>
                  <a:noFill/>
                </a:ln>
                <a:solidFill>
                  <a:srgbClr val="1F1F1F"/>
                </a:solidFill>
                <a:effectLst/>
                <a:latin typeface="Arial Unicode MS"/>
                <a:ea typeface="inherit"/>
              </a:rPr>
              <a:t>eddf cydraddoldeb</a:t>
            </a:r>
            <a:r>
              <a:rPr kumimoji="0" lang="cy-GB" altLang="en-US" sz="7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ts val="600"/>
              </a:spcAft>
            </a:pPr>
            <a:endParaRPr kumimoji="0" lang="cy-GB" altLang="en-US" b="0" i="0" u="none" strike="noStrike" cap="none" normalizeH="0" baseline="0" dirty="0">
              <a:ln>
                <a:noFill/>
              </a:ln>
              <a:effectLst/>
            </a:endParaRPr>
          </a:p>
          <a:p>
            <a:pPr eaLnBrk="0" fontAlgn="base" hangingPunct="0">
              <a:spcBef>
                <a:spcPct val="0"/>
              </a:spcBef>
              <a:spcAft>
                <a:spcPts val="600"/>
              </a:spcAft>
            </a:pPr>
            <a:endParaRPr kumimoji="0" lang="cy-GB" altLang="en-US" b="0" i="0" u="none" strike="noStrike" cap="none" normalizeH="0" baseline="0" dirty="0">
              <a:ln>
                <a:noFill/>
              </a:ln>
              <a:effectLst/>
            </a:endParaRPr>
          </a:p>
          <a:p>
            <a:pPr eaLnBrk="0" fontAlgn="base" hangingPunct="0">
              <a:spcBef>
                <a:spcPct val="0"/>
              </a:spcBef>
              <a:spcAft>
                <a:spcPts val="600"/>
              </a:spcAft>
            </a:pPr>
            <a:endParaRPr kumimoji="0" lang="cy-GB" altLang="en-US" b="0" i="0" u="none" strike="noStrike" cap="none" normalizeH="0" baseline="0" dirty="0">
              <a:ln>
                <a:noFill/>
              </a:ln>
              <a:effectLst/>
            </a:endParaRPr>
          </a:p>
        </p:txBody>
      </p:sp>
    </p:spTree>
    <p:extLst>
      <p:ext uri="{BB962C8B-B14F-4D97-AF65-F5344CB8AC3E}">
        <p14:creationId xmlns:p14="http://schemas.microsoft.com/office/powerpoint/2010/main" val="270785645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DA56D-BECF-DA5C-A762-909DFE8FC7E8}"/>
              </a:ext>
            </a:extLst>
          </p:cNvPr>
          <p:cNvSpPr>
            <a:spLocks noGrp="1"/>
          </p:cNvSpPr>
          <p:nvPr>
            <p:ph type="title"/>
          </p:nvPr>
        </p:nvSpPr>
        <p:spPr/>
        <p:txBody>
          <a:bodyPr/>
          <a:lstStyle/>
          <a:p>
            <a:r>
              <a:rPr lang="en-GB" dirty="0"/>
              <a:t>‘Bottom up’ policy changes</a:t>
            </a:r>
          </a:p>
        </p:txBody>
      </p:sp>
      <p:sp>
        <p:nvSpPr>
          <p:cNvPr id="3" name="Content Placeholder 2">
            <a:extLst>
              <a:ext uri="{FF2B5EF4-FFF2-40B4-BE49-F238E27FC236}">
                <a16:creationId xmlns:a16="http://schemas.microsoft.com/office/drawing/2014/main" id="{ECA306E9-784D-4899-1169-96128D0A6D90}"/>
              </a:ext>
            </a:extLst>
          </p:cNvPr>
          <p:cNvSpPr>
            <a:spLocks noGrp="1"/>
          </p:cNvSpPr>
          <p:nvPr>
            <p:ph idx="1"/>
          </p:nvPr>
        </p:nvSpPr>
        <p:spPr/>
        <p:txBody>
          <a:bodyPr/>
          <a:lstStyle/>
          <a:p>
            <a:r>
              <a:rPr lang="en-GB" b="0" i="0" dirty="0">
                <a:solidFill>
                  <a:srgbClr val="0070C0"/>
                </a:solidFill>
                <a:effectLst/>
                <a:highlight>
                  <a:srgbClr val="FFFFE5"/>
                </a:highlight>
                <a:latin typeface="Arial" panose="020B0604020202020204" pitchFamily="34" charset="0"/>
              </a:rPr>
              <a:t>Under the Children (Abolition of Defence of Reasonable Punishment) (Wales) Act 2020 - Children’s Commissioner’s role</a:t>
            </a:r>
          </a:p>
          <a:p>
            <a:r>
              <a:rPr lang="en-GB" dirty="0">
                <a:solidFill>
                  <a:srgbClr val="0070C0"/>
                </a:solidFill>
                <a:highlight>
                  <a:srgbClr val="FFFFE5"/>
                </a:highlight>
              </a:rPr>
              <a:t>Anti-Bullying </a:t>
            </a:r>
          </a:p>
          <a:p>
            <a:r>
              <a:rPr lang="en-GB" dirty="0">
                <a:solidFill>
                  <a:srgbClr val="0070C0"/>
                </a:solidFill>
                <a:highlight>
                  <a:srgbClr val="FFFFE5"/>
                </a:highlight>
              </a:rPr>
              <a:t>Public Health and Smoking Bans</a:t>
            </a:r>
          </a:p>
          <a:p>
            <a:r>
              <a:rPr lang="en-GB" dirty="0">
                <a:solidFill>
                  <a:srgbClr val="0070C0"/>
                </a:solidFill>
                <a:highlight>
                  <a:srgbClr val="FFFFE5"/>
                </a:highlight>
              </a:rPr>
              <a:t>Living Wage Campaign</a:t>
            </a:r>
            <a:endParaRPr lang="en-GB" b="0" i="0" dirty="0">
              <a:solidFill>
                <a:srgbClr val="0070C0"/>
              </a:solidFill>
              <a:effectLst/>
              <a:highlight>
                <a:srgbClr val="FFFFE5"/>
              </a:highlight>
              <a:latin typeface="Arial" panose="020B0604020202020204" pitchFamily="34" charset="0"/>
            </a:endParaRPr>
          </a:p>
          <a:p>
            <a:r>
              <a:rPr lang="en-GB" dirty="0">
                <a:solidFill>
                  <a:srgbClr val="0070C0"/>
                </a:solidFill>
                <a:highlight>
                  <a:srgbClr val="FFFFE5"/>
                </a:highlight>
              </a:rPr>
              <a:t>Devolution and Regional Governance</a:t>
            </a:r>
            <a:endParaRPr lang="en-GB" dirty="0">
              <a:solidFill>
                <a:srgbClr val="0070C0"/>
              </a:solidFill>
              <a:highlight>
                <a:srgbClr val="FFFFE5"/>
              </a:highlight>
              <a:latin typeface="Arial" panose="020B0604020202020204" pitchFamily="34" charset="0"/>
            </a:endParaRPr>
          </a:p>
          <a:p>
            <a:endParaRPr lang="en-GB" dirty="0"/>
          </a:p>
        </p:txBody>
      </p:sp>
    </p:spTree>
    <p:extLst>
      <p:ext uri="{BB962C8B-B14F-4D97-AF65-F5344CB8AC3E}">
        <p14:creationId xmlns:p14="http://schemas.microsoft.com/office/powerpoint/2010/main" val="15196048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E3038-A96B-7DD1-BE4F-FAF483449C04}"/>
              </a:ext>
            </a:extLst>
          </p:cNvPr>
          <p:cNvSpPr>
            <a:spLocks noGrp="1"/>
          </p:cNvSpPr>
          <p:nvPr>
            <p:ph type="title"/>
          </p:nvPr>
        </p:nvSpPr>
        <p:spPr>
          <a:xfrm>
            <a:off x="191086" y="0"/>
            <a:ext cx="10515600" cy="1325563"/>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id="{F3E0D83A-E12D-DF1A-7500-60C949BAC87B}"/>
              </a:ext>
            </a:extLst>
          </p:cNvPr>
          <p:cNvSpPr>
            <a:spLocks noGrp="1"/>
          </p:cNvSpPr>
          <p:nvPr>
            <p:ph sz="half" idx="1"/>
          </p:nvPr>
        </p:nvSpPr>
        <p:spPr>
          <a:xfrm>
            <a:off x="345830" y="1051901"/>
            <a:ext cx="10515599" cy="4351338"/>
          </a:xfrm>
          <a:solidFill>
            <a:srgbClr val="FFFFE5"/>
          </a:solidFill>
        </p:spPr>
        <p:txBody>
          <a:bodyPr>
            <a:normAutofit/>
          </a:bodyPr>
          <a:lstStyle/>
          <a:p>
            <a:r>
              <a:rPr lang="en-GB" sz="2000" b="0" i="0" dirty="0">
                <a:solidFill>
                  <a:srgbClr val="333333"/>
                </a:solidFill>
                <a:effectLst/>
                <a:highlight>
                  <a:srgbClr val="FFFFE5"/>
                </a:highlight>
                <a:latin typeface="Open Sans" panose="020B0606030504020204" pitchFamily="34" charset="0"/>
              </a:rPr>
              <a:t>Alcock, P. </a:t>
            </a:r>
            <a:r>
              <a:rPr lang="en-GB" sz="2000" b="0" i="0" dirty="0" err="1">
                <a:solidFill>
                  <a:srgbClr val="333333"/>
                </a:solidFill>
                <a:effectLst/>
                <a:highlight>
                  <a:srgbClr val="FFFFE5"/>
                </a:highlight>
                <a:latin typeface="Open Sans" panose="020B0606030504020204" pitchFamily="34" charset="0"/>
              </a:rPr>
              <a:t>Haux</a:t>
            </a:r>
            <a:r>
              <a:rPr lang="en-GB" sz="2000" b="0" i="0" dirty="0">
                <a:solidFill>
                  <a:srgbClr val="333333"/>
                </a:solidFill>
                <a:effectLst/>
                <a:highlight>
                  <a:srgbClr val="FFFFE5"/>
                </a:highlight>
                <a:latin typeface="Open Sans" panose="020B0606030504020204" pitchFamily="34" charset="0"/>
              </a:rPr>
              <a:t>, T., McCall, V., May, M. (eds) (2022) </a:t>
            </a:r>
            <a:r>
              <a:rPr lang="en-GB" sz="2000" b="0" i="1" dirty="0">
                <a:solidFill>
                  <a:srgbClr val="333333"/>
                </a:solidFill>
                <a:effectLst/>
                <a:highlight>
                  <a:srgbClr val="FFFFE5"/>
                </a:highlight>
                <a:latin typeface="Open Sans" panose="020B0606030504020204" pitchFamily="34" charset="0"/>
              </a:rPr>
              <a:t>The students' companion to social policy.</a:t>
            </a:r>
            <a:r>
              <a:rPr lang="en-GB" sz="2000" b="0" i="0" dirty="0">
                <a:solidFill>
                  <a:srgbClr val="333333"/>
                </a:solidFill>
                <a:effectLst/>
                <a:highlight>
                  <a:srgbClr val="FFFFE5"/>
                </a:highlight>
                <a:latin typeface="Open Sans" panose="020B0606030504020204" pitchFamily="34" charset="0"/>
              </a:rPr>
              <a:t> Oxford, Wiley Blackwell. (361.61 STU)</a:t>
            </a:r>
          </a:p>
          <a:p>
            <a:r>
              <a:rPr lang="en-GB" sz="2000" dirty="0">
                <a:solidFill>
                  <a:srgbClr val="333333"/>
                </a:solidFill>
                <a:highlight>
                  <a:srgbClr val="FFFFE5"/>
                </a:highlight>
                <a:latin typeface="Open Sans" panose="020B0606030504020204" pitchFamily="34" charset="0"/>
              </a:rPr>
              <a:t>Dallimore, S. (2019) </a:t>
            </a:r>
            <a:r>
              <a:rPr lang="en-GB" sz="2000" i="1" dirty="0"/>
              <a:t>Early Childhood Education and Care in Wales: An introduction: Research Briefing . Available at: </a:t>
            </a:r>
            <a:r>
              <a:rPr lang="en-GB" sz="2000" dirty="0">
                <a:hlinkClick r:id="rId2"/>
              </a:rPr>
              <a:t>https://senedd.wales/media/ysegqg0q/early-childhood-education-web-english.pdf</a:t>
            </a:r>
            <a:r>
              <a:rPr lang="en-GB" sz="2000" dirty="0"/>
              <a:t>  (accessed: 25/9/2024) </a:t>
            </a:r>
            <a:r>
              <a:rPr lang="en-GB" sz="1400" dirty="0"/>
              <a:t>(</a:t>
            </a:r>
            <a:r>
              <a:rPr lang="en-GB" sz="1400" dirty="0" err="1"/>
              <a:t>CYM</a:t>
            </a:r>
            <a:r>
              <a:rPr lang="en-GB" sz="1400" dirty="0"/>
              <a:t>: </a:t>
            </a:r>
            <a:r>
              <a:rPr lang="en-GB" sz="1400" dirty="0">
                <a:hlinkClick r:id="rId3"/>
              </a:rPr>
              <a:t>addysg-a-gofal-plentyndod-cynnar-datblygu-polisi.pdf (</a:t>
            </a:r>
            <a:r>
              <a:rPr lang="en-GB" sz="1400" dirty="0" err="1">
                <a:hlinkClick r:id="rId3"/>
              </a:rPr>
              <a:t>senedd.cymru</a:t>
            </a:r>
            <a:r>
              <a:rPr lang="en-GB" sz="1400" dirty="0">
                <a:hlinkClick r:id="rId3"/>
              </a:rPr>
              <a:t>)</a:t>
            </a:r>
            <a:r>
              <a:rPr lang="en-GB" sz="1400" dirty="0"/>
              <a:t>)</a:t>
            </a:r>
            <a:endParaRPr lang="en-GB" sz="1400" b="0" i="1" dirty="0">
              <a:solidFill>
                <a:srgbClr val="333333"/>
              </a:solidFill>
              <a:effectLst/>
              <a:highlight>
                <a:srgbClr val="FFFFFF"/>
              </a:highlight>
              <a:latin typeface="Open Sans" panose="020B0606030504020204" pitchFamily="34" charset="0"/>
            </a:endParaRPr>
          </a:p>
          <a:p>
            <a:r>
              <a:rPr lang="en-GB" sz="2000" b="0" i="0" dirty="0">
                <a:solidFill>
                  <a:srgbClr val="333333"/>
                </a:solidFill>
                <a:effectLst/>
                <a:highlight>
                  <a:srgbClr val="FFFFE5"/>
                </a:highlight>
                <a:latin typeface="Open Sans" panose="020B0606030504020204" pitchFamily="34" charset="0"/>
              </a:rPr>
              <a:t>Hill M (1996) </a:t>
            </a:r>
            <a:r>
              <a:rPr lang="en-GB" sz="2000" b="0" i="1" dirty="0">
                <a:solidFill>
                  <a:srgbClr val="333333"/>
                </a:solidFill>
                <a:effectLst/>
                <a:highlight>
                  <a:srgbClr val="FFFFE5"/>
                </a:highlight>
                <a:latin typeface="Open Sans" panose="020B0606030504020204" pitchFamily="34" charset="0"/>
              </a:rPr>
              <a:t>Social Policy: A Comparative Analysis</a:t>
            </a:r>
            <a:r>
              <a:rPr lang="en-GB" sz="2000" b="0" i="0" dirty="0">
                <a:solidFill>
                  <a:srgbClr val="333333"/>
                </a:solidFill>
                <a:effectLst/>
                <a:highlight>
                  <a:srgbClr val="FFFFE5"/>
                </a:highlight>
                <a:latin typeface="Open Sans" panose="020B0606030504020204" pitchFamily="34" charset="0"/>
              </a:rPr>
              <a:t>. Hemel Hempstead: Prentice Hall.</a:t>
            </a:r>
          </a:p>
          <a:p>
            <a:r>
              <a:rPr lang="en-GB" sz="2000" b="0" i="0" dirty="0" err="1">
                <a:solidFill>
                  <a:srgbClr val="333333"/>
                </a:solidFill>
                <a:effectLst/>
                <a:highlight>
                  <a:srgbClr val="FFFFE5"/>
                </a:highlight>
                <a:latin typeface="Open Sans" panose="020B0606030504020204" pitchFamily="34" charset="0"/>
              </a:rPr>
              <a:t>Olssen</a:t>
            </a:r>
            <a:r>
              <a:rPr lang="en-GB" sz="2000" dirty="0">
                <a:solidFill>
                  <a:srgbClr val="333333"/>
                </a:solidFill>
                <a:highlight>
                  <a:srgbClr val="FFFFE5"/>
                </a:highlight>
                <a:latin typeface="Open Sans" panose="020B0606030504020204" pitchFamily="34" charset="0"/>
              </a:rPr>
              <a:t>,</a:t>
            </a:r>
            <a:r>
              <a:rPr lang="en-GB" sz="2000" b="0" i="0" dirty="0">
                <a:solidFill>
                  <a:srgbClr val="333333"/>
                </a:solidFill>
                <a:effectLst/>
                <a:highlight>
                  <a:srgbClr val="FFFFE5"/>
                </a:highlight>
                <a:latin typeface="Open Sans" panose="020B0606030504020204" pitchFamily="34" charset="0"/>
              </a:rPr>
              <a:t> M., Codd, J., O’Neill, A. (2004) </a:t>
            </a:r>
            <a:r>
              <a:rPr lang="en-GB" sz="2000" b="0" i="1" dirty="0">
                <a:solidFill>
                  <a:srgbClr val="333333"/>
                </a:solidFill>
                <a:effectLst/>
                <a:highlight>
                  <a:srgbClr val="FFFFE5"/>
                </a:highlight>
                <a:latin typeface="Open Sans" panose="020B0606030504020204" pitchFamily="34" charset="0"/>
              </a:rPr>
              <a:t>Education Policy: Globalization, Citizenship and Democracy</a:t>
            </a:r>
            <a:r>
              <a:rPr lang="en-GB" sz="2000" b="0" i="0" dirty="0">
                <a:solidFill>
                  <a:srgbClr val="333333"/>
                </a:solidFill>
                <a:effectLst/>
                <a:highlight>
                  <a:srgbClr val="FFFFE5"/>
                </a:highlight>
                <a:latin typeface="Open Sans" panose="020B0606030504020204" pitchFamily="34" charset="0"/>
              </a:rPr>
              <a:t>. London: SAGE.</a:t>
            </a:r>
            <a:endParaRPr lang="en-GB" sz="2000" dirty="0">
              <a:highlight>
                <a:srgbClr val="FFFFE5"/>
              </a:highlight>
            </a:endParaRPr>
          </a:p>
        </p:txBody>
      </p:sp>
    </p:spTree>
    <p:extLst>
      <p:ext uri="{BB962C8B-B14F-4D97-AF65-F5344CB8AC3E}">
        <p14:creationId xmlns:p14="http://schemas.microsoft.com/office/powerpoint/2010/main" val="28174871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10364</Words>
  <Application>Microsoft Office PowerPoint</Application>
  <PresentationFormat>Widescreen</PresentationFormat>
  <Paragraphs>484</Paragraphs>
  <Slides>77</Slides>
  <Notes>5</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77</vt:i4>
      </vt:variant>
    </vt:vector>
  </HeadingPairs>
  <TitlesOfParts>
    <vt:vector size="91" baseType="lpstr">
      <vt:lpstr>Arial Unicode MS</vt:lpstr>
      <vt:lpstr>Aptos</vt:lpstr>
      <vt:lpstr>Arial</vt:lpstr>
      <vt:lpstr>Calibri</vt:lpstr>
      <vt:lpstr>Calibri Light</vt:lpstr>
      <vt:lpstr>Open Sans</vt:lpstr>
      <vt:lpstr>Roboto</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ECYW5011  History of social policy?</vt:lpstr>
      <vt:lpstr>PowerPoint Presentation</vt:lpstr>
      <vt:lpstr>PowerPoint Presentation</vt:lpstr>
      <vt:lpstr>PowerPoint Presentation</vt:lpstr>
      <vt:lpstr>BCAG penderfyniadau polisi (Dallimore, 2019 t.5) </vt:lpstr>
      <vt:lpstr>ECEC policy decisions (Dallimore, 2019 p.4)</vt:lpstr>
      <vt:lpstr>Polisi Cymdeithasol</vt:lpstr>
      <vt:lpstr>Social Policy</vt:lpstr>
      <vt:lpstr>gwreiddiau a newidiadau </vt:lpstr>
      <vt:lpstr>Origins and changes</vt:lpstr>
      <vt:lpstr>PowerPoint Presentation</vt:lpstr>
      <vt:lpstr>PowerPoint Presentation</vt:lpstr>
      <vt:lpstr>PowerPoint Presentation</vt:lpstr>
      <vt:lpstr>1. Industrialization and Urbanization </vt:lpstr>
      <vt:lpstr>2. Laissez-Faire Economics and the Response </vt:lpstr>
      <vt:lpstr>3. Early Reform Movements and Legislation </vt:lpstr>
      <vt:lpstr>3. Early Reform Movements and Legislation</vt:lpstr>
      <vt:lpstr>3. Early Reform Movements and Legislation</vt:lpstr>
      <vt:lpstr>4. Rise of Social Movements </vt:lpstr>
      <vt:lpstr>4. Rise of Social Movements</vt:lpstr>
      <vt:lpstr>5. Expansion of Education </vt:lpstr>
      <vt:lpstr>6. Bismarck and the Foundations of the Welfare State </vt:lpstr>
      <vt:lpstr>6. Bismarck and the Foundations of the Welfare State</vt:lpstr>
      <vt:lpstr>7. Philosophical and Intellectual Shifts </vt:lpstr>
      <vt:lpstr>7. Philosophical and Intellectual Shifts</vt:lpstr>
      <vt:lpstr>8. The Liberal Era (19th to early 20th Century) </vt:lpstr>
      <vt:lpstr>Social Policy in the Liberal Era: </vt:lpstr>
      <vt:lpstr>Social Policy in the Liberal Era:</vt:lpstr>
      <vt:lpstr>Social Policy in the Liberal Era:</vt:lpstr>
      <vt:lpstr>Social Policy in the Liberal Era:</vt:lpstr>
      <vt:lpstr>Social Policy in the Liberal Era:</vt:lpstr>
      <vt:lpstr>The Welfare State</vt:lpstr>
      <vt:lpstr>Key Developments in Social Policy (1940-1974) </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(1940-1974)</vt:lpstr>
      <vt:lpstr>Key Developments in Social Policy After Neoliberalism (1974+) </vt:lpstr>
      <vt:lpstr>Key Developments in Social Policy After Neoliberalism (1974+)</vt:lpstr>
      <vt:lpstr>Key Developments in Social Policy After Neoliberalism (1974+)</vt:lpstr>
      <vt:lpstr>Social Policy in the 1980s and 1990s </vt:lpstr>
      <vt:lpstr>Social Policy in the 1980s and 1990s</vt:lpstr>
      <vt:lpstr>Social Policy in the 1980s and 1990s</vt:lpstr>
      <vt:lpstr>Social Policy in the 1980s and 1990s</vt:lpstr>
      <vt:lpstr>Social Policy in the 1980s and 1990s </vt:lpstr>
      <vt:lpstr>Social Policy in the 1980s and 1990s</vt:lpstr>
      <vt:lpstr>Social Policy in the 1980s and 1990s</vt:lpstr>
      <vt:lpstr>Social Policy in the 1980s and 1990s</vt:lpstr>
      <vt:lpstr>Social Policy Responses to Neoliberalism (1990s-2000s) </vt:lpstr>
      <vt:lpstr>Social Policy Responses to Neoliberalism (1990s-2000s)</vt:lpstr>
      <vt:lpstr>Social Policy Responses to Neoliberalism (1990s-2000s)</vt:lpstr>
      <vt:lpstr>Social Policy Responses to Neoliberalism (1990s-2000s)</vt:lpstr>
      <vt:lpstr>Social Policy Responses to Neoliberalism (1990s-2000s)</vt:lpstr>
      <vt:lpstr>The Financial Crisis of 2008 and Austerity (2008-2010s) </vt:lpstr>
      <vt:lpstr>PowerPoint Presentation</vt:lpstr>
      <vt:lpstr>Social Policy in the 2010s and 2020s: A New Shift? </vt:lpstr>
      <vt:lpstr>Social Policy in the 2010s and 2020s: A New Shift?</vt:lpstr>
      <vt:lpstr>Social Policy in the 2010s and 2020s: A New Shift?</vt:lpstr>
      <vt:lpstr>Social Policy in the 2010s and 2020s: A New Shift?</vt:lpstr>
      <vt:lpstr>Key Themes in Post-Neoliberal Social Policy </vt:lpstr>
      <vt:lpstr>Key Themes in Post-Neoliberal Social Policy </vt:lpstr>
      <vt:lpstr>Challenges in society that effect policy (Alcock et al., 2022)</vt:lpstr>
      <vt:lpstr>Heriau mewn cymdeithas sy’n effeithio ar bolisi (Alcock et al., 2022)</vt:lpstr>
      <vt:lpstr>Polisi o’r gwaelod i fynu</vt:lpstr>
      <vt:lpstr>‘Bottom up’ policy changes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2026-01-12T16:02:29Z</dcterms:modified>
</cp:coreProperties>
</file>