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6" r:id="rId2"/>
    <p:sldId id="259" r:id="rId3"/>
    <p:sldId id="288" r:id="rId4"/>
    <p:sldId id="289" r:id="rId5"/>
    <p:sldId id="290" r:id="rId6"/>
    <p:sldId id="303" r:id="rId7"/>
    <p:sldId id="368" r:id="rId8"/>
    <p:sldId id="285" r:id="rId9"/>
    <p:sldId id="291" r:id="rId10"/>
    <p:sldId id="297" r:id="rId11"/>
    <p:sldId id="305" r:id="rId12"/>
    <p:sldId id="367" r:id="rId13"/>
    <p:sldId id="299" r:id="rId14"/>
    <p:sldId id="286" r:id="rId15"/>
    <p:sldId id="301" r:id="rId16"/>
    <p:sldId id="306" r:id="rId17"/>
    <p:sldId id="352" r:id="rId18"/>
    <p:sldId id="356" r:id="rId19"/>
    <p:sldId id="369" r:id="rId20"/>
    <p:sldId id="350" r:id="rId21"/>
    <p:sldId id="366" r:id="rId22"/>
    <p:sldId id="310" r:id="rId23"/>
    <p:sldId id="261"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259"/>
            <p14:sldId id="288"/>
            <p14:sldId id="289"/>
            <p14:sldId id="290"/>
            <p14:sldId id="303"/>
            <p14:sldId id="368"/>
            <p14:sldId id="285"/>
            <p14:sldId id="291"/>
            <p14:sldId id="297"/>
            <p14:sldId id="305"/>
            <p14:sldId id="367"/>
            <p14:sldId id="299"/>
            <p14:sldId id="286"/>
            <p14:sldId id="301"/>
            <p14:sldId id="306"/>
            <p14:sldId id="352"/>
            <p14:sldId id="356"/>
            <p14:sldId id="369"/>
            <p14:sldId id="350"/>
            <p14:sldId id="366"/>
            <p14:sldId id="310"/>
            <p14:sldId id="261"/>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areth Evans" initials="GE" lastIdx="1" clrIdx="0">
    <p:extLst>
      <p:ext uri="{19B8F6BF-5375-455C-9EA6-DF929625EA0E}">
        <p15:presenceInfo xmlns:p15="http://schemas.microsoft.com/office/powerpoint/2012/main" userId="S-1-5-21-809251214-2178901256-4152538893-2551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60"/>
    <p:restoredTop sz="50067"/>
  </p:normalViewPr>
  <p:slideViewPr>
    <p:cSldViewPr snapToGrid="0" snapToObjects="1">
      <p:cViewPr varScale="1">
        <p:scale>
          <a:sx n="63" d="100"/>
          <a:sy n="63" d="100"/>
        </p:scale>
        <p:origin x="84" y="5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Evans" userId="56955619-e034-4739-9841-118fea7e6c06" providerId="ADAL" clId="{7ED641EA-294D-4EEA-BEAC-1066375AD88D}"/>
    <pc:docChg chg="modSld">
      <pc:chgData name="Gareth Evans" userId="56955619-e034-4739-9841-118fea7e6c06" providerId="ADAL" clId="{7ED641EA-294D-4EEA-BEAC-1066375AD88D}" dt="2025-11-25T19:29:15.321" v="21" actId="20577"/>
      <pc:docMkLst>
        <pc:docMk/>
      </pc:docMkLst>
      <pc:sldChg chg="modSp mod">
        <pc:chgData name="Gareth Evans" userId="56955619-e034-4739-9841-118fea7e6c06" providerId="ADAL" clId="{7ED641EA-294D-4EEA-BEAC-1066375AD88D}" dt="2025-11-25T19:26:27.905" v="7" actId="20577"/>
        <pc:sldMkLst>
          <pc:docMk/>
          <pc:sldMk cId="3625827231" sldId="301"/>
        </pc:sldMkLst>
        <pc:spChg chg="mod">
          <ac:chgData name="Gareth Evans" userId="56955619-e034-4739-9841-118fea7e6c06" providerId="ADAL" clId="{7ED641EA-294D-4EEA-BEAC-1066375AD88D}" dt="2025-11-25T19:26:27.905" v="7" actId="20577"/>
          <ac:spMkLst>
            <pc:docMk/>
            <pc:sldMk cId="3625827231" sldId="301"/>
            <ac:spMk id="4" creationId="{00000000-0000-0000-0000-000000000000}"/>
          </ac:spMkLst>
        </pc:spChg>
      </pc:sldChg>
      <pc:sldChg chg="modSp mod">
        <pc:chgData name="Gareth Evans" userId="56955619-e034-4739-9841-118fea7e6c06" providerId="ADAL" clId="{7ED641EA-294D-4EEA-BEAC-1066375AD88D}" dt="2025-11-25T19:29:15.321" v="21" actId="20577"/>
        <pc:sldMkLst>
          <pc:docMk/>
          <pc:sldMk cId="3586005870" sldId="310"/>
        </pc:sldMkLst>
        <pc:spChg chg="mod">
          <ac:chgData name="Gareth Evans" userId="56955619-e034-4739-9841-118fea7e6c06" providerId="ADAL" clId="{7ED641EA-294D-4EEA-BEAC-1066375AD88D}" dt="2025-11-25T19:27:36.486" v="9" actId="20577"/>
          <ac:spMkLst>
            <pc:docMk/>
            <pc:sldMk cId="3586005870" sldId="310"/>
            <ac:spMk id="2" creationId="{169B691C-C525-45A9-9B02-4DDB56191953}"/>
          </ac:spMkLst>
        </pc:spChg>
        <pc:spChg chg="mod">
          <ac:chgData name="Gareth Evans" userId="56955619-e034-4739-9841-118fea7e6c06" providerId="ADAL" clId="{7ED641EA-294D-4EEA-BEAC-1066375AD88D}" dt="2025-11-25T19:29:15.321" v="21" actId="20577"/>
          <ac:spMkLst>
            <pc:docMk/>
            <pc:sldMk cId="3586005870" sldId="310"/>
            <ac:spMk id="3" creationId="{039D99C1-D8D4-48C8-ADF5-A845E9DA191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4CC4B6-3BA0-4FE2-8BBF-17ED57B72F03}"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3523A73E-FF75-4A01-A05B-02C38DE634A8}">
      <dgm:prSet phldrT="[Text]" custT="1"/>
      <dgm:spPr/>
      <dgm:t>
        <a:bodyPr/>
        <a:lstStyle/>
        <a:p>
          <a:endParaRPr lang="en-GB" sz="1600" dirty="0"/>
        </a:p>
      </dgm:t>
    </dgm:pt>
    <dgm:pt modelId="{305C7E9D-59E5-4A2F-BCC7-661074BC6D00}" type="parTrans" cxnId="{F8978CFF-EA72-43E3-9AF3-4F6E993F1959}">
      <dgm:prSet/>
      <dgm:spPr/>
      <dgm:t>
        <a:bodyPr/>
        <a:lstStyle/>
        <a:p>
          <a:endParaRPr lang="en-GB"/>
        </a:p>
      </dgm:t>
    </dgm:pt>
    <dgm:pt modelId="{49D2F54D-29BE-4C60-ADF1-FA9830181CBF}" type="sibTrans" cxnId="{F8978CFF-EA72-43E3-9AF3-4F6E993F1959}">
      <dgm:prSet/>
      <dgm:spPr/>
      <dgm:t>
        <a:bodyPr/>
        <a:lstStyle/>
        <a:p>
          <a:endParaRPr lang="en-GB"/>
        </a:p>
      </dgm:t>
    </dgm:pt>
    <dgm:pt modelId="{746B07FA-D53A-44B5-97EF-E91517EA0046}">
      <dgm:prSet phldrT="[Text]" custT="1"/>
      <dgm:spPr/>
      <dgm:t>
        <a:bodyPr/>
        <a:lstStyle/>
        <a:p>
          <a:endParaRPr lang="en-GB" sz="1050" dirty="0"/>
        </a:p>
      </dgm:t>
    </dgm:pt>
    <dgm:pt modelId="{0EFFA90A-8ACE-4AAB-BFF1-74341BF20063}" type="parTrans" cxnId="{C1FF6C29-4BF4-458B-8528-1439995CFB79}">
      <dgm:prSet/>
      <dgm:spPr/>
      <dgm:t>
        <a:bodyPr/>
        <a:lstStyle/>
        <a:p>
          <a:endParaRPr lang="en-GB"/>
        </a:p>
      </dgm:t>
    </dgm:pt>
    <dgm:pt modelId="{454BE4D4-46B3-4D34-BBBB-BFFB20EC8B41}" type="sibTrans" cxnId="{C1FF6C29-4BF4-458B-8528-1439995CFB79}">
      <dgm:prSet/>
      <dgm:spPr/>
      <dgm:t>
        <a:bodyPr/>
        <a:lstStyle/>
        <a:p>
          <a:endParaRPr lang="en-GB"/>
        </a:p>
      </dgm:t>
    </dgm:pt>
    <dgm:pt modelId="{DFCDAC6C-2263-4689-BC5A-D186C2908B98}">
      <dgm:prSet phldrT="[Text]"/>
      <dgm:spPr/>
      <dgm:t>
        <a:bodyPr/>
        <a:lstStyle/>
        <a:p>
          <a:endParaRPr lang="en-GB" dirty="0"/>
        </a:p>
      </dgm:t>
    </dgm:pt>
    <dgm:pt modelId="{BFFD8F71-2E1F-48A8-8287-E0E503D2A768}" type="parTrans" cxnId="{D3C85F0E-AC8E-4B01-BEA9-732ABC8CCDC7}">
      <dgm:prSet/>
      <dgm:spPr/>
      <dgm:t>
        <a:bodyPr/>
        <a:lstStyle/>
        <a:p>
          <a:endParaRPr lang="en-GB"/>
        </a:p>
      </dgm:t>
    </dgm:pt>
    <dgm:pt modelId="{1D45ED4D-88C7-4358-A925-83A3FF6EE989}" type="sibTrans" cxnId="{D3C85F0E-AC8E-4B01-BEA9-732ABC8CCDC7}">
      <dgm:prSet/>
      <dgm:spPr/>
      <dgm:t>
        <a:bodyPr/>
        <a:lstStyle/>
        <a:p>
          <a:endParaRPr lang="en-GB"/>
        </a:p>
      </dgm:t>
    </dgm:pt>
    <dgm:pt modelId="{4ABBA057-E474-4141-9485-2EBC3F92163E}">
      <dgm:prSet phldrT="[Text]"/>
      <dgm:spPr/>
      <dgm:t>
        <a:bodyPr/>
        <a:lstStyle/>
        <a:p>
          <a:endParaRPr lang="en-GB" dirty="0"/>
        </a:p>
      </dgm:t>
    </dgm:pt>
    <dgm:pt modelId="{B6D76633-9A26-4E5D-B92B-859A34F0208F}" type="parTrans" cxnId="{EA5CDC9F-355D-42E6-8E52-9FF950AB593D}">
      <dgm:prSet/>
      <dgm:spPr/>
      <dgm:t>
        <a:bodyPr/>
        <a:lstStyle/>
        <a:p>
          <a:endParaRPr lang="en-GB"/>
        </a:p>
      </dgm:t>
    </dgm:pt>
    <dgm:pt modelId="{0341AE42-B1D5-48EF-A286-5F8D5256CDFD}" type="sibTrans" cxnId="{EA5CDC9F-355D-42E6-8E52-9FF950AB593D}">
      <dgm:prSet/>
      <dgm:spPr/>
      <dgm:t>
        <a:bodyPr/>
        <a:lstStyle/>
        <a:p>
          <a:endParaRPr lang="en-GB"/>
        </a:p>
      </dgm:t>
    </dgm:pt>
    <dgm:pt modelId="{6DCC0550-0C3E-4015-9352-7D615696990C}">
      <dgm:prSet/>
      <dgm:spPr/>
      <dgm:t>
        <a:bodyPr/>
        <a:lstStyle/>
        <a:p>
          <a:endParaRPr lang="en-GB" dirty="0"/>
        </a:p>
      </dgm:t>
    </dgm:pt>
    <dgm:pt modelId="{E1E3BD4C-BF3D-4811-9C33-59CD51A4EB57}" type="parTrans" cxnId="{6FBE2114-7E1E-4B69-B347-3F0ACC9B6A06}">
      <dgm:prSet/>
      <dgm:spPr/>
      <dgm:t>
        <a:bodyPr/>
        <a:lstStyle/>
        <a:p>
          <a:endParaRPr lang="en-GB"/>
        </a:p>
      </dgm:t>
    </dgm:pt>
    <dgm:pt modelId="{936C5ADC-8490-42D8-971C-D7DF9AD6265A}" type="sibTrans" cxnId="{6FBE2114-7E1E-4B69-B347-3F0ACC9B6A06}">
      <dgm:prSet/>
      <dgm:spPr/>
      <dgm:t>
        <a:bodyPr/>
        <a:lstStyle/>
        <a:p>
          <a:endParaRPr lang="en-GB"/>
        </a:p>
      </dgm:t>
    </dgm:pt>
    <dgm:pt modelId="{48BB134E-FEA0-47EC-9811-FF05745DBD0B}">
      <dgm:prSet/>
      <dgm:spPr/>
      <dgm:t>
        <a:bodyPr/>
        <a:lstStyle/>
        <a:p>
          <a:endParaRPr lang="en-GB" dirty="0"/>
        </a:p>
      </dgm:t>
    </dgm:pt>
    <dgm:pt modelId="{96D86A4F-3DDF-4150-9A30-F27678AE7D48}" type="parTrans" cxnId="{CA8A2B3B-F350-4FE5-BE51-607F9CF8C4CA}">
      <dgm:prSet/>
      <dgm:spPr/>
      <dgm:t>
        <a:bodyPr/>
        <a:lstStyle/>
        <a:p>
          <a:endParaRPr lang="en-GB"/>
        </a:p>
      </dgm:t>
    </dgm:pt>
    <dgm:pt modelId="{F63FF7C0-30F4-4A68-93C1-DE7E27C13080}" type="sibTrans" cxnId="{CA8A2B3B-F350-4FE5-BE51-607F9CF8C4CA}">
      <dgm:prSet/>
      <dgm:spPr/>
      <dgm:t>
        <a:bodyPr/>
        <a:lstStyle/>
        <a:p>
          <a:endParaRPr lang="en-GB"/>
        </a:p>
      </dgm:t>
    </dgm:pt>
    <dgm:pt modelId="{C306DEDE-2E40-4B31-8FD8-2A555EDCF3CB}">
      <dgm:prSet/>
      <dgm:spPr/>
      <dgm:t>
        <a:bodyPr/>
        <a:lstStyle/>
        <a:p>
          <a:endParaRPr lang="en-GB" dirty="0"/>
        </a:p>
      </dgm:t>
    </dgm:pt>
    <dgm:pt modelId="{0F637E71-3DA5-4F5D-89ED-E5C6E6957282}" type="parTrans" cxnId="{DEA55AB7-9791-47F0-87CB-39B19D46FBD4}">
      <dgm:prSet/>
      <dgm:spPr/>
      <dgm:t>
        <a:bodyPr/>
        <a:lstStyle/>
        <a:p>
          <a:endParaRPr lang="en-GB"/>
        </a:p>
      </dgm:t>
    </dgm:pt>
    <dgm:pt modelId="{BF846D3C-677B-4046-8ECE-B72F43C746EE}" type="sibTrans" cxnId="{DEA55AB7-9791-47F0-87CB-39B19D46FBD4}">
      <dgm:prSet/>
      <dgm:spPr/>
      <dgm:t>
        <a:bodyPr/>
        <a:lstStyle/>
        <a:p>
          <a:endParaRPr lang="en-GB"/>
        </a:p>
      </dgm:t>
    </dgm:pt>
    <dgm:pt modelId="{68830105-4835-4AED-8CEB-AA3FE7F449F9}" type="pres">
      <dgm:prSet presAssocID="{604CC4B6-3BA0-4FE2-8BBF-17ED57B72F03}" presName="rootnode" presStyleCnt="0">
        <dgm:presLayoutVars>
          <dgm:chMax/>
          <dgm:chPref/>
          <dgm:dir/>
          <dgm:animLvl val="lvl"/>
        </dgm:presLayoutVars>
      </dgm:prSet>
      <dgm:spPr/>
    </dgm:pt>
    <dgm:pt modelId="{3A0FED8D-4AE1-47DD-9BEE-86CD1E5CAAA1}" type="pres">
      <dgm:prSet presAssocID="{3523A73E-FF75-4A01-A05B-02C38DE634A8}" presName="composite" presStyleCnt="0"/>
      <dgm:spPr/>
    </dgm:pt>
    <dgm:pt modelId="{01C2292A-6DE8-4E53-862D-1489F4829B39}" type="pres">
      <dgm:prSet presAssocID="{3523A73E-FF75-4A01-A05B-02C38DE634A8}" presName="bentUpArrow1" presStyleLbl="alignImgPlace1" presStyleIdx="0" presStyleCnt="5"/>
      <dgm:spPr/>
    </dgm:pt>
    <dgm:pt modelId="{EF002BB8-DC48-4C04-8CEB-01DEE5EEB642}" type="pres">
      <dgm:prSet presAssocID="{3523A73E-FF75-4A01-A05B-02C38DE634A8}" presName="ParentText" presStyleLbl="node1" presStyleIdx="0" presStyleCnt="6">
        <dgm:presLayoutVars>
          <dgm:chMax val="1"/>
          <dgm:chPref val="1"/>
          <dgm:bulletEnabled val="1"/>
        </dgm:presLayoutVars>
      </dgm:prSet>
      <dgm:spPr/>
    </dgm:pt>
    <dgm:pt modelId="{36ED9083-0E7F-4187-ACB5-90D0634F965A}" type="pres">
      <dgm:prSet presAssocID="{3523A73E-FF75-4A01-A05B-02C38DE634A8}" presName="ChildText" presStyleLbl="revTx" presStyleIdx="0" presStyleCnt="5">
        <dgm:presLayoutVars>
          <dgm:chMax val="0"/>
          <dgm:chPref val="0"/>
          <dgm:bulletEnabled val="1"/>
        </dgm:presLayoutVars>
      </dgm:prSet>
      <dgm:spPr/>
    </dgm:pt>
    <dgm:pt modelId="{D0FC7C11-FA04-46F5-911D-B20D32C90586}" type="pres">
      <dgm:prSet presAssocID="{49D2F54D-29BE-4C60-ADF1-FA9830181CBF}" presName="sibTrans" presStyleCnt="0"/>
      <dgm:spPr/>
    </dgm:pt>
    <dgm:pt modelId="{F08106B9-50C3-439E-B2A6-68708A76FAFD}" type="pres">
      <dgm:prSet presAssocID="{746B07FA-D53A-44B5-97EF-E91517EA0046}" presName="composite" presStyleCnt="0"/>
      <dgm:spPr/>
    </dgm:pt>
    <dgm:pt modelId="{04C462A4-AD2F-4090-A7FB-110B5E261D8D}" type="pres">
      <dgm:prSet presAssocID="{746B07FA-D53A-44B5-97EF-E91517EA0046}" presName="bentUpArrow1" presStyleLbl="alignImgPlace1" presStyleIdx="1" presStyleCnt="5"/>
      <dgm:spPr/>
    </dgm:pt>
    <dgm:pt modelId="{68538A9B-71CB-4251-B83C-28C6A96D6225}" type="pres">
      <dgm:prSet presAssocID="{746B07FA-D53A-44B5-97EF-E91517EA0046}" presName="ParentText" presStyleLbl="node1" presStyleIdx="1" presStyleCnt="6">
        <dgm:presLayoutVars>
          <dgm:chMax val="1"/>
          <dgm:chPref val="1"/>
          <dgm:bulletEnabled val="1"/>
        </dgm:presLayoutVars>
      </dgm:prSet>
      <dgm:spPr/>
    </dgm:pt>
    <dgm:pt modelId="{A5C466F5-FABE-4BCE-98C2-E9DC822AF067}" type="pres">
      <dgm:prSet presAssocID="{746B07FA-D53A-44B5-97EF-E91517EA0046}" presName="ChildText" presStyleLbl="revTx" presStyleIdx="1" presStyleCnt="5">
        <dgm:presLayoutVars>
          <dgm:chMax val="0"/>
          <dgm:chPref val="0"/>
          <dgm:bulletEnabled val="1"/>
        </dgm:presLayoutVars>
      </dgm:prSet>
      <dgm:spPr/>
    </dgm:pt>
    <dgm:pt modelId="{47BDF81B-E67D-49C3-BE2B-EFCA7E3838B5}" type="pres">
      <dgm:prSet presAssocID="{454BE4D4-46B3-4D34-BBBB-BFFB20EC8B41}" presName="sibTrans" presStyleCnt="0"/>
      <dgm:spPr/>
    </dgm:pt>
    <dgm:pt modelId="{13019EB2-1C3E-4452-9FF6-A0D0944B9002}" type="pres">
      <dgm:prSet presAssocID="{48BB134E-FEA0-47EC-9811-FF05745DBD0B}" presName="composite" presStyleCnt="0"/>
      <dgm:spPr/>
    </dgm:pt>
    <dgm:pt modelId="{DD4DA01C-A29A-45F3-B768-FA5A818782AB}" type="pres">
      <dgm:prSet presAssocID="{48BB134E-FEA0-47EC-9811-FF05745DBD0B}" presName="bentUpArrow1" presStyleLbl="alignImgPlace1" presStyleIdx="2" presStyleCnt="5"/>
      <dgm:spPr/>
    </dgm:pt>
    <dgm:pt modelId="{E850874E-A945-49CB-8400-608B53BEE7F5}" type="pres">
      <dgm:prSet presAssocID="{48BB134E-FEA0-47EC-9811-FF05745DBD0B}" presName="ParentText" presStyleLbl="node1" presStyleIdx="2" presStyleCnt="6">
        <dgm:presLayoutVars>
          <dgm:chMax val="1"/>
          <dgm:chPref val="1"/>
          <dgm:bulletEnabled val="1"/>
        </dgm:presLayoutVars>
      </dgm:prSet>
      <dgm:spPr/>
    </dgm:pt>
    <dgm:pt modelId="{6FE337FB-668B-40A8-8E7C-FE901CCED89E}" type="pres">
      <dgm:prSet presAssocID="{48BB134E-FEA0-47EC-9811-FF05745DBD0B}" presName="ChildText" presStyleLbl="revTx" presStyleIdx="2" presStyleCnt="5">
        <dgm:presLayoutVars>
          <dgm:chMax val="0"/>
          <dgm:chPref val="0"/>
          <dgm:bulletEnabled val="1"/>
        </dgm:presLayoutVars>
      </dgm:prSet>
      <dgm:spPr/>
    </dgm:pt>
    <dgm:pt modelId="{47B1E3AD-51DF-4F41-BB98-11BA5644CADF}" type="pres">
      <dgm:prSet presAssocID="{F63FF7C0-30F4-4A68-93C1-DE7E27C13080}" presName="sibTrans" presStyleCnt="0"/>
      <dgm:spPr/>
    </dgm:pt>
    <dgm:pt modelId="{55541B1B-5235-49EC-AF6F-447472A62640}" type="pres">
      <dgm:prSet presAssocID="{6DCC0550-0C3E-4015-9352-7D615696990C}" presName="composite" presStyleCnt="0"/>
      <dgm:spPr/>
    </dgm:pt>
    <dgm:pt modelId="{A6E2AAEB-807F-4C63-83FB-15B59078189F}" type="pres">
      <dgm:prSet presAssocID="{6DCC0550-0C3E-4015-9352-7D615696990C}" presName="bentUpArrow1" presStyleLbl="alignImgPlace1" presStyleIdx="3" presStyleCnt="5"/>
      <dgm:spPr/>
    </dgm:pt>
    <dgm:pt modelId="{40B81A90-357F-4400-B978-ABC190B2F0E7}" type="pres">
      <dgm:prSet presAssocID="{6DCC0550-0C3E-4015-9352-7D615696990C}" presName="ParentText" presStyleLbl="node1" presStyleIdx="3" presStyleCnt="6">
        <dgm:presLayoutVars>
          <dgm:chMax val="1"/>
          <dgm:chPref val="1"/>
          <dgm:bulletEnabled val="1"/>
        </dgm:presLayoutVars>
      </dgm:prSet>
      <dgm:spPr/>
    </dgm:pt>
    <dgm:pt modelId="{4B5B0A4B-E7CA-4DD1-A9FE-1EE0DB786623}" type="pres">
      <dgm:prSet presAssocID="{6DCC0550-0C3E-4015-9352-7D615696990C}" presName="ChildText" presStyleLbl="revTx" presStyleIdx="3" presStyleCnt="5">
        <dgm:presLayoutVars>
          <dgm:chMax val="0"/>
          <dgm:chPref val="0"/>
          <dgm:bulletEnabled val="1"/>
        </dgm:presLayoutVars>
      </dgm:prSet>
      <dgm:spPr/>
    </dgm:pt>
    <dgm:pt modelId="{70C356AA-13C3-453D-9ADD-B787EB53824D}" type="pres">
      <dgm:prSet presAssocID="{936C5ADC-8490-42D8-971C-D7DF9AD6265A}" presName="sibTrans" presStyleCnt="0"/>
      <dgm:spPr/>
    </dgm:pt>
    <dgm:pt modelId="{186BB92A-F4D9-443E-91EE-9D757CBB5267}" type="pres">
      <dgm:prSet presAssocID="{DFCDAC6C-2263-4689-BC5A-D186C2908B98}" presName="composite" presStyleCnt="0"/>
      <dgm:spPr/>
    </dgm:pt>
    <dgm:pt modelId="{84A9023F-2EC3-4C5C-BB51-F790B6DE3395}" type="pres">
      <dgm:prSet presAssocID="{DFCDAC6C-2263-4689-BC5A-D186C2908B98}" presName="bentUpArrow1" presStyleLbl="alignImgPlace1" presStyleIdx="4" presStyleCnt="5"/>
      <dgm:spPr/>
    </dgm:pt>
    <dgm:pt modelId="{451D6B96-84CF-4861-AFB8-5806F5344507}" type="pres">
      <dgm:prSet presAssocID="{DFCDAC6C-2263-4689-BC5A-D186C2908B98}" presName="ParentText" presStyleLbl="node1" presStyleIdx="4" presStyleCnt="6">
        <dgm:presLayoutVars>
          <dgm:chMax val="1"/>
          <dgm:chPref val="1"/>
          <dgm:bulletEnabled val="1"/>
        </dgm:presLayoutVars>
      </dgm:prSet>
      <dgm:spPr/>
    </dgm:pt>
    <dgm:pt modelId="{2C8CC452-33E2-44E8-9C82-FAADEBDD0A0B}" type="pres">
      <dgm:prSet presAssocID="{DFCDAC6C-2263-4689-BC5A-D186C2908B98}" presName="ChildText" presStyleLbl="revTx" presStyleIdx="4" presStyleCnt="5">
        <dgm:presLayoutVars>
          <dgm:chMax val="0"/>
          <dgm:chPref val="0"/>
          <dgm:bulletEnabled val="1"/>
        </dgm:presLayoutVars>
      </dgm:prSet>
      <dgm:spPr/>
    </dgm:pt>
    <dgm:pt modelId="{37590C1E-FD03-41A6-B5B4-F6730410BA46}" type="pres">
      <dgm:prSet presAssocID="{1D45ED4D-88C7-4358-A925-83A3FF6EE989}" presName="sibTrans" presStyleCnt="0"/>
      <dgm:spPr/>
    </dgm:pt>
    <dgm:pt modelId="{B6789083-614B-4772-A55B-034E75F074C1}" type="pres">
      <dgm:prSet presAssocID="{C306DEDE-2E40-4B31-8FD8-2A555EDCF3CB}" presName="composite" presStyleCnt="0"/>
      <dgm:spPr/>
    </dgm:pt>
    <dgm:pt modelId="{C6E087C5-5E36-40DC-AB12-38A38E691BD4}" type="pres">
      <dgm:prSet presAssocID="{C306DEDE-2E40-4B31-8FD8-2A555EDCF3CB}" presName="ParentText" presStyleLbl="node1" presStyleIdx="5" presStyleCnt="6">
        <dgm:presLayoutVars>
          <dgm:chMax val="1"/>
          <dgm:chPref val="1"/>
          <dgm:bulletEnabled val="1"/>
        </dgm:presLayoutVars>
      </dgm:prSet>
      <dgm:spPr/>
    </dgm:pt>
  </dgm:ptLst>
  <dgm:cxnLst>
    <dgm:cxn modelId="{D3C85F0E-AC8E-4B01-BEA9-732ABC8CCDC7}" srcId="{604CC4B6-3BA0-4FE2-8BBF-17ED57B72F03}" destId="{DFCDAC6C-2263-4689-BC5A-D186C2908B98}" srcOrd="4" destOrd="0" parTransId="{BFFD8F71-2E1F-48A8-8287-E0E503D2A768}" sibTransId="{1D45ED4D-88C7-4358-A925-83A3FF6EE989}"/>
    <dgm:cxn modelId="{6FBE2114-7E1E-4B69-B347-3F0ACC9B6A06}" srcId="{604CC4B6-3BA0-4FE2-8BBF-17ED57B72F03}" destId="{6DCC0550-0C3E-4015-9352-7D615696990C}" srcOrd="3" destOrd="0" parTransId="{E1E3BD4C-BF3D-4811-9C33-59CD51A4EB57}" sibTransId="{936C5ADC-8490-42D8-971C-D7DF9AD6265A}"/>
    <dgm:cxn modelId="{5D49D623-7CF3-4970-9C8F-D0E7DC4AFBE7}" type="presOf" srcId="{746B07FA-D53A-44B5-97EF-E91517EA0046}" destId="{68538A9B-71CB-4251-B83C-28C6A96D6225}" srcOrd="0" destOrd="0" presId="urn:microsoft.com/office/officeart/2005/8/layout/StepDownProcess"/>
    <dgm:cxn modelId="{C1FF6C29-4BF4-458B-8528-1439995CFB79}" srcId="{604CC4B6-3BA0-4FE2-8BBF-17ED57B72F03}" destId="{746B07FA-D53A-44B5-97EF-E91517EA0046}" srcOrd="1" destOrd="0" parTransId="{0EFFA90A-8ACE-4AAB-BFF1-74341BF20063}" sibTransId="{454BE4D4-46B3-4D34-BBBB-BFFB20EC8B41}"/>
    <dgm:cxn modelId="{DD9F2633-99A7-409B-898C-097F1F37E98C}" type="presOf" srcId="{48BB134E-FEA0-47EC-9811-FF05745DBD0B}" destId="{E850874E-A945-49CB-8400-608B53BEE7F5}" srcOrd="0" destOrd="0" presId="urn:microsoft.com/office/officeart/2005/8/layout/StepDownProcess"/>
    <dgm:cxn modelId="{8AC84836-6317-4E8F-8495-4209F6E638AE}" type="presOf" srcId="{4ABBA057-E474-4141-9485-2EBC3F92163E}" destId="{2C8CC452-33E2-44E8-9C82-FAADEBDD0A0B}" srcOrd="0" destOrd="0" presId="urn:microsoft.com/office/officeart/2005/8/layout/StepDownProcess"/>
    <dgm:cxn modelId="{CA8A2B3B-F350-4FE5-BE51-607F9CF8C4CA}" srcId="{604CC4B6-3BA0-4FE2-8BBF-17ED57B72F03}" destId="{48BB134E-FEA0-47EC-9811-FF05745DBD0B}" srcOrd="2" destOrd="0" parTransId="{96D86A4F-3DDF-4150-9A30-F27678AE7D48}" sibTransId="{F63FF7C0-30F4-4A68-93C1-DE7E27C13080}"/>
    <dgm:cxn modelId="{B3F54349-221C-4692-A0B9-BFDA18131709}" type="presOf" srcId="{604CC4B6-3BA0-4FE2-8BBF-17ED57B72F03}" destId="{68830105-4835-4AED-8CEB-AA3FE7F449F9}" srcOrd="0" destOrd="0" presId="urn:microsoft.com/office/officeart/2005/8/layout/StepDownProcess"/>
    <dgm:cxn modelId="{4D0D9B87-AE1D-416D-87B7-B202A5A8D901}" type="presOf" srcId="{DFCDAC6C-2263-4689-BC5A-D186C2908B98}" destId="{451D6B96-84CF-4861-AFB8-5806F5344507}" srcOrd="0" destOrd="0" presId="urn:microsoft.com/office/officeart/2005/8/layout/StepDownProcess"/>
    <dgm:cxn modelId="{6676838B-EA65-4C90-A28D-4D443EFC9388}" type="presOf" srcId="{C306DEDE-2E40-4B31-8FD8-2A555EDCF3CB}" destId="{C6E087C5-5E36-40DC-AB12-38A38E691BD4}" srcOrd="0" destOrd="0" presId="urn:microsoft.com/office/officeart/2005/8/layout/StepDownProcess"/>
    <dgm:cxn modelId="{EA5CDC9F-355D-42E6-8E52-9FF950AB593D}" srcId="{DFCDAC6C-2263-4689-BC5A-D186C2908B98}" destId="{4ABBA057-E474-4141-9485-2EBC3F92163E}" srcOrd="0" destOrd="0" parTransId="{B6D76633-9A26-4E5D-B92B-859A34F0208F}" sibTransId="{0341AE42-B1D5-48EF-A286-5F8D5256CDFD}"/>
    <dgm:cxn modelId="{DEA55AB7-9791-47F0-87CB-39B19D46FBD4}" srcId="{604CC4B6-3BA0-4FE2-8BBF-17ED57B72F03}" destId="{C306DEDE-2E40-4B31-8FD8-2A555EDCF3CB}" srcOrd="5" destOrd="0" parTransId="{0F637E71-3DA5-4F5D-89ED-E5C6E6957282}" sibTransId="{BF846D3C-677B-4046-8ECE-B72F43C746EE}"/>
    <dgm:cxn modelId="{6C8122DB-2A09-49DB-A587-9B3F2A44E243}" type="presOf" srcId="{6DCC0550-0C3E-4015-9352-7D615696990C}" destId="{40B81A90-357F-4400-B978-ABC190B2F0E7}" srcOrd="0" destOrd="0" presId="urn:microsoft.com/office/officeart/2005/8/layout/StepDownProcess"/>
    <dgm:cxn modelId="{CD8DDFE1-9A39-4C7F-8918-5779C0991C31}" type="presOf" srcId="{3523A73E-FF75-4A01-A05B-02C38DE634A8}" destId="{EF002BB8-DC48-4C04-8CEB-01DEE5EEB642}" srcOrd="0" destOrd="0" presId="urn:microsoft.com/office/officeart/2005/8/layout/StepDownProcess"/>
    <dgm:cxn modelId="{F8978CFF-EA72-43E3-9AF3-4F6E993F1959}" srcId="{604CC4B6-3BA0-4FE2-8BBF-17ED57B72F03}" destId="{3523A73E-FF75-4A01-A05B-02C38DE634A8}" srcOrd="0" destOrd="0" parTransId="{305C7E9D-59E5-4A2F-BCC7-661074BC6D00}" sibTransId="{49D2F54D-29BE-4C60-ADF1-FA9830181CBF}"/>
    <dgm:cxn modelId="{D29F4AFB-1802-49C9-836E-B5C531FB8692}" type="presParOf" srcId="{68830105-4835-4AED-8CEB-AA3FE7F449F9}" destId="{3A0FED8D-4AE1-47DD-9BEE-86CD1E5CAAA1}" srcOrd="0" destOrd="0" presId="urn:microsoft.com/office/officeart/2005/8/layout/StepDownProcess"/>
    <dgm:cxn modelId="{3DC5A1D5-676B-4685-9F02-D54C49F867FE}" type="presParOf" srcId="{3A0FED8D-4AE1-47DD-9BEE-86CD1E5CAAA1}" destId="{01C2292A-6DE8-4E53-862D-1489F4829B39}" srcOrd="0" destOrd="0" presId="urn:microsoft.com/office/officeart/2005/8/layout/StepDownProcess"/>
    <dgm:cxn modelId="{100EF194-2320-4E02-97C4-A7DC335AA12F}" type="presParOf" srcId="{3A0FED8D-4AE1-47DD-9BEE-86CD1E5CAAA1}" destId="{EF002BB8-DC48-4C04-8CEB-01DEE5EEB642}" srcOrd="1" destOrd="0" presId="urn:microsoft.com/office/officeart/2005/8/layout/StepDownProcess"/>
    <dgm:cxn modelId="{DAE9EAF3-2384-4C59-B854-1921C23AC353}" type="presParOf" srcId="{3A0FED8D-4AE1-47DD-9BEE-86CD1E5CAAA1}" destId="{36ED9083-0E7F-4187-ACB5-90D0634F965A}" srcOrd="2" destOrd="0" presId="urn:microsoft.com/office/officeart/2005/8/layout/StepDownProcess"/>
    <dgm:cxn modelId="{158085FD-A9CC-4EC7-845E-BCF91677E37C}" type="presParOf" srcId="{68830105-4835-4AED-8CEB-AA3FE7F449F9}" destId="{D0FC7C11-FA04-46F5-911D-B20D32C90586}" srcOrd="1" destOrd="0" presId="urn:microsoft.com/office/officeart/2005/8/layout/StepDownProcess"/>
    <dgm:cxn modelId="{9B447F96-85AF-424F-BF8D-2A7C67B58527}" type="presParOf" srcId="{68830105-4835-4AED-8CEB-AA3FE7F449F9}" destId="{F08106B9-50C3-439E-B2A6-68708A76FAFD}" srcOrd="2" destOrd="0" presId="urn:microsoft.com/office/officeart/2005/8/layout/StepDownProcess"/>
    <dgm:cxn modelId="{9393E098-CBB4-483A-A39D-3F93459A79CE}" type="presParOf" srcId="{F08106B9-50C3-439E-B2A6-68708A76FAFD}" destId="{04C462A4-AD2F-4090-A7FB-110B5E261D8D}" srcOrd="0" destOrd="0" presId="urn:microsoft.com/office/officeart/2005/8/layout/StepDownProcess"/>
    <dgm:cxn modelId="{D1B84AEA-1284-4955-BF64-B3C5B7395798}" type="presParOf" srcId="{F08106B9-50C3-439E-B2A6-68708A76FAFD}" destId="{68538A9B-71CB-4251-B83C-28C6A96D6225}" srcOrd="1" destOrd="0" presId="urn:microsoft.com/office/officeart/2005/8/layout/StepDownProcess"/>
    <dgm:cxn modelId="{AB204137-8EB9-4076-A108-58607741A9D3}" type="presParOf" srcId="{F08106B9-50C3-439E-B2A6-68708A76FAFD}" destId="{A5C466F5-FABE-4BCE-98C2-E9DC822AF067}" srcOrd="2" destOrd="0" presId="urn:microsoft.com/office/officeart/2005/8/layout/StepDownProcess"/>
    <dgm:cxn modelId="{100A300F-6D1B-4473-9274-7E76DF8A8EB2}" type="presParOf" srcId="{68830105-4835-4AED-8CEB-AA3FE7F449F9}" destId="{47BDF81B-E67D-49C3-BE2B-EFCA7E3838B5}" srcOrd="3" destOrd="0" presId="urn:microsoft.com/office/officeart/2005/8/layout/StepDownProcess"/>
    <dgm:cxn modelId="{0CFDEBD4-2A91-44CE-BED9-B9FD6DA7EFB6}" type="presParOf" srcId="{68830105-4835-4AED-8CEB-AA3FE7F449F9}" destId="{13019EB2-1C3E-4452-9FF6-A0D0944B9002}" srcOrd="4" destOrd="0" presId="urn:microsoft.com/office/officeart/2005/8/layout/StepDownProcess"/>
    <dgm:cxn modelId="{A161BB63-50AB-4321-93E6-861D2DBC4794}" type="presParOf" srcId="{13019EB2-1C3E-4452-9FF6-A0D0944B9002}" destId="{DD4DA01C-A29A-45F3-B768-FA5A818782AB}" srcOrd="0" destOrd="0" presId="urn:microsoft.com/office/officeart/2005/8/layout/StepDownProcess"/>
    <dgm:cxn modelId="{B161945B-07CA-4A42-B504-5A66CE61F955}" type="presParOf" srcId="{13019EB2-1C3E-4452-9FF6-A0D0944B9002}" destId="{E850874E-A945-49CB-8400-608B53BEE7F5}" srcOrd="1" destOrd="0" presId="urn:microsoft.com/office/officeart/2005/8/layout/StepDownProcess"/>
    <dgm:cxn modelId="{571F948F-6637-4753-A837-831C250C314E}" type="presParOf" srcId="{13019EB2-1C3E-4452-9FF6-A0D0944B9002}" destId="{6FE337FB-668B-40A8-8E7C-FE901CCED89E}" srcOrd="2" destOrd="0" presId="urn:microsoft.com/office/officeart/2005/8/layout/StepDownProcess"/>
    <dgm:cxn modelId="{743E346D-D116-44E1-9CEF-D9CF8C815119}" type="presParOf" srcId="{68830105-4835-4AED-8CEB-AA3FE7F449F9}" destId="{47B1E3AD-51DF-4F41-BB98-11BA5644CADF}" srcOrd="5" destOrd="0" presId="urn:microsoft.com/office/officeart/2005/8/layout/StepDownProcess"/>
    <dgm:cxn modelId="{A9C70E7E-FA72-45D2-9406-1B08475E09CD}" type="presParOf" srcId="{68830105-4835-4AED-8CEB-AA3FE7F449F9}" destId="{55541B1B-5235-49EC-AF6F-447472A62640}" srcOrd="6" destOrd="0" presId="urn:microsoft.com/office/officeart/2005/8/layout/StepDownProcess"/>
    <dgm:cxn modelId="{B469EDC9-A379-4692-B3D0-C95CB1FAD93F}" type="presParOf" srcId="{55541B1B-5235-49EC-AF6F-447472A62640}" destId="{A6E2AAEB-807F-4C63-83FB-15B59078189F}" srcOrd="0" destOrd="0" presId="urn:microsoft.com/office/officeart/2005/8/layout/StepDownProcess"/>
    <dgm:cxn modelId="{94D760C5-886E-459E-8E64-8F32644293E9}" type="presParOf" srcId="{55541B1B-5235-49EC-AF6F-447472A62640}" destId="{40B81A90-357F-4400-B978-ABC190B2F0E7}" srcOrd="1" destOrd="0" presId="urn:microsoft.com/office/officeart/2005/8/layout/StepDownProcess"/>
    <dgm:cxn modelId="{0DC3972D-05AC-45C5-BA29-998365A595B3}" type="presParOf" srcId="{55541B1B-5235-49EC-AF6F-447472A62640}" destId="{4B5B0A4B-E7CA-4DD1-A9FE-1EE0DB786623}" srcOrd="2" destOrd="0" presId="urn:microsoft.com/office/officeart/2005/8/layout/StepDownProcess"/>
    <dgm:cxn modelId="{CA673EE8-B966-46AC-83A3-422809BEFC4D}" type="presParOf" srcId="{68830105-4835-4AED-8CEB-AA3FE7F449F9}" destId="{70C356AA-13C3-453D-9ADD-B787EB53824D}" srcOrd="7" destOrd="0" presId="urn:microsoft.com/office/officeart/2005/8/layout/StepDownProcess"/>
    <dgm:cxn modelId="{B1646C8F-9F27-4A90-BBD7-C1140D623748}" type="presParOf" srcId="{68830105-4835-4AED-8CEB-AA3FE7F449F9}" destId="{186BB92A-F4D9-443E-91EE-9D757CBB5267}" srcOrd="8" destOrd="0" presId="urn:microsoft.com/office/officeart/2005/8/layout/StepDownProcess"/>
    <dgm:cxn modelId="{9C9AC534-93E7-451A-B289-FFA20DECE46B}" type="presParOf" srcId="{186BB92A-F4D9-443E-91EE-9D757CBB5267}" destId="{84A9023F-2EC3-4C5C-BB51-F790B6DE3395}" srcOrd="0" destOrd="0" presId="urn:microsoft.com/office/officeart/2005/8/layout/StepDownProcess"/>
    <dgm:cxn modelId="{A4BA3927-7DC6-46F5-8901-88BF99118035}" type="presParOf" srcId="{186BB92A-F4D9-443E-91EE-9D757CBB5267}" destId="{451D6B96-84CF-4861-AFB8-5806F5344507}" srcOrd="1" destOrd="0" presId="urn:microsoft.com/office/officeart/2005/8/layout/StepDownProcess"/>
    <dgm:cxn modelId="{8204B5F7-A090-4FD1-8AEB-95B62D20A38F}" type="presParOf" srcId="{186BB92A-F4D9-443E-91EE-9D757CBB5267}" destId="{2C8CC452-33E2-44E8-9C82-FAADEBDD0A0B}" srcOrd="2" destOrd="0" presId="urn:microsoft.com/office/officeart/2005/8/layout/StepDownProcess"/>
    <dgm:cxn modelId="{E7E9D5EC-6D99-4E2B-BC5C-E9E9AA1C8DE8}" type="presParOf" srcId="{68830105-4835-4AED-8CEB-AA3FE7F449F9}" destId="{37590C1E-FD03-41A6-B5B4-F6730410BA46}" srcOrd="9" destOrd="0" presId="urn:microsoft.com/office/officeart/2005/8/layout/StepDownProcess"/>
    <dgm:cxn modelId="{81E07462-C9A4-41F9-92F3-5655F439E9BC}" type="presParOf" srcId="{68830105-4835-4AED-8CEB-AA3FE7F449F9}" destId="{B6789083-614B-4772-A55B-034E75F074C1}" srcOrd="10" destOrd="0" presId="urn:microsoft.com/office/officeart/2005/8/layout/StepDownProcess"/>
    <dgm:cxn modelId="{B3F937EC-3D37-4710-88BA-8A5EA866EBA5}" type="presParOf" srcId="{B6789083-614B-4772-A55B-034E75F074C1}" destId="{C6E087C5-5E36-40DC-AB12-38A38E691BD4}"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8BDE5B-5611-436C-BEB4-46E6C9CBB4DF}"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GB"/>
        </a:p>
      </dgm:t>
    </dgm:pt>
    <dgm:pt modelId="{DA59E250-82FE-48D9-8E10-BAB429419719}">
      <dgm:prSet phldrT="[Text]"/>
      <dgm:spPr/>
      <dgm:t>
        <a:bodyPr/>
        <a:lstStyle/>
        <a:p>
          <a:r>
            <a:rPr lang="en-GB" dirty="0"/>
            <a:t>Describe</a:t>
          </a:r>
        </a:p>
      </dgm:t>
    </dgm:pt>
    <dgm:pt modelId="{6FAA00E8-7321-4407-BA89-2F58A2B1E980}" type="parTrans" cxnId="{5BCD3997-71B4-46F3-AB19-8614C04DC51C}">
      <dgm:prSet/>
      <dgm:spPr/>
      <dgm:t>
        <a:bodyPr/>
        <a:lstStyle/>
        <a:p>
          <a:endParaRPr lang="en-GB"/>
        </a:p>
      </dgm:t>
    </dgm:pt>
    <dgm:pt modelId="{B8B80E21-3800-4CA7-9296-3BF9C7A7E2AD}" type="sibTrans" cxnId="{5BCD3997-71B4-46F3-AB19-8614C04DC51C}">
      <dgm:prSet/>
      <dgm:spPr/>
      <dgm:t>
        <a:bodyPr/>
        <a:lstStyle/>
        <a:p>
          <a:endParaRPr lang="en-GB"/>
        </a:p>
      </dgm:t>
    </dgm:pt>
    <dgm:pt modelId="{11A2752B-CF4A-4AD1-BE51-BE8F944824CD}">
      <dgm:prSet phldrT="[Text]"/>
      <dgm:spPr/>
      <dgm:t>
        <a:bodyPr/>
        <a:lstStyle/>
        <a:p>
          <a:r>
            <a:rPr lang="en-GB" dirty="0"/>
            <a:t>Analyse</a:t>
          </a:r>
        </a:p>
      </dgm:t>
    </dgm:pt>
    <dgm:pt modelId="{65013596-ACBC-4039-8912-E311111D62C3}" type="parTrans" cxnId="{739033DF-7758-4900-9E13-EAA44CDB49C3}">
      <dgm:prSet/>
      <dgm:spPr/>
      <dgm:t>
        <a:bodyPr/>
        <a:lstStyle/>
        <a:p>
          <a:endParaRPr lang="en-GB"/>
        </a:p>
      </dgm:t>
    </dgm:pt>
    <dgm:pt modelId="{8187AC9D-01B5-4350-BF27-D51B39A8E0F9}" type="sibTrans" cxnId="{739033DF-7758-4900-9E13-EAA44CDB49C3}">
      <dgm:prSet/>
      <dgm:spPr/>
      <dgm:t>
        <a:bodyPr/>
        <a:lstStyle/>
        <a:p>
          <a:endParaRPr lang="en-GB"/>
        </a:p>
      </dgm:t>
    </dgm:pt>
    <dgm:pt modelId="{BBD24BB2-58EC-4066-A9DC-772F6832D728}">
      <dgm:prSet phldrT="[Text]"/>
      <dgm:spPr/>
      <dgm:t>
        <a:bodyPr/>
        <a:lstStyle/>
        <a:p>
          <a:r>
            <a:rPr lang="en-GB" dirty="0"/>
            <a:t>Evaluate</a:t>
          </a:r>
        </a:p>
      </dgm:t>
    </dgm:pt>
    <dgm:pt modelId="{32EF2CAD-29B9-4609-92CD-55F27AF6A1DD}" type="parTrans" cxnId="{8B7C4FED-5ACC-4D38-907E-C46B25514D86}">
      <dgm:prSet/>
      <dgm:spPr/>
      <dgm:t>
        <a:bodyPr/>
        <a:lstStyle/>
        <a:p>
          <a:endParaRPr lang="en-GB"/>
        </a:p>
      </dgm:t>
    </dgm:pt>
    <dgm:pt modelId="{70751D3C-9DB0-47EF-9693-9620E5519C6D}" type="sibTrans" cxnId="{8B7C4FED-5ACC-4D38-907E-C46B25514D86}">
      <dgm:prSet/>
      <dgm:spPr/>
      <dgm:t>
        <a:bodyPr/>
        <a:lstStyle/>
        <a:p>
          <a:endParaRPr lang="en-GB"/>
        </a:p>
      </dgm:t>
    </dgm:pt>
    <dgm:pt modelId="{9ED35A23-DE58-4D0F-9877-CE34FDC6E842}" type="pres">
      <dgm:prSet presAssocID="{968BDE5B-5611-436C-BEB4-46E6C9CBB4DF}" presName="compositeShape" presStyleCnt="0">
        <dgm:presLayoutVars>
          <dgm:chMax val="7"/>
          <dgm:dir/>
          <dgm:resizeHandles val="exact"/>
        </dgm:presLayoutVars>
      </dgm:prSet>
      <dgm:spPr/>
    </dgm:pt>
    <dgm:pt modelId="{1BFE9794-0C3B-4C4A-8733-F684A8BCC2CC}" type="pres">
      <dgm:prSet presAssocID="{968BDE5B-5611-436C-BEB4-46E6C9CBB4DF}" presName="wedge1" presStyleLbl="node1" presStyleIdx="0" presStyleCnt="3"/>
      <dgm:spPr/>
    </dgm:pt>
    <dgm:pt modelId="{50241C80-3520-4D4B-8F9F-AE8D538EF08C}" type="pres">
      <dgm:prSet presAssocID="{968BDE5B-5611-436C-BEB4-46E6C9CBB4DF}" presName="dummy1a" presStyleCnt="0"/>
      <dgm:spPr/>
    </dgm:pt>
    <dgm:pt modelId="{7C0CFB6F-529A-4D36-85C0-DDAFA1A0FBD5}" type="pres">
      <dgm:prSet presAssocID="{968BDE5B-5611-436C-BEB4-46E6C9CBB4DF}" presName="dummy1b" presStyleCnt="0"/>
      <dgm:spPr/>
    </dgm:pt>
    <dgm:pt modelId="{E1F9586B-E4CF-45B1-84F7-83A17D4C0A8D}" type="pres">
      <dgm:prSet presAssocID="{968BDE5B-5611-436C-BEB4-46E6C9CBB4DF}" presName="wedge1Tx" presStyleLbl="node1" presStyleIdx="0" presStyleCnt="3">
        <dgm:presLayoutVars>
          <dgm:chMax val="0"/>
          <dgm:chPref val="0"/>
          <dgm:bulletEnabled val="1"/>
        </dgm:presLayoutVars>
      </dgm:prSet>
      <dgm:spPr/>
    </dgm:pt>
    <dgm:pt modelId="{37263808-4215-4B4E-A75B-374CB0D0172B}" type="pres">
      <dgm:prSet presAssocID="{968BDE5B-5611-436C-BEB4-46E6C9CBB4DF}" presName="wedge2" presStyleLbl="node1" presStyleIdx="1" presStyleCnt="3"/>
      <dgm:spPr/>
    </dgm:pt>
    <dgm:pt modelId="{3E1EA83A-4503-4DE4-BA8C-9BE93E673E54}" type="pres">
      <dgm:prSet presAssocID="{968BDE5B-5611-436C-BEB4-46E6C9CBB4DF}" presName="dummy2a" presStyleCnt="0"/>
      <dgm:spPr/>
    </dgm:pt>
    <dgm:pt modelId="{AA85CAC7-A7E4-41AD-BE42-71B60D3D6837}" type="pres">
      <dgm:prSet presAssocID="{968BDE5B-5611-436C-BEB4-46E6C9CBB4DF}" presName="dummy2b" presStyleCnt="0"/>
      <dgm:spPr/>
    </dgm:pt>
    <dgm:pt modelId="{FBC26CDE-0AB8-4DD2-B48E-BDA564086ACF}" type="pres">
      <dgm:prSet presAssocID="{968BDE5B-5611-436C-BEB4-46E6C9CBB4DF}" presName="wedge2Tx" presStyleLbl="node1" presStyleIdx="1" presStyleCnt="3">
        <dgm:presLayoutVars>
          <dgm:chMax val="0"/>
          <dgm:chPref val="0"/>
          <dgm:bulletEnabled val="1"/>
        </dgm:presLayoutVars>
      </dgm:prSet>
      <dgm:spPr/>
    </dgm:pt>
    <dgm:pt modelId="{0F783728-F437-4A7A-8053-9F0A2720F435}" type="pres">
      <dgm:prSet presAssocID="{968BDE5B-5611-436C-BEB4-46E6C9CBB4DF}" presName="wedge3" presStyleLbl="node1" presStyleIdx="2" presStyleCnt="3"/>
      <dgm:spPr/>
    </dgm:pt>
    <dgm:pt modelId="{E27C8C26-61D8-49EE-A34D-DB7E7044E077}" type="pres">
      <dgm:prSet presAssocID="{968BDE5B-5611-436C-BEB4-46E6C9CBB4DF}" presName="dummy3a" presStyleCnt="0"/>
      <dgm:spPr/>
    </dgm:pt>
    <dgm:pt modelId="{4A74BBFE-1AC2-4329-B070-5FFC67931F31}" type="pres">
      <dgm:prSet presAssocID="{968BDE5B-5611-436C-BEB4-46E6C9CBB4DF}" presName="dummy3b" presStyleCnt="0"/>
      <dgm:spPr/>
    </dgm:pt>
    <dgm:pt modelId="{7127C37A-A220-45F6-BE47-71C960403BE5}" type="pres">
      <dgm:prSet presAssocID="{968BDE5B-5611-436C-BEB4-46E6C9CBB4DF}" presName="wedge3Tx" presStyleLbl="node1" presStyleIdx="2" presStyleCnt="3">
        <dgm:presLayoutVars>
          <dgm:chMax val="0"/>
          <dgm:chPref val="0"/>
          <dgm:bulletEnabled val="1"/>
        </dgm:presLayoutVars>
      </dgm:prSet>
      <dgm:spPr/>
    </dgm:pt>
    <dgm:pt modelId="{EB10D80A-9C66-4B28-8E1B-F29CD088CE76}" type="pres">
      <dgm:prSet presAssocID="{B8B80E21-3800-4CA7-9296-3BF9C7A7E2AD}" presName="arrowWedge1" presStyleLbl="fgSibTrans2D1" presStyleIdx="0" presStyleCnt="3"/>
      <dgm:spPr/>
    </dgm:pt>
    <dgm:pt modelId="{8C8684F7-9E5F-479B-A6EB-FA38FB740B23}" type="pres">
      <dgm:prSet presAssocID="{8187AC9D-01B5-4350-BF27-D51B39A8E0F9}" presName="arrowWedge2" presStyleLbl="fgSibTrans2D1" presStyleIdx="1" presStyleCnt="3"/>
      <dgm:spPr/>
    </dgm:pt>
    <dgm:pt modelId="{16283593-D0AB-4424-87BB-489248F17085}" type="pres">
      <dgm:prSet presAssocID="{70751D3C-9DB0-47EF-9693-9620E5519C6D}" presName="arrowWedge3" presStyleLbl="fgSibTrans2D1" presStyleIdx="2" presStyleCnt="3"/>
      <dgm:spPr/>
    </dgm:pt>
  </dgm:ptLst>
  <dgm:cxnLst>
    <dgm:cxn modelId="{2886636F-8919-4C75-B149-869716E0CFFB}" type="presOf" srcId="{DA59E250-82FE-48D9-8E10-BAB429419719}" destId="{1BFE9794-0C3B-4C4A-8733-F684A8BCC2CC}" srcOrd="0" destOrd="0" presId="urn:microsoft.com/office/officeart/2005/8/layout/cycle8"/>
    <dgm:cxn modelId="{5BCD3997-71B4-46F3-AB19-8614C04DC51C}" srcId="{968BDE5B-5611-436C-BEB4-46E6C9CBB4DF}" destId="{DA59E250-82FE-48D9-8E10-BAB429419719}" srcOrd="0" destOrd="0" parTransId="{6FAA00E8-7321-4407-BA89-2F58A2B1E980}" sibTransId="{B8B80E21-3800-4CA7-9296-3BF9C7A7E2AD}"/>
    <dgm:cxn modelId="{92C93F9F-DA01-4597-B289-D0BE4ACD7FA9}" type="presOf" srcId="{BBD24BB2-58EC-4066-A9DC-772F6832D728}" destId="{0F783728-F437-4A7A-8053-9F0A2720F435}" srcOrd="0" destOrd="0" presId="urn:microsoft.com/office/officeart/2005/8/layout/cycle8"/>
    <dgm:cxn modelId="{6360D0A3-8372-4B34-BB7D-9E3B43E7929B}" type="presOf" srcId="{11A2752B-CF4A-4AD1-BE51-BE8F944824CD}" destId="{37263808-4215-4B4E-A75B-374CB0D0172B}" srcOrd="0" destOrd="0" presId="urn:microsoft.com/office/officeart/2005/8/layout/cycle8"/>
    <dgm:cxn modelId="{01D19EA8-96EC-4C89-96CE-B91E19277E68}" type="presOf" srcId="{968BDE5B-5611-436C-BEB4-46E6C9CBB4DF}" destId="{9ED35A23-DE58-4D0F-9877-CE34FDC6E842}" srcOrd="0" destOrd="0" presId="urn:microsoft.com/office/officeart/2005/8/layout/cycle8"/>
    <dgm:cxn modelId="{B248D0BE-2782-4670-ABBB-96F45A8B42B1}" type="presOf" srcId="{11A2752B-CF4A-4AD1-BE51-BE8F944824CD}" destId="{FBC26CDE-0AB8-4DD2-B48E-BDA564086ACF}" srcOrd="1" destOrd="0" presId="urn:microsoft.com/office/officeart/2005/8/layout/cycle8"/>
    <dgm:cxn modelId="{739033DF-7758-4900-9E13-EAA44CDB49C3}" srcId="{968BDE5B-5611-436C-BEB4-46E6C9CBB4DF}" destId="{11A2752B-CF4A-4AD1-BE51-BE8F944824CD}" srcOrd="1" destOrd="0" parTransId="{65013596-ACBC-4039-8912-E311111D62C3}" sibTransId="{8187AC9D-01B5-4350-BF27-D51B39A8E0F9}"/>
    <dgm:cxn modelId="{218762E3-E39E-44D1-9A28-8C01F43F764A}" type="presOf" srcId="{DA59E250-82FE-48D9-8E10-BAB429419719}" destId="{E1F9586B-E4CF-45B1-84F7-83A17D4C0A8D}" srcOrd="1" destOrd="0" presId="urn:microsoft.com/office/officeart/2005/8/layout/cycle8"/>
    <dgm:cxn modelId="{8B7C4FED-5ACC-4D38-907E-C46B25514D86}" srcId="{968BDE5B-5611-436C-BEB4-46E6C9CBB4DF}" destId="{BBD24BB2-58EC-4066-A9DC-772F6832D728}" srcOrd="2" destOrd="0" parTransId="{32EF2CAD-29B9-4609-92CD-55F27AF6A1DD}" sibTransId="{70751D3C-9DB0-47EF-9693-9620E5519C6D}"/>
    <dgm:cxn modelId="{D21707EF-84A5-48E2-9FE7-B1E62CCE1065}" type="presOf" srcId="{BBD24BB2-58EC-4066-A9DC-772F6832D728}" destId="{7127C37A-A220-45F6-BE47-71C960403BE5}" srcOrd="1" destOrd="0" presId="urn:microsoft.com/office/officeart/2005/8/layout/cycle8"/>
    <dgm:cxn modelId="{2E895B1C-3AB8-4B77-97BF-1E784E8FC5D6}" type="presParOf" srcId="{9ED35A23-DE58-4D0F-9877-CE34FDC6E842}" destId="{1BFE9794-0C3B-4C4A-8733-F684A8BCC2CC}" srcOrd="0" destOrd="0" presId="urn:microsoft.com/office/officeart/2005/8/layout/cycle8"/>
    <dgm:cxn modelId="{9298308B-601B-434A-B7D2-22AB742B4B9A}" type="presParOf" srcId="{9ED35A23-DE58-4D0F-9877-CE34FDC6E842}" destId="{50241C80-3520-4D4B-8F9F-AE8D538EF08C}" srcOrd="1" destOrd="0" presId="urn:microsoft.com/office/officeart/2005/8/layout/cycle8"/>
    <dgm:cxn modelId="{5C3FA6F1-F80E-49A5-8ECE-F6148CEED77C}" type="presParOf" srcId="{9ED35A23-DE58-4D0F-9877-CE34FDC6E842}" destId="{7C0CFB6F-529A-4D36-85C0-DDAFA1A0FBD5}" srcOrd="2" destOrd="0" presId="urn:microsoft.com/office/officeart/2005/8/layout/cycle8"/>
    <dgm:cxn modelId="{BA62D93F-F365-48F1-9F0E-2E6DF03256D8}" type="presParOf" srcId="{9ED35A23-DE58-4D0F-9877-CE34FDC6E842}" destId="{E1F9586B-E4CF-45B1-84F7-83A17D4C0A8D}" srcOrd="3" destOrd="0" presId="urn:microsoft.com/office/officeart/2005/8/layout/cycle8"/>
    <dgm:cxn modelId="{2D187832-D743-4582-BDF7-149D9B267670}" type="presParOf" srcId="{9ED35A23-DE58-4D0F-9877-CE34FDC6E842}" destId="{37263808-4215-4B4E-A75B-374CB0D0172B}" srcOrd="4" destOrd="0" presId="urn:microsoft.com/office/officeart/2005/8/layout/cycle8"/>
    <dgm:cxn modelId="{D1D1BC95-AA69-4506-BBB6-320323981D35}" type="presParOf" srcId="{9ED35A23-DE58-4D0F-9877-CE34FDC6E842}" destId="{3E1EA83A-4503-4DE4-BA8C-9BE93E673E54}" srcOrd="5" destOrd="0" presId="urn:microsoft.com/office/officeart/2005/8/layout/cycle8"/>
    <dgm:cxn modelId="{88C99878-A6CB-4C67-B699-397C7BF00922}" type="presParOf" srcId="{9ED35A23-DE58-4D0F-9877-CE34FDC6E842}" destId="{AA85CAC7-A7E4-41AD-BE42-71B60D3D6837}" srcOrd="6" destOrd="0" presId="urn:microsoft.com/office/officeart/2005/8/layout/cycle8"/>
    <dgm:cxn modelId="{29CC4E52-4516-4098-8151-D6F448204220}" type="presParOf" srcId="{9ED35A23-DE58-4D0F-9877-CE34FDC6E842}" destId="{FBC26CDE-0AB8-4DD2-B48E-BDA564086ACF}" srcOrd="7" destOrd="0" presId="urn:microsoft.com/office/officeart/2005/8/layout/cycle8"/>
    <dgm:cxn modelId="{9A59BF50-9B93-45B9-8F67-38D8AACC5D6F}" type="presParOf" srcId="{9ED35A23-DE58-4D0F-9877-CE34FDC6E842}" destId="{0F783728-F437-4A7A-8053-9F0A2720F435}" srcOrd="8" destOrd="0" presId="urn:microsoft.com/office/officeart/2005/8/layout/cycle8"/>
    <dgm:cxn modelId="{7CF0EA37-C268-454D-BE1C-1566C76D5C9E}" type="presParOf" srcId="{9ED35A23-DE58-4D0F-9877-CE34FDC6E842}" destId="{E27C8C26-61D8-49EE-A34D-DB7E7044E077}" srcOrd="9" destOrd="0" presId="urn:microsoft.com/office/officeart/2005/8/layout/cycle8"/>
    <dgm:cxn modelId="{14ACD8AA-4FA1-4A50-AB26-159DC7369704}" type="presParOf" srcId="{9ED35A23-DE58-4D0F-9877-CE34FDC6E842}" destId="{4A74BBFE-1AC2-4329-B070-5FFC67931F31}" srcOrd="10" destOrd="0" presId="urn:microsoft.com/office/officeart/2005/8/layout/cycle8"/>
    <dgm:cxn modelId="{E48A8F0D-553D-4222-95AE-247CFFF79163}" type="presParOf" srcId="{9ED35A23-DE58-4D0F-9877-CE34FDC6E842}" destId="{7127C37A-A220-45F6-BE47-71C960403BE5}" srcOrd="11" destOrd="0" presId="urn:microsoft.com/office/officeart/2005/8/layout/cycle8"/>
    <dgm:cxn modelId="{3988C459-9B42-48D5-B8AD-491F2AB942E0}" type="presParOf" srcId="{9ED35A23-DE58-4D0F-9877-CE34FDC6E842}" destId="{EB10D80A-9C66-4B28-8E1B-F29CD088CE76}" srcOrd="12" destOrd="0" presId="urn:microsoft.com/office/officeart/2005/8/layout/cycle8"/>
    <dgm:cxn modelId="{7AF01D3A-D73B-46E1-8995-3F7F14731BD8}" type="presParOf" srcId="{9ED35A23-DE58-4D0F-9877-CE34FDC6E842}" destId="{8C8684F7-9E5F-479B-A6EB-FA38FB740B23}" srcOrd="13" destOrd="0" presId="urn:microsoft.com/office/officeart/2005/8/layout/cycle8"/>
    <dgm:cxn modelId="{BC7938CA-A4B3-4715-B17E-C8158993F1A4}" type="presParOf" srcId="{9ED35A23-DE58-4D0F-9877-CE34FDC6E842}" destId="{16283593-D0AB-4424-87BB-489248F17085}"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C2292A-6DE8-4E53-862D-1489F4829B39}">
      <dsp:nvSpPr>
        <dsp:cNvPr id="0" name=""/>
        <dsp:cNvSpPr/>
      </dsp:nvSpPr>
      <dsp:spPr>
        <a:xfrm rot="5400000">
          <a:off x="2717436" y="623183"/>
          <a:ext cx="536421" cy="610697"/>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002BB8-DC48-4C04-8CEB-01DEE5EEB642}">
      <dsp:nvSpPr>
        <dsp:cNvPr id="0" name=""/>
        <dsp:cNvSpPr/>
      </dsp:nvSpPr>
      <dsp:spPr>
        <a:xfrm>
          <a:off x="2575316" y="28549"/>
          <a:ext cx="903018" cy="632083"/>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a:off x="2606177" y="59410"/>
        <a:ext cx="841296" cy="570361"/>
      </dsp:txXfrm>
    </dsp:sp>
    <dsp:sp modelId="{36ED9083-0E7F-4187-ACB5-90D0634F965A}">
      <dsp:nvSpPr>
        <dsp:cNvPr id="0" name=""/>
        <dsp:cNvSpPr/>
      </dsp:nvSpPr>
      <dsp:spPr>
        <a:xfrm>
          <a:off x="3478335" y="88833"/>
          <a:ext cx="656769" cy="510877"/>
        </a:xfrm>
        <a:prstGeom prst="rect">
          <a:avLst/>
        </a:prstGeom>
        <a:noFill/>
        <a:ln>
          <a:noFill/>
        </a:ln>
        <a:effectLst/>
      </dsp:spPr>
      <dsp:style>
        <a:lnRef idx="0">
          <a:scrgbClr r="0" g="0" b="0"/>
        </a:lnRef>
        <a:fillRef idx="0">
          <a:scrgbClr r="0" g="0" b="0"/>
        </a:fillRef>
        <a:effectRef idx="0">
          <a:scrgbClr r="0" g="0" b="0"/>
        </a:effectRef>
        <a:fontRef idx="minor"/>
      </dsp:style>
    </dsp:sp>
    <dsp:sp modelId="{04C462A4-AD2F-4090-A7FB-110B5E261D8D}">
      <dsp:nvSpPr>
        <dsp:cNvPr id="0" name=""/>
        <dsp:cNvSpPr/>
      </dsp:nvSpPr>
      <dsp:spPr>
        <a:xfrm rot="5400000">
          <a:off x="3466134" y="1333222"/>
          <a:ext cx="536421" cy="610697"/>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538A9B-71CB-4251-B83C-28C6A96D6225}">
      <dsp:nvSpPr>
        <dsp:cNvPr id="0" name=""/>
        <dsp:cNvSpPr/>
      </dsp:nvSpPr>
      <dsp:spPr>
        <a:xfrm>
          <a:off x="3324015" y="738588"/>
          <a:ext cx="903018" cy="632083"/>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endParaRPr lang="en-GB" sz="1050" kern="1200" dirty="0"/>
        </a:p>
      </dsp:txBody>
      <dsp:txXfrm>
        <a:off x="3354876" y="769449"/>
        <a:ext cx="841296" cy="570361"/>
      </dsp:txXfrm>
    </dsp:sp>
    <dsp:sp modelId="{A5C466F5-FABE-4BCE-98C2-E9DC822AF067}">
      <dsp:nvSpPr>
        <dsp:cNvPr id="0" name=""/>
        <dsp:cNvSpPr/>
      </dsp:nvSpPr>
      <dsp:spPr>
        <a:xfrm>
          <a:off x="4227033" y="798871"/>
          <a:ext cx="656769" cy="510877"/>
        </a:xfrm>
        <a:prstGeom prst="rect">
          <a:avLst/>
        </a:prstGeom>
        <a:noFill/>
        <a:ln>
          <a:noFill/>
        </a:ln>
        <a:effectLst/>
      </dsp:spPr>
      <dsp:style>
        <a:lnRef idx="0">
          <a:scrgbClr r="0" g="0" b="0"/>
        </a:lnRef>
        <a:fillRef idx="0">
          <a:scrgbClr r="0" g="0" b="0"/>
        </a:fillRef>
        <a:effectRef idx="0">
          <a:scrgbClr r="0" g="0" b="0"/>
        </a:effectRef>
        <a:fontRef idx="minor"/>
      </dsp:style>
    </dsp:sp>
    <dsp:sp modelId="{DD4DA01C-A29A-45F3-B768-FA5A818782AB}">
      <dsp:nvSpPr>
        <dsp:cNvPr id="0" name=""/>
        <dsp:cNvSpPr/>
      </dsp:nvSpPr>
      <dsp:spPr>
        <a:xfrm rot="5400000">
          <a:off x="4214832" y="2043260"/>
          <a:ext cx="536421" cy="610697"/>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50874E-A945-49CB-8400-608B53BEE7F5}">
      <dsp:nvSpPr>
        <dsp:cNvPr id="0" name=""/>
        <dsp:cNvSpPr/>
      </dsp:nvSpPr>
      <dsp:spPr>
        <a:xfrm>
          <a:off x="4072713" y="1448626"/>
          <a:ext cx="903018" cy="632083"/>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endParaRPr lang="en-GB" sz="2600" kern="1200" dirty="0"/>
        </a:p>
      </dsp:txBody>
      <dsp:txXfrm>
        <a:off x="4103574" y="1479487"/>
        <a:ext cx="841296" cy="570361"/>
      </dsp:txXfrm>
    </dsp:sp>
    <dsp:sp modelId="{6FE337FB-668B-40A8-8E7C-FE901CCED89E}">
      <dsp:nvSpPr>
        <dsp:cNvPr id="0" name=""/>
        <dsp:cNvSpPr/>
      </dsp:nvSpPr>
      <dsp:spPr>
        <a:xfrm>
          <a:off x="4975731" y="1508910"/>
          <a:ext cx="656769" cy="510877"/>
        </a:xfrm>
        <a:prstGeom prst="rect">
          <a:avLst/>
        </a:prstGeom>
        <a:noFill/>
        <a:ln>
          <a:noFill/>
        </a:ln>
        <a:effectLst/>
      </dsp:spPr>
      <dsp:style>
        <a:lnRef idx="0">
          <a:scrgbClr r="0" g="0" b="0"/>
        </a:lnRef>
        <a:fillRef idx="0">
          <a:scrgbClr r="0" g="0" b="0"/>
        </a:fillRef>
        <a:effectRef idx="0">
          <a:scrgbClr r="0" g="0" b="0"/>
        </a:effectRef>
        <a:fontRef idx="minor"/>
      </dsp:style>
    </dsp:sp>
    <dsp:sp modelId="{A6E2AAEB-807F-4C63-83FB-15B59078189F}">
      <dsp:nvSpPr>
        <dsp:cNvPr id="0" name=""/>
        <dsp:cNvSpPr/>
      </dsp:nvSpPr>
      <dsp:spPr>
        <a:xfrm rot="5400000">
          <a:off x="4963530" y="2753299"/>
          <a:ext cx="536421" cy="610697"/>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B81A90-357F-4400-B978-ABC190B2F0E7}">
      <dsp:nvSpPr>
        <dsp:cNvPr id="0" name=""/>
        <dsp:cNvSpPr/>
      </dsp:nvSpPr>
      <dsp:spPr>
        <a:xfrm>
          <a:off x="4821411" y="2158664"/>
          <a:ext cx="903018" cy="632083"/>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endParaRPr lang="en-GB" sz="2600" kern="1200" dirty="0"/>
        </a:p>
      </dsp:txBody>
      <dsp:txXfrm>
        <a:off x="4852272" y="2189525"/>
        <a:ext cx="841296" cy="570361"/>
      </dsp:txXfrm>
    </dsp:sp>
    <dsp:sp modelId="{4B5B0A4B-E7CA-4DD1-A9FE-1EE0DB786623}">
      <dsp:nvSpPr>
        <dsp:cNvPr id="0" name=""/>
        <dsp:cNvSpPr/>
      </dsp:nvSpPr>
      <dsp:spPr>
        <a:xfrm>
          <a:off x="5724429" y="2218948"/>
          <a:ext cx="656769" cy="510877"/>
        </a:xfrm>
        <a:prstGeom prst="rect">
          <a:avLst/>
        </a:prstGeom>
        <a:noFill/>
        <a:ln>
          <a:noFill/>
        </a:ln>
        <a:effectLst/>
      </dsp:spPr>
      <dsp:style>
        <a:lnRef idx="0">
          <a:scrgbClr r="0" g="0" b="0"/>
        </a:lnRef>
        <a:fillRef idx="0">
          <a:scrgbClr r="0" g="0" b="0"/>
        </a:fillRef>
        <a:effectRef idx="0">
          <a:scrgbClr r="0" g="0" b="0"/>
        </a:effectRef>
        <a:fontRef idx="minor"/>
      </dsp:style>
    </dsp:sp>
    <dsp:sp modelId="{84A9023F-2EC3-4C5C-BB51-F790B6DE3395}">
      <dsp:nvSpPr>
        <dsp:cNvPr id="0" name=""/>
        <dsp:cNvSpPr/>
      </dsp:nvSpPr>
      <dsp:spPr>
        <a:xfrm rot="5400000">
          <a:off x="5712228" y="3463337"/>
          <a:ext cx="536421" cy="610697"/>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1D6B96-84CF-4861-AFB8-5806F5344507}">
      <dsp:nvSpPr>
        <dsp:cNvPr id="0" name=""/>
        <dsp:cNvSpPr/>
      </dsp:nvSpPr>
      <dsp:spPr>
        <a:xfrm>
          <a:off x="5570109" y="2868703"/>
          <a:ext cx="903018" cy="632083"/>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endParaRPr lang="en-GB" sz="2600" kern="1200" dirty="0"/>
        </a:p>
      </dsp:txBody>
      <dsp:txXfrm>
        <a:off x="5600970" y="2899564"/>
        <a:ext cx="841296" cy="570361"/>
      </dsp:txXfrm>
    </dsp:sp>
    <dsp:sp modelId="{2C8CC452-33E2-44E8-9C82-FAADEBDD0A0B}">
      <dsp:nvSpPr>
        <dsp:cNvPr id="0" name=""/>
        <dsp:cNvSpPr/>
      </dsp:nvSpPr>
      <dsp:spPr>
        <a:xfrm>
          <a:off x="6473127" y="2928986"/>
          <a:ext cx="656769" cy="510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228600" lvl="1" indent="-228600" algn="l" defTabSz="933450">
            <a:lnSpc>
              <a:spcPct val="90000"/>
            </a:lnSpc>
            <a:spcBef>
              <a:spcPct val="0"/>
            </a:spcBef>
            <a:spcAft>
              <a:spcPct val="15000"/>
            </a:spcAft>
            <a:buChar char="•"/>
          </a:pPr>
          <a:endParaRPr lang="en-GB" sz="2100" kern="1200" dirty="0"/>
        </a:p>
      </dsp:txBody>
      <dsp:txXfrm>
        <a:off x="6473127" y="2928986"/>
        <a:ext cx="656769" cy="510877"/>
      </dsp:txXfrm>
    </dsp:sp>
    <dsp:sp modelId="{C6E087C5-5E36-40DC-AB12-38A38E691BD4}">
      <dsp:nvSpPr>
        <dsp:cNvPr id="0" name=""/>
        <dsp:cNvSpPr/>
      </dsp:nvSpPr>
      <dsp:spPr>
        <a:xfrm>
          <a:off x="6318807" y="3578741"/>
          <a:ext cx="903018" cy="632083"/>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endParaRPr lang="en-GB" sz="2600" kern="1200" dirty="0"/>
        </a:p>
      </dsp:txBody>
      <dsp:txXfrm>
        <a:off x="6349668" y="3609602"/>
        <a:ext cx="841296" cy="5703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E9794-0C3B-4C4A-8733-F684A8BCC2CC}">
      <dsp:nvSpPr>
        <dsp:cNvPr id="0" name=""/>
        <dsp:cNvSpPr/>
      </dsp:nvSpPr>
      <dsp:spPr>
        <a:xfrm>
          <a:off x="2004991" y="260716"/>
          <a:ext cx="3369264" cy="3369264"/>
        </a:xfrm>
        <a:prstGeom prst="pie">
          <a:avLst>
            <a:gd name="adj1" fmla="val 162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t>Describe</a:t>
          </a:r>
        </a:p>
      </dsp:txBody>
      <dsp:txXfrm>
        <a:off x="3780673" y="974680"/>
        <a:ext cx="1203308" cy="1002757"/>
      </dsp:txXfrm>
    </dsp:sp>
    <dsp:sp modelId="{37263808-4215-4B4E-A75B-374CB0D0172B}">
      <dsp:nvSpPr>
        <dsp:cNvPr id="0" name=""/>
        <dsp:cNvSpPr/>
      </dsp:nvSpPr>
      <dsp:spPr>
        <a:xfrm>
          <a:off x="1935600" y="381047"/>
          <a:ext cx="3369264" cy="3369264"/>
        </a:xfrm>
        <a:prstGeom prst="pie">
          <a:avLst>
            <a:gd name="adj1" fmla="val 18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t>Analyse</a:t>
          </a:r>
        </a:p>
      </dsp:txBody>
      <dsp:txXfrm>
        <a:off x="2737806" y="2567058"/>
        <a:ext cx="1804963" cy="882426"/>
      </dsp:txXfrm>
    </dsp:sp>
    <dsp:sp modelId="{0F783728-F437-4A7A-8053-9F0A2720F435}">
      <dsp:nvSpPr>
        <dsp:cNvPr id="0" name=""/>
        <dsp:cNvSpPr/>
      </dsp:nvSpPr>
      <dsp:spPr>
        <a:xfrm>
          <a:off x="1866209" y="260716"/>
          <a:ext cx="3369264" cy="3369264"/>
        </a:xfrm>
        <a:prstGeom prst="pie">
          <a:avLst>
            <a:gd name="adj1" fmla="val 90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t>Evaluate</a:t>
          </a:r>
        </a:p>
      </dsp:txBody>
      <dsp:txXfrm>
        <a:off x="2256482" y="974680"/>
        <a:ext cx="1203308" cy="1002757"/>
      </dsp:txXfrm>
    </dsp:sp>
    <dsp:sp modelId="{EB10D80A-9C66-4B28-8E1B-F29CD088CE76}">
      <dsp:nvSpPr>
        <dsp:cNvPr id="0" name=""/>
        <dsp:cNvSpPr/>
      </dsp:nvSpPr>
      <dsp:spPr>
        <a:xfrm>
          <a:off x="1796695" y="52143"/>
          <a:ext cx="3786411" cy="3786411"/>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C8684F7-9E5F-479B-A6EB-FA38FB740B23}">
      <dsp:nvSpPr>
        <dsp:cNvPr id="0" name=""/>
        <dsp:cNvSpPr/>
      </dsp:nvSpPr>
      <dsp:spPr>
        <a:xfrm>
          <a:off x="1727026" y="172261"/>
          <a:ext cx="3786411" cy="3786411"/>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283593-D0AB-4424-87BB-489248F17085}">
      <dsp:nvSpPr>
        <dsp:cNvPr id="0" name=""/>
        <dsp:cNvSpPr/>
      </dsp:nvSpPr>
      <dsp:spPr>
        <a:xfrm>
          <a:off x="1657357" y="52143"/>
          <a:ext cx="3786411" cy="3786411"/>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11/25/2025</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285096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11/25/2025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11/25/2025</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sewales.org.uk/" TargetMode="External"/><Relationship Id="rId2" Type="http://schemas.openxmlformats.org/officeDocument/2006/relationships/hyperlink" Target="http://www.cscjes.org.uk/Home.aspx?lang=en-gb" TargetMode="External"/><Relationship Id="rId1" Type="http://schemas.openxmlformats.org/officeDocument/2006/relationships/slideLayout" Target="../slideLayouts/slideLayout2.xml"/><Relationship Id="rId5" Type="http://schemas.openxmlformats.org/officeDocument/2006/relationships/hyperlink" Target="http://www.gwegogledd.cymru/" TargetMode="External"/><Relationship Id="rId4" Type="http://schemas.openxmlformats.org/officeDocument/2006/relationships/hyperlink" Target="http://www.erw.wale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1.jpeg"/><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30929" y="4380322"/>
            <a:ext cx="5252484" cy="830997"/>
          </a:xfrm>
          <a:prstGeom prst="rect">
            <a:avLst/>
          </a:prstGeom>
          <a:noFill/>
        </p:spPr>
        <p:txBody>
          <a:bodyPr wrap="square" rtlCol="0">
            <a:spAutoFit/>
          </a:bodyPr>
          <a:lstStyle/>
          <a:p>
            <a:pPr algn="ctr"/>
            <a:r>
              <a:rPr lang="en-GB" sz="2400" dirty="0">
                <a:solidFill>
                  <a:schemeClr val="bg1"/>
                </a:solidFill>
              </a:rPr>
              <a:t>Gareth Evans</a:t>
            </a:r>
          </a:p>
          <a:p>
            <a:pPr algn="ctr"/>
            <a:r>
              <a:rPr lang="en-GB" sz="2400" dirty="0">
                <a:solidFill>
                  <a:schemeClr val="bg1"/>
                </a:solidFill>
              </a:rPr>
              <a:t>Director of Education Policy</a:t>
            </a:r>
            <a:endParaRPr lang="en-US" sz="2400" dirty="0">
              <a:solidFill>
                <a:schemeClr val="bg1"/>
              </a:solidFill>
            </a:endParaRPr>
          </a:p>
        </p:txBody>
      </p:sp>
      <p:sp>
        <p:nvSpPr>
          <p:cNvPr id="6" name="TextBox 5"/>
          <p:cNvSpPr txBox="1"/>
          <p:nvPr/>
        </p:nvSpPr>
        <p:spPr>
          <a:xfrm>
            <a:off x="1892595" y="1253999"/>
            <a:ext cx="5329152" cy="830997"/>
          </a:xfrm>
          <a:prstGeom prst="rect">
            <a:avLst/>
          </a:prstGeom>
          <a:noFill/>
        </p:spPr>
        <p:txBody>
          <a:bodyPr wrap="square" rtlCol="0">
            <a:spAutoFit/>
          </a:bodyPr>
          <a:lstStyle/>
          <a:p>
            <a:pPr algn="ctr"/>
            <a:r>
              <a:rPr lang="en-GB" sz="2400" dirty="0">
                <a:solidFill>
                  <a:schemeClr val="bg1"/>
                </a:solidFill>
              </a:rPr>
              <a:t>Ed D: Module 1</a:t>
            </a:r>
          </a:p>
          <a:p>
            <a:pPr algn="ctr"/>
            <a:r>
              <a:rPr lang="en-GB" sz="2400" dirty="0">
                <a:solidFill>
                  <a:schemeClr val="bg1"/>
                </a:solidFill>
              </a:rPr>
              <a:t>Webinar 4: Bricks and mortar</a:t>
            </a: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2218" y="445796"/>
            <a:ext cx="5539563" cy="584775"/>
          </a:xfrm>
          <a:prstGeom prst="rect">
            <a:avLst/>
          </a:prstGeom>
          <a:noFill/>
        </p:spPr>
        <p:txBody>
          <a:bodyPr wrap="square" rtlCol="0">
            <a:spAutoFit/>
          </a:bodyPr>
          <a:lstStyle/>
          <a:p>
            <a:pPr algn="ctr"/>
            <a:r>
              <a:rPr lang="en-GB" sz="3200" b="1" dirty="0">
                <a:cs typeface="Arial" panose="020B0604020202020204" pitchFamily="34" charset="0"/>
              </a:rPr>
              <a:t>Structures</a:t>
            </a:r>
            <a:endParaRPr lang="en-US" sz="3200" b="1" dirty="0">
              <a:cs typeface="Arial" panose="020B0604020202020204" pitchFamily="34" charset="0"/>
            </a:endParaRPr>
          </a:p>
        </p:txBody>
      </p:sp>
      <p:sp>
        <p:nvSpPr>
          <p:cNvPr id="7" name="TextBox 6"/>
          <p:cNvSpPr txBox="1"/>
          <p:nvPr/>
        </p:nvSpPr>
        <p:spPr>
          <a:xfrm>
            <a:off x="3752398" y="2554236"/>
            <a:ext cx="1127050" cy="646331"/>
          </a:xfrm>
          <a:prstGeom prst="rect">
            <a:avLst/>
          </a:prstGeom>
          <a:noFill/>
        </p:spPr>
        <p:txBody>
          <a:bodyPr wrap="square" rtlCol="0">
            <a:spAutoFit/>
          </a:bodyPr>
          <a:lstStyle/>
          <a:p>
            <a:pPr algn="ctr"/>
            <a:r>
              <a:rPr lang="en-GB" dirty="0">
                <a:solidFill>
                  <a:schemeClr val="bg1"/>
                </a:solidFill>
              </a:rPr>
              <a:t>Regional consortia</a:t>
            </a:r>
            <a:endParaRPr lang="en-US" dirty="0">
              <a:solidFill>
                <a:schemeClr val="bg1"/>
              </a:solidFill>
            </a:endParaRPr>
          </a:p>
        </p:txBody>
      </p:sp>
      <p:sp>
        <p:nvSpPr>
          <p:cNvPr id="8" name="TextBox 7"/>
          <p:cNvSpPr txBox="1"/>
          <p:nvPr/>
        </p:nvSpPr>
        <p:spPr>
          <a:xfrm>
            <a:off x="5534246" y="4107328"/>
            <a:ext cx="1392865" cy="369332"/>
          </a:xfrm>
          <a:prstGeom prst="rect">
            <a:avLst/>
          </a:prstGeom>
          <a:noFill/>
        </p:spPr>
        <p:txBody>
          <a:bodyPr wrap="square" rtlCol="0">
            <a:spAutoFit/>
          </a:bodyPr>
          <a:lstStyle/>
          <a:p>
            <a:pPr algn="ctr"/>
            <a:r>
              <a:rPr lang="en-GB" dirty="0">
                <a:solidFill>
                  <a:schemeClr val="bg1"/>
                </a:solidFill>
              </a:rPr>
              <a:t>Governors</a:t>
            </a:r>
            <a:endParaRPr lang="en-US" dirty="0">
              <a:solidFill>
                <a:schemeClr val="bg1"/>
              </a:solidFill>
            </a:endParaRPr>
          </a:p>
        </p:txBody>
      </p:sp>
      <p:sp>
        <p:nvSpPr>
          <p:cNvPr id="9" name="TextBox 8"/>
          <p:cNvSpPr txBox="1"/>
          <p:nvPr/>
        </p:nvSpPr>
        <p:spPr>
          <a:xfrm>
            <a:off x="7123815" y="3035577"/>
            <a:ext cx="1234262" cy="646331"/>
          </a:xfrm>
          <a:prstGeom prst="rect">
            <a:avLst/>
          </a:prstGeom>
          <a:noFill/>
        </p:spPr>
        <p:txBody>
          <a:bodyPr wrap="square" rtlCol="0">
            <a:spAutoFit/>
          </a:bodyPr>
          <a:lstStyle/>
          <a:p>
            <a:pPr algn="ctr"/>
            <a:r>
              <a:rPr lang="en-GB" dirty="0">
                <a:solidFill>
                  <a:schemeClr val="bg1"/>
                </a:solidFill>
              </a:rPr>
              <a:t>Parents/ Guardians</a:t>
            </a:r>
            <a:endParaRPr lang="en-US" dirty="0">
              <a:solidFill>
                <a:schemeClr val="bg1"/>
              </a:solidFill>
            </a:endParaRPr>
          </a:p>
        </p:txBody>
      </p:sp>
      <p:sp>
        <p:nvSpPr>
          <p:cNvPr id="10" name="TextBox 9"/>
          <p:cNvSpPr txBox="1"/>
          <p:nvPr/>
        </p:nvSpPr>
        <p:spPr>
          <a:xfrm>
            <a:off x="1259957" y="3294236"/>
            <a:ext cx="808074" cy="369332"/>
          </a:xfrm>
          <a:prstGeom prst="rect">
            <a:avLst/>
          </a:prstGeom>
          <a:noFill/>
        </p:spPr>
        <p:txBody>
          <a:bodyPr wrap="square" rtlCol="0">
            <a:spAutoFit/>
          </a:bodyPr>
          <a:lstStyle/>
          <a:p>
            <a:pPr algn="ctr"/>
            <a:r>
              <a:rPr lang="en-GB" dirty="0">
                <a:solidFill>
                  <a:schemeClr val="bg1"/>
                </a:solidFill>
              </a:rPr>
              <a:t>Pupils</a:t>
            </a:r>
            <a:endParaRPr lang="en-US" dirty="0">
              <a:solidFill>
                <a:schemeClr val="bg1"/>
              </a:solidFill>
            </a:endParaRPr>
          </a:p>
        </p:txBody>
      </p:sp>
      <p:sp>
        <p:nvSpPr>
          <p:cNvPr id="11" name="TextBox 10"/>
          <p:cNvSpPr txBox="1"/>
          <p:nvPr/>
        </p:nvSpPr>
        <p:spPr>
          <a:xfrm>
            <a:off x="5805376" y="2445488"/>
            <a:ext cx="861237" cy="369332"/>
          </a:xfrm>
          <a:prstGeom prst="rect">
            <a:avLst/>
          </a:prstGeom>
          <a:noFill/>
        </p:spPr>
        <p:txBody>
          <a:bodyPr wrap="square" rtlCol="0">
            <a:spAutoFit/>
          </a:bodyPr>
          <a:lstStyle/>
          <a:p>
            <a:r>
              <a:rPr lang="en-GB" dirty="0">
                <a:solidFill>
                  <a:schemeClr val="bg1"/>
                </a:solidFill>
              </a:rPr>
              <a:t>Media</a:t>
            </a:r>
            <a:endParaRPr lang="en-US" dirty="0">
              <a:solidFill>
                <a:schemeClr val="bg1"/>
              </a:solidFill>
            </a:endParaRPr>
          </a:p>
        </p:txBody>
      </p:sp>
      <p:sp>
        <p:nvSpPr>
          <p:cNvPr id="4" name="AutoShape 2" descr="Related image"/>
          <p:cNvSpPr>
            <a:spLocks noChangeAspect="1" noChangeArrowheads="1"/>
          </p:cNvSpPr>
          <p:nvPr/>
        </p:nvSpPr>
        <p:spPr bwMode="auto">
          <a:xfrm>
            <a:off x="155575" y="-144463"/>
            <a:ext cx="4924994" cy="492501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 name="TextBox 4"/>
          <p:cNvSpPr txBox="1"/>
          <p:nvPr/>
        </p:nvSpPr>
        <p:spPr>
          <a:xfrm>
            <a:off x="456984" y="1240612"/>
            <a:ext cx="8230029" cy="5078313"/>
          </a:xfrm>
          <a:prstGeom prst="rect">
            <a:avLst/>
          </a:prstGeom>
          <a:noFill/>
        </p:spPr>
        <p:txBody>
          <a:bodyPr wrap="square" numCol="2" rtlCol="0">
            <a:spAutoFit/>
          </a:bodyPr>
          <a:lstStyle/>
          <a:p>
            <a:r>
              <a:rPr lang="en-GB" sz="2400" dirty="0"/>
              <a:t>	</a:t>
            </a:r>
            <a:r>
              <a:rPr lang="en-GB" sz="2000" dirty="0"/>
              <a:t>Tiers</a:t>
            </a:r>
          </a:p>
          <a:p>
            <a:r>
              <a:rPr lang="en-GB" sz="2000" dirty="0"/>
              <a:t>	Levels</a:t>
            </a:r>
          </a:p>
          <a:p>
            <a:r>
              <a:rPr lang="en-GB" sz="2000" dirty="0"/>
              <a:t>	Key stages</a:t>
            </a:r>
          </a:p>
          <a:p>
            <a:r>
              <a:rPr lang="en-GB" sz="2000" dirty="0"/>
              <a:t>	Age ranges</a:t>
            </a:r>
          </a:p>
          <a:p>
            <a:r>
              <a:rPr lang="en-GB" sz="2000" dirty="0"/>
              <a:t>	Primary</a:t>
            </a:r>
          </a:p>
          <a:p>
            <a:r>
              <a:rPr lang="en-GB" sz="2000" dirty="0"/>
              <a:t>	Secondary</a:t>
            </a:r>
          </a:p>
          <a:p>
            <a:r>
              <a:rPr lang="en-GB" sz="2000" dirty="0"/>
              <a:t>	Tertiary</a:t>
            </a:r>
          </a:p>
          <a:p>
            <a:r>
              <a:rPr lang="en-GB" sz="2000" dirty="0"/>
              <a:t>	Higher</a:t>
            </a:r>
          </a:p>
          <a:p>
            <a:r>
              <a:rPr lang="en-GB" sz="2000" dirty="0"/>
              <a:t>	Nursery</a:t>
            </a:r>
          </a:p>
          <a:p>
            <a:r>
              <a:rPr lang="en-GB" sz="2000" dirty="0"/>
              <a:t>	Private/State</a:t>
            </a:r>
          </a:p>
          <a:p>
            <a:r>
              <a:rPr lang="en-GB" sz="2000" dirty="0"/>
              <a:t>	Curriculum</a:t>
            </a:r>
          </a:p>
          <a:p>
            <a:r>
              <a:rPr lang="en-GB" sz="2000" dirty="0"/>
              <a:t>	Assessment</a:t>
            </a:r>
          </a:p>
          <a:p>
            <a:endParaRPr lang="en-GB" sz="2000" dirty="0"/>
          </a:p>
          <a:p>
            <a:endParaRPr lang="en-GB" sz="2000" dirty="0"/>
          </a:p>
          <a:p>
            <a:endParaRPr lang="en-GB" sz="2000" dirty="0"/>
          </a:p>
          <a:p>
            <a:r>
              <a:rPr lang="en-GB" sz="2000" dirty="0"/>
              <a:t>Inspection</a:t>
            </a:r>
          </a:p>
          <a:p>
            <a:r>
              <a:rPr lang="en-GB" sz="2000" dirty="0"/>
              <a:t>Grammar/Comprehensive</a:t>
            </a:r>
          </a:p>
          <a:p>
            <a:r>
              <a:rPr lang="en-GB" sz="2000" dirty="0"/>
              <a:t>Foundation phase</a:t>
            </a:r>
          </a:p>
          <a:p>
            <a:r>
              <a:rPr lang="en-GB" sz="2000" dirty="0"/>
              <a:t>PLCs</a:t>
            </a:r>
          </a:p>
          <a:p>
            <a:r>
              <a:rPr lang="en-GB" sz="2000" dirty="0"/>
              <a:t>Lead and Emerging Practitioner Pathfinders</a:t>
            </a:r>
          </a:p>
          <a:p>
            <a:r>
              <a:rPr lang="en-GB" sz="2000" dirty="0"/>
              <a:t>Schools Partnership Programme</a:t>
            </a:r>
          </a:p>
          <a:p>
            <a:r>
              <a:rPr lang="en-GB" sz="2000" dirty="0"/>
              <a:t>Schools Challenge</a:t>
            </a:r>
          </a:p>
          <a:p>
            <a:r>
              <a:rPr lang="en-GB" sz="2000" dirty="0"/>
              <a:t>SLOs</a:t>
            </a:r>
          </a:p>
          <a:p>
            <a:r>
              <a:rPr lang="en-GB" sz="2000" dirty="0"/>
              <a:t>School calendar</a:t>
            </a:r>
          </a:p>
          <a:p>
            <a:r>
              <a:rPr lang="en-GB" sz="2000" dirty="0"/>
              <a:t>School day</a:t>
            </a:r>
          </a:p>
          <a:p>
            <a:r>
              <a:rPr lang="en-GB" sz="2000" dirty="0"/>
              <a:t>Staffing</a:t>
            </a:r>
          </a:p>
          <a:p>
            <a:r>
              <a:rPr lang="en-GB" sz="2000" dirty="0"/>
              <a:t>Qualifications</a:t>
            </a:r>
          </a:p>
          <a:p>
            <a:endParaRPr lang="en-US" dirty="0"/>
          </a:p>
        </p:txBody>
      </p:sp>
    </p:spTree>
    <p:extLst>
      <p:ext uri="{BB962C8B-B14F-4D97-AF65-F5344CB8AC3E}">
        <p14:creationId xmlns:p14="http://schemas.microsoft.com/office/powerpoint/2010/main" val="4182032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34856" y="1743235"/>
            <a:ext cx="4572000" cy="3046988"/>
          </a:xfrm>
          <a:prstGeom prst="rect">
            <a:avLst/>
          </a:prstGeom>
        </p:spPr>
        <p:txBody>
          <a:bodyPr>
            <a:spAutoFit/>
          </a:bodyPr>
          <a:lstStyle/>
          <a:p>
            <a:r>
              <a:rPr lang="en-GB" sz="2400" b="1" dirty="0"/>
              <a:t>Tier 1</a:t>
            </a:r>
            <a:r>
              <a:rPr lang="en-GB" sz="2400" dirty="0"/>
              <a:t>: Welsh Government</a:t>
            </a:r>
          </a:p>
          <a:p>
            <a:endParaRPr lang="en-GB" sz="2400" dirty="0"/>
          </a:p>
          <a:p>
            <a:r>
              <a:rPr lang="en-GB" sz="2400" b="1" dirty="0"/>
              <a:t>Tier 2</a:t>
            </a:r>
            <a:r>
              <a:rPr lang="en-GB" sz="2400" dirty="0"/>
              <a:t>: Regional consortia, local authorities, diocesan authorities, Estyn, Qualifications Wales, EWC, exam boards, higher education</a:t>
            </a:r>
          </a:p>
          <a:p>
            <a:endParaRPr lang="en-GB" sz="2400" dirty="0"/>
          </a:p>
          <a:p>
            <a:r>
              <a:rPr lang="en-GB" sz="2400" b="1" dirty="0"/>
              <a:t>Tier 3</a:t>
            </a:r>
            <a:r>
              <a:rPr lang="en-GB" sz="2400" dirty="0"/>
              <a:t>: Schools </a:t>
            </a:r>
          </a:p>
        </p:txBody>
      </p:sp>
      <p:sp>
        <p:nvSpPr>
          <p:cNvPr id="3" name="Up-Down Arrow 2"/>
          <p:cNvSpPr/>
          <p:nvPr/>
        </p:nvSpPr>
        <p:spPr>
          <a:xfrm>
            <a:off x="1550188" y="1623579"/>
            <a:ext cx="484632" cy="3286299"/>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1545820" y="433263"/>
            <a:ext cx="6350072" cy="523220"/>
          </a:xfrm>
          <a:prstGeom prst="rect">
            <a:avLst/>
          </a:prstGeom>
        </p:spPr>
        <p:txBody>
          <a:bodyPr wrap="none">
            <a:spAutoFit/>
          </a:bodyPr>
          <a:lstStyle/>
          <a:p>
            <a:r>
              <a:rPr lang="en-GB" sz="2800" b="1" dirty="0"/>
              <a:t>Education in Wales: Our National Mission</a:t>
            </a:r>
            <a:endParaRPr lang="en-US" sz="2800" b="1" dirty="0"/>
          </a:p>
        </p:txBody>
      </p:sp>
    </p:spTree>
    <p:extLst>
      <p:ext uri="{BB962C8B-B14F-4D97-AF65-F5344CB8AC3E}">
        <p14:creationId xmlns:p14="http://schemas.microsoft.com/office/powerpoint/2010/main" val="4091068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2891" y="1475889"/>
            <a:ext cx="4189229" cy="1815882"/>
          </a:xfrm>
          <a:prstGeom prst="rect">
            <a:avLst/>
          </a:prstGeom>
        </p:spPr>
        <p:txBody>
          <a:bodyPr wrap="square">
            <a:spAutoFit/>
          </a:bodyPr>
          <a:lstStyle/>
          <a:p>
            <a:r>
              <a:rPr lang="en-GB" sz="1400" b="1" u="sng" dirty="0">
                <a:solidFill>
                  <a:srgbClr val="23527C"/>
                </a:solidFill>
                <a:latin typeface="Roboto"/>
                <a:hlinkClick r:id="rId2"/>
              </a:rPr>
              <a:t>Central South Consortium Joint Education Service</a:t>
            </a:r>
            <a:endParaRPr lang="en-GB" sz="1400" b="1" u="sng" dirty="0">
              <a:solidFill>
                <a:srgbClr val="23527C"/>
              </a:solidFill>
              <a:latin typeface="Roboto"/>
            </a:endParaRPr>
          </a:p>
          <a:p>
            <a:endParaRPr lang="en-GB" sz="1400" b="1" u="sng" dirty="0">
              <a:solidFill>
                <a:srgbClr val="23527C"/>
              </a:solidFill>
              <a:latin typeface="Roboto"/>
            </a:endParaRPr>
          </a:p>
          <a:p>
            <a:pPr>
              <a:buFont typeface="Arial" panose="020B0604020202020204" pitchFamily="34" charset="0"/>
              <a:buChar char="•"/>
            </a:pPr>
            <a:r>
              <a:rPr lang="en-GB" sz="1400" b="1" dirty="0">
                <a:solidFill>
                  <a:srgbClr val="333333"/>
                </a:solidFill>
                <a:latin typeface="Roboto"/>
              </a:rPr>
              <a:t> Bridgend County Borough Council</a:t>
            </a:r>
          </a:p>
          <a:p>
            <a:pPr>
              <a:buFont typeface="Arial" panose="020B0604020202020204" pitchFamily="34" charset="0"/>
              <a:buChar char="•"/>
            </a:pPr>
            <a:r>
              <a:rPr lang="en-GB" sz="1400" b="1" dirty="0">
                <a:solidFill>
                  <a:srgbClr val="333333"/>
                </a:solidFill>
                <a:latin typeface="Roboto"/>
              </a:rPr>
              <a:t> Cardiff Council</a:t>
            </a:r>
          </a:p>
          <a:p>
            <a:pPr>
              <a:buFont typeface="Arial" panose="020B0604020202020204" pitchFamily="34" charset="0"/>
              <a:buChar char="•"/>
            </a:pPr>
            <a:r>
              <a:rPr lang="en-GB" sz="1400" b="1" dirty="0">
                <a:solidFill>
                  <a:srgbClr val="333333"/>
                </a:solidFill>
                <a:latin typeface="Roboto"/>
              </a:rPr>
              <a:t> Merthyr Tydfil County Borough Council</a:t>
            </a:r>
          </a:p>
          <a:p>
            <a:pPr>
              <a:buFont typeface="Arial" panose="020B0604020202020204" pitchFamily="34" charset="0"/>
              <a:buChar char="•"/>
            </a:pPr>
            <a:r>
              <a:rPr lang="en-GB" sz="1400" b="1" dirty="0">
                <a:solidFill>
                  <a:srgbClr val="333333"/>
                </a:solidFill>
                <a:latin typeface="Roboto"/>
              </a:rPr>
              <a:t> Rhondda Cynon Taff County Borough Council</a:t>
            </a:r>
          </a:p>
          <a:p>
            <a:pPr>
              <a:buFont typeface="Arial" panose="020B0604020202020204" pitchFamily="34" charset="0"/>
              <a:buChar char="•"/>
            </a:pPr>
            <a:r>
              <a:rPr lang="en-GB" sz="1400" b="1" dirty="0">
                <a:solidFill>
                  <a:srgbClr val="333333"/>
                </a:solidFill>
                <a:latin typeface="Roboto"/>
              </a:rPr>
              <a:t> Vale of Glamorgan County Borough Council</a:t>
            </a:r>
            <a:endParaRPr lang="en-GB" sz="1400" b="1" i="0" dirty="0">
              <a:solidFill>
                <a:srgbClr val="333333"/>
              </a:solidFill>
              <a:effectLst/>
              <a:latin typeface="Roboto"/>
            </a:endParaRPr>
          </a:p>
        </p:txBody>
      </p:sp>
      <p:sp>
        <p:nvSpPr>
          <p:cNvPr id="3" name="Rectangle 2"/>
          <p:cNvSpPr/>
          <p:nvPr/>
        </p:nvSpPr>
        <p:spPr>
          <a:xfrm>
            <a:off x="552892" y="3429000"/>
            <a:ext cx="4476308" cy="1600438"/>
          </a:xfrm>
          <a:prstGeom prst="rect">
            <a:avLst/>
          </a:prstGeom>
        </p:spPr>
        <p:txBody>
          <a:bodyPr wrap="square">
            <a:spAutoFit/>
          </a:bodyPr>
          <a:lstStyle/>
          <a:p>
            <a:r>
              <a:rPr lang="en-GB" sz="1400" b="1" u="sng" dirty="0">
                <a:solidFill>
                  <a:srgbClr val="23527C"/>
                </a:solidFill>
                <a:latin typeface="Roboto"/>
                <a:hlinkClick r:id="rId3" tooltip="EAS"/>
              </a:rPr>
              <a:t>South East Wales Education Achievement Service</a:t>
            </a:r>
            <a:endParaRPr lang="en-GB" sz="1400" b="1" u="sng" dirty="0">
              <a:solidFill>
                <a:srgbClr val="23527C"/>
              </a:solidFill>
              <a:latin typeface="Roboto"/>
            </a:endParaRPr>
          </a:p>
          <a:p>
            <a:endParaRPr lang="en-GB" sz="1400" b="1" dirty="0">
              <a:solidFill>
                <a:srgbClr val="333333"/>
              </a:solidFill>
              <a:latin typeface="Roboto"/>
            </a:endParaRPr>
          </a:p>
          <a:p>
            <a:pPr>
              <a:buFont typeface="Arial" panose="020B0604020202020204" pitchFamily="34" charset="0"/>
              <a:buChar char="•"/>
            </a:pPr>
            <a:r>
              <a:rPr lang="en-GB" sz="1400" b="1" dirty="0">
                <a:solidFill>
                  <a:srgbClr val="333333"/>
                </a:solidFill>
                <a:latin typeface="Roboto"/>
              </a:rPr>
              <a:t> Blaenau Gwent County Borough Council</a:t>
            </a:r>
          </a:p>
          <a:p>
            <a:pPr>
              <a:buFont typeface="Arial" panose="020B0604020202020204" pitchFamily="34" charset="0"/>
              <a:buChar char="•"/>
            </a:pPr>
            <a:r>
              <a:rPr lang="en-GB" sz="1400" b="1" dirty="0">
                <a:solidFill>
                  <a:srgbClr val="333333"/>
                </a:solidFill>
                <a:latin typeface="Roboto"/>
              </a:rPr>
              <a:t> Caerphilly County Borough Council</a:t>
            </a:r>
          </a:p>
          <a:p>
            <a:pPr>
              <a:buFont typeface="Arial" panose="020B0604020202020204" pitchFamily="34" charset="0"/>
              <a:buChar char="•"/>
            </a:pPr>
            <a:r>
              <a:rPr lang="en-GB" sz="1400" b="1" dirty="0">
                <a:solidFill>
                  <a:srgbClr val="333333"/>
                </a:solidFill>
                <a:latin typeface="Roboto"/>
              </a:rPr>
              <a:t> Monmouthshire County Borough Council</a:t>
            </a:r>
          </a:p>
          <a:p>
            <a:pPr>
              <a:buFont typeface="Arial" panose="020B0604020202020204" pitchFamily="34" charset="0"/>
              <a:buChar char="•"/>
            </a:pPr>
            <a:r>
              <a:rPr lang="en-GB" sz="1400" b="1" dirty="0">
                <a:solidFill>
                  <a:srgbClr val="333333"/>
                </a:solidFill>
                <a:latin typeface="Roboto"/>
              </a:rPr>
              <a:t> Newport City Council</a:t>
            </a:r>
          </a:p>
          <a:p>
            <a:pPr>
              <a:buFont typeface="Arial" panose="020B0604020202020204" pitchFamily="34" charset="0"/>
              <a:buChar char="•"/>
            </a:pPr>
            <a:r>
              <a:rPr lang="en-GB" sz="1400" b="1" dirty="0">
                <a:solidFill>
                  <a:srgbClr val="333333"/>
                </a:solidFill>
                <a:latin typeface="Roboto"/>
              </a:rPr>
              <a:t> Torfaen County Borough Council</a:t>
            </a:r>
            <a:endParaRPr lang="en-GB" sz="1400" b="1" i="0" dirty="0">
              <a:solidFill>
                <a:srgbClr val="333333"/>
              </a:solidFill>
              <a:effectLst/>
              <a:latin typeface="Roboto"/>
            </a:endParaRPr>
          </a:p>
        </p:txBody>
      </p:sp>
      <p:sp>
        <p:nvSpPr>
          <p:cNvPr id="4" name="Rectangle 3"/>
          <p:cNvSpPr/>
          <p:nvPr/>
        </p:nvSpPr>
        <p:spPr>
          <a:xfrm>
            <a:off x="5582093" y="1360479"/>
            <a:ext cx="3561907" cy="2246769"/>
          </a:xfrm>
          <a:prstGeom prst="rect">
            <a:avLst/>
          </a:prstGeom>
        </p:spPr>
        <p:txBody>
          <a:bodyPr wrap="square">
            <a:spAutoFit/>
          </a:bodyPr>
          <a:lstStyle/>
          <a:p>
            <a:r>
              <a:rPr lang="en-GB" sz="1400" b="1" dirty="0">
                <a:solidFill>
                  <a:srgbClr val="337AB7"/>
                </a:solidFill>
                <a:latin typeface="Roboto"/>
                <a:hlinkClick r:id="rId4"/>
              </a:rPr>
              <a:t>ERW</a:t>
            </a:r>
            <a:r>
              <a:rPr lang="en-GB" sz="1400" b="1" dirty="0">
                <a:solidFill>
                  <a:srgbClr val="337AB7"/>
                </a:solidFill>
                <a:latin typeface="Roboto"/>
              </a:rPr>
              <a:t> (*now Mid &amp; West Wales Partnership, Swansea, Carmarthenshire, Pembrokeshire and Neath Port Talbot councils)</a:t>
            </a:r>
          </a:p>
          <a:p>
            <a:endParaRPr lang="en-GB" sz="1400" b="1" dirty="0">
              <a:solidFill>
                <a:srgbClr val="333333"/>
              </a:solidFill>
              <a:latin typeface="Roboto"/>
            </a:endParaRPr>
          </a:p>
          <a:p>
            <a:pPr>
              <a:buFont typeface="Arial" panose="020B0604020202020204" pitchFamily="34" charset="0"/>
              <a:buChar char="•"/>
            </a:pPr>
            <a:r>
              <a:rPr lang="en-GB" sz="1400" b="1" dirty="0">
                <a:solidFill>
                  <a:srgbClr val="333333"/>
                </a:solidFill>
                <a:latin typeface="Roboto"/>
              </a:rPr>
              <a:t> Carmarthenshire County Council</a:t>
            </a:r>
          </a:p>
          <a:p>
            <a:pPr>
              <a:buFont typeface="Arial" panose="020B0604020202020204" pitchFamily="34" charset="0"/>
              <a:buChar char="•"/>
            </a:pPr>
            <a:r>
              <a:rPr lang="en-GB" sz="1400" b="1" dirty="0">
                <a:solidFill>
                  <a:srgbClr val="333333"/>
                </a:solidFill>
                <a:latin typeface="Roboto"/>
              </a:rPr>
              <a:t> Ceredigion County Council</a:t>
            </a:r>
          </a:p>
          <a:p>
            <a:pPr>
              <a:buFont typeface="Arial" panose="020B0604020202020204" pitchFamily="34" charset="0"/>
              <a:buChar char="•"/>
            </a:pPr>
            <a:r>
              <a:rPr lang="en-GB" sz="1400" b="1" dirty="0">
                <a:solidFill>
                  <a:srgbClr val="333333"/>
                </a:solidFill>
                <a:latin typeface="Roboto"/>
              </a:rPr>
              <a:t> Pembrokeshire County Council</a:t>
            </a:r>
          </a:p>
          <a:p>
            <a:pPr>
              <a:buFont typeface="Arial" panose="020B0604020202020204" pitchFamily="34" charset="0"/>
              <a:buChar char="•"/>
            </a:pPr>
            <a:r>
              <a:rPr lang="en-GB" sz="1400" b="1" dirty="0">
                <a:solidFill>
                  <a:srgbClr val="333333"/>
                </a:solidFill>
                <a:latin typeface="Roboto"/>
              </a:rPr>
              <a:t> Powys County Council</a:t>
            </a:r>
          </a:p>
          <a:p>
            <a:pPr>
              <a:buFont typeface="Arial" panose="020B0604020202020204" pitchFamily="34" charset="0"/>
              <a:buChar char="•"/>
            </a:pPr>
            <a:r>
              <a:rPr lang="en-GB" sz="1400" b="1" dirty="0">
                <a:solidFill>
                  <a:srgbClr val="333333"/>
                </a:solidFill>
                <a:latin typeface="Roboto"/>
              </a:rPr>
              <a:t> City and County of Swansea</a:t>
            </a:r>
            <a:endParaRPr lang="en-GB" sz="1400" b="1" i="0" dirty="0">
              <a:solidFill>
                <a:srgbClr val="333333"/>
              </a:solidFill>
              <a:effectLst/>
              <a:latin typeface="Roboto"/>
            </a:endParaRPr>
          </a:p>
        </p:txBody>
      </p:sp>
      <p:sp>
        <p:nvSpPr>
          <p:cNvPr id="5" name="Rectangle 4"/>
          <p:cNvSpPr/>
          <p:nvPr/>
        </p:nvSpPr>
        <p:spPr>
          <a:xfrm>
            <a:off x="5624623" y="3703199"/>
            <a:ext cx="4572000" cy="1815882"/>
          </a:xfrm>
          <a:prstGeom prst="rect">
            <a:avLst/>
          </a:prstGeom>
        </p:spPr>
        <p:txBody>
          <a:bodyPr>
            <a:spAutoFit/>
          </a:bodyPr>
          <a:lstStyle/>
          <a:p>
            <a:r>
              <a:rPr lang="en-GB" sz="1400" b="1" dirty="0">
                <a:solidFill>
                  <a:srgbClr val="337AB7"/>
                </a:solidFill>
                <a:latin typeface="Roboto"/>
                <a:hlinkClick r:id="rId5"/>
              </a:rPr>
              <a:t>GwE</a:t>
            </a:r>
            <a:endParaRPr lang="en-GB" sz="1400" b="1" dirty="0">
              <a:solidFill>
                <a:srgbClr val="337AB7"/>
              </a:solidFill>
              <a:latin typeface="Roboto"/>
            </a:endParaRPr>
          </a:p>
          <a:p>
            <a:endParaRPr lang="en-GB" sz="1400" b="1" dirty="0">
              <a:solidFill>
                <a:srgbClr val="337AB7"/>
              </a:solidFill>
              <a:latin typeface="Roboto"/>
            </a:endParaRPr>
          </a:p>
          <a:p>
            <a:pPr>
              <a:buFont typeface="Arial" panose="020B0604020202020204" pitchFamily="34" charset="0"/>
              <a:buChar char="•"/>
            </a:pPr>
            <a:r>
              <a:rPr lang="en-GB" sz="1400" b="1" dirty="0">
                <a:solidFill>
                  <a:srgbClr val="333333"/>
                </a:solidFill>
                <a:latin typeface="Roboto"/>
              </a:rPr>
              <a:t> Conwy County Borough Council</a:t>
            </a:r>
          </a:p>
          <a:p>
            <a:pPr>
              <a:buFont typeface="Arial" panose="020B0604020202020204" pitchFamily="34" charset="0"/>
              <a:buChar char="•"/>
            </a:pPr>
            <a:r>
              <a:rPr lang="en-GB" sz="1400" b="1" dirty="0">
                <a:solidFill>
                  <a:srgbClr val="333333"/>
                </a:solidFill>
                <a:latin typeface="Roboto"/>
              </a:rPr>
              <a:t> Denbighshire County Council</a:t>
            </a:r>
          </a:p>
          <a:p>
            <a:pPr>
              <a:buFont typeface="Arial" panose="020B0604020202020204" pitchFamily="34" charset="0"/>
              <a:buChar char="•"/>
            </a:pPr>
            <a:r>
              <a:rPr lang="en-GB" sz="1400" b="1" dirty="0">
                <a:solidFill>
                  <a:srgbClr val="333333"/>
                </a:solidFill>
                <a:latin typeface="Roboto"/>
              </a:rPr>
              <a:t> Flintshire County Council</a:t>
            </a:r>
          </a:p>
          <a:p>
            <a:pPr>
              <a:buFont typeface="Arial" panose="020B0604020202020204" pitchFamily="34" charset="0"/>
              <a:buChar char="•"/>
            </a:pPr>
            <a:r>
              <a:rPr lang="en-GB" sz="1400" b="1" dirty="0">
                <a:solidFill>
                  <a:srgbClr val="333333"/>
                </a:solidFill>
                <a:latin typeface="Roboto"/>
              </a:rPr>
              <a:t> Gwynedd Council</a:t>
            </a:r>
          </a:p>
          <a:p>
            <a:pPr>
              <a:buFont typeface="Arial" panose="020B0604020202020204" pitchFamily="34" charset="0"/>
              <a:buChar char="•"/>
            </a:pPr>
            <a:r>
              <a:rPr lang="en-GB" sz="1400" b="1" dirty="0">
                <a:solidFill>
                  <a:srgbClr val="333333"/>
                </a:solidFill>
                <a:latin typeface="Roboto"/>
              </a:rPr>
              <a:t> Isle of Anglesey County Council</a:t>
            </a:r>
          </a:p>
          <a:p>
            <a:pPr>
              <a:buFont typeface="Arial" panose="020B0604020202020204" pitchFamily="34" charset="0"/>
              <a:buChar char="•"/>
            </a:pPr>
            <a:r>
              <a:rPr lang="en-GB" sz="1400" b="1" dirty="0">
                <a:solidFill>
                  <a:srgbClr val="333333"/>
                </a:solidFill>
                <a:latin typeface="Roboto"/>
              </a:rPr>
              <a:t> Wrexham County Borough Council</a:t>
            </a:r>
            <a:endParaRPr lang="en-GB" sz="1400" b="1" i="0" dirty="0">
              <a:solidFill>
                <a:srgbClr val="333333"/>
              </a:solidFill>
              <a:effectLst/>
              <a:latin typeface="Roboto"/>
            </a:endParaRPr>
          </a:p>
        </p:txBody>
      </p:sp>
      <p:sp>
        <p:nvSpPr>
          <p:cNvPr id="6" name="TextBox 5"/>
          <p:cNvSpPr txBox="1"/>
          <p:nvPr/>
        </p:nvSpPr>
        <p:spPr>
          <a:xfrm>
            <a:off x="1342360" y="599204"/>
            <a:ext cx="6799521" cy="523220"/>
          </a:xfrm>
          <a:prstGeom prst="rect">
            <a:avLst/>
          </a:prstGeom>
          <a:noFill/>
        </p:spPr>
        <p:txBody>
          <a:bodyPr wrap="square" rtlCol="0">
            <a:spAutoFit/>
          </a:bodyPr>
          <a:lstStyle/>
          <a:p>
            <a:r>
              <a:rPr lang="en-GB" sz="2800" b="1" dirty="0"/>
              <a:t>Middle tier – Regional education consortia</a:t>
            </a:r>
            <a:endParaRPr lang="en-US" sz="2800" b="1" dirty="0"/>
          </a:p>
        </p:txBody>
      </p:sp>
    </p:spTree>
    <p:extLst>
      <p:ext uri="{BB962C8B-B14F-4D97-AF65-F5344CB8AC3E}">
        <p14:creationId xmlns:p14="http://schemas.microsoft.com/office/powerpoint/2010/main" val="3647086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585" y="305262"/>
            <a:ext cx="5564002" cy="5089724"/>
          </a:xfrm>
          <a:prstGeom prst="rect">
            <a:avLst/>
          </a:prstGeom>
        </p:spPr>
      </p:pic>
      <p:sp>
        <p:nvSpPr>
          <p:cNvPr id="4" name="TextBox 3"/>
          <p:cNvSpPr txBox="1"/>
          <p:nvPr/>
        </p:nvSpPr>
        <p:spPr>
          <a:xfrm>
            <a:off x="6209415" y="3363962"/>
            <a:ext cx="2934585" cy="1815882"/>
          </a:xfrm>
          <a:prstGeom prst="rect">
            <a:avLst/>
          </a:prstGeom>
          <a:noFill/>
        </p:spPr>
        <p:txBody>
          <a:bodyPr wrap="square" rtlCol="0">
            <a:spAutoFit/>
          </a:bodyPr>
          <a:lstStyle/>
          <a:p>
            <a:r>
              <a:rPr lang="en-GB" sz="2800" b="1" dirty="0"/>
              <a:t>A regional approach to school improvement…</a:t>
            </a:r>
            <a:endParaRPr lang="en-US" sz="2800" b="1" dirty="0"/>
          </a:p>
        </p:txBody>
      </p:sp>
      <p:pic>
        <p:nvPicPr>
          <p:cNvPr id="5" name="Picture 4">
            <a:extLst>
              <a:ext uri="{FF2B5EF4-FFF2-40B4-BE49-F238E27FC236}">
                <a16:creationId xmlns:a16="http://schemas.microsoft.com/office/drawing/2014/main" id="{D52F5C4C-0FF7-44F5-9664-59A8E482AD4B}"/>
              </a:ext>
            </a:extLst>
          </p:cNvPr>
          <p:cNvPicPr>
            <a:picLocks noChangeAspect="1"/>
          </p:cNvPicPr>
          <p:nvPr/>
        </p:nvPicPr>
        <p:blipFill>
          <a:blip r:embed="rId3"/>
          <a:stretch>
            <a:fillRect/>
          </a:stretch>
        </p:blipFill>
        <p:spPr>
          <a:xfrm>
            <a:off x="5514702" y="291169"/>
            <a:ext cx="3176860" cy="2773973"/>
          </a:xfrm>
          <a:prstGeom prst="rect">
            <a:avLst/>
          </a:prstGeom>
        </p:spPr>
      </p:pic>
    </p:spTree>
    <p:extLst>
      <p:ext uri="{BB962C8B-B14F-4D97-AF65-F5344CB8AC3E}">
        <p14:creationId xmlns:p14="http://schemas.microsoft.com/office/powerpoint/2010/main" val="2274782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43126" y="102234"/>
            <a:ext cx="7892249" cy="830997"/>
          </a:xfrm>
          <a:prstGeom prst="rect">
            <a:avLst/>
          </a:prstGeom>
          <a:noFill/>
        </p:spPr>
        <p:txBody>
          <a:bodyPr wrap="square" rtlCol="0">
            <a:spAutoFit/>
          </a:bodyPr>
          <a:lstStyle/>
          <a:p>
            <a:r>
              <a:rPr lang="en-GB" sz="2400" b="1" i="0" dirty="0">
                <a:solidFill>
                  <a:srgbClr val="0B0C0C"/>
                </a:solidFill>
                <a:effectLst/>
              </a:rPr>
              <a:t>Regional Department for Education (DfE) Directors – formerly </a:t>
            </a:r>
            <a:r>
              <a:rPr lang="en-GB" sz="2400" b="1" dirty="0"/>
              <a:t>Regional Schools Commissioners (RSCs)</a:t>
            </a:r>
            <a:endParaRPr lang="en-US" sz="2400" b="1" dirty="0"/>
          </a:p>
        </p:txBody>
      </p:sp>
      <p:sp>
        <p:nvSpPr>
          <p:cNvPr id="4" name="Rectangle 1"/>
          <p:cNvSpPr>
            <a:spLocks noChangeArrowheads="1"/>
          </p:cNvSpPr>
          <p:nvPr/>
        </p:nvSpPr>
        <p:spPr bwMode="auto">
          <a:xfrm>
            <a:off x="571400" y="3105892"/>
            <a:ext cx="2910354" cy="49244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p:cNvSpPr>
            <a:spLocks noChangeArrowheads="1"/>
          </p:cNvSpPr>
          <p:nvPr/>
        </p:nvSpPr>
        <p:spPr bwMode="auto">
          <a:xfrm>
            <a:off x="3980420" y="2890448"/>
            <a:ext cx="2648980"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0ED93243-E429-D6E4-4F2E-CCDCACF52CD1}"/>
              </a:ext>
            </a:extLst>
          </p:cNvPr>
          <p:cNvPicPr>
            <a:picLocks noChangeAspect="1"/>
          </p:cNvPicPr>
          <p:nvPr/>
        </p:nvPicPr>
        <p:blipFill>
          <a:blip r:embed="rId2"/>
          <a:stretch>
            <a:fillRect/>
          </a:stretch>
        </p:blipFill>
        <p:spPr>
          <a:xfrm>
            <a:off x="6078613" y="1382343"/>
            <a:ext cx="2737837" cy="3636516"/>
          </a:xfrm>
          <a:prstGeom prst="rect">
            <a:avLst/>
          </a:prstGeom>
        </p:spPr>
      </p:pic>
      <p:sp>
        <p:nvSpPr>
          <p:cNvPr id="8" name="Rectangle 1">
            <a:extLst>
              <a:ext uri="{FF2B5EF4-FFF2-40B4-BE49-F238E27FC236}">
                <a16:creationId xmlns:a16="http://schemas.microsoft.com/office/drawing/2014/main" id="{AE56BD7D-640A-3BC5-E59E-C9CA138C097E}"/>
              </a:ext>
            </a:extLst>
          </p:cNvPr>
          <p:cNvSpPr>
            <a:spLocks noChangeArrowheads="1"/>
          </p:cNvSpPr>
          <p:nvPr/>
        </p:nvSpPr>
        <p:spPr bwMode="auto">
          <a:xfrm>
            <a:off x="625875" y="1100255"/>
            <a:ext cx="5119947" cy="450371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220" tIns="126960" rIns="9144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B0C0C"/>
                </a:solidFill>
                <a:effectLst/>
                <a:latin typeface="+mn-lt"/>
              </a:rPr>
              <a:t>Regional directors act on behalf of the Secretary of State for Education.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B0C0C"/>
                </a:solidFill>
                <a:effectLst/>
                <a:latin typeface="+mn-lt"/>
              </a:rPr>
              <a:t>Regional directors’ main responsibilities include: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B0C0C"/>
                </a:solidFill>
                <a:effectLst/>
                <a:latin typeface="+mn-lt"/>
              </a:rPr>
              <a:t> addressing underperformance in schools, academies, children’s social care and special educational needs and disabilities (SEND) services, offering support, and where necessary intervening, to deliver rapid improvement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B0C0C"/>
                </a:solidFill>
                <a:effectLst/>
                <a:latin typeface="+mn-lt"/>
              </a:rPr>
              <a:t> taking decisions on academy sponsor matches and significant changes to academies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B0C0C"/>
                </a:solidFill>
                <a:effectLst/>
                <a:latin typeface="+mn-lt"/>
              </a:rPr>
              <a:t> deciding on new free schools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B0C0C"/>
                </a:solidFill>
                <a:effectLst/>
                <a:latin typeface="+mn-lt"/>
              </a:rPr>
              <a:t> taking decisions on the creation, consolidation and growth of multi-academy trusts (MATs)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B0C0C"/>
                </a:solidFill>
                <a:effectLst/>
                <a:latin typeface="+mn-lt"/>
              </a:rPr>
              <a:t> supporting local authorities to ensure that every local area has sufficient places for pupils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B0C0C"/>
                </a:solidFill>
                <a:effectLst/>
                <a:latin typeface="+mn-lt"/>
              </a:rPr>
              <a:t> making sure local needs inform policy development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B0C0C"/>
                </a:solidFill>
                <a:effectLst/>
                <a:latin typeface="+mn-lt"/>
              </a:rPr>
              <a:t> leading the response to area wide special educational needs (SEN) inspections, ensuring effective challenge and support to enable areas of weakness to be remedied quickly</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200" dirty="0">
                <a:solidFill>
                  <a:srgbClr val="0B0C0C"/>
                </a:solidFill>
                <a:latin typeface="+mn-lt"/>
              </a:rPr>
              <a:t> </a:t>
            </a:r>
            <a:r>
              <a:rPr kumimoji="0" lang="en-US" altLang="en-US" sz="1200" b="0" i="0" u="none" strike="noStrike" cap="none" normalizeH="0" baseline="0" dirty="0">
                <a:ln>
                  <a:noFill/>
                </a:ln>
                <a:solidFill>
                  <a:srgbClr val="0B0C0C"/>
                </a:solidFill>
                <a:effectLst/>
                <a:latin typeface="+mn-lt"/>
              </a:rPr>
              <a:t>taking the lead on ensuring there is an appropriate response to safeguarding cases arising in academies in their region, working closely with local authorities and Ofsted</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200" dirty="0">
              <a:solidFill>
                <a:srgbClr val="0B0C0C"/>
              </a:solidFill>
              <a:latin typeface="+mn-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rgbClr val="0B0C0C"/>
                </a:solidFill>
                <a:effectLst/>
                <a:latin typeface="+mn-lt"/>
              </a:rPr>
              <a:t>			(UK Government, 2024)</a:t>
            </a:r>
            <a:endParaRPr kumimoji="0" lang="en-US" altLang="en-US" sz="12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2433185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58A878-CA95-1C3C-1D61-CB06DE258ABE}"/>
              </a:ext>
            </a:extLst>
          </p:cNvPr>
          <p:cNvSpPr txBox="1"/>
          <p:nvPr/>
        </p:nvSpPr>
        <p:spPr>
          <a:xfrm>
            <a:off x="1454874" y="523697"/>
            <a:ext cx="6234252" cy="461665"/>
          </a:xfrm>
          <a:prstGeom prst="rect">
            <a:avLst/>
          </a:prstGeom>
          <a:noFill/>
        </p:spPr>
        <p:txBody>
          <a:bodyPr wrap="square" rtlCol="0">
            <a:spAutoFit/>
          </a:bodyPr>
          <a:lstStyle/>
          <a:p>
            <a:r>
              <a:rPr lang="en-GB" sz="2400" b="1" dirty="0"/>
              <a:t>Regional Improvement Collaboratives (RICs)</a:t>
            </a:r>
            <a:endParaRPr lang="en-US" sz="2400" b="1" dirty="0"/>
          </a:p>
        </p:txBody>
      </p:sp>
      <p:pic>
        <p:nvPicPr>
          <p:cNvPr id="4" name="Picture 3">
            <a:extLst>
              <a:ext uri="{FF2B5EF4-FFF2-40B4-BE49-F238E27FC236}">
                <a16:creationId xmlns:a16="http://schemas.microsoft.com/office/drawing/2014/main" id="{F7D6E525-A7FD-5225-4380-943C65D7E61F}"/>
              </a:ext>
            </a:extLst>
          </p:cNvPr>
          <p:cNvPicPr>
            <a:picLocks noChangeAspect="1"/>
          </p:cNvPicPr>
          <p:nvPr/>
        </p:nvPicPr>
        <p:blipFill>
          <a:blip r:embed="rId2"/>
          <a:stretch>
            <a:fillRect/>
          </a:stretch>
        </p:blipFill>
        <p:spPr>
          <a:xfrm>
            <a:off x="5548718" y="1267443"/>
            <a:ext cx="3113861" cy="3822089"/>
          </a:xfrm>
          <a:prstGeom prst="rect">
            <a:avLst/>
          </a:prstGeom>
        </p:spPr>
      </p:pic>
      <p:sp>
        <p:nvSpPr>
          <p:cNvPr id="6" name="TextBox 5">
            <a:extLst>
              <a:ext uri="{FF2B5EF4-FFF2-40B4-BE49-F238E27FC236}">
                <a16:creationId xmlns:a16="http://schemas.microsoft.com/office/drawing/2014/main" id="{1215A925-E6E3-7E76-AE50-8D21B8441C8E}"/>
              </a:ext>
            </a:extLst>
          </p:cNvPr>
          <p:cNvSpPr txBox="1"/>
          <p:nvPr/>
        </p:nvSpPr>
        <p:spPr>
          <a:xfrm>
            <a:off x="455044" y="1334658"/>
            <a:ext cx="4862147" cy="4001095"/>
          </a:xfrm>
          <a:prstGeom prst="rect">
            <a:avLst/>
          </a:prstGeom>
          <a:noFill/>
        </p:spPr>
        <p:txBody>
          <a:bodyPr wrap="square">
            <a:spAutoFit/>
          </a:bodyPr>
          <a:lstStyle/>
          <a:p>
            <a:pPr algn="l"/>
            <a:r>
              <a:rPr lang="en-GB" sz="1600" b="1" i="0" dirty="0">
                <a:effectLst/>
              </a:rPr>
              <a:t>32 councils, 6 RICs…</a:t>
            </a:r>
          </a:p>
          <a:p>
            <a:pPr algn="l"/>
            <a:endParaRPr lang="en-GB" sz="1400" dirty="0"/>
          </a:p>
          <a:p>
            <a:pPr algn="l"/>
            <a:r>
              <a:rPr lang="en-GB" sz="1400" i="0" dirty="0">
                <a:effectLst/>
              </a:rPr>
              <a:t>Scottish education secretary </a:t>
            </a:r>
            <a:r>
              <a:rPr lang="en-GB" sz="1400" b="0" i="0" dirty="0">
                <a:effectLst/>
              </a:rPr>
              <a:t>Jenny </a:t>
            </a:r>
            <a:r>
              <a:rPr lang="en-GB" sz="1400" b="0" i="0" dirty="0" err="1">
                <a:effectLst/>
              </a:rPr>
              <a:t>Gilruth</a:t>
            </a:r>
            <a:r>
              <a:rPr lang="en-GB" sz="1400" b="0" i="0" dirty="0">
                <a:effectLst/>
              </a:rPr>
              <a:t> said: “I am clear that we must deliver a system which provides greater equity in access to improvement and professional learning support for teachers. Regional collaboration is important and the RICs have helped to embed this culture in our local authorities.”</a:t>
            </a:r>
          </a:p>
          <a:p>
            <a:pPr algn="l"/>
            <a:endParaRPr lang="en-GB" sz="1400" b="0" i="0" dirty="0">
              <a:effectLst/>
            </a:endParaRPr>
          </a:p>
          <a:p>
            <a:pPr algn="l"/>
            <a:r>
              <a:rPr lang="en-GB" sz="1400" b="0" i="0" dirty="0">
                <a:effectLst/>
              </a:rPr>
              <a:t>She added: “However, future Scottish government investment will now be directed to initiatives advancing excellence in teaching in our classrooms, while looking to local authorities to build on these collaborative approaches.</a:t>
            </a:r>
          </a:p>
          <a:p>
            <a:pPr algn="l"/>
            <a:endParaRPr lang="en-GB" sz="1400" b="0" i="0" dirty="0">
              <a:effectLst/>
            </a:endParaRPr>
          </a:p>
          <a:p>
            <a:pPr algn="l"/>
            <a:r>
              <a:rPr lang="en-GB" sz="1400" b="0" i="0" dirty="0">
                <a:effectLst/>
              </a:rPr>
              <a:t>“To that end, I can confirm that for [2024-25], the Scottish government will taper funding from the RICs, repurposing this funding to better support teachers in our classrooms.”</a:t>
            </a:r>
          </a:p>
          <a:p>
            <a:pPr algn="l"/>
            <a:endParaRPr lang="en-GB" sz="1400" dirty="0"/>
          </a:p>
          <a:p>
            <a:pPr algn="l"/>
            <a:r>
              <a:rPr lang="en-GB" sz="1400" b="0" i="0" dirty="0">
                <a:effectLst/>
              </a:rPr>
              <a:t>(TES, 2023)</a:t>
            </a:r>
          </a:p>
        </p:txBody>
      </p:sp>
    </p:spTree>
    <p:extLst>
      <p:ext uri="{BB962C8B-B14F-4D97-AF65-F5344CB8AC3E}">
        <p14:creationId xmlns:p14="http://schemas.microsoft.com/office/powerpoint/2010/main" val="919034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35665" y="1360968"/>
            <a:ext cx="7272669" cy="3477875"/>
          </a:xfrm>
          <a:prstGeom prst="rect">
            <a:avLst/>
          </a:prstGeom>
          <a:noFill/>
        </p:spPr>
        <p:txBody>
          <a:bodyPr wrap="square" rtlCol="0">
            <a:spAutoFit/>
          </a:bodyPr>
          <a:lstStyle/>
          <a:p>
            <a:r>
              <a:rPr lang="en-GB" sz="2000" dirty="0"/>
              <a:t>‘A lot of the ones (councils) that are in category – Merthyr, Monmouthshire, Blaenau Gwent and Anglesey – are small. When we went in them, we were finding the number of officials devoted to educational services was very small – so you have no economies of scale. What you have is one official that has a bigger span of responsibility than another official in a larger authority. When you don’t have economies of scale, you get a wider span of responsibility and a more superficial response to the issues they face and none of the depth of expertise that you can have if you are a bigger unit.’</a:t>
            </a:r>
          </a:p>
          <a:p>
            <a:endParaRPr lang="en-GB" sz="2000" dirty="0"/>
          </a:p>
          <a:p>
            <a:r>
              <a:rPr lang="en-GB" sz="2000" dirty="0"/>
              <a:t>					(Ann Keane, 2013)</a:t>
            </a:r>
            <a:endParaRPr lang="en-US" sz="2000" dirty="0"/>
          </a:p>
        </p:txBody>
      </p:sp>
      <p:sp>
        <p:nvSpPr>
          <p:cNvPr id="3" name="TextBox 2"/>
          <p:cNvSpPr txBox="1"/>
          <p:nvPr/>
        </p:nvSpPr>
        <p:spPr>
          <a:xfrm>
            <a:off x="3047999" y="415158"/>
            <a:ext cx="3048000" cy="523220"/>
          </a:xfrm>
          <a:prstGeom prst="rect">
            <a:avLst/>
          </a:prstGeom>
          <a:noFill/>
        </p:spPr>
        <p:txBody>
          <a:bodyPr wrap="square" rtlCol="0">
            <a:spAutoFit/>
          </a:bodyPr>
          <a:lstStyle/>
          <a:p>
            <a:r>
              <a:rPr lang="en-GB" sz="2800" b="1" dirty="0"/>
              <a:t>Economies of scale</a:t>
            </a:r>
            <a:endParaRPr lang="en-US" sz="2800" b="1" dirty="0"/>
          </a:p>
        </p:txBody>
      </p:sp>
    </p:spTree>
    <p:extLst>
      <p:ext uri="{BB962C8B-B14F-4D97-AF65-F5344CB8AC3E}">
        <p14:creationId xmlns:p14="http://schemas.microsoft.com/office/powerpoint/2010/main" val="59742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64036" y="2170328"/>
            <a:ext cx="6316404" cy="1384995"/>
          </a:xfrm>
          <a:prstGeom prst="rect">
            <a:avLst/>
          </a:prstGeom>
        </p:spPr>
        <p:txBody>
          <a:bodyPr wrap="square">
            <a:spAutoFit/>
          </a:bodyPr>
          <a:lstStyle/>
          <a:p>
            <a:r>
              <a:rPr lang="en-GB" sz="2800" b="1" dirty="0"/>
              <a:t>Regional education consortia/Regional Schools Commissioners/RICs – a help or hindrance?</a:t>
            </a:r>
            <a:endParaRPr lang="en-US" sz="2800" dirty="0"/>
          </a:p>
        </p:txBody>
      </p:sp>
    </p:spTree>
    <p:extLst>
      <p:ext uri="{BB962C8B-B14F-4D97-AF65-F5344CB8AC3E}">
        <p14:creationId xmlns:p14="http://schemas.microsoft.com/office/powerpoint/2010/main" val="1149076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72661" y="1075622"/>
            <a:ext cx="3403469" cy="2046394"/>
          </a:xfrm>
          <a:prstGeom prst="rect">
            <a:avLst/>
          </a:prstGeom>
        </p:spPr>
        <p:txBody>
          <a:bodyPr wrap="square">
            <a:spAutoFit/>
          </a:bodyPr>
          <a:lstStyle/>
          <a:p>
            <a:pPr marL="342900" lvl="0" indent="-342900" algn="just">
              <a:lnSpc>
                <a:spcPct val="107000"/>
              </a:lnSpc>
              <a:spcAft>
                <a:spcPts val="0"/>
              </a:spcAft>
              <a:buFont typeface="Symbol" panose="05050102010706020507" pitchFamily="18" charset="2"/>
              <a:buChar char=""/>
            </a:pPr>
            <a:r>
              <a:rPr lang="en-US" sz="1400" b="1" dirty="0">
                <a:solidFill>
                  <a:srgbClr val="141414"/>
                </a:solidFill>
                <a:ea typeface="Times New Roman" panose="02020603050405020304" pitchFamily="18" charset="0"/>
                <a:cs typeface="Times New Roman" panose="02020603050405020304" pitchFamily="18" charset="0"/>
              </a:rPr>
              <a:t>The London Challenge</a:t>
            </a:r>
            <a:endParaRPr lang="en-US" sz="1400" dirty="0">
              <a:ea typeface="Calibri" panose="020F0502020204030204" pitchFamily="34" charset="0"/>
              <a:cs typeface="Times New Roman" panose="02020603050405020304" pitchFamily="18" charset="0"/>
            </a:endParaRPr>
          </a:p>
          <a:p>
            <a:pPr algn="just">
              <a:spcAft>
                <a:spcPts val="0"/>
              </a:spcAft>
            </a:pPr>
            <a:r>
              <a:rPr lang="en-US" sz="1400" b="1" dirty="0">
                <a:solidFill>
                  <a:srgbClr val="141414"/>
                </a:solidFill>
                <a:ea typeface="Times New Roman" panose="02020603050405020304" pitchFamily="18" charset="0"/>
              </a:rPr>
              <a:t> </a:t>
            </a:r>
            <a:endParaRPr lang="en-US" sz="1400" dirty="0"/>
          </a:p>
          <a:p>
            <a:r>
              <a:rPr lang="en-US" sz="1400" dirty="0">
                <a:ea typeface="Calibri" panose="020F0502020204030204" pitchFamily="34" charset="0"/>
              </a:rPr>
              <a:t>The original ‘Challenge’ programme, the London Challenge was a secondary school improvement programme that ran in the UK capital from 2003 to 2011 and was expanded in 2008 to include primary schools. At its peak, the Challenge drew a budget of £40m a year.</a:t>
            </a:r>
            <a:endParaRPr lang="en-US" sz="1400" dirty="0"/>
          </a:p>
        </p:txBody>
      </p:sp>
      <p:sp>
        <p:nvSpPr>
          <p:cNvPr id="3" name="Rectangle 2"/>
          <p:cNvSpPr/>
          <p:nvPr/>
        </p:nvSpPr>
        <p:spPr>
          <a:xfrm>
            <a:off x="714704" y="3232357"/>
            <a:ext cx="3361426" cy="1846018"/>
          </a:xfrm>
          <a:prstGeom prst="rect">
            <a:avLst/>
          </a:prstGeom>
        </p:spPr>
        <p:txBody>
          <a:bodyPr wrap="square">
            <a:spAutoFit/>
          </a:bodyPr>
          <a:lstStyle/>
          <a:p>
            <a:pPr marL="342900" lvl="0" indent="-342900" algn="just">
              <a:lnSpc>
                <a:spcPct val="107000"/>
              </a:lnSpc>
              <a:spcAft>
                <a:spcPts val="0"/>
              </a:spcAft>
              <a:buFont typeface="Symbol" panose="05050102010706020507" pitchFamily="18" charset="2"/>
              <a:buChar char=""/>
            </a:pPr>
            <a:r>
              <a:rPr lang="en-US" sz="1400" b="1" dirty="0">
                <a:ea typeface="Calibri" panose="020F0502020204030204" pitchFamily="34" charset="0"/>
                <a:cs typeface="Times New Roman" panose="02020603050405020304" pitchFamily="18" charset="0"/>
              </a:rPr>
              <a:t>The Greater Manchester Challenge</a:t>
            </a:r>
            <a:endParaRPr lang="en-US" sz="1400" dirty="0">
              <a:ea typeface="Calibri" panose="020F0502020204030204" pitchFamily="34" charset="0"/>
              <a:cs typeface="Times New Roman" panose="02020603050405020304" pitchFamily="18" charset="0"/>
            </a:endParaRPr>
          </a:p>
          <a:p>
            <a:pPr marL="457200" algn="just">
              <a:lnSpc>
                <a:spcPct val="107000"/>
              </a:lnSpc>
              <a:spcAft>
                <a:spcPts val="0"/>
              </a:spcAft>
            </a:pPr>
            <a:r>
              <a:rPr lang="en-US" sz="1400" dirty="0">
                <a:ea typeface="Calibri" panose="020F0502020204030204" pitchFamily="34" charset="0"/>
                <a:cs typeface="Times New Roman" panose="02020603050405020304" pitchFamily="18" charset="0"/>
              </a:rPr>
              <a:t> </a:t>
            </a:r>
          </a:p>
          <a:p>
            <a:r>
              <a:rPr lang="en-US" sz="1400" dirty="0">
                <a:ea typeface="Calibri" panose="020F0502020204030204" pitchFamily="34" charset="0"/>
              </a:rPr>
              <a:t>Launched in 2008, the Greater Manchester Challenge built on the success of the London Challenge, this time in the North-West of England. Working across 1,100 schools in 10 local authorities, the project ran for three years and cost £50m. </a:t>
            </a:r>
            <a:endParaRPr lang="en-US" sz="1400" dirty="0"/>
          </a:p>
        </p:txBody>
      </p:sp>
      <p:sp>
        <p:nvSpPr>
          <p:cNvPr id="4" name="Rectangle 3"/>
          <p:cNvSpPr/>
          <p:nvPr/>
        </p:nvSpPr>
        <p:spPr>
          <a:xfrm>
            <a:off x="4682359" y="1075622"/>
            <a:ext cx="3683719" cy="2908168"/>
          </a:xfrm>
          <a:prstGeom prst="rect">
            <a:avLst/>
          </a:prstGeom>
        </p:spPr>
        <p:txBody>
          <a:bodyPr wrap="square">
            <a:spAutoFit/>
          </a:bodyPr>
          <a:lstStyle/>
          <a:p>
            <a:pPr marL="342900" lvl="0" indent="-342900" algn="just">
              <a:lnSpc>
                <a:spcPct val="107000"/>
              </a:lnSpc>
              <a:spcAft>
                <a:spcPts val="0"/>
              </a:spcAft>
              <a:buFont typeface="Symbol" panose="05050102010706020507" pitchFamily="18" charset="2"/>
              <a:buChar char=""/>
            </a:pPr>
            <a:r>
              <a:rPr lang="en-US" sz="1400" b="1" dirty="0">
                <a:ea typeface="Calibri" panose="020F0502020204030204" pitchFamily="34" charset="0"/>
                <a:cs typeface="Times New Roman" panose="02020603050405020304" pitchFamily="18" charset="0"/>
              </a:rPr>
              <a:t>Schools Challenge Cymru</a:t>
            </a:r>
            <a:endParaRPr lang="en-US" sz="1400" dirty="0">
              <a:ea typeface="Calibri" panose="020F0502020204030204" pitchFamily="34" charset="0"/>
              <a:cs typeface="Times New Roman" panose="02020603050405020304" pitchFamily="18" charset="0"/>
            </a:endParaRPr>
          </a:p>
          <a:p>
            <a:pPr algn="just">
              <a:spcAft>
                <a:spcPts val="0"/>
              </a:spcAft>
            </a:pPr>
            <a:r>
              <a:rPr lang="en-US" sz="1400" dirty="0"/>
              <a:t> </a:t>
            </a:r>
          </a:p>
          <a:p>
            <a:r>
              <a:rPr lang="en-US" sz="1400" dirty="0">
                <a:ea typeface="Calibri" panose="020F0502020204030204" pitchFamily="34" charset="0"/>
              </a:rPr>
              <a:t>Launched in June 2014, Schools Challenge Cymru ran for three academic years and represented a concerted effort by the Welsh Government to respond to variability in the performance of different schools across Wales in supporting the development of their pupils, particularly those from disadvantaged backgrounds. In total, up to £40m was made available to support the delivery of Schools Challenge Cymru during the first two years of the programme. </a:t>
            </a:r>
            <a:endParaRPr lang="en-US" sz="1400" dirty="0"/>
          </a:p>
        </p:txBody>
      </p:sp>
      <p:sp>
        <p:nvSpPr>
          <p:cNvPr id="5" name="TextBox 4"/>
          <p:cNvSpPr txBox="1"/>
          <p:nvPr/>
        </p:nvSpPr>
        <p:spPr>
          <a:xfrm>
            <a:off x="3116317" y="157656"/>
            <a:ext cx="3489435" cy="523220"/>
          </a:xfrm>
          <a:prstGeom prst="rect">
            <a:avLst/>
          </a:prstGeom>
          <a:noFill/>
        </p:spPr>
        <p:txBody>
          <a:bodyPr wrap="square" rtlCol="0">
            <a:spAutoFit/>
          </a:bodyPr>
          <a:lstStyle/>
          <a:p>
            <a:r>
              <a:rPr lang="en-GB" sz="2800" b="1" dirty="0"/>
              <a:t>Schools Challenge</a:t>
            </a:r>
            <a:endParaRPr lang="en-US" sz="2800" b="1" dirty="0"/>
          </a:p>
        </p:txBody>
      </p:sp>
      <p:pic>
        <p:nvPicPr>
          <p:cNvPr id="4098" name="Picture 2" descr="Transforming teaching and learning – lessons learnt from the London  Challenge">
            <a:extLst>
              <a:ext uri="{FF2B5EF4-FFF2-40B4-BE49-F238E27FC236}">
                <a16:creationId xmlns:a16="http://schemas.microsoft.com/office/drawing/2014/main" id="{B963DFD5-E2B3-4BC3-A538-16A68BA7C1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2359" y="4155366"/>
            <a:ext cx="3571875" cy="127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5270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91862" y="4212811"/>
            <a:ext cx="5623034" cy="1323439"/>
          </a:xfrm>
          <a:prstGeom prst="rect">
            <a:avLst/>
          </a:prstGeom>
        </p:spPr>
        <p:txBody>
          <a:bodyPr wrap="square">
            <a:spAutoFit/>
          </a:bodyPr>
          <a:lstStyle/>
          <a:p>
            <a:r>
              <a:rPr lang="en-GB" sz="2000" b="1" dirty="0"/>
              <a:t>‘Outstanding schools acted as ‘tug-boats’ for Keys to Success schools – the best sharing with the rest.’</a:t>
            </a:r>
          </a:p>
          <a:p>
            <a:endParaRPr lang="en-GB" sz="2000" dirty="0"/>
          </a:p>
          <a:p>
            <a:r>
              <a:rPr lang="en-GB" sz="2000" dirty="0"/>
              <a:t>				(Woods, 2016)</a:t>
            </a:r>
            <a:endParaRPr lang="en-US" sz="2000"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1379" y="751576"/>
            <a:ext cx="6604000" cy="3074190"/>
          </a:xfrm>
          <a:prstGeom prst="rect">
            <a:avLst/>
          </a:prstGeom>
        </p:spPr>
      </p:pic>
    </p:spTree>
    <p:extLst>
      <p:ext uri="{BB962C8B-B14F-4D97-AF65-F5344CB8AC3E}">
        <p14:creationId xmlns:p14="http://schemas.microsoft.com/office/powerpoint/2010/main" val="3935704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D2043D-DDFD-434C-B652-7CE18D3A141B}"/>
              </a:ext>
            </a:extLst>
          </p:cNvPr>
          <p:cNvSpPr/>
          <p:nvPr/>
        </p:nvSpPr>
        <p:spPr>
          <a:xfrm>
            <a:off x="520262" y="509243"/>
            <a:ext cx="8187559" cy="738664"/>
          </a:xfrm>
          <a:prstGeom prst="rect">
            <a:avLst/>
          </a:prstGeom>
        </p:spPr>
        <p:txBody>
          <a:bodyPr wrap="square">
            <a:spAutoFit/>
          </a:bodyPr>
          <a:lstStyle/>
          <a:p>
            <a:pPr algn="ctr"/>
            <a:r>
              <a:rPr lang="en-GB" sz="2400" b="1" dirty="0"/>
              <a:t>Challenge lessons… </a:t>
            </a:r>
          </a:p>
          <a:p>
            <a:endParaRPr lang="en-GB" dirty="0"/>
          </a:p>
        </p:txBody>
      </p:sp>
      <p:sp>
        <p:nvSpPr>
          <p:cNvPr id="4" name="TextBox 3">
            <a:extLst>
              <a:ext uri="{FF2B5EF4-FFF2-40B4-BE49-F238E27FC236}">
                <a16:creationId xmlns:a16="http://schemas.microsoft.com/office/drawing/2014/main" id="{DDBAA04D-0C0D-4B08-96F0-2E3BB1620163}"/>
              </a:ext>
            </a:extLst>
          </p:cNvPr>
          <p:cNvSpPr txBox="1"/>
          <p:nvPr/>
        </p:nvSpPr>
        <p:spPr>
          <a:xfrm>
            <a:off x="1343302" y="1362206"/>
            <a:ext cx="6541477" cy="369331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a:t>Understand the existing assets in the system you can work with </a:t>
            </a:r>
          </a:p>
          <a:p>
            <a:pPr marL="285750" indent="-285750">
              <a:lnSpc>
                <a:spcPct val="150000"/>
              </a:lnSpc>
              <a:buFont typeface="Arial" panose="020B0604020202020204" pitchFamily="34" charset="0"/>
              <a:buChar char="•"/>
            </a:pPr>
            <a:r>
              <a:rPr lang="en-GB" dirty="0"/>
              <a:t>Keep the policy focused until you have a clear model to implement </a:t>
            </a:r>
          </a:p>
          <a:p>
            <a:pPr marL="285750" indent="-285750">
              <a:lnSpc>
                <a:spcPct val="150000"/>
              </a:lnSpc>
              <a:buFont typeface="Arial" panose="020B0604020202020204" pitchFamily="34" charset="0"/>
              <a:buChar char="•"/>
            </a:pPr>
            <a:r>
              <a:rPr lang="en-GB" dirty="0"/>
              <a:t>Create an ‘authorising environment’ that supports rapid but accountable decision-making </a:t>
            </a:r>
          </a:p>
          <a:p>
            <a:pPr marL="285750" indent="-285750">
              <a:lnSpc>
                <a:spcPct val="150000"/>
              </a:lnSpc>
              <a:buFont typeface="Arial" panose="020B0604020202020204" pitchFamily="34" charset="0"/>
              <a:buChar char="•"/>
            </a:pPr>
            <a:r>
              <a:rPr lang="en-GB" dirty="0"/>
              <a:t>Give credible people the responsibility and means to move knowledge around the system </a:t>
            </a:r>
          </a:p>
          <a:p>
            <a:pPr marL="285750" indent="-285750">
              <a:lnSpc>
                <a:spcPct val="150000"/>
              </a:lnSpc>
              <a:buFont typeface="Arial" panose="020B0604020202020204" pitchFamily="34" charset="0"/>
              <a:buChar char="•"/>
            </a:pPr>
            <a:r>
              <a:rPr lang="en-GB" dirty="0"/>
              <a:t>Invest in creating shared purpose and strong relationships</a:t>
            </a:r>
          </a:p>
          <a:p>
            <a:pPr marL="285750" indent="-285750">
              <a:buFont typeface="Arial" panose="020B0604020202020204" pitchFamily="34" charset="0"/>
              <a:buChar char="•"/>
            </a:pPr>
            <a:endParaRPr lang="en-GB" dirty="0"/>
          </a:p>
        </p:txBody>
      </p:sp>
      <p:sp>
        <p:nvSpPr>
          <p:cNvPr id="5" name="Rectangle 4">
            <a:extLst>
              <a:ext uri="{FF2B5EF4-FFF2-40B4-BE49-F238E27FC236}">
                <a16:creationId xmlns:a16="http://schemas.microsoft.com/office/drawing/2014/main" id="{97C76B1F-7892-4D68-9796-8D6EA9CE79C9}"/>
              </a:ext>
            </a:extLst>
          </p:cNvPr>
          <p:cNvSpPr/>
          <p:nvPr/>
        </p:nvSpPr>
        <p:spPr>
          <a:xfrm>
            <a:off x="4818185" y="4925913"/>
            <a:ext cx="5343297" cy="646331"/>
          </a:xfrm>
          <a:prstGeom prst="rect">
            <a:avLst/>
          </a:prstGeom>
        </p:spPr>
        <p:txBody>
          <a:bodyPr wrap="square">
            <a:spAutoFit/>
          </a:bodyPr>
          <a:lstStyle/>
          <a:p>
            <a:pPr algn="ctr"/>
            <a:r>
              <a:rPr lang="en-GB" dirty="0"/>
              <a:t>(Kidson &amp; Norris, 2014)</a:t>
            </a:r>
          </a:p>
          <a:p>
            <a:endParaRPr lang="en-GB" dirty="0"/>
          </a:p>
        </p:txBody>
      </p:sp>
    </p:spTree>
    <p:extLst>
      <p:ext uri="{BB962C8B-B14F-4D97-AF65-F5344CB8AC3E}">
        <p14:creationId xmlns:p14="http://schemas.microsoft.com/office/powerpoint/2010/main" val="2238442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20262" y="183930"/>
            <a:ext cx="8187559" cy="738664"/>
          </a:xfrm>
          <a:prstGeom prst="rect">
            <a:avLst/>
          </a:prstGeom>
        </p:spPr>
        <p:txBody>
          <a:bodyPr wrap="square">
            <a:spAutoFit/>
          </a:bodyPr>
          <a:lstStyle/>
          <a:p>
            <a:pPr algn="ctr"/>
            <a:r>
              <a:rPr lang="en-GB" sz="2400" b="1" dirty="0"/>
              <a:t>Addressing barriers to school improvement… </a:t>
            </a:r>
          </a:p>
          <a:p>
            <a:endParaRPr lang="en-GB" dirty="0"/>
          </a:p>
        </p:txBody>
      </p:sp>
      <p:sp>
        <p:nvSpPr>
          <p:cNvPr id="4" name="Rectangle 3"/>
          <p:cNvSpPr/>
          <p:nvPr/>
        </p:nvSpPr>
        <p:spPr>
          <a:xfrm>
            <a:off x="220716" y="854748"/>
            <a:ext cx="8786649" cy="4832092"/>
          </a:xfrm>
          <a:prstGeom prst="rect">
            <a:avLst/>
          </a:prstGeom>
        </p:spPr>
        <p:txBody>
          <a:bodyPr wrap="square">
            <a:spAutoFit/>
          </a:bodyPr>
          <a:lstStyle/>
          <a:p>
            <a:pPr marL="285750" indent="-285750">
              <a:buFont typeface="Arial" panose="020B0604020202020204" pitchFamily="34" charset="0"/>
              <a:buChar char="•"/>
            </a:pPr>
            <a:r>
              <a:rPr lang="en-GB" sz="1400" dirty="0"/>
              <a:t>The over emphasis placed by some local authorities (and consortia staff) on putting schools, particularly those facing challenging circumstances, under increasing pressure.</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Multiple accountability arrangements (this means that school leaders are spending too much time preparing reports for different audiences, and attending various review and scrutiny meetings and, being given different advice on the improvements required).</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Lack of effective support for school improvement (the challenge advisers working in the consortia are spending far too much time monitoring and reporting on school progress in relation to national accountability procedures).</a:t>
            </a:r>
          </a:p>
          <a:p>
            <a:endParaRPr lang="en-GB" sz="1400" dirty="0"/>
          </a:p>
          <a:p>
            <a:pPr marL="285750" indent="-285750">
              <a:buFont typeface="Arial" panose="020B0604020202020204" pitchFamily="34" charset="0"/>
              <a:buChar char="•"/>
            </a:pPr>
            <a:r>
              <a:rPr lang="en-GB" sz="1400" dirty="0"/>
              <a:t>Actions by local authority and consortia staff that limit the freedom of school leaders to take responsibility for their own improvement (as a result, this leads to a sense of dependency on outsiders to lead improvement).</a:t>
            </a:r>
          </a:p>
          <a:p>
            <a:endParaRPr lang="en-GB" sz="1400" dirty="0"/>
          </a:p>
          <a:p>
            <a:pPr marL="285750" indent="-285750">
              <a:buFont typeface="Arial" panose="020B0604020202020204" pitchFamily="34" charset="0"/>
              <a:buChar char="•"/>
            </a:pPr>
            <a:r>
              <a:rPr lang="en-GB" sz="1400" dirty="0"/>
              <a:t>Poor knowledge amongst staff in local authorities about the strengths and weaknesses of the schools with which they work. </a:t>
            </a:r>
          </a:p>
          <a:p>
            <a:endParaRPr lang="en-GB" sz="1400" dirty="0"/>
          </a:p>
          <a:p>
            <a:pPr marL="285750" indent="-285750">
              <a:buFont typeface="Arial" panose="020B0604020202020204" pitchFamily="34" charset="0"/>
              <a:buChar char="•"/>
            </a:pPr>
            <a:r>
              <a:rPr lang="en-GB" sz="1400" dirty="0"/>
              <a:t>Governors who, in some instances, seem to be unclear about their roles and responsibilities. </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Local authorities that remain reluctant to make use of their powers of intervention in the case of schools that are a cause for concern. </a:t>
            </a:r>
          </a:p>
          <a:p>
            <a:pPr marL="285750" indent="-285750">
              <a:buFont typeface="Arial" panose="020B0604020202020204" pitchFamily="34" charset="0"/>
              <a:buChar char="•"/>
            </a:pPr>
            <a:endParaRPr lang="en-GB" sz="1400" dirty="0"/>
          </a:p>
          <a:p>
            <a:r>
              <a:rPr lang="en-GB" sz="1400" dirty="0"/>
              <a:t>							(Ainscow et al, 2019)</a:t>
            </a:r>
            <a:endParaRPr lang="en-US" sz="1400" dirty="0"/>
          </a:p>
        </p:txBody>
      </p:sp>
    </p:spTree>
    <p:extLst>
      <p:ext uri="{BB962C8B-B14F-4D97-AF65-F5344CB8AC3E}">
        <p14:creationId xmlns:p14="http://schemas.microsoft.com/office/powerpoint/2010/main" val="565056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10363" y="893134"/>
            <a:ext cx="4061638" cy="5478423"/>
          </a:xfrm>
          <a:prstGeom prst="rect">
            <a:avLst/>
          </a:prstGeom>
          <a:noFill/>
        </p:spPr>
        <p:txBody>
          <a:bodyPr wrap="square" rtlCol="0">
            <a:spAutoFit/>
          </a:bodyPr>
          <a:lstStyle/>
          <a:p>
            <a:endParaRPr lang="en-GB" sz="2000" dirty="0"/>
          </a:p>
          <a:p>
            <a:pPr algn="just"/>
            <a:r>
              <a:rPr lang="en-GB" sz="2000" dirty="0"/>
              <a:t>‘The creation of a system for improvement that is driven by schools themselves, and that involves co-operation between schools and other community organizations, begs questions regarding the roles of local authorities. Indeed, it raises the possibility that the involvement of a middle level administrative structure may not even be necessary.’</a:t>
            </a:r>
          </a:p>
          <a:p>
            <a:pPr algn="just"/>
            <a:endParaRPr lang="en-GB" sz="2000" dirty="0"/>
          </a:p>
          <a:p>
            <a:pPr algn="just"/>
            <a:r>
              <a:rPr lang="en-GB" sz="2000" dirty="0"/>
              <a:t>		(Ainscow, 2015)</a:t>
            </a:r>
          </a:p>
          <a:p>
            <a:endParaRPr lang="en-GB" dirty="0"/>
          </a:p>
          <a:p>
            <a:endParaRPr lang="en-GB" dirty="0"/>
          </a:p>
          <a:p>
            <a:endParaRPr lang="en-GB" dirty="0"/>
          </a:p>
          <a:p>
            <a:endParaRPr lang="en-GB"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97303" y="1020726"/>
            <a:ext cx="3631040" cy="3636335"/>
          </a:xfrm>
          <a:prstGeom prst="rect">
            <a:avLst/>
          </a:prstGeom>
        </p:spPr>
      </p:pic>
    </p:spTree>
    <p:extLst>
      <p:ext uri="{BB962C8B-B14F-4D97-AF65-F5344CB8AC3E}">
        <p14:creationId xmlns:p14="http://schemas.microsoft.com/office/powerpoint/2010/main" val="1752861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50426" y="2075694"/>
            <a:ext cx="6836979" cy="2031325"/>
          </a:xfrm>
          <a:prstGeom prst="rect">
            <a:avLst/>
          </a:prstGeom>
        </p:spPr>
        <p:txBody>
          <a:bodyPr wrap="square">
            <a:spAutoFit/>
          </a:bodyPr>
          <a:lstStyle/>
          <a:p>
            <a:r>
              <a:rPr lang="en-GB" b="1" dirty="0"/>
              <a:t>Assessment Component 1 – 40% </a:t>
            </a:r>
            <a:r>
              <a:rPr lang="en-GB" dirty="0"/>
              <a:t>(06.12.25 &amp; </a:t>
            </a:r>
            <a:r>
              <a:rPr lang="en-GB" dirty="0">
                <a:solidFill>
                  <a:srgbClr val="FF0000"/>
                </a:solidFill>
              </a:rPr>
              <a:t>08.12.25</a:t>
            </a:r>
            <a:r>
              <a:rPr lang="en-GB" dirty="0"/>
              <a:t>) </a:t>
            </a:r>
            <a:r>
              <a:rPr lang="en-GB" b="1" dirty="0"/>
              <a:t>  </a:t>
            </a:r>
            <a:endParaRPr lang="en-GB" dirty="0"/>
          </a:p>
          <a:p>
            <a:r>
              <a:rPr lang="en-GB" dirty="0"/>
              <a:t>Prepare a presentation for a conference that </a:t>
            </a:r>
            <a:r>
              <a:rPr lang="en-GB" dirty="0">
                <a:solidFill>
                  <a:srgbClr val="FF0000"/>
                </a:solidFill>
              </a:rPr>
              <a:t>critically evaluates </a:t>
            </a:r>
            <a:r>
              <a:rPr lang="en-GB" dirty="0"/>
              <a:t>a contemporary issue in education in Wales, its representation in </a:t>
            </a:r>
            <a:r>
              <a:rPr lang="en-GB" dirty="0">
                <a:solidFill>
                  <a:srgbClr val="FF0000"/>
                </a:solidFill>
              </a:rPr>
              <a:t>official statements, media treatment </a:t>
            </a:r>
            <a:r>
              <a:rPr lang="en-GB" dirty="0"/>
              <a:t>and your understanding of its treatment in an </a:t>
            </a:r>
            <a:r>
              <a:rPr lang="en-GB" dirty="0">
                <a:solidFill>
                  <a:srgbClr val="FF0000"/>
                </a:solidFill>
              </a:rPr>
              <a:t>international context </a:t>
            </a:r>
            <a:r>
              <a:rPr lang="en-GB" dirty="0"/>
              <a:t>(8 minutes presentation and 1,500 word equivalent supporting material).    </a:t>
            </a:r>
          </a:p>
          <a:p>
            <a:r>
              <a:rPr lang="en-GB" dirty="0"/>
              <a:t> </a:t>
            </a:r>
            <a:endParaRPr lang="en-US" dirty="0"/>
          </a:p>
        </p:txBody>
      </p:sp>
      <p:sp>
        <p:nvSpPr>
          <p:cNvPr id="5" name="TextBox 4"/>
          <p:cNvSpPr txBox="1"/>
          <p:nvPr/>
        </p:nvSpPr>
        <p:spPr>
          <a:xfrm>
            <a:off x="1703693" y="545330"/>
            <a:ext cx="6330444" cy="1138773"/>
          </a:xfrm>
          <a:prstGeom prst="rect">
            <a:avLst/>
          </a:prstGeom>
          <a:noFill/>
        </p:spPr>
        <p:txBody>
          <a:bodyPr wrap="square" rtlCol="0">
            <a:spAutoFit/>
          </a:bodyPr>
          <a:lstStyle/>
          <a:p>
            <a:r>
              <a:rPr lang="en-GB" sz="2400" b="1" dirty="0"/>
              <a:t>Exploring Contemporary Issues in Education: Policy Review and Critical Analysis </a:t>
            </a:r>
            <a:r>
              <a:rPr lang="en-GB" sz="2400" b="1" baseline="30000" dirty="0"/>
              <a:t>  </a:t>
            </a:r>
            <a:endParaRPr lang="en-GB" sz="2400" b="1" dirty="0"/>
          </a:p>
          <a:p>
            <a:endParaRPr lang="en-US" sz="2000" b="1" dirty="0"/>
          </a:p>
        </p:txBody>
      </p:sp>
    </p:spTree>
    <p:extLst>
      <p:ext uri="{BB962C8B-B14F-4D97-AF65-F5344CB8AC3E}">
        <p14:creationId xmlns:p14="http://schemas.microsoft.com/office/powerpoint/2010/main" val="36258272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086" y="-147367"/>
            <a:ext cx="7886700" cy="1325563"/>
          </a:xfrm>
        </p:spPr>
        <p:txBody>
          <a:bodyPr>
            <a:normAutofit/>
          </a:bodyPr>
          <a:lstStyle/>
          <a:p>
            <a:r>
              <a:rPr lang="en-GB" sz="3200" b="1" dirty="0">
                <a:latin typeface="+mn-lt"/>
              </a:rPr>
              <a:t>Key points…</a:t>
            </a:r>
          </a:p>
        </p:txBody>
      </p:sp>
      <p:sp>
        <p:nvSpPr>
          <p:cNvPr id="3" name="Content Placeholder 2"/>
          <p:cNvSpPr>
            <a:spLocks noGrp="1"/>
          </p:cNvSpPr>
          <p:nvPr>
            <p:ph idx="1"/>
          </p:nvPr>
        </p:nvSpPr>
        <p:spPr>
          <a:xfrm>
            <a:off x="715086" y="1029140"/>
            <a:ext cx="5562622" cy="4351338"/>
          </a:xfrm>
        </p:spPr>
        <p:txBody>
          <a:bodyPr>
            <a:normAutofit/>
          </a:bodyPr>
          <a:lstStyle/>
          <a:p>
            <a:r>
              <a:rPr lang="en-GB" sz="1800" dirty="0"/>
              <a:t>8 mins!</a:t>
            </a:r>
          </a:p>
          <a:p>
            <a:r>
              <a:rPr lang="en-GB" sz="1800" dirty="0"/>
              <a:t>Structure</a:t>
            </a:r>
          </a:p>
          <a:p>
            <a:r>
              <a:rPr lang="en-GB" sz="1800" dirty="0"/>
              <a:t>Context </a:t>
            </a:r>
          </a:p>
          <a:p>
            <a:r>
              <a:rPr lang="en-GB" sz="1800" dirty="0"/>
              <a:t>Narrow focus (doing fewer things well)</a:t>
            </a:r>
          </a:p>
          <a:p>
            <a:r>
              <a:rPr lang="en-GB" sz="1800" dirty="0"/>
              <a:t>Key messages – recommendations/conclusions         (try working backwards)</a:t>
            </a:r>
          </a:p>
          <a:p>
            <a:r>
              <a:rPr lang="en-GB" sz="1800" dirty="0"/>
              <a:t>Presentation style</a:t>
            </a:r>
          </a:p>
          <a:p>
            <a:r>
              <a:rPr lang="en-GB" sz="1800" dirty="0"/>
              <a:t>PPT slides</a:t>
            </a:r>
          </a:p>
          <a:p>
            <a:r>
              <a:rPr lang="en-GB" sz="1800" dirty="0"/>
              <a:t>Referencing</a:t>
            </a:r>
          </a:p>
          <a:p>
            <a:r>
              <a:rPr lang="en-GB" sz="1800" dirty="0"/>
              <a:t>Criticality</a:t>
            </a:r>
          </a:p>
          <a:p>
            <a:r>
              <a:rPr lang="en-GB" sz="1800" dirty="0"/>
              <a:t>Supporting materials – added value</a:t>
            </a:r>
          </a:p>
          <a:p>
            <a:r>
              <a:rPr lang="en-GB" sz="1800" dirty="0"/>
              <a:t>Look ahead to Assignments 2 &amp; 3</a:t>
            </a:r>
          </a:p>
          <a:p>
            <a:endParaRPr lang="en-GB" dirty="0"/>
          </a:p>
        </p:txBody>
      </p:sp>
      <p:pic>
        <p:nvPicPr>
          <p:cNvPr id="5" name="Picture 4">
            <a:extLst>
              <a:ext uri="{FF2B5EF4-FFF2-40B4-BE49-F238E27FC236}">
                <a16:creationId xmlns:a16="http://schemas.microsoft.com/office/drawing/2014/main" id="{23F7C153-4248-4F9B-B007-3679D3F96832}"/>
              </a:ext>
            </a:extLst>
          </p:cNvPr>
          <p:cNvPicPr>
            <a:picLocks noChangeAspect="1"/>
          </p:cNvPicPr>
          <p:nvPr/>
        </p:nvPicPr>
        <p:blipFill>
          <a:blip r:embed="rId2"/>
          <a:stretch>
            <a:fillRect/>
          </a:stretch>
        </p:blipFill>
        <p:spPr>
          <a:xfrm>
            <a:off x="5917933" y="641837"/>
            <a:ext cx="2613514" cy="4589585"/>
          </a:xfrm>
          <a:prstGeom prst="rect">
            <a:avLst/>
          </a:prstGeom>
        </p:spPr>
      </p:pic>
    </p:spTree>
    <p:extLst>
      <p:ext uri="{BB962C8B-B14F-4D97-AF65-F5344CB8AC3E}">
        <p14:creationId xmlns:p14="http://schemas.microsoft.com/office/powerpoint/2010/main" val="2512402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417B-D461-8921-E5F7-AC87E6A91048}"/>
              </a:ext>
            </a:extLst>
          </p:cNvPr>
          <p:cNvSpPr>
            <a:spLocks noGrp="1"/>
          </p:cNvSpPr>
          <p:nvPr>
            <p:ph type="title"/>
          </p:nvPr>
        </p:nvSpPr>
        <p:spPr>
          <a:xfrm>
            <a:off x="414895" y="0"/>
            <a:ext cx="7462054" cy="780398"/>
          </a:xfrm>
        </p:spPr>
        <p:txBody>
          <a:bodyPr>
            <a:normAutofit/>
          </a:bodyPr>
          <a:lstStyle/>
          <a:p>
            <a:r>
              <a:rPr lang="en-GB" sz="3600" b="1" dirty="0">
                <a:latin typeface="+mn-lt"/>
              </a:rPr>
              <a:t>Possible structure </a:t>
            </a:r>
          </a:p>
        </p:txBody>
      </p:sp>
      <p:graphicFrame>
        <p:nvGraphicFramePr>
          <p:cNvPr id="4" name="Content Placeholder 3">
            <a:extLst>
              <a:ext uri="{FF2B5EF4-FFF2-40B4-BE49-F238E27FC236}">
                <a16:creationId xmlns:a16="http://schemas.microsoft.com/office/drawing/2014/main" id="{D8078E41-0CF9-4471-86E2-14D04DD4CF26}"/>
              </a:ext>
            </a:extLst>
          </p:cNvPr>
          <p:cNvGraphicFramePr>
            <a:graphicFrameLocks noGrp="1"/>
          </p:cNvGraphicFramePr>
          <p:nvPr>
            <p:ph idx="1"/>
          </p:nvPr>
        </p:nvGraphicFramePr>
        <p:xfrm>
          <a:off x="-2133949" y="799244"/>
          <a:ext cx="9797143" cy="4239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BFAA43C3-BE84-1B4B-ED0D-3A384E165B2D}"/>
              </a:ext>
            </a:extLst>
          </p:cNvPr>
          <p:cNvSpPr txBox="1">
            <a:spLocks/>
          </p:cNvSpPr>
          <p:nvPr/>
        </p:nvSpPr>
        <p:spPr>
          <a:xfrm>
            <a:off x="6721432" y="5006366"/>
            <a:ext cx="5298775" cy="78039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latin typeface="+mn-lt"/>
              </a:rPr>
              <a:t>So what? </a:t>
            </a:r>
          </a:p>
        </p:txBody>
      </p:sp>
      <p:sp>
        <p:nvSpPr>
          <p:cNvPr id="6" name="TextBox 5">
            <a:extLst>
              <a:ext uri="{FF2B5EF4-FFF2-40B4-BE49-F238E27FC236}">
                <a16:creationId xmlns:a16="http://schemas.microsoft.com/office/drawing/2014/main" id="{E0E3F5C2-D47B-2ED3-6919-E4609F0854DC}"/>
              </a:ext>
            </a:extLst>
          </p:cNvPr>
          <p:cNvSpPr txBox="1"/>
          <p:nvPr/>
        </p:nvSpPr>
        <p:spPr>
          <a:xfrm>
            <a:off x="1995054" y="908415"/>
            <a:ext cx="2755076" cy="369332"/>
          </a:xfrm>
          <a:prstGeom prst="rect">
            <a:avLst/>
          </a:prstGeom>
          <a:noFill/>
        </p:spPr>
        <p:txBody>
          <a:bodyPr wrap="square" rtlCol="0">
            <a:spAutoFit/>
          </a:bodyPr>
          <a:lstStyle/>
          <a:p>
            <a:r>
              <a:rPr lang="en-GB" dirty="0"/>
              <a:t>Title slide</a:t>
            </a:r>
          </a:p>
        </p:txBody>
      </p:sp>
      <p:sp>
        <p:nvSpPr>
          <p:cNvPr id="7" name="TextBox 6">
            <a:extLst>
              <a:ext uri="{FF2B5EF4-FFF2-40B4-BE49-F238E27FC236}">
                <a16:creationId xmlns:a16="http://schemas.microsoft.com/office/drawing/2014/main" id="{DCC8895D-4E70-00FF-D01B-98A39BEE95E1}"/>
              </a:ext>
            </a:extLst>
          </p:cNvPr>
          <p:cNvSpPr txBox="1"/>
          <p:nvPr/>
        </p:nvSpPr>
        <p:spPr>
          <a:xfrm>
            <a:off x="2764622" y="1597643"/>
            <a:ext cx="5343899" cy="369332"/>
          </a:xfrm>
          <a:prstGeom prst="rect">
            <a:avLst/>
          </a:prstGeom>
          <a:noFill/>
        </p:spPr>
        <p:txBody>
          <a:bodyPr wrap="square" rtlCol="0">
            <a:spAutoFit/>
          </a:bodyPr>
          <a:lstStyle/>
          <a:p>
            <a:r>
              <a:rPr lang="en-GB" dirty="0"/>
              <a:t>Introduction/overview/aims</a:t>
            </a:r>
          </a:p>
        </p:txBody>
      </p:sp>
      <p:sp>
        <p:nvSpPr>
          <p:cNvPr id="8" name="TextBox 7">
            <a:extLst>
              <a:ext uri="{FF2B5EF4-FFF2-40B4-BE49-F238E27FC236}">
                <a16:creationId xmlns:a16="http://schemas.microsoft.com/office/drawing/2014/main" id="{9EF78ECC-5809-87D1-66D1-15FE3705D4BE}"/>
              </a:ext>
            </a:extLst>
          </p:cNvPr>
          <p:cNvSpPr txBox="1"/>
          <p:nvPr/>
        </p:nvSpPr>
        <p:spPr>
          <a:xfrm>
            <a:off x="3372592" y="2285963"/>
            <a:ext cx="5343899" cy="369332"/>
          </a:xfrm>
          <a:prstGeom prst="rect">
            <a:avLst/>
          </a:prstGeom>
          <a:noFill/>
        </p:spPr>
        <p:txBody>
          <a:bodyPr wrap="square" rtlCol="0">
            <a:spAutoFit/>
          </a:bodyPr>
          <a:lstStyle/>
          <a:p>
            <a:r>
              <a:rPr lang="en-GB" dirty="0"/>
              <a:t>Definitions/key concepts</a:t>
            </a:r>
          </a:p>
        </p:txBody>
      </p:sp>
      <p:sp>
        <p:nvSpPr>
          <p:cNvPr id="9" name="TextBox 8">
            <a:extLst>
              <a:ext uri="{FF2B5EF4-FFF2-40B4-BE49-F238E27FC236}">
                <a16:creationId xmlns:a16="http://schemas.microsoft.com/office/drawing/2014/main" id="{5BB19272-D1F7-FBA8-3A70-79C3DD3FD3E7}"/>
              </a:ext>
            </a:extLst>
          </p:cNvPr>
          <p:cNvSpPr txBox="1"/>
          <p:nvPr/>
        </p:nvSpPr>
        <p:spPr>
          <a:xfrm>
            <a:off x="4145922" y="2905568"/>
            <a:ext cx="5094514" cy="646331"/>
          </a:xfrm>
          <a:prstGeom prst="rect">
            <a:avLst/>
          </a:prstGeom>
          <a:noFill/>
        </p:spPr>
        <p:txBody>
          <a:bodyPr wrap="square" rtlCol="0">
            <a:spAutoFit/>
          </a:bodyPr>
          <a:lstStyle/>
          <a:p>
            <a:pPr lvl="0"/>
            <a:r>
              <a:rPr lang="en-GB" dirty="0"/>
              <a:t>Key arguments (inc. media treatment, international comparisons, academic lit, policy docs etc)</a:t>
            </a:r>
          </a:p>
        </p:txBody>
      </p:sp>
      <p:sp>
        <p:nvSpPr>
          <p:cNvPr id="10" name="TextBox 9">
            <a:extLst>
              <a:ext uri="{FF2B5EF4-FFF2-40B4-BE49-F238E27FC236}">
                <a16:creationId xmlns:a16="http://schemas.microsoft.com/office/drawing/2014/main" id="{7C7714A2-8529-0367-9726-BA503C5A4A8B}"/>
              </a:ext>
            </a:extLst>
          </p:cNvPr>
          <p:cNvSpPr txBox="1"/>
          <p:nvPr/>
        </p:nvSpPr>
        <p:spPr>
          <a:xfrm>
            <a:off x="4747187" y="3802172"/>
            <a:ext cx="5094514" cy="369332"/>
          </a:xfrm>
          <a:prstGeom prst="rect">
            <a:avLst/>
          </a:prstGeom>
          <a:noFill/>
        </p:spPr>
        <p:txBody>
          <a:bodyPr wrap="square" rtlCol="0">
            <a:spAutoFit/>
          </a:bodyPr>
          <a:lstStyle/>
          <a:p>
            <a:pPr lvl="0"/>
            <a:r>
              <a:rPr lang="en-GB" dirty="0"/>
              <a:t>Conclusion/final thoughts/recommendations</a:t>
            </a:r>
          </a:p>
        </p:txBody>
      </p:sp>
      <p:sp>
        <p:nvSpPr>
          <p:cNvPr id="11" name="TextBox 10">
            <a:extLst>
              <a:ext uri="{FF2B5EF4-FFF2-40B4-BE49-F238E27FC236}">
                <a16:creationId xmlns:a16="http://schemas.microsoft.com/office/drawing/2014/main" id="{AB45B449-2C3C-C78E-1E64-6AFC647F7046}"/>
              </a:ext>
            </a:extLst>
          </p:cNvPr>
          <p:cNvSpPr txBox="1"/>
          <p:nvPr/>
        </p:nvSpPr>
        <p:spPr>
          <a:xfrm>
            <a:off x="5436571" y="4454909"/>
            <a:ext cx="5094514" cy="369332"/>
          </a:xfrm>
          <a:prstGeom prst="rect">
            <a:avLst/>
          </a:prstGeom>
          <a:noFill/>
        </p:spPr>
        <p:txBody>
          <a:bodyPr wrap="square" rtlCol="0">
            <a:spAutoFit/>
          </a:bodyPr>
          <a:lstStyle/>
          <a:p>
            <a:pPr lvl="0"/>
            <a:r>
              <a:rPr lang="en-GB" dirty="0"/>
              <a:t>References</a:t>
            </a:r>
          </a:p>
        </p:txBody>
      </p:sp>
    </p:spTree>
    <p:extLst>
      <p:ext uri="{BB962C8B-B14F-4D97-AF65-F5344CB8AC3E}">
        <p14:creationId xmlns:p14="http://schemas.microsoft.com/office/powerpoint/2010/main" val="4168224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4B35CF3-E217-4522-854A-99F10422F2E8}"/>
              </a:ext>
            </a:extLst>
          </p:cNvPr>
          <p:cNvGraphicFramePr>
            <a:graphicFrameLocks noGrp="1"/>
          </p:cNvGraphicFramePr>
          <p:nvPr>
            <p:ph idx="1"/>
            <p:extLst>
              <p:ext uri="{D42A27DB-BD31-4B8C-83A1-F6EECF244321}">
                <p14:modId xmlns:p14="http://schemas.microsoft.com/office/powerpoint/2010/main" val="3350743169"/>
              </p:ext>
            </p:extLst>
          </p:nvPr>
        </p:nvGraphicFramePr>
        <p:xfrm>
          <a:off x="951767" y="40378"/>
          <a:ext cx="7240465" cy="40110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Oval 5">
            <a:extLst>
              <a:ext uri="{FF2B5EF4-FFF2-40B4-BE49-F238E27FC236}">
                <a16:creationId xmlns:a16="http://schemas.microsoft.com/office/drawing/2014/main" id="{B57B52FA-9478-4E50-9C04-7A34C776B4FB}"/>
              </a:ext>
            </a:extLst>
          </p:cNvPr>
          <p:cNvSpPr/>
          <p:nvPr/>
        </p:nvSpPr>
        <p:spPr>
          <a:xfrm>
            <a:off x="4085126" y="1764843"/>
            <a:ext cx="982540" cy="892420"/>
          </a:xfrm>
          <a:prstGeom prst="ellipse">
            <a:avLst/>
          </a:prstGeom>
          <a:ln w="571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8D13B654-D298-4923-81EF-B5F46C29AE5D}"/>
              </a:ext>
            </a:extLst>
          </p:cNvPr>
          <p:cNvSpPr txBox="1"/>
          <p:nvPr/>
        </p:nvSpPr>
        <p:spPr>
          <a:xfrm>
            <a:off x="3911477" y="2022352"/>
            <a:ext cx="1321044" cy="523220"/>
          </a:xfrm>
          <a:prstGeom prst="rect">
            <a:avLst/>
          </a:prstGeom>
          <a:noFill/>
        </p:spPr>
        <p:txBody>
          <a:bodyPr wrap="square" rtlCol="0">
            <a:spAutoFit/>
          </a:bodyPr>
          <a:lstStyle/>
          <a:p>
            <a:pPr algn="ctr"/>
            <a:r>
              <a:rPr lang="en-GB" sz="1400" b="1" dirty="0">
                <a:latin typeface="freight-sans-pro"/>
              </a:rPr>
              <a:t>Your issue/ topic</a:t>
            </a:r>
          </a:p>
        </p:txBody>
      </p:sp>
      <p:sp>
        <p:nvSpPr>
          <p:cNvPr id="8" name="TextBox 7">
            <a:extLst>
              <a:ext uri="{FF2B5EF4-FFF2-40B4-BE49-F238E27FC236}">
                <a16:creationId xmlns:a16="http://schemas.microsoft.com/office/drawing/2014/main" id="{A21E5016-544E-49F6-9CF5-9415B2EAF282}"/>
              </a:ext>
            </a:extLst>
          </p:cNvPr>
          <p:cNvSpPr txBox="1"/>
          <p:nvPr/>
        </p:nvSpPr>
        <p:spPr>
          <a:xfrm>
            <a:off x="6695342" y="900941"/>
            <a:ext cx="2149720" cy="1785104"/>
          </a:xfrm>
          <a:prstGeom prst="rect">
            <a:avLst/>
          </a:prstGeom>
          <a:noFill/>
        </p:spPr>
        <p:txBody>
          <a:bodyPr wrap="square">
            <a:spAutoFit/>
          </a:bodyPr>
          <a:lstStyle/>
          <a:p>
            <a:pPr algn="l"/>
            <a:r>
              <a:rPr lang="en-GB" sz="1400" b="1" i="0" dirty="0">
                <a:effectLst/>
                <a:latin typeface="freight-sans-pro"/>
              </a:rPr>
              <a:t>CONTEXT</a:t>
            </a:r>
          </a:p>
          <a:p>
            <a:pPr algn="l"/>
            <a:endParaRPr lang="en-GB" sz="1200" dirty="0">
              <a:latin typeface="freight-sans-pro"/>
            </a:endParaRPr>
          </a:p>
          <a:p>
            <a:pPr algn="l"/>
            <a:r>
              <a:rPr lang="en-GB" sz="1200" b="0" i="0" dirty="0">
                <a:effectLst/>
                <a:latin typeface="freight-sans-pro"/>
              </a:rPr>
              <a:t>What is the issue/topic about?</a:t>
            </a:r>
          </a:p>
          <a:p>
            <a:pPr algn="l"/>
            <a:r>
              <a:rPr lang="en-GB" sz="1200" b="0" i="0" dirty="0">
                <a:effectLst/>
                <a:latin typeface="freight-sans-pro"/>
              </a:rPr>
              <a:t>Who does it involve or affect?</a:t>
            </a:r>
          </a:p>
          <a:p>
            <a:pPr algn="l"/>
            <a:r>
              <a:rPr lang="en-GB" sz="1200" b="0" i="0" dirty="0">
                <a:effectLst/>
                <a:latin typeface="freight-sans-pro"/>
              </a:rPr>
              <a:t>When and where is it happening?</a:t>
            </a:r>
          </a:p>
          <a:p>
            <a:r>
              <a:rPr lang="en-GB" sz="1200" dirty="0">
                <a:latin typeface="freight-sans-pro"/>
              </a:rPr>
              <a:t>How has it evolved?</a:t>
            </a:r>
          </a:p>
          <a:p>
            <a:pPr algn="l"/>
            <a:r>
              <a:rPr lang="en-GB" sz="1200" dirty="0">
                <a:latin typeface="freight-sans-pro"/>
              </a:rPr>
              <a:t>Why is it of interest to me?</a:t>
            </a:r>
          </a:p>
          <a:p>
            <a:pPr algn="l"/>
            <a:endParaRPr lang="en-GB" sz="1200" b="0" i="0" dirty="0">
              <a:effectLst/>
              <a:latin typeface="freight-sans-pro"/>
            </a:endParaRPr>
          </a:p>
        </p:txBody>
      </p:sp>
      <p:sp>
        <p:nvSpPr>
          <p:cNvPr id="10" name="TextBox 9">
            <a:extLst>
              <a:ext uri="{FF2B5EF4-FFF2-40B4-BE49-F238E27FC236}">
                <a16:creationId xmlns:a16="http://schemas.microsoft.com/office/drawing/2014/main" id="{85699D51-178D-4AE5-9324-FE8DE9629DDB}"/>
              </a:ext>
            </a:extLst>
          </p:cNvPr>
          <p:cNvSpPr txBox="1"/>
          <p:nvPr/>
        </p:nvSpPr>
        <p:spPr>
          <a:xfrm>
            <a:off x="1693616" y="3894956"/>
            <a:ext cx="5756766" cy="2246769"/>
          </a:xfrm>
          <a:prstGeom prst="rect">
            <a:avLst/>
          </a:prstGeom>
          <a:noFill/>
        </p:spPr>
        <p:txBody>
          <a:bodyPr wrap="square">
            <a:spAutoFit/>
          </a:bodyPr>
          <a:lstStyle/>
          <a:p>
            <a:pPr algn="ctr"/>
            <a:r>
              <a:rPr lang="en-GB" sz="1400" b="1" i="0" dirty="0">
                <a:effectLst/>
                <a:latin typeface="freight-sans-pro"/>
              </a:rPr>
              <a:t>CRITICALITY</a:t>
            </a:r>
          </a:p>
          <a:p>
            <a:pPr algn="ctr"/>
            <a:endParaRPr lang="en-GB" sz="1200" dirty="0">
              <a:latin typeface="freight-sans-pro"/>
            </a:endParaRPr>
          </a:p>
          <a:p>
            <a:pPr algn="ctr"/>
            <a:r>
              <a:rPr lang="en-GB" sz="1200" b="0" i="0" dirty="0">
                <a:effectLst/>
                <a:latin typeface="freight-sans-pro"/>
              </a:rPr>
              <a:t>What are the contributing factors/causes?</a:t>
            </a:r>
          </a:p>
          <a:p>
            <a:pPr algn="ctr"/>
            <a:r>
              <a:rPr lang="en-GB" sz="1200" b="0" i="0" dirty="0">
                <a:effectLst/>
                <a:latin typeface="freight-sans-pro"/>
              </a:rPr>
              <a:t>How might one factor impact another?</a:t>
            </a:r>
          </a:p>
          <a:p>
            <a:pPr algn="ctr"/>
            <a:r>
              <a:rPr lang="en-GB" sz="1200" b="0" i="0" dirty="0">
                <a:effectLst/>
                <a:latin typeface="freight-sans-pro"/>
              </a:rPr>
              <a:t>What if one factor is removed or altered?</a:t>
            </a:r>
          </a:p>
          <a:p>
            <a:pPr algn="ctr"/>
            <a:r>
              <a:rPr lang="en-GB" sz="1200" dirty="0">
                <a:latin typeface="freight-sans-pro"/>
              </a:rPr>
              <a:t>Is there anything missing? </a:t>
            </a:r>
          </a:p>
          <a:p>
            <a:pPr algn="ctr"/>
            <a:r>
              <a:rPr lang="en-GB" sz="1200" b="0" i="0" dirty="0">
                <a:effectLst/>
                <a:latin typeface="freight-sans-pro"/>
              </a:rPr>
              <a:t>Are there links to other issues?</a:t>
            </a:r>
          </a:p>
          <a:p>
            <a:pPr algn="ctr"/>
            <a:r>
              <a:rPr lang="en-GB" sz="1200" b="0" i="0" dirty="0">
                <a:effectLst/>
                <a:latin typeface="freight-sans-pro"/>
              </a:rPr>
              <a:t>What are the key perspectives/viewpoints – and how do they vary?</a:t>
            </a:r>
          </a:p>
          <a:p>
            <a:pPr algn="ctr"/>
            <a:endParaRPr lang="en-GB" sz="1200" b="0" i="0" dirty="0">
              <a:effectLst/>
              <a:latin typeface="freight-sans-pro"/>
            </a:endParaRPr>
          </a:p>
          <a:p>
            <a:pPr algn="ctr"/>
            <a:endParaRPr lang="en-GB" sz="1200" b="0" i="0" dirty="0">
              <a:effectLst/>
              <a:latin typeface="freight-sans-pro"/>
            </a:endParaRPr>
          </a:p>
          <a:p>
            <a:pPr algn="l">
              <a:buFont typeface="Arial" panose="020B0604020202020204" pitchFamily="34" charset="0"/>
              <a:buChar char="•"/>
            </a:pPr>
            <a:endParaRPr lang="en-GB" b="0" i="0" dirty="0">
              <a:solidFill>
                <a:srgbClr val="4A4A4A"/>
              </a:solidFill>
              <a:effectLst/>
              <a:latin typeface="freight-sans-pro"/>
            </a:endParaRPr>
          </a:p>
        </p:txBody>
      </p:sp>
      <p:sp>
        <p:nvSpPr>
          <p:cNvPr id="12" name="TextBox 11">
            <a:extLst>
              <a:ext uri="{FF2B5EF4-FFF2-40B4-BE49-F238E27FC236}">
                <a16:creationId xmlns:a16="http://schemas.microsoft.com/office/drawing/2014/main" id="{723A84FD-8B83-462C-BCE7-553298564977}"/>
              </a:ext>
            </a:extLst>
          </p:cNvPr>
          <p:cNvSpPr txBox="1"/>
          <p:nvPr/>
        </p:nvSpPr>
        <p:spPr>
          <a:xfrm>
            <a:off x="454452" y="939696"/>
            <a:ext cx="2149719" cy="2154436"/>
          </a:xfrm>
          <a:prstGeom prst="rect">
            <a:avLst/>
          </a:prstGeom>
          <a:noFill/>
        </p:spPr>
        <p:txBody>
          <a:bodyPr wrap="square">
            <a:spAutoFit/>
          </a:bodyPr>
          <a:lstStyle/>
          <a:p>
            <a:r>
              <a:rPr lang="en-GB" sz="1400" b="1" i="0" dirty="0">
                <a:effectLst/>
                <a:latin typeface="freight-sans-pro"/>
              </a:rPr>
              <a:t>SO WHAT?</a:t>
            </a:r>
          </a:p>
          <a:p>
            <a:pPr>
              <a:buFont typeface="Arial" panose="020B0604020202020204" pitchFamily="34" charset="0"/>
              <a:buChar char="•"/>
            </a:pPr>
            <a:endParaRPr lang="en-GB" sz="1200" dirty="0">
              <a:latin typeface="freight-sans-pro"/>
            </a:endParaRPr>
          </a:p>
          <a:p>
            <a:r>
              <a:rPr lang="en-GB" sz="1200" b="0" i="0" dirty="0">
                <a:effectLst/>
                <a:latin typeface="freight-sans-pro"/>
              </a:rPr>
              <a:t>What do I think about this?</a:t>
            </a:r>
          </a:p>
          <a:p>
            <a:r>
              <a:rPr lang="en-GB" sz="1200" dirty="0">
                <a:latin typeface="freight-sans-pro"/>
              </a:rPr>
              <a:t>Whose perspective/viewpoint do I share – and why?</a:t>
            </a:r>
          </a:p>
          <a:p>
            <a:r>
              <a:rPr lang="en-GB" sz="1200" b="0" i="0" dirty="0">
                <a:effectLst/>
                <a:latin typeface="freight-sans-pro"/>
              </a:rPr>
              <a:t>How does this compare to other research I have read?</a:t>
            </a:r>
          </a:p>
          <a:p>
            <a:r>
              <a:rPr lang="en-GB" sz="1200" dirty="0">
                <a:latin typeface="freight-sans-pro"/>
              </a:rPr>
              <a:t>What would I recommend or propose as a possible solution?</a:t>
            </a:r>
          </a:p>
          <a:p>
            <a:r>
              <a:rPr lang="en-GB" sz="1200" b="0" i="0" dirty="0">
                <a:effectLst/>
                <a:latin typeface="freight-sans-pro"/>
              </a:rPr>
              <a:t>What happens next – where do we go from here?</a:t>
            </a:r>
          </a:p>
        </p:txBody>
      </p:sp>
      <p:pic>
        <p:nvPicPr>
          <p:cNvPr id="2050" name="Picture 2" descr="209,566 BEST Question Marks IMAGES, STOCK PHOTOS &amp;amp; VECTORS | Adobe Stock">
            <a:extLst>
              <a:ext uri="{FF2B5EF4-FFF2-40B4-BE49-F238E27FC236}">
                <a16:creationId xmlns:a16="http://schemas.microsoft.com/office/drawing/2014/main" id="{CE40375B-3D33-4D70-96C7-C342FBF1C2A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8937" y="3531282"/>
            <a:ext cx="2576590" cy="171772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209,566 BEST Question Marks IMAGES, STOCK PHOTOS &amp;amp; VECTORS | Adobe Stock">
            <a:extLst>
              <a:ext uri="{FF2B5EF4-FFF2-40B4-BE49-F238E27FC236}">
                <a16:creationId xmlns:a16="http://schemas.microsoft.com/office/drawing/2014/main" id="{4167201F-4956-4A81-B75E-0AB0F80BC6D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68475" y="3531282"/>
            <a:ext cx="2576590" cy="1717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52310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8BB2FF-DAD5-AB38-6DAA-1862DC25AA8A}"/>
              </a:ext>
            </a:extLst>
          </p:cNvPr>
          <p:cNvSpPr>
            <a:spLocks noGrp="1"/>
          </p:cNvSpPr>
          <p:nvPr>
            <p:ph idx="1"/>
          </p:nvPr>
        </p:nvSpPr>
        <p:spPr>
          <a:xfrm>
            <a:off x="344564" y="2624615"/>
            <a:ext cx="7886700" cy="4351338"/>
          </a:xfrm>
        </p:spPr>
        <p:txBody>
          <a:bodyPr>
            <a:normAutofit/>
          </a:bodyPr>
          <a:lstStyle/>
          <a:p>
            <a:r>
              <a:rPr lang="en-GB" sz="1800" b="0" i="0" dirty="0">
                <a:solidFill>
                  <a:srgbClr val="333333"/>
                </a:solidFill>
                <a:effectLst/>
              </a:rPr>
              <a:t>‘The roll-out of </a:t>
            </a:r>
            <a:r>
              <a:rPr lang="en-GB" sz="1800" b="0" i="0" dirty="0" err="1">
                <a:solidFill>
                  <a:srgbClr val="333333"/>
                </a:solidFill>
                <a:effectLst/>
              </a:rPr>
              <a:t>CfW</a:t>
            </a:r>
            <a:r>
              <a:rPr lang="en-GB" sz="1800" b="0" i="0" dirty="0">
                <a:solidFill>
                  <a:srgbClr val="333333"/>
                </a:solidFill>
                <a:effectLst/>
              </a:rPr>
              <a:t> is being directly impeded by a scarcity of resource that endangers not only curriculum realisation in a more practical sense but also the motivation and goodwill of teachers to make it work. It is not that they do not </a:t>
            </a:r>
            <a:r>
              <a:rPr lang="en-GB" sz="1800" b="0" i="1" dirty="0">
                <a:solidFill>
                  <a:srgbClr val="333333"/>
                </a:solidFill>
                <a:effectLst/>
              </a:rPr>
              <a:t>want</a:t>
            </a:r>
            <a:r>
              <a:rPr lang="en-GB" sz="1800" b="0" i="0" dirty="0">
                <a:solidFill>
                  <a:srgbClr val="333333"/>
                </a:solidFill>
                <a:effectLst/>
              </a:rPr>
              <a:t> to engage in curriculum reform, more that they feel they cannot do it justice.’													(Evans, 2023, p.12)</a:t>
            </a:r>
          </a:p>
          <a:p>
            <a:endParaRPr lang="en-GB" sz="1800" dirty="0">
              <a:solidFill>
                <a:srgbClr val="333333"/>
              </a:solidFill>
            </a:endParaRPr>
          </a:p>
          <a:p>
            <a:r>
              <a:rPr lang="en-GB" sz="1800" dirty="0">
                <a:solidFill>
                  <a:srgbClr val="333333"/>
                </a:solidFill>
              </a:rPr>
              <a:t>Funding impacting on teachers’ capacity to implement new curriculum – and their motivation to make it work 			(Evans, 2023)</a:t>
            </a:r>
          </a:p>
        </p:txBody>
      </p:sp>
      <p:sp>
        <p:nvSpPr>
          <p:cNvPr id="4" name="Title 1">
            <a:extLst>
              <a:ext uri="{FF2B5EF4-FFF2-40B4-BE49-F238E27FC236}">
                <a16:creationId xmlns:a16="http://schemas.microsoft.com/office/drawing/2014/main" id="{5C3F63ED-0BCA-E903-1101-482AF246CCCC}"/>
              </a:ext>
            </a:extLst>
          </p:cNvPr>
          <p:cNvSpPr>
            <a:spLocks noGrp="1"/>
          </p:cNvSpPr>
          <p:nvPr>
            <p:ph type="title"/>
          </p:nvPr>
        </p:nvSpPr>
        <p:spPr>
          <a:xfrm>
            <a:off x="715086" y="-147367"/>
            <a:ext cx="7886700" cy="1325563"/>
          </a:xfrm>
        </p:spPr>
        <p:txBody>
          <a:bodyPr>
            <a:normAutofit/>
          </a:bodyPr>
          <a:lstStyle/>
          <a:p>
            <a:r>
              <a:rPr lang="en-GB" sz="3200" b="1" dirty="0">
                <a:latin typeface="+mn-lt"/>
              </a:rPr>
              <a:t>Key referencing rule…</a:t>
            </a:r>
          </a:p>
        </p:txBody>
      </p:sp>
      <p:pic>
        <p:nvPicPr>
          <p:cNvPr id="6" name="Picture 5">
            <a:extLst>
              <a:ext uri="{FF2B5EF4-FFF2-40B4-BE49-F238E27FC236}">
                <a16:creationId xmlns:a16="http://schemas.microsoft.com/office/drawing/2014/main" id="{06B6266A-CDCE-08AB-1E41-BA1518CEF0E7}"/>
              </a:ext>
            </a:extLst>
          </p:cNvPr>
          <p:cNvPicPr>
            <a:picLocks noChangeAspect="1"/>
          </p:cNvPicPr>
          <p:nvPr/>
        </p:nvPicPr>
        <p:blipFill>
          <a:blip r:embed="rId2"/>
          <a:stretch>
            <a:fillRect/>
          </a:stretch>
        </p:blipFill>
        <p:spPr>
          <a:xfrm>
            <a:off x="4962617" y="284633"/>
            <a:ext cx="3830205" cy="210229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459771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21970" y="1125132"/>
            <a:ext cx="7100059" cy="4985980"/>
          </a:xfrm>
          <a:prstGeom prst="rect">
            <a:avLst/>
          </a:prstGeom>
        </p:spPr>
        <p:txBody>
          <a:bodyPr wrap="square">
            <a:spAutoFit/>
          </a:bodyPr>
          <a:lstStyle/>
          <a:p>
            <a:pPr marL="285750" indent="-285750">
              <a:lnSpc>
                <a:spcPct val="150000"/>
              </a:lnSpc>
              <a:buFont typeface="Arial" panose="020B0604020202020204" pitchFamily="34" charset="0"/>
              <a:buChar char="•"/>
            </a:pPr>
            <a:r>
              <a:rPr lang="en-GB" sz="1400" dirty="0"/>
              <a:t>Media treatment – avoid superficial reference</a:t>
            </a:r>
          </a:p>
          <a:p>
            <a:pPr marL="285750" indent="-285750">
              <a:lnSpc>
                <a:spcPct val="150000"/>
              </a:lnSpc>
              <a:buFont typeface="Arial" panose="020B0604020202020204" pitchFamily="34" charset="0"/>
              <a:buChar char="•"/>
            </a:pPr>
            <a:r>
              <a:rPr lang="en-GB" sz="1400" dirty="0"/>
              <a:t>International context – demonstrate breadth of knowledge/understanding (UK nations applicable)</a:t>
            </a:r>
          </a:p>
          <a:p>
            <a:pPr marL="285750" indent="-285750">
              <a:lnSpc>
                <a:spcPct val="150000"/>
              </a:lnSpc>
              <a:buFont typeface="Arial" panose="020B0604020202020204" pitchFamily="34" charset="0"/>
              <a:buChar char="•"/>
            </a:pPr>
            <a:r>
              <a:rPr lang="en-GB" sz="1400" dirty="0"/>
              <a:t>Range of evidence/sources</a:t>
            </a:r>
          </a:p>
          <a:p>
            <a:pPr marL="285750" indent="-285750">
              <a:lnSpc>
                <a:spcPct val="150000"/>
              </a:lnSpc>
              <a:buFont typeface="Arial" panose="020B0604020202020204" pitchFamily="34" charset="0"/>
              <a:buChar char="•"/>
            </a:pPr>
            <a:r>
              <a:rPr lang="en-GB" sz="1400" dirty="0"/>
              <a:t>Transferring contemporary issue fine – but avoid self-plagiarism </a:t>
            </a:r>
          </a:p>
          <a:p>
            <a:pPr marL="285750" indent="-285750">
              <a:lnSpc>
                <a:spcPct val="150000"/>
              </a:lnSpc>
              <a:buFont typeface="Arial" panose="020B0604020202020204" pitchFamily="34" charset="0"/>
              <a:buChar char="•"/>
            </a:pPr>
            <a:r>
              <a:rPr lang="en-GB" sz="1400" dirty="0"/>
              <a:t>Structure - strip it back… think about how you'd start, how you'd build and how you'd wrap up at the end</a:t>
            </a:r>
          </a:p>
          <a:p>
            <a:pPr marL="285750" indent="-285750">
              <a:lnSpc>
                <a:spcPct val="150000"/>
              </a:lnSpc>
              <a:buFont typeface="Arial" panose="020B0604020202020204" pitchFamily="34" charset="0"/>
              <a:buChar char="•"/>
            </a:pPr>
            <a:r>
              <a:rPr lang="en-GB" sz="1400" dirty="0"/>
              <a:t>‘Take a stand’ – this is not a blog! But try to remain </a:t>
            </a:r>
            <a:r>
              <a:rPr lang="en-GB" sz="1400" u="sng" dirty="0"/>
              <a:t>dispassionate and professional</a:t>
            </a:r>
          </a:p>
          <a:p>
            <a:pPr marL="285750" indent="-285750">
              <a:lnSpc>
                <a:spcPct val="150000"/>
              </a:lnSpc>
              <a:buFont typeface="Arial" panose="020B0604020202020204" pitchFamily="34" charset="0"/>
              <a:buChar char="•"/>
            </a:pPr>
            <a:r>
              <a:rPr lang="en-GB" sz="1400" dirty="0"/>
              <a:t>The challenge is demonstrating a full and clear understanding of your issue, with reputable sources and evidence to back up your claims, in such a short amount of presentation time</a:t>
            </a:r>
          </a:p>
          <a:p>
            <a:pPr marL="285750" indent="-285750">
              <a:lnSpc>
                <a:spcPct val="150000"/>
              </a:lnSpc>
              <a:buFont typeface="Arial" panose="020B0604020202020204" pitchFamily="34" charset="0"/>
              <a:buChar char="•"/>
            </a:pPr>
            <a:r>
              <a:rPr lang="en-GB" sz="1400" dirty="0"/>
              <a:t>Don’t assume your audience knows what you know…</a:t>
            </a:r>
          </a:p>
          <a:p>
            <a:pPr marL="285750" indent="-285750">
              <a:lnSpc>
                <a:spcPct val="150000"/>
              </a:lnSpc>
              <a:buFont typeface="Arial" panose="020B0604020202020204" pitchFamily="34" charset="0"/>
              <a:buChar char="•"/>
            </a:pPr>
            <a:r>
              <a:rPr lang="en-GB" sz="1400" dirty="0"/>
              <a:t>Spelling, punctuation and grammar</a:t>
            </a:r>
          </a:p>
          <a:p>
            <a:pPr marL="285750" indent="-285750">
              <a:lnSpc>
                <a:spcPct val="150000"/>
              </a:lnSpc>
              <a:buFont typeface="Arial" panose="020B0604020202020204" pitchFamily="34" charset="0"/>
              <a:buChar char="•"/>
            </a:pPr>
            <a:r>
              <a:rPr lang="en-GB" sz="1400" dirty="0"/>
              <a:t>You are in charge!</a:t>
            </a:r>
          </a:p>
          <a:p>
            <a:pPr marL="285750" indent="-285750">
              <a:lnSpc>
                <a:spcPct val="150000"/>
              </a:lnSpc>
              <a:buFont typeface="Arial" panose="020B0604020202020204" pitchFamily="34" charset="0"/>
              <a:buChar char="•"/>
            </a:pPr>
            <a:endParaRPr lang="en-GB" dirty="0"/>
          </a:p>
          <a:p>
            <a:endParaRPr lang="en-GB" b="1" dirty="0"/>
          </a:p>
        </p:txBody>
      </p:sp>
      <p:sp>
        <p:nvSpPr>
          <p:cNvPr id="3" name="TextBox 2"/>
          <p:cNvSpPr txBox="1"/>
          <p:nvPr/>
        </p:nvSpPr>
        <p:spPr>
          <a:xfrm>
            <a:off x="1342901" y="393495"/>
            <a:ext cx="5594230" cy="523220"/>
          </a:xfrm>
          <a:prstGeom prst="rect">
            <a:avLst/>
          </a:prstGeom>
          <a:noFill/>
        </p:spPr>
        <p:txBody>
          <a:bodyPr wrap="square" rtlCol="0">
            <a:spAutoFit/>
          </a:bodyPr>
          <a:lstStyle/>
          <a:p>
            <a:r>
              <a:rPr lang="en-GB" sz="2800" b="1" dirty="0"/>
              <a:t>Final thoughts…</a:t>
            </a:r>
          </a:p>
        </p:txBody>
      </p:sp>
    </p:spTree>
    <p:extLst>
      <p:ext uri="{BB962C8B-B14F-4D97-AF65-F5344CB8AC3E}">
        <p14:creationId xmlns:p14="http://schemas.microsoft.com/office/powerpoint/2010/main" val="1888205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e Art of Persuasion How Convincing are You?. Persuasion Persuasion is the  act of convincing others by giving reasons that make sense. - ppt download">
            <a:extLst>
              <a:ext uri="{FF2B5EF4-FFF2-40B4-BE49-F238E27FC236}">
                <a16:creationId xmlns:a16="http://schemas.microsoft.com/office/drawing/2014/main" id="{FE3D283E-153B-4590-B7A5-CD6E5BD227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7126" y="390526"/>
            <a:ext cx="6889748" cy="5167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1084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B691C-C525-45A9-9B02-4DDB56191953}"/>
              </a:ext>
            </a:extLst>
          </p:cNvPr>
          <p:cNvSpPr>
            <a:spLocks noGrp="1"/>
          </p:cNvSpPr>
          <p:nvPr>
            <p:ph type="title"/>
          </p:nvPr>
        </p:nvSpPr>
        <p:spPr>
          <a:xfrm>
            <a:off x="628650" y="130347"/>
            <a:ext cx="7886700" cy="1325563"/>
          </a:xfrm>
        </p:spPr>
        <p:txBody>
          <a:bodyPr/>
          <a:lstStyle/>
          <a:p>
            <a:r>
              <a:rPr lang="en-GB" b="1" dirty="0">
                <a:latin typeface="+mn-lt"/>
              </a:rPr>
              <a:t>Saturday, December 6</a:t>
            </a:r>
          </a:p>
        </p:txBody>
      </p:sp>
      <p:sp>
        <p:nvSpPr>
          <p:cNvPr id="3" name="Content Placeholder 2">
            <a:extLst>
              <a:ext uri="{FF2B5EF4-FFF2-40B4-BE49-F238E27FC236}">
                <a16:creationId xmlns:a16="http://schemas.microsoft.com/office/drawing/2014/main" id="{039D99C1-D8D4-48C8-ADF5-A845E9DA1915}"/>
              </a:ext>
            </a:extLst>
          </p:cNvPr>
          <p:cNvSpPr>
            <a:spLocks noGrp="1"/>
          </p:cNvSpPr>
          <p:nvPr>
            <p:ph idx="1"/>
          </p:nvPr>
        </p:nvSpPr>
        <p:spPr>
          <a:xfrm>
            <a:off x="628650" y="1385571"/>
            <a:ext cx="7886700" cy="4351338"/>
          </a:xfrm>
        </p:spPr>
        <p:txBody>
          <a:bodyPr>
            <a:normAutofit/>
          </a:bodyPr>
          <a:lstStyle/>
          <a:p>
            <a:pPr>
              <a:lnSpc>
                <a:spcPct val="150000"/>
              </a:lnSpc>
            </a:pPr>
            <a:r>
              <a:rPr lang="en-GB" sz="2000" dirty="0"/>
              <a:t>9.30am for 9.45am start (approx. 1pm finish)</a:t>
            </a:r>
          </a:p>
          <a:p>
            <a:pPr>
              <a:lnSpc>
                <a:spcPct val="150000"/>
              </a:lnSpc>
            </a:pPr>
            <a:r>
              <a:rPr lang="en-GB" sz="2000" dirty="0"/>
              <a:t>IQ Building, Swansea Waterfront </a:t>
            </a:r>
          </a:p>
          <a:p>
            <a:pPr>
              <a:lnSpc>
                <a:spcPct val="150000"/>
              </a:lnSpc>
            </a:pPr>
            <a:r>
              <a:rPr lang="en-GB" sz="2000" dirty="0"/>
              <a:t>Room 304 – third (top) floor, out of lifts and over bridge </a:t>
            </a:r>
          </a:p>
          <a:p>
            <a:pPr>
              <a:lnSpc>
                <a:spcPct val="150000"/>
              </a:lnSpc>
            </a:pPr>
            <a:r>
              <a:rPr lang="en-GB" sz="2000" dirty="0"/>
              <a:t>Student cards – </a:t>
            </a:r>
            <a:r>
              <a:rPr lang="en-GB" sz="2000" dirty="0" err="1"/>
              <a:t>MyTSD</a:t>
            </a:r>
            <a:r>
              <a:rPr lang="en-GB" sz="2000" dirty="0"/>
              <a:t> photos</a:t>
            </a:r>
          </a:p>
          <a:p>
            <a:pPr>
              <a:lnSpc>
                <a:spcPct val="150000"/>
              </a:lnSpc>
            </a:pPr>
            <a:r>
              <a:rPr lang="en-GB" sz="2000" dirty="0"/>
              <a:t>Emailed PPTs/USBs</a:t>
            </a:r>
          </a:p>
          <a:p>
            <a:pPr>
              <a:lnSpc>
                <a:spcPct val="150000"/>
              </a:lnSpc>
            </a:pPr>
            <a:r>
              <a:rPr lang="en-GB" sz="2000" dirty="0"/>
              <a:t>Journal writing workshop – Tuesday, December 16 @ 7.30pm</a:t>
            </a:r>
          </a:p>
          <a:p>
            <a:pPr>
              <a:lnSpc>
                <a:spcPct val="150000"/>
              </a:lnSpc>
            </a:pPr>
            <a:endParaRPr lang="en-GB" sz="2000" dirty="0"/>
          </a:p>
        </p:txBody>
      </p:sp>
    </p:spTree>
    <p:extLst>
      <p:ext uri="{BB962C8B-B14F-4D97-AF65-F5344CB8AC3E}">
        <p14:creationId xmlns:p14="http://schemas.microsoft.com/office/powerpoint/2010/main" val="35860058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2595" y="1180214"/>
            <a:ext cx="5252484" cy="584775"/>
          </a:xfrm>
          <a:prstGeom prst="rect">
            <a:avLst/>
          </a:prstGeom>
          <a:noFill/>
        </p:spPr>
        <p:txBody>
          <a:bodyPr wrap="square" rtlCol="0">
            <a:spAutoFit/>
          </a:bodyPr>
          <a:lstStyle/>
          <a:p>
            <a:pPr algn="ctr"/>
            <a:r>
              <a:rPr lang="en-GB" sz="3200" dirty="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3233</TotalTime>
  <Words>1922</Words>
  <Application>Microsoft Office PowerPoint</Application>
  <PresentationFormat>On-screen Show (4:3)</PresentationFormat>
  <Paragraphs>225</Paragraphs>
  <Slides>23</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Calibri</vt:lpstr>
      <vt:lpstr>Calibri Light</vt:lpstr>
      <vt:lpstr>freight-sans-pro</vt:lpstr>
      <vt:lpstr>Roboto</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points…</vt:lpstr>
      <vt:lpstr>Possible structure </vt:lpstr>
      <vt:lpstr>PowerPoint Presentation</vt:lpstr>
      <vt:lpstr>Key referencing rule…</vt:lpstr>
      <vt:lpstr>PowerPoint Presentation</vt:lpstr>
      <vt:lpstr>PowerPoint Presentation</vt:lpstr>
      <vt:lpstr>Saturday, December 6</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120</cp:revision>
  <dcterms:created xsi:type="dcterms:W3CDTF">2017-02-08T11:33:06Z</dcterms:created>
  <dcterms:modified xsi:type="dcterms:W3CDTF">2025-11-25T19:29:24Z</dcterms:modified>
</cp:coreProperties>
</file>