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FCE39A-2CF5-4851-BD76-D425108233EC}" v="9" dt="2025-03-14T11:13:36.9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54155" autoAdjust="0"/>
  </p:normalViewPr>
  <p:slideViewPr>
    <p:cSldViewPr snapToGrid="0">
      <p:cViewPr>
        <p:scale>
          <a:sx n="113" d="100"/>
          <a:sy n="113" d="100"/>
        </p:scale>
        <p:origin x="560"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6953F1-B761-462F-91DC-07DC82FD9EC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40E75AC-AEF9-42D6-81DE-ADAAD2DDEC40}">
      <dgm:prSet/>
      <dgm:spPr/>
      <dgm:t>
        <a:bodyPr/>
        <a:lstStyle/>
        <a:p>
          <a:r>
            <a:rPr lang="en-IN" b="1"/>
            <a:t>Indirect vs. Direct Communication:</a:t>
          </a:r>
          <a:r>
            <a:rPr lang="en-IN"/>
            <a:t> China uses high-context, indirect communication, while the UK prefers direct and explicit communication (Shen, et al., 2024).</a:t>
          </a:r>
          <a:endParaRPr lang="en-US"/>
        </a:p>
      </dgm:t>
    </dgm:pt>
    <dgm:pt modelId="{BCC90D1A-62D5-46E6-B8F7-1971050D0632}" type="parTrans" cxnId="{C9BDDDA3-7D8B-44D9-B724-21B2BEF4B06C}">
      <dgm:prSet/>
      <dgm:spPr/>
      <dgm:t>
        <a:bodyPr/>
        <a:lstStyle/>
        <a:p>
          <a:endParaRPr lang="en-US"/>
        </a:p>
      </dgm:t>
    </dgm:pt>
    <dgm:pt modelId="{78A65B93-FA0D-48B8-A00D-419F85044CBC}" type="sibTrans" cxnId="{C9BDDDA3-7D8B-44D9-B724-21B2BEF4B06C}">
      <dgm:prSet/>
      <dgm:spPr/>
      <dgm:t>
        <a:bodyPr/>
        <a:lstStyle/>
        <a:p>
          <a:endParaRPr lang="en-US"/>
        </a:p>
      </dgm:t>
    </dgm:pt>
    <dgm:pt modelId="{F4498A09-DA25-45FF-9934-91AE2BE3FAEB}">
      <dgm:prSet/>
      <dgm:spPr/>
      <dgm:t>
        <a:bodyPr/>
        <a:lstStyle/>
        <a:p>
          <a:r>
            <a:rPr lang="en-IN" b="1"/>
            <a:t>Concept of ‘Face’ (Mianzi) and Respect:</a:t>
          </a:r>
          <a:r>
            <a:rPr lang="en-IN"/>
            <a:t> In China, maintaining dignity and avoiding public embarrassment is crucial for business relationships.</a:t>
          </a:r>
          <a:endParaRPr lang="en-US"/>
        </a:p>
      </dgm:t>
    </dgm:pt>
    <dgm:pt modelId="{6D6704FC-FFFE-4420-A305-AB91BFE42C02}" type="parTrans" cxnId="{E3E0F64E-F109-415E-873F-2AEC8AF1B57E}">
      <dgm:prSet/>
      <dgm:spPr/>
      <dgm:t>
        <a:bodyPr/>
        <a:lstStyle/>
        <a:p>
          <a:endParaRPr lang="en-US"/>
        </a:p>
      </dgm:t>
    </dgm:pt>
    <dgm:pt modelId="{F9D7A2AD-8445-4288-B77F-F933F545120C}" type="sibTrans" cxnId="{E3E0F64E-F109-415E-873F-2AEC8AF1B57E}">
      <dgm:prSet/>
      <dgm:spPr/>
      <dgm:t>
        <a:bodyPr/>
        <a:lstStyle/>
        <a:p>
          <a:endParaRPr lang="en-US"/>
        </a:p>
      </dgm:t>
    </dgm:pt>
    <dgm:pt modelId="{15E15640-C3FB-4CCC-B6F2-7F572811C01F}">
      <dgm:prSet/>
      <dgm:spPr/>
      <dgm:t>
        <a:bodyPr/>
        <a:lstStyle/>
        <a:p>
          <a:r>
            <a:rPr lang="en-IN" b="1"/>
            <a:t>Hierarchy and Decision-Making:</a:t>
          </a:r>
          <a:r>
            <a:rPr lang="en-IN"/>
            <a:t> Chinese companies follow centralised decision-making, whereas UK firms encourage participative decision-making.</a:t>
          </a:r>
          <a:endParaRPr lang="en-US"/>
        </a:p>
      </dgm:t>
    </dgm:pt>
    <dgm:pt modelId="{FB817812-4A2E-4AEC-A232-3A4E060A683D}" type="parTrans" cxnId="{6525B026-8E18-46AF-A02A-41E50826DA5F}">
      <dgm:prSet/>
      <dgm:spPr/>
      <dgm:t>
        <a:bodyPr/>
        <a:lstStyle/>
        <a:p>
          <a:endParaRPr lang="en-US"/>
        </a:p>
      </dgm:t>
    </dgm:pt>
    <dgm:pt modelId="{B369E9FE-49E6-4BD9-B918-248DE8C69A32}" type="sibTrans" cxnId="{6525B026-8E18-46AF-A02A-41E50826DA5F}">
      <dgm:prSet/>
      <dgm:spPr/>
      <dgm:t>
        <a:bodyPr/>
        <a:lstStyle/>
        <a:p>
          <a:endParaRPr lang="en-US"/>
        </a:p>
      </dgm:t>
    </dgm:pt>
    <dgm:pt modelId="{A5B827AB-7FD1-4886-9FAA-E90E67213F44}">
      <dgm:prSet/>
      <dgm:spPr/>
      <dgm:t>
        <a:bodyPr/>
        <a:lstStyle/>
        <a:p>
          <a:r>
            <a:rPr lang="en-IN"/>
            <a:t>According to Wang, (2024), misalignment in communication and decision-making styles can create misunderstandings in negotiations.</a:t>
          </a:r>
          <a:endParaRPr lang="en-US"/>
        </a:p>
      </dgm:t>
    </dgm:pt>
    <dgm:pt modelId="{185C850E-8E1D-43CE-8BCD-B6AB20B6D4B8}" type="parTrans" cxnId="{1749554E-9183-46FD-BBBB-14E017FA221A}">
      <dgm:prSet/>
      <dgm:spPr/>
      <dgm:t>
        <a:bodyPr/>
        <a:lstStyle/>
        <a:p>
          <a:endParaRPr lang="en-US"/>
        </a:p>
      </dgm:t>
    </dgm:pt>
    <dgm:pt modelId="{75437668-AF76-4223-847D-FAC3DA2CC5A3}" type="sibTrans" cxnId="{1749554E-9183-46FD-BBBB-14E017FA221A}">
      <dgm:prSet/>
      <dgm:spPr/>
      <dgm:t>
        <a:bodyPr/>
        <a:lstStyle/>
        <a:p>
          <a:endParaRPr lang="en-US"/>
        </a:p>
      </dgm:t>
    </dgm:pt>
    <dgm:pt modelId="{28CBCDDA-CFC4-41FC-8527-F177CBD76E58}" type="pres">
      <dgm:prSet presAssocID="{7B6953F1-B761-462F-91DC-07DC82FD9ECF}" presName="linear" presStyleCnt="0">
        <dgm:presLayoutVars>
          <dgm:animLvl val="lvl"/>
          <dgm:resizeHandles val="exact"/>
        </dgm:presLayoutVars>
      </dgm:prSet>
      <dgm:spPr/>
    </dgm:pt>
    <dgm:pt modelId="{B498F250-D21B-47CD-98F3-9506D6B9D678}" type="pres">
      <dgm:prSet presAssocID="{B40E75AC-AEF9-42D6-81DE-ADAAD2DDEC40}" presName="parentText" presStyleLbl="node1" presStyleIdx="0" presStyleCnt="4">
        <dgm:presLayoutVars>
          <dgm:chMax val="0"/>
          <dgm:bulletEnabled val="1"/>
        </dgm:presLayoutVars>
      </dgm:prSet>
      <dgm:spPr/>
    </dgm:pt>
    <dgm:pt modelId="{53717608-BD37-4FAF-A109-0B422DB733C6}" type="pres">
      <dgm:prSet presAssocID="{78A65B93-FA0D-48B8-A00D-419F85044CBC}" presName="spacer" presStyleCnt="0"/>
      <dgm:spPr/>
    </dgm:pt>
    <dgm:pt modelId="{958E12E7-2E9B-4E67-80ED-438F9B8699E6}" type="pres">
      <dgm:prSet presAssocID="{F4498A09-DA25-45FF-9934-91AE2BE3FAEB}" presName="parentText" presStyleLbl="node1" presStyleIdx="1" presStyleCnt="4">
        <dgm:presLayoutVars>
          <dgm:chMax val="0"/>
          <dgm:bulletEnabled val="1"/>
        </dgm:presLayoutVars>
      </dgm:prSet>
      <dgm:spPr/>
    </dgm:pt>
    <dgm:pt modelId="{80C985FF-69AA-412F-8CE8-DA1EF7CC4783}" type="pres">
      <dgm:prSet presAssocID="{F9D7A2AD-8445-4288-B77F-F933F545120C}" presName="spacer" presStyleCnt="0"/>
      <dgm:spPr/>
    </dgm:pt>
    <dgm:pt modelId="{FB46E159-AD43-4167-BD03-654BF4F35134}" type="pres">
      <dgm:prSet presAssocID="{15E15640-C3FB-4CCC-B6F2-7F572811C01F}" presName="parentText" presStyleLbl="node1" presStyleIdx="2" presStyleCnt="4">
        <dgm:presLayoutVars>
          <dgm:chMax val="0"/>
          <dgm:bulletEnabled val="1"/>
        </dgm:presLayoutVars>
      </dgm:prSet>
      <dgm:spPr/>
    </dgm:pt>
    <dgm:pt modelId="{565FD782-700B-4F55-BFC5-8AA4478CA625}" type="pres">
      <dgm:prSet presAssocID="{B369E9FE-49E6-4BD9-B918-248DE8C69A32}" presName="spacer" presStyleCnt="0"/>
      <dgm:spPr/>
    </dgm:pt>
    <dgm:pt modelId="{1F71E7EF-D2C7-4377-AEF3-E792B8AA70C8}" type="pres">
      <dgm:prSet presAssocID="{A5B827AB-7FD1-4886-9FAA-E90E67213F44}" presName="parentText" presStyleLbl="node1" presStyleIdx="3" presStyleCnt="4">
        <dgm:presLayoutVars>
          <dgm:chMax val="0"/>
          <dgm:bulletEnabled val="1"/>
        </dgm:presLayoutVars>
      </dgm:prSet>
      <dgm:spPr/>
    </dgm:pt>
  </dgm:ptLst>
  <dgm:cxnLst>
    <dgm:cxn modelId="{997D1B18-79EE-4035-871E-65C219989AAB}" type="presOf" srcId="{F4498A09-DA25-45FF-9934-91AE2BE3FAEB}" destId="{958E12E7-2E9B-4E67-80ED-438F9B8699E6}" srcOrd="0" destOrd="0" presId="urn:microsoft.com/office/officeart/2005/8/layout/vList2"/>
    <dgm:cxn modelId="{6525B026-8E18-46AF-A02A-41E50826DA5F}" srcId="{7B6953F1-B761-462F-91DC-07DC82FD9ECF}" destId="{15E15640-C3FB-4CCC-B6F2-7F572811C01F}" srcOrd="2" destOrd="0" parTransId="{FB817812-4A2E-4AEC-A232-3A4E060A683D}" sibTransId="{B369E9FE-49E6-4BD9-B918-248DE8C69A32}"/>
    <dgm:cxn modelId="{1749554E-9183-46FD-BBBB-14E017FA221A}" srcId="{7B6953F1-B761-462F-91DC-07DC82FD9ECF}" destId="{A5B827AB-7FD1-4886-9FAA-E90E67213F44}" srcOrd="3" destOrd="0" parTransId="{185C850E-8E1D-43CE-8BCD-B6AB20B6D4B8}" sibTransId="{75437668-AF76-4223-847D-FAC3DA2CC5A3}"/>
    <dgm:cxn modelId="{E3E0F64E-F109-415E-873F-2AEC8AF1B57E}" srcId="{7B6953F1-B761-462F-91DC-07DC82FD9ECF}" destId="{F4498A09-DA25-45FF-9934-91AE2BE3FAEB}" srcOrd="1" destOrd="0" parTransId="{6D6704FC-FFFE-4420-A305-AB91BFE42C02}" sibTransId="{F9D7A2AD-8445-4288-B77F-F933F545120C}"/>
    <dgm:cxn modelId="{B67F5A53-74BA-4862-81B9-178A92982154}" type="presOf" srcId="{A5B827AB-7FD1-4886-9FAA-E90E67213F44}" destId="{1F71E7EF-D2C7-4377-AEF3-E792B8AA70C8}" srcOrd="0" destOrd="0" presId="urn:microsoft.com/office/officeart/2005/8/layout/vList2"/>
    <dgm:cxn modelId="{DCB52960-B90F-4D17-A0BE-A15E3FAEDAEC}" type="presOf" srcId="{7B6953F1-B761-462F-91DC-07DC82FD9ECF}" destId="{28CBCDDA-CFC4-41FC-8527-F177CBD76E58}" srcOrd="0" destOrd="0" presId="urn:microsoft.com/office/officeart/2005/8/layout/vList2"/>
    <dgm:cxn modelId="{C9BDDDA3-7D8B-44D9-B724-21B2BEF4B06C}" srcId="{7B6953F1-B761-462F-91DC-07DC82FD9ECF}" destId="{B40E75AC-AEF9-42D6-81DE-ADAAD2DDEC40}" srcOrd="0" destOrd="0" parTransId="{BCC90D1A-62D5-46E6-B8F7-1971050D0632}" sibTransId="{78A65B93-FA0D-48B8-A00D-419F85044CBC}"/>
    <dgm:cxn modelId="{2FEB59C4-11DB-4722-A357-D74C2F9D86BB}" type="presOf" srcId="{15E15640-C3FB-4CCC-B6F2-7F572811C01F}" destId="{FB46E159-AD43-4167-BD03-654BF4F35134}" srcOrd="0" destOrd="0" presId="urn:microsoft.com/office/officeart/2005/8/layout/vList2"/>
    <dgm:cxn modelId="{ED4D3EF8-FB97-49F5-B0EB-C2F299EFC69E}" type="presOf" srcId="{B40E75AC-AEF9-42D6-81DE-ADAAD2DDEC40}" destId="{B498F250-D21B-47CD-98F3-9506D6B9D678}" srcOrd="0" destOrd="0" presId="urn:microsoft.com/office/officeart/2005/8/layout/vList2"/>
    <dgm:cxn modelId="{C30ADBA5-48E6-42A2-81DD-8AD7309088D1}" type="presParOf" srcId="{28CBCDDA-CFC4-41FC-8527-F177CBD76E58}" destId="{B498F250-D21B-47CD-98F3-9506D6B9D678}" srcOrd="0" destOrd="0" presId="urn:microsoft.com/office/officeart/2005/8/layout/vList2"/>
    <dgm:cxn modelId="{6C32D144-F23C-4E60-8169-820682BBDCBC}" type="presParOf" srcId="{28CBCDDA-CFC4-41FC-8527-F177CBD76E58}" destId="{53717608-BD37-4FAF-A109-0B422DB733C6}" srcOrd="1" destOrd="0" presId="urn:microsoft.com/office/officeart/2005/8/layout/vList2"/>
    <dgm:cxn modelId="{A5278B8E-344F-44B2-8DF2-87B3B4ECF245}" type="presParOf" srcId="{28CBCDDA-CFC4-41FC-8527-F177CBD76E58}" destId="{958E12E7-2E9B-4E67-80ED-438F9B8699E6}" srcOrd="2" destOrd="0" presId="urn:microsoft.com/office/officeart/2005/8/layout/vList2"/>
    <dgm:cxn modelId="{256AD76C-396B-45A4-8F6D-40D891AA6E8B}" type="presParOf" srcId="{28CBCDDA-CFC4-41FC-8527-F177CBD76E58}" destId="{80C985FF-69AA-412F-8CE8-DA1EF7CC4783}" srcOrd="3" destOrd="0" presId="urn:microsoft.com/office/officeart/2005/8/layout/vList2"/>
    <dgm:cxn modelId="{F52B0C4D-4E20-43BC-B4D0-9906C9B1CF80}" type="presParOf" srcId="{28CBCDDA-CFC4-41FC-8527-F177CBD76E58}" destId="{FB46E159-AD43-4167-BD03-654BF4F35134}" srcOrd="4" destOrd="0" presId="urn:microsoft.com/office/officeart/2005/8/layout/vList2"/>
    <dgm:cxn modelId="{21B16FFE-B38F-414D-8469-FCFDF5C17A64}" type="presParOf" srcId="{28CBCDDA-CFC4-41FC-8527-F177CBD76E58}" destId="{565FD782-700B-4F55-BFC5-8AA4478CA625}" srcOrd="5" destOrd="0" presId="urn:microsoft.com/office/officeart/2005/8/layout/vList2"/>
    <dgm:cxn modelId="{5F911B5B-EA2B-48F2-A9C7-D8FB9A5897D2}" type="presParOf" srcId="{28CBCDDA-CFC4-41FC-8527-F177CBD76E58}" destId="{1F71E7EF-D2C7-4377-AEF3-E792B8AA70C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98F250-D21B-47CD-98F3-9506D6B9D678}">
      <dsp:nvSpPr>
        <dsp:cNvPr id="0" name=""/>
        <dsp:cNvSpPr/>
      </dsp:nvSpPr>
      <dsp:spPr>
        <a:xfrm>
          <a:off x="0" y="346868"/>
          <a:ext cx="518160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1" kern="1200"/>
            <a:t>Indirect vs. Direct Communication:</a:t>
          </a:r>
          <a:r>
            <a:rPr lang="en-IN" sz="1600" kern="1200"/>
            <a:t> China uses high-context, indirect communication, while the UK prefers direct and explicit communication (Shen, et al., 2024).</a:t>
          </a:r>
          <a:endParaRPr lang="en-US" sz="1600" kern="1200"/>
        </a:p>
      </dsp:txBody>
      <dsp:txXfrm>
        <a:off x="42950" y="389818"/>
        <a:ext cx="5095700" cy="793940"/>
      </dsp:txXfrm>
    </dsp:sp>
    <dsp:sp modelId="{958E12E7-2E9B-4E67-80ED-438F9B8699E6}">
      <dsp:nvSpPr>
        <dsp:cNvPr id="0" name=""/>
        <dsp:cNvSpPr/>
      </dsp:nvSpPr>
      <dsp:spPr>
        <a:xfrm>
          <a:off x="0" y="1272789"/>
          <a:ext cx="518160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1" kern="1200"/>
            <a:t>Concept of ‘Face’ (Mianzi) and Respect:</a:t>
          </a:r>
          <a:r>
            <a:rPr lang="en-IN" sz="1600" kern="1200"/>
            <a:t> In China, maintaining dignity and avoiding public embarrassment is crucial for business relationships.</a:t>
          </a:r>
          <a:endParaRPr lang="en-US" sz="1600" kern="1200"/>
        </a:p>
      </dsp:txBody>
      <dsp:txXfrm>
        <a:off x="42950" y="1315739"/>
        <a:ext cx="5095700" cy="793940"/>
      </dsp:txXfrm>
    </dsp:sp>
    <dsp:sp modelId="{FB46E159-AD43-4167-BD03-654BF4F35134}">
      <dsp:nvSpPr>
        <dsp:cNvPr id="0" name=""/>
        <dsp:cNvSpPr/>
      </dsp:nvSpPr>
      <dsp:spPr>
        <a:xfrm>
          <a:off x="0" y="2198709"/>
          <a:ext cx="518160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b="1" kern="1200"/>
            <a:t>Hierarchy and Decision-Making:</a:t>
          </a:r>
          <a:r>
            <a:rPr lang="en-IN" sz="1600" kern="1200"/>
            <a:t> Chinese companies follow centralised decision-making, whereas UK firms encourage participative decision-making.</a:t>
          </a:r>
          <a:endParaRPr lang="en-US" sz="1600" kern="1200"/>
        </a:p>
      </dsp:txBody>
      <dsp:txXfrm>
        <a:off x="42950" y="2241659"/>
        <a:ext cx="5095700" cy="793940"/>
      </dsp:txXfrm>
    </dsp:sp>
    <dsp:sp modelId="{1F71E7EF-D2C7-4377-AEF3-E792B8AA70C8}">
      <dsp:nvSpPr>
        <dsp:cNvPr id="0" name=""/>
        <dsp:cNvSpPr/>
      </dsp:nvSpPr>
      <dsp:spPr>
        <a:xfrm>
          <a:off x="0" y="3124629"/>
          <a:ext cx="518160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According to Wang, (2024), misalignment in communication and decision-making styles can create misunderstandings in negotiations.</a:t>
          </a:r>
          <a:endParaRPr lang="en-US" sz="1600" kern="1200"/>
        </a:p>
      </dsp:txBody>
      <dsp:txXfrm>
        <a:off x="42950" y="3167579"/>
        <a:ext cx="5095700" cy="7939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25370-7B43-4700-8754-EBFB7DB3FACD}" type="datetimeFigureOut">
              <a:rPr lang="en-IN" smtClean="0"/>
              <a:t>27/03/25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6CC533-7570-419A-84EF-45EC20EE3F8C}" type="slidenum">
              <a:rPr lang="en-IN" smtClean="0"/>
              <a:t>‹#›</a:t>
            </a:fld>
            <a:endParaRPr lang="en-IN"/>
          </a:p>
        </p:txBody>
      </p:sp>
    </p:spTree>
    <p:extLst>
      <p:ext uri="{BB962C8B-B14F-4D97-AF65-F5344CB8AC3E}">
        <p14:creationId xmlns:p14="http://schemas.microsoft.com/office/powerpoint/2010/main" val="3175142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6CC533-7570-419A-84EF-45EC20EE3F8C}" type="slidenum">
              <a:rPr lang="en-IN" smtClean="0"/>
              <a:t>2</a:t>
            </a:fld>
            <a:endParaRPr lang="en-IN"/>
          </a:p>
        </p:txBody>
      </p:sp>
    </p:spTree>
    <p:extLst>
      <p:ext uri="{BB962C8B-B14F-4D97-AF65-F5344CB8AC3E}">
        <p14:creationId xmlns:p14="http://schemas.microsoft.com/office/powerpoint/2010/main" val="3559736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This slide outlines the main topics covered by this presentation. First, it defines culture and its impact on business negotiation. Second, a theoretical framework that shows all cultural differences between China and the UK will be discussed. Third, it will talk about the big cultural stumbling blocks in a negotiation and how to deal with those. Lastly, special emphasis will be placed on the need for cultural awareness and responsiveness, as such factors can pay dividends for a business over a long period. </a:t>
            </a:r>
          </a:p>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3</a:t>
            </a:fld>
            <a:endParaRPr lang="en-IN"/>
          </a:p>
        </p:txBody>
      </p:sp>
    </p:spTree>
    <p:extLst>
      <p:ext uri="{BB962C8B-B14F-4D97-AF65-F5344CB8AC3E}">
        <p14:creationId xmlns:p14="http://schemas.microsoft.com/office/powerpoint/2010/main" val="1502532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Culture is at the centre of business interaction. Culture governs how people communicate, make decisions, and understand business relationships. Because of the vast differences between the UK and China, it is important to know about the culture in order to conduct negotiations smoothly. Ignorance of culture invites misunderstanding and, therefore could jeopardize business relations. Being aware of cultures helps us to negotiate in peace and build a long-lasting trust relationship with Chinese counterparts. </a:t>
            </a:r>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4</a:t>
            </a:fld>
            <a:endParaRPr lang="en-IN"/>
          </a:p>
        </p:txBody>
      </p:sp>
    </p:spTree>
    <p:extLst>
      <p:ext uri="{BB962C8B-B14F-4D97-AF65-F5344CB8AC3E}">
        <p14:creationId xmlns:p14="http://schemas.microsoft.com/office/powerpoint/2010/main" val="1739286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Cultural aspects that function as an imperative reminder for effective negotiation practices. In China, indirect communication is often valued over directness, while in the United Kingdom, direct communication is the overriding preferred method. Greetings and gift-giving are different in terms of social norms and thus should be duly observed. Whereas, in the UK directness or frankness certainly is the overriding preferred communication mode. In China, decision-making is hierarchical, which means that approvals may take longer. Power distance in China is relatively huge, it also, therefore, greatly emphasises collaborating with senior executives during meetings while demonstrating proper levels of respect. </a:t>
            </a:r>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5</a:t>
            </a:fld>
            <a:endParaRPr lang="en-IN"/>
          </a:p>
        </p:txBody>
      </p:sp>
    </p:spTree>
    <p:extLst>
      <p:ext uri="{BB962C8B-B14F-4D97-AF65-F5344CB8AC3E}">
        <p14:creationId xmlns:p14="http://schemas.microsoft.com/office/powerpoint/2010/main" val="113969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Hofstede’s cultural dimensions provide a theoretical context for understanding the major differences that exist between them with respect to negotiations. Power distance measures to what extent society is hierarchical, with China being more submissive to authority than the UK. With regard to the individualism-collectivism dimension, it is said that while China values group harmony, the UK appreciates individual achievements. The UK is more risk-cautious and uncertainty-oriented, while China tends more toward stability. All these differences find reflection in business engagement, which introduces challenges to the negotiation processes requiring a very sensitive adjustment in cultures. </a:t>
            </a:r>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6</a:t>
            </a:fld>
            <a:endParaRPr lang="en-IN"/>
          </a:p>
        </p:txBody>
      </p:sp>
    </p:spTree>
    <p:extLst>
      <p:ext uri="{BB962C8B-B14F-4D97-AF65-F5344CB8AC3E}">
        <p14:creationId xmlns:p14="http://schemas.microsoft.com/office/powerpoint/2010/main" val="3917004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Arial" panose="020B0604020202020204" pitchFamily="34" charset="0"/>
              </a:rPr>
              <a:t>The slide states that patience and long-term relationships are more important in China, as opposed to the UK’s emphasis on speedy results. A masculine society is expressed through traditional gender roles where male dominance is stressed. Further, China prefers restraint and prioritises controlling desires. Cultural dimensions have a strong influence on business strategies, decision-making, and expectations during negotiations.</a:t>
            </a:r>
          </a:p>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7</a:t>
            </a:fld>
            <a:endParaRPr lang="en-IN"/>
          </a:p>
        </p:txBody>
      </p:sp>
    </p:spTree>
    <p:extLst>
      <p:ext uri="{BB962C8B-B14F-4D97-AF65-F5344CB8AC3E}">
        <p14:creationId xmlns:p14="http://schemas.microsoft.com/office/powerpoint/2010/main" val="1237540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The table states the discussion lists the major cultural differential traits connected with Hofstede’s dimensions. While the UK promotes equality, individualism, and </a:t>
            </a:r>
            <a:r>
              <a:rPr lang="en-IN" sz="1800" dirty="0" err="1">
                <a:effectLst/>
                <a:latin typeface="Times New Roman" panose="02020603050405020304" pitchFamily="18" charset="0"/>
                <a:ea typeface="Aptos" panose="020B0004020202020204" pitchFamily="34" charset="0"/>
                <a:cs typeface="Arial" panose="020B0604020202020204" pitchFamily="34" charset="0"/>
              </a:rPr>
              <a:t>risktaking</a:t>
            </a:r>
            <a:r>
              <a:rPr lang="en-IN" sz="1800" dirty="0">
                <a:effectLst/>
                <a:latin typeface="Times New Roman" panose="02020603050405020304" pitchFamily="18" charset="0"/>
                <a:ea typeface="Aptos" panose="020B0004020202020204" pitchFamily="34" charset="0"/>
                <a:cs typeface="Arial" panose="020B0604020202020204" pitchFamily="34" charset="0"/>
              </a:rPr>
              <a:t>, China appreciates hierarchy, collectivism, and stability, within which the former longs for short-term results while the latter for long-term ones. Knowledge of such differences is useful for companies to develop culturally sensitive negotiation strategies aimed at better communication, trust, and long-term partnerships. </a:t>
            </a:r>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8</a:t>
            </a:fld>
            <a:endParaRPr lang="en-IN"/>
          </a:p>
        </p:txBody>
      </p:sp>
    </p:spTree>
    <p:extLst>
      <p:ext uri="{BB962C8B-B14F-4D97-AF65-F5344CB8AC3E}">
        <p14:creationId xmlns:p14="http://schemas.microsoft.com/office/powerpoint/2010/main" val="199450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Cultural differences present a significant challenge to negotiations. One key area of divergence is the communication style. China favours indirectness, while the UK tends to be more clear-cut. Very important in Chinese culture is the concept of ‘face’ (</a:t>
            </a:r>
            <a:r>
              <a:rPr lang="en-IN" sz="1800" dirty="0" err="1">
                <a:effectLst/>
                <a:latin typeface="Times New Roman" panose="02020603050405020304" pitchFamily="18" charset="0"/>
                <a:ea typeface="Aptos" panose="020B0004020202020204" pitchFamily="34" charset="0"/>
                <a:cs typeface="Arial" panose="020B0604020202020204" pitchFamily="34" charset="0"/>
              </a:rPr>
              <a:t>mianzi</a:t>
            </a:r>
            <a:r>
              <a:rPr lang="en-IN" sz="1800" dirty="0">
                <a:effectLst/>
                <a:latin typeface="Times New Roman" panose="02020603050405020304" pitchFamily="18" charset="0"/>
                <a:ea typeface="Aptos" panose="020B0004020202020204" pitchFamily="34" charset="0"/>
                <a:cs typeface="Arial" panose="020B0604020202020204" pitchFamily="34" charset="0"/>
              </a:rPr>
              <a:t>), which means that under no circumstances should someone be criticised publicly. In China, decision-making is centralised, while in the UK, it is consultative in nature. Awareness of the differences in cultures will help in avoiding misunderstandings and smoother negotiations for businesses. </a:t>
            </a:r>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9</a:t>
            </a:fld>
            <a:endParaRPr lang="en-IN"/>
          </a:p>
        </p:txBody>
      </p:sp>
    </p:spTree>
    <p:extLst>
      <p:ext uri="{BB962C8B-B14F-4D97-AF65-F5344CB8AC3E}">
        <p14:creationId xmlns:p14="http://schemas.microsoft.com/office/powerpoint/2010/main" val="2494270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ptos" panose="020B0004020202020204" pitchFamily="34" charset="0"/>
                <a:cs typeface="Arial" panose="020B0604020202020204" pitchFamily="34" charset="0"/>
              </a:rPr>
              <a:t>Another major difficulty in the UK-China negotiations is that of the differing time frames in negotiations. While the British prefer to be fast and to the point, the Chinese, on the other hand, would want to try building a long-term relationship. Moreover, British corporations put a lot of emphasis on binding legal contracts, while Chinese companies rely more on trust and flexibility. Finally, the authority to make decisions varies. In China, senior executives decide, while in Britain, the decision lies with lower-placed managers. By appreciating these cross-cultural differences, one could see a better chance if problems may arise during negotiations. </a:t>
            </a:r>
          </a:p>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10</a:t>
            </a:fld>
            <a:endParaRPr lang="en-IN"/>
          </a:p>
        </p:txBody>
      </p:sp>
    </p:spTree>
    <p:extLst>
      <p:ext uri="{BB962C8B-B14F-4D97-AF65-F5344CB8AC3E}">
        <p14:creationId xmlns:p14="http://schemas.microsoft.com/office/powerpoint/2010/main" val="2986812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Arial" panose="020B0604020202020204" pitchFamily="34" charset="0"/>
              </a:rPr>
              <a:t>Companies must conceptualise strategic measures to cross the cultural divide. Building guanxi refers to forming close relationships, which is never to be overlooked in China. Additionally, indirect ways of communicating, while avoiding confrontational language, will help build </a:t>
            </a:r>
            <a:r>
              <a:rPr lang="en-IN" sz="1800" kern="100" dirty="0" err="1">
                <a:effectLst/>
                <a:latin typeface="Times New Roman" panose="02020603050405020304" pitchFamily="18" charset="0"/>
                <a:ea typeface="Aptos" panose="020B0004020202020204" pitchFamily="34" charset="0"/>
                <a:cs typeface="Arial" panose="020B0604020202020204" pitchFamily="34" charset="0"/>
              </a:rPr>
              <a:t>confianza</a:t>
            </a:r>
            <a:r>
              <a:rPr lang="en-IN" sz="1800" kern="100" dirty="0">
                <a:effectLst/>
                <a:latin typeface="Times New Roman" panose="02020603050405020304" pitchFamily="18" charset="0"/>
                <a:ea typeface="Aptos" panose="020B0004020202020204" pitchFamily="34" charset="0"/>
                <a:cs typeface="Arial" panose="020B0604020202020204" pitchFamily="34" charset="0"/>
              </a:rPr>
              <a:t>. Another concern is to honour the commonly hierarchical nature of relationships by communication with decision-makers who are senior in stature. The adoption of all these culturally assumable methods would help in conducting better negotiations, which would lead to the truer long-term business cooperation that was intended by the parties involved. </a:t>
            </a:r>
          </a:p>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11</a:t>
            </a:fld>
            <a:endParaRPr lang="en-IN"/>
          </a:p>
        </p:txBody>
      </p:sp>
    </p:spTree>
    <p:extLst>
      <p:ext uri="{BB962C8B-B14F-4D97-AF65-F5344CB8AC3E}">
        <p14:creationId xmlns:p14="http://schemas.microsoft.com/office/powerpoint/2010/main" val="1978599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To effectively cross the cultural barriers in negotiations, one has to appreciate ‘Face’ (</a:t>
            </a:r>
            <a:r>
              <a:rPr lang="en-IN" sz="1800" dirty="0" err="1">
                <a:effectLst/>
                <a:latin typeface="Times New Roman" panose="02020603050405020304" pitchFamily="18" charset="0"/>
                <a:ea typeface="Aptos" panose="020B0004020202020204" pitchFamily="34" charset="0"/>
                <a:cs typeface="Arial" panose="020B0604020202020204" pitchFamily="34" charset="0"/>
              </a:rPr>
              <a:t>Mianzi</a:t>
            </a:r>
            <a:r>
              <a:rPr lang="en-IN" sz="1800" dirty="0">
                <a:effectLst/>
                <a:latin typeface="Times New Roman" panose="02020603050405020304" pitchFamily="18" charset="0"/>
                <a:ea typeface="Aptos" panose="020B0004020202020204" pitchFamily="34" charset="0"/>
                <a:cs typeface="Arial" panose="020B0604020202020204" pitchFamily="34" charset="0"/>
              </a:rPr>
              <a:t>) as a core aspect of Chinese business culture. Embarrassment or public reprimand could be damaging to trust, and therefore, tact would have to be used in the management of communication. Besides, UK companies need to reconcile a desire for contracts that specify every possible detail with a Chinese preference for relationship-oriented agreements. The timelines for the conduct of negotiations also differ, with the UK being quick about it while China cares more about the long-term construction of trust. </a:t>
            </a:r>
          </a:p>
          <a:p>
            <a:pPr algn="just"/>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12</a:t>
            </a:fld>
            <a:endParaRPr lang="en-IN"/>
          </a:p>
        </p:txBody>
      </p:sp>
    </p:spTree>
    <p:extLst>
      <p:ext uri="{BB962C8B-B14F-4D97-AF65-F5344CB8AC3E}">
        <p14:creationId xmlns:p14="http://schemas.microsoft.com/office/powerpoint/2010/main" val="2215982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Arial" panose="020B0604020202020204" pitchFamily="34" charset="0"/>
              </a:rPr>
              <a:t>In order to negotiate effectively with their Chinese counterparts, UK companies will have to prepare themselves well and get acquainted with their respective culture. Developing credibility involves knowledge of etiquette, expectations and values. Initiating negotiations on a win-win basis rather than on a competitive one. The two styles of communication must be adapted accordingly, as UK professionals mean directness while the Chinese mean indirectness and high context. Therefore, recognising these cultural diversifications will aid in making the negotiations more fruitful. </a:t>
            </a:r>
          </a:p>
        </p:txBody>
      </p:sp>
      <p:sp>
        <p:nvSpPr>
          <p:cNvPr id="4" name="Slide Number Placeholder 3"/>
          <p:cNvSpPr>
            <a:spLocks noGrp="1"/>
          </p:cNvSpPr>
          <p:nvPr>
            <p:ph type="sldNum" sz="quarter" idx="5"/>
          </p:nvPr>
        </p:nvSpPr>
        <p:spPr/>
        <p:txBody>
          <a:bodyPr/>
          <a:lstStyle/>
          <a:p>
            <a:fld id="{156CC533-7570-419A-84EF-45EC20EE3F8C}" type="slidenum">
              <a:rPr lang="en-IN" smtClean="0"/>
              <a:t>13</a:t>
            </a:fld>
            <a:endParaRPr lang="en-IN"/>
          </a:p>
        </p:txBody>
      </p:sp>
    </p:spTree>
    <p:extLst>
      <p:ext uri="{BB962C8B-B14F-4D97-AF65-F5344CB8AC3E}">
        <p14:creationId xmlns:p14="http://schemas.microsoft.com/office/powerpoint/2010/main" val="34623971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800" dirty="0">
                <a:effectLst/>
                <a:latin typeface="Times New Roman" panose="02020603050405020304" pitchFamily="18" charset="0"/>
                <a:ea typeface="Aptos" panose="020B0004020202020204" pitchFamily="34" charset="0"/>
                <a:cs typeface="Arial" panose="020B0604020202020204" pitchFamily="34" charset="0"/>
              </a:rPr>
              <a:t>UK corporations ought to focus on long-term involvement rather than short-term economic interests in negotiating with Chinese companies since such interests may well be less in accord with the philosophy of Asian business. They could also improve communication and sensitivity to culture through the use of intermediaries such as local consultants. Also, patience and diplomacy play an important part in the process, given that negotiations may take a long time due to a focus on relationship-building. By acting with respect towards these cultural expectations, companies are likely to achieve improved results and more effective partnerships.</a:t>
            </a:r>
          </a:p>
          <a:p>
            <a:pPr algn="just"/>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14</a:t>
            </a:fld>
            <a:endParaRPr lang="en-IN"/>
          </a:p>
        </p:txBody>
      </p:sp>
    </p:spTree>
    <p:extLst>
      <p:ext uri="{BB962C8B-B14F-4D97-AF65-F5344CB8AC3E}">
        <p14:creationId xmlns:p14="http://schemas.microsoft.com/office/powerpoint/2010/main" val="1226431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Aptos" panose="020B0004020202020204" pitchFamily="34" charset="0"/>
                <a:cs typeface="Arial" panose="020B0604020202020204" pitchFamily="34" charset="0"/>
              </a:rPr>
              <a:t>Adaptability and consciousness with regard to cultural sensitivities are of utmost significance in the domain of negotiations. The cross-cultural understanding and respect that are built by businesses help in establishing a stronger foundation for confidence and relationship building. Thus, awareness of cross-cultural differences permits one to avoid conflicts and minimizes the risk of misunderstandings. Businesses that are investing in cultural competency are also able to establish excellent long-term business partnerships. Accordingly, adopting a negotiation style that fits into a particular culture will further give impetus to both cross-cultural alliances and company overall performance. </a:t>
            </a:r>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15</a:t>
            </a:fld>
            <a:endParaRPr lang="en-IN"/>
          </a:p>
        </p:txBody>
      </p:sp>
    </p:spTree>
    <p:extLst>
      <p:ext uri="{BB962C8B-B14F-4D97-AF65-F5344CB8AC3E}">
        <p14:creationId xmlns:p14="http://schemas.microsoft.com/office/powerpoint/2010/main" val="29469277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Arial" panose="020B0604020202020204" pitchFamily="34" charset="0"/>
              </a:rPr>
              <a:t>In summary, cultural differences between the UK and China significantly influence negotiation style, with basic aspects like communication and decision-making being affected. British businesses have to alter their approach in negotiations in an effort to accommodate Chinese business values and expectations. Integration is a long way in helping ensure that communication gaps are filled with much patience, flexibility, and determination to arrive at cultural understanding and absorbing those cultural differences. Cultural intelligence is fast becoming one of the biggest assets of international business professionals since it enhances negotiation and encourages long-term international relationships.</a:t>
            </a:r>
          </a:p>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16</a:t>
            </a:fld>
            <a:endParaRPr lang="en-IN"/>
          </a:p>
        </p:txBody>
      </p:sp>
    </p:spTree>
    <p:extLst>
      <p:ext uri="{BB962C8B-B14F-4D97-AF65-F5344CB8AC3E}">
        <p14:creationId xmlns:p14="http://schemas.microsoft.com/office/powerpoint/2010/main" val="4178433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17</a:t>
            </a:fld>
            <a:endParaRPr lang="en-IN"/>
          </a:p>
        </p:txBody>
      </p:sp>
    </p:spTree>
    <p:extLst>
      <p:ext uri="{BB962C8B-B14F-4D97-AF65-F5344CB8AC3E}">
        <p14:creationId xmlns:p14="http://schemas.microsoft.com/office/powerpoint/2010/main" val="1551139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56CC533-7570-419A-84EF-45EC20EE3F8C}" type="slidenum">
              <a:rPr lang="en-IN" smtClean="0"/>
              <a:t>18</a:t>
            </a:fld>
            <a:endParaRPr lang="en-IN"/>
          </a:p>
        </p:txBody>
      </p:sp>
    </p:spTree>
    <p:extLst>
      <p:ext uri="{BB962C8B-B14F-4D97-AF65-F5344CB8AC3E}">
        <p14:creationId xmlns:p14="http://schemas.microsoft.com/office/powerpoint/2010/main" val="2501601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50934-89FE-D4CB-C634-E5D7ECFCB6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EC03E5F-3F49-B734-4423-008E43DB35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97B86AD-82DA-F9C2-0B67-733EF749EE48}"/>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5" name="Footer Placeholder 4">
            <a:extLst>
              <a:ext uri="{FF2B5EF4-FFF2-40B4-BE49-F238E27FC236}">
                <a16:creationId xmlns:a16="http://schemas.microsoft.com/office/drawing/2014/main" id="{E4A26C70-9DE7-E40C-1F54-3760D12BE08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C73F6FB-9B85-39A9-91E7-35182B0E53C7}"/>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1059986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A4376-C03A-87AF-71ED-E24B692F5F7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9875149-5B0A-3C71-FD67-0685F4415D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FD81791-26AF-CAB0-6B06-1B5211F37A0E}"/>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5" name="Footer Placeholder 4">
            <a:extLst>
              <a:ext uri="{FF2B5EF4-FFF2-40B4-BE49-F238E27FC236}">
                <a16:creationId xmlns:a16="http://schemas.microsoft.com/office/drawing/2014/main" id="{0EAB4970-8C62-FE1A-066B-9F3186BB84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E87B533-6614-F4DF-28D9-F950AE3C8568}"/>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3971229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7BDE-355A-A15B-B086-9D843FB8C4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66B5E22-7856-54F7-9A45-1663F6B64C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92924D-5E37-AFB9-A47F-FDDE2CC18D38}"/>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5" name="Footer Placeholder 4">
            <a:extLst>
              <a:ext uri="{FF2B5EF4-FFF2-40B4-BE49-F238E27FC236}">
                <a16:creationId xmlns:a16="http://schemas.microsoft.com/office/drawing/2014/main" id="{8BD1287D-08A1-27E3-44DC-6246E7D8E94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8552A4F-83C2-0161-65D0-FA687680A003}"/>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1401496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365DD-7DAD-3AE8-174D-6A778BD921A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22F03A4-D976-7CBF-F6E7-00BC3F0CAD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0AF8538-DB6B-8068-5C4C-AE128C0105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F0E0CA4-4593-DD53-564D-DFB264433E5E}"/>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6" name="Footer Placeholder 5">
            <a:extLst>
              <a:ext uri="{FF2B5EF4-FFF2-40B4-BE49-F238E27FC236}">
                <a16:creationId xmlns:a16="http://schemas.microsoft.com/office/drawing/2014/main" id="{8ABEBC29-B339-D270-DD76-353C554DDBB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EA07D55-8B97-A8B0-7FC7-69E3E9AFF4B1}"/>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5245962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7B8B1-C2A4-7181-14C7-51383C84677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3AC1948-AEE0-3229-0C71-6C17E71ED8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49B6C4-B96F-FA7A-2D07-3A747B74B7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3FEED91-1D7C-1F0F-C51C-DDCF90720A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C725F5-E100-84AA-79C2-EB2EABA213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FD2AD8F-29B2-20EB-3969-601FB5B84002}"/>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8" name="Footer Placeholder 7">
            <a:extLst>
              <a:ext uri="{FF2B5EF4-FFF2-40B4-BE49-F238E27FC236}">
                <a16:creationId xmlns:a16="http://schemas.microsoft.com/office/drawing/2014/main" id="{DC730D32-3D80-6EF9-4080-705372F8F8A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831A3F3-A208-6683-0461-C51AE6C59380}"/>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2678604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B7DA-E5B6-CCF1-4CD5-E0ECAFF238E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9DE8682-6019-ECF6-A895-8280A90C2E32}"/>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4" name="Footer Placeholder 3">
            <a:extLst>
              <a:ext uri="{FF2B5EF4-FFF2-40B4-BE49-F238E27FC236}">
                <a16:creationId xmlns:a16="http://schemas.microsoft.com/office/drawing/2014/main" id="{7F2C72EA-FD1E-CF9A-5677-1D2317931D9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77FD424-50BF-D269-F284-5DD21DC50236}"/>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943581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A233E2-36C9-7297-0093-A4DA94660215}"/>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3" name="Footer Placeholder 2">
            <a:extLst>
              <a:ext uri="{FF2B5EF4-FFF2-40B4-BE49-F238E27FC236}">
                <a16:creationId xmlns:a16="http://schemas.microsoft.com/office/drawing/2014/main" id="{82435E84-05CE-68FE-0801-CF27C0D01AD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557075B-9566-1A9F-C463-92812B5B6944}"/>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921577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A9415-4A3D-E7B5-5E0F-B9A11E688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869D3F6-F75F-0443-05F3-AF70D6D2E5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2555D8E-0685-A32E-8145-00C382D97B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C0D792-0579-9680-6EAC-BF861E1908EA}"/>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6" name="Footer Placeholder 5">
            <a:extLst>
              <a:ext uri="{FF2B5EF4-FFF2-40B4-BE49-F238E27FC236}">
                <a16:creationId xmlns:a16="http://schemas.microsoft.com/office/drawing/2014/main" id="{B30DC07E-AB70-6CCE-5CC2-2C808A4D632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2CA6B9F-84A4-0203-3852-538224DCCCC4}"/>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2253932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8AFE8-795C-C3FA-939C-31E5D13032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B1B95AB-925E-C56B-EAA1-0237FB0115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5FD7FE9-0C63-77A4-E5A8-1DF0D983FD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888C22-45F6-F4EB-18C1-4AEEB9120B5F}"/>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6" name="Footer Placeholder 5">
            <a:extLst>
              <a:ext uri="{FF2B5EF4-FFF2-40B4-BE49-F238E27FC236}">
                <a16:creationId xmlns:a16="http://schemas.microsoft.com/office/drawing/2014/main" id="{0363558B-C203-FFB2-D8FA-59E857BCF3B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1188A1F-1705-4FD9-65B6-CFA619400533}"/>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922905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1224-84FC-378C-BCE4-7570B0D4981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E10E19B-DFEA-117B-17AD-C9A1B5D394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273B11C-3376-C278-7D3E-E76CF1836083}"/>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5" name="Footer Placeholder 4">
            <a:extLst>
              <a:ext uri="{FF2B5EF4-FFF2-40B4-BE49-F238E27FC236}">
                <a16:creationId xmlns:a16="http://schemas.microsoft.com/office/drawing/2014/main" id="{540B2481-B6EB-6A07-4FC9-80B2DD87BAC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89D56A5-7CE6-2AB3-107F-5109D53E36DA}"/>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988354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2F506C-4D24-6E96-55C3-EA57550674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DDFC503-2370-0669-7018-C67C916F9B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9AADCE-10A9-BA72-050D-44E726228D9B}"/>
              </a:ext>
            </a:extLst>
          </p:cNvPr>
          <p:cNvSpPr>
            <a:spLocks noGrp="1"/>
          </p:cNvSpPr>
          <p:nvPr>
            <p:ph type="dt" sz="half" idx="10"/>
          </p:nvPr>
        </p:nvSpPr>
        <p:spPr/>
        <p:txBody>
          <a:bodyPr/>
          <a:lstStyle/>
          <a:p>
            <a:fld id="{F314685A-D55E-43C0-ADF4-71697AE20E32}" type="datetimeFigureOut">
              <a:rPr lang="en-IN" smtClean="0"/>
              <a:t>27/03/25</a:t>
            </a:fld>
            <a:endParaRPr lang="en-IN"/>
          </a:p>
        </p:txBody>
      </p:sp>
      <p:sp>
        <p:nvSpPr>
          <p:cNvPr id="5" name="Footer Placeholder 4">
            <a:extLst>
              <a:ext uri="{FF2B5EF4-FFF2-40B4-BE49-F238E27FC236}">
                <a16:creationId xmlns:a16="http://schemas.microsoft.com/office/drawing/2014/main" id="{1A87C820-18D3-8034-0B1A-5DB61A81BE4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C43104C-5353-94F9-E15B-D614EB161B38}"/>
              </a:ext>
            </a:extLst>
          </p:cNvPr>
          <p:cNvSpPr>
            <a:spLocks noGrp="1"/>
          </p:cNvSpPr>
          <p:nvPr>
            <p:ph type="sldNum" sz="quarter" idx="12"/>
          </p:nvPr>
        </p:nvSpPr>
        <p:spPr/>
        <p:txBody>
          <a:bodyPr/>
          <a:lstStyle/>
          <a:p>
            <a:fld id="{0997A00D-B9F5-4901-BAFA-047FB65F5967}" type="slidenum">
              <a:rPr lang="en-IN" smtClean="0"/>
              <a:t>‹#›</a:t>
            </a:fld>
            <a:endParaRPr lang="en-IN"/>
          </a:p>
        </p:txBody>
      </p:sp>
    </p:spTree>
    <p:extLst>
      <p:ext uri="{BB962C8B-B14F-4D97-AF65-F5344CB8AC3E}">
        <p14:creationId xmlns:p14="http://schemas.microsoft.com/office/powerpoint/2010/main" val="92973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B67EE8-DF4C-3F4D-BFB1-47A21CEABF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D95977E-C4E8-433E-1681-343C9294A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71D498E-3B5E-7A1D-1C4D-0F8C98447C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314685A-D55E-43C0-ADF4-71697AE20E32}" type="datetimeFigureOut">
              <a:rPr lang="en-IN" smtClean="0"/>
              <a:t>27/03/25</a:t>
            </a:fld>
            <a:endParaRPr lang="en-IN"/>
          </a:p>
        </p:txBody>
      </p:sp>
      <p:sp>
        <p:nvSpPr>
          <p:cNvPr id="5" name="Footer Placeholder 4">
            <a:extLst>
              <a:ext uri="{FF2B5EF4-FFF2-40B4-BE49-F238E27FC236}">
                <a16:creationId xmlns:a16="http://schemas.microsoft.com/office/drawing/2014/main" id="{8EFC0443-9239-5042-115E-200E5194DC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099DDB69-4F47-C2AA-95D1-81B3659836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97A00D-B9F5-4901-BAFA-047FB65F5967}" type="slidenum">
              <a:rPr lang="en-IN" smtClean="0"/>
              <a:t>‹#›</a:t>
            </a:fld>
            <a:endParaRPr lang="en-IN"/>
          </a:p>
        </p:txBody>
      </p:sp>
    </p:spTree>
    <p:extLst>
      <p:ext uri="{BB962C8B-B14F-4D97-AF65-F5344CB8AC3E}">
        <p14:creationId xmlns:p14="http://schemas.microsoft.com/office/powerpoint/2010/main" val="6154975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culturefactor.com/country-comparison-tool?countries=china%2Cunited+kingdo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7E137127-E6B3-678D-3623-5341734C4DB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35B7B-02AF-E1EA-2887-20A863EDFB18}"/>
              </a:ext>
            </a:extLst>
          </p:cNvPr>
          <p:cNvSpPr>
            <a:spLocks noGrp="1"/>
          </p:cNvSpPr>
          <p:nvPr>
            <p:ph type="ctrTitle"/>
          </p:nvPr>
        </p:nvSpPr>
        <p:spPr>
          <a:xfrm>
            <a:off x="643466" y="643467"/>
            <a:ext cx="5452529" cy="3569242"/>
          </a:xfrm>
        </p:spPr>
        <p:txBody>
          <a:bodyPr anchor="t">
            <a:normAutofit/>
          </a:bodyPr>
          <a:lstStyle/>
          <a:p>
            <a:pPr algn="l"/>
            <a:r>
              <a:rPr lang="en-IN" sz="5200">
                <a:solidFill>
                  <a:srgbClr val="FFFFFF"/>
                </a:solidFill>
              </a:rPr>
              <a:t>Individual Presentation</a:t>
            </a:r>
          </a:p>
        </p:txBody>
      </p:sp>
      <p:sp>
        <p:nvSpPr>
          <p:cNvPr id="3" name="Subtitle 2">
            <a:extLst>
              <a:ext uri="{FF2B5EF4-FFF2-40B4-BE49-F238E27FC236}">
                <a16:creationId xmlns:a16="http://schemas.microsoft.com/office/drawing/2014/main" id="{23A22218-44E8-1BFA-5959-8E19C58F9A6F}"/>
              </a:ext>
            </a:extLst>
          </p:cNvPr>
          <p:cNvSpPr>
            <a:spLocks noGrp="1"/>
          </p:cNvSpPr>
          <p:nvPr>
            <p:ph type="subTitle" idx="1"/>
          </p:nvPr>
        </p:nvSpPr>
        <p:spPr>
          <a:xfrm>
            <a:off x="643466" y="4551037"/>
            <a:ext cx="5449479" cy="1578054"/>
          </a:xfrm>
        </p:spPr>
        <p:txBody>
          <a:bodyPr anchor="b">
            <a:normAutofit/>
          </a:bodyPr>
          <a:lstStyle/>
          <a:p>
            <a:pPr marL="0" marR="0" algn="l">
              <a:spcAft>
                <a:spcPts val="800"/>
              </a:spcAft>
              <a:buNone/>
            </a:pPr>
            <a:r>
              <a:rPr lang="en-GB" sz="1900" b="1" kern="100" dirty="0">
                <a:solidFill>
                  <a:srgbClr val="FFFFFF"/>
                </a:solidFill>
                <a:effectLst/>
                <a:latin typeface="Times New Roman" panose="02020603050405020304" pitchFamily="18" charset="0"/>
                <a:ea typeface="Aptos" panose="020B0004020202020204" pitchFamily="34" charset="0"/>
                <a:cs typeface="Arial" panose="020B0604020202020204" pitchFamily="34" charset="0"/>
              </a:rPr>
              <a:t>Programme: BA (Hons) Business Management</a:t>
            </a:r>
            <a:endParaRPr lang="en-IN" sz="1900" kern="100" dirty="0">
              <a:solidFill>
                <a:srgbClr val="FFFFFF"/>
              </a:solidFill>
              <a:effectLst/>
              <a:latin typeface="Times New Roman" panose="02020603050405020304" pitchFamily="18" charset="0"/>
              <a:ea typeface="Aptos" panose="020B0004020202020204" pitchFamily="34" charset="0"/>
              <a:cs typeface="Arial" panose="020B0604020202020204" pitchFamily="34" charset="0"/>
            </a:endParaRPr>
          </a:p>
          <a:p>
            <a:pPr marL="0" marR="0" algn="l">
              <a:spcAft>
                <a:spcPts val="800"/>
              </a:spcAft>
              <a:buNone/>
            </a:pPr>
            <a:r>
              <a:rPr lang="en-GB" sz="1900" b="1" kern="100" dirty="0">
                <a:solidFill>
                  <a:srgbClr val="FFFFFF"/>
                </a:solidFill>
                <a:effectLst/>
                <a:latin typeface="Times New Roman" panose="02020603050405020304" pitchFamily="18" charset="0"/>
                <a:ea typeface="Aptos" panose="020B0004020202020204" pitchFamily="34" charset="0"/>
                <a:cs typeface="Arial" panose="020B0604020202020204" pitchFamily="34" charset="0"/>
              </a:rPr>
              <a:t>Module: International Business Communications</a:t>
            </a:r>
            <a:endParaRPr lang="en-IN" sz="1900" kern="100" dirty="0">
              <a:solidFill>
                <a:srgbClr val="FFFFFF"/>
              </a:solidFill>
              <a:effectLst/>
              <a:latin typeface="Times New Roman" panose="02020603050405020304" pitchFamily="18" charset="0"/>
              <a:ea typeface="Aptos" panose="020B0004020202020204" pitchFamily="34" charset="0"/>
              <a:cs typeface="Arial" panose="020B0604020202020204" pitchFamily="34" charset="0"/>
            </a:endParaRPr>
          </a:p>
          <a:p>
            <a:pPr marL="0" marR="0" algn="l">
              <a:spcAft>
                <a:spcPts val="800"/>
              </a:spcAft>
            </a:pPr>
            <a:r>
              <a:rPr lang="en-GB" sz="1900" b="1" kern="100" dirty="0">
                <a:solidFill>
                  <a:srgbClr val="FFFFFF"/>
                </a:solidFill>
                <a:effectLst/>
                <a:latin typeface="Times New Roman" panose="02020603050405020304" pitchFamily="18" charset="0"/>
                <a:ea typeface="Aptos" panose="020B0004020202020204" pitchFamily="34" charset="0"/>
                <a:cs typeface="Arial" panose="020B0604020202020204" pitchFamily="34" charset="0"/>
              </a:rPr>
              <a:t>Module code: LCBB6001</a:t>
            </a:r>
          </a:p>
          <a:p>
            <a:pPr marL="0" marR="0" algn="l">
              <a:spcAft>
                <a:spcPts val="800"/>
              </a:spcAft>
            </a:pPr>
            <a:endParaRPr lang="en-IN" sz="1900" kern="100" dirty="0">
              <a:solidFill>
                <a:srgbClr val="FFFFFF"/>
              </a:solidFill>
              <a:effectLst/>
              <a:latin typeface="Times New Roman" panose="02020603050405020304" pitchFamily="18" charset="0"/>
              <a:ea typeface="Aptos" panose="020B0004020202020204" pitchFamily="34" charset="0"/>
              <a:cs typeface="Arial" panose="020B0604020202020204" pitchFamily="34" charset="0"/>
            </a:endParaRPr>
          </a:p>
          <a:p>
            <a:pPr algn="l"/>
            <a:endParaRPr lang="en-IN" sz="1900" dirty="0">
              <a:solidFill>
                <a:srgbClr val="FFFFFF"/>
              </a:solidFill>
            </a:endParaRP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091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BC89A3-ADD0-D474-A48F-906E467ECB19}"/>
              </a:ext>
            </a:extLst>
          </p:cNvPr>
          <p:cNvSpPr>
            <a:spLocks noGrp="1"/>
          </p:cNvSpPr>
          <p:nvPr>
            <p:ph type="title"/>
          </p:nvPr>
        </p:nvSpPr>
        <p:spPr>
          <a:xfrm>
            <a:off x="838200" y="1748452"/>
            <a:ext cx="4974771" cy="3587786"/>
          </a:xfrm>
        </p:spPr>
        <p:txBody>
          <a:bodyPr>
            <a:normAutofit/>
          </a:bodyPr>
          <a:lstStyle/>
          <a:p>
            <a:pPr algn="ctr"/>
            <a:r>
              <a:rPr lang="en-US" dirty="0">
                <a:solidFill>
                  <a:schemeClr val="bg1"/>
                </a:solidFill>
              </a:rPr>
              <a:t>Title Slide </a:t>
            </a:r>
            <a:endParaRPr lang="en-IN" dirty="0">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C988D9E-9C2D-367D-E4C9-F170B8132CEA}"/>
              </a:ext>
            </a:extLst>
          </p:cNvPr>
          <p:cNvSpPr>
            <a:spLocks noGrp="1"/>
          </p:cNvSpPr>
          <p:nvPr>
            <p:ph idx="1"/>
          </p:nvPr>
        </p:nvSpPr>
        <p:spPr>
          <a:xfrm>
            <a:off x="6477270" y="1130846"/>
            <a:ext cx="4974771" cy="4351338"/>
          </a:xfrm>
          <a:ln>
            <a:solidFill>
              <a:schemeClr val="accent1"/>
            </a:solidFill>
          </a:ln>
        </p:spPr>
        <p:txBody>
          <a:bodyPr>
            <a:normAutofit/>
          </a:bodyPr>
          <a:lstStyle/>
          <a:p>
            <a:pPr marL="342900" marR="0" lvl="0" indent="-342900">
              <a:spcAft>
                <a:spcPts val="800"/>
              </a:spcAft>
              <a:buSzPts val="1000"/>
              <a:buFont typeface="Symbol" panose="05050102010706020507" pitchFamily="18" charset="2"/>
              <a:buChar char=""/>
              <a:tabLst>
                <a:tab pos="457200" algn="l"/>
              </a:tabLst>
            </a:pPr>
            <a:r>
              <a:rPr lang="en-IN"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Nedelcho </a:t>
            </a:r>
            <a:r>
              <a:rPr lang="en-IN" kern="100" dirty="0" err="1">
                <a:solidFill>
                  <a:schemeClr val="bg1"/>
                </a:solidFill>
                <a:effectLst/>
                <a:latin typeface="Times New Roman" panose="02020603050405020304" pitchFamily="18" charset="0"/>
                <a:ea typeface="Aptos" panose="020B0004020202020204" pitchFamily="34" charset="0"/>
                <a:cs typeface="Arial" panose="020B0604020202020204" pitchFamily="34" charset="0"/>
              </a:rPr>
              <a:t>Vichev</a:t>
            </a:r>
            <a:endParaRPr lang="en-IN"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spcAft>
                <a:spcPts val="800"/>
              </a:spcAft>
              <a:buSzPts val="1000"/>
              <a:buFont typeface="Symbol" panose="05050102010706020507" pitchFamily="18" charset="2"/>
              <a:buChar char=""/>
              <a:tabLst>
                <a:tab pos="457200" algn="l"/>
              </a:tabLst>
            </a:pPr>
            <a:r>
              <a:rPr lang="en-IN"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Student Number - 22294</a:t>
            </a:r>
          </a:p>
          <a:p>
            <a:pPr marL="342900" marR="0" lvl="0" indent="-342900">
              <a:spcAft>
                <a:spcPts val="800"/>
              </a:spcAft>
              <a:buSzPts val="1000"/>
              <a:buFont typeface="Symbol" panose="05050102010706020507" pitchFamily="18" charset="2"/>
              <a:buChar char=""/>
              <a:tabLst>
                <a:tab pos="457200" algn="l"/>
              </a:tabLst>
            </a:pPr>
            <a:r>
              <a:rPr lang="en-IN"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Title: </a:t>
            </a:r>
            <a:r>
              <a:rPr lang="en-IN" b="1"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“Cross-Cultural Negotiations: UK-China Strategic Partnership”</a:t>
            </a:r>
            <a:endParaRPr lang="en-IN"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indent="0">
              <a:buNone/>
            </a:pPr>
            <a:endParaRPr lang="en-IN" dirty="0">
              <a:solidFill>
                <a:schemeClr val="bg1"/>
              </a:solidFill>
            </a:endParaRPr>
          </a:p>
        </p:txBody>
      </p:sp>
    </p:spTree>
    <p:extLst>
      <p:ext uri="{BB962C8B-B14F-4D97-AF65-F5344CB8AC3E}">
        <p14:creationId xmlns:p14="http://schemas.microsoft.com/office/powerpoint/2010/main" val="3295446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Illustration of people on a blockchain">
            <a:extLst>
              <a:ext uri="{FF2B5EF4-FFF2-40B4-BE49-F238E27FC236}">
                <a16:creationId xmlns:a16="http://schemas.microsoft.com/office/drawing/2014/main" id="{F509EB43-8309-AA16-B524-2715B2E40F18}"/>
              </a:ext>
            </a:extLst>
          </p:cNvPr>
          <p:cNvPicPr>
            <a:picLocks noChangeAspect="1"/>
          </p:cNvPicPr>
          <p:nvPr/>
        </p:nvPicPr>
        <p:blipFill>
          <a:blip r:embed="rId3"/>
          <a:srcRect l="19791" r="23702"/>
          <a:stretch/>
        </p:blipFill>
        <p:spPr>
          <a:xfrm>
            <a:off x="2897540" y="3104705"/>
            <a:ext cx="2863020" cy="3217333"/>
          </a:xfrm>
          <a:prstGeom prst="rect">
            <a:avLst/>
          </a:prstGeom>
        </p:spPr>
      </p:pic>
      <p:grpSp>
        <p:nvGrpSpPr>
          <p:cNvPr id="18" name="Group 17">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9" name="Rectangle 18">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0D1A4B-0EEA-6ED9-8634-A1A111C69BC7}"/>
              </a:ext>
            </a:extLst>
          </p:cNvPr>
          <p:cNvSpPr>
            <a:spLocks noGrp="1"/>
          </p:cNvSpPr>
          <p:nvPr>
            <p:ph type="title"/>
          </p:nvPr>
        </p:nvSpPr>
        <p:spPr>
          <a:xfrm>
            <a:off x="740584" y="859808"/>
            <a:ext cx="3543197" cy="2878986"/>
          </a:xfrm>
        </p:spPr>
        <p:txBody>
          <a:bodyPr>
            <a:normAutofit/>
          </a:bodyPr>
          <a:lstStyle/>
          <a:p>
            <a:pPr algn="ctr"/>
            <a:r>
              <a:rPr lang="en-IN" dirty="0">
                <a:solidFill>
                  <a:schemeClr val="bg1"/>
                </a:solidFill>
              </a:rPr>
              <a:t>Presentation Outline</a:t>
            </a:r>
          </a:p>
        </p:txBody>
      </p:sp>
      <p:grpSp>
        <p:nvGrpSpPr>
          <p:cNvPr id="24"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25" name="Freeform: Shape 24">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9"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0" name="Freeform: Shape 39">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AC7FC61-FD36-FA0D-5863-F174A5439F5D}"/>
              </a:ext>
            </a:extLst>
          </p:cNvPr>
          <p:cNvSpPr>
            <a:spLocks noGrp="1"/>
          </p:cNvSpPr>
          <p:nvPr>
            <p:ph idx="1"/>
          </p:nvPr>
        </p:nvSpPr>
        <p:spPr>
          <a:xfrm>
            <a:off x="6477270" y="685805"/>
            <a:ext cx="4974771" cy="5534019"/>
          </a:xfrm>
        </p:spPr>
        <p:txBody>
          <a:bodyPr>
            <a:normAutofit/>
          </a:bodyPr>
          <a:lstStyle/>
          <a:p>
            <a:pPr marL="342900" marR="0" lvl="0" indent="-342900" rtl="0">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The presentation will include a definition of culture and its significance in business interactions.     </a:t>
            </a:r>
          </a:p>
          <a:p>
            <a:pPr marL="342900" marR="0" lvl="0" indent="-342900">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It will also include a theoretical framework explaining how cultural differences impact negotiations.      </a:t>
            </a:r>
          </a:p>
          <a:p>
            <a:pPr marL="342900" marR="0" lvl="0" indent="-342900">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Further, key cultural differences between the UK and China affecting business deals will be examined.      </a:t>
            </a:r>
          </a:p>
          <a:p>
            <a:pPr marL="342900" marR="0" lvl="0" indent="-342900">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It will then include common cultural barriers and challenges that can arise during negotiations.     </a:t>
            </a:r>
          </a:p>
          <a:p>
            <a:pPr marL="342900" marR="0" lvl="0" indent="-342900">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This will also involve the importance of cultural awareness and adaptability in international business.    </a:t>
            </a:r>
          </a:p>
          <a:p>
            <a:pPr marL="342900" marR="0" lvl="0" indent="-342900">
              <a:spcAft>
                <a:spcPts val="800"/>
              </a:spcAft>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Lastly, strategies for overcoming these challenges and achieving a successful deal will be discussed</a:t>
            </a:r>
          </a:p>
          <a:p>
            <a:endParaRPr lang="en-IN" sz="1800">
              <a:solidFill>
                <a:schemeClr val="bg1"/>
              </a:solidFill>
            </a:endParaRPr>
          </a:p>
        </p:txBody>
      </p:sp>
    </p:spTree>
    <p:extLst>
      <p:ext uri="{BB962C8B-B14F-4D97-AF65-F5344CB8AC3E}">
        <p14:creationId xmlns:p14="http://schemas.microsoft.com/office/powerpoint/2010/main" val="3178004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B48AE952-67E5-85D4-BA9F-6D2B920B4291}"/>
              </a:ext>
            </a:extLst>
          </p:cNvPr>
          <p:cNvSpPr>
            <a:spLocks noGrp="1"/>
          </p:cNvSpPr>
          <p:nvPr>
            <p:ph type="title"/>
          </p:nvPr>
        </p:nvSpPr>
        <p:spPr>
          <a:xfrm>
            <a:off x="1102368" y="3306515"/>
            <a:ext cx="3826286" cy="3215373"/>
          </a:xfrm>
        </p:spPr>
        <p:txBody>
          <a:bodyPr>
            <a:normAutofit/>
          </a:bodyPr>
          <a:lstStyle/>
          <a:p>
            <a:pPr algn="ctr"/>
            <a:r>
              <a:rPr lang="en-IN">
                <a:solidFill>
                  <a:schemeClr val="bg1"/>
                </a:solidFill>
              </a:rPr>
              <a:t>Definition of Culture</a:t>
            </a: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9D7CF62C-8B20-4069-9F52-95B3284E7E19}"/>
              </a:ext>
            </a:extLst>
          </p:cNvPr>
          <p:cNvSpPr>
            <a:spLocks noGrp="1"/>
          </p:cNvSpPr>
          <p:nvPr>
            <p:ph idx="1"/>
          </p:nvPr>
        </p:nvSpPr>
        <p:spPr>
          <a:xfrm>
            <a:off x="5211448" y="643467"/>
            <a:ext cx="5217182" cy="5878421"/>
          </a:xfrm>
        </p:spPr>
        <p:txBody>
          <a:bodyPr>
            <a:normAutofit/>
          </a:bodyPr>
          <a:lstStyle/>
          <a:p>
            <a:pPr marL="342900" marR="0" lvl="0" indent="-342900" rtl="0">
              <a:buFont typeface="Symbol" panose="05050102010706020507" pitchFamily="18" charset="2"/>
              <a:buChar char=""/>
            </a:pP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Culture is a shared system of values, beliefs, customs and behaviours that shape communication, decision-making, and interaction in a society (</a:t>
            </a:r>
            <a:r>
              <a:rPr lang="en-GB" sz="1800" kern="100" dirty="0" err="1">
                <a:solidFill>
                  <a:schemeClr val="bg1"/>
                </a:solidFill>
                <a:effectLst/>
                <a:latin typeface="Times New Roman" panose="02020603050405020304" pitchFamily="18" charset="0"/>
                <a:ea typeface="Aptos" panose="020B0004020202020204" pitchFamily="34" charset="0"/>
                <a:cs typeface="Arial" panose="020B0604020202020204" pitchFamily="34" charset="0"/>
              </a:rPr>
              <a:t>Aririguzoh</a:t>
            </a:r>
            <a:r>
              <a:rPr lang="en-GB"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 2022)</a:t>
            </a: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a:t>
            </a:r>
          </a:p>
          <a:p>
            <a:pPr marL="342900" marR="0" lvl="0" indent="-342900">
              <a:buFont typeface="Symbol" panose="05050102010706020507" pitchFamily="18" charset="2"/>
              <a:buChar char=""/>
            </a:pP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It influences how people perceive the world, conduct business, and negotiate agreements (Saaida, 2023).</a:t>
            </a:r>
          </a:p>
          <a:p>
            <a:pPr marL="342900" marR="0" lvl="0" indent="-342900">
              <a:buFont typeface="Symbol" panose="05050102010706020507" pitchFamily="18" charset="2"/>
              <a:buChar char=""/>
            </a:pP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Cultural differences can lead to misunderstandings, conflicts, or misinterpretations in international business settings.</a:t>
            </a:r>
          </a:p>
          <a:p>
            <a:pPr marL="342900" marR="0" lvl="0" indent="-342900">
              <a:spcAft>
                <a:spcPts val="800"/>
              </a:spcAft>
              <a:buFont typeface="Symbol" panose="05050102010706020507" pitchFamily="18" charset="2"/>
              <a:buChar char=""/>
            </a:pP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Effective negotiations require cultural sensitivity, awareness, and adaptability to build strong business relationships (</a:t>
            </a:r>
            <a:r>
              <a:rPr lang="en-GB"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Sahadevan and Sumangala, 2021).</a:t>
            </a:r>
          </a:p>
          <a:p>
            <a:pPr marL="342900" marR="0" lvl="0" indent="-342900">
              <a:spcAft>
                <a:spcPts val="800"/>
              </a:spcAft>
              <a:buFont typeface="Symbol" panose="05050102010706020507" pitchFamily="18" charset="2"/>
              <a:buChar char=""/>
            </a:pP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Hofsted’s Cultural </a:t>
            </a:r>
            <a:r>
              <a:rPr lang="en-IN" sz="1800" kern="100" dirty="0" err="1">
                <a:solidFill>
                  <a:schemeClr val="bg1"/>
                </a:solidFill>
                <a:effectLst/>
                <a:latin typeface="Times New Roman" panose="02020603050405020304" pitchFamily="18" charset="0"/>
                <a:ea typeface="Aptos" panose="020B0004020202020204" pitchFamily="34" charset="0"/>
                <a:cs typeface="Arial" panose="020B0604020202020204" pitchFamily="34" charset="0"/>
              </a:rPr>
              <a:t>Dimentions</a:t>
            </a: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 Theory is framework for cross-cultural communication,. It outlines the effects of society’s culture (</a:t>
            </a:r>
            <a:r>
              <a:rPr lang="en-IN" sz="1800" kern="100" dirty="0" err="1">
                <a:solidFill>
                  <a:schemeClr val="bg1"/>
                </a:solidFill>
                <a:effectLst/>
                <a:latin typeface="Times New Roman" panose="02020603050405020304" pitchFamily="18" charset="0"/>
                <a:ea typeface="Aptos" panose="020B0004020202020204" pitchFamily="34" charset="0"/>
                <a:cs typeface="Arial" panose="020B0604020202020204" pitchFamily="34" charset="0"/>
              </a:rPr>
              <a:t>Hofted</a:t>
            </a:r>
            <a:r>
              <a:rPr lang="en-IN" sz="1800" kern="100" dirty="0">
                <a:solidFill>
                  <a:schemeClr val="bg1"/>
                </a:solidFill>
                <a:effectLst/>
                <a:latin typeface="Times New Roman" panose="02020603050405020304" pitchFamily="18" charset="0"/>
                <a:ea typeface="Aptos" panose="020B0004020202020204" pitchFamily="34" charset="0"/>
                <a:cs typeface="Arial" panose="020B0604020202020204" pitchFamily="34" charset="0"/>
              </a:rPr>
              <a:t>, 2025).</a:t>
            </a:r>
          </a:p>
          <a:p>
            <a:endParaRPr lang="en-IN" sz="1800" dirty="0">
              <a:solidFill>
                <a:schemeClr val="bg1"/>
              </a:solidFill>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23376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5D0B4-FF22-AD01-83DA-C809D2B41693}"/>
              </a:ext>
            </a:extLst>
          </p:cNvPr>
          <p:cNvSpPr>
            <a:spLocks noGrp="1"/>
          </p:cNvSpPr>
          <p:nvPr>
            <p:ph type="title"/>
          </p:nvPr>
        </p:nvSpPr>
        <p:spPr>
          <a:xfrm>
            <a:off x="1102368" y="1877492"/>
            <a:ext cx="4030132" cy="3215373"/>
          </a:xfrm>
        </p:spPr>
        <p:txBody>
          <a:bodyPr>
            <a:normAutofit/>
          </a:bodyPr>
          <a:lstStyle/>
          <a:p>
            <a:pPr algn="ctr"/>
            <a:r>
              <a:rPr lang="en-IN">
                <a:solidFill>
                  <a:schemeClr val="bg1"/>
                </a:solidFill>
              </a:rPr>
              <a:t>Key Elements of Culture</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700E257-CF6F-6F26-4F09-8EA25940BE53}"/>
              </a:ext>
            </a:extLst>
          </p:cNvPr>
          <p:cNvSpPr>
            <a:spLocks noGrp="1"/>
          </p:cNvSpPr>
          <p:nvPr>
            <p:ph idx="1"/>
          </p:nvPr>
        </p:nvSpPr>
        <p:spPr>
          <a:xfrm>
            <a:off x="6234868" y="1130846"/>
            <a:ext cx="5217173" cy="4351338"/>
          </a:xfrm>
        </p:spPr>
        <p:txBody>
          <a:bodyPr>
            <a:normAutofit/>
          </a:bodyPr>
          <a:lstStyle/>
          <a:p>
            <a:pPr marL="342900" marR="0" lvl="0" indent="-342900" rtl="0">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Social Norms &amp; Etiquette:</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Cultural customs, such as greetings, gestures, and dining etiquette, play a role in business interactions (Zheng, 2021).</a:t>
            </a:r>
          </a:p>
          <a:p>
            <a:pPr marL="342900" marR="0" lvl="0" indent="-342900">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Language &amp; Communication Styles:</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High-context cultures like China rely on indirect communication, while low-context cultures like the UK prefer direct communication.</a:t>
            </a:r>
          </a:p>
          <a:p>
            <a:pPr marL="342900" marR="0" lvl="0" indent="-342900">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Power Distance &amp; Hierarchy:</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In China, hierarchy is respected, and senior executives hold decision-making power, while in the UK, a flatter structure is common (Chen, et al., 2022).</a:t>
            </a:r>
          </a:p>
          <a:p>
            <a:pPr marL="342900" marR="0" lvl="0" indent="-342900">
              <a:spcAft>
                <a:spcPts val="800"/>
              </a:spcAft>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Decision-Making Processes:</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Some cultures, like China, emphasise collective decision-making, whereas the UK leans toward individual decision-making. </a:t>
            </a:r>
          </a:p>
          <a:p>
            <a:endParaRPr lang="en-IN" sz="18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95725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7" name="Group 6">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1" name="Group 20">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3" name="Group 2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022DB8EC-9698-C6C6-C7B4-81685F9F7F7D}"/>
              </a:ext>
            </a:extLst>
          </p:cNvPr>
          <p:cNvSpPr>
            <a:spLocks noGrp="1"/>
          </p:cNvSpPr>
          <p:nvPr>
            <p:ph type="title"/>
          </p:nvPr>
        </p:nvSpPr>
        <p:spPr>
          <a:xfrm>
            <a:off x="827088" y="1641752"/>
            <a:ext cx="2655887" cy="3213277"/>
          </a:xfrm>
        </p:spPr>
        <p:txBody>
          <a:bodyPr anchor="t">
            <a:normAutofit/>
          </a:bodyPr>
          <a:lstStyle/>
          <a:p>
            <a:r>
              <a:rPr lang="en-IN" sz="3700" dirty="0"/>
              <a:t>Theoretical Framework – Hofstede’s Cultural Dimensions (Part 1)</a:t>
            </a:r>
          </a:p>
        </p:txBody>
      </p:sp>
      <p:sp>
        <p:nvSpPr>
          <p:cNvPr id="3" name="Content Placeholder 2">
            <a:extLst>
              <a:ext uri="{FF2B5EF4-FFF2-40B4-BE49-F238E27FC236}">
                <a16:creationId xmlns:a16="http://schemas.microsoft.com/office/drawing/2014/main" id="{6EA303C4-7A83-A294-A8E3-3146D3365E9B}"/>
              </a:ext>
            </a:extLst>
          </p:cNvPr>
          <p:cNvSpPr>
            <a:spLocks noGrp="1"/>
          </p:cNvSpPr>
          <p:nvPr>
            <p:ph idx="1"/>
          </p:nvPr>
        </p:nvSpPr>
        <p:spPr>
          <a:xfrm>
            <a:off x="5232401" y="1721579"/>
            <a:ext cx="6140449" cy="3952648"/>
          </a:xfrm>
        </p:spPr>
        <p:txBody>
          <a:bodyPr>
            <a:normAutofit/>
          </a:bodyPr>
          <a:lstStyle/>
          <a:p>
            <a:pPr marL="342900" marR="0" lvl="0" indent="-342900" rtl="0">
              <a:buFont typeface="Symbol" panose="05050102010706020507" pitchFamily="18" charset="2"/>
              <a:buChar char=""/>
            </a:pPr>
            <a:r>
              <a:rPr lang="en-IN" sz="1700" b="1"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Power Distance:</a:t>
            </a:r>
            <a:r>
              <a:rPr lang="en-IN" sz="1700"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 High power distance in China translates to hierarchical organisations and authority being admired, while the UK is low on power distance and, therefore, supports equality in the workplace (Dai, et al., 2022).</a:t>
            </a:r>
          </a:p>
          <a:p>
            <a:pPr marL="342900" marR="0" lvl="0" indent="-342900">
              <a:buFont typeface="Symbol" panose="05050102010706020507" pitchFamily="18" charset="2"/>
              <a:buChar char=""/>
            </a:pPr>
            <a:r>
              <a:rPr lang="en-IN" sz="1700" b="1"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Individualism vs. Collectivism:</a:t>
            </a:r>
            <a:r>
              <a:rPr lang="en-IN" sz="1700"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 The UK stresses individualism and valuing individual achievements, whereas China stresses collectivism, with the focus being on group harmony and relationships (Tan, et al., 2021).</a:t>
            </a:r>
          </a:p>
          <a:p>
            <a:pPr marL="342900" marR="0" lvl="0" indent="-342900">
              <a:buFont typeface="Symbol" panose="05050102010706020507" pitchFamily="18" charset="2"/>
              <a:buChar char=""/>
            </a:pPr>
            <a:r>
              <a:rPr lang="en-IN" sz="1700" b="1"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Uncertainty Avoidance:</a:t>
            </a:r>
            <a:r>
              <a:rPr lang="en-IN" sz="1700"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 The UK prefers to be tolerant of uncertainty and risk-taking, while China enjoys stability, controlled decision-making, and risk aversion (</a:t>
            </a:r>
            <a:r>
              <a:rPr lang="en-GB" sz="1700"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Galariotis and Karagiannis, 2021).</a:t>
            </a:r>
            <a:endParaRPr lang="en-IN" sz="1700"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spcAft>
                <a:spcPts val="800"/>
              </a:spcAft>
              <a:buFont typeface="Symbol" panose="05050102010706020507" pitchFamily="18" charset="2"/>
              <a:buChar char=""/>
            </a:pPr>
            <a:r>
              <a:rPr lang="en-IN" sz="1700" kern="100">
                <a:solidFill>
                  <a:schemeClr val="tx1">
                    <a:alpha val="80000"/>
                  </a:schemeClr>
                </a:solidFill>
                <a:effectLst/>
                <a:latin typeface="Times New Roman" panose="02020603050405020304" pitchFamily="18" charset="0"/>
                <a:ea typeface="Aptos" panose="020B0004020202020204" pitchFamily="34" charset="0"/>
                <a:cs typeface="Arial" panose="020B0604020202020204" pitchFamily="34" charset="0"/>
              </a:rPr>
              <a:t>These dimensions impact how business negotiations are structured and conducted across various cultural contexts.</a:t>
            </a:r>
          </a:p>
          <a:p>
            <a:endParaRPr lang="en-IN" sz="1700">
              <a:solidFill>
                <a:schemeClr val="tx1">
                  <a:alpha val="80000"/>
                </a:schemeClr>
              </a:solidFill>
            </a:endParaRPr>
          </a:p>
        </p:txBody>
      </p:sp>
    </p:spTree>
    <p:extLst>
      <p:ext uri="{BB962C8B-B14F-4D97-AF65-F5344CB8AC3E}">
        <p14:creationId xmlns:p14="http://schemas.microsoft.com/office/powerpoint/2010/main" val="12411220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6F271ED-B7D1-B179-CDA9-3B67BE974AEF}"/>
              </a:ext>
            </a:extLst>
          </p:cNvPr>
          <p:cNvSpPr>
            <a:spLocks noGrp="1"/>
          </p:cNvSpPr>
          <p:nvPr>
            <p:ph type="title"/>
          </p:nvPr>
        </p:nvSpPr>
        <p:spPr>
          <a:xfrm>
            <a:off x="1014141" y="1450655"/>
            <a:ext cx="3932030" cy="3956690"/>
          </a:xfrm>
        </p:spPr>
        <p:txBody>
          <a:bodyPr anchor="ctr">
            <a:normAutofit/>
          </a:bodyPr>
          <a:lstStyle/>
          <a:p>
            <a:r>
              <a:rPr lang="en-IN">
                <a:solidFill>
                  <a:schemeClr val="bg1"/>
                </a:solidFill>
              </a:rPr>
              <a:t>Theoretical Framework – Hofstede’s Cultural Dimensions (Part 2)</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0A5B89-5E8B-4585-CDDF-CD951699B5AD}"/>
              </a:ext>
            </a:extLst>
          </p:cNvPr>
          <p:cNvSpPr>
            <a:spLocks noGrp="1"/>
          </p:cNvSpPr>
          <p:nvPr>
            <p:ph idx="1"/>
          </p:nvPr>
        </p:nvSpPr>
        <p:spPr>
          <a:xfrm>
            <a:off x="6096000" y="1108061"/>
            <a:ext cx="5008901" cy="4571972"/>
          </a:xfrm>
        </p:spPr>
        <p:txBody>
          <a:bodyPr anchor="ctr">
            <a:normAutofit/>
          </a:bodyPr>
          <a:lstStyle/>
          <a:p>
            <a:pPr marL="342900" marR="0" lvl="0" indent="-342900" rtl="0">
              <a:buFont typeface="Symbol" panose="05050102010706020507" pitchFamily="18" charset="2"/>
              <a:buChar char=""/>
            </a:pPr>
            <a:r>
              <a:rPr lang="en-IN" sz="17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Long-Term vs. Short-Term Orientation:</a:t>
            </a:r>
            <a:r>
              <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China values long-term relationships and patience, while the UK prefers quick results and short-term gains.</a:t>
            </a:r>
          </a:p>
          <a:p>
            <a:pPr marL="342900" marR="0" lvl="0" indent="-342900">
              <a:buFont typeface="Symbol" panose="05050102010706020507" pitchFamily="18" charset="2"/>
              <a:buChar char=""/>
            </a:pPr>
            <a:r>
              <a:rPr lang="en-GB" sz="17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Femininity vs. Masculinity:</a:t>
            </a:r>
            <a:r>
              <a:rPr lang="en-GB"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In traditional China, rigid definitions of gender roles operated under a patriarchal system which accentuated male dominance, with women’s identities defined as wives and mothers (Irene, et al., 2025).</a:t>
            </a:r>
            <a:endPar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GB" sz="17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Restraint vs. Indulgence: </a:t>
            </a:r>
            <a:r>
              <a:rPr lang="en-GB"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China leans towards restraint, depicting that it values suppressing desires and impulses rather than prioritising free gratification of basic human needs (Cruz, et al., 2025).</a:t>
            </a:r>
            <a:endPar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spcAft>
                <a:spcPts val="800"/>
              </a:spcAft>
              <a:buFont typeface="Symbol" panose="05050102010706020507" pitchFamily="18" charset="2"/>
              <a:buChar char=""/>
            </a:pPr>
            <a:r>
              <a:rPr lang="en-GB"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Cultural dimensions shape business strategies, decision-making, and expectations in negotiations.</a:t>
            </a:r>
            <a:endPar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endParaRPr lang="en-IN" sz="1700">
              <a:solidFill>
                <a:schemeClr val="bg1"/>
              </a:solidFill>
            </a:endParaRPr>
          </a:p>
        </p:txBody>
      </p:sp>
    </p:spTree>
    <p:extLst>
      <p:ext uri="{BB962C8B-B14F-4D97-AF65-F5344CB8AC3E}">
        <p14:creationId xmlns:p14="http://schemas.microsoft.com/office/powerpoint/2010/main" val="970915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DEDCB34-EA71-B754-4BD6-D6AEDBCACD70}"/>
              </a:ext>
            </a:extLst>
          </p:cNvPr>
          <p:cNvSpPr>
            <a:spLocks noGrp="1"/>
          </p:cNvSpPr>
          <p:nvPr>
            <p:ph type="title"/>
          </p:nvPr>
        </p:nvSpPr>
        <p:spPr>
          <a:xfrm>
            <a:off x="838199" y="388308"/>
            <a:ext cx="7188989" cy="1021424"/>
          </a:xfrm>
        </p:spPr>
        <p:txBody>
          <a:bodyPr anchor="b">
            <a:normAutofit/>
          </a:bodyPr>
          <a:lstStyle/>
          <a:p>
            <a:r>
              <a:rPr lang="en-IN" sz="3100">
                <a:solidFill>
                  <a:schemeClr val="bg1"/>
                </a:solidFill>
              </a:rPr>
              <a:t>Comparison Table – UK vs. China in Hofstede’s Dimensions</a:t>
            </a:r>
          </a:p>
        </p:txBody>
      </p:sp>
      <p:cxnSp>
        <p:nvCxnSpPr>
          <p:cNvPr id="11" name="Straight Connector 1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CE8EFD8C-65ED-9770-56A2-DF4965E45098}"/>
              </a:ext>
            </a:extLst>
          </p:cNvPr>
          <p:cNvGraphicFramePr>
            <a:graphicFrameLocks noGrp="1"/>
          </p:cNvGraphicFramePr>
          <p:nvPr>
            <p:ph idx="1"/>
            <p:extLst>
              <p:ext uri="{D42A27DB-BD31-4B8C-83A1-F6EECF244321}">
                <p14:modId xmlns:p14="http://schemas.microsoft.com/office/powerpoint/2010/main" val="4026527816"/>
              </p:ext>
            </p:extLst>
          </p:nvPr>
        </p:nvGraphicFramePr>
        <p:xfrm>
          <a:off x="1392238" y="2206632"/>
          <a:ext cx="9407526" cy="3259351"/>
        </p:xfrm>
        <a:graphic>
          <a:graphicData uri="http://schemas.openxmlformats.org/drawingml/2006/table">
            <a:tbl>
              <a:tblPr firstRow="1" firstCol="1" bandRow="1">
                <a:tableStyleId>{5C22544A-7EE6-4342-B048-85BDC9FD1C3A}</a:tableStyleId>
              </a:tblPr>
              <a:tblGrid>
                <a:gridCol w="3135842">
                  <a:extLst>
                    <a:ext uri="{9D8B030D-6E8A-4147-A177-3AD203B41FA5}">
                      <a16:colId xmlns:a16="http://schemas.microsoft.com/office/drawing/2014/main" val="1818529197"/>
                    </a:ext>
                  </a:extLst>
                </a:gridCol>
                <a:gridCol w="3135842">
                  <a:extLst>
                    <a:ext uri="{9D8B030D-6E8A-4147-A177-3AD203B41FA5}">
                      <a16:colId xmlns:a16="http://schemas.microsoft.com/office/drawing/2014/main" val="4179424070"/>
                    </a:ext>
                  </a:extLst>
                </a:gridCol>
                <a:gridCol w="3135842">
                  <a:extLst>
                    <a:ext uri="{9D8B030D-6E8A-4147-A177-3AD203B41FA5}">
                      <a16:colId xmlns:a16="http://schemas.microsoft.com/office/drawing/2014/main" val="1376291396"/>
                    </a:ext>
                  </a:extLst>
                </a:gridCol>
              </a:tblGrid>
              <a:tr h="409349">
                <a:tc>
                  <a:txBody>
                    <a:bodyPr/>
                    <a:lstStyle/>
                    <a:p>
                      <a:pPr marL="0" marR="0" algn="just">
                        <a:lnSpc>
                          <a:spcPct val="150000"/>
                        </a:lnSpc>
                        <a:spcAft>
                          <a:spcPts val="800"/>
                        </a:spcAft>
                        <a:buNone/>
                      </a:pPr>
                      <a:r>
                        <a:rPr lang="en-IN" sz="1800" kern="100">
                          <a:effectLst/>
                        </a:rPr>
                        <a:t>Hofstede’s Dimension</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United Kingdom</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China</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extLst>
                  <a:ext uri="{0D108BD9-81ED-4DB2-BD59-A6C34878D82A}">
                    <a16:rowId xmlns:a16="http://schemas.microsoft.com/office/drawing/2014/main" val="336979324"/>
                  </a:ext>
                </a:extLst>
              </a:tr>
              <a:tr h="409349">
                <a:tc>
                  <a:txBody>
                    <a:bodyPr/>
                    <a:lstStyle/>
                    <a:p>
                      <a:pPr marL="0" marR="0" algn="just">
                        <a:lnSpc>
                          <a:spcPct val="150000"/>
                        </a:lnSpc>
                        <a:spcAft>
                          <a:spcPts val="800"/>
                        </a:spcAft>
                        <a:buNone/>
                      </a:pPr>
                      <a:r>
                        <a:rPr lang="en-IN" sz="1800" kern="100">
                          <a:effectLst/>
                        </a:rPr>
                        <a:t>Power Distance</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Low – Equality is valued</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High – Hierarchical structure</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extLst>
                  <a:ext uri="{0D108BD9-81ED-4DB2-BD59-A6C34878D82A}">
                    <a16:rowId xmlns:a16="http://schemas.microsoft.com/office/drawing/2014/main" val="3974094877"/>
                  </a:ext>
                </a:extLst>
              </a:tr>
              <a:tr h="813551">
                <a:tc>
                  <a:txBody>
                    <a:bodyPr/>
                    <a:lstStyle/>
                    <a:p>
                      <a:pPr marL="0" marR="0" algn="just">
                        <a:lnSpc>
                          <a:spcPct val="150000"/>
                        </a:lnSpc>
                        <a:spcAft>
                          <a:spcPts val="800"/>
                        </a:spcAft>
                        <a:buNone/>
                      </a:pPr>
                      <a:r>
                        <a:rPr lang="en-IN" sz="1800" kern="100">
                          <a:effectLst/>
                        </a:rPr>
                        <a:t>Individualism vs. Collectivism</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Individualistic – Personal achievements matter</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Collectivist – Group harmony is prioritised</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extLst>
                  <a:ext uri="{0D108BD9-81ED-4DB2-BD59-A6C34878D82A}">
                    <a16:rowId xmlns:a16="http://schemas.microsoft.com/office/drawing/2014/main" val="772181803"/>
                  </a:ext>
                </a:extLst>
              </a:tr>
              <a:tr h="813551">
                <a:tc>
                  <a:txBody>
                    <a:bodyPr/>
                    <a:lstStyle/>
                    <a:p>
                      <a:pPr marL="0" marR="0" algn="just">
                        <a:lnSpc>
                          <a:spcPct val="150000"/>
                        </a:lnSpc>
                        <a:spcAft>
                          <a:spcPts val="800"/>
                        </a:spcAft>
                        <a:buNone/>
                      </a:pPr>
                      <a:r>
                        <a:rPr lang="en-IN" sz="1800" kern="100">
                          <a:effectLst/>
                        </a:rPr>
                        <a:t>Uncertainty Avoidance</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Low – Open to risk and innovation</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High – Prefers stability and structured planning</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extLst>
                  <a:ext uri="{0D108BD9-81ED-4DB2-BD59-A6C34878D82A}">
                    <a16:rowId xmlns:a16="http://schemas.microsoft.com/office/drawing/2014/main" val="1692234098"/>
                  </a:ext>
                </a:extLst>
              </a:tr>
              <a:tr h="813551">
                <a:tc>
                  <a:txBody>
                    <a:bodyPr/>
                    <a:lstStyle/>
                    <a:p>
                      <a:pPr marL="0" marR="0" algn="just">
                        <a:lnSpc>
                          <a:spcPct val="150000"/>
                        </a:lnSpc>
                        <a:spcAft>
                          <a:spcPts val="800"/>
                        </a:spcAft>
                        <a:buNone/>
                      </a:pPr>
                      <a:r>
                        <a:rPr lang="en-IN" sz="1800" kern="100">
                          <a:effectLst/>
                        </a:rPr>
                        <a:t>Long-Term vs. Short-Term Orientation</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a:effectLst/>
                        </a:rPr>
                        <a:t>Short-term focus – Results-driven</a:t>
                      </a:r>
                      <a:endParaRPr lang="en-IN" sz="1800" kern="10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tc>
                  <a:txBody>
                    <a:bodyPr/>
                    <a:lstStyle/>
                    <a:p>
                      <a:pPr marL="0" marR="0" algn="just">
                        <a:lnSpc>
                          <a:spcPct val="150000"/>
                        </a:lnSpc>
                        <a:spcAft>
                          <a:spcPts val="800"/>
                        </a:spcAft>
                        <a:buNone/>
                      </a:pPr>
                      <a:r>
                        <a:rPr lang="en-IN" sz="1800" kern="100" dirty="0">
                          <a:effectLst/>
                        </a:rPr>
                        <a:t>Long-term focus – Relationship-driven</a:t>
                      </a:r>
                      <a:endParaRPr lang="en-IN" sz="1800" kern="100" dirty="0">
                        <a:effectLst/>
                        <a:latin typeface="Times New Roman" panose="02020603050405020304" pitchFamily="18" charset="0"/>
                        <a:ea typeface="Aptos" panose="020B0004020202020204" pitchFamily="34" charset="0"/>
                        <a:cs typeface="Arial" panose="020B0604020202020204" pitchFamily="34" charset="0"/>
                      </a:endParaRPr>
                    </a:p>
                  </a:txBody>
                  <a:tcPr marL="101051" marR="101051" marT="0" marB="0"/>
                </a:tc>
                <a:extLst>
                  <a:ext uri="{0D108BD9-81ED-4DB2-BD59-A6C34878D82A}">
                    <a16:rowId xmlns:a16="http://schemas.microsoft.com/office/drawing/2014/main" val="2451266474"/>
                  </a:ext>
                </a:extLst>
              </a:tr>
            </a:tbl>
          </a:graphicData>
        </a:graphic>
      </p:graphicFrame>
    </p:spTree>
    <p:extLst>
      <p:ext uri="{BB962C8B-B14F-4D97-AF65-F5344CB8AC3E}">
        <p14:creationId xmlns:p14="http://schemas.microsoft.com/office/powerpoint/2010/main" val="1342433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1A61C-D1DE-F67B-9820-E3C8C762AC46}"/>
              </a:ext>
            </a:extLst>
          </p:cNvPr>
          <p:cNvSpPr>
            <a:spLocks noGrp="1"/>
          </p:cNvSpPr>
          <p:nvPr>
            <p:ph type="title"/>
          </p:nvPr>
        </p:nvSpPr>
        <p:spPr/>
        <p:txBody>
          <a:bodyPr/>
          <a:lstStyle/>
          <a:p>
            <a:r>
              <a:rPr lang="en-US" dirty="0"/>
              <a:t>Key Cultural Barriers in UK-China Negotiations (Part 1)</a:t>
            </a:r>
            <a:endParaRPr lang="en-IN" dirty="0"/>
          </a:p>
        </p:txBody>
      </p:sp>
      <p:graphicFrame>
        <p:nvGraphicFramePr>
          <p:cNvPr id="2051" name="Content Placeholder 3">
            <a:extLst>
              <a:ext uri="{FF2B5EF4-FFF2-40B4-BE49-F238E27FC236}">
                <a16:creationId xmlns:a16="http://schemas.microsoft.com/office/drawing/2014/main" id="{F3E4C0BE-90B8-3C7E-4D9E-915D78F4BF62}"/>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2">
            <a:extLst>
              <a:ext uri="{FF2B5EF4-FFF2-40B4-BE49-F238E27FC236}">
                <a16:creationId xmlns:a16="http://schemas.microsoft.com/office/drawing/2014/main" id="{02467B5F-280D-2E73-5EF2-052A298A2BC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2049" name="Picture 1" descr="A graph of different colored bars&#10;&#10;AI-generated content may be incorrect.">
            <a:extLst>
              <a:ext uri="{FF2B5EF4-FFF2-40B4-BE49-F238E27FC236}">
                <a16:creationId xmlns:a16="http://schemas.microsoft.com/office/drawing/2014/main" id="{A7530603-245A-1528-8887-4978939C5A3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37376" y="2055813"/>
            <a:ext cx="5386260" cy="324161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35589BB6-1AEF-3318-4903-283AA46F86B4}"/>
              </a:ext>
            </a:extLst>
          </p:cNvPr>
          <p:cNvSpPr>
            <a:spLocks noChangeArrowheads="1"/>
          </p:cNvSpPr>
          <p:nvPr/>
        </p:nvSpPr>
        <p:spPr bwMode="auto">
          <a:xfrm>
            <a:off x="2760785" y="58547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Figure 1</a:t>
            </a:r>
            <a:r>
              <a:rPr kumimoji="0" lang="en-US" altLang="en-US" sz="1200" b="1" i="1" u="none" strike="noStrike" cap="none" normalizeH="0" baseline="0" dirty="0">
                <a:ln>
                  <a:noFill/>
                </a:ln>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Country Comparison</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1" u="none" strike="noStrike" cap="none" normalizeH="0" baseline="0" dirty="0">
                <a:ln>
                  <a:noFill/>
                </a:ln>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(Source: The culture factor,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61243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A7EBB2F-9893-6032-BFE4-15DC37D3C786}"/>
              </a:ext>
            </a:extLst>
          </p:cNvPr>
          <p:cNvSpPr>
            <a:spLocks noGrp="1"/>
          </p:cNvSpPr>
          <p:nvPr>
            <p:ph type="title"/>
          </p:nvPr>
        </p:nvSpPr>
        <p:spPr>
          <a:xfrm>
            <a:off x="838200" y="669925"/>
            <a:ext cx="4508946" cy="1325563"/>
          </a:xfrm>
        </p:spPr>
        <p:txBody>
          <a:bodyPr anchor="b">
            <a:normAutofit/>
          </a:bodyPr>
          <a:lstStyle/>
          <a:p>
            <a:pPr algn="r"/>
            <a:r>
              <a:rPr lang="en-US" sz="3100">
                <a:solidFill>
                  <a:schemeClr val="bg1"/>
                </a:solidFill>
              </a:rPr>
              <a:t>Key Cultural Barriers in UK-China Negotiations (Part 2)</a:t>
            </a:r>
            <a:endParaRPr lang="en-IN" sz="3100">
              <a:solidFill>
                <a:schemeClr val="bg1"/>
              </a:solidFill>
            </a:endParaRPr>
          </a:p>
        </p:txBody>
      </p:sp>
      <p:cxnSp>
        <p:nvCxnSpPr>
          <p:cNvPr id="40" name="Straight Connector 3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B850CFFE-196C-4DE4-96DC-9D765B56115B}"/>
              </a:ext>
            </a:extLst>
          </p:cNvPr>
          <p:cNvSpPr>
            <a:spLocks noGrp="1"/>
          </p:cNvSpPr>
          <p:nvPr>
            <p:ph idx="1"/>
          </p:nvPr>
        </p:nvSpPr>
        <p:spPr>
          <a:xfrm>
            <a:off x="1392667" y="2398957"/>
            <a:ext cx="9406666" cy="3526144"/>
          </a:xfrm>
        </p:spPr>
        <p:txBody>
          <a:bodyPr>
            <a:normAutofit/>
          </a:bodyPr>
          <a:lstStyle/>
          <a:p>
            <a:pPr marL="342900" marR="0" lvl="0" indent="-342900" rtl="0">
              <a:buFont typeface="Symbol" panose="05050102010706020507" pitchFamily="18" charset="2"/>
              <a:buChar char=""/>
            </a:pPr>
            <a:r>
              <a:rPr lang="en-IN" sz="20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Negotiation Timeframe:</a:t>
            </a:r>
            <a:r>
              <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UK firms value efficiency and quick decision-making, while Chinese businesses emphasise long-term trust-building (</a:t>
            </a:r>
            <a:r>
              <a:rPr lang="en-GB"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Manfredi and Capik, 2022).</a:t>
            </a:r>
            <a:endPar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IN" sz="20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Contract vs. Relationship Focus:</a:t>
            </a:r>
            <a:r>
              <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UK firms prioritise detailed, legally binding contracts, while Chinese businesses prefer flexible, relationship-driven agreements.</a:t>
            </a:r>
          </a:p>
          <a:p>
            <a:pPr marL="342900" marR="0" lvl="0" indent="-342900">
              <a:buFont typeface="Symbol" panose="05050102010706020507" pitchFamily="18" charset="2"/>
              <a:buChar char=""/>
            </a:pPr>
            <a:r>
              <a:rPr lang="en-IN" sz="20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Perception of Authority:</a:t>
            </a:r>
            <a:r>
              <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In China, senior executives make final decisions, while in the UK, lower-level managers may have decision-making authority (Hao, et al., 2022).</a:t>
            </a:r>
          </a:p>
          <a:p>
            <a:pPr marL="342900" marR="0" lvl="0" indent="-342900">
              <a:spcAft>
                <a:spcPts val="800"/>
              </a:spcAft>
              <a:buFont typeface="Symbol" panose="05050102010706020507" pitchFamily="18" charset="2"/>
              <a:buChar char=""/>
            </a:pPr>
            <a:r>
              <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Addressing these differences is essential to ensure smoother negotiations and mutual understanding.</a:t>
            </a:r>
          </a:p>
          <a:p>
            <a:endParaRPr lang="en-IN" sz="2000">
              <a:solidFill>
                <a:schemeClr val="bg1"/>
              </a:solidFill>
            </a:endParaRPr>
          </a:p>
        </p:txBody>
      </p:sp>
      <p:sp>
        <p:nvSpPr>
          <p:cNvPr id="42" name="Rectangle 4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8517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40910-61F4-3199-B105-B926E031A266}"/>
              </a:ext>
            </a:extLst>
          </p:cNvPr>
          <p:cNvSpPr>
            <a:spLocks noGrp="1"/>
          </p:cNvSpPr>
          <p:nvPr>
            <p:ph type="title"/>
          </p:nvPr>
        </p:nvSpPr>
        <p:spPr>
          <a:xfrm>
            <a:off x="1102368" y="1877492"/>
            <a:ext cx="4030132" cy="3215373"/>
          </a:xfrm>
        </p:spPr>
        <p:txBody>
          <a:bodyPr>
            <a:normAutofit/>
          </a:bodyPr>
          <a:lstStyle/>
          <a:p>
            <a:pPr algn="ctr"/>
            <a:r>
              <a:rPr lang="en-US">
                <a:solidFill>
                  <a:schemeClr val="bg1"/>
                </a:solidFill>
              </a:rPr>
              <a:t>Strategies for Overcoming Cultural Barriers (Part 1)</a:t>
            </a:r>
            <a:endParaRPr lang="en-IN">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21ECEEF-46F2-31F0-334D-D2D7AB43EA47}"/>
              </a:ext>
            </a:extLst>
          </p:cNvPr>
          <p:cNvSpPr>
            <a:spLocks noGrp="1"/>
          </p:cNvSpPr>
          <p:nvPr>
            <p:ph idx="1"/>
          </p:nvPr>
        </p:nvSpPr>
        <p:spPr>
          <a:xfrm>
            <a:off x="6234868" y="1130846"/>
            <a:ext cx="5217173" cy="4351338"/>
          </a:xfrm>
        </p:spPr>
        <p:txBody>
          <a:bodyPr>
            <a:normAutofit/>
          </a:bodyPr>
          <a:lstStyle/>
          <a:p>
            <a:pPr marL="342900" marR="0" lvl="0" indent="-342900" rtl="0">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Building Guanxi (Relationships &amp; Trust):</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This involves establishing strong personal and business relationships are essential for successful negotiations in China (Clarke and Saiket, 2023).</a:t>
            </a:r>
          </a:p>
          <a:p>
            <a:pPr marL="342900" marR="0" lvl="0" indent="-342900">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Adapting to Indirect Communication:</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This includes avoiding aggressive language and using patience, diplomacy, and subtle messaging.</a:t>
            </a:r>
          </a:p>
          <a:p>
            <a:pPr marL="342900" marR="0" lvl="0" indent="-342900">
              <a:buFont typeface="Symbol" panose="05050102010706020507" pitchFamily="18" charset="2"/>
              <a:buChar char=""/>
            </a:pPr>
            <a:r>
              <a:rPr lang="en-IN" sz="1800" b="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Respecting Hierarchical Structures:</a:t>
            </a: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This includes engaging with key decision-makers and showing admiration to senior executives (Parkin, et al., 2023).</a:t>
            </a:r>
          </a:p>
          <a:p>
            <a:pPr marL="342900" marR="0" lvl="0" indent="-342900">
              <a:spcAft>
                <a:spcPts val="800"/>
              </a:spcAft>
              <a:buFont typeface="Symbol" panose="05050102010706020507" pitchFamily="18" charset="2"/>
              <a:buChar char=""/>
            </a:pPr>
            <a:r>
              <a:rPr lang="en-IN" sz="18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Cultural sensitivity enhances business success and strengthens long-term partnerships.</a:t>
            </a:r>
          </a:p>
          <a:p>
            <a:endParaRPr lang="en-IN" sz="18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32234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D7D37911-C3F8-CEB5-576B-5E4648978800}"/>
              </a:ext>
            </a:extLst>
          </p:cNvPr>
          <p:cNvSpPr>
            <a:spLocks noGrp="1"/>
          </p:cNvSpPr>
          <p:nvPr>
            <p:ph type="title"/>
          </p:nvPr>
        </p:nvSpPr>
        <p:spPr>
          <a:xfrm>
            <a:off x="1102367" y="1264801"/>
            <a:ext cx="4114571" cy="4296387"/>
          </a:xfrm>
        </p:spPr>
        <p:txBody>
          <a:bodyPr>
            <a:normAutofit/>
          </a:bodyPr>
          <a:lstStyle/>
          <a:p>
            <a:pPr algn="ctr"/>
            <a:r>
              <a:rPr lang="en-US">
                <a:solidFill>
                  <a:schemeClr val="bg1"/>
                </a:solidFill>
              </a:rPr>
              <a:t>Strategies for Overcoming Cultural Barriers (Part 2)</a:t>
            </a:r>
            <a:endParaRPr lang="en-IN">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555E4D9-1C8A-65B6-E8DE-C9DBF1F70619}"/>
              </a:ext>
            </a:extLst>
          </p:cNvPr>
          <p:cNvSpPr>
            <a:spLocks noGrp="1"/>
          </p:cNvSpPr>
          <p:nvPr>
            <p:ph idx="1"/>
          </p:nvPr>
        </p:nvSpPr>
        <p:spPr>
          <a:xfrm>
            <a:off x="6234868" y="1345827"/>
            <a:ext cx="5217173" cy="4351338"/>
          </a:xfrm>
        </p:spPr>
        <p:txBody>
          <a:bodyPr>
            <a:normAutofit/>
          </a:bodyPr>
          <a:lstStyle/>
          <a:p>
            <a:pPr marL="342900" marR="0" lvl="0" indent="-342900" rtl="0">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It is imperative to understand the concept of ‘Face’ (Mianzi) in Chinese culture, as dignity and the avoidance of embarrassment in public are paramount to establishing trust (</a:t>
            </a:r>
            <a:r>
              <a:rPr lang="en-GB"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Zreık, 2024).</a:t>
            </a:r>
            <a:endPar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Balancing relationship and contractual expectations requires UK businesses to ensure flexibility in agreements while still maintaining legal clarity.</a:t>
            </a:r>
          </a:p>
          <a:p>
            <a:pPr marL="342900" marR="0" lvl="0" indent="-342900">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UK businesses value efficiency, whereas Chinese businesses prefer a long-term, trust-building approach, so managing differences in negotiation timeframes is critical.  </a:t>
            </a:r>
          </a:p>
          <a:p>
            <a:pPr marL="342900" marR="0" lvl="0" indent="-342900">
              <a:spcAft>
                <a:spcPts val="800"/>
              </a:spcAft>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Cultural adaptability is one of the main determinants of effective business negotiations and long-term cooperation between Chinese and UK companies (Kai Liao, et al., 2021).</a:t>
            </a:r>
          </a:p>
          <a:p>
            <a:endParaRPr lang="en-IN" sz="150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39640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A67865-8FB9-5D3B-B7DC-1600BD43ED7D}"/>
              </a:ext>
            </a:extLst>
          </p:cNvPr>
          <p:cNvSpPr>
            <a:spLocks noGrp="1"/>
          </p:cNvSpPr>
          <p:nvPr>
            <p:ph type="title"/>
          </p:nvPr>
        </p:nvSpPr>
        <p:spPr>
          <a:xfrm>
            <a:off x="1102368" y="694268"/>
            <a:ext cx="3553510" cy="5477932"/>
          </a:xfrm>
        </p:spPr>
        <p:txBody>
          <a:bodyPr>
            <a:normAutofit/>
          </a:bodyPr>
          <a:lstStyle/>
          <a:p>
            <a:pPr algn="ctr"/>
            <a:r>
              <a:rPr lang="en-US">
                <a:solidFill>
                  <a:schemeClr val="bg1"/>
                </a:solidFill>
              </a:rPr>
              <a:t>Effective Negotiation Strategies for Success (Part 1)</a:t>
            </a:r>
            <a:endParaRPr lang="en-IN">
              <a:solidFill>
                <a:schemeClr val="bg1"/>
              </a:solidFill>
            </a:endParaRPr>
          </a:p>
        </p:txBody>
      </p:sp>
      <p:grpSp>
        <p:nvGrpSpPr>
          <p:cNvPr id="32"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3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35" name="Freeform: Shape 3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F2BE085-13D9-909D-6789-4B48FC5BC68A}"/>
              </a:ext>
            </a:extLst>
          </p:cNvPr>
          <p:cNvSpPr>
            <a:spLocks noGrp="1"/>
          </p:cNvSpPr>
          <p:nvPr>
            <p:ph idx="1"/>
          </p:nvPr>
        </p:nvSpPr>
        <p:spPr>
          <a:xfrm>
            <a:off x="6234868" y="1130846"/>
            <a:ext cx="5217173" cy="4351338"/>
          </a:xfrm>
        </p:spPr>
        <p:txBody>
          <a:bodyPr>
            <a:normAutofit/>
          </a:bodyPr>
          <a:lstStyle/>
          <a:p>
            <a:pPr marL="342900" marR="0" lvl="0" indent="-342900" rtl="0">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Proper preparation and research on Chinese business etiquette, values, and expectations are crucial for effective negotiations (Shanklin and Santoro, 2023).</a:t>
            </a:r>
          </a:p>
          <a:p>
            <a:pPr marL="342900" marR="0" lvl="0" indent="-342900">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Adopting the win-win style of negotiation is essential, as it facilitates trust-building and long-term relationships in place of promoting a competitive environment.</a:t>
            </a:r>
          </a:p>
          <a:p>
            <a:pPr marL="342900" marR="0" lvl="0" indent="-342900">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Additionally, a flexibility in communication is required to reconcile the UK’s direct style of communication with China’s indirect, high-context style.</a:t>
            </a:r>
          </a:p>
          <a:p>
            <a:pPr marL="342900" marR="0" lvl="0" indent="-342900">
              <a:spcAft>
                <a:spcPts val="800"/>
              </a:spcAft>
              <a:buFont typeface="Symbol" panose="05050102010706020507" pitchFamily="18" charset="2"/>
              <a:buChar char=""/>
            </a:pPr>
            <a:r>
              <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Recognising cultural expectations and adapting negotiation strategies accordingly can help foster smoother interactions and stronger business relationships (Salam, 2024).</a:t>
            </a:r>
          </a:p>
          <a:p>
            <a:endParaRPr lang="en-IN" sz="1500">
              <a:solidFill>
                <a:schemeClr val="bg1"/>
              </a:solidFill>
            </a:endParaRPr>
          </a:p>
        </p:txBody>
      </p:sp>
    </p:spTree>
    <p:extLst>
      <p:ext uri="{BB962C8B-B14F-4D97-AF65-F5344CB8AC3E}">
        <p14:creationId xmlns:p14="http://schemas.microsoft.com/office/powerpoint/2010/main" val="984499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4"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5"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6"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47" name="Freeform: Shape 46">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3CC4EDA-F3BF-C466-4577-337B040DD5D8}"/>
              </a:ext>
            </a:extLst>
          </p:cNvPr>
          <p:cNvSpPr>
            <a:spLocks noGrp="1"/>
          </p:cNvSpPr>
          <p:nvPr>
            <p:ph type="title"/>
          </p:nvPr>
        </p:nvSpPr>
        <p:spPr>
          <a:xfrm>
            <a:off x="838200" y="1391619"/>
            <a:ext cx="4905401" cy="4042196"/>
          </a:xfrm>
        </p:spPr>
        <p:txBody>
          <a:bodyPr>
            <a:normAutofit/>
          </a:bodyPr>
          <a:lstStyle/>
          <a:p>
            <a:pPr algn="ctr"/>
            <a:r>
              <a:rPr lang="en-US">
                <a:solidFill>
                  <a:schemeClr val="bg1"/>
                </a:solidFill>
              </a:rPr>
              <a:t>Effective Negotiation Strategies for Success (Part 2)</a:t>
            </a:r>
            <a:endParaRPr lang="en-IN">
              <a:solidFill>
                <a:schemeClr val="bg1"/>
              </a:solidFill>
            </a:endParaRPr>
          </a:p>
        </p:txBody>
      </p:sp>
      <p:sp>
        <p:nvSpPr>
          <p:cNvPr id="3" name="Content Placeholder 2">
            <a:extLst>
              <a:ext uri="{FF2B5EF4-FFF2-40B4-BE49-F238E27FC236}">
                <a16:creationId xmlns:a16="http://schemas.microsoft.com/office/drawing/2014/main" id="{CBBF09E6-D31D-E333-EB33-896C20BFB1C7}"/>
              </a:ext>
            </a:extLst>
          </p:cNvPr>
          <p:cNvSpPr>
            <a:spLocks noGrp="1"/>
          </p:cNvSpPr>
          <p:nvPr>
            <p:ph idx="1"/>
          </p:nvPr>
        </p:nvSpPr>
        <p:spPr>
          <a:xfrm>
            <a:off x="6477270" y="1130846"/>
            <a:ext cx="4974771" cy="4351338"/>
          </a:xfrm>
        </p:spPr>
        <p:txBody>
          <a:bodyPr>
            <a:normAutofit/>
          </a:bodyPr>
          <a:lstStyle/>
          <a:p>
            <a:pPr marL="342900" marR="0" lvl="0" indent="-342900" rtl="0">
              <a:buFont typeface="Symbol" panose="05050102010706020507" pitchFamily="18" charset="2"/>
              <a:buChar char=""/>
            </a:pPr>
            <a:r>
              <a:rPr lang="en-GB"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Building long-term relationships is thus a requirement since Chinese businesses value trust and continuity far above short-term profit (Zhang, et al., 2023).</a:t>
            </a:r>
            <a:endPar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GB"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Further, intermediaries, such as local consultants or cultural advisors, can ease communication and cultural differences in negotiations. </a:t>
            </a:r>
            <a:endPar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GB"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Patience and diplomacy are keys, as the Chinese will generally take a long time on negotiations because relationship-building is paramount (Baron, 2021).</a:t>
            </a:r>
            <a:endPar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spcAft>
                <a:spcPts val="800"/>
              </a:spcAft>
              <a:buFont typeface="Symbol" panose="05050102010706020507" pitchFamily="18" charset="2"/>
              <a:buChar char=""/>
            </a:pPr>
            <a:r>
              <a:rPr lang="en-GB"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Knowing and appreciating these cultural intricacies will make the negotiation process much more effective, thus improving a company’s chances of closing deals. </a:t>
            </a:r>
            <a:endParaRPr lang="en-IN" sz="1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endParaRPr lang="en-IN" sz="1500">
              <a:solidFill>
                <a:schemeClr val="bg1"/>
              </a:solidFill>
            </a:endParaRPr>
          </a:p>
        </p:txBody>
      </p:sp>
    </p:spTree>
    <p:extLst>
      <p:ext uri="{BB962C8B-B14F-4D97-AF65-F5344CB8AC3E}">
        <p14:creationId xmlns:p14="http://schemas.microsoft.com/office/powerpoint/2010/main" val="3604692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D66DE67-75A9-7565-430D-6E580187E05E}"/>
              </a:ext>
            </a:extLst>
          </p:cNvPr>
          <p:cNvSpPr>
            <a:spLocks noGrp="1"/>
          </p:cNvSpPr>
          <p:nvPr>
            <p:ph type="title"/>
          </p:nvPr>
        </p:nvSpPr>
        <p:spPr>
          <a:xfrm>
            <a:off x="1014141" y="1450655"/>
            <a:ext cx="3932030" cy="3956690"/>
          </a:xfrm>
        </p:spPr>
        <p:txBody>
          <a:bodyPr anchor="ctr">
            <a:normAutofit/>
          </a:bodyPr>
          <a:lstStyle/>
          <a:p>
            <a:r>
              <a:rPr lang="en-US" sz="5600">
                <a:solidFill>
                  <a:schemeClr val="bg1"/>
                </a:solidFill>
              </a:rPr>
              <a:t>Importance of Cultural Awareness &amp; Adaptability</a:t>
            </a:r>
            <a:endParaRPr lang="en-IN" sz="5600">
              <a:solidFill>
                <a:schemeClr val="bg1"/>
              </a:solidFill>
            </a:endParaRPr>
          </a:p>
        </p:txBody>
      </p:sp>
      <p:cxnSp>
        <p:nvCxnSpPr>
          <p:cNvPr id="13" name="Straight Connector 1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4" name="Content Placeholder 2">
            <a:extLst>
              <a:ext uri="{FF2B5EF4-FFF2-40B4-BE49-F238E27FC236}">
                <a16:creationId xmlns:a16="http://schemas.microsoft.com/office/drawing/2014/main" id="{749F1C3B-CAA8-D7E6-94C0-2E2FB89204E3}"/>
              </a:ext>
            </a:extLst>
          </p:cNvPr>
          <p:cNvSpPr>
            <a:spLocks noGrp="1"/>
          </p:cNvSpPr>
          <p:nvPr>
            <p:ph idx="1"/>
          </p:nvPr>
        </p:nvSpPr>
        <p:spPr>
          <a:xfrm>
            <a:off x="6096000" y="1108061"/>
            <a:ext cx="5008901" cy="4571972"/>
          </a:xfrm>
        </p:spPr>
        <p:txBody>
          <a:bodyPr anchor="ctr">
            <a:normAutofit/>
          </a:bodyPr>
          <a:lstStyle/>
          <a:p>
            <a:pPr marL="342900" marR="0" lvl="0" indent="-342900" rtl="0">
              <a:buFont typeface="Symbol" panose="05050102010706020507" pitchFamily="18" charset="2"/>
              <a:buChar char=""/>
            </a:pPr>
            <a:r>
              <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Cultural sensitivity promotes relationship establishment and trust-building, which is key to enduring business success.</a:t>
            </a:r>
          </a:p>
          <a:p>
            <a:pPr marL="342900" marR="0" lvl="0" indent="-342900">
              <a:buFont typeface="Symbol" panose="05050102010706020507" pitchFamily="18" charset="2"/>
              <a:buChar char=""/>
            </a:pPr>
            <a:r>
              <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Knowledge of disparate cultural practices assists in reducing conflict and misunderstanding, thereby enabling negotiation to progress more smoothly and to finish in a more fulfilling manner (Xin and Ping, 2023).</a:t>
            </a:r>
          </a:p>
          <a:p>
            <a:pPr marL="342900" marR="0" lvl="0" indent="-342900">
              <a:buFont typeface="Symbol" panose="05050102010706020507" pitchFamily="18" charset="2"/>
              <a:buChar char=""/>
            </a:pPr>
            <a:r>
              <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Further, negotiation styles adjusted to meet cultural expectations place a strong foundation for global allies, thus increasing overall business performance. </a:t>
            </a:r>
          </a:p>
          <a:p>
            <a:pPr marL="342900" marR="0" lvl="0" indent="-342900">
              <a:spcAft>
                <a:spcPts val="800"/>
              </a:spcAft>
              <a:buFont typeface="Symbol" panose="05050102010706020507" pitchFamily="18" charset="2"/>
              <a:buChar char=""/>
            </a:pPr>
            <a:r>
              <a:rPr lang="en-IN" sz="1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It is evident that companies that appreciate cultural diversity have a higher chance of negotiating successful and long-lasting agreements, which in turn create mutual respect among partners (Kayyali, 2025).</a:t>
            </a:r>
          </a:p>
          <a:p>
            <a:endParaRPr lang="en-IN" sz="1700">
              <a:solidFill>
                <a:schemeClr val="bg1"/>
              </a:solidFill>
            </a:endParaRPr>
          </a:p>
        </p:txBody>
      </p:sp>
    </p:spTree>
    <p:extLst>
      <p:ext uri="{BB962C8B-B14F-4D97-AF65-F5344CB8AC3E}">
        <p14:creationId xmlns:p14="http://schemas.microsoft.com/office/powerpoint/2010/main" val="3175630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9FC62579-090E-5B35-F5E4-0C2965CA1528}"/>
              </a:ext>
            </a:extLst>
          </p:cNvPr>
          <p:cNvSpPr>
            <a:spLocks noGrp="1"/>
          </p:cNvSpPr>
          <p:nvPr>
            <p:ph type="title"/>
          </p:nvPr>
        </p:nvSpPr>
        <p:spPr>
          <a:xfrm>
            <a:off x="838200" y="669925"/>
            <a:ext cx="4508946" cy="1325563"/>
          </a:xfrm>
        </p:spPr>
        <p:txBody>
          <a:bodyPr anchor="b">
            <a:normAutofit/>
          </a:bodyPr>
          <a:lstStyle/>
          <a:p>
            <a:pPr algn="r"/>
            <a:r>
              <a:rPr lang="en-IN">
                <a:solidFill>
                  <a:schemeClr val="bg1"/>
                </a:solidFill>
              </a:rPr>
              <a:t>Conclusion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B63CC1-A69D-1A5E-B618-DDBC6D99DD2D}"/>
              </a:ext>
            </a:extLst>
          </p:cNvPr>
          <p:cNvSpPr>
            <a:spLocks noGrp="1"/>
          </p:cNvSpPr>
          <p:nvPr>
            <p:ph idx="1"/>
          </p:nvPr>
        </p:nvSpPr>
        <p:spPr>
          <a:xfrm>
            <a:off x="1392667" y="2398957"/>
            <a:ext cx="9406666" cy="3526144"/>
          </a:xfrm>
        </p:spPr>
        <p:txBody>
          <a:bodyPr>
            <a:normAutofit/>
          </a:bodyPr>
          <a:lstStyle/>
          <a:p>
            <a:pPr marL="342900" marR="0" lvl="0" indent="-342900" rtl="0">
              <a:buFont typeface="Symbol" panose="05050102010706020507" pitchFamily="18" charset="2"/>
              <a:buChar char=""/>
            </a:pPr>
            <a:r>
              <a:rPr lang="en-GB"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Adapting with varying negotiation styles, decision-making structures, and business expectations is required to achieve successful outcomes.</a:t>
            </a:r>
            <a:endPar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GB"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Cultural differences are still significant variables in the negotiation strategy between UK and Chinese businesses, from communication to decision-making.</a:t>
            </a:r>
            <a:endPar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buFont typeface="Symbol" panose="05050102010706020507" pitchFamily="18" charset="2"/>
              <a:buChar char=""/>
            </a:pPr>
            <a:r>
              <a:rPr lang="en-GB"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Among the essential abilities for building up in the next generation of international business leaders is cultural intelligence, which supports negotiations and makes them more intimate relationships with the world.</a:t>
            </a:r>
            <a:endPar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342900" marR="0" lvl="0" indent="-342900">
              <a:spcAft>
                <a:spcPts val="800"/>
              </a:spcAft>
              <a:buFont typeface="Symbol" panose="05050102010706020507" pitchFamily="18" charset="2"/>
              <a:buChar char=""/>
            </a:pPr>
            <a:r>
              <a:rPr lang="en-GB"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Further, crossing cultural pillars of differences requires patience and adaptability, as well as a personal commitment to understanding and respecting one another.</a:t>
            </a:r>
            <a:endParaRPr lang="en-IN" sz="20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endParaRPr lang="en-IN"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7514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045B48-A691-8A59-5C58-BC9DD33D9925}"/>
              </a:ext>
            </a:extLst>
          </p:cNvPr>
          <p:cNvSpPr>
            <a:spLocks noGrp="1"/>
          </p:cNvSpPr>
          <p:nvPr>
            <p:ph type="title"/>
          </p:nvPr>
        </p:nvSpPr>
        <p:spPr>
          <a:xfrm>
            <a:off x="1102368" y="1877492"/>
            <a:ext cx="4030132" cy="3215373"/>
          </a:xfrm>
        </p:spPr>
        <p:txBody>
          <a:bodyPr>
            <a:normAutofit/>
          </a:bodyPr>
          <a:lstStyle/>
          <a:p>
            <a:pPr algn="ctr"/>
            <a:r>
              <a:rPr lang="en-IN">
                <a:solidFill>
                  <a:schemeClr val="bg1"/>
                </a:solidFill>
              </a:rPr>
              <a:t>References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7C8CD6C-0CC0-E4C3-928F-731ECA96C6F8}"/>
              </a:ext>
            </a:extLst>
          </p:cNvPr>
          <p:cNvSpPr>
            <a:spLocks noGrp="1"/>
          </p:cNvSpPr>
          <p:nvPr>
            <p:ph idx="1"/>
          </p:nvPr>
        </p:nvSpPr>
        <p:spPr>
          <a:xfrm>
            <a:off x="6234868" y="1130846"/>
            <a:ext cx="5217173" cy="4351338"/>
          </a:xfrm>
        </p:spPr>
        <p:txBody>
          <a:bodyPr>
            <a:normAutofit fontScale="92500" lnSpcReduction="10000"/>
          </a:bodyPr>
          <a:lstStyle/>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Aririguzoh, S. (2022) Communication competencies, culture and SDGs: effective processes to cross-cultural communication.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Humanities and Social Sciences Communications</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9</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pp.1-11.</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Baron, R. (2021) Cultural brokerage revisited.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Journal of Folklore Research</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58</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 pp.63-104.</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Chen, C.J., Guo, R.S., Wang, S.H. and Lin, Y.H. (2022) Power distance diversification, ownership structure, and business group performance.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Journal of Business Research</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151</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pp.70-85.</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Clarke, S. and Saiket, S.A. (2023) China and Guanxi. In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Contemporary Strategic Chinese American Business Negotiations and Market Entry</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(pp. 301-310). Singapore: Springer Nature Singapore.</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Cruz, L.A., Peñaloza, V., Porto, N. and An, T. (2025) The role of personal and cultural values on saving behavior: a cross-national analysis. International Journal of Sociology and Social Policy, 45(1/2), pp.257-273.</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Dai, Y., Li, H., Xie, W. and Deng, T. (2022) Power distance belief and workplace communication: The mediating role of fear of authority.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International journal of environmental research and public health</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19</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(5), p.2932.</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Galariotis, E. and Karagiannis, K. (2021) Cultural dimensions, economic policy uncertainty, and momentum investing: international evidence. The European Journal of Finance, 27(10), pp.976-993.</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Hao, J., Xie, Z. and Sun, K. (2022) Whose international experience matters more? Decision-makers with international experience in Chinese family firms.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Chinese Management Studies</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16</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 pp.397-421.</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Irene, B.N., Lockyer, J., Hoyte, C., Dewitt, S. and Sadraei, R. (2025) The impact of the'No Choice Option'on the performance of women-owned businesses in patriarchal societies.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World Review of Entrepreneurship, Management and Sustainable Development</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21</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pp.103-133.</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Kai Liao, Y., Wu, W.Y., Dao, T.C. and Ngoc Luu, T.M. (2021) The influence of emotional intelligence and cultural adaptability on cross-cultural adjustment and performance with the mediating effect of cross-cultural competence: A study of expatriates in Taiwan.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Sustainability</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13</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(6), p.3374.</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Kayyali, M. (2025) Cross-Border and Cross-Industry Collaboration: Open Innovation Strategies for Effective Competitive Advantage. In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Open Innovation Strategies for Effective Competitive Advantage</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(pp. 25-58). IGI Global Scientific Publishing.</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pP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Manfredi, E. and Capik, P. (2022) A case of trust‐building in the supply chain: Emerging economies perspective.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Strategic Change</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7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31</a:t>
            </a:r>
            <a:r>
              <a:rPr lang="en-GB"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pp.147-160.</a:t>
            </a:r>
            <a:endParaRPr lang="en-IN" sz="7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endParaRPr lang="en-IN" sz="7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14231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AE40191-3612-6073-74B4-93E1DF841A0C}"/>
              </a:ext>
            </a:extLst>
          </p:cNvPr>
          <p:cNvSpPr>
            <a:spLocks noGrp="1"/>
          </p:cNvSpPr>
          <p:nvPr>
            <p:ph type="title"/>
          </p:nvPr>
        </p:nvSpPr>
        <p:spPr>
          <a:xfrm>
            <a:off x="922635" y="1250575"/>
            <a:ext cx="4604274" cy="4163210"/>
          </a:xfrm>
        </p:spPr>
        <p:txBody>
          <a:bodyPr anchor="ctr">
            <a:normAutofit/>
          </a:bodyPr>
          <a:lstStyle/>
          <a:p>
            <a:r>
              <a:rPr lang="en-US" sz="7400">
                <a:solidFill>
                  <a:schemeClr val="bg1"/>
                </a:solidFill>
              </a:rPr>
              <a:t>References </a:t>
            </a:r>
            <a:endParaRPr lang="en-IN" sz="7400">
              <a:solidFill>
                <a:schemeClr val="bg1"/>
              </a:solidFill>
            </a:endParaRP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CEAC4-B599-7800-058B-76FF0572EE13}"/>
              </a:ext>
            </a:extLst>
          </p:cNvPr>
          <p:cNvSpPr>
            <a:spLocks noGrp="1"/>
          </p:cNvSpPr>
          <p:nvPr>
            <p:ph idx="1"/>
          </p:nvPr>
        </p:nvSpPr>
        <p:spPr>
          <a:xfrm>
            <a:off x="6293224" y="860612"/>
            <a:ext cx="4797909" cy="5023821"/>
          </a:xfrm>
        </p:spPr>
        <p:txBody>
          <a:bodyPr anchor="ctr">
            <a:normAutofit/>
          </a:bodyPr>
          <a:lstStyle/>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Parkin, S., Kuhn, K. and Shaikh, S.A. (2023) Executive decision-makers: a scenario-based approach to assessing organizational cyber-risk perception.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Journal of Cybersecurity</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9</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p.tyad018.</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Saaida, M.B. (2023) The role of culture and identity in international relations.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East African Journal of Education and Social Sciences</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4</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pp.49-57.</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Sahadevan, P. and Sumangala, M. (2021) Effective cross-cultural communication for international business.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Shanlax International Journal of Management</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8</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(4), pp.24-33.</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Salam, A. (2024) Business Negotiation Strategies in Cross-Cultural Contexts. Pakistan Journal of Management &amp; Social Science, 2(02), pp.80-95.</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Shanklin, R. and Santoro, M.A. (2023) Traditional Chinese Culture and Its Impact on Modern Business Ethics. In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Encyclopedia of Business and Professional Ethics</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(pp. 1768-1772). Cham: Springer International Publishing.</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Shen, Z., Pang, B., Li, X. and Chen, Y. (2024) An exploration of japanese cultural dynamics communication practices through social pragmatics.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Journal of Pragmatics and Discourse Analysis</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3</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pp.60-72.</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Tan, T.X., Yi, Z., Camras, L.A., Cheng, K., Li, Z., Sun, Y. and Chen, N. (2021) The effect of academic performance, individualistic and collectivistic orientation on Chinese youth’s adjustment.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Social Psychology of Education</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24</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(5), pp.1209-1229.</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The culture factor. (2025) Country Comparison tool. [Online]. Available at: </a:t>
            </a:r>
            <a:r>
              <a:rPr lang="en-GB" sz="500" u="sng" kern="100">
                <a:solidFill>
                  <a:schemeClr val="bg1"/>
                </a:solidFill>
                <a:effectLst/>
                <a:latin typeface="Times New Roman" panose="02020603050405020304" pitchFamily="18" charset="0"/>
                <a:ea typeface="Aptos" panose="020B0004020202020204" pitchFamily="34" charset="0"/>
                <a:cs typeface="Arial" panose="020B0604020202020204" pitchFamily="34" charset="0"/>
                <a:hlinkClick r:id="rId3"/>
              </a:rPr>
              <a:t>https://www.theculturefactor.com/country-comparison-tool?countries=china%2Cunited+kingdom</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[Accessed on: 14.03.2025]</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Wang, H. (2024) May. An Analysis of Negotiation Strategies in Investment Negotiations. In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2024 International Conference on Applied Economics, Management Science and Social Development (AEMSS 2024)</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(pp. 399-406). Atlantis Press.</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Xin, L.Y. and Ping, C.R. (2023) The Impacts of Language Proficiency and Cultural Awareness on Business Interactions.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Jurnal Kesidang</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8</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(1), pp.226-240.</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Zhang, Y., Long, J. and Zhao, W. (2023) Building dynamic capabilities of small and medium-sized enterprises through relational embeddedness: evidence from China.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Electronic Commerce Research</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23</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(4), pp.2859-2906.</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buNone/>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Zheng, Y. (2021) July. Analyses the Business Etiquette in Cross-cultural Communication. In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2021 7th Annual International Conference on Network and Information Systems for Computers (ICNISC)</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(pp. 511-514). IEEE.</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pPr marL="0" marR="0">
              <a:spcAft>
                <a:spcPts val="800"/>
              </a:spcAft>
            </a:pP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Zreık, M. (2024) The influence of Chinese cultural values on negotiation tactics and conflict resolution strategies in international relations: an ethnographic study.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Psychology Research on Education and Social Sciences</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 </a:t>
            </a:r>
            <a:r>
              <a:rPr lang="en-GB" sz="500" i="1"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5</a:t>
            </a:r>
            <a:r>
              <a:rPr lang="en-GB"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rPr>
              <a:t>(3), pp.81-90.</a:t>
            </a:r>
            <a:endParaRPr lang="en-IN" sz="500" kern="100">
              <a:solidFill>
                <a:schemeClr val="bg1"/>
              </a:solidFill>
              <a:effectLst/>
              <a:latin typeface="Times New Roman" panose="02020603050405020304" pitchFamily="18" charset="0"/>
              <a:ea typeface="Aptos" panose="020B0004020202020204" pitchFamily="34" charset="0"/>
              <a:cs typeface="Arial" panose="020B0604020202020204" pitchFamily="34" charset="0"/>
            </a:endParaRPr>
          </a:p>
          <a:p>
            <a:endParaRPr lang="en-IN" sz="500">
              <a:solidFill>
                <a:schemeClr val="bg1"/>
              </a:solidFill>
            </a:endParaRPr>
          </a:p>
        </p:txBody>
      </p:sp>
    </p:spTree>
    <p:extLst>
      <p:ext uri="{BB962C8B-B14F-4D97-AF65-F5344CB8AC3E}">
        <p14:creationId xmlns:p14="http://schemas.microsoft.com/office/powerpoint/2010/main" val="583261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3936</Words>
  <Application>Microsoft Macintosh PowerPoint</Application>
  <PresentationFormat>Widescreen</PresentationFormat>
  <Paragraphs>152</Paragraphs>
  <Slides>18</Slides>
  <Notes>17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Symbol</vt:lpstr>
      <vt:lpstr>Times New Roman</vt:lpstr>
      <vt:lpstr>Office Theme</vt:lpstr>
      <vt:lpstr>Individual Presentation</vt:lpstr>
      <vt:lpstr>Title Slide </vt:lpstr>
      <vt:lpstr>Presentation Outline</vt:lpstr>
      <vt:lpstr>Definition of Culture</vt:lpstr>
      <vt:lpstr>Key Elements of Culture</vt:lpstr>
      <vt:lpstr>Theoretical Framework – Hofstede’s Cultural Dimensions (Part 1)</vt:lpstr>
      <vt:lpstr>Theoretical Framework – Hofstede’s Cultural Dimensions (Part 2)</vt:lpstr>
      <vt:lpstr>Comparison Table – UK vs. China in Hofstede’s Dimensions</vt:lpstr>
      <vt:lpstr>Key Cultural Barriers in UK-China Negotiations (Part 1)</vt:lpstr>
      <vt:lpstr>Key Cultural Barriers in UK-China Negotiations (Part 2)</vt:lpstr>
      <vt:lpstr>Strategies for Overcoming Cultural Barriers (Part 1)</vt:lpstr>
      <vt:lpstr>Strategies for Overcoming Cultural Barriers (Part 2)</vt:lpstr>
      <vt:lpstr>Effective Negotiation Strategies for Success (Part 1)</vt:lpstr>
      <vt:lpstr>Effective Negotiation Strategies for Success (Part 2)</vt:lpstr>
      <vt:lpstr>Importance of Cultural Awareness &amp; Adaptability</vt:lpstr>
      <vt:lpstr>Conclusion</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2025-03-14T11:13:36Z</dcterms:created>
  <dcterms:modified xsi:type="dcterms:W3CDTF">2025-04-02T21:03:45Z</dcterms:modified>
</cp:coreProperties>
</file>