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3208" autoAdjust="0"/>
  </p:normalViewPr>
  <p:slideViewPr>
    <p:cSldViewPr snapToGrid="0" snapToObjects="1">
      <p:cViewPr varScale="1">
        <p:scale>
          <a:sx n="80" d="100"/>
          <a:sy n="80" d="100"/>
        </p:scale>
        <p:origin x="152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3641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and welcome. This is my Component 1 presentation for BMHP6027, Empowering the Older Person. I will critically evaluate the care, empowerment and support needs of older people in the UK, focusing on residential and palliative care. My theoretical frameworks are Disengagement Theory and Erikson's Psychosocial Theory, and my technological innovation is assistive robotics. My case study is the Hogeweyk Dementia Village in the Netherlands.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purpose of this presentation is to critically evaluate the care, empowerment and support needs of older people in the UK. I will start by defining ageing, then explain why the growing ageing population makes this topic so urgent. I will introduce Disengagement Theory and Erikson's Psychosocial Theory, evaluate residential and palliative care, examine assistive robotics, draw on the Hogeweyk case study, and finish with recommendations. All sources are referenced in Harvard style.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Ageing has two key dimensions. Biologically, Harman (1956) described it as accumulated cellular damage over a lifetime. The body gradually becomes less able to repair itself. However, Townsend (1981) argued powerfully that much of the helplessness older people experience in care settings is created by institutional systems that remove choice. Butler (1975) introduced the term ageism discrimination based on age which can directly harm the quality of care older people receive. The WHO (2021a) defines healthy ageing as maintaining function and doing what matters to you. This is the standard good care should aim for.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statistics show the scale of the challenge facing elderly care in the UK. The fastest-growing group is those aged 85 and over their numbers have doubled in 20 years. The COVID-19 pandemic highlighted deep system failures 40% of all COVID deaths in England's first wave occurred in care homes. There are over 15,000 care homes in England. And globally, one in two people holds ageist attitudes, which the WHO (2021b) links directly to poorer health outcomes. Understanding this context is essential before evaluating specific care settings.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Disengagement Theory was developed by Cumming and Henry in 1961. It proposed that as people age, they naturally withdraw from society, and that society simultaneously prepares for their departure. In care settings, this theory was used often without </a:t>
            </a:r>
            <a:r>
              <a:rPr lang="en-US" dirty="0" err="1"/>
              <a:t>realising</a:t>
            </a:r>
            <a:r>
              <a:rPr lang="en-US" dirty="0"/>
              <a:t> it to justify models where older people sat quietly and had things done to them. Today it is strongly criticised and the Care Act 2014 directly rejects it. Havighurst (1963) challenged it from the very beginning. I am covering this theory because, as Victor (2005) shows, its legacy still shapes some poor care practice today. Understanding where bad practice comes from is the first step to changing it.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second theory is Erikson's Psychosocial Theory, specifically the eighth and final stage, Ego Integrity versus Despair. Erikson (1950) proposed that the key psychological task of later life is to look back on your life and find meaning and acceptance. This is ego integrity. If instead a person feels regret and bitterness, they fall into despair. This theory is directly relevant to palliative and end-of-life care. Reminiscence therapy and life-story work, widely used in dementia care, are built on these ideas. A major Cochrane Review by Woods and colleagues (2018) found that reminiscence therapy significantly improved psychological wellbeing for people with dementia, giving Erikson's theory strong evidence-based support.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legal and policy framework for residential and palliative care includes several important documents. The Care Act 2014 places a legal duty on local authorities to promote wellbeing and personalise care. The Mental Capacity Act 2005 protects the right of every adult – including those with dementia  to make decisions about their own lives. The End of Life Care Strategy from 2008 set the ambition that everyone approaching death should receive dignified care in their preferred setting. Taken together, these policies directly challenge Disengagement Theory and promote dignity, meaning and choice  values that align with Erikson's framework.</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Residential care homes provide 24-hour support for older people with the highest levels of need. There are approximately 15,300 care homes in England. For older adults with advanced dementia or serious physical conditions, a care home can provide specialist, consistent support. The Alzheimer's Society (2021) found that in high-quality, person-centred care homes, residents with dementia can experience meaningful engagement and a genuine sense of community. At its best, good residential care supports what Erikson called ego integrity helping people at the end of their lives to find meaning and peace.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residential care faces very serious problems. The COVID-19 pandemic was catastrophic 40% of all COVID deaths in England's first wave occurred in care homes. Amnesty International (2020) documented failures in access to personal protective equipment. Isolation policies severed residents from their families  from an Eriksonian perspective, being separated from loved ones at the end of life is a profound failure of care. Townsend's (1981) concept of structured dependency reminds us that even before COVID, the design of many care homes was creating passivity – the very outcome Disengagement Theory wrongly presented as natural and inevitable.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Assistive robotics and AI tools are increasingly used in residential and dementia care. PARO a therapeutic robotic seal has been well studied. A randomised controlled trial by Wada and Shibata (2007) found that regular interaction with PARO significantly reduced stress hormones and improved mood in nursing home residents with dementia. Digital reminiscence tools use photographs and music to support autobiographical memory connecting directly to Erikson's theory. However, Sharkey and Sharkey (2012) warn that robots cannot replace genuine human relationships. Sparrow and Sparrow (2006) raise whether simulated emotional connection from a machine is genuinely dignified. Without a national ethical framework, these technologies risk being deployed for the wrong reasons.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case study is Hogeweyk – a dementia village in the Netherlands. It houses 152 residents with severe dementia in an environment designed to look and feel like a real town. Residents live in small households grouped around shared lifestyle preferences, reflecting their personal life histories. Staff wear ordinary clothes and interact with residents as neighbours. The research by De Boer and colleagues (2017) found impressive results: residents used fewer antipsychotic medications, ate better, fell less often, and reported better quality of life than comparable residents in traditional care homes. Theoretically, Hogeweyk directly challenges Disengagement Theory and reflects Erikson's ideas by placing residents' personal histories at the centre of care design. However, Buse and colleagues (2018) raise an important question: even within Hogeweyk, residents are in a controlled environment, is this genuine empowerment?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four recommendations. First, reminiscence therapy and life-story work backed by a Cochrane Review should be mandatory in all residential and palliative care settings, not just used at end of life. Second, we urgently need a national ethical framework for assistive robotics, co-designed with older people. Third, residential care funding must be fundamentally reformed the Nuffield Trust (2023) is clear that quality care requires more public investment. Fourth, ageist attitudes embedded in care culture must be actively challenged. Butler (1975) showed that ageism directly harms health. All four recommendations face the same fundamental barrier: political will and adequate resourcing.</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Disengagement Theory helps us understand where passive care practice comes from – and why we must move beyond it. Erikson's theory reminds us that care in later life must support meaning, dignity and integrity, not just physical survival. Residential and palliative care, at their best, can deliver this – but both are held back by underfunding and ageist assumptions. Assistive robotics offers real potential but needs urgent ethical governance. The Hogeweyk case study shows what is possible when we truly put the older person's life history at the centre of care design. Thank you very much for listening.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11" Type="http://schemas.openxmlformats.org/officeDocument/2006/relationships/image" Target="../media/image2.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1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D4A22"/>
        </a:solidFill>
        <a:effectLst/>
      </p:bgPr>
    </p:bg>
    <p:spTree>
      <p:nvGrpSpPr>
        <p:cNvPr id="1" name=""/>
        <p:cNvGrpSpPr/>
        <p:nvPr/>
      </p:nvGrpSpPr>
      <p:grpSpPr>
        <a:xfrm>
          <a:off x="0" y="0"/>
          <a:ext cx="0" cy="0"/>
          <a:chOff x="0" y="0"/>
          <a:chExt cx="0" cy="0"/>
        </a:xfrm>
      </p:grpSpPr>
      <p:sp>
        <p:nvSpPr>
          <p:cNvPr id="2" name="Shape 0"/>
          <p:cNvSpPr/>
          <p:nvPr/>
        </p:nvSpPr>
        <p:spPr>
          <a:xfrm>
            <a:off x="6858000" y="-914400"/>
            <a:ext cx="3200400" cy="3200400"/>
          </a:xfrm>
          <a:prstGeom prst="ellipse">
            <a:avLst/>
          </a:prstGeom>
          <a:solidFill>
            <a:srgbClr val="4A7C3F">
              <a:alpha val="45000"/>
            </a:srgbClr>
          </a:solidFill>
          <a:ln w="12700">
            <a:solidFill>
              <a:srgbClr val="4A7C3F">
                <a:alpha val="45000"/>
              </a:srgbClr>
            </a:solidFill>
            <a:prstDash val="solid"/>
          </a:ln>
        </p:spPr>
        <p:txBody>
          <a:bodyPr/>
          <a:lstStyle/>
          <a:p>
            <a:endParaRPr lang="en-GB"/>
          </a:p>
        </p:txBody>
      </p:sp>
      <p:sp>
        <p:nvSpPr>
          <p:cNvPr id="3" name="Shape 1"/>
          <p:cNvSpPr/>
          <p:nvPr/>
        </p:nvSpPr>
        <p:spPr>
          <a:xfrm>
            <a:off x="7498080" y="3200400"/>
            <a:ext cx="2011680" cy="2011680"/>
          </a:xfrm>
          <a:prstGeom prst="ellipse">
            <a:avLst/>
          </a:prstGeom>
          <a:solidFill>
            <a:srgbClr val="E8A020">
              <a:alpha val="40000"/>
            </a:srgbClr>
          </a:solidFill>
          <a:ln w="12700">
            <a:solidFill>
              <a:srgbClr val="E8A020">
                <a:alpha val="40000"/>
              </a:srgbClr>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365760" y="548640"/>
            <a:ext cx="5943600" cy="1325880"/>
          </a:xfrm>
          <a:prstGeom prst="rect">
            <a:avLst/>
          </a:prstGeom>
        </p:spPr>
      </p:pic>
      <p:sp>
        <p:nvSpPr>
          <p:cNvPr id="5" name="Text 2"/>
          <p:cNvSpPr/>
          <p:nvPr/>
        </p:nvSpPr>
        <p:spPr>
          <a:xfrm>
            <a:off x="365760" y="2011680"/>
            <a:ext cx="6400800" cy="1188720"/>
          </a:xfrm>
          <a:prstGeom prst="rect">
            <a:avLst/>
          </a:prstGeom>
          <a:noFill/>
          <a:ln/>
        </p:spPr>
        <p:txBody>
          <a:bodyPr wrap="square"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Evaluating Care &amp; Support Needs of Older People</a:t>
            </a:r>
            <a:endParaRPr lang="en-US" sz="2800" dirty="0"/>
          </a:p>
        </p:txBody>
      </p:sp>
      <p:sp>
        <p:nvSpPr>
          <p:cNvPr id="6" name="Text 3"/>
          <p:cNvSpPr/>
          <p:nvPr/>
        </p:nvSpPr>
        <p:spPr>
          <a:xfrm>
            <a:off x="365760" y="3291840"/>
            <a:ext cx="7772400" cy="548640"/>
          </a:xfrm>
          <a:prstGeom prst="rect">
            <a:avLst/>
          </a:prstGeom>
          <a:noFill/>
          <a:ln/>
        </p:spPr>
        <p:txBody>
          <a:bodyPr wrap="square" rtlCol="0" anchor="ctr"/>
          <a:lstStyle/>
          <a:p>
            <a:pPr marL="0" indent="0">
              <a:buNone/>
            </a:pPr>
            <a:r>
              <a:rPr lang="en-US" sz="1200" i="1" dirty="0">
                <a:solidFill>
                  <a:srgbClr val="B5D4A8"/>
                </a:solidFill>
                <a:latin typeface="Calibri" pitchFamily="34" charset="0"/>
                <a:ea typeface="Calibri" pitchFamily="34" charset="-122"/>
                <a:cs typeface="Calibri" pitchFamily="34" charset="-120"/>
              </a:rPr>
              <a:t>Disengagement Theory  |  Erikson's Psychosocial Theory  |  Residential &amp; Palliative Care  |  Assistive Robotics</a:t>
            </a:r>
            <a:endParaRPr lang="en-US" sz="1200" dirty="0"/>
          </a:p>
        </p:txBody>
      </p:sp>
      <p:sp>
        <p:nvSpPr>
          <p:cNvPr id="7" name="Text 4"/>
          <p:cNvSpPr/>
          <p:nvPr/>
        </p:nvSpPr>
        <p:spPr>
          <a:xfrm>
            <a:off x="365760" y="3931920"/>
            <a:ext cx="6858000" cy="594360"/>
          </a:xfrm>
          <a:prstGeom prst="rect">
            <a:avLst/>
          </a:prstGeom>
          <a:noFill/>
          <a:ln/>
        </p:spPr>
        <p:txBody>
          <a:bodyPr wrap="square" rtlCol="0" anchor="ctr"/>
          <a:lstStyle/>
          <a:p>
            <a:pPr marL="0" indent="0">
              <a:buNone/>
            </a:pPr>
            <a:r>
              <a:rPr lang="en-US" sz="2800" dirty="0">
                <a:solidFill>
                  <a:srgbClr val="7AAE72"/>
                </a:solidFill>
                <a:latin typeface="Calibri" pitchFamily="34" charset="0"/>
                <a:ea typeface="Calibri" pitchFamily="34" charset="-122"/>
                <a:cs typeface="Calibri" pitchFamily="34" charset="-120"/>
              </a:rPr>
              <a:t>Shama Aslam    2324335   </a:t>
            </a:r>
            <a:r>
              <a:rPr lang="en-US" sz="2800">
                <a:solidFill>
                  <a:srgbClr val="7AAE72"/>
                </a:solidFill>
                <a:latin typeface="Calibri" pitchFamily="34" charset="0"/>
                <a:ea typeface="Calibri" pitchFamily="34" charset="-122"/>
                <a:cs typeface="Calibri" pitchFamily="34" charset="-120"/>
              </a:rPr>
              <a:t>BMHP6027  </a:t>
            </a:r>
            <a:r>
              <a:rPr lang="en-US" sz="1100">
                <a:solidFill>
                  <a:srgbClr val="7AAE72"/>
                </a:solidFill>
                <a:latin typeface="Calibri" pitchFamily="34" charset="0"/>
                <a:ea typeface="Calibri" pitchFamily="34" charset="-122"/>
                <a:cs typeface="Calibri" pitchFamily="34" charset="-120"/>
              </a:rPr>
              <a:t>| </a:t>
            </a:r>
            <a:endParaRPr lang="en-US" sz="1100" dirty="0"/>
          </a:p>
        </p:txBody>
      </p:sp>
      <p:sp>
        <p:nvSpPr>
          <p:cNvPr id="8" name="Text 5"/>
          <p:cNvSpPr/>
          <p:nvPr/>
        </p:nvSpPr>
        <p:spPr>
          <a:xfrm>
            <a:off x="365760" y="4754880"/>
            <a:ext cx="8229600" cy="228600"/>
          </a:xfrm>
          <a:prstGeom prst="rect">
            <a:avLst/>
          </a:prstGeom>
          <a:noFill/>
          <a:ln/>
        </p:spPr>
        <p:txBody>
          <a:bodyPr wrap="square" rtlCol="0" anchor="ctr"/>
          <a:lstStyle/>
          <a:p>
            <a:pPr marL="0" indent="0">
              <a:buNone/>
            </a:pPr>
            <a:r>
              <a:rPr lang="en-US" sz="800" i="1" dirty="0">
                <a:solidFill>
                  <a:srgbClr val="3A6030"/>
                </a:solidFill>
                <a:latin typeface="Calibri" pitchFamily="34" charset="0"/>
                <a:ea typeface="Calibri" pitchFamily="34" charset="-122"/>
                <a:cs typeface="Calibri" pitchFamily="34" charset="-120"/>
              </a:rPr>
              <a:t>Image: BMHP6027 module banner – created for academic use</a:t>
            </a:r>
            <a:endParaRPr lang="en-US" sz="800" dirty="0"/>
          </a:p>
        </p:txBody>
      </p:sp>
      <p:pic>
        <p:nvPicPr>
          <p:cNvPr id="25" name="Audio 24">
            <a:hlinkClick r:id="" action="ppaction://media"/>
            <a:extLst>
              <a:ext uri="{FF2B5EF4-FFF2-40B4-BE49-F238E27FC236}">
                <a16:creationId xmlns:a16="http://schemas.microsoft.com/office/drawing/2014/main" id="{18325132-110F-80DE-66A8-4C0D1533FF0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1328"/>
    </mc:Choice>
    <mc:Fallback>
      <p:transition spd="slow" advTm="41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7772400" cy="64008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Introduction – Purpose and Overview</a:t>
            </a:r>
            <a:endParaRPr lang="en-US" sz="1900" dirty="0"/>
          </a:p>
        </p:txBody>
      </p:sp>
      <p:pic>
        <p:nvPicPr>
          <p:cNvPr id="4" name="Image 0" descr="preencoded.png"/>
          <p:cNvPicPr>
            <a:picLocks noChangeAspect="1"/>
          </p:cNvPicPr>
          <p:nvPr/>
        </p:nvPicPr>
        <p:blipFill>
          <a:blip r:embed="rId5"/>
          <a:stretch>
            <a:fillRect/>
          </a:stretch>
        </p:blipFill>
        <p:spPr>
          <a:xfrm>
            <a:off x="8321040" y="73152"/>
            <a:ext cx="594360" cy="594360"/>
          </a:xfrm>
          <a:prstGeom prst="rect">
            <a:avLst/>
          </a:prstGeom>
        </p:spPr>
      </p:pic>
      <p:sp>
        <p:nvSpPr>
          <p:cNvPr id="5" name="Text 2"/>
          <p:cNvSpPr/>
          <p:nvPr/>
        </p:nvSpPr>
        <p:spPr>
          <a:xfrm>
            <a:off x="320040" y="886968"/>
            <a:ext cx="5943600" cy="4023360"/>
          </a:xfrm>
          <a:prstGeom prst="rect">
            <a:avLst/>
          </a:prstGeom>
          <a:noFill/>
          <a:ln/>
        </p:spPr>
        <p:txBody>
          <a:bodyPr wrap="square" rtlCol="0" anchor="t"/>
          <a:lstStyle/>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Purpose: critically evaluate the care, empowerment and support needs of older people in the UK</a:t>
            </a:r>
            <a:endParaRPr lang="en-US" sz="1300" dirty="0"/>
          </a:p>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Defining ageing – biological and critical social perspectives</a:t>
            </a:r>
            <a:endParaRPr lang="en-US" sz="1300" dirty="0"/>
          </a:p>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Scope – ageing population, demographics, care needs</a:t>
            </a:r>
            <a:endParaRPr lang="en-US" sz="1300" dirty="0"/>
          </a:p>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Disengagement Theory &amp; Erikson's Psychosocial Theory</a:t>
            </a:r>
            <a:endParaRPr lang="en-US" sz="1300" dirty="0"/>
          </a:p>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Policy &amp; legislation: Care Act 2014, Mental Capacity Act, End of Life Care Strategy</a:t>
            </a:r>
            <a:endParaRPr lang="en-US" sz="1300" dirty="0"/>
          </a:p>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Residential care and palliative care – critical evaluation</a:t>
            </a:r>
            <a:endParaRPr lang="en-US" sz="1300" dirty="0"/>
          </a:p>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Assistive robotics – benefits and ethical concerns</a:t>
            </a:r>
            <a:endParaRPr lang="en-US" sz="1300" dirty="0"/>
          </a:p>
          <a:p>
            <a:pPr marL="342900" indent="-342900">
              <a:spcAft>
                <a:spcPts val="500"/>
              </a:spcAft>
              <a:buSzPct val="100000"/>
              <a:buChar char="•"/>
            </a:pPr>
            <a:r>
              <a:rPr lang="en-US" sz="1300" dirty="0">
                <a:solidFill>
                  <a:srgbClr val="1C2E1A"/>
                </a:solidFill>
                <a:latin typeface="Calibri" pitchFamily="34" charset="0"/>
                <a:ea typeface="Calibri" pitchFamily="34" charset="-122"/>
                <a:cs typeface="Calibri" pitchFamily="34" charset="-120"/>
              </a:rPr>
              <a:t>Case Study: Hogeweyk Dementia Village, Netherlands</a:t>
            </a:r>
            <a:endParaRPr lang="en-US" sz="1300" dirty="0"/>
          </a:p>
          <a:p>
            <a:pPr marL="342900" indent="-342900">
              <a:buSzPct val="100000"/>
              <a:buChar char="•"/>
            </a:pPr>
            <a:r>
              <a:rPr lang="en-US" sz="1300" dirty="0">
                <a:solidFill>
                  <a:srgbClr val="1C2E1A"/>
                </a:solidFill>
                <a:latin typeface="Calibri" pitchFamily="34" charset="0"/>
                <a:ea typeface="Calibri" pitchFamily="34" charset="-122"/>
                <a:cs typeface="Calibri" pitchFamily="34" charset="-120"/>
              </a:rPr>
              <a:t>Recommendations + Conclusion</a:t>
            </a:r>
            <a:endParaRPr lang="en-US" sz="1300" dirty="0"/>
          </a:p>
        </p:txBody>
      </p:sp>
      <p:pic>
        <p:nvPicPr>
          <p:cNvPr id="6" name="Image 1" descr="preencoded.png"/>
          <p:cNvPicPr>
            <a:picLocks noChangeAspect="1"/>
          </p:cNvPicPr>
          <p:nvPr/>
        </p:nvPicPr>
        <p:blipFill>
          <a:blip r:embed="rId6"/>
          <a:stretch>
            <a:fillRect/>
          </a:stretch>
        </p:blipFill>
        <p:spPr>
          <a:xfrm>
            <a:off x="6583680" y="1005840"/>
            <a:ext cx="914400" cy="914400"/>
          </a:xfrm>
          <a:prstGeom prst="rect">
            <a:avLst/>
          </a:prstGeom>
        </p:spPr>
      </p:pic>
      <p:pic>
        <p:nvPicPr>
          <p:cNvPr id="7" name="Image 2" descr="preencoded.png"/>
          <p:cNvPicPr>
            <a:picLocks noChangeAspect="1"/>
          </p:cNvPicPr>
          <p:nvPr/>
        </p:nvPicPr>
        <p:blipFill>
          <a:blip r:embed="rId7"/>
          <a:stretch>
            <a:fillRect/>
          </a:stretch>
        </p:blipFill>
        <p:spPr>
          <a:xfrm>
            <a:off x="6583680" y="2103120"/>
            <a:ext cx="914400" cy="914400"/>
          </a:xfrm>
          <a:prstGeom prst="rect">
            <a:avLst/>
          </a:prstGeom>
        </p:spPr>
      </p:pic>
      <p:pic>
        <p:nvPicPr>
          <p:cNvPr id="8" name="Image 3" descr="preencoded.png"/>
          <p:cNvPicPr>
            <a:picLocks noChangeAspect="1"/>
          </p:cNvPicPr>
          <p:nvPr/>
        </p:nvPicPr>
        <p:blipFill>
          <a:blip r:embed="rId8"/>
          <a:stretch>
            <a:fillRect/>
          </a:stretch>
        </p:blipFill>
        <p:spPr>
          <a:xfrm>
            <a:off x="6583680" y="3200400"/>
            <a:ext cx="914400" cy="914400"/>
          </a:xfrm>
          <a:prstGeom prst="rect">
            <a:avLst/>
          </a:prstGeom>
        </p:spPr>
      </p:pic>
      <p:pic>
        <p:nvPicPr>
          <p:cNvPr id="9" name="Image 4" descr="preencoded.png"/>
          <p:cNvPicPr>
            <a:picLocks noChangeAspect="1"/>
          </p:cNvPicPr>
          <p:nvPr/>
        </p:nvPicPr>
        <p:blipFill>
          <a:blip r:embed="rId9"/>
          <a:stretch>
            <a:fillRect/>
          </a:stretch>
        </p:blipFill>
        <p:spPr>
          <a:xfrm>
            <a:off x="7680960" y="1005840"/>
            <a:ext cx="914400" cy="914400"/>
          </a:xfrm>
          <a:prstGeom prst="rect">
            <a:avLst/>
          </a:prstGeom>
        </p:spPr>
      </p:pic>
      <p:pic>
        <p:nvPicPr>
          <p:cNvPr id="10" name="Image 5" descr="preencoded.png"/>
          <p:cNvPicPr>
            <a:picLocks noChangeAspect="1"/>
          </p:cNvPicPr>
          <p:nvPr/>
        </p:nvPicPr>
        <p:blipFill>
          <a:blip r:embed="rId5"/>
          <a:stretch>
            <a:fillRect/>
          </a:stretch>
        </p:blipFill>
        <p:spPr>
          <a:xfrm>
            <a:off x="7680960" y="2103120"/>
            <a:ext cx="914400" cy="914400"/>
          </a:xfrm>
          <a:prstGeom prst="rect">
            <a:avLst/>
          </a:prstGeom>
        </p:spPr>
      </p:pic>
      <p:pic>
        <p:nvPicPr>
          <p:cNvPr id="11" name="Image 6" descr="preencoded.png"/>
          <p:cNvPicPr>
            <a:picLocks noChangeAspect="1"/>
          </p:cNvPicPr>
          <p:nvPr/>
        </p:nvPicPr>
        <p:blipFill>
          <a:blip r:embed="rId10"/>
          <a:stretch>
            <a:fillRect/>
          </a:stretch>
        </p:blipFill>
        <p:spPr>
          <a:xfrm>
            <a:off x="7680960" y="3200400"/>
            <a:ext cx="914400" cy="914400"/>
          </a:xfrm>
          <a:prstGeom prst="rect">
            <a:avLst/>
          </a:prstGeom>
        </p:spPr>
      </p:pic>
      <p:sp>
        <p:nvSpPr>
          <p:cNvPr id="12" name="Text 3"/>
          <p:cNvSpPr/>
          <p:nvPr/>
        </p:nvSpPr>
        <p:spPr>
          <a:xfrm>
            <a:off x="320040" y="4892040"/>
            <a:ext cx="8503920" cy="18288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Icons: created for academic use (BMHP6027, 2025)</a:t>
            </a:r>
            <a:endParaRPr lang="en-US" sz="750" dirty="0"/>
          </a:p>
        </p:txBody>
      </p:sp>
      <p:pic>
        <p:nvPicPr>
          <p:cNvPr id="28" name="Audio 27">
            <a:hlinkClick r:id="" action="ppaction://media"/>
            <a:extLst>
              <a:ext uri="{FF2B5EF4-FFF2-40B4-BE49-F238E27FC236}">
                <a16:creationId xmlns:a16="http://schemas.microsoft.com/office/drawing/2014/main" id="{53E0F237-34B9-EC8C-4514-C6F92D049E6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7565"/>
    </mc:Choice>
    <mc:Fallback>
      <p:transition spd="slow" advTm="57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Introduction – Defining Ageing</a:t>
            </a:r>
            <a:endParaRPr lang="en-US" sz="1900" dirty="0"/>
          </a:p>
        </p:txBody>
      </p:sp>
      <p:sp>
        <p:nvSpPr>
          <p:cNvPr id="4" name="Shape 2"/>
          <p:cNvSpPr/>
          <p:nvPr/>
        </p:nvSpPr>
        <p:spPr>
          <a:xfrm>
            <a:off x="228600" y="914400"/>
            <a:ext cx="4160520" cy="3931920"/>
          </a:xfrm>
          <a:prstGeom prst="roundRect">
            <a:avLst>
              <a:gd name="adj" fmla="val 2326"/>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5" name="Text 3"/>
          <p:cNvSpPr/>
          <p:nvPr/>
        </p:nvSpPr>
        <p:spPr>
          <a:xfrm>
            <a:off x="320040" y="1005840"/>
            <a:ext cx="3474720" cy="365760"/>
          </a:xfrm>
          <a:prstGeom prst="rect">
            <a:avLst/>
          </a:prstGeom>
          <a:noFill/>
          <a:ln/>
        </p:spPr>
        <p:txBody>
          <a:bodyPr wrap="square" rtlCol="0" anchor="ctr"/>
          <a:lstStyle/>
          <a:p>
            <a:pPr marL="0" indent="0">
              <a:buNone/>
            </a:pPr>
            <a:r>
              <a:rPr lang="en-US" sz="1300" b="1" dirty="0">
                <a:solidFill>
                  <a:srgbClr val="4A7C3F"/>
                </a:solidFill>
                <a:latin typeface="Cambria" pitchFamily="34" charset="0"/>
                <a:ea typeface="Cambria" pitchFamily="34" charset="-122"/>
                <a:cs typeface="Cambria" pitchFamily="34" charset="-120"/>
              </a:rPr>
              <a:t>Biological View</a:t>
            </a:r>
            <a:endParaRPr lang="en-US" sz="1300" dirty="0"/>
          </a:p>
        </p:txBody>
      </p:sp>
      <p:pic>
        <p:nvPicPr>
          <p:cNvPr id="6" name="Image 0" descr="preencoded.png"/>
          <p:cNvPicPr>
            <a:picLocks noChangeAspect="1"/>
          </p:cNvPicPr>
          <p:nvPr/>
        </p:nvPicPr>
        <p:blipFill>
          <a:blip r:embed="rId5"/>
          <a:stretch>
            <a:fillRect/>
          </a:stretch>
        </p:blipFill>
        <p:spPr>
          <a:xfrm>
            <a:off x="3657600" y="960120"/>
            <a:ext cx="594360" cy="594360"/>
          </a:xfrm>
          <a:prstGeom prst="rect">
            <a:avLst/>
          </a:prstGeom>
        </p:spPr>
      </p:pic>
      <p:sp>
        <p:nvSpPr>
          <p:cNvPr id="7" name="Text 4"/>
          <p:cNvSpPr/>
          <p:nvPr/>
        </p:nvSpPr>
        <p:spPr>
          <a:xfrm>
            <a:off x="320040" y="1463040"/>
            <a:ext cx="3977640" cy="3291840"/>
          </a:xfrm>
          <a:prstGeom prst="rect">
            <a:avLst/>
          </a:prstGeom>
          <a:noFill/>
          <a:ln/>
        </p:spPr>
        <p:txBody>
          <a:bodyPr wrap="square" rtlCol="0" anchor="t"/>
          <a:lstStyle/>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Gradual decline in body cells and organs over time</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Harman (1956): free radical theory – cellular damage accumulates over a lifetime</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Increased risk of illness, falls and cognitive decline</a:t>
            </a:r>
            <a:endParaRPr lang="en-US" sz="1200" dirty="0"/>
          </a:p>
          <a:p>
            <a:pPr marL="342900" indent="-342900">
              <a:buSzPct val="100000"/>
              <a:buChar char="•"/>
            </a:pPr>
            <a:r>
              <a:rPr lang="en-US" sz="1200" dirty="0">
                <a:solidFill>
                  <a:srgbClr val="1C2E1A"/>
                </a:solidFill>
                <a:latin typeface="Calibri" pitchFamily="34" charset="0"/>
                <a:ea typeface="Calibri" pitchFamily="34" charset="-122"/>
                <a:cs typeface="Calibri" pitchFamily="34" charset="-120"/>
              </a:rPr>
              <a:t>Biological ageing is universal but varies greatly between people</a:t>
            </a:r>
            <a:endParaRPr lang="en-US" sz="1200" dirty="0"/>
          </a:p>
        </p:txBody>
      </p:sp>
      <p:sp>
        <p:nvSpPr>
          <p:cNvPr id="8" name="Shape 5"/>
          <p:cNvSpPr/>
          <p:nvPr/>
        </p:nvSpPr>
        <p:spPr>
          <a:xfrm>
            <a:off x="4754880" y="914400"/>
            <a:ext cx="4160520" cy="3931920"/>
          </a:xfrm>
          <a:prstGeom prst="roundRect">
            <a:avLst>
              <a:gd name="adj" fmla="val 2326"/>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9" name="Text 6"/>
          <p:cNvSpPr/>
          <p:nvPr/>
        </p:nvSpPr>
        <p:spPr>
          <a:xfrm>
            <a:off x="4846320" y="1005840"/>
            <a:ext cx="3474720" cy="365760"/>
          </a:xfrm>
          <a:prstGeom prst="rect">
            <a:avLst/>
          </a:prstGeom>
          <a:noFill/>
          <a:ln/>
        </p:spPr>
        <p:txBody>
          <a:bodyPr wrap="square" rtlCol="0" anchor="ctr"/>
          <a:lstStyle/>
          <a:p>
            <a:pPr marL="0" indent="0">
              <a:buNone/>
            </a:pPr>
            <a:r>
              <a:rPr lang="en-US" sz="1300" b="1" dirty="0">
                <a:solidFill>
                  <a:srgbClr val="E8A020"/>
                </a:solidFill>
                <a:latin typeface="Cambria" pitchFamily="34" charset="0"/>
                <a:ea typeface="Cambria" pitchFamily="34" charset="-122"/>
                <a:cs typeface="Cambria" pitchFamily="34" charset="-120"/>
              </a:rPr>
              <a:t>Critical / Social View</a:t>
            </a:r>
            <a:endParaRPr lang="en-US" sz="1300" dirty="0"/>
          </a:p>
        </p:txBody>
      </p:sp>
      <p:pic>
        <p:nvPicPr>
          <p:cNvPr id="10" name="Image 1" descr="preencoded.png"/>
          <p:cNvPicPr>
            <a:picLocks noChangeAspect="1"/>
          </p:cNvPicPr>
          <p:nvPr/>
        </p:nvPicPr>
        <p:blipFill>
          <a:blip r:embed="rId6"/>
          <a:stretch>
            <a:fillRect/>
          </a:stretch>
        </p:blipFill>
        <p:spPr>
          <a:xfrm>
            <a:off x="8229600" y="960120"/>
            <a:ext cx="594360" cy="594360"/>
          </a:xfrm>
          <a:prstGeom prst="rect">
            <a:avLst/>
          </a:prstGeom>
        </p:spPr>
      </p:pic>
      <p:sp>
        <p:nvSpPr>
          <p:cNvPr id="11" name="Text 7"/>
          <p:cNvSpPr/>
          <p:nvPr/>
        </p:nvSpPr>
        <p:spPr>
          <a:xfrm>
            <a:off x="4846320" y="1463040"/>
            <a:ext cx="3977640" cy="3291840"/>
          </a:xfrm>
          <a:prstGeom prst="rect">
            <a:avLst/>
          </a:prstGeom>
          <a:noFill/>
          <a:ln/>
        </p:spPr>
        <p:txBody>
          <a:bodyPr wrap="square" rtlCol="0" anchor="t"/>
          <a:lstStyle/>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Townsend (1981): dependency in old age is partly created by poor care systems</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Butler (1975): ageism – discrimination based on age – directly harms health outcomes</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WHO (2021a): healthy ageing = maintaining ability to do what matters to you</a:t>
            </a:r>
            <a:endParaRPr lang="en-US" sz="1200" dirty="0"/>
          </a:p>
          <a:p>
            <a:pPr marL="342900" indent="-342900">
              <a:buSzPct val="100000"/>
              <a:buChar char="•"/>
            </a:pPr>
            <a:r>
              <a:rPr lang="en-US" sz="1200" dirty="0">
                <a:solidFill>
                  <a:srgbClr val="1C2E1A"/>
                </a:solidFill>
                <a:latin typeface="Calibri" pitchFamily="34" charset="0"/>
                <a:ea typeface="Calibri" pitchFamily="34" charset="-122"/>
                <a:cs typeface="Calibri" pitchFamily="34" charset="-120"/>
              </a:rPr>
              <a:t>Care systems either reinforce dependency or empower – the choice is ours</a:t>
            </a:r>
            <a:endParaRPr lang="en-US" sz="1200" dirty="0"/>
          </a:p>
        </p:txBody>
      </p:sp>
      <p:sp>
        <p:nvSpPr>
          <p:cNvPr id="12" name="Text 8"/>
          <p:cNvSpPr/>
          <p:nvPr/>
        </p:nvSpPr>
        <p:spPr>
          <a:xfrm>
            <a:off x="320040" y="4892040"/>
            <a:ext cx="8503920" cy="18288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Icons: created for academic use (BMHP6027, 2025)</a:t>
            </a:r>
            <a:endParaRPr lang="en-US" sz="750" dirty="0"/>
          </a:p>
        </p:txBody>
      </p:sp>
      <p:pic>
        <p:nvPicPr>
          <p:cNvPr id="24" name="Audio 23">
            <a:hlinkClick r:id="" action="ppaction://media"/>
            <a:extLst>
              <a:ext uri="{FF2B5EF4-FFF2-40B4-BE49-F238E27FC236}">
                <a16:creationId xmlns:a16="http://schemas.microsoft.com/office/drawing/2014/main" id="{6B85A1E5-E559-5559-0264-1C74C1D58F7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060"/>
    </mc:Choice>
    <mc:Fallback>
      <p:transition spd="slow" advTm="59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Scope – The Scale of the Ageing Population Challenge</a:t>
            </a:r>
            <a:endParaRPr lang="en-US" sz="1800" dirty="0"/>
          </a:p>
        </p:txBody>
      </p:sp>
      <p:sp>
        <p:nvSpPr>
          <p:cNvPr id="4" name="Shape 2"/>
          <p:cNvSpPr/>
          <p:nvPr/>
        </p:nvSpPr>
        <p:spPr>
          <a:xfrm>
            <a:off x="320040" y="960120"/>
            <a:ext cx="1961388" cy="3291840"/>
          </a:xfrm>
          <a:prstGeom prst="roundRect">
            <a:avLst>
              <a:gd name="adj" fmla="val 5594"/>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5" name="Text 3"/>
          <p:cNvSpPr/>
          <p:nvPr/>
        </p:nvSpPr>
        <p:spPr>
          <a:xfrm>
            <a:off x="365760" y="1188720"/>
            <a:ext cx="1851660" cy="914400"/>
          </a:xfrm>
          <a:prstGeom prst="rect">
            <a:avLst/>
          </a:prstGeom>
          <a:noFill/>
          <a:ln/>
        </p:spPr>
        <p:txBody>
          <a:bodyPr wrap="square" rtlCol="0" anchor="ctr"/>
          <a:lstStyle/>
          <a:p>
            <a:pPr marL="0" indent="0" algn="ctr">
              <a:buNone/>
            </a:pPr>
            <a:r>
              <a:rPr lang="en-US" sz="2800" b="1" dirty="0">
                <a:solidFill>
                  <a:srgbClr val="4A7C3F"/>
                </a:solidFill>
                <a:latin typeface="Cambria" pitchFamily="34" charset="0"/>
                <a:ea typeface="Cambria" pitchFamily="34" charset="-122"/>
                <a:cs typeface="Cambria" pitchFamily="34" charset="-120"/>
              </a:rPr>
              <a:t>85+</a:t>
            </a:r>
            <a:endParaRPr lang="en-US" sz="2800" dirty="0"/>
          </a:p>
        </p:txBody>
      </p:sp>
      <p:sp>
        <p:nvSpPr>
          <p:cNvPr id="6" name="Text 4"/>
          <p:cNvSpPr/>
          <p:nvPr/>
        </p:nvSpPr>
        <p:spPr>
          <a:xfrm>
            <a:off x="365760" y="2176272"/>
            <a:ext cx="1851660" cy="411480"/>
          </a:xfrm>
          <a:prstGeom prst="rect">
            <a:avLst/>
          </a:prstGeom>
          <a:noFill/>
          <a:ln/>
        </p:spPr>
        <p:txBody>
          <a:bodyPr wrap="square" rtlCol="0" anchor="ctr"/>
          <a:lstStyle/>
          <a:p>
            <a:pPr marL="0" indent="0" algn="ctr">
              <a:buNone/>
            </a:pPr>
            <a:r>
              <a:rPr lang="en-US" sz="1000" b="1" dirty="0">
                <a:solidFill>
                  <a:srgbClr val="1C2E1A"/>
                </a:solidFill>
                <a:latin typeface="Calibri" pitchFamily="34" charset="0"/>
                <a:ea typeface="Calibri" pitchFamily="34" charset="-122"/>
                <a:cs typeface="Calibri" pitchFamily="34" charset="-120"/>
              </a:rPr>
              <a:t>Fastest growing age group</a:t>
            </a:r>
            <a:endParaRPr lang="en-US" sz="1000" dirty="0"/>
          </a:p>
        </p:txBody>
      </p:sp>
      <p:sp>
        <p:nvSpPr>
          <p:cNvPr id="7" name="Text 5"/>
          <p:cNvSpPr/>
          <p:nvPr/>
        </p:nvSpPr>
        <p:spPr>
          <a:xfrm>
            <a:off x="365760" y="2651760"/>
            <a:ext cx="1851660" cy="1463040"/>
          </a:xfrm>
          <a:prstGeom prst="rect">
            <a:avLst/>
          </a:prstGeom>
          <a:noFill/>
          <a:ln/>
        </p:spPr>
        <p:txBody>
          <a:bodyPr wrap="square" rtlCol="0" anchor="ctr"/>
          <a:lstStyle/>
          <a:p>
            <a:pPr marL="0" indent="0" algn="ctr">
              <a:buNone/>
            </a:pPr>
            <a:r>
              <a:rPr lang="en-US" sz="950" dirty="0">
                <a:solidFill>
                  <a:srgbClr val="5A7A52"/>
                </a:solidFill>
                <a:latin typeface="Calibri" pitchFamily="34" charset="0"/>
                <a:ea typeface="Calibri" pitchFamily="34" charset="-122"/>
                <a:cs typeface="Calibri" pitchFamily="34" charset="-120"/>
              </a:rPr>
              <a:t>Doubled in 20 years; projected to double again by 2041 (ONS, 2023)</a:t>
            </a:r>
            <a:endParaRPr lang="en-US" sz="950" dirty="0"/>
          </a:p>
        </p:txBody>
      </p:sp>
      <p:sp>
        <p:nvSpPr>
          <p:cNvPr id="8" name="Shape 6"/>
          <p:cNvSpPr/>
          <p:nvPr/>
        </p:nvSpPr>
        <p:spPr>
          <a:xfrm>
            <a:off x="2446020" y="960120"/>
            <a:ext cx="1961388" cy="3291840"/>
          </a:xfrm>
          <a:prstGeom prst="roundRect">
            <a:avLst>
              <a:gd name="adj" fmla="val 5594"/>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9" name="Text 7"/>
          <p:cNvSpPr/>
          <p:nvPr/>
        </p:nvSpPr>
        <p:spPr>
          <a:xfrm>
            <a:off x="2491740" y="1188720"/>
            <a:ext cx="1851660" cy="914400"/>
          </a:xfrm>
          <a:prstGeom prst="rect">
            <a:avLst/>
          </a:prstGeom>
          <a:noFill/>
          <a:ln/>
        </p:spPr>
        <p:txBody>
          <a:bodyPr wrap="square" rtlCol="0" anchor="ctr"/>
          <a:lstStyle/>
          <a:p>
            <a:pPr marL="0" indent="0" algn="ctr">
              <a:buNone/>
            </a:pPr>
            <a:r>
              <a:rPr lang="en-US" sz="2800" b="1" dirty="0">
                <a:solidFill>
                  <a:srgbClr val="4A7C3F"/>
                </a:solidFill>
                <a:latin typeface="Cambria" pitchFamily="34" charset="0"/>
                <a:ea typeface="Cambria" pitchFamily="34" charset="-122"/>
                <a:cs typeface="Cambria" pitchFamily="34" charset="-120"/>
              </a:rPr>
              <a:t>40%</a:t>
            </a:r>
            <a:endParaRPr lang="en-US" sz="2800" dirty="0"/>
          </a:p>
        </p:txBody>
      </p:sp>
      <p:sp>
        <p:nvSpPr>
          <p:cNvPr id="10" name="Text 8"/>
          <p:cNvSpPr/>
          <p:nvPr/>
        </p:nvSpPr>
        <p:spPr>
          <a:xfrm>
            <a:off x="2491740" y="2176272"/>
            <a:ext cx="1851660" cy="411480"/>
          </a:xfrm>
          <a:prstGeom prst="rect">
            <a:avLst/>
          </a:prstGeom>
          <a:noFill/>
          <a:ln/>
        </p:spPr>
        <p:txBody>
          <a:bodyPr wrap="square" rtlCol="0" anchor="ctr"/>
          <a:lstStyle/>
          <a:p>
            <a:pPr marL="0" indent="0" algn="ctr">
              <a:buNone/>
            </a:pPr>
            <a:r>
              <a:rPr lang="en-US" sz="1000" b="1" dirty="0">
                <a:solidFill>
                  <a:srgbClr val="1C2E1A"/>
                </a:solidFill>
                <a:latin typeface="Calibri" pitchFamily="34" charset="0"/>
                <a:ea typeface="Calibri" pitchFamily="34" charset="-122"/>
                <a:cs typeface="Calibri" pitchFamily="34" charset="-120"/>
              </a:rPr>
              <a:t>COVID deaths in care homes</a:t>
            </a:r>
            <a:endParaRPr lang="en-US" sz="1000" dirty="0"/>
          </a:p>
        </p:txBody>
      </p:sp>
      <p:sp>
        <p:nvSpPr>
          <p:cNvPr id="11" name="Text 9"/>
          <p:cNvSpPr/>
          <p:nvPr/>
        </p:nvSpPr>
        <p:spPr>
          <a:xfrm>
            <a:off x="2491740" y="2651760"/>
            <a:ext cx="1851660" cy="1463040"/>
          </a:xfrm>
          <a:prstGeom prst="rect">
            <a:avLst/>
          </a:prstGeom>
          <a:noFill/>
          <a:ln/>
        </p:spPr>
        <p:txBody>
          <a:bodyPr wrap="square" rtlCol="0" anchor="ctr"/>
          <a:lstStyle/>
          <a:p>
            <a:pPr marL="0" indent="0" algn="ctr">
              <a:buNone/>
            </a:pPr>
            <a:r>
              <a:rPr lang="en-US" sz="950" dirty="0">
                <a:solidFill>
                  <a:srgbClr val="5A7A52"/>
                </a:solidFill>
                <a:latin typeface="Calibri" pitchFamily="34" charset="0"/>
                <a:ea typeface="Calibri" pitchFamily="34" charset="-122"/>
                <a:cs typeface="Calibri" pitchFamily="34" charset="-120"/>
              </a:rPr>
              <a:t>First wave in England – exposed deep system failures (ONS, 2020)</a:t>
            </a:r>
            <a:endParaRPr lang="en-US" sz="950" dirty="0"/>
          </a:p>
        </p:txBody>
      </p:sp>
      <p:sp>
        <p:nvSpPr>
          <p:cNvPr id="12" name="Shape 10"/>
          <p:cNvSpPr/>
          <p:nvPr/>
        </p:nvSpPr>
        <p:spPr>
          <a:xfrm>
            <a:off x="4572000" y="960120"/>
            <a:ext cx="1961388" cy="3291840"/>
          </a:xfrm>
          <a:prstGeom prst="roundRect">
            <a:avLst>
              <a:gd name="adj" fmla="val 5594"/>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13" name="Text 11"/>
          <p:cNvSpPr/>
          <p:nvPr/>
        </p:nvSpPr>
        <p:spPr>
          <a:xfrm>
            <a:off x="4617720" y="1188720"/>
            <a:ext cx="1851660" cy="914400"/>
          </a:xfrm>
          <a:prstGeom prst="rect">
            <a:avLst/>
          </a:prstGeom>
          <a:noFill/>
          <a:ln/>
        </p:spPr>
        <p:txBody>
          <a:bodyPr wrap="square" rtlCol="0" anchor="ctr"/>
          <a:lstStyle/>
          <a:p>
            <a:pPr marL="0" indent="0" algn="ctr">
              <a:buNone/>
            </a:pPr>
            <a:r>
              <a:rPr lang="en-US" sz="2800" b="1" dirty="0">
                <a:solidFill>
                  <a:srgbClr val="4A7C3F"/>
                </a:solidFill>
                <a:latin typeface="Cambria" pitchFamily="34" charset="0"/>
                <a:ea typeface="Cambria" pitchFamily="34" charset="-122"/>
                <a:cs typeface="Cambria" pitchFamily="34" charset="-120"/>
              </a:rPr>
              <a:t>15,300</a:t>
            </a:r>
            <a:endParaRPr lang="en-US" sz="2800" dirty="0"/>
          </a:p>
        </p:txBody>
      </p:sp>
      <p:sp>
        <p:nvSpPr>
          <p:cNvPr id="14" name="Text 12"/>
          <p:cNvSpPr/>
          <p:nvPr/>
        </p:nvSpPr>
        <p:spPr>
          <a:xfrm>
            <a:off x="4617720" y="2176272"/>
            <a:ext cx="1851660" cy="411480"/>
          </a:xfrm>
          <a:prstGeom prst="rect">
            <a:avLst/>
          </a:prstGeom>
          <a:noFill/>
          <a:ln/>
        </p:spPr>
        <p:txBody>
          <a:bodyPr wrap="square" rtlCol="0" anchor="ctr"/>
          <a:lstStyle/>
          <a:p>
            <a:pPr marL="0" indent="0" algn="ctr">
              <a:buNone/>
            </a:pPr>
            <a:r>
              <a:rPr lang="en-US" sz="1000" b="1" dirty="0">
                <a:solidFill>
                  <a:srgbClr val="1C2E1A"/>
                </a:solidFill>
                <a:latin typeface="Calibri" pitchFamily="34" charset="0"/>
                <a:ea typeface="Calibri" pitchFamily="34" charset="-122"/>
                <a:cs typeface="Calibri" pitchFamily="34" charset="-120"/>
              </a:rPr>
              <a:t>Care homes in England</a:t>
            </a:r>
            <a:endParaRPr lang="en-US" sz="1000" dirty="0"/>
          </a:p>
        </p:txBody>
      </p:sp>
      <p:sp>
        <p:nvSpPr>
          <p:cNvPr id="15" name="Text 13"/>
          <p:cNvSpPr/>
          <p:nvPr/>
        </p:nvSpPr>
        <p:spPr>
          <a:xfrm>
            <a:off x="4617720" y="2651760"/>
            <a:ext cx="1851660" cy="1463040"/>
          </a:xfrm>
          <a:prstGeom prst="rect">
            <a:avLst/>
          </a:prstGeom>
          <a:noFill/>
          <a:ln/>
        </p:spPr>
        <p:txBody>
          <a:bodyPr wrap="square" rtlCol="0" anchor="ctr"/>
          <a:lstStyle/>
          <a:p>
            <a:pPr marL="0" indent="0" algn="ctr">
              <a:buNone/>
            </a:pPr>
            <a:r>
              <a:rPr lang="en-US" sz="950" dirty="0">
                <a:solidFill>
                  <a:srgbClr val="5A7A52"/>
                </a:solidFill>
                <a:latin typeface="Calibri" pitchFamily="34" charset="0"/>
                <a:ea typeface="Calibri" pitchFamily="34" charset="-122"/>
                <a:cs typeface="Calibri" pitchFamily="34" charset="-120"/>
              </a:rPr>
              <a:t>Providing ~460,000 beds for those with highest needs (CQC, 2023)</a:t>
            </a:r>
            <a:endParaRPr lang="en-US" sz="950" dirty="0"/>
          </a:p>
        </p:txBody>
      </p:sp>
      <p:sp>
        <p:nvSpPr>
          <p:cNvPr id="16" name="Shape 14"/>
          <p:cNvSpPr/>
          <p:nvPr/>
        </p:nvSpPr>
        <p:spPr>
          <a:xfrm>
            <a:off x="6697980" y="960120"/>
            <a:ext cx="1961388" cy="3291840"/>
          </a:xfrm>
          <a:prstGeom prst="roundRect">
            <a:avLst>
              <a:gd name="adj" fmla="val 5594"/>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17" name="Text 15"/>
          <p:cNvSpPr/>
          <p:nvPr/>
        </p:nvSpPr>
        <p:spPr>
          <a:xfrm>
            <a:off x="6743700" y="1188720"/>
            <a:ext cx="1851660" cy="914400"/>
          </a:xfrm>
          <a:prstGeom prst="rect">
            <a:avLst/>
          </a:prstGeom>
          <a:noFill/>
          <a:ln/>
        </p:spPr>
        <p:txBody>
          <a:bodyPr wrap="square" rtlCol="0" anchor="ctr"/>
          <a:lstStyle/>
          <a:p>
            <a:pPr marL="0" indent="0" algn="ctr">
              <a:buNone/>
            </a:pPr>
            <a:r>
              <a:rPr lang="en-US" sz="2800" b="1" dirty="0">
                <a:solidFill>
                  <a:srgbClr val="4A7C3F"/>
                </a:solidFill>
                <a:latin typeface="Cambria" pitchFamily="34" charset="0"/>
                <a:ea typeface="Cambria" pitchFamily="34" charset="-122"/>
                <a:cs typeface="Cambria" pitchFamily="34" charset="-120"/>
              </a:rPr>
              <a:t>1 in 2</a:t>
            </a:r>
            <a:endParaRPr lang="en-US" sz="2800" dirty="0"/>
          </a:p>
        </p:txBody>
      </p:sp>
      <p:sp>
        <p:nvSpPr>
          <p:cNvPr id="18" name="Text 16"/>
          <p:cNvSpPr/>
          <p:nvPr/>
        </p:nvSpPr>
        <p:spPr>
          <a:xfrm>
            <a:off x="6743700" y="2176272"/>
            <a:ext cx="1851660" cy="411480"/>
          </a:xfrm>
          <a:prstGeom prst="rect">
            <a:avLst/>
          </a:prstGeom>
          <a:noFill/>
          <a:ln/>
        </p:spPr>
        <p:txBody>
          <a:bodyPr wrap="square" rtlCol="0" anchor="ctr"/>
          <a:lstStyle/>
          <a:p>
            <a:pPr marL="0" indent="0" algn="ctr">
              <a:buNone/>
            </a:pPr>
            <a:r>
              <a:rPr lang="en-US" sz="1000" b="1" dirty="0">
                <a:solidFill>
                  <a:srgbClr val="1C2E1A"/>
                </a:solidFill>
                <a:latin typeface="Calibri" pitchFamily="34" charset="0"/>
                <a:ea typeface="Calibri" pitchFamily="34" charset="-122"/>
                <a:cs typeface="Calibri" pitchFamily="34" charset="-120"/>
              </a:rPr>
              <a:t>Hold ageist attitudes globally</a:t>
            </a:r>
            <a:endParaRPr lang="en-US" sz="1000" dirty="0"/>
          </a:p>
        </p:txBody>
      </p:sp>
      <p:sp>
        <p:nvSpPr>
          <p:cNvPr id="19" name="Text 17"/>
          <p:cNvSpPr/>
          <p:nvPr/>
        </p:nvSpPr>
        <p:spPr>
          <a:xfrm>
            <a:off x="6743700" y="2651760"/>
            <a:ext cx="1851660" cy="1463040"/>
          </a:xfrm>
          <a:prstGeom prst="rect">
            <a:avLst/>
          </a:prstGeom>
          <a:noFill/>
          <a:ln/>
        </p:spPr>
        <p:txBody>
          <a:bodyPr wrap="square" rtlCol="0" anchor="ctr"/>
          <a:lstStyle/>
          <a:p>
            <a:pPr marL="0" indent="0" algn="ctr">
              <a:buNone/>
            </a:pPr>
            <a:r>
              <a:rPr lang="en-US" sz="950" dirty="0">
                <a:solidFill>
                  <a:srgbClr val="5A7A52"/>
                </a:solidFill>
                <a:latin typeface="Calibri" pitchFamily="34" charset="0"/>
                <a:ea typeface="Calibri" pitchFamily="34" charset="-122"/>
                <a:cs typeface="Calibri" pitchFamily="34" charset="-120"/>
              </a:rPr>
              <a:t>Directly affects quality of care received (WHO, 2021b)</a:t>
            </a:r>
            <a:endParaRPr lang="en-US" sz="950" dirty="0"/>
          </a:p>
        </p:txBody>
      </p:sp>
      <p:sp>
        <p:nvSpPr>
          <p:cNvPr id="20" name="Text 18"/>
          <p:cNvSpPr/>
          <p:nvPr/>
        </p:nvSpPr>
        <p:spPr>
          <a:xfrm>
            <a:off x="320040" y="4315968"/>
            <a:ext cx="7315200" cy="274320"/>
          </a:xfrm>
          <a:prstGeom prst="rect">
            <a:avLst/>
          </a:prstGeom>
          <a:noFill/>
          <a:ln/>
        </p:spPr>
        <p:txBody>
          <a:bodyPr wrap="square" rtlCol="0" anchor="ctr"/>
          <a:lstStyle/>
          <a:p>
            <a:pPr marL="0" indent="0">
              <a:buNone/>
            </a:pPr>
            <a:r>
              <a:rPr lang="en-US" sz="900" i="1" dirty="0">
                <a:solidFill>
                  <a:srgbClr val="5A7A52"/>
                </a:solidFill>
                <a:latin typeface="Calibri" pitchFamily="34" charset="0"/>
                <a:ea typeface="Calibri" pitchFamily="34" charset="-122"/>
                <a:cs typeface="Calibri" pitchFamily="34" charset="-120"/>
              </a:rPr>
              <a:t>Source: ONS (2020; 2023); CQC (2023); WHO (2021b)</a:t>
            </a:r>
            <a:endParaRPr lang="en-US" sz="900" dirty="0"/>
          </a:p>
        </p:txBody>
      </p:sp>
      <p:pic>
        <p:nvPicPr>
          <p:cNvPr id="21" name="Image 0" descr="preencoded.png"/>
          <p:cNvPicPr>
            <a:picLocks noChangeAspect="1"/>
          </p:cNvPicPr>
          <p:nvPr/>
        </p:nvPicPr>
        <p:blipFill>
          <a:blip r:embed="rId5"/>
          <a:stretch>
            <a:fillRect/>
          </a:stretch>
        </p:blipFill>
        <p:spPr>
          <a:xfrm>
            <a:off x="7863840" y="4160520"/>
            <a:ext cx="914400" cy="914400"/>
          </a:xfrm>
          <a:prstGeom prst="rect">
            <a:avLst/>
          </a:prstGeom>
        </p:spPr>
      </p:pic>
      <p:sp>
        <p:nvSpPr>
          <p:cNvPr id="22" name="Text 19"/>
          <p:cNvSpPr/>
          <p:nvPr/>
        </p:nvSpPr>
        <p:spPr>
          <a:xfrm>
            <a:off x="320040" y="4892040"/>
            <a:ext cx="8503920" cy="18288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Icons: created for academic use (BMHP6027, 2025)</a:t>
            </a:r>
            <a:endParaRPr lang="en-US" sz="750" dirty="0"/>
          </a:p>
        </p:txBody>
      </p:sp>
      <p:pic>
        <p:nvPicPr>
          <p:cNvPr id="37" name="Audio 36">
            <a:hlinkClick r:id="" action="ppaction://media"/>
            <a:extLst>
              <a:ext uri="{FF2B5EF4-FFF2-40B4-BE49-F238E27FC236}">
                <a16:creationId xmlns:a16="http://schemas.microsoft.com/office/drawing/2014/main" id="{0274FA79-5F6A-0B88-89DD-71115979448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253"/>
    </mc:Choice>
    <mc:Fallback>
      <p:transition spd="slow" advTm="61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Theoretical Framework – Disengagement Theory (Cumming &amp; Henry, 1961)</a:t>
            </a:r>
            <a:endParaRPr lang="en-US" sz="1700" dirty="0"/>
          </a:p>
        </p:txBody>
      </p:sp>
      <p:pic>
        <p:nvPicPr>
          <p:cNvPr id="4" name="Image 0" descr="preencoded.png"/>
          <p:cNvPicPr>
            <a:picLocks noChangeAspect="1"/>
          </p:cNvPicPr>
          <p:nvPr/>
        </p:nvPicPr>
        <p:blipFill>
          <a:blip r:embed="rId5"/>
          <a:stretch>
            <a:fillRect/>
          </a:stretch>
        </p:blipFill>
        <p:spPr>
          <a:xfrm>
            <a:off x="228600" y="914400"/>
            <a:ext cx="4023360" cy="2788920"/>
          </a:xfrm>
          <a:prstGeom prst="rect">
            <a:avLst/>
          </a:prstGeom>
        </p:spPr>
      </p:pic>
      <p:sp>
        <p:nvSpPr>
          <p:cNvPr id="5" name="Text 2"/>
          <p:cNvSpPr/>
          <p:nvPr/>
        </p:nvSpPr>
        <p:spPr>
          <a:xfrm>
            <a:off x="228600" y="3749040"/>
            <a:ext cx="4023360" cy="22860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Image: Author's own diagram – created for academic use (BMHP6027, 2025)</a:t>
            </a:r>
            <a:endParaRPr lang="en-US" sz="750" dirty="0"/>
          </a:p>
        </p:txBody>
      </p:sp>
      <p:sp>
        <p:nvSpPr>
          <p:cNvPr id="6" name="Text 3"/>
          <p:cNvSpPr/>
          <p:nvPr/>
        </p:nvSpPr>
        <p:spPr>
          <a:xfrm>
            <a:off x="4572000" y="914400"/>
            <a:ext cx="4297680" cy="3977640"/>
          </a:xfrm>
          <a:prstGeom prst="rect">
            <a:avLst/>
          </a:prstGeom>
          <a:noFill/>
          <a:ln/>
        </p:spPr>
        <p:txBody>
          <a:bodyPr wrap="square" rtlCol="0" anchor="t"/>
          <a:lstStyle/>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Core idea: ageing = natural mutual withdrawal between older person and society</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Cumming &amp; Henry (1961): claimed this was universal, inevitable and beneficial</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Used to justify passive care home models – residents as recipients, not participants</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NOW widely criticised – Care Act 2014 directly rejects this approach</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Havighurst (1963): disengagement is NOT universal – many thrive through engagement</a:t>
            </a:r>
            <a:endParaRPr lang="en-US" sz="1300" dirty="0"/>
          </a:p>
          <a:p>
            <a:pPr marL="342900" indent="-342900">
              <a:buSzPct val="100000"/>
              <a:buChar char="•"/>
            </a:pPr>
            <a:r>
              <a:rPr lang="en-US" sz="1300" b="1" dirty="0">
                <a:solidFill>
                  <a:srgbClr val="AA4400"/>
                </a:solidFill>
                <a:latin typeface="Calibri" pitchFamily="34" charset="0"/>
                <a:ea typeface="Calibri" pitchFamily="34" charset="-122"/>
                <a:cs typeface="Calibri" pitchFamily="34" charset="-120"/>
              </a:rPr>
              <a:t>⚠ Victor (2005): its assumptions STILL unconsciously shape some poor care practice today</a:t>
            </a:r>
            <a:endParaRPr lang="en-US" sz="1300" dirty="0"/>
          </a:p>
        </p:txBody>
      </p:sp>
      <p:pic>
        <p:nvPicPr>
          <p:cNvPr id="21" name="Audio 20">
            <a:hlinkClick r:id="" action="ppaction://media"/>
            <a:extLst>
              <a:ext uri="{FF2B5EF4-FFF2-40B4-BE49-F238E27FC236}">
                <a16:creationId xmlns:a16="http://schemas.microsoft.com/office/drawing/2014/main" id="{85BAC587-EC9F-FD77-B297-1673A6EF2BF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9665"/>
    </mc:Choice>
    <mc:Fallback>
      <p:transition spd="slow" advTm="79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Theoretical Framework – Erikson's Psychosocial Theory (Erikson, 1950)</a:t>
            </a:r>
            <a:endParaRPr lang="en-US" sz="1700" dirty="0"/>
          </a:p>
        </p:txBody>
      </p:sp>
      <p:pic>
        <p:nvPicPr>
          <p:cNvPr id="4" name="Image 0" descr="preencoded.png"/>
          <p:cNvPicPr>
            <a:picLocks noChangeAspect="1"/>
          </p:cNvPicPr>
          <p:nvPr/>
        </p:nvPicPr>
        <p:blipFill>
          <a:blip r:embed="rId5"/>
          <a:stretch>
            <a:fillRect/>
          </a:stretch>
        </p:blipFill>
        <p:spPr>
          <a:xfrm>
            <a:off x="228600" y="914400"/>
            <a:ext cx="4023360" cy="2788920"/>
          </a:xfrm>
          <a:prstGeom prst="rect">
            <a:avLst/>
          </a:prstGeom>
        </p:spPr>
      </p:pic>
      <p:sp>
        <p:nvSpPr>
          <p:cNvPr id="5" name="Text 2"/>
          <p:cNvSpPr/>
          <p:nvPr/>
        </p:nvSpPr>
        <p:spPr>
          <a:xfrm>
            <a:off x="228600" y="3749040"/>
            <a:ext cx="4023360" cy="22860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Image: Author's own diagram – created for academic use (BMHP6027, 2025)</a:t>
            </a:r>
            <a:endParaRPr lang="en-US" sz="750" dirty="0"/>
          </a:p>
        </p:txBody>
      </p:sp>
      <p:sp>
        <p:nvSpPr>
          <p:cNvPr id="6" name="Text 3"/>
          <p:cNvSpPr/>
          <p:nvPr/>
        </p:nvSpPr>
        <p:spPr>
          <a:xfrm>
            <a:off x="4572000" y="914400"/>
            <a:ext cx="4297680" cy="3977640"/>
          </a:xfrm>
          <a:prstGeom prst="rect">
            <a:avLst/>
          </a:prstGeom>
          <a:noFill/>
          <a:ln/>
        </p:spPr>
        <p:txBody>
          <a:bodyPr wrap="square" rtlCol="0" anchor="t"/>
          <a:lstStyle/>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8th and final stage: Ego Integrity vs. Despair</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Ego Integrity: looking back on life with acceptance, meaning and peace</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Despair: feeling regret, bitterness and that life has been wasted</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Critical for palliative care staff must support life review and meaning-making</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Reminiscence therapy and life-story work are directly based on Erikson's ideas</a:t>
            </a:r>
            <a:endParaRPr lang="en-US" sz="1300" dirty="0"/>
          </a:p>
          <a:p>
            <a:pPr marL="342900" indent="-342900">
              <a:buSzPct val="100000"/>
              <a:buChar char="•"/>
            </a:pPr>
            <a:r>
              <a:rPr lang="en-US" sz="1300" dirty="0">
                <a:solidFill>
                  <a:srgbClr val="1C2E1A"/>
                </a:solidFill>
                <a:latin typeface="Calibri" pitchFamily="34" charset="0"/>
                <a:ea typeface="Calibri" pitchFamily="34" charset="-122"/>
                <a:cs typeface="Calibri" pitchFamily="34" charset="-120"/>
              </a:rPr>
              <a:t>Woods et al. (2018) Cochrane Review: reminiscence therapy significantly improves wellbeing in dementia</a:t>
            </a:r>
            <a:endParaRPr lang="en-US" sz="1300" dirty="0"/>
          </a:p>
        </p:txBody>
      </p:sp>
      <p:pic>
        <p:nvPicPr>
          <p:cNvPr id="18" name="Audio 17">
            <a:hlinkClick r:id="" action="ppaction://media"/>
            <a:extLst>
              <a:ext uri="{FF2B5EF4-FFF2-40B4-BE49-F238E27FC236}">
                <a16:creationId xmlns:a16="http://schemas.microsoft.com/office/drawing/2014/main" id="{DACECD91-E926-2B56-7DD9-1196B871CEB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2185"/>
    </mc:Choice>
    <mc:Fallback>
      <p:transition spd="slow" advTm="92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7772400" cy="64008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Relevant Legislation and Policy</a:t>
            </a:r>
            <a:endParaRPr lang="en-US" sz="1900" dirty="0"/>
          </a:p>
        </p:txBody>
      </p:sp>
      <p:pic>
        <p:nvPicPr>
          <p:cNvPr id="4" name="Image 0" descr="preencoded.png"/>
          <p:cNvPicPr>
            <a:picLocks noChangeAspect="1"/>
          </p:cNvPicPr>
          <p:nvPr/>
        </p:nvPicPr>
        <p:blipFill>
          <a:blip r:embed="rId5"/>
          <a:stretch>
            <a:fillRect/>
          </a:stretch>
        </p:blipFill>
        <p:spPr>
          <a:xfrm>
            <a:off x="8321040" y="73152"/>
            <a:ext cx="594360" cy="594360"/>
          </a:xfrm>
          <a:prstGeom prst="rect">
            <a:avLst/>
          </a:prstGeom>
        </p:spPr>
      </p:pic>
      <p:sp>
        <p:nvSpPr>
          <p:cNvPr id="5" name="Shape 2"/>
          <p:cNvSpPr/>
          <p:nvPr/>
        </p:nvSpPr>
        <p:spPr>
          <a:xfrm>
            <a:off x="228600" y="914400"/>
            <a:ext cx="4160520" cy="1920240"/>
          </a:xfrm>
          <a:prstGeom prst="roundRect">
            <a:avLst>
              <a:gd name="adj" fmla="val 4762"/>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6" name="Shape 3"/>
          <p:cNvSpPr/>
          <p:nvPr/>
        </p:nvSpPr>
        <p:spPr>
          <a:xfrm>
            <a:off x="228600" y="914400"/>
            <a:ext cx="4160520" cy="502920"/>
          </a:xfrm>
          <a:prstGeom prst="rect">
            <a:avLst/>
          </a:prstGeom>
          <a:solidFill>
            <a:srgbClr val="4A7C3F"/>
          </a:solidFill>
          <a:ln w="12700">
            <a:solidFill>
              <a:srgbClr val="4A7C3F"/>
            </a:solidFill>
            <a:prstDash val="solid"/>
          </a:ln>
        </p:spPr>
        <p:txBody>
          <a:bodyPr/>
          <a:lstStyle/>
          <a:p>
            <a:endParaRPr lang="en-GB"/>
          </a:p>
        </p:txBody>
      </p:sp>
      <p:sp>
        <p:nvSpPr>
          <p:cNvPr id="7" name="Text 4"/>
          <p:cNvSpPr/>
          <p:nvPr/>
        </p:nvSpPr>
        <p:spPr>
          <a:xfrm>
            <a:off x="320040" y="960120"/>
            <a:ext cx="3977640" cy="41148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Care Act 2014</a:t>
            </a:r>
            <a:endParaRPr lang="en-US" sz="1200" dirty="0"/>
          </a:p>
        </p:txBody>
      </p:sp>
      <p:sp>
        <p:nvSpPr>
          <p:cNvPr id="8" name="Text 5"/>
          <p:cNvSpPr/>
          <p:nvPr/>
        </p:nvSpPr>
        <p:spPr>
          <a:xfrm>
            <a:off x="320040" y="1481328"/>
            <a:ext cx="3977640" cy="1234440"/>
          </a:xfrm>
          <a:prstGeom prst="rect">
            <a:avLst/>
          </a:prstGeom>
          <a:noFill/>
          <a:ln/>
        </p:spPr>
        <p:txBody>
          <a:bodyPr wrap="square" rtlCol="0" anchor="t"/>
          <a:lstStyle/>
          <a:p>
            <a:pPr marL="0" indent="0">
              <a:buNone/>
            </a:pPr>
            <a:r>
              <a:rPr lang="en-US" sz="1200" dirty="0">
                <a:solidFill>
                  <a:srgbClr val="1C2E1A"/>
                </a:solidFill>
                <a:latin typeface="Calibri" pitchFamily="34" charset="0"/>
                <a:ea typeface="Calibri" pitchFamily="34" charset="-122"/>
                <a:cs typeface="Calibri" pitchFamily="34" charset="-120"/>
              </a:rPr>
              <a:t>Wellbeing duty, personalisation, preventing deterioration of needs</a:t>
            </a:r>
            <a:endParaRPr lang="en-US" sz="1200" dirty="0"/>
          </a:p>
        </p:txBody>
      </p:sp>
      <p:sp>
        <p:nvSpPr>
          <p:cNvPr id="9" name="Shape 6"/>
          <p:cNvSpPr/>
          <p:nvPr/>
        </p:nvSpPr>
        <p:spPr>
          <a:xfrm>
            <a:off x="4572000" y="914400"/>
            <a:ext cx="4160520" cy="1920240"/>
          </a:xfrm>
          <a:prstGeom prst="roundRect">
            <a:avLst>
              <a:gd name="adj" fmla="val 4762"/>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10" name="Shape 7"/>
          <p:cNvSpPr/>
          <p:nvPr/>
        </p:nvSpPr>
        <p:spPr>
          <a:xfrm>
            <a:off x="4572000" y="914400"/>
            <a:ext cx="4160520" cy="502920"/>
          </a:xfrm>
          <a:prstGeom prst="rect">
            <a:avLst/>
          </a:prstGeom>
          <a:solidFill>
            <a:srgbClr val="276221"/>
          </a:solidFill>
          <a:ln w="12700">
            <a:solidFill>
              <a:srgbClr val="276221"/>
            </a:solidFill>
            <a:prstDash val="solid"/>
          </a:ln>
        </p:spPr>
        <p:txBody>
          <a:bodyPr/>
          <a:lstStyle/>
          <a:p>
            <a:endParaRPr lang="en-GB"/>
          </a:p>
        </p:txBody>
      </p:sp>
      <p:sp>
        <p:nvSpPr>
          <p:cNvPr id="11" name="Text 8"/>
          <p:cNvSpPr/>
          <p:nvPr/>
        </p:nvSpPr>
        <p:spPr>
          <a:xfrm>
            <a:off x="4663440" y="960120"/>
            <a:ext cx="3977640" cy="41148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Mental Capacity Act 2005</a:t>
            </a:r>
            <a:endParaRPr lang="en-US" sz="1200" dirty="0"/>
          </a:p>
        </p:txBody>
      </p:sp>
      <p:sp>
        <p:nvSpPr>
          <p:cNvPr id="12" name="Text 9"/>
          <p:cNvSpPr/>
          <p:nvPr/>
        </p:nvSpPr>
        <p:spPr>
          <a:xfrm>
            <a:off x="4663440" y="1481328"/>
            <a:ext cx="3977640" cy="1234440"/>
          </a:xfrm>
          <a:prstGeom prst="rect">
            <a:avLst/>
          </a:prstGeom>
          <a:noFill/>
          <a:ln/>
        </p:spPr>
        <p:txBody>
          <a:bodyPr wrap="square" rtlCol="0" anchor="t"/>
          <a:lstStyle/>
          <a:p>
            <a:pPr marL="0" indent="0">
              <a:buNone/>
            </a:pPr>
            <a:r>
              <a:rPr lang="en-US" sz="1200" dirty="0">
                <a:solidFill>
                  <a:srgbClr val="1C2E1A"/>
                </a:solidFill>
                <a:latin typeface="Calibri" pitchFamily="34" charset="0"/>
                <a:ea typeface="Calibri" pitchFamily="34" charset="-122"/>
                <a:cs typeface="Calibri" pitchFamily="34" charset="-120"/>
              </a:rPr>
              <a:t>All adults presumed to have capacity; protects older people's right to make decisions</a:t>
            </a:r>
            <a:endParaRPr lang="en-US" sz="1200" dirty="0"/>
          </a:p>
        </p:txBody>
      </p:sp>
      <p:sp>
        <p:nvSpPr>
          <p:cNvPr id="13" name="Shape 10"/>
          <p:cNvSpPr/>
          <p:nvPr/>
        </p:nvSpPr>
        <p:spPr>
          <a:xfrm>
            <a:off x="228600" y="3017520"/>
            <a:ext cx="4160520" cy="1920240"/>
          </a:xfrm>
          <a:prstGeom prst="roundRect">
            <a:avLst>
              <a:gd name="adj" fmla="val 4762"/>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14" name="Shape 11"/>
          <p:cNvSpPr/>
          <p:nvPr/>
        </p:nvSpPr>
        <p:spPr>
          <a:xfrm>
            <a:off x="228600" y="3017520"/>
            <a:ext cx="4160520" cy="502920"/>
          </a:xfrm>
          <a:prstGeom prst="rect">
            <a:avLst/>
          </a:prstGeom>
          <a:solidFill>
            <a:srgbClr val="7B3F00"/>
          </a:solidFill>
          <a:ln w="12700">
            <a:solidFill>
              <a:srgbClr val="7B3F00"/>
            </a:solidFill>
            <a:prstDash val="solid"/>
          </a:ln>
        </p:spPr>
        <p:txBody>
          <a:bodyPr/>
          <a:lstStyle/>
          <a:p>
            <a:endParaRPr lang="en-GB"/>
          </a:p>
        </p:txBody>
      </p:sp>
      <p:sp>
        <p:nvSpPr>
          <p:cNvPr id="15" name="Text 12"/>
          <p:cNvSpPr/>
          <p:nvPr/>
        </p:nvSpPr>
        <p:spPr>
          <a:xfrm>
            <a:off x="320040" y="3063240"/>
            <a:ext cx="3977640" cy="41148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End of Life Care Strategy (DoH, 2008)</a:t>
            </a:r>
            <a:endParaRPr lang="en-US" sz="1200" dirty="0"/>
          </a:p>
        </p:txBody>
      </p:sp>
      <p:sp>
        <p:nvSpPr>
          <p:cNvPr id="16" name="Text 13"/>
          <p:cNvSpPr/>
          <p:nvPr/>
        </p:nvSpPr>
        <p:spPr>
          <a:xfrm>
            <a:off x="320040" y="3584448"/>
            <a:ext cx="3977640" cy="1234440"/>
          </a:xfrm>
          <a:prstGeom prst="rect">
            <a:avLst/>
          </a:prstGeom>
          <a:noFill/>
          <a:ln/>
        </p:spPr>
        <p:txBody>
          <a:bodyPr wrap="square" rtlCol="0" anchor="t"/>
          <a:lstStyle/>
          <a:p>
            <a:pPr marL="0" indent="0">
              <a:buNone/>
            </a:pPr>
            <a:r>
              <a:rPr lang="en-US" sz="1200" dirty="0">
                <a:solidFill>
                  <a:srgbClr val="1C2E1A"/>
                </a:solidFill>
                <a:latin typeface="Calibri" pitchFamily="34" charset="0"/>
                <a:ea typeface="Calibri" pitchFamily="34" charset="-122"/>
                <a:cs typeface="Calibri" pitchFamily="34" charset="-120"/>
              </a:rPr>
              <a:t>Dignified death in preferred setting; life-story work and meaning-making</a:t>
            </a:r>
            <a:endParaRPr lang="en-US" sz="1200" dirty="0"/>
          </a:p>
        </p:txBody>
      </p:sp>
      <p:sp>
        <p:nvSpPr>
          <p:cNvPr id="17" name="Shape 14"/>
          <p:cNvSpPr/>
          <p:nvPr/>
        </p:nvSpPr>
        <p:spPr>
          <a:xfrm>
            <a:off x="4572000" y="3017520"/>
            <a:ext cx="4160520" cy="1920240"/>
          </a:xfrm>
          <a:prstGeom prst="roundRect">
            <a:avLst>
              <a:gd name="adj" fmla="val 4762"/>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18" name="Shape 15"/>
          <p:cNvSpPr/>
          <p:nvPr/>
        </p:nvSpPr>
        <p:spPr>
          <a:xfrm>
            <a:off x="4572000" y="3017520"/>
            <a:ext cx="4160520" cy="502920"/>
          </a:xfrm>
          <a:prstGeom prst="rect">
            <a:avLst/>
          </a:prstGeom>
          <a:solidFill>
            <a:srgbClr val="5B2C8D"/>
          </a:solidFill>
          <a:ln w="12700">
            <a:solidFill>
              <a:srgbClr val="5B2C8D"/>
            </a:solidFill>
            <a:prstDash val="solid"/>
          </a:ln>
        </p:spPr>
        <p:txBody>
          <a:bodyPr/>
          <a:lstStyle/>
          <a:p>
            <a:endParaRPr lang="en-GB"/>
          </a:p>
        </p:txBody>
      </p:sp>
      <p:sp>
        <p:nvSpPr>
          <p:cNvPr id="19" name="Text 16"/>
          <p:cNvSpPr/>
          <p:nvPr/>
        </p:nvSpPr>
        <p:spPr>
          <a:xfrm>
            <a:off x="4663440" y="3063240"/>
            <a:ext cx="3977640" cy="411480"/>
          </a:xfrm>
          <a:prstGeom prst="rect">
            <a:avLst/>
          </a:prstGeom>
          <a:noFill/>
          <a:ln/>
        </p:spPr>
        <p:txBody>
          <a:bodyPr wrap="square"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NHS Long Term Plan (2019)</a:t>
            </a:r>
            <a:endParaRPr lang="en-US" sz="1200" dirty="0"/>
          </a:p>
        </p:txBody>
      </p:sp>
      <p:sp>
        <p:nvSpPr>
          <p:cNvPr id="20" name="Text 17"/>
          <p:cNvSpPr/>
          <p:nvPr/>
        </p:nvSpPr>
        <p:spPr>
          <a:xfrm>
            <a:off x="4663440" y="3584448"/>
            <a:ext cx="3977640" cy="1234440"/>
          </a:xfrm>
          <a:prstGeom prst="rect">
            <a:avLst/>
          </a:prstGeom>
          <a:noFill/>
          <a:ln/>
        </p:spPr>
        <p:txBody>
          <a:bodyPr wrap="square" rtlCol="0" anchor="t"/>
          <a:lstStyle/>
          <a:p>
            <a:pPr marL="0" indent="0">
              <a:buNone/>
            </a:pPr>
            <a:r>
              <a:rPr lang="en-US" sz="1200" dirty="0">
                <a:solidFill>
                  <a:srgbClr val="1C2E1A"/>
                </a:solidFill>
                <a:latin typeface="Calibri" pitchFamily="34" charset="0"/>
                <a:ea typeface="Calibri" pitchFamily="34" charset="-122"/>
                <a:cs typeface="Calibri" pitchFamily="34" charset="-120"/>
              </a:rPr>
              <a:t>Expand community palliative services; joined-up health and social care</a:t>
            </a:r>
            <a:endParaRPr lang="en-US" sz="1200" dirty="0"/>
          </a:p>
        </p:txBody>
      </p:sp>
      <p:sp>
        <p:nvSpPr>
          <p:cNvPr id="21" name="Text 18"/>
          <p:cNvSpPr/>
          <p:nvPr/>
        </p:nvSpPr>
        <p:spPr>
          <a:xfrm>
            <a:off x="320040" y="4892040"/>
            <a:ext cx="8503920" cy="18288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Sources: DHSC (2014); HM Government (2005); DoH (2008); NHS England (2019)</a:t>
            </a:r>
            <a:endParaRPr lang="en-US" sz="750" dirty="0"/>
          </a:p>
        </p:txBody>
      </p:sp>
      <p:pic>
        <p:nvPicPr>
          <p:cNvPr id="25" name="Audio 24">
            <a:hlinkClick r:id="" action="ppaction://media"/>
            <a:extLst>
              <a:ext uri="{FF2B5EF4-FFF2-40B4-BE49-F238E27FC236}">
                <a16:creationId xmlns:a16="http://schemas.microsoft.com/office/drawing/2014/main" id="{BFA9492C-6013-9CCB-47E1-36F3C01AA96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306"/>
    </mc:Choice>
    <mc:Fallback>
      <p:transition spd="slow" advTm="48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Current Provisions – Residential Care: Overview and Strengths</a:t>
            </a:r>
            <a:endParaRPr lang="en-US" sz="1700" dirty="0"/>
          </a:p>
        </p:txBody>
      </p:sp>
      <p:pic>
        <p:nvPicPr>
          <p:cNvPr id="4" name="Image 0" descr="preencoded.png"/>
          <p:cNvPicPr>
            <a:picLocks noChangeAspect="1"/>
          </p:cNvPicPr>
          <p:nvPr/>
        </p:nvPicPr>
        <p:blipFill>
          <a:blip r:embed="rId5"/>
          <a:stretch>
            <a:fillRect/>
          </a:stretch>
        </p:blipFill>
        <p:spPr>
          <a:xfrm>
            <a:off x="274320" y="960120"/>
            <a:ext cx="914400" cy="914400"/>
          </a:xfrm>
          <a:prstGeom prst="rect">
            <a:avLst/>
          </a:prstGeom>
        </p:spPr>
      </p:pic>
      <p:sp>
        <p:nvSpPr>
          <p:cNvPr id="5" name="Text 2"/>
          <p:cNvSpPr/>
          <p:nvPr/>
        </p:nvSpPr>
        <p:spPr>
          <a:xfrm>
            <a:off x="1417320" y="914400"/>
            <a:ext cx="7452360" cy="3931920"/>
          </a:xfrm>
          <a:prstGeom prst="rect">
            <a:avLst/>
          </a:prstGeom>
          <a:noFill/>
          <a:ln/>
        </p:spPr>
        <p:txBody>
          <a:bodyPr wrap="square" rtlCol="0" anchor="t"/>
          <a:lstStyle/>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24-hour support for those with highest needs – advanced dementia, complex physical conditions</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15,300 care homes in England; approximately 460,000 beds (CQC, 2023)</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Specialist dementia care, palliative support and a structured, safe environment</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Alzheimer's Society (2021): high-quality person-centred care homes improve resident wellbeing</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Can support Erikson's ego integrity – helping residents find meaning and peace in final life stage</a:t>
            </a:r>
            <a:endParaRPr lang="en-US" sz="1300" dirty="0"/>
          </a:p>
          <a:p>
            <a:pPr marL="342900" indent="-342900">
              <a:buSzPct val="100000"/>
              <a:buChar char="•"/>
            </a:pPr>
            <a:r>
              <a:rPr lang="en-US" sz="1300" dirty="0">
                <a:solidFill>
                  <a:srgbClr val="1C2E1A"/>
                </a:solidFill>
                <a:latin typeface="Calibri" pitchFamily="34" charset="0"/>
                <a:ea typeface="Calibri" pitchFamily="34" charset="-122"/>
                <a:cs typeface="Calibri" pitchFamily="34" charset="-120"/>
              </a:rPr>
              <a:t>Reminiscence and life-story work embedded in good dementia care practice (SCIE, 2020)</a:t>
            </a:r>
            <a:endParaRPr lang="en-US" sz="1300" dirty="0"/>
          </a:p>
        </p:txBody>
      </p:sp>
      <p:pic>
        <p:nvPicPr>
          <p:cNvPr id="6" name="Image 1" descr="preencoded.png"/>
          <p:cNvPicPr>
            <a:picLocks noChangeAspect="1"/>
          </p:cNvPicPr>
          <p:nvPr/>
        </p:nvPicPr>
        <p:blipFill>
          <a:blip r:embed="rId6"/>
          <a:stretch>
            <a:fillRect/>
          </a:stretch>
        </p:blipFill>
        <p:spPr>
          <a:xfrm>
            <a:off x="228600" y="2103120"/>
            <a:ext cx="1005840" cy="2468880"/>
          </a:xfrm>
          <a:prstGeom prst="rect">
            <a:avLst/>
          </a:prstGeom>
        </p:spPr>
      </p:pic>
      <p:sp>
        <p:nvSpPr>
          <p:cNvPr id="7" name="Text 3"/>
          <p:cNvSpPr/>
          <p:nvPr/>
        </p:nvSpPr>
        <p:spPr>
          <a:xfrm>
            <a:off x="228600" y="4892040"/>
            <a:ext cx="8503920" cy="18288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Image: Author's own summary diagram – created for academic use (BMHP6027, 2025)</a:t>
            </a:r>
            <a:endParaRPr lang="en-US" sz="750" dirty="0"/>
          </a:p>
        </p:txBody>
      </p:sp>
      <p:pic>
        <p:nvPicPr>
          <p:cNvPr id="11" name="Audio 10">
            <a:hlinkClick r:id="" action="ppaction://media"/>
            <a:extLst>
              <a:ext uri="{FF2B5EF4-FFF2-40B4-BE49-F238E27FC236}">
                <a16:creationId xmlns:a16="http://schemas.microsoft.com/office/drawing/2014/main" id="{F9E2B510-848B-8C34-E424-0201C80BCB1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6779"/>
    </mc:Choice>
    <mc:Fallback>
      <p:transition spd="slow" advTm="46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Current Provisions – Residential Care: Critical Evaluation</a:t>
            </a:r>
            <a:endParaRPr lang="en-US" sz="1700" dirty="0"/>
          </a:p>
        </p:txBody>
      </p:sp>
      <p:sp>
        <p:nvSpPr>
          <p:cNvPr id="4" name="Shape 2"/>
          <p:cNvSpPr/>
          <p:nvPr/>
        </p:nvSpPr>
        <p:spPr>
          <a:xfrm>
            <a:off x="228600" y="914400"/>
            <a:ext cx="4160520" cy="3931920"/>
          </a:xfrm>
          <a:prstGeom prst="roundRect">
            <a:avLst>
              <a:gd name="adj" fmla="val 2326"/>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5" name="Text 3"/>
          <p:cNvSpPr/>
          <p:nvPr/>
        </p:nvSpPr>
        <p:spPr>
          <a:xfrm>
            <a:off x="320040" y="1005840"/>
            <a:ext cx="3474720" cy="365760"/>
          </a:xfrm>
          <a:prstGeom prst="rect">
            <a:avLst/>
          </a:prstGeom>
          <a:noFill/>
          <a:ln/>
        </p:spPr>
        <p:txBody>
          <a:bodyPr wrap="square" rtlCol="0" anchor="ctr"/>
          <a:lstStyle/>
          <a:p>
            <a:pPr marL="0" indent="0">
              <a:buNone/>
            </a:pPr>
            <a:r>
              <a:rPr lang="en-US" sz="1300" b="1" dirty="0">
                <a:solidFill>
                  <a:srgbClr val="4A7C3F"/>
                </a:solidFill>
                <a:latin typeface="Cambria" pitchFamily="34" charset="0"/>
                <a:ea typeface="Cambria" pitchFamily="34" charset="-122"/>
                <a:cs typeface="Cambria" pitchFamily="34" charset="-120"/>
              </a:rPr>
              <a:t>Serious System Failures</a:t>
            </a:r>
            <a:endParaRPr lang="en-US" sz="1300" dirty="0"/>
          </a:p>
        </p:txBody>
      </p:sp>
      <p:pic>
        <p:nvPicPr>
          <p:cNvPr id="6" name="Image 0" descr="preencoded.png"/>
          <p:cNvPicPr>
            <a:picLocks noChangeAspect="1"/>
          </p:cNvPicPr>
          <p:nvPr/>
        </p:nvPicPr>
        <p:blipFill>
          <a:blip r:embed="rId5"/>
          <a:stretch>
            <a:fillRect/>
          </a:stretch>
        </p:blipFill>
        <p:spPr>
          <a:xfrm>
            <a:off x="3657600" y="960120"/>
            <a:ext cx="594360" cy="594360"/>
          </a:xfrm>
          <a:prstGeom prst="rect">
            <a:avLst/>
          </a:prstGeom>
        </p:spPr>
      </p:pic>
      <p:sp>
        <p:nvSpPr>
          <p:cNvPr id="7" name="Text 4"/>
          <p:cNvSpPr/>
          <p:nvPr/>
        </p:nvSpPr>
        <p:spPr>
          <a:xfrm>
            <a:off x="320040" y="1463040"/>
            <a:ext cx="3977640" cy="3291840"/>
          </a:xfrm>
          <a:prstGeom prst="rect">
            <a:avLst/>
          </a:prstGeom>
          <a:noFill/>
          <a:ln/>
        </p:spPr>
        <p:txBody>
          <a:bodyPr wrap="square" rtlCol="0" anchor="t"/>
          <a:lstStyle/>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COVID-19: 40% of England's first-wave deaths were in care homes (ONS, 2020)</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Amnesty International (2020): residents' rights violated – inadequate PPE</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Enforced isolation from family = failure of Eriksonian ego integrity at end of life</a:t>
            </a:r>
            <a:endParaRPr lang="en-US" sz="1200" dirty="0"/>
          </a:p>
          <a:p>
            <a:pPr marL="342900" indent="-342900">
              <a:buSzPct val="100000"/>
              <a:buChar char="•"/>
            </a:pPr>
            <a:r>
              <a:rPr lang="en-US" sz="1200" dirty="0">
                <a:solidFill>
                  <a:srgbClr val="1C2E1A"/>
                </a:solidFill>
                <a:latin typeface="Calibri" pitchFamily="34" charset="0"/>
                <a:ea typeface="Calibri" pitchFamily="34" charset="-122"/>
                <a:cs typeface="Calibri" pitchFamily="34" charset="-120"/>
              </a:rPr>
              <a:t>Townsend (1981): institutional design creates structured dependency</a:t>
            </a:r>
            <a:endParaRPr lang="en-US" sz="1200" dirty="0"/>
          </a:p>
        </p:txBody>
      </p:sp>
      <p:sp>
        <p:nvSpPr>
          <p:cNvPr id="8" name="Shape 5"/>
          <p:cNvSpPr/>
          <p:nvPr/>
        </p:nvSpPr>
        <p:spPr>
          <a:xfrm>
            <a:off x="4754880" y="914400"/>
            <a:ext cx="4160520" cy="3931920"/>
          </a:xfrm>
          <a:prstGeom prst="roundRect">
            <a:avLst>
              <a:gd name="adj" fmla="val 2326"/>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9" name="Text 6"/>
          <p:cNvSpPr/>
          <p:nvPr/>
        </p:nvSpPr>
        <p:spPr>
          <a:xfrm>
            <a:off x="4846320" y="1005840"/>
            <a:ext cx="3474720" cy="365760"/>
          </a:xfrm>
          <a:prstGeom prst="rect">
            <a:avLst/>
          </a:prstGeom>
          <a:noFill/>
          <a:ln/>
        </p:spPr>
        <p:txBody>
          <a:bodyPr wrap="square" rtlCol="0" anchor="ctr"/>
          <a:lstStyle/>
          <a:p>
            <a:pPr marL="0" indent="0">
              <a:buNone/>
            </a:pPr>
            <a:r>
              <a:rPr lang="en-US" sz="1300" b="1" dirty="0">
                <a:solidFill>
                  <a:srgbClr val="E8A020"/>
                </a:solidFill>
                <a:latin typeface="Cambria" pitchFamily="34" charset="0"/>
                <a:ea typeface="Cambria" pitchFamily="34" charset="-122"/>
                <a:cs typeface="Cambria" pitchFamily="34" charset="-120"/>
              </a:rPr>
              <a:t>Ongoing Challenges</a:t>
            </a:r>
            <a:endParaRPr lang="en-US" sz="1300" dirty="0"/>
          </a:p>
        </p:txBody>
      </p:sp>
      <p:pic>
        <p:nvPicPr>
          <p:cNvPr id="10" name="Image 1" descr="preencoded.png"/>
          <p:cNvPicPr>
            <a:picLocks noChangeAspect="1"/>
          </p:cNvPicPr>
          <p:nvPr/>
        </p:nvPicPr>
        <p:blipFill>
          <a:blip r:embed="rId5"/>
          <a:stretch>
            <a:fillRect/>
          </a:stretch>
        </p:blipFill>
        <p:spPr>
          <a:xfrm>
            <a:off x="8229600" y="960120"/>
            <a:ext cx="594360" cy="594360"/>
          </a:xfrm>
          <a:prstGeom prst="rect">
            <a:avLst/>
          </a:prstGeom>
        </p:spPr>
      </p:pic>
      <p:sp>
        <p:nvSpPr>
          <p:cNvPr id="11" name="Text 7"/>
          <p:cNvSpPr/>
          <p:nvPr/>
        </p:nvSpPr>
        <p:spPr>
          <a:xfrm>
            <a:off x="4846320" y="1463040"/>
            <a:ext cx="3977640" cy="3291840"/>
          </a:xfrm>
          <a:prstGeom prst="rect">
            <a:avLst/>
          </a:prstGeom>
          <a:noFill/>
          <a:ln/>
        </p:spPr>
        <p:txBody>
          <a:bodyPr wrap="square" rtlCol="0" anchor="t"/>
          <a:lstStyle/>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CQC (2023): wide variation in quality; some homes rated inadequate</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High staff turnover undermines person-centred care and trust</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Disengagement Theory's legacy: passive routines still found in some settings</a:t>
            </a:r>
            <a:endParaRPr lang="en-US" sz="1200" dirty="0"/>
          </a:p>
          <a:p>
            <a:pPr marL="342900" indent="-342900">
              <a:buSzPct val="100000"/>
              <a:buChar char="•"/>
            </a:pPr>
            <a:r>
              <a:rPr lang="en-US" sz="1200" dirty="0">
                <a:solidFill>
                  <a:srgbClr val="1C2E1A"/>
                </a:solidFill>
                <a:latin typeface="Calibri" pitchFamily="34" charset="0"/>
                <a:ea typeface="Calibri" pitchFamily="34" charset="-122"/>
                <a:cs typeface="Calibri" pitchFamily="34" charset="-120"/>
              </a:rPr>
              <a:t>Nuffield Trust (2023): quality care requires substantially more public investment</a:t>
            </a:r>
            <a:endParaRPr lang="en-US" sz="1200" dirty="0"/>
          </a:p>
        </p:txBody>
      </p:sp>
      <p:sp>
        <p:nvSpPr>
          <p:cNvPr id="12" name="Text 8"/>
          <p:cNvSpPr/>
          <p:nvPr/>
        </p:nvSpPr>
        <p:spPr>
          <a:xfrm>
            <a:off x="320040" y="4892040"/>
            <a:ext cx="8503920" cy="18288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Icons: created for academic use (BMHP6027, 2025)</a:t>
            </a:r>
            <a:endParaRPr lang="en-US" sz="750" dirty="0"/>
          </a:p>
        </p:txBody>
      </p:sp>
      <p:pic>
        <p:nvPicPr>
          <p:cNvPr id="16" name="Audio 15">
            <a:hlinkClick r:id="" action="ppaction://media"/>
            <a:extLst>
              <a:ext uri="{FF2B5EF4-FFF2-40B4-BE49-F238E27FC236}">
                <a16:creationId xmlns:a16="http://schemas.microsoft.com/office/drawing/2014/main" id="{7C96CD79-1482-657F-3A2F-84331EB085D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194"/>
    </mc:Choice>
    <mc:Fallback>
      <p:transition spd="slow" advTm="59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Technology – Assistive Robotics: Description and Critical Evaluation</a:t>
            </a:r>
            <a:endParaRPr lang="en-US" sz="1700" dirty="0"/>
          </a:p>
        </p:txBody>
      </p:sp>
      <p:sp>
        <p:nvSpPr>
          <p:cNvPr id="4" name="Shape 2"/>
          <p:cNvSpPr/>
          <p:nvPr/>
        </p:nvSpPr>
        <p:spPr>
          <a:xfrm>
            <a:off x="228600" y="914400"/>
            <a:ext cx="4160520" cy="3931920"/>
          </a:xfrm>
          <a:prstGeom prst="roundRect">
            <a:avLst>
              <a:gd name="adj" fmla="val 2326"/>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5" name="Text 3"/>
          <p:cNvSpPr/>
          <p:nvPr/>
        </p:nvSpPr>
        <p:spPr>
          <a:xfrm>
            <a:off x="320040" y="1005840"/>
            <a:ext cx="3474720" cy="365760"/>
          </a:xfrm>
          <a:prstGeom prst="rect">
            <a:avLst/>
          </a:prstGeom>
          <a:noFill/>
          <a:ln/>
        </p:spPr>
        <p:txBody>
          <a:bodyPr wrap="square" rtlCol="0" anchor="ctr"/>
          <a:lstStyle/>
          <a:p>
            <a:pPr marL="0" indent="0">
              <a:buNone/>
            </a:pPr>
            <a:r>
              <a:rPr lang="en-US" sz="1300" b="1" dirty="0">
                <a:solidFill>
                  <a:srgbClr val="4A7C3F"/>
                </a:solidFill>
                <a:latin typeface="Cambria" pitchFamily="34" charset="0"/>
                <a:ea typeface="Cambria" pitchFamily="34" charset="-122"/>
                <a:cs typeface="Cambria" pitchFamily="34" charset="-120"/>
              </a:rPr>
              <a:t>What Robotics Can Do</a:t>
            </a:r>
            <a:endParaRPr lang="en-US" sz="1300" dirty="0"/>
          </a:p>
        </p:txBody>
      </p:sp>
      <p:pic>
        <p:nvPicPr>
          <p:cNvPr id="6" name="Image 0" descr="preencoded.png"/>
          <p:cNvPicPr>
            <a:picLocks noChangeAspect="1"/>
          </p:cNvPicPr>
          <p:nvPr/>
        </p:nvPicPr>
        <p:blipFill>
          <a:blip r:embed="rId5"/>
          <a:stretch>
            <a:fillRect/>
          </a:stretch>
        </p:blipFill>
        <p:spPr>
          <a:xfrm>
            <a:off x="3657600" y="960120"/>
            <a:ext cx="594360" cy="594360"/>
          </a:xfrm>
          <a:prstGeom prst="rect">
            <a:avLst/>
          </a:prstGeom>
        </p:spPr>
      </p:pic>
      <p:sp>
        <p:nvSpPr>
          <p:cNvPr id="7" name="Text 4"/>
          <p:cNvSpPr/>
          <p:nvPr/>
        </p:nvSpPr>
        <p:spPr>
          <a:xfrm>
            <a:off x="320040" y="1463040"/>
            <a:ext cx="3977640" cy="3291840"/>
          </a:xfrm>
          <a:prstGeom prst="rect">
            <a:avLst/>
          </a:prstGeom>
          <a:noFill/>
          <a:ln/>
        </p:spPr>
        <p:txBody>
          <a:bodyPr wrap="square" rtlCol="0" anchor="t"/>
          <a:lstStyle/>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PARO robotic seal: reduces stress hormones and improves mood in dementia</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Wada &amp; Shibata (2007) RCT: significant cortisol reduction in nursing home residents</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AI companion robots: reduce loneliness, stimulate memory and conversation</a:t>
            </a:r>
            <a:endParaRPr lang="en-US" sz="1200" dirty="0"/>
          </a:p>
          <a:p>
            <a:pPr marL="342900" indent="-342900">
              <a:buSzPct val="100000"/>
              <a:buChar char="•"/>
            </a:pPr>
            <a:r>
              <a:rPr lang="en-US" sz="1200" dirty="0">
                <a:solidFill>
                  <a:srgbClr val="1C2E1A"/>
                </a:solidFill>
                <a:latin typeface="Calibri" pitchFamily="34" charset="0"/>
                <a:ea typeface="Calibri" pitchFamily="34" charset="-122"/>
                <a:cs typeface="Calibri" pitchFamily="34" charset="-120"/>
              </a:rPr>
              <a:t>Digital reminiscence tools: life-story prompts support Eriksonian ego integrity</a:t>
            </a:r>
            <a:endParaRPr lang="en-US" sz="1200" dirty="0"/>
          </a:p>
        </p:txBody>
      </p:sp>
      <p:sp>
        <p:nvSpPr>
          <p:cNvPr id="8" name="Shape 5"/>
          <p:cNvSpPr/>
          <p:nvPr/>
        </p:nvSpPr>
        <p:spPr>
          <a:xfrm>
            <a:off x="4754880" y="914400"/>
            <a:ext cx="4160520" cy="3931920"/>
          </a:xfrm>
          <a:prstGeom prst="roundRect">
            <a:avLst>
              <a:gd name="adj" fmla="val 2326"/>
            </a:avLst>
          </a:prstGeom>
          <a:solidFill>
            <a:srgbClr val="FFFFFF"/>
          </a:solidFill>
          <a:ln/>
          <a:effectLst>
            <a:outerShdw blurRad="101600" dist="38100" dir="2700000" algn="bl" rotWithShape="0">
              <a:srgbClr val="000000">
                <a:alpha val="13000"/>
              </a:srgbClr>
            </a:outerShdw>
          </a:effectLst>
        </p:spPr>
        <p:txBody>
          <a:bodyPr/>
          <a:lstStyle/>
          <a:p>
            <a:endParaRPr lang="en-GB"/>
          </a:p>
        </p:txBody>
      </p:sp>
      <p:sp>
        <p:nvSpPr>
          <p:cNvPr id="9" name="Text 6"/>
          <p:cNvSpPr/>
          <p:nvPr/>
        </p:nvSpPr>
        <p:spPr>
          <a:xfrm>
            <a:off x="4846320" y="1005840"/>
            <a:ext cx="3474720" cy="365760"/>
          </a:xfrm>
          <a:prstGeom prst="rect">
            <a:avLst/>
          </a:prstGeom>
          <a:noFill/>
          <a:ln/>
        </p:spPr>
        <p:txBody>
          <a:bodyPr wrap="square" rtlCol="0" anchor="ctr"/>
          <a:lstStyle/>
          <a:p>
            <a:pPr marL="0" indent="0">
              <a:buNone/>
            </a:pPr>
            <a:r>
              <a:rPr lang="en-US" sz="1300" b="1" dirty="0">
                <a:solidFill>
                  <a:srgbClr val="E8A020"/>
                </a:solidFill>
                <a:latin typeface="Cambria" pitchFamily="34" charset="0"/>
                <a:ea typeface="Cambria" pitchFamily="34" charset="-122"/>
                <a:cs typeface="Cambria" pitchFamily="34" charset="-120"/>
              </a:rPr>
              <a:t>Ethical Concerns</a:t>
            </a:r>
            <a:endParaRPr lang="en-US" sz="1300" dirty="0"/>
          </a:p>
        </p:txBody>
      </p:sp>
      <p:pic>
        <p:nvPicPr>
          <p:cNvPr id="10" name="Image 1" descr="preencoded.png"/>
          <p:cNvPicPr>
            <a:picLocks noChangeAspect="1"/>
          </p:cNvPicPr>
          <p:nvPr/>
        </p:nvPicPr>
        <p:blipFill>
          <a:blip r:embed="rId6"/>
          <a:stretch>
            <a:fillRect/>
          </a:stretch>
        </p:blipFill>
        <p:spPr>
          <a:xfrm>
            <a:off x="8229600" y="960120"/>
            <a:ext cx="594360" cy="594360"/>
          </a:xfrm>
          <a:prstGeom prst="rect">
            <a:avLst/>
          </a:prstGeom>
        </p:spPr>
      </p:pic>
      <p:sp>
        <p:nvSpPr>
          <p:cNvPr id="11" name="Text 7"/>
          <p:cNvSpPr/>
          <p:nvPr/>
        </p:nvSpPr>
        <p:spPr>
          <a:xfrm>
            <a:off x="4846320" y="1463040"/>
            <a:ext cx="3977640" cy="3291840"/>
          </a:xfrm>
          <a:prstGeom prst="rect">
            <a:avLst/>
          </a:prstGeom>
          <a:noFill/>
          <a:ln/>
        </p:spPr>
        <p:txBody>
          <a:bodyPr wrap="square" rtlCol="0" anchor="t"/>
          <a:lstStyle/>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Sharkey &amp; Sharkey (2012): robots CANNOT replace genuine human relationships</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Risk: cost pressure leads care homes to use robots instead of staff</a:t>
            </a:r>
            <a:endParaRPr lang="en-US" sz="1200" dirty="0"/>
          </a:p>
          <a:p>
            <a:pPr marL="342900" indent="-342900">
              <a:spcAft>
                <a:spcPts val="500"/>
              </a:spcAft>
              <a:buSzPct val="100000"/>
              <a:buChar char="•"/>
            </a:pPr>
            <a:r>
              <a:rPr lang="en-US" sz="1200" dirty="0">
                <a:solidFill>
                  <a:srgbClr val="1C2E1A"/>
                </a:solidFill>
                <a:latin typeface="Calibri" pitchFamily="34" charset="0"/>
                <a:ea typeface="Calibri" pitchFamily="34" charset="-122"/>
                <a:cs typeface="Calibri" pitchFamily="34" charset="-120"/>
              </a:rPr>
              <a:t>Sparrow &amp; Sparrow (2006): simulated empathy – is this dignified for older people?</a:t>
            </a:r>
            <a:endParaRPr lang="en-US" sz="1200" dirty="0"/>
          </a:p>
          <a:p>
            <a:pPr marL="342900" indent="-342900">
              <a:buSzPct val="100000"/>
              <a:buChar char="•"/>
            </a:pPr>
            <a:r>
              <a:rPr lang="en-US" sz="1200" dirty="0">
                <a:solidFill>
                  <a:srgbClr val="1C2E1A"/>
                </a:solidFill>
                <a:latin typeface="Calibri" pitchFamily="34" charset="0"/>
                <a:ea typeface="Calibri" pitchFamily="34" charset="-122"/>
                <a:cs typeface="Calibri" pitchFamily="34" charset="-120"/>
              </a:rPr>
              <a:t>No national ethical framework yet – governance is urgently needed</a:t>
            </a:r>
            <a:endParaRPr lang="en-US" sz="1200" dirty="0"/>
          </a:p>
        </p:txBody>
      </p:sp>
      <p:sp>
        <p:nvSpPr>
          <p:cNvPr id="12" name="Text 8"/>
          <p:cNvSpPr/>
          <p:nvPr/>
        </p:nvSpPr>
        <p:spPr>
          <a:xfrm>
            <a:off x="320040" y="4892040"/>
            <a:ext cx="8503920" cy="18288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Icons: created for academic use (BMHP6027, 2025)</a:t>
            </a:r>
            <a:endParaRPr lang="en-US" sz="750" dirty="0"/>
          </a:p>
        </p:txBody>
      </p:sp>
      <p:pic>
        <p:nvPicPr>
          <p:cNvPr id="16" name="Audio 15">
            <a:hlinkClick r:id="" action="ppaction://media"/>
            <a:extLst>
              <a:ext uri="{FF2B5EF4-FFF2-40B4-BE49-F238E27FC236}">
                <a16:creationId xmlns:a16="http://schemas.microsoft.com/office/drawing/2014/main" id="{6CA35ED2-7EF3-8AC3-F9E9-BCBCF8C354D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838"/>
    </mc:Choice>
    <mc:Fallback>
      <p:transition spd="slow" advTm="74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700" b="1" dirty="0">
                <a:solidFill>
                  <a:srgbClr val="FFFFFF"/>
                </a:solidFill>
                <a:latin typeface="Cambria" pitchFamily="34" charset="0"/>
                <a:ea typeface="Cambria" pitchFamily="34" charset="-122"/>
                <a:cs typeface="Cambria" pitchFamily="34" charset="-120"/>
              </a:rPr>
              <a:t>Case Study – Hogeweyk Dementia Village, Netherlands</a:t>
            </a:r>
            <a:endParaRPr lang="en-US" sz="1700" dirty="0"/>
          </a:p>
        </p:txBody>
      </p:sp>
      <p:pic>
        <p:nvPicPr>
          <p:cNvPr id="4" name="Image 0" descr="preencoded.png"/>
          <p:cNvPicPr>
            <a:picLocks noChangeAspect="1"/>
          </p:cNvPicPr>
          <p:nvPr/>
        </p:nvPicPr>
        <p:blipFill>
          <a:blip r:embed="rId5"/>
          <a:stretch>
            <a:fillRect/>
          </a:stretch>
        </p:blipFill>
        <p:spPr>
          <a:xfrm>
            <a:off x="228600" y="914400"/>
            <a:ext cx="4206240" cy="2606040"/>
          </a:xfrm>
          <a:prstGeom prst="rect">
            <a:avLst/>
          </a:prstGeom>
        </p:spPr>
      </p:pic>
      <p:sp>
        <p:nvSpPr>
          <p:cNvPr id="5" name="Text 2"/>
          <p:cNvSpPr/>
          <p:nvPr/>
        </p:nvSpPr>
        <p:spPr>
          <a:xfrm>
            <a:off x="228600" y="3566160"/>
            <a:ext cx="4206240" cy="274320"/>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Image: Author's own summary – based on De Boer et al. (2017). Created for academic use.</a:t>
            </a:r>
            <a:endParaRPr lang="en-US" sz="750" dirty="0"/>
          </a:p>
        </p:txBody>
      </p:sp>
      <p:sp>
        <p:nvSpPr>
          <p:cNvPr id="6" name="Text 3"/>
          <p:cNvSpPr/>
          <p:nvPr/>
        </p:nvSpPr>
        <p:spPr>
          <a:xfrm>
            <a:off x="4663440" y="914400"/>
            <a:ext cx="4251960" cy="3977640"/>
          </a:xfrm>
          <a:prstGeom prst="rect">
            <a:avLst/>
          </a:prstGeom>
          <a:noFill/>
          <a:ln/>
        </p:spPr>
        <p:txBody>
          <a:bodyPr wrap="square" rtlCol="0" anchor="t"/>
          <a:lstStyle/>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Purpose-built dementia village in Weesp, Netherlands – opened 2009</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152 residents with severe dementia; live in households of 6–8 grouped by life history</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Designed like a real town: streets, supermarket, restaurant, theatre, gardens</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Staff in ordinary clothes – residents treated as citizens, not patients</a:t>
            </a:r>
            <a:endParaRPr lang="en-US" sz="1300" dirty="0"/>
          </a:p>
          <a:p>
            <a:pPr marL="342900" indent="-342900">
              <a:spcAft>
                <a:spcPts val="600"/>
              </a:spcAft>
              <a:buSzPct val="100000"/>
              <a:buChar char="•"/>
            </a:pPr>
            <a:r>
              <a:rPr lang="en-US" sz="1300" dirty="0">
                <a:solidFill>
                  <a:srgbClr val="1C2E1A"/>
                </a:solidFill>
                <a:latin typeface="Calibri" pitchFamily="34" charset="0"/>
                <a:ea typeface="Calibri" pitchFamily="34" charset="-122"/>
                <a:cs typeface="Calibri" pitchFamily="34" charset="-120"/>
              </a:rPr>
              <a:t>De Boer et al. (2017): fewer antipsychotics, better nutrition, fewer falls, higher quality of life</a:t>
            </a:r>
            <a:endParaRPr lang="en-US" sz="1300" dirty="0"/>
          </a:p>
          <a:p>
            <a:pPr marL="342900" indent="-342900">
              <a:buSzPct val="100000"/>
              <a:buChar char="•"/>
            </a:pPr>
            <a:r>
              <a:rPr lang="en-US" sz="1300" b="1" dirty="0">
                <a:solidFill>
                  <a:srgbClr val="4A7C3F"/>
                </a:solidFill>
                <a:latin typeface="Calibri" pitchFamily="34" charset="0"/>
                <a:ea typeface="Calibri" pitchFamily="34" charset="-122"/>
                <a:cs typeface="Calibri" pitchFamily="34" charset="-120"/>
              </a:rPr>
              <a:t>Directly challenges Disengagement Theory; reflects Erikson's life history principles</a:t>
            </a:r>
            <a:endParaRPr lang="en-US" sz="1300" dirty="0"/>
          </a:p>
        </p:txBody>
      </p:sp>
      <p:pic>
        <p:nvPicPr>
          <p:cNvPr id="10" name="Audio 9">
            <a:hlinkClick r:id="" action="ppaction://media"/>
            <a:extLst>
              <a:ext uri="{FF2B5EF4-FFF2-40B4-BE49-F238E27FC236}">
                <a16:creationId xmlns:a16="http://schemas.microsoft.com/office/drawing/2014/main" id="{D77A5248-52EF-BDE4-F3D7-2646786A7F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0958"/>
    </mc:Choice>
    <mc:Fallback>
      <p:transition spd="slow" advTm="90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EDF4EB"/>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2D4A22"/>
          </a:solidFill>
          <a:ln w="12700">
            <a:solidFill>
              <a:srgbClr val="2D4A22"/>
            </a:solidFill>
            <a:prstDash val="solid"/>
          </a:ln>
        </p:spPr>
        <p:txBody>
          <a:bodyPr/>
          <a:lstStyle/>
          <a:p>
            <a:endParaRPr lang="en-GB"/>
          </a:p>
        </p:txBody>
      </p:sp>
      <p:sp>
        <p:nvSpPr>
          <p:cNvPr id="3" name="Text 1"/>
          <p:cNvSpPr/>
          <p:nvPr/>
        </p:nvSpPr>
        <p:spPr>
          <a:xfrm>
            <a:off x="320040" y="73152"/>
            <a:ext cx="8503920" cy="640080"/>
          </a:xfrm>
          <a:prstGeom prst="rect">
            <a:avLst/>
          </a:prstGeom>
          <a:noFill/>
          <a:ln/>
        </p:spPr>
        <p:txBody>
          <a:bodyPr wrap="square" lIns="0" tIns="0" rIns="0" bIns="0" rtlCol="0" anchor="ctr"/>
          <a:lstStyle/>
          <a:p>
            <a:pPr marL="0" indent="0">
              <a:buNone/>
            </a:pPr>
            <a:r>
              <a:rPr lang="en-US" sz="1900" b="1" dirty="0">
                <a:solidFill>
                  <a:srgbClr val="FFFFFF"/>
                </a:solidFill>
                <a:latin typeface="Cambria" pitchFamily="34" charset="0"/>
                <a:ea typeface="Cambria" pitchFamily="34" charset="-122"/>
                <a:cs typeface="Cambria" pitchFamily="34" charset="-120"/>
              </a:rPr>
              <a:t>Recommendations – Improvements and Barriers</a:t>
            </a:r>
            <a:endParaRPr lang="en-US" sz="1900" dirty="0"/>
          </a:p>
        </p:txBody>
      </p:sp>
      <p:sp>
        <p:nvSpPr>
          <p:cNvPr id="4" name="Shape 2"/>
          <p:cNvSpPr/>
          <p:nvPr/>
        </p:nvSpPr>
        <p:spPr>
          <a:xfrm>
            <a:off x="228600" y="914400"/>
            <a:ext cx="4160520" cy="1828800"/>
          </a:xfrm>
          <a:prstGeom prst="roundRect">
            <a:avLst>
              <a:gd name="adj" fmla="val 5000"/>
            </a:avLst>
          </a:prstGeom>
          <a:solidFill>
            <a:srgbClr val="FFFFFF"/>
          </a:solidFill>
          <a:ln/>
          <a:effectLst>
            <a:outerShdw blurRad="101600" dist="38100" dir="2700000" algn="bl" rotWithShape="0">
              <a:srgbClr val="000000">
                <a:alpha val="13000"/>
              </a:srgbClr>
            </a:outerShdw>
          </a:effectLst>
        </p:spPr>
        <p:txBody>
          <a:bodyPr/>
          <a:lstStyle/>
          <a:p>
            <a:endParaRPr lang="en-GB"/>
          </a:p>
        </p:txBody>
      </p:sp>
      <p:pic>
        <p:nvPicPr>
          <p:cNvPr id="5" name="Image 0" descr="preencoded.png"/>
          <p:cNvPicPr>
            <a:picLocks noChangeAspect="1"/>
          </p:cNvPicPr>
          <p:nvPr/>
        </p:nvPicPr>
        <p:blipFill>
          <a:blip r:embed="rId5"/>
          <a:stretch>
            <a:fillRect/>
          </a:stretch>
        </p:blipFill>
        <p:spPr>
          <a:xfrm>
            <a:off x="320040" y="1005840"/>
            <a:ext cx="548640" cy="548640"/>
          </a:xfrm>
          <a:prstGeom prst="rect">
            <a:avLst/>
          </a:prstGeom>
        </p:spPr>
      </p:pic>
      <p:sp>
        <p:nvSpPr>
          <p:cNvPr id="6" name="Text 3"/>
          <p:cNvSpPr/>
          <p:nvPr/>
        </p:nvSpPr>
        <p:spPr>
          <a:xfrm>
            <a:off x="960120" y="1005840"/>
            <a:ext cx="3337560" cy="457200"/>
          </a:xfrm>
          <a:prstGeom prst="rect">
            <a:avLst/>
          </a:prstGeom>
          <a:noFill/>
          <a:ln/>
        </p:spPr>
        <p:txBody>
          <a:bodyPr wrap="square" rtlCol="0" anchor="ctr"/>
          <a:lstStyle/>
          <a:p>
            <a:pPr marL="0" indent="0">
              <a:buNone/>
            </a:pPr>
            <a:r>
              <a:rPr lang="en-US" sz="1200" b="1" dirty="0">
                <a:solidFill>
                  <a:srgbClr val="4A7C3F"/>
                </a:solidFill>
                <a:latin typeface="Cambria" pitchFamily="34" charset="0"/>
                <a:ea typeface="Cambria" pitchFamily="34" charset="-122"/>
                <a:cs typeface="Cambria" pitchFamily="34" charset="-120"/>
              </a:rPr>
              <a:t>Embed Reminiscence &amp; Life-Story Work</a:t>
            </a:r>
            <a:endParaRPr lang="en-US" sz="1200" dirty="0"/>
          </a:p>
        </p:txBody>
      </p:sp>
      <p:sp>
        <p:nvSpPr>
          <p:cNvPr id="7" name="Text 4"/>
          <p:cNvSpPr/>
          <p:nvPr/>
        </p:nvSpPr>
        <p:spPr>
          <a:xfrm>
            <a:off x="320040" y="1600200"/>
            <a:ext cx="3977640" cy="1051560"/>
          </a:xfrm>
          <a:prstGeom prst="rect">
            <a:avLst/>
          </a:prstGeom>
          <a:noFill/>
          <a:ln/>
        </p:spPr>
        <p:txBody>
          <a:bodyPr wrap="square" rtlCol="0" anchor="t"/>
          <a:lstStyle/>
          <a:p>
            <a:pPr marL="0" indent="0">
              <a:buNone/>
            </a:pPr>
            <a:r>
              <a:rPr lang="en-US" sz="1100" dirty="0">
                <a:solidFill>
                  <a:srgbClr val="1C2E1A"/>
                </a:solidFill>
                <a:latin typeface="Calibri" pitchFamily="34" charset="0"/>
                <a:ea typeface="Calibri" pitchFamily="34" charset="-122"/>
                <a:cs typeface="Calibri" pitchFamily="34" charset="-120"/>
              </a:rPr>
              <a:t>Mandatory in ALL residential and palliative care settings.</a:t>
            </a:r>
            <a:endParaRPr lang="en-US" sz="1100" dirty="0"/>
          </a:p>
          <a:p>
            <a:pPr marL="0" indent="0">
              <a:buNone/>
            </a:pPr>
            <a:r>
              <a:rPr lang="en-US" sz="1100" dirty="0">
                <a:solidFill>
                  <a:srgbClr val="1C2E1A"/>
                </a:solidFill>
                <a:latin typeface="Calibri" pitchFamily="34" charset="0"/>
                <a:ea typeface="Calibri" pitchFamily="34" charset="-122"/>
                <a:cs typeface="Calibri" pitchFamily="34" charset="-120"/>
              </a:rPr>
              <a:t>Woods et al. (2018); SCIE (2020). Barrier: requires staff training investment.</a:t>
            </a:r>
            <a:endParaRPr lang="en-US" sz="1100" dirty="0"/>
          </a:p>
        </p:txBody>
      </p:sp>
      <p:sp>
        <p:nvSpPr>
          <p:cNvPr id="8" name="Shape 5"/>
          <p:cNvSpPr/>
          <p:nvPr/>
        </p:nvSpPr>
        <p:spPr>
          <a:xfrm>
            <a:off x="4572000" y="914400"/>
            <a:ext cx="4160520" cy="1828800"/>
          </a:xfrm>
          <a:prstGeom prst="roundRect">
            <a:avLst>
              <a:gd name="adj" fmla="val 5000"/>
            </a:avLst>
          </a:prstGeom>
          <a:solidFill>
            <a:srgbClr val="FFFFFF"/>
          </a:solidFill>
          <a:ln/>
          <a:effectLst>
            <a:outerShdw blurRad="101600" dist="38100" dir="2700000" algn="bl" rotWithShape="0">
              <a:srgbClr val="000000">
                <a:alpha val="13000"/>
              </a:srgbClr>
            </a:outerShdw>
          </a:effectLst>
        </p:spPr>
        <p:txBody>
          <a:bodyPr/>
          <a:lstStyle/>
          <a:p>
            <a:endParaRPr lang="en-GB"/>
          </a:p>
        </p:txBody>
      </p:sp>
      <p:pic>
        <p:nvPicPr>
          <p:cNvPr id="9" name="Image 1" descr="preencoded.png"/>
          <p:cNvPicPr>
            <a:picLocks noChangeAspect="1"/>
          </p:cNvPicPr>
          <p:nvPr/>
        </p:nvPicPr>
        <p:blipFill>
          <a:blip r:embed="rId6"/>
          <a:stretch>
            <a:fillRect/>
          </a:stretch>
        </p:blipFill>
        <p:spPr>
          <a:xfrm>
            <a:off x="4663440" y="1005840"/>
            <a:ext cx="548640" cy="548640"/>
          </a:xfrm>
          <a:prstGeom prst="rect">
            <a:avLst/>
          </a:prstGeom>
        </p:spPr>
      </p:pic>
      <p:sp>
        <p:nvSpPr>
          <p:cNvPr id="10" name="Text 6"/>
          <p:cNvSpPr/>
          <p:nvPr/>
        </p:nvSpPr>
        <p:spPr>
          <a:xfrm>
            <a:off x="5303520" y="1005840"/>
            <a:ext cx="3337560" cy="457200"/>
          </a:xfrm>
          <a:prstGeom prst="rect">
            <a:avLst/>
          </a:prstGeom>
          <a:noFill/>
          <a:ln/>
        </p:spPr>
        <p:txBody>
          <a:bodyPr wrap="square" rtlCol="0" anchor="ctr"/>
          <a:lstStyle/>
          <a:p>
            <a:pPr marL="0" indent="0">
              <a:buNone/>
            </a:pPr>
            <a:r>
              <a:rPr lang="en-US" sz="1200" b="1" dirty="0">
                <a:solidFill>
                  <a:srgbClr val="4A7C3F"/>
                </a:solidFill>
                <a:latin typeface="Cambria" pitchFamily="34" charset="0"/>
                <a:ea typeface="Cambria" pitchFamily="34" charset="-122"/>
                <a:cs typeface="Cambria" pitchFamily="34" charset="-120"/>
              </a:rPr>
              <a:t>National Ethical Framework for Robotics</a:t>
            </a:r>
            <a:endParaRPr lang="en-US" sz="1200" dirty="0"/>
          </a:p>
        </p:txBody>
      </p:sp>
      <p:sp>
        <p:nvSpPr>
          <p:cNvPr id="11" name="Text 7"/>
          <p:cNvSpPr/>
          <p:nvPr/>
        </p:nvSpPr>
        <p:spPr>
          <a:xfrm>
            <a:off x="4663440" y="1600200"/>
            <a:ext cx="3977640" cy="1051560"/>
          </a:xfrm>
          <a:prstGeom prst="rect">
            <a:avLst/>
          </a:prstGeom>
          <a:noFill/>
          <a:ln/>
        </p:spPr>
        <p:txBody>
          <a:bodyPr wrap="square" rtlCol="0" anchor="t"/>
          <a:lstStyle/>
          <a:p>
            <a:pPr marL="0" indent="0">
              <a:buNone/>
            </a:pPr>
            <a:r>
              <a:rPr lang="en-US" sz="1100" dirty="0">
                <a:solidFill>
                  <a:srgbClr val="1C2E1A"/>
                </a:solidFill>
                <a:latin typeface="Calibri" pitchFamily="34" charset="0"/>
                <a:ea typeface="Calibri" pitchFamily="34" charset="-122"/>
                <a:cs typeface="Calibri" pitchFamily="34" charset="-120"/>
              </a:rPr>
              <a:t>Co-produced with older people, families and ethicists.</a:t>
            </a:r>
            <a:endParaRPr lang="en-US" sz="1100" dirty="0"/>
          </a:p>
          <a:p>
            <a:pPr marL="0" indent="0">
              <a:buNone/>
            </a:pPr>
            <a:r>
              <a:rPr lang="en-US" sz="1100" dirty="0">
                <a:solidFill>
                  <a:srgbClr val="1C2E1A"/>
                </a:solidFill>
                <a:latin typeface="Calibri" pitchFamily="34" charset="0"/>
                <a:ea typeface="Calibri" pitchFamily="34" charset="-122"/>
                <a:cs typeface="Calibri" pitchFamily="34" charset="-120"/>
              </a:rPr>
              <a:t>Must set minimum human contact standards. Barrier: policy lags behind technology.</a:t>
            </a:r>
            <a:endParaRPr lang="en-US" sz="1100" dirty="0"/>
          </a:p>
        </p:txBody>
      </p:sp>
      <p:sp>
        <p:nvSpPr>
          <p:cNvPr id="12" name="Shape 8"/>
          <p:cNvSpPr/>
          <p:nvPr/>
        </p:nvSpPr>
        <p:spPr>
          <a:xfrm>
            <a:off x="228600" y="2880360"/>
            <a:ext cx="4160520" cy="1828800"/>
          </a:xfrm>
          <a:prstGeom prst="roundRect">
            <a:avLst>
              <a:gd name="adj" fmla="val 5000"/>
            </a:avLst>
          </a:prstGeom>
          <a:solidFill>
            <a:srgbClr val="FFFFFF"/>
          </a:solidFill>
          <a:ln/>
          <a:effectLst>
            <a:outerShdw blurRad="101600" dist="38100" dir="2700000" algn="bl" rotWithShape="0">
              <a:srgbClr val="000000">
                <a:alpha val="13000"/>
              </a:srgbClr>
            </a:outerShdw>
          </a:effectLst>
        </p:spPr>
        <p:txBody>
          <a:bodyPr/>
          <a:lstStyle/>
          <a:p>
            <a:endParaRPr lang="en-GB"/>
          </a:p>
        </p:txBody>
      </p:sp>
      <p:pic>
        <p:nvPicPr>
          <p:cNvPr id="13" name="Image 2" descr="preencoded.png"/>
          <p:cNvPicPr>
            <a:picLocks noChangeAspect="1"/>
          </p:cNvPicPr>
          <p:nvPr/>
        </p:nvPicPr>
        <p:blipFill>
          <a:blip r:embed="rId7"/>
          <a:stretch>
            <a:fillRect/>
          </a:stretch>
        </p:blipFill>
        <p:spPr>
          <a:xfrm>
            <a:off x="320040" y="2971800"/>
            <a:ext cx="548640" cy="548640"/>
          </a:xfrm>
          <a:prstGeom prst="rect">
            <a:avLst/>
          </a:prstGeom>
        </p:spPr>
      </p:pic>
      <p:sp>
        <p:nvSpPr>
          <p:cNvPr id="14" name="Text 9"/>
          <p:cNvSpPr/>
          <p:nvPr/>
        </p:nvSpPr>
        <p:spPr>
          <a:xfrm>
            <a:off x="960120" y="2971800"/>
            <a:ext cx="3337560" cy="457200"/>
          </a:xfrm>
          <a:prstGeom prst="rect">
            <a:avLst/>
          </a:prstGeom>
          <a:noFill/>
          <a:ln/>
        </p:spPr>
        <p:txBody>
          <a:bodyPr wrap="square" rtlCol="0" anchor="ctr"/>
          <a:lstStyle/>
          <a:p>
            <a:pPr marL="0" indent="0">
              <a:buNone/>
            </a:pPr>
            <a:r>
              <a:rPr lang="en-US" sz="1200" b="1" dirty="0">
                <a:solidFill>
                  <a:srgbClr val="4A7C3F"/>
                </a:solidFill>
                <a:latin typeface="Cambria" pitchFamily="34" charset="0"/>
                <a:ea typeface="Cambria" pitchFamily="34" charset="-122"/>
                <a:cs typeface="Cambria" pitchFamily="34" charset="-120"/>
              </a:rPr>
              <a:t>Reform Residential Care Funding</a:t>
            </a:r>
            <a:endParaRPr lang="en-US" sz="1200" dirty="0"/>
          </a:p>
        </p:txBody>
      </p:sp>
      <p:sp>
        <p:nvSpPr>
          <p:cNvPr id="15" name="Text 10"/>
          <p:cNvSpPr/>
          <p:nvPr/>
        </p:nvSpPr>
        <p:spPr>
          <a:xfrm>
            <a:off x="320040" y="3566160"/>
            <a:ext cx="3977640" cy="1051560"/>
          </a:xfrm>
          <a:prstGeom prst="rect">
            <a:avLst/>
          </a:prstGeom>
          <a:noFill/>
          <a:ln/>
        </p:spPr>
        <p:txBody>
          <a:bodyPr wrap="square" rtlCol="0" anchor="t"/>
          <a:lstStyle/>
          <a:p>
            <a:pPr marL="0" indent="0">
              <a:buNone/>
            </a:pPr>
            <a:r>
              <a:rPr lang="en-US" sz="1100" dirty="0">
                <a:solidFill>
                  <a:srgbClr val="1C2E1A"/>
                </a:solidFill>
                <a:latin typeface="Calibri" pitchFamily="34" charset="0"/>
                <a:ea typeface="Calibri" pitchFamily="34" charset="-122"/>
                <a:cs typeface="Calibri" pitchFamily="34" charset="-120"/>
              </a:rPr>
              <a:t>Guarantee minimum staffing ratios; raise care worker pay.</a:t>
            </a:r>
            <a:endParaRPr lang="en-US" sz="1100" dirty="0"/>
          </a:p>
          <a:p>
            <a:pPr marL="0" indent="0">
              <a:buNone/>
            </a:pPr>
            <a:r>
              <a:rPr lang="en-US" sz="1100" dirty="0">
                <a:solidFill>
                  <a:srgbClr val="1C2E1A"/>
                </a:solidFill>
                <a:latin typeface="Calibri" pitchFamily="34" charset="0"/>
                <a:ea typeface="Calibri" pitchFamily="34" charset="-122"/>
                <a:cs typeface="Calibri" pitchFamily="34" charset="-120"/>
              </a:rPr>
              <a:t>Nuffield Trust (2023). Barrier: political will and public understanding.</a:t>
            </a:r>
            <a:endParaRPr lang="en-US" sz="1100" dirty="0"/>
          </a:p>
        </p:txBody>
      </p:sp>
      <p:sp>
        <p:nvSpPr>
          <p:cNvPr id="16" name="Shape 11"/>
          <p:cNvSpPr/>
          <p:nvPr/>
        </p:nvSpPr>
        <p:spPr>
          <a:xfrm>
            <a:off x="4572000" y="2880360"/>
            <a:ext cx="4160520" cy="1828800"/>
          </a:xfrm>
          <a:prstGeom prst="roundRect">
            <a:avLst>
              <a:gd name="adj" fmla="val 5000"/>
            </a:avLst>
          </a:prstGeom>
          <a:solidFill>
            <a:srgbClr val="FFFFFF"/>
          </a:solidFill>
          <a:ln/>
          <a:effectLst>
            <a:outerShdw blurRad="101600" dist="38100" dir="2700000" algn="bl" rotWithShape="0">
              <a:srgbClr val="000000">
                <a:alpha val="13000"/>
              </a:srgbClr>
            </a:outerShdw>
          </a:effectLst>
        </p:spPr>
        <p:txBody>
          <a:bodyPr/>
          <a:lstStyle/>
          <a:p>
            <a:endParaRPr lang="en-GB"/>
          </a:p>
        </p:txBody>
      </p:sp>
      <p:pic>
        <p:nvPicPr>
          <p:cNvPr id="17" name="Image 3" descr="preencoded.png"/>
          <p:cNvPicPr>
            <a:picLocks noChangeAspect="1"/>
          </p:cNvPicPr>
          <p:nvPr/>
        </p:nvPicPr>
        <p:blipFill>
          <a:blip r:embed="rId8"/>
          <a:stretch>
            <a:fillRect/>
          </a:stretch>
        </p:blipFill>
        <p:spPr>
          <a:xfrm>
            <a:off x="4663440" y="2971800"/>
            <a:ext cx="548640" cy="548640"/>
          </a:xfrm>
          <a:prstGeom prst="rect">
            <a:avLst/>
          </a:prstGeom>
        </p:spPr>
      </p:pic>
      <p:sp>
        <p:nvSpPr>
          <p:cNvPr id="18" name="Text 12"/>
          <p:cNvSpPr/>
          <p:nvPr/>
        </p:nvSpPr>
        <p:spPr>
          <a:xfrm>
            <a:off x="5303520" y="2971800"/>
            <a:ext cx="3337560" cy="457200"/>
          </a:xfrm>
          <a:prstGeom prst="rect">
            <a:avLst/>
          </a:prstGeom>
          <a:noFill/>
          <a:ln/>
        </p:spPr>
        <p:txBody>
          <a:bodyPr wrap="square" rtlCol="0" anchor="ctr"/>
          <a:lstStyle/>
          <a:p>
            <a:pPr marL="0" indent="0">
              <a:buNone/>
            </a:pPr>
            <a:r>
              <a:rPr lang="en-US" sz="1200" b="1" dirty="0">
                <a:solidFill>
                  <a:srgbClr val="4A7C3F"/>
                </a:solidFill>
                <a:latin typeface="Cambria" pitchFamily="34" charset="0"/>
                <a:ea typeface="Cambria" pitchFamily="34" charset="-122"/>
                <a:cs typeface="Cambria" pitchFamily="34" charset="-120"/>
              </a:rPr>
              <a:t>Challenge Ageist Attitudes</a:t>
            </a:r>
            <a:endParaRPr lang="en-US" sz="1200" dirty="0"/>
          </a:p>
        </p:txBody>
      </p:sp>
      <p:sp>
        <p:nvSpPr>
          <p:cNvPr id="19" name="Text 13"/>
          <p:cNvSpPr/>
          <p:nvPr/>
        </p:nvSpPr>
        <p:spPr>
          <a:xfrm>
            <a:off x="4663440" y="3566160"/>
            <a:ext cx="3977640" cy="1051560"/>
          </a:xfrm>
          <a:prstGeom prst="rect">
            <a:avLst/>
          </a:prstGeom>
          <a:noFill/>
          <a:ln/>
        </p:spPr>
        <p:txBody>
          <a:bodyPr wrap="square" rtlCol="0" anchor="t"/>
          <a:lstStyle/>
          <a:p>
            <a:pPr marL="0" indent="0">
              <a:buNone/>
            </a:pPr>
            <a:r>
              <a:rPr lang="en-US" sz="1100" dirty="0">
                <a:solidFill>
                  <a:srgbClr val="1C2E1A"/>
                </a:solidFill>
                <a:latin typeface="Calibri" pitchFamily="34" charset="0"/>
                <a:ea typeface="Calibri" pitchFamily="34" charset="-122"/>
                <a:cs typeface="Calibri" pitchFamily="34" charset="-120"/>
              </a:rPr>
              <a:t>Training, leadership and accountability frameworks must tackle assumptions about older people in care.</a:t>
            </a:r>
            <a:endParaRPr lang="en-US" sz="1100" dirty="0"/>
          </a:p>
          <a:p>
            <a:pPr marL="0" indent="0">
              <a:buNone/>
            </a:pPr>
            <a:r>
              <a:rPr lang="en-US" sz="1100" dirty="0">
                <a:solidFill>
                  <a:srgbClr val="1C2E1A"/>
                </a:solidFill>
                <a:latin typeface="Calibri" pitchFamily="34" charset="0"/>
                <a:ea typeface="Calibri" pitchFamily="34" charset="-122"/>
                <a:cs typeface="Calibri" pitchFamily="34" charset="-120"/>
              </a:rPr>
              <a:t>Butler (1975): ageism harms – tackling it saves lives.</a:t>
            </a:r>
            <a:endParaRPr lang="en-US" sz="1100" dirty="0"/>
          </a:p>
        </p:txBody>
      </p:sp>
      <p:sp>
        <p:nvSpPr>
          <p:cNvPr id="20" name="Text 14"/>
          <p:cNvSpPr/>
          <p:nvPr/>
        </p:nvSpPr>
        <p:spPr>
          <a:xfrm>
            <a:off x="228600" y="4937760"/>
            <a:ext cx="8503920" cy="164592"/>
          </a:xfrm>
          <a:prstGeom prst="rect">
            <a:avLst/>
          </a:prstGeom>
          <a:noFill/>
          <a:ln/>
        </p:spPr>
        <p:txBody>
          <a:bodyPr wrap="square" rtlCol="0" anchor="ctr"/>
          <a:lstStyle/>
          <a:p>
            <a:pPr marL="0" indent="0">
              <a:buNone/>
            </a:pPr>
            <a:r>
              <a:rPr lang="en-US" sz="750" i="1" dirty="0">
                <a:solidFill>
                  <a:srgbClr val="5A7A52"/>
                </a:solidFill>
                <a:latin typeface="Calibri" pitchFamily="34" charset="0"/>
                <a:ea typeface="Calibri" pitchFamily="34" charset="-122"/>
                <a:cs typeface="Calibri" pitchFamily="34" charset="-120"/>
              </a:rPr>
              <a:t>Icons: created for academic use (BMHP6027, 2025)</a:t>
            </a:r>
            <a:endParaRPr lang="en-US" sz="750" dirty="0"/>
          </a:p>
        </p:txBody>
      </p:sp>
      <p:pic>
        <p:nvPicPr>
          <p:cNvPr id="24" name="Audio 23">
            <a:hlinkClick r:id="" action="ppaction://media"/>
            <a:extLst>
              <a:ext uri="{FF2B5EF4-FFF2-40B4-BE49-F238E27FC236}">
                <a16:creationId xmlns:a16="http://schemas.microsoft.com/office/drawing/2014/main" id="{61F9B1C0-AC92-63C8-A540-E301F7B5D1E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3405"/>
    </mc:Choice>
    <mc:Fallback>
      <p:transition spd="slow" advTm="83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2D4A22"/>
        </a:solidFill>
        <a:effectLst/>
      </p:bgPr>
    </p:bg>
    <p:spTree>
      <p:nvGrpSpPr>
        <p:cNvPr id="1" name=""/>
        <p:cNvGrpSpPr/>
        <p:nvPr/>
      </p:nvGrpSpPr>
      <p:grpSpPr>
        <a:xfrm>
          <a:off x="0" y="0"/>
          <a:ext cx="0" cy="0"/>
          <a:chOff x="0" y="0"/>
          <a:chExt cx="0" cy="0"/>
        </a:xfrm>
      </p:grpSpPr>
      <p:sp>
        <p:nvSpPr>
          <p:cNvPr id="2" name="Shape 0"/>
          <p:cNvSpPr/>
          <p:nvPr/>
        </p:nvSpPr>
        <p:spPr>
          <a:xfrm>
            <a:off x="6858000" y="3200400"/>
            <a:ext cx="2560320" cy="2560320"/>
          </a:xfrm>
          <a:prstGeom prst="ellipse">
            <a:avLst/>
          </a:prstGeom>
          <a:solidFill>
            <a:srgbClr val="E8A020">
              <a:alpha val="30000"/>
            </a:srgbClr>
          </a:solidFill>
          <a:ln w="12700">
            <a:solidFill>
              <a:srgbClr val="E8A020">
                <a:alpha val="30000"/>
              </a:srgbClr>
            </a:solidFill>
            <a:prstDash val="solid"/>
          </a:ln>
        </p:spPr>
        <p:txBody>
          <a:bodyPr/>
          <a:lstStyle/>
          <a:p>
            <a:endParaRPr lang="en-GB"/>
          </a:p>
        </p:txBody>
      </p:sp>
      <p:sp>
        <p:nvSpPr>
          <p:cNvPr id="3" name="Text 1"/>
          <p:cNvSpPr/>
          <p:nvPr/>
        </p:nvSpPr>
        <p:spPr>
          <a:xfrm>
            <a:off x="457200" y="182880"/>
            <a:ext cx="8229600" cy="548640"/>
          </a:xfrm>
          <a:prstGeom prst="rect">
            <a:avLst/>
          </a:prstGeom>
          <a:noFill/>
          <a:ln/>
        </p:spPr>
        <p:txBody>
          <a:bodyPr wrap="square"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Conclusion – Key Takeaways</a:t>
            </a:r>
            <a:endParaRPr lang="en-US" sz="2200" dirty="0"/>
          </a:p>
        </p:txBody>
      </p:sp>
      <p:pic>
        <p:nvPicPr>
          <p:cNvPr id="4" name="Image 0" descr="preencoded.png"/>
          <p:cNvPicPr>
            <a:picLocks noChangeAspect="1"/>
          </p:cNvPicPr>
          <p:nvPr/>
        </p:nvPicPr>
        <p:blipFill>
          <a:blip r:embed="rId5"/>
          <a:stretch>
            <a:fillRect/>
          </a:stretch>
        </p:blipFill>
        <p:spPr>
          <a:xfrm>
            <a:off x="8229600" y="182880"/>
            <a:ext cx="640080" cy="640080"/>
          </a:xfrm>
          <a:prstGeom prst="rect">
            <a:avLst/>
          </a:prstGeom>
        </p:spPr>
      </p:pic>
      <p:sp>
        <p:nvSpPr>
          <p:cNvPr id="5" name="Text 2"/>
          <p:cNvSpPr/>
          <p:nvPr/>
        </p:nvSpPr>
        <p:spPr>
          <a:xfrm>
            <a:off x="457200" y="868680"/>
            <a:ext cx="7772400" cy="3977640"/>
          </a:xfrm>
          <a:prstGeom prst="rect">
            <a:avLst/>
          </a:prstGeom>
          <a:noFill/>
          <a:ln/>
        </p:spPr>
        <p:txBody>
          <a:bodyPr wrap="square" rtlCol="0" anchor="t"/>
          <a:lstStyle/>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Disengagement Theory: explains where passive, disempowering care comes from – and why we must move beyond it</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Erikson's Theory: care in later life must support meaning, dignity and ego integrity – not just physical survival</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Residential care: essential for high-need older adults, but carries real risks of institutionalisation</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Palliative care: at its best, reflects Eriksonian integrity – a meaningful and dignified end of life</a:t>
            </a:r>
            <a:endParaRPr lang="en-US" sz="1300" dirty="0"/>
          </a:p>
          <a:p>
            <a:pPr marL="342900" indent="-342900">
              <a:spcAft>
                <a:spcPts val="700"/>
              </a:spcAft>
              <a:buSzPct val="100000"/>
              <a:buChar char="•"/>
            </a:pPr>
            <a:r>
              <a:rPr lang="en-US" sz="1300" dirty="0">
                <a:solidFill>
                  <a:srgbClr val="FFFFFF"/>
                </a:solidFill>
                <a:latin typeface="Calibri" pitchFamily="34" charset="0"/>
                <a:ea typeface="Calibri" pitchFamily="34" charset="-122"/>
                <a:cs typeface="Calibri" pitchFamily="34" charset="-120"/>
              </a:rPr>
              <a:t>Assistive robotics: real potential, but serious ethical risks – must be governed, not just deployed</a:t>
            </a:r>
            <a:endParaRPr lang="en-US" sz="1300" dirty="0"/>
          </a:p>
          <a:p>
            <a:pPr marL="342900" indent="-342900">
              <a:buSzPct val="100000"/>
              <a:buChar char="•"/>
            </a:pPr>
            <a:r>
              <a:rPr lang="en-US" sz="1400" b="1" dirty="0">
                <a:solidFill>
                  <a:srgbClr val="E8A020"/>
                </a:solidFill>
                <a:latin typeface="Calibri" pitchFamily="34" charset="0"/>
                <a:ea typeface="Calibri" pitchFamily="34" charset="-122"/>
                <a:cs typeface="Calibri" pitchFamily="34" charset="-120"/>
              </a:rPr>
              <a:t>Older people deserve care that honours their whole life story – not just manages their final years</a:t>
            </a:r>
            <a:endParaRPr lang="en-US" sz="1300" dirty="0"/>
          </a:p>
        </p:txBody>
      </p:sp>
      <p:sp>
        <p:nvSpPr>
          <p:cNvPr id="6" name="Text 3"/>
          <p:cNvSpPr/>
          <p:nvPr/>
        </p:nvSpPr>
        <p:spPr>
          <a:xfrm>
            <a:off x="457200" y="4919472"/>
            <a:ext cx="8229600" cy="182880"/>
          </a:xfrm>
          <a:prstGeom prst="rect">
            <a:avLst/>
          </a:prstGeom>
          <a:noFill/>
          <a:ln/>
        </p:spPr>
        <p:txBody>
          <a:bodyPr wrap="square" rtlCol="0" anchor="ctr"/>
          <a:lstStyle/>
          <a:p>
            <a:pPr marL="0" indent="0">
              <a:buNone/>
            </a:pPr>
            <a:r>
              <a:rPr lang="en-US" sz="750" i="1" dirty="0">
                <a:solidFill>
                  <a:srgbClr val="3A6030"/>
                </a:solidFill>
                <a:latin typeface="Calibri" pitchFamily="34" charset="0"/>
                <a:ea typeface="Calibri" pitchFamily="34" charset="-122"/>
                <a:cs typeface="Calibri" pitchFamily="34" charset="-120"/>
              </a:rPr>
              <a:t>Icons: created for academic use (BMHP6027, 2025)</a:t>
            </a:r>
            <a:endParaRPr lang="en-US" sz="750" dirty="0"/>
          </a:p>
        </p:txBody>
      </p:sp>
      <p:pic>
        <p:nvPicPr>
          <p:cNvPr id="10" name="Audio 9">
            <a:hlinkClick r:id="" action="ppaction://media"/>
            <a:extLst>
              <a:ext uri="{FF2B5EF4-FFF2-40B4-BE49-F238E27FC236}">
                <a16:creationId xmlns:a16="http://schemas.microsoft.com/office/drawing/2014/main" id="{2E945032-E154-40A1-2680-4BA269F6173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922"/>
    </mc:Choice>
    <mc:Fallback>
      <p:transition spd="slow" advTm="68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2D4A22"/>
        </a:solidFill>
        <a:effectLst/>
      </p:bgPr>
    </p:bg>
    <p:spTree>
      <p:nvGrpSpPr>
        <p:cNvPr id="1" name=""/>
        <p:cNvGrpSpPr/>
        <p:nvPr/>
      </p:nvGrpSpPr>
      <p:grpSpPr>
        <a:xfrm>
          <a:off x="0" y="0"/>
          <a:ext cx="0" cy="0"/>
          <a:chOff x="0" y="0"/>
          <a:chExt cx="0" cy="0"/>
        </a:xfrm>
      </p:grpSpPr>
      <p:sp>
        <p:nvSpPr>
          <p:cNvPr id="2" name="Text 0"/>
          <p:cNvSpPr/>
          <p:nvPr/>
        </p:nvSpPr>
        <p:spPr>
          <a:xfrm>
            <a:off x="365760" y="91440"/>
            <a:ext cx="8412480" cy="594360"/>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References</a:t>
            </a:r>
            <a:endParaRPr lang="en-US" sz="2000" dirty="0"/>
          </a:p>
        </p:txBody>
      </p:sp>
      <p:sp>
        <p:nvSpPr>
          <p:cNvPr id="3" name="Text 1"/>
          <p:cNvSpPr/>
          <p:nvPr/>
        </p:nvSpPr>
        <p:spPr>
          <a:xfrm>
            <a:off x="365760" y="777240"/>
            <a:ext cx="8412480" cy="4206240"/>
          </a:xfrm>
          <a:prstGeom prst="rect">
            <a:avLst/>
          </a:prstGeom>
          <a:noFill/>
          <a:ln/>
        </p:spPr>
        <p:txBody>
          <a:bodyPr wrap="square" rtlCol="0" anchor="t"/>
          <a:lstStyle/>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Alzheimer's Society (2021) Dementia UK: update 2021. London: Alzheimer's Society.</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Amnesty International (2020) Pandemic of human rights violations: COVID-19 in UK care homes. London: Amnesty International.</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Buse, C., Nettleton, S., Martin, D. and Twigg, J. (2018) 'Imagining Hogeweyk', Sociology of Health and Illness, 40(7), pp. 1197–1212.</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Butler, R. (1975) Why survive? Being old in America. New York: Harper and Row.</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Care Quality Commission (2023) The state of health care and adult social care in England 2022/23. London: CQC.</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Cumming, E. and Henry, W.E. (1961) Growing old: the process of disengagement. New York: Basic Books.</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De Boer, B., Hamers, J.P.H., Beerens, H.C., Zwakhalen, S.M.G., Tan, F.E.S. and Verbeek, H. (2017) 'Living at the farm', BMC Geriatrics, 17, p. 241.</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Department of Health (2008) End of life care strategy. London: HMSO.</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Department of Health and Social Care (2014) Care Act 2014: statutory guidance. London: HMSO.</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Erikson, E.H. (1950) Childhood and society. New York: Norton.</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Harman, D. (1956) 'Aging: a theory based on free radical chemistry', Journal of Gerontology, 11(3), pp. 298–300.</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2D4A22"/>
        </a:solidFill>
        <a:effectLst/>
      </p:bgPr>
    </p:bg>
    <p:spTree>
      <p:nvGrpSpPr>
        <p:cNvPr id="1" name=""/>
        <p:cNvGrpSpPr/>
        <p:nvPr/>
      </p:nvGrpSpPr>
      <p:grpSpPr>
        <a:xfrm>
          <a:off x="0" y="0"/>
          <a:ext cx="0" cy="0"/>
          <a:chOff x="0" y="0"/>
          <a:chExt cx="0" cy="0"/>
        </a:xfrm>
      </p:grpSpPr>
      <p:sp>
        <p:nvSpPr>
          <p:cNvPr id="2" name="Text 0"/>
          <p:cNvSpPr/>
          <p:nvPr/>
        </p:nvSpPr>
        <p:spPr>
          <a:xfrm>
            <a:off x="365760" y="91440"/>
            <a:ext cx="8412480" cy="594360"/>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References</a:t>
            </a:r>
            <a:endParaRPr lang="en-US" sz="2000" dirty="0"/>
          </a:p>
        </p:txBody>
      </p:sp>
      <p:sp>
        <p:nvSpPr>
          <p:cNvPr id="3" name="Text 1"/>
          <p:cNvSpPr/>
          <p:nvPr/>
        </p:nvSpPr>
        <p:spPr>
          <a:xfrm>
            <a:off x="365760" y="777240"/>
            <a:ext cx="8412480" cy="4206240"/>
          </a:xfrm>
          <a:prstGeom prst="rect">
            <a:avLst/>
          </a:prstGeom>
          <a:noFill/>
          <a:ln/>
        </p:spPr>
        <p:txBody>
          <a:bodyPr wrap="square" rtlCol="0" anchor="t"/>
          <a:lstStyle/>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Havighurst, R.J. (1963) 'Successful aging', in Williams, R.H. (ed.) Processes of aging. New York: Atherton Press, pp. 299–320.</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Hogeweyk (2023) About Hogeweyk. Available at: https://hogeweyk.dementiavillage.com (Accessed: 8 March 2025).</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NHS England (2019) The NHS long term plan. London: NHS England.</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Nuffield Trust (2023) What will social care cost? Projections to 2033/34. London: Nuffield Trust.</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Office for National Statistics (2020) Deaths involving COVID-19 in the care sector. Newport: ONS.</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Office for National Statistics (2023) National population projections: 2020-based interim. Newport: ONS.</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Sharkey, A. and Sharkey, N. (2012) 'Granny and the robots', Ethics and Information Technology, 14(1), pp. 27–40.</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Social Care Institute for Excellence (2020) Reminiscence in dementia care: practice guide. London: SCIE.</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Sparrow, R. and Sparrow, L. (2006) 'In the hands of machines?', Minds and Machines, 16(2), pp. 141–161.</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Townsend, P. (1981) 'The structured dependency of the elderly', Ageing and Society, 1(1), pp. 5–28.</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Victor, C.R. (2005) The social context of ageing. London: Routledge.</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Wada, K. and Shibata, T. (2007) 'Living with seal robots', IEEE Transactions on Robotics, 23(5), pp. 972–980.</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Woods, B., O'Philbin, L., Farrell, E.M., Spector, A.E. and Orrell, M. (2018) 'Reminiscence therapy for dementia', Cochrane Database of Systematic Reviews, 3, CD001120.</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World Health Organisation (2021a) Ageing and health: fact sheet. Geneva: WHO.</a:t>
            </a:r>
            <a:endParaRPr lang="en-US" sz="900" dirty="0"/>
          </a:p>
          <a:p>
            <a:pPr marL="0" indent="0">
              <a:spcAft>
                <a:spcPts val="400"/>
              </a:spcAft>
              <a:buNone/>
            </a:pPr>
            <a:r>
              <a:rPr lang="en-US" sz="900" dirty="0">
                <a:solidFill>
                  <a:srgbClr val="B5D4A8"/>
                </a:solidFill>
                <a:latin typeface="Calibri" pitchFamily="34" charset="0"/>
                <a:ea typeface="Calibri" pitchFamily="34" charset="-122"/>
                <a:cs typeface="Calibri" pitchFamily="34" charset="-120"/>
              </a:rPr>
              <a:t>World Health Organisation (2021b) Global report on ageism. Geneva: WHO.</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TotalTime>
  <Words>3482</Words>
  <Application>Microsoft Office PowerPoint</Application>
  <PresentationFormat>On-screen Show (16:9)</PresentationFormat>
  <Paragraphs>186</Paragraphs>
  <Slides>15</Slides>
  <Notes>15</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BMHP6027 – Version B FINAL</dc:title>
  <dc:subject>PptxGenJS Presentation</dc:subject>
  <dc:creator/>
  <cp:lastModifiedBy>Shama Aslam (2324335)</cp:lastModifiedBy>
  <cp:revision>4</cp:revision>
  <dcterms:created xsi:type="dcterms:W3CDTF">2026-06-12T19:16:46Z</dcterms:created>
  <dcterms:modified xsi:type="dcterms:W3CDTF">2026-06-22T20:33:30Z</dcterms:modified>
</cp:coreProperties>
</file>