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96" r:id="rId2"/>
    <p:sldId id="259" r:id="rId3"/>
    <p:sldId id="260" r:id="rId4"/>
    <p:sldId id="261" r:id="rId5"/>
    <p:sldId id="263" r:id="rId6"/>
    <p:sldId id="262" r:id="rId7"/>
    <p:sldId id="297" r:id="rId8"/>
    <p:sldId id="320" r:id="rId9"/>
    <p:sldId id="319" r:id="rId10"/>
    <p:sldId id="277" r:id="rId11"/>
    <p:sldId id="278" r:id="rId12"/>
    <p:sldId id="271" r:id="rId13"/>
    <p:sldId id="321" r:id="rId14"/>
    <p:sldId id="29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106" y="8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9-03T10:49:07.444"/>
    </inkml:context>
    <inkml:brush xml:id="br0">
      <inkml:brushProperty name="width" value="0.2" units="cm"/>
      <inkml:brushProperty name="height" value="0.2" units="cm"/>
      <inkml:brushProperty name="color" value="#CC0066"/>
    </inkml:brush>
  </inkml:definitions>
  <inkml:trace contextRef="#ctx0" brushRef="#br0">7972 1 24575,'-11'7'0,"1"0"0,0 1 0,1 0 0,0 1 0,0 0 0,-12 17 0,-9 8 0,-75 88 0,64-72 0,-58 56 0,-405 322 0,313-271 0,-16 13 0,117-98 0,-54 37 0,-369 224 0,414-269 0,-82 46 0,60-48 0,-216 150 0,254-144 0,-76 81 0,-45 37 0,-557 385 0,419-348 0,105-71 0,145-97 0,-153 65 0,196-97 0,-115 65 0,26-12 0,-109 41 0,-146 75 0,317-151 0,-114 42 0,67-34 0,2 5 0,-173 106 0,259-141 0,-56 23 0,56-28 0,-61 36 0,56-25 0,-1-3 0,-81 34 0,-27 9 0,-187 86 0,256-105 0,54-29 0,-1-2 0,-56 24 0,-69 3-1365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9-03T10:49:22.902"/>
    </inkml:context>
    <inkml:brush xml:id="br0">
      <inkml:brushProperty name="width" value="0.2" units="cm"/>
      <inkml:brushProperty name="height" value="0.2" units="cm"/>
      <inkml:brushProperty name="color" value="#CC0066"/>
    </inkml:brush>
  </inkml:definitions>
  <inkml:trace contextRef="#ctx0" brushRef="#br0">0 1 24575,'6'1'0,"-1"1"0,1 0 0,-1 0 0,1 1 0,-1 0 0,0 0 0,0 0 0,0 0 0,7 7 0,5 2 0,170 130 0,-80-56 0,607 502 0,-406-326 0,434 340 0,400 246 0,-1139-845 0,901 611 0,-602-431 0,497 292 0,-536-316 0,69 37 0,222 72 0,-525-258 0,1-1 0,0-2 0,38 6 0,49 11 0,65 31-1365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9-03T10:49:37.518"/>
    </inkml:context>
    <inkml:brush xml:id="br0">
      <inkml:brushProperty name="width" value="0.2" units="cm"/>
      <inkml:brushProperty name="height" value="0.2" units="cm"/>
      <inkml:brushProperty name="color" value="#CC0066"/>
    </inkml:brush>
  </inkml:definitions>
  <inkml:trace contextRef="#ctx0" brushRef="#br0">0 0 24575,'8'1'0,"0"1"0,0 0 0,0 0 0,-1 1 0,1 0 0,-1 0 0,0 1 0,0 0 0,0 0 0,0 1 0,8 6 0,6 4 0,626 367 0,-331-230 0,308 158 0,749 521 0,-504-306 0,50 32 0,-578-328 0,402 260 0,-285-226 0,1 0 0,-56-47 0,-253-141 0,-145-72-195,1-1 0,-1 1 0,0-1 0,1-1 0,-1 1 0,9 1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09-03T10:49:40.161"/>
    </inkml:context>
    <inkml:brush xml:id="br0">
      <inkml:brushProperty name="width" value="0.2" units="cm"/>
      <inkml:brushProperty name="height" value="0.2" units="cm"/>
      <inkml:brushProperty name="color" value="#CC0066"/>
    </inkml:brush>
  </inkml:definitions>
  <inkml:trace contextRef="#ctx0" brushRef="#br0">1 4256 24575,'47'-1'0,"0"-2"0,0-1 0,0-3 0,-1-2 0,89-29 0,329-167 0,-329 139 0,1438-763 0,-808 363 0,-422 231 0,-21 12 0,-225 162 0,846-516 0,-834 513 0,141-75 0,509-280 0,-688 375 0,93-73 0,-72 41 0,212-165 0,-2-3 0,-249 199 0,-24 24 16,1 1-1,0 1 0,48-21 1,3-2-1443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B6AF4C-D82E-4187-B1DD-E9292ADF9756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62D869-A78C-4511-A24D-FAFD365BBC3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2748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E62D869-A78C-4511-A24D-FAFD365BBC3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5725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4D425-865F-8749-12CA-5934129C22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4F3F6A-942B-456A-4DA4-F8D54C2745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F31D6B-5087-EC15-2D6D-0B843BC21D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F3DB-72B3-4907-8F85-782737FC2772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64DC2D-6FF1-FB2F-A987-2ECAC5B7D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E56F6F-6C97-1610-ED7B-EED2AA954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6B67-D381-4CEA-860D-06559C8E7C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671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BD4DF5-B6F7-5AC4-8E82-A5FA87624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704500-537A-2276-D2B2-F75FAFC849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F9EAB0-C075-F531-9BFE-BD7FCABB3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F3DB-72B3-4907-8F85-782737FC2772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17B16A-EEED-57AA-E30B-F6AE95EFDD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A97A82-C0A9-51AD-1A75-22B368265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6B67-D381-4CEA-860D-06559C8E7C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79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C40431-2BD7-606E-3454-C3D35A2BCC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DB9C50-4338-FC4F-AB23-BC72AD3AD8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D0B02B-0FDB-8241-BB42-2D88BDD8C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F3DB-72B3-4907-8F85-782737FC2772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CED7FB-1655-A2CE-BB7B-45859FEB1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869A24-8920-8075-BB9D-14A198EB7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6B67-D381-4CEA-860D-06559C8E7C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633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7A61F-6A87-9B4D-1A6F-C561B97E7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5B96AC-238C-E139-432A-FBDC63DF00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FF275E-BCFC-13AD-C0EA-562A96866A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E5E08D7-1864-A27F-B001-B8A8D7C59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F3DB-72B3-4907-8F85-782737FC2772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12443D-031F-16F1-8334-FEA0E33195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A8A311-FC1A-3A9C-F8A7-8A731698F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6B67-D381-4CEA-860D-06559C8E7C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475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4A24F-6412-808C-A240-6B3CECA9CA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1AA6AE-F889-867A-402F-664E98EE72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00C1DE-2337-D8C4-B003-C1E35B3103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ED1EAD5-70F8-EFB7-4670-A0893C52DE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F5D681-530C-0884-409D-EEB3DF25F1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CBBD7DC-4516-1E7B-9B50-FBAE5B4FDE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F3DB-72B3-4907-8F85-782737FC2772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DBD3A12-47BA-59E3-F1F3-E4377D2BD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A505BFD-0712-60EE-38BD-35940701A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6B67-D381-4CEA-860D-06559C8E7C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871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40F4D2-65BD-5269-8AAD-5AB021932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AF10580-E6BC-6507-C965-29E272B73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F3DB-72B3-4907-8F85-782737FC2772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D15754-CD99-5102-FC8A-87AB40BE84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9C8C2B-6A0F-EF65-CED3-FB0CD1776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6B67-D381-4CEA-860D-06559C8E7C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962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A356237-5411-CD71-DF52-548EC90DA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F3DB-72B3-4907-8F85-782737FC2772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FF65F6E-554F-E90D-6DF6-C8C08EA35B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DDB9F6-F29B-96CB-225D-49D4CD505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6B67-D381-4CEA-860D-06559C8E7C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381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8F6B79-7378-9A32-3E2B-D16F02BDC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41339E-F5B9-F195-96C2-A8AB41F35E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336C00-029A-8728-64A7-47919C8DBD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F75B7B-9CB0-2E4C-C050-B1AEBD1E5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F3DB-72B3-4907-8F85-782737FC2772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178D3F-0007-ED81-1A2D-020710CEC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E03487-F3B1-2AD9-80CC-9C65E8AF9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6B67-D381-4CEA-860D-06559C8E7C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43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7368A-F0C8-258E-21B5-BBAEFBE95E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E93CA49-97D1-8E7F-735C-8EC5C3F398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B39C9B-50FB-FCE0-996B-D36E78D92F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D526AF-AF61-8557-4459-94102C8FE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F3DB-72B3-4907-8F85-782737FC2772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67D61E-2E3B-757A-7DC8-6751FFE94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EFE0D8-FDA2-30CA-978E-DED0ADC53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6B67-D381-4CEA-860D-06559C8E7C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501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CBE29-B62A-43E6-18D8-F90D07E4F2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5EADDB-DEF5-E59F-F133-F05F139F6B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EF31C9-963D-C7A2-24A4-16FB6B28D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F3DB-72B3-4907-8F85-782737FC2772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846DC2-62BA-38A8-EB83-A7DA7A70EE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0332FA-AC26-E158-AC9A-9566E1EF2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6B67-D381-4CEA-860D-06559C8E7C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9669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B868FC2-C6C4-6FBD-3EBE-E5991FA260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D94DC2-FBE3-FD31-7DAF-F3089819F4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59C545-FF36-BCCA-35AF-74B7181A4E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9F3DB-72B3-4907-8F85-782737FC2772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2CF2D6-63BB-3C7B-A31D-DA463166B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F50CD2-CB10-B8DB-1CCD-4C52E8383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6B67-D381-4CEA-860D-06559C8E7C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3949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06C16E-25CB-E3B9-FE9A-C5FDF5066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17FBE5-D6ED-2358-DA8B-C207194C68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9A23F1-C399-593C-F2FA-2207D3EEB6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7A9F3DB-72B3-4907-8F85-782737FC2772}" type="datetimeFigureOut">
              <a:rPr lang="en-GB" smtClean="0"/>
              <a:t>22/01/2025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28379A-BAAA-03F2-D2A8-C98DE4BAD1B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DA5C66-0EE0-F5F6-2C4B-71D585959A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BEE6B67-D381-4CEA-860D-06559C8E7C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9043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png"/><Relationship Id="rId9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0.png"/><Relationship Id="rId13" Type="http://schemas.openxmlformats.org/officeDocument/2006/relationships/customXml" Target="../ink/ink4.xml"/><Relationship Id="rId3" Type="http://schemas.openxmlformats.org/officeDocument/2006/relationships/image" Target="../media/image31.png"/><Relationship Id="rId7" Type="http://schemas.openxmlformats.org/officeDocument/2006/relationships/customXml" Target="../ink/ink1.xml"/><Relationship Id="rId12" Type="http://schemas.openxmlformats.org/officeDocument/2006/relationships/image" Target="../media/image330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7.png"/><Relationship Id="rId11" Type="http://schemas.openxmlformats.org/officeDocument/2006/relationships/customXml" Target="../ink/ink3.xml"/><Relationship Id="rId5" Type="http://schemas.openxmlformats.org/officeDocument/2006/relationships/image" Target="../media/image34.png"/><Relationship Id="rId10" Type="http://schemas.openxmlformats.org/officeDocument/2006/relationships/image" Target="../media/image320.png"/><Relationship Id="rId4" Type="http://schemas.openxmlformats.org/officeDocument/2006/relationships/image" Target="../media/image33.png"/><Relationship Id="rId9" Type="http://schemas.openxmlformats.org/officeDocument/2006/relationships/customXml" Target="../ink/ink2.xml"/><Relationship Id="rId14" Type="http://schemas.openxmlformats.org/officeDocument/2006/relationships/image" Target="../media/image34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A4E37431-20F0-4DD6-84A9-ED2B644943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0AE98B72-66C6-4AB4-AF0D-BA830DE863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407EAFC6-733F-403D-BB4D-05A3A2874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17A36730-4CB0-4F61-AD11-A44C976583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39" name="Rectangle 1038">
            <a:extLst>
              <a:ext uri="{FF2B5EF4-FFF2-40B4-BE49-F238E27FC236}">
                <a16:creationId xmlns:a16="http://schemas.microsoft.com/office/drawing/2014/main" id="{C69C79E1-F916-4929-A4F3-DE763D4BFA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1" name="Oval 1040">
            <a:extLst>
              <a:ext uri="{FF2B5EF4-FFF2-40B4-BE49-F238E27FC236}">
                <a16:creationId xmlns:a16="http://schemas.microsoft.com/office/drawing/2014/main" id="{767334AB-16BD-4EC7-8C6B-4B51716009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C879E0-96A3-867B-009B-A3F512AA67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0042" y="891652"/>
            <a:ext cx="4412021" cy="3030724"/>
          </a:xfrm>
        </p:spPr>
        <p:txBody>
          <a:bodyPr anchor="b">
            <a:normAutofit/>
          </a:bodyPr>
          <a:lstStyle/>
          <a:p>
            <a:pPr algn="r"/>
            <a:r>
              <a:rPr lang="en-GB" sz="4000">
                <a:solidFill>
                  <a:srgbClr val="FFFFFF"/>
                </a:solidFill>
              </a:rPr>
              <a:t>Roads Policing.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ED9155-E3B3-0C4C-2F11-5F472F7EF1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5791" y="4745318"/>
            <a:ext cx="4126272" cy="1375145"/>
          </a:xfrm>
        </p:spPr>
        <p:txBody>
          <a:bodyPr>
            <a:normAutofit/>
          </a:bodyPr>
          <a:lstStyle/>
          <a:p>
            <a:pPr algn="r"/>
            <a:r>
              <a:rPr lang="en-GB" sz="2000" b="1" dirty="0">
                <a:solidFill>
                  <a:srgbClr val="FFFFFF"/>
                </a:solidFill>
              </a:rPr>
              <a:t>Road, Highway and Public Place.</a:t>
            </a:r>
          </a:p>
          <a:p>
            <a:pPr algn="r"/>
            <a:r>
              <a:rPr lang="en-GB" sz="2000" b="1" dirty="0">
                <a:solidFill>
                  <a:srgbClr val="FFFFFF"/>
                </a:solidFill>
              </a:rPr>
              <a:t>Week 1 </a:t>
            </a:r>
            <a:r>
              <a:rPr lang="en-GB" sz="2000" b="1">
                <a:solidFill>
                  <a:srgbClr val="FFFFFF"/>
                </a:solidFill>
              </a:rPr>
              <a:t>Session 2 /3</a:t>
            </a:r>
            <a:endParaRPr lang="en-GB" sz="2000" b="1" dirty="0">
              <a:solidFill>
                <a:srgbClr val="FFFFFF"/>
              </a:solidFill>
            </a:endParaRPr>
          </a:p>
        </p:txBody>
      </p:sp>
      <p:pic>
        <p:nvPicPr>
          <p:cNvPr id="1026" name="Picture 2" descr="Powys Roads Policing (@PowysRPU) / X">
            <a:extLst>
              <a:ext uri="{FF2B5EF4-FFF2-40B4-BE49-F238E27FC236}">
                <a16:creationId xmlns:a16="http://schemas.microsoft.com/office/drawing/2014/main" id="{D18A196A-F6B8-013C-F85B-740CA1544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36"/>
          <a:stretch/>
        </p:blipFill>
        <p:spPr bwMode="auto">
          <a:xfrm>
            <a:off x="6096000" y="1417980"/>
            <a:ext cx="5608320" cy="3977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39934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owys Roads Policing (@PowysRPU) / X">
            <a:extLst>
              <a:ext uri="{FF2B5EF4-FFF2-40B4-BE49-F238E27FC236}">
                <a16:creationId xmlns:a16="http://schemas.microsoft.com/office/drawing/2014/main" id="{D18A196A-F6B8-013C-F85B-740CA1544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36"/>
          <a:stretch/>
        </p:blipFill>
        <p:spPr bwMode="auto">
          <a:xfrm>
            <a:off x="1" y="10"/>
            <a:ext cx="494571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DC879E0-96A3-867B-009B-A3F512AA67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73864" y="743447"/>
            <a:ext cx="5807303" cy="1485319"/>
          </a:xfrm>
          <a:noFill/>
        </p:spPr>
        <p:txBody>
          <a:bodyPr>
            <a:normAutofit/>
          </a:bodyPr>
          <a:lstStyle/>
          <a:p>
            <a:pPr algn="l"/>
            <a:r>
              <a:rPr lang="en-GB" sz="3600" dirty="0"/>
              <a:t>By the end of the session, students will be able to: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ED9155-E3B3-0C4C-2F11-5F472F7EF1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9281" y="2663688"/>
            <a:ext cx="5597718" cy="3450866"/>
          </a:xfrm>
          <a:noFill/>
        </p:spPr>
        <p:txBody>
          <a:bodyPr>
            <a:normAutofit fontScale="92500" lnSpcReduction="20000"/>
          </a:bodyPr>
          <a:lstStyle/>
          <a:p>
            <a:pPr algn="l"/>
            <a:r>
              <a:rPr lang="en-GB" dirty="0"/>
              <a:t>Define what is a road under the Road Traffic Act 1988.</a:t>
            </a:r>
          </a:p>
          <a:p>
            <a:pPr algn="l"/>
            <a:r>
              <a:rPr lang="en-GB" dirty="0"/>
              <a:t>Explain the difference between a Road and a Highway.</a:t>
            </a:r>
          </a:p>
          <a:p>
            <a:pPr algn="l"/>
            <a:r>
              <a:rPr lang="en-GB" dirty="0"/>
              <a:t>Identify what is considered to be a public place for the purposes of the Road Traffic Act 1988</a:t>
            </a:r>
          </a:p>
          <a:p>
            <a:pPr algn="l"/>
            <a:r>
              <a:rPr lang="en-GB" dirty="0"/>
              <a:t>Explain the term mechanically propelled vehicle.</a:t>
            </a:r>
          </a:p>
          <a:p>
            <a:pPr algn="l"/>
            <a:r>
              <a:rPr lang="en-GB" dirty="0"/>
              <a:t>State what a Motor vehicle is</a:t>
            </a:r>
          </a:p>
          <a:p>
            <a:pPr algn="l"/>
            <a:r>
              <a:rPr lang="en-GB" dirty="0"/>
              <a:t>Identify categories of vehicles</a:t>
            </a:r>
          </a:p>
        </p:txBody>
      </p:sp>
    </p:spTree>
    <p:extLst>
      <p:ext uri="{BB962C8B-B14F-4D97-AF65-F5344CB8AC3E}">
        <p14:creationId xmlns:p14="http://schemas.microsoft.com/office/powerpoint/2010/main" val="37157402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E7F6B4-C07F-EF93-CE93-4CC49ACF2417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A ‘road’ is any length of highway to which the public have access and includes bridges over which a road passes. S. 192 of the Road Traffic Act 1988.</a:t>
            </a:r>
          </a:p>
          <a:p>
            <a:endParaRPr lang="en-GB" dirty="0"/>
          </a:p>
          <a:p>
            <a:r>
              <a:rPr lang="en-GB" dirty="0"/>
              <a:t>Limits to the road are hedgerows, fences or building lines.</a:t>
            </a:r>
          </a:p>
          <a:p>
            <a:endParaRPr lang="en-GB" dirty="0"/>
          </a:p>
          <a:p>
            <a:r>
              <a:rPr lang="en-GB" dirty="0"/>
              <a:t>A footpath running alongside a road would be part of the road.</a:t>
            </a:r>
          </a:p>
        </p:txBody>
      </p:sp>
      <p:pic>
        <p:nvPicPr>
          <p:cNvPr id="1026" name="Picture 2" descr="1,178,000+ Highway Stock Photos, Pictures &amp; Royalty-Free ...">
            <a:extLst>
              <a:ext uri="{FF2B5EF4-FFF2-40B4-BE49-F238E27FC236}">
                <a16:creationId xmlns:a16="http://schemas.microsoft.com/office/drawing/2014/main" id="{D890B9D2-16AD-60A7-794B-5210DDE073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384" y="259882"/>
            <a:ext cx="4473642" cy="6468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08902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3AAEE-E82C-664E-D7E3-BCDD680D9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782454" y="-1853920"/>
            <a:ext cx="3932237" cy="16002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A3600C-E2B5-63B7-DC87-BBB1C27BDF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8430" y="301452"/>
            <a:ext cx="5909155" cy="3034602"/>
          </a:xfrm>
        </p:spPr>
        <p:txBody>
          <a:bodyPr>
            <a:normAutofit fontScale="92500"/>
          </a:bodyPr>
          <a:lstStyle/>
          <a:p>
            <a:r>
              <a:rPr lang="en-GB" dirty="0"/>
              <a:t>A ‘highway’ is a road, bridge, carriageway, cart-way, horseway; bridle way, footway,  causeway, church way or pavement.</a:t>
            </a:r>
          </a:p>
          <a:p>
            <a:endParaRPr lang="en-GB" dirty="0"/>
          </a:p>
          <a:p>
            <a:r>
              <a:rPr lang="en-GB" dirty="0"/>
              <a:t>S.5 of the Highways Act 1935.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686870-AA3F-E3F0-4ACA-01ECD747E0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-409923" y="2836194"/>
            <a:ext cx="1850690" cy="89356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2050" name="Picture 2" descr="Home">
            <a:extLst>
              <a:ext uri="{FF2B5EF4-FFF2-40B4-BE49-F238E27FC236}">
                <a16:creationId xmlns:a16="http://schemas.microsoft.com/office/drawing/2014/main" id="{10E3D291-C00A-9ED3-B828-E4EF550FCB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724"/>
            <a:ext cx="3259250" cy="212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70,000+ Best Road Photos · 100% Free Download · Pexels Stock ...">
            <a:extLst>
              <a:ext uri="{FF2B5EF4-FFF2-40B4-BE49-F238E27FC236}">
                <a16:creationId xmlns:a16="http://schemas.microsoft.com/office/drawing/2014/main" id="{52629CCF-C8A0-EDA4-18D1-BF22725DEE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2974311" cy="1936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igns  of Bicycle Lane and Pedestrian Path and Crosswalk Zebra on Asphalt. Diminishing Perspective View.">
            <a:extLst>
              <a:ext uri="{FF2B5EF4-FFF2-40B4-BE49-F238E27FC236}">
                <a16:creationId xmlns:a16="http://schemas.microsoft.com/office/drawing/2014/main" id="{FBDAB124-CDE4-1D58-57D8-63FF895E1C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36085"/>
            <a:ext cx="5468764" cy="1607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Albert Bridge :: Geograph Ireland">
            <a:extLst>
              <a:ext uri="{FF2B5EF4-FFF2-40B4-BE49-F238E27FC236}">
                <a16:creationId xmlns:a16="http://schemas.microsoft.com/office/drawing/2014/main" id="{F88DD8CD-8CBE-A926-2320-220FA4C74F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540" y="4730724"/>
            <a:ext cx="2800350" cy="2162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The Old Wesleyan Chapel, Church Road, Coalbrookdale, Telford, Shropshire,  TF8 - Nock Deighton">
            <a:extLst>
              <a:ext uri="{FF2B5EF4-FFF2-40B4-BE49-F238E27FC236}">
                <a16:creationId xmlns:a16="http://schemas.microsoft.com/office/drawing/2014/main" id="{EF29EBC0-F05B-70FA-6E4E-AEC9EF067A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250" y="4730725"/>
            <a:ext cx="3576290" cy="2127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Pavement - Designing Buildings">
            <a:extLst>
              <a:ext uri="{FF2B5EF4-FFF2-40B4-BE49-F238E27FC236}">
                <a16:creationId xmlns:a16="http://schemas.microsoft.com/office/drawing/2014/main" id="{814DAEF0-5AA3-87B7-3AA6-4DEFFEDF50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5890" y="4730724"/>
            <a:ext cx="2556110" cy="2162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Which Side of the Cart Path Should You ...">
            <a:extLst>
              <a:ext uri="{FF2B5EF4-FFF2-40B4-BE49-F238E27FC236}">
                <a16:creationId xmlns:a16="http://schemas.microsoft.com/office/drawing/2014/main" id="{C66FB77A-4797-BB44-DA25-963852F130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62371"/>
            <a:ext cx="5468763" cy="1268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>
            <a:extLst>
              <a:ext uri="{FF2B5EF4-FFF2-40B4-BE49-F238E27FC236}">
                <a16:creationId xmlns:a16="http://schemas.microsoft.com/office/drawing/2014/main" id="{E98F4357-0959-08EF-B66E-5F1B201810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4311" y="-32082"/>
            <a:ext cx="2494452" cy="200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8392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A3394-87F9-DE77-3278-53F55D8592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Public road.</a:t>
            </a:r>
          </a:p>
          <a:p>
            <a:endParaRPr lang="en-GB" dirty="0"/>
          </a:p>
          <a:p>
            <a:r>
              <a:rPr lang="en-GB" dirty="0"/>
              <a:t>This is a road that is maintained at the publics expense.</a:t>
            </a:r>
          </a:p>
          <a:p>
            <a:endParaRPr lang="en-GB" dirty="0"/>
          </a:p>
          <a:p>
            <a:r>
              <a:rPr lang="en-GB" dirty="0"/>
              <a:t>S.62 Vehicle Excise and Registrations Act 1994.</a:t>
            </a:r>
          </a:p>
        </p:txBody>
      </p:sp>
      <p:pic>
        <p:nvPicPr>
          <p:cNvPr id="4098" name="Picture 2" descr="Poorly Maintained Road Photos, Images &amp; Pictures | Shutterstock">
            <a:extLst>
              <a:ext uri="{FF2B5EF4-FFF2-40B4-BE49-F238E27FC236}">
                <a16:creationId xmlns:a16="http://schemas.microsoft.com/office/drawing/2014/main" id="{3D7B863B-7501-4B4D-DFBF-0DDFDE5712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12" y="273992"/>
            <a:ext cx="3305175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Our Small Resurfacing Scheme (SRS) will help keep motorists ...">
            <a:extLst>
              <a:ext uri="{FF2B5EF4-FFF2-40B4-BE49-F238E27FC236}">
                <a16:creationId xmlns:a16="http://schemas.microsoft.com/office/drawing/2014/main" id="{854D50DA-574A-905E-632C-6CC9951FD3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12" y="3093096"/>
            <a:ext cx="3305175" cy="2272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86411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76F8F0-2032-3F4D-F4F6-00C0890EA8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858383" y="-1959769"/>
            <a:ext cx="3932237" cy="16002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8011C9-EC6D-3DC8-9601-EE19887B4329}"/>
              </a:ext>
            </a:extLst>
          </p:cNvPr>
          <p:cNvSpPr>
            <a:spLocks noGrp="1"/>
          </p:cNvSpPr>
          <p:nvPr>
            <p:ph type="pic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Public Place is a place where the public have access on payment or otherwise.</a:t>
            </a:r>
          </a:p>
          <a:p>
            <a:endParaRPr lang="en-GB" dirty="0"/>
          </a:p>
          <a:p>
            <a:r>
              <a:rPr lang="en-GB" dirty="0"/>
              <a:t>S.143</a:t>
            </a:r>
          </a:p>
          <a:p>
            <a:r>
              <a:rPr lang="en-GB" dirty="0"/>
              <a:t>(1)(a) Road Traffic Act 1988 (RTA)</a:t>
            </a:r>
          </a:p>
          <a:p>
            <a:r>
              <a:rPr lang="en-GB" dirty="0"/>
              <a:t>(Insurance offences).</a:t>
            </a:r>
          </a:p>
          <a:p>
            <a:endParaRPr lang="en-GB" dirty="0"/>
          </a:p>
          <a:p>
            <a:r>
              <a:rPr lang="en-GB" dirty="0"/>
              <a:t>S. 170 Road Traffic Act 1988</a:t>
            </a:r>
          </a:p>
          <a:p>
            <a:r>
              <a:rPr lang="en-GB" dirty="0"/>
              <a:t>(Reporting of an Accident).</a:t>
            </a:r>
          </a:p>
          <a:p>
            <a:endParaRPr lang="en-GB" dirty="0"/>
          </a:p>
          <a:p>
            <a:r>
              <a:rPr lang="en-GB" sz="2600" dirty="0"/>
              <a:t>The same definition is also included in standard of driving offences and drink / drug driving.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BC3467-A978-E87B-96DD-E7349D6682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-2701131" y="-382588"/>
            <a:ext cx="3932237" cy="381158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3074" name="Picture 2" descr="The Third Place » Public Places 101 ...">
            <a:extLst>
              <a:ext uri="{FF2B5EF4-FFF2-40B4-BE49-F238E27FC236}">
                <a16:creationId xmlns:a16="http://schemas.microsoft.com/office/drawing/2014/main" id="{29C470BA-A946-3F2E-3FC2-A3F7336945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431701" cy="179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ublic Places / Placemaking - Rescue ...">
            <a:extLst>
              <a:ext uri="{FF2B5EF4-FFF2-40B4-BE49-F238E27FC236}">
                <a16:creationId xmlns:a16="http://schemas.microsoft.com/office/drawing/2014/main" id="{4C99F8D1-58CA-A7E7-7656-A38F3FE751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97050"/>
            <a:ext cx="2431701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Supermarket car park rules explained | startrescue.co.uk">
            <a:extLst>
              <a:ext uri="{FF2B5EF4-FFF2-40B4-BE49-F238E27FC236}">
                <a16:creationId xmlns:a16="http://schemas.microsoft.com/office/drawing/2014/main" id="{8A8DA970-8E3F-F9AB-AAFD-06692832D9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40126"/>
            <a:ext cx="2431701" cy="179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Fairground Images – Browse 55,707 Stock ...">
            <a:extLst>
              <a:ext uri="{FF2B5EF4-FFF2-40B4-BE49-F238E27FC236}">
                <a16:creationId xmlns:a16="http://schemas.microsoft.com/office/drawing/2014/main" id="{9D663484-D69A-7562-D524-30300C443D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26051"/>
            <a:ext cx="2431701" cy="1631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ountry Parks - Kent Downs">
            <a:extLst>
              <a:ext uri="{FF2B5EF4-FFF2-40B4-BE49-F238E27FC236}">
                <a16:creationId xmlns:a16="http://schemas.microsoft.com/office/drawing/2014/main" id="{D35FFB0C-C650-A4B3-03DD-8DAA5C8B3D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1701" y="-1587"/>
            <a:ext cx="2063157" cy="179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Pendine Sands Holiday Park, Wales ...">
            <a:extLst>
              <a:ext uri="{FF2B5EF4-FFF2-40B4-BE49-F238E27FC236}">
                <a16:creationId xmlns:a16="http://schemas.microsoft.com/office/drawing/2014/main" id="{8C4523F3-9D70-8F6E-B9B7-20EF2E15B8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1701" y="1797050"/>
            <a:ext cx="2063157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70,000+ Best Road Photos · 100% Free Download · Pexels Stock ...">
            <a:extLst>
              <a:ext uri="{FF2B5EF4-FFF2-40B4-BE49-F238E27FC236}">
                <a16:creationId xmlns:a16="http://schemas.microsoft.com/office/drawing/2014/main" id="{8657BCFA-9813-DAB9-2D80-58D259C7D2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1701" y="3540125"/>
            <a:ext cx="2063157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Pub Car Park Photos, Images &amp; Pictures | Shutterstock">
            <a:extLst>
              <a:ext uri="{FF2B5EF4-FFF2-40B4-BE49-F238E27FC236}">
                <a16:creationId xmlns:a16="http://schemas.microsoft.com/office/drawing/2014/main" id="{6F9742AA-A390-DFB2-4A49-7DAFE18B05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1700" y="5226050"/>
            <a:ext cx="2063158" cy="2102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1854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3853A-C63B-189F-E048-D48D3569C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Public place?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65500D-B575-9535-53BC-82EFE417F8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2049462"/>
            <a:ext cx="6172200" cy="3811588"/>
          </a:xfrm>
        </p:spPr>
        <p:txBody>
          <a:bodyPr/>
          <a:lstStyle/>
          <a:p>
            <a:r>
              <a:rPr lang="en-GB" dirty="0"/>
              <a:t>Pub car park - Only during open hours and thirty minutes afterwards, not when the pub is closed to the public.</a:t>
            </a:r>
          </a:p>
          <a:p>
            <a:r>
              <a:rPr lang="en-GB" dirty="0"/>
              <a:t>Supermarket car parks enable public access 24/7.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362B48-49E5-24B2-BB70-D7DA164348E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A5AC04B-3C0D-7376-405A-9C9FF3637A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612" y="2057400"/>
            <a:ext cx="1762371" cy="165758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C12DC2A-C172-9CCC-E8FF-8EAB69C972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2867" y="2290795"/>
            <a:ext cx="1143160" cy="119079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FD5B558-F23F-C051-372B-3E6B64F603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612" y="3714981"/>
            <a:ext cx="1762371" cy="153329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D0320BB-B535-EC66-EA70-2E40AAB106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2867" y="3886232"/>
            <a:ext cx="1143160" cy="1190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682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3043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655712-24AC-2792-66FD-4521923FF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532214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15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Week 1 Session 3</a:t>
            </a:r>
            <a:br>
              <a:rPr lang="en-US" sz="15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br>
              <a:rPr lang="en-US" sz="15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</a:br>
            <a:r>
              <a:rPr lang="en-US" sz="15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Mechanically propelled vehicles, motor vehicles and an introduction to categories of vehicles.</a:t>
            </a:r>
          </a:p>
        </p:txBody>
      </p:sp>
      <p:pic>
        <p:nvPicPr>
          <p:cNvPr id="5" name="Picture 2" descr="Powys Roads Policing (@PowysRPU) / X">
            <a:extLst>
              <a:ext uri="{FF2B5EF4-FFF2-40B4-BE49-F238E27FC236}">
                <a16:creationId xmlns:a16="http://schemas.microsoft.com/office/drawing/2014/main" id="{074A6314-C82E-72C1-B49B-9738259C64E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349" b="1651"/>
          <a:stretch/>
        </p:blipFill>
        <p:spPr bwMode="auto">
          <a:xfrm>
            <a:off x="2190045" y="364587"/>
            <a:ext cx="7811909" cy="4394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63089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owys Roads Policing (@PowysRPU) / X">
            <a:extLst>
              <a:ext uri="{FF2B5EF4-FFF2-40B4-BE49-F238E27FC236}">
                <a16:creationId xmlns:a16="http://schemas.microsoft.com/office/drawing/2014/main" id="{D18A196A-F6B8-013C-F85B-740CA1544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36"/>
          <a:stretch/>
        </p:blipFill>
        <p:spPr bwMode="auto">
          <a:xfrm>
            <a:off x="1" y="10"/>
            <a:ext cx="494571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DC879E0-96A3-867B-009B-A3F512AA67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73864" y="743447"/>
            <a:ext cx="5807303" cy="1485319"/>
          </a:xfrm>
          <a:noFill/>
        </p:spPr>
        <p:txBody>
          <a:bodyPr>
            <a:normAutofit/>
          </a:bodyPr>
          <a:lstStyle/>
          <a:p>
            <a:pPr algn="l"/>
            <a:r>
              <a:rPr lang="en-GB" sz="3600" dirty="0"/>
              <a:t>By the end of the session, students will be able to: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ED9155-E3B3-0C4C-2F11-5F472F7EF1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69281" y="2663688"/>
            <a:ext cx="5597718" cy="3450866"/>
          </a:xfrm>
          <a:noFill/>
        </p:spPr>
        <p:txBody>
          <a:bodyPr>
            <a:normAutofit/>
          </a:bodyPr>
          <a:lstStyle/>
          <a:p>
            <a:pPr algn="l"/>
            <a:r>
              <a:rPr lang="en-GB" dirty="0"/>
              <a:t>Define the term mechanically propelled vehicle.</a:t>
            </a:r>
          </a:p>
          <a:p>
            <a:pPr algn="l"/>
            <a:r>
              <a:rPr lang="en-GB" dirty="0"/>
              <a:t>Define the term motor vehicle</a:t>
            </a:r>
          </a:p>
          <a:p>
            <a:pPr algn="l"/>
            <a:r>
              <a:rPr lang="en-GB" dirty="0"/>
              <a:t>Identify a selection of mechanically propelled vehicles identifying which are also motor vehicles (intended for use on the road, and which are not motor vehicles).</a:t>
            </a:r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5567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79151628-1455-A44A-BA02-AE1F141EC64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125" r="13928" b="-2"/>
          <a:stretch/>
        </p:blipFill>
        <p:spPr>
          <a:xfrm>
            <a:off x="1" y="1"/>
            <a:ext cx="2970465" cy="338327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6907BCC-AB61-8E18-CA15-D1B88946A80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5748" r="17537" b="1"/>
          <a:stretch/>
        </p:blipFill>
        <p:spPr>
          <a:xfrm>
            <a:off x="3072956" y="10"/>
            <a:ext cx="2970465" cy="338326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E0127AE-C738-0B95-B945-815912FA576E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24347" r="24260" b="2"/>
          <a:stretch/>
        </p:blipFill>
        <p:spPr>
          <a:xfrm>
            <a:off x="6145909" y="10"/>
            <a:ext cx="2971800" cy="338326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7E4E50-261C-148E-0708-CD054687A821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9816" r="10342" b="-1"/>
          <a:stretch/>
        </p:blipFill>
        <p:spPr>
          <a:xfrm>
            <a:off x="9220200" y="10"/>
            <a:ext cx="2971800" cy="3383268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264F058-0AF9-6AE1-9B54-894887BC438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7"/>
          <a:srcRect l="34268" r="13727" b="2"/>
          <a:stretch/>
        </p:blipFill>
        <p:spPr>
          <a:xfrm>
            <a:off x="-1017" y="3474720"/>
            <a:ext cx="2970465" cy="338328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453C45-038A-B940-2E63-AACA735618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1653" y="3799272"/>
            <a:ext cx="5193748" cy="63712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Mechanically propelled vehicle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2391E9F-A5FF-0D60-C1B1-F4ACABD0E8C1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4012" r="1" b="1"/>
          <a:stretch/>
        </p:blipFill>
        <p:spPr>
          <a:xfrm>
            <a:off x="3059902" y="3474719"/>
            <a:ext cx="2970466" cy="3383280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435061-CBA2-4DBF-AA11-1D2460CD20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79648" y="4510585"/>
            <a:ext cx="5366610" cy="1758732"/>
          </a:xfrm>
        </p:spPr>
        <p:txBody>
          <a:bodyPr vert="horz" lIns="91440" tIns="45720" rIns="91440" bIns="45720" rtlCol="0">
            <a:normAutofit/>
          </a:bodyPr>
          <a:lstStyle/>
          <a:p>
            <a:pPr marL="0"/>
            <a:r>
              <a:rPr lang="en-US" sz="1800">
                <a:solidFill>
                  <a:srgbClr val="FFFFFF"/>
                </a:solidFill>
              </a:rPr>
              <a:t>Is a vehicle which is powered by a motor (electricity, petrol, diesel or other fuel).</a:t>
            </a:r>
          </a:p>
          <a:p>
            <a:pPr marL="0"/>
            <a:endParaRPr lang="en-US" sz="1800">
              <a:solidFill>
                <a:srgbClr val="FFFFFF"/>
              </a:solidFill>
            </a:endParaRPr>
          </a:p>
          <a:p>
            <a:pPr marL="0"/>
            <a:r>
              <a:rPr lang="en-US" sz="1800">
                <a:solidFill>
                  <a:srgbClr val="FFFFFF"/>
                </a:solidFill>
              </a:rPr>
              <a:t> Whether a vehicle is an MPV or not, is a question for the court to decide.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56CE103-E2C9-0A15-9B0C-C877EE09BEE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93183" y="3599496"/>
            <a:ext cx="5553075" cy="3133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8316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B25D77-3DC5-45E1-2215-0B6C34C561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8209"/>
            <a:ext cx="6812280" cy="2213607"/>
          </a:xfrm>
        </p:spPr>
        <p:txBody>
          <a:bodyPr vert="horz" lIns="91440" tIns="45720" rIns="91440" bIns="45720" rtlCol="0" anchor="b">
            <a:normAutofit/>
          </a:bodyPr>
          <a:lstStyle/>
          <a:p>
            <a:br>
              <a:rPr lang="en-US" sz="2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2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2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2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Motor Vehicle:</a:t>
            </a:r>
            <a:br>
              <a:rPr lang="en-US" sz="2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2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 1. Vehicle Excise and Registration Act 1994. (VERA)</a:t>
            </a:r>
            <a:br>
              <a:rPr lang="en-US" sz="2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22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12D548A-88F0-5311-290D-E58D62DE0B5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860" b="-3"/>
          <a:stretch/>
        </p:blipFill>
        <p:spPr>
          <a:xfrm>
            <a:off x="7992957" y="10"/>
            <a:ext cx="4199043" cy="2769351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EBF380-AF9A-1A11-BB53-C936DED85E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8200" y="2971800"/>
            <a:ext cx="6812280" cy="3136605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000" dirty="0"/>
              <a:t>Vehicle: “a mechanically propelled vehicle, or anything (whether or not it is a vehicle) that has been, but has ceased to be, a mechanically propelled vehicle”.  </a:t>
            </a:r>
          </a:p>
          <a:p>
            <a:endParaRPr lang="en-US" sz="20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ADBCC96-0F31-8594-A3A7-E51D4D5CB62F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rcRect t="7326" b="1671"/>
          <a:stretch/>
        </p:blipFill>
        <p:spPr>
          <a:xfrm>
            <a:off x="7992957" y="2957665"/>
            <a:ext cx="4199043" cy="3900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27962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D4CE66-CEBA-1FEE-2590-B6513ECCD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90194"/>
            <a:ext cx="9647982" cy="923827"/>
          </a:xfrm>
        </p:spPr>
        <p:txBody>
          <a:bodyPr>
            <a:normAutofit fontScale="90000"/>
          </a:bodyPr>
          <a:lstStyle/>
          <a:p>
            <a:br>
              <a:rPr lang="en-GB" sz="27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7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7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2700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sz="1400" dirty="0"/>
            </a:b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Motor vehicle, </a:t>
            </a:r>
            <a:br>
              <a:rPr lang="en-GB" sz="2800" dirty="0"/>
            </a:br>
            <a:r>
              <a:rPr lang="en-GB" sz="2800" dirty="0">
                <a:solidFill>
                  <a:srgbClr val="1E1E1E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S.185(1)  Road Traffic Act 1988</a:t>
            </a:r>
            <a:endParaRPr lang="en-GB" sz="280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44E5A5-B9B8-F943-039F-FEC27B5C30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1121133"/>
            <a:ext cx="5584866" cy="2203835"/>
          </a:xfrm>
        </p:spPr>
        <p:txBody>
          <a:bodyPr>
            <a:normAutofit/>
          </a:bodyPr>
          <a:lstStyle/>
          <a:p>
            <a:endParaRPr lang="en-GB" dirty="0"/>
          </a:p>
          <a:p>
            <a:r>
              <a:rPr lang="en-GB" sz="2000" b="0" i="0" dirty="0">
                <a:solidFill>
                  <a:srgbClr val="1E1E1E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“motor vehicle” </a:t>
            </a:r>
            <a:r>
              <a:rPr lang="en-GB" sz="900" b="0" i="0" dirty="0">
                <a:solidFill>
                  <a:srgbClr val="1E1E1E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means, subject to section 20 of the Chronically Sick and Disabled Persons Act 1970 (which makes special provision about invalid carriages, within the meaning of that Act), </a:t>
            </a:r>
            <a:r>
              <a:rPr lang="en-GB" sz="2000" b="1" i="0" dirty="0">
                <a:solidFill>
                  <a:srgbClr val="1E1E1E"/>
                </a:solidFill>
                <a:effectLst/>
                <a:highlight>
                  <a:srgbClr val="FFFFFF"/>
                </a:highlight>
                <a:latin typeface="arial" panose="020B0604020202020204" pitchFamily="34" charset="0"/>
              </a:rPr>
              <a:t>a mechanically propelled vehicle intended or adapted for use on roads,</a:t>
            </a: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B5A3D5C-C701-44B0-48FF-13727976DA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2326" y="5276751"/>
            <a:ext cx="2286319" cy="140989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FEF0DC8-7E88-A33C-2041-821637D22C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1184" y="4858247"/>
            <a:ext cx="2754143" cy="168637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3B14CFD-2DF1-373A-EBBE-474A58F72E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788" y="3657600"/>
            <a:ext cx="2086266" cy="133368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870C955-EC99-2674-C222-A5D32CE0D5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3031" y="3652837"/>
            <a:ext cx="2410161" cy="134321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E830907-1F9F-640D-62C7-8C1005B54C1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94573" y="3657275"/>
            <a:ext cx="2410161" cy="161947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3E5190B3-CF56-E905-FC0A-450610A4DB18}"/>
                  </a:ext>
                </a:extLst>
              </p14:cNvPr>
              <p14:cNvContentPartPr/>
              <p14:nvPr/>
            </p14:nvContentPartPr>
            <p14:xfrm>
              <a:off x="5908054" y="3426605"/>
              <a:ext cx="2870280" cy="184104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3E5190B3-CF56-E905-FC0A-450610A4DB18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872054" y="3390965"/>
                <a:ext cx="2941920" cy="1912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B6E28EB4-78E6-B69F-7198-3120C0CC854C}"/>
                  </a:ext>
                </a:extLst>
              </p14:cNvPr>
              <p14:cNvContentPartPr/>
              <p14:nvPr/>
            </p14:nvContentPartPr>
            <p14:xfrm>
              <a:off x="6122254" y="3609485"/>
              <a:ext cx="2480760" cy="165204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B6E28EB4-78E6-B69F-7198-3120C0CC854C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6086254" y="3573845"/>
                <a:ext cx="2552400" cy="1723680"/>
              </a:xfrm>
              <a:prstGeom prst="rect">
                <a:avLst/>
              </a:prstGeom>
            </p:spPr>
          </p:pic>
        </mc:Fallback>
      </mc:AlternateContent>
      <p:grpSp>
        <p:nvGrpSpPr>
          <p:cNvPr id="17" name="Group 16">
            <a:extLst>
              <a:ext uri="{FF2B5EF4-FFF2-40B4-BE49-F238E27FC236}">
                <a16:creationId xmlns:a16="http://schemas.microsoft.com/office/drawing/2014/main" id="{E4F4385F-9980-909E-9507-088308CB135D}"/>
              </a:ext>
            </a:extLst>
          </p:cNvPr>
          <p:cNvGrpSpPr/>
          <p:nvPr/>
        </p:nvGrpSpPr>
        <p:grpSpPr>
          <a:xfrm>
            <a:off x="1907734" y="5215805"/>
            <a:ext cx="2871360" cy="1590480"/>
            <a:chOff x="1907734" y="5215805"/>
            <a:chExt cx="2871360" cy="15904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1">
              <p14:nvContentPartPr>
                <p14:cNvPr id="13" name="Ink 12">
                  <a:extLst>
                    <a:ext uri="{FF2B5EF4-FFF2-40B4-BE49-F238E27FC236}">
                      <a16:creationId xmlns:a16="http://schemas.microsoft.com/office/drawing/2014/main" id="{DEF9F15E-844E-20D7-91CB-DAB54A598BD8}"/>
                    </a:ext>
                  </a:extLst>
                </p14:cNvPr>
                <p14:cNvContentPartPr/>
                <p14:nvPr/>
              </p14:nvContentPartPr>
              <p14:xfrm>
                <a:off x="2090974" y="5215805"/>
                <a:ext cx="2688120" cy="1572480"/>
              </p14:xfrm>
            </p:contentPart>
          </mc:Choice>
          <mc:Fallback xmlns="">
            <p:pic>
              <p:nvPicPr>
                <p:cNvPr id="13" name="Ink 12">
                  <a:extLst>
                    <a:ext uri="{FF2B5EF4-FFF2-40B4-BE49-F238E27FC236}">
                      <a16:creationId xmlns:a16="http://schemas.microsoft.com/office/drawing/2014/main" id="{DEF9F15E-844E-20D7-91CB-DAB54A598BD8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2054974" y="5179805"/>
                  <a:ext cx="2759760" cy="1644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14" name="Ink 13">
                  <a:extLst>
                    <a:ext uri="{FF2B5EF4-FFF2-40B4-BE49-F238E27FC236}">
                      <a16:creationId xmlns:a16="http://schemas.microsoft.com/office/drawing/2014/main" id="{B24C9CC3-4A31-6B18-7CEB-2295360DDC8C}"/>
                    </a:ext>
                  </a:extLst>
                </p14:cNvPr>
                <p14:cNvContentPartPr/>
                <p14:nvPr/>
              </p14:nvContentPartPr>
              <p14:xfrm>
                <a:off x="1907734" y="5274125"/>
                <a:ext cx="2651040" cy="1532160"/>
              </p14:xfrm>
            </p:contentPart>
          </mc:Choice>
          <mc:Fallback xmlns="">
            <p:pic>
              <p:nvPicPr>
                <p:cNvPr id="14" name="Ink 13">
                  <a:extLst>
                    <a:ext uri="{FF2B5EF4-FFF2-40B4-BE49-F238E27FC236}">
                      <a16:creationId xmlns:a16="http://schemas.microsoft.com/office/drawing/2014/main" id="{B24C9CC3-4A31-6B18-7CEB-2295360DDC8C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872094" y="5238485"/>
                  <a:ext cx="2722680" cy="160380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18626228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6A570B-B5D5-8149-1CB3-4045448204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81644" y="987425"/>
            <a:ext cx="10673744" cy="4873625"/>
          </a:xfrm>
        </p:spPr>
        <p:txBody>
          <a:bodyPr/>
          <a:lstStyle/>
          <a:p>
            <a:r>
              <a:rPr lang="en-GB" b="1" dirty="0"/>
              <a:t>Directed Reading</a:t>
            </a:r>
          </a:p>
          <a:p>
            <a:endParaRPr lang="en-GB" dirty="0"/>
          </a:p>
          <a:p>
            <a:r>
              <a:rPr lang="en-GB" dirty="0"/>
              <a:t>To conclude Road Traffic Definitions – Please take the time to read over the directed reading power point under week 1 on Moodle.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5C5DB4C-20E1-5C4A-5F1F-F6B7F5666E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4087" y="4052607"/>
            <a:ext cx="2876550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6269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Yellow question mark">
            <a:extLst>
              <a:ext uri="{FF2B5EF4-FFF2-40B4-BE49-F238E27FC236}">
                <a16:creationId xmlns:a16="http://schemas.microsoft.com/office/drawing/2014/main" id="{4E4FC77D-47E6-87FF-AFBF-EE90F53343F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6250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6E7ECE1-899F-E298-1477-E3B4CE4A38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200" dirty="0">
                <a:solidFill>
                  <a:srgbClr val="FFFFFF"/>
                </a:solidFill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8729779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568</Words>
  <Application>Microsoft Office PowerPoint</Application>
  <PresentationFormat>Widescreen</PresentationFormat>
  <Paragraphs>55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Aptos</vt:lpstr>
      <vt:lpstr>Aptos Display</vt:lpstr>
      <vt:lpstr>Arial</vt:lpstr>
      <vt:lpstr>Arial</vt:lpstr>
      <vt:lpstr>Office Theme</vt:lpstr>
      <vt:lpstr>Roads Policing.</vt:lpstr>
      <vt:lpstr>By the end of the session, students will be able to:</vt:lpstr>
      <vt:lpstr>PowerPoint Presentation</vt:lpstr>
      <vt:lpstr>PowerPoint Presentation</vt:lpstr>
      <vt:lpstr>PowerPoint Presentation</vt:lpstr>
      <vt:lpstr>PowerPoint Presentation</vt:lpstr>
      <vt:lpstr>Public place?</vt:lpstr>
      <vt:lpstr>Week 1 Session 3  Mechanically propelled vehicles, motor vehicles and an introduction to categories of vehicles.</vt:lpstr>
      <vt:lpstr>By the end of the session, students will be able to:</vt:lpstr>
      <vt:lpstr>Mechanically propelled vehicle</vt:lpstr>
      <vt:lpstr>   Motor Vehicle: S 1. Vehicle Excise and Registration Act 1994. (VERA) </vt:lpstr>
      <vt:lpstr>     Motor vehicle,  S.185(1)  Road Traffic Act 1988</vt:lpstr>
      <vt:lpstr>PowerPoint Presentation</vt:lpstr>
      <vt:lpstr>Any Questions?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Melanie Thomas</dc:creator>
  <cp:lastModifiedBy>Kelly Andrews</cp:lastModifiedBy>
  <cp:revision>4</cp:revision>
  <dcterms:created xsi:type="dcterms:W3CDTF">2024-09-13T13:51:35Z</dcterms:created>
  <dcterms:modified xsi:type="dcterms:W3CDTF">2025-01-22T14:25:29Z</dcterms:modified>
</cp:coreProperties>
</file>