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1" r:id="rId6"/>
    <p:sldId id="262" r:id="rId7"/>
    <p:sldId id="264" r:id="rId8"/>
    <p:sldId id="260" r:id="rId9"/>
    <p:sldId id="265"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3360EB-56F5-4A10-909D-50DF58DFC6F1}" v="19" dt="2022-02-24T15:44:35.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922490@student.uwtsd.ac.uk Cleopatra29@" userId="cbebbcae608c2bf3" providerId="LiveId" clId="{2A3360EB-56F5-4A10-909D-50DF58DFC6F1}"/>
    <pc:docChg chg="custSel addSld delSld modSld">
      <pc:chgData name="1922490@student.uwtsd.ac.uk Cleopatra29@" userId="cbebbcae608c2bf3" providerId="LiveId" clId="{2A3360EB-56F5-4A10-909D-50DF58DFC6F1}" dt="2022-02-24T15:49:16.051" v="644" actId="27636"/>
      <pc:docMkLst>
        <pc:docMk/>
      </pc:docMkLst>
      <pc:sldChg chg="modSp mod">
        <pc:chgData name="1922490@student.uwtsd.ac.uk Cleopatra29@" userId="cbebbcae608c2bf3" providerId="LiveId" clId="{2A3360EB-56F5-4A10-909D-50DF58DFC6F1}" dt="2022-02-24T15:48:34.366" v="642" actId="255"/>
        <pc:sldMkLst>
          <pc:docMk/>
          <pc:sldMk cId="36022903" sldId="257"/>
        </pc:sldMkLst>
        <pc:spChg chg="mod">
          <ac:chgData name="1922490@student.uwtsd.ac.uk Cleopatra29@" userId="cbebbcae608c2bf3" providerId="LiveId" clId="{2A3360EB-56F5-4A10-909D-50DF58DFC6F1}" dt="2022-02-24T15:48:34.366" v="642" actId="255"/>
          <ac:spMkLst>
            <pc:docMk/>
            <pc:sldMk cId="36022903" sldId="257"/>
            <ac:spMk id="2" creationId="{2AA8C248-F053-49F2-8031-660D1603E23A}"/>
          </ac:spMkLst>
        </pc:spChg>
        <pc:spChg chg="mod">
          <ac:chgData name="1922490@student.uwtsd.ac.uk Cleopatra29@" userId="cbebbcae608c2bf3" providerId="LiveId" clId="{2A3360EB-56F5-4A10-909D-50DF58DFC6F1}" dt="2022-02-24T14:59:41.267" v="284" actId="20577"/>
          <ac:spMkLst>
            <pc:docMk/>
            <pc:sldMk cId="36022903" sldId="257"/>
            <ac:spMk id="3" creationId="{47072A69-235D-4B42-B779-C9EF826632AF}"/>
          </ac:spMkLst>
        </pc:spChg>
      </pc:sldChg>
      <pc:sldChg chg="modSp mod">
        <pc:chgData name="1922490@student.uwtsd.ac.uk Cleopatra29@" userId="cbebbcae608c2bf3" providerId="LiveId" clId="{2A3360EB-56F5-4A10-909D-50DF58DFC6F1}" dt="2022-02-24T15:48:26.348" v="641" actId="255"/>
        <pc:sldMkLst>
          <pc:docMk/>
          <pc:sldMk cId="3618430955" sldId="258"/>
        </pc:sldMkLst>
        <pc:spChg chg="mod">
          <ac:chgData name="1922490@student.uwtsd.ac.uk Cleopatra29@" userId="cbebbcae608c2bf3" providerId="LiveId" clId="{2A3360EB-56F5-4A10-909D-50DF58DFC6F1}" dt="2022-02-24T15:48:26.348" v="641" actId="255"/>
          <ac:spMkLst>
            <pc:docMk/>
            <pc:sldMk cId="3618430955" sldId="258"/>
            <ac:spMk id="2" creationId="{90F4106E-5FF4-45CA-9B9D-D42431D69F39}"/>
          </ac:spMkLst>
        </pc:spChg>
      </pc:sldChg>
      <pc:sldChg chg="modSp mod">
        <pc:chgData name="1922490@student.uwtsd.ac.uk Cleopatra29@" userId="cbebbcae608c2bf3" providerId="LiveId" clId="{2A3360EB-56F5-4A10-909D-50DF58DFC6F1}" dt="2022-02-24T15:48:08.364" v="640" actId="255"/>
        <pc:sldMkLst>
          <pc:docMk/>
          <pc:sldMk cId="2469020873" sldId="259"/>
        </pc:sldMkLst>
        <pc:spChg chg="mod">
          <ac:chgData name="1922490@student.uwtsd.ac.uk Cleopatra29@" userId="cbebbcae608c2bf3" providerId="LiveId" clId="{2A3360EB-56F5-4A10-909D-50DF58DFC6F1}" dt="2022-02-24T15:48:08.364" v="640" actId="255"/>
          <ac:spMkLst>
            <pc:docMk/>
            <pc:sldMk cId="2469020873" sldId="259"/>
            <ac:spMk id="2" creationId="{68E6C4F6-D09E-4F3E-8F41-CE69AEFDC72E}"/>
          </ac:spMkLst>
        </pc:spChg>
      </pc:sldChg>
      <pc:sldChg chg="modSp mod">
        <pc:chgData name="1922490@student.uwtsd.ac.uk Cleopatra29@" userId="cbebbcae608c2bf3" providerId="LiveId" clId="{2A3360EB-56F5-4A10-909D-50DF58DFC6F1}" dt="2022-02-24T15:47:23.393" v="636" actId="255"/>
        <pc:sldMkLst>
          <pc:docMk/>
          <pc:sldMk cId="1698812708" sldId="260"/>
        </pc:sldMkLst>
        <pc:spChg chg="mod">
          <ac:chgData name="1922490@student.uwtsd.ac.uk Cleopatra29@" userId="cbebbcae608c2bf3" providerId="LiveId" clId="{2A3360EB-56F5-4A10-909D-50DF58DFC6F1}" dt="2022-02-24T15:47:23.393" v="636" actId="255"/>
          <ac:spMkLst>
            <pc:docMk/>
            <pc:sldMk cId="1698812708" sldId="260"/>
            <ac:spMk id="2" creationId="{212F6736-692A-43E0-9817-1122BF7693FF}"/>
          </ac:spMkLst>
        </pc:spChg>
        <pc:spChg chg="mod">
          <ac:chgData name="1922490@student.uwtsd.ac.uk Cleopatra29@" userId="cbebbcae608c2bf3" providerId="LiveId" clId="{2A3360EB-56F5-4A10-909D-50DF58DFC6F1}" dt="2022-02-24T15:37:13.745" v="613" actId="21"/>
          <ac:spMkLst>
            <pc:docMk/>
            <pc:sldMk cId="1698812708" sldId="260"/>
            <ac:spMk id="3" creationId="{5B08A26F-D3CF-40C5-B65B-B3C71FC68B56}"/>
          </ac:spMkLst>
        </pc:spChg>
        <pc:picChg chg="mod">
          <ac:chgData name="1922490@student.uwtsd.ac.uk Cleopatra29@" userId="cbebbcae608c2bf3" providerId="LiveId" clId="{2A3360EB-56F5-4A10-909D-50DF58DFC6F1}" dt="2022-02-24T15:44:35.896" v="633" actId="14100"/>
          <ac:picMkLst>
            <pc:docMk/>
            <pc:sldMk cId="1698812708" sldId="260"/>
            <ac:picMk id="4098" creationId="{EE1891CD-1B80-49F0-82B7-D018DDB62860}"/>
          </ac:picMkLst>
        </pc:picChg>
      </pc:sldChg>
      <pc:sldChg chg="del">
        <pc:chgData name="1922490@student.uwtsd.ac.uk Cleopatra29@" userId="cbebbcae608c2bf3" providerId="LiveId" clId="{2A3360EB-56F5-4A10-909D-50DF58DFC6F1}" dt="2022-02-24T15:08:09.499" v="285" actId="2696"/>
        <pc:sldMkLst>
          <pc:docMk/>
          <pc:sldMk cId="4018133167" sldId="260"/>
        </pc:sldMkLst>
      </pc:sldChg>
      <pc:sldChg chg="modSp mod">
        <pc:chgData name="1922490@student.uwtsd.ac.uk Cleopatra29@" userId="cbebbcae608c2bf3" providerId="LiveId" clId="{2A3360EB-56F5-4A10-909D-50DF58DFC6F1}" dt="2022-02-24T15:47:56.001" v="639" actId="27636"/>
        <pc:sldMkLst>
          <pc:docMk/>
          <pc:sldMk cId="397345060" sldId="261"/>
        </pc:sldMkLst>
        <pc:spChg chg="mod">
          <ac:chgData name="1922490@student.uwtsd.ac.uk Cleopatra29@" userId="cbebbcae608c2bf3" providerId="LiveId" clId="{2A3360EB-56F5-4A10-909D-50DF58DFC6F1}" dt="2022-02-24T15:47:56.001" v="639" actId="27636"/>
          <ac:spMkLst>
            <pc:docMk/>
            <pc:sldMk cId="397345060" sldId="261"/>
            <ac:spMk id="2" creationId="{1F3D4B07-7DBD-499E-BB62-6FED654865CA}"/>
          </ac:spMkLst>
        </pc:spChg>
      </pc:sldChg>
      <pc:sldChg chg="modSp mod">
        <pc:chgData name="1922490@student.uwtsd.ac.uk Cleopatra29@" userId="cbebbcae608c2bf3" providerId="LiveId" clId="{2A3360EB-56F5-4A10-909D-50DF58DFC6F1}" dt="2022-02-24T15:46:57.445" v="634" actId="255"/>
        <pc:sldMkLst>
          <pc:docMk/>
          <pc:sldMk cId="2419847065" sldId="262"/>
        </pc:sldMkLst>
        <pc:spChg chg="mod">
          <ac:chgData name="1922490@student.uwtsd.ac.uk Cleopatra29@" userId="cbebbcae608c2bf3" providerId="LiveId" clId="{2A3360EB-56F5-4A10-909D-50DF58DFC6F1}" dt="2022-02-24T15:46:57.445" v="634" actId="255"/>
          <ac:spMkLst>
            <pc:docMk/>
            <pc:sldMk cId="2419847065" sldId="262"/>
            <ac:spMk id="2" creationId="{024AFB17-1549-4913-BA9E-F8D260BC41FE}"/>
          </ac:spMkLst>
        </pc:spChg>
      </pc:sldChg>
      <pc:sldChg chg="modSp mod">
        <pc:chgData name="1922490@student.uwtsd.ac.uk Cleopatra29@" userId="cbebbcae608c2bf3" providerId="LiveId" clId="{2A3360EB-56F5-4A10-909D-50DF58DFC6F1}" dt="2022-02-24T15:49:16.051" v="644" actId="27636"/>
        <pc:sldMkLst>
          <pc:docMk/>
          <pc:sldMk cId="1640498037" sldId="263"/>
        </pc:sldMkLst>
        <pc:spChg chg="mod">
          <ac:chgData name="1922490@student.uwtsd.ac.uk Cleopatra29@" userId="cbebbcae608c2bf3" providerId="LiveId" clId="{2A3360EB-56F5-4A10-909D-50DF58DFC6F1}" dt="2022-02-24T15:49:16.051" v="644" actId="27636"/>
          <ac:spMkLst>
            <pc:docMk/>
            <pc:sldMk cId="1640498037" sldId="263"/>
            <ac:spMk id="2" creationId="{56CF97EA-7315-4418-A753-748C01D89739}"/>
          </ac:spMkLst>
        </pc:spChg>
      </pc:sldChg>
      <pc:sldChg chg="modSp mod">
        <pc:chgData name="1922490@student.uwtsd.ac.uk Cleopatra29@" userId="cbebbcae608c2bf3" providerId="LiveId" clId="{2A3360EB-56F5-4A10-909D-50DF58DFC6F1}" dt="2022-02-24T15:47:09.717" v="635" actId="255"/>
        <pc:sldMkLst>
          <pc:docMk/>
          <pc:sldMk cId="722970231" sldId="264"/>
        </pc:sldMkLst>
        <pc:spChg chg="mod">
          <ac:chgData name="1922490@student.uwtsd.ac.uk Cleopatra29@" userId="cbebbcae608c2bf3" providerId="LiveId" clId="{2A3360EB-56F5-4A10-909D-50DF58DFC6F1}" dt="2022-02-24T15:47:09.717" v="635" actId="255"/>
          <ac:spMkLst>
            <pc:docMk/>
            <pc:sldMk cId="722970231" sldId="264"/>
            <ac:spMk id="2" creationId="{66498AC6-0282-409E-B44A-67FC718121AB}"/>
          </ac:spMkLst>
        </pc:spChg>
      </pc:sldChg>
      <pc:sldChg chg="addSp delSp modSp new mod">
        <pc:chgData name="1922490@student.uwtsd.ac.uk Cleopatra29@" userId="cbebbcae608c2bf3" providerId="LiveId" clId="{2A3360EB-56F5-4A10-909D-50DF58DFC6F1}" dt="2022-02-24T15:47:40.816" v="637" actId="255"/>
        <pc:sldMkLst>
          <pc:docMk/>
          <pc:sldMk cId="2354025481" sldId="265"/>
        </pc:sldMkLst>
        <pc:spChg chg="mod">
          <ac:chgData name="1922490@student.uwtsd.ac.uk Cleopatra29@" userId="cbebbcae608c2bf3" providerId="LiveId" clId="{2A3360EB-56F5-4A10-909D-50DF58DFC6F1}" dt="2022-02-24T15:47:40.816" v="637" actId="255"/>
          <ac:spMkLst>
            <pc:docMk/>
            <pc:sldMk cId="2354025481" sldId="265"/>
            <ac:spMk id="2" creationId="{EEF8EEAB-9D9E-4942-A74F-F521C40CEDBF}"/>
          </ac:spMkLst>
        </pc:spChg>
        <pc:spChg chg="mod">
          <ac:chgData name="1922490@student.uwtsd.ac.uk Cleopatra29@" userId="cbebbcae608c2bf3" providerId="LiveId" clId="{2A3360EB-56F5-4A10-909D-50DF58DFC6F1}" dt="2022-02-24T15:37:27.113" v="615" actId="14100"/>
          <ac:spMkLst>
            <pc:docMk/>
            <pc:sldMk cId="2354025481" sldId="265"/>
            <ac:spMk id="3" creationId="{A2D52771-E38D-480C-AA8F-005867BF5D39}"/>
          </ac:spMkLst>
        </pc:spChg>
        <pc:picChg chg="add del mod">
          <ac:chgData name="1922490@student.uwtsd.ac.uk Cleopatra29@" userId="cbebbcae608c2bf3" providerId="LiveId" clId="{2A3360EB-56F5-4A10-909D-50DF58DFC6F1}" dt="2022-02-24T15:38:50.928" v="620" actId="21"/>
          <ac:picMkLst>
            <pc:docMk/>
            <pc:sldMk cId="2354025481" sldId="265"/>
            <ac:picMk id="1026" creationId="{6C7AF110-8D93-4712-A9BB-22DC4FF8BFE1}"/>
          </ac:picMkLst>
        </pc:picChg>
        <pc:picChg chg="add mod">
          <ac:chgData name="1922490@student.uwtsd.ac.uk Cleopatra29@" userId="cbebbcae608c2bf3" providerId="LiveId" clId="{2A3360EB-56F5-4A10-909D-50DF58DFC6F1}" dt="2022-02-24T15:40:02.487" v="629" actId="14100"/>
          <ac:picMkLst>
            <pc:docMk/>
            <pc:sldMk cId="2354025481" sldId="265"/>
            <ac:picMk id="1028" creationId="{1A04D0A5-889C-4356-B9C0-4860C38E82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C81BE1-08E9-4FB7-B73C-FC27A5BB76AD}" type="datetimeFigureOut">
              <a:rPr lang="en-IN" smtClean="0"/>
              <a:t>24-02-2022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E0F445-152F-4DF8-A68D-90761E191345}" type="slidenum">
              <a:rPr lang="en-IN" smtClean="0"/>
              <a:t>‹#›</a:t>
            </a:fld>
            <a:endParaRPr lang="en-IN"/>
          </a:p>
        </p:txBody>
      </p:sp>
    </p:spTree>
    <p:extLst>
      <p:ext uri="{BB962C8B-B14F-4D97-AF65-F5344CB8AC3E}">
        <p14:creationId xmlns:p14="http://schemas.microsoft.com/office/powerpoint/2010/main" val="4028383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E0F445-152F-4DF8-A68D-90761E191345}" type="slidenum">
              <a:rPr lang="en-IN" smtClean="0"/>
              <a:t>8</a:t>
            </a:fld>
            <a:endParaRPr lang="en-IN"/>
          </a:p>
        </p:txBody>
      </p:sp>
    </p:spTree>
    <p:extLst>
      <p:ext uri="{BB962C8B-B14F-4D97-AF65-F5344CB8AC3E}">
        <p14:creationId xmlns:p14="http://schemas.microsoft.com/office/powerpoint/2010/main" val="1077027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Thus, the research also described different types of relationships between employers and employees. In addition, it has also discussed factors such as management style, organizational culture, legal and economic policies, etc. that positively affect the relationship between employer and employee.</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2E0F445-152F-4DF8-A68D-90761E191345}" type="slidenum">
              <a:rPr lang="en-IN" smtClean="0"/>
              <a:t>10</a:t>
            </a:fld>
            <a:endParaRPr lang="en-IN"/>
          </a:p>
        </p:txBody>
      </p:sp>
    </p:spTree>
    <p:extLst>
      <p:ext uri="{BB962C8B-B14F-4D97-AF65-F5344CB8AC3E}">
        <p14:creationId xmlns:p14="http://schemas.microsoft.com/office/powerpoint/2010/main" val="2147494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112621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815259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894800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180607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59CE89-FA7C-4696-A8C4-E555F5E804D9}" type="datetimeFigureOut">
              <a:rPr lang="en-IN" smtClean="0"/>
              <a:t>24-02-2022</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447621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59CE89-FA7C-4696-A8C4-E555F5E804D9}" type="datetimeFigureOut">
              <a:rPr lang="en-IN" smtClean="0"/>
              <a:t>24-02-2022</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807942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59CE89-FA7C-4696-A8C4-E555F5E804D9}" type="datetimeFigureOut">
              <a:rPr lang="en-IN" smtClean="0"/>
              <a:t>24-02-2022</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3010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337989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335804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320989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13EEEAF-35BD-42FD-B24B-144547A86CBE}"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346501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673942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01975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59CE89-FA7C-4696-A8C4-E555F5E804D9}" type="datetimeFigureOut">
              <a:rPr lang="en-IN" smtClean="0"/>
              <a:t>24-02-2022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2096057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0022393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9CE89-FA7C-4696-A8C4-E555F5E804D9}" type="datetimeFigureOut">
              <a:rPr lang="en-IN" smtClean="0"/>
              <a:t>24-02-2022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13EEEAF-35BD-42FD-B24B-144547A86CBE}" type="slidenum">
              <a:rPr lang="en-IN" smtClean="0"/>
              <a:t>‹#›</a:t>
            </a:fld>
            <a:endParaRPr lang="en-IN"/>
          </a:p>
        </p:txBody>
      </p:sp>
    </p:spTree>
    <p:extLst>
      <p:ext uri="{BB962C8B-B14F-4D97-AF65-F5344CB8AC3E}">
        <p14:creationId xmlns:p14="http://schemas.microsoft.com/office/powerpoint/2010/main" val="167873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59CE89-FA7C-4696-A8C4-E555F5E804D9}" type="datetimeFigureOut">
              <a:rPr lang="en-IN" smtClean="0"/>
              <a:t>24-02-2022</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13EEEAF-35BD-42FD-B24B-144547A86CBE}" type="slidenum">
              <a:rPr lang="en-IN" smtClean="0"/>
              <a:t>‹#›</a:t>
            </a:fld>
            <a:endParaRPr lang="en-IN"/>
          </a:p>
        </p:txBody>
      </p:sp>
    </p:spTree>
    <p:extLst>
      <p:ext uri="{BB962C8B-B14F-4D97-AF65-F5344CB8AC3E}">
        <p14:creationId xmlns:p14="http://schemas.microsoft.com/office/powerpoint/2010/main" val="99872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0916-F52E-48F6-B8F8-CC1DE51096BD}"/>
              </a:ext>
            </a:extLst>
          </p:cNvPr>
          <p:cNvSpPr>
            <a:spLocks noGrp="1"/>
          </p:cNvSpPr>
          <p:nvPr>
            <p:ph type="ctrTitle"/>
          </p:nvPr>
        </p:nvSpPr>
        <p:spPr/>
        <p:txBody>
          <a:bodyPr>
            <a:normAutofit/>
          </a:bodyPr>
          <a:lstStyle/>
          <a:p>
            <a:r>
              <a:rPr lang="en-US" sz="7200" b="1" dirty="0">
                <a:latin typeface="Times New Roman" panose="02020603050405020304" pitchFamily="18" charset="0"/>
                <a:cs typeface="Times New Roman" panose="02020603050405020304" pitchFamily="18" charset="0"/>
              </a:rPr>
              <a:t>Managing People</a:t>
            </a:r>
            <a:endParaRPr lang="en-IN" sz="7200" b="1" dirty="0">
              <a:latin typeface="Times New Roman" panose="02020603050405020304" pitchFamily="18" charset="0"/>
              <a:cs typeface="Times New Roman" panose="02020603050405020304" pitchFamily="18" charset="0"/>
            </a:endParaRPr>
          </a:p>
        </p:txBody>
      </p:sp>
      <p:pic>
        <p:nvPicPr>
          <p:cNvPr id="1026" name="Picture 2" descr="People Management: A Full Guide Including 10 Top Skills - AIHR">
            <a:extLst>
              <a:ext uri="{FF2B5EF4-FFF2-40B4-BE49-F238E27FC236}">
                <a16:creationId xmlns:a16="http://schemas.microsoft.com/office/drawing/2014/main" id="{B2B94257-5A61-4732-A6A6-410CE70005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51315" y="550507"/>
            <a:ext cx="9918440" cy="3100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8782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8C248-F053-49F2-8031-660D1603E23A}"/>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Introduction</a:t>
            </a:r>
            <a:r>
              <a:rPr lang="en-US" sz="4800" b="1" dirty="0">
                <a:latin typeface="Times New Roman" panose="02020603050405020304" pitchFamily="18" charset="0"/>
                <a:cs typeface="Times New Roman" panose="02020603050405020304" pitchFamily="18" charset="0"/>
              </a:rPr>
              <a:t> </a:t>
            </a:r>
            <a:endParaRPr lang="en-IN" sz="4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072A69-235D-4B42-B779-C9EF826632AF}"/>
              </a:ext>
            </a:extLst>
          </p:cNvPr>
          <p:cNvSpPr>
            <a:spLocks noGrp="1"/>
          </p:cNvSpPr>
          <p:nvPr>
            <p:ph idx="1"/>
          </p:nvPr>
        </p:nvSpPr>
        <p:spPr>
          <a:xfrm>
            <a:off x="2589212" y="2177143"/>
            <a:ext cx="8915400" cy="3777622"/>
          </a:xfrm>
        </p:spPr>
        <p:txBody>
          <a:bodyPr/>
          <a:lstStyle/>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study will provide an understanding of the role of an HR professional and the values ​​regulating their responsibility in the context of the present CIPD professional map.</a:t>
            </a:r>
          </a:p>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addition, the study will also discuss the different types of relationships that can be established between an employee and an employer.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6022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4106E-5FF4-45CA-9B9D-D42431D69F39}"/>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HR Professional </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2ADE07A-EAE5-42E8-A6DA-6A194A33B710}"/>
              </a:ext>
            </a:extLst>
          </p:cNvPr>
          <p:cNvSpPr>
            <a:spLocks noGrp="1"/>
          </p:cNvSpPr>
          <p:nvPr>
            <p:ph idx="1"/>
          </p:nvPr>
        </p:nvSpPr>
        <p:spPr>
          <a:xfrm>
            <a:off x="2589212" y="2133600"/>
            <a:ext cx="4483392" cy="3464767"/>
          </a:xfrm>
        </p:spPr>
        <p:txBody>
          <a:bodyPr/>
          <a:lstStyle/>
          <a:p>
            <a:pPr marL="0" indent="0" algn="just">
              <a:buNone/>
            </a:pPr>
            <a:r>
              <a:rPr lang="en-US" sz="1800" dirty="0">
                <a:effectLst/>
                <a:latin typeface="Times New Roman" panose="02020603050405020304" pitchFamily="18" charset="0"/>
                <a:ea typeface="Calibri" panose="020F0502020204030204" pitchFamily="34" charset="0"/>
              </a:rPr>
              <a:t>HR is the department of an organization hired to screen, search, train, and recruit job candidates and also manage employee-benefit plans. A Human Resource Professional is a member of staff appointed to be the supporter of both the employees and the company. HR professionals execute a plethora of tasks, such as creating company policies, managing employee relations, and recruiting.</a:t>
            </a:r>
            <a:endParaRPr lang="en-IN" dirty="0"/>
          </a:p>
        </p:txBody>
      </p:sp>
      <p:pic>
        <p:nvPicPr>
          <p:cNvPr id="2050" name="Picture 2" descr="HR Career Path: Types of Jobs, Salary, and Qualifications | FlexJobs">
            <a:extLst>
              <a:ext uri="{FF2B5EF4-FFF2-40B4-BE49-F238E27FC236}">
                <a16:creationId xmlns:a16="http://schemas.microsoft.com/office/drawing/2014/main" id="{A0376A8F-50A6-41D9-B84D-527F16DD57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56580" y="2133601"/>
            <a:ext cx="4348031" cy="2671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430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6C4F6-D09E-4F3E-8F41-CE69AEFDC72E}"/>
              </a:ext>
            </a:extLst>
          </p:cNvPr>
          <p:cNvSpPr>
            <a:spLocks noGrp="1"/>
          </p:cNvSpPr>
          <p:nvPr>
            <p:ph type="title"/>
          </p:nvPr>
        </p:nvSpPr>
        <p:spPr/>
        <p:txBody>
          <a:bodyPr>
            <a:normAutofit/>
          </a:bodyPr>
          <a:lstStyle/>
          <a:p>
            <a:r>
              <a:rPr lang="en-US" sz="2800" b="1" dirty="0">
                <a:latin typeface="Times New Roman" panose="02020603050405020304" pitchFamily="18" charset="0"/>
                <a:cs typeface="Times New Roman" panose="02020603050405020304" pitchFamily="18" charset="0"/>
              </a:rPr>
              <a:t>Role of HR Professionals </a:t>
            </a:r>
            <a:endParaRPr lang="en-IN" sz="28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0C245-6592-4CEF-8446-EA8869F6F2C0}"/>
              </a:ext>
            </a:extLst>
          </p:cNvPr>
          <p:cNvSpPr>
            <a:spLocks noGrp="1"/>
          </p:cNvSpPr>
          <p:nvPr>
            <p:ph idx="1"/>
          </p:nvPr>
        </p:nvSpPr>
        <p:spPr>
          <a:xfrm>
            <a:off x="2589212" y="2133600"/>
            <a:ext cx="3970208"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Human Resource Planning</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Hiring and Development</a:t>
            </a:r>
          </a:p>
          <a:p>
            <a:r>
              <a:rPr lang="en-IN" dirty="0">
                <a:latin typeface="Times New Roman" panose="02020603050405020304" pitchFamily="18" charset="0"/>
              </a:rPr>
              <a:t>Hiring Candidates</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Employee advocate</a:t>
            </a:r>
            <a:r>
              <a:rPr lang="en-IN" sz="1800" dirty="0">
                <a:effectLst/>
                <a:latin typeface="Times New Roman" panose="02020603050405020304" pitchFamily="18" charset="0"/>
                <a:ea typeface="Calibri" panose="020F0502020204030204" pitchFamily="34" charset="0"/>
              </a:rPr>
              <a:t> </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Design workplace policies</a:t>
            </a:r>
            <a:r>
              <a:rPr lang="en-IN" sz="1800" dirty="0">
                <a:effectLst/>
                <a:latin typeface="Times New Roman" panose="02020603050405020304" pitchFamily="18" charset="0"/>
                <a:ea typeface="Calibri" panose="020F0502020204030204" pitchFamily="34" charset="0"/>
              </a:rPr>
              <a:t> </a:t>
            </a:r>
            <a:endParaRPr lang="en-IN" dirty="0">
              <a:latin typeface="Times New Roman" panose="02020603050405020304" pitchFamily="18" charset="0"/>
              <a:ea typeface="Calibri" panose="020F0502020204030204" pitchFamily="34" charset="0"/>
            </a:endParaRPr>
          </a:p>
          <a:p>
            <a:r>
              <a:rPr lang="en-IN" dirty="0">
                <a:latin typeface="Times New Roman" panose="02020603050405020304" pitchFamily="18" charset="0"/>
              </a:rPr>
              <a:t>Appraising HR</a:t>
            </a:r>
            <a:endParaRPr lang="en-IN" dirty="0"/>
          </a:p>
        </p:txBody>
      </p:sp>
      <p:pic>
        <p:nvPicPr>
          <p:cNvPr id="3074" name="Picture 2" descr="Crucial HR Manager Roles And Responsibilities In A Growing Company |  WordPress ERP">
            <a:extLst>
              <a:ext uri="{FF2B5EF4-FFF2-40B4-BE49-F238E27FC236}">
                <a16:creationId xmlns:a16="http://schemas.microsoft.com/office/drawing/2014/main" id="{4A7E2C42-2610-4FEF-B329-DB6C5CDD33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1468" y="2211355"/>
            <a:ext cx="4516017" cy="3116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9020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D4B07-7DBD-499E-BB62-6FED654865CA}"/>
              </a:ext>
            </a:extLst>
          </p:cNvPr>
          <p:cNvSpPr>
            <a:spLocks noGrp="1"/>
          </p:cNvSpPr>
          <p:nvPr>
            <p:ph type="title"/>
          </p:nvPr>
        </p:nvSpPr>
        <p:spPr>
          <a:xfrm>
            <a:off x="2528530" y="512143"/>
            <a:ext cx="8911687" cy="1280890"/>
          </a:xfrm>
        </p:spPr>
        <p:txBody>
          <a:bodyPr>
            <a:normAutofit/>
          </a:bodyPr>
          <a:lstStyle/>
          <a:p>
            <a:r>
              <a:rPr lang="en-US" sz="3100" b="1" kern="0" dirty="0">
                <a:effectLst/>
                <a:latin typeface="Times New Roman" panose="02020603050405020304" pitchFamily="18" charset="0"/>
                <a:ea typeface="Times New Roman" panose="02020603050405020304" pitchFamily="18" charset="0"/>
              </a:rPr>
              <a:t>Values of HR</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1EEB50B3-07DC-4F97-90A7-646AC1548989}"/>
              </a:ext>
            </a:extLst>
          </p:cNvPr>
          <p:cNvSpPr>
            <a:spLocks noGrp="1"/>
          </p:cNvSpPr>
          <p:nvPr>
            <p:ph idx="1"/>
          </p:nvPr>
        </p:nvSpPr>
        <p:spPr/>
        <p:txBody>
          <a:bodyPr>
            <a:normAutofit lnSpcReduction="10000"/>
          </a:bodyPr>
          <a:lstStyle/>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 effective HR Professional learns the source of information or data to determine whether they are reliable and defines the effect and cause dependence.</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They have to be collaborative respecting representatives of other businesses and in their company.</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professionals should be role models to others.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measures satisfaction with the job situation.</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Ensure that candidates have the needed skills comes from the “Learning and Development Process”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397345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FB17-1549-4913-BA9E-F8D260BC41FE}"/>
              </a:ext>
            </a:extLst>
          </p:cNvPr>
          <p:cNvSpPr>
            <a:spLocks noGrp="1"/>
          </p:cNvSpPr>
          <p:nvPr>
            <p:ph type="title"/>
          </p:nvPr>
        </p:nvSpPr>
        <p:spPr/>
        <p:txBody>
          <a:bodyPr>
            <a:normAutofit fontScale="90000"/>
          </a:bodyPr>
          <a:lstStyle/>
          <a:p>
            <a:r>
              <a:rPr lang="en-US" sz="3100" b="1" kern="0" dirty="0">
                <a:effectLst/>
                <a:latin typeface="Times New Roman" panose="02020603050405020304" pitchFamily="18" charset="0"/>
                <a:ea typeface="Times New Roman" panose="02020603050405020304" pitchFamily="18" charset="0"/>
              </a:rPr>
              <a:t>Types of the relationship between employee and employer </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23E2772C-1EF4-44C1-9CE0-C11028DFEF25}"/>
              </a:ext>
            </a:extLst>
          </p:cNvPr>
          <p:cNvSpPr>
            <a:spLocks noGrp="1"/>
          </p:cNvSpPr>
          <p:nvPr>
            <p:ph idx="1"/>
          </p:nvPr>
        </p:nvSpPr>
        <p:spPr>
          <a:xfrm>
            <a:off x="2589212" y="2133600"/>
            <a:ext cx="3506788"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 building over time</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Mutual Reliance Relationship </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Liberty to communicate</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Interdependency </a:t>
            </a:r>
          </a:p>
          <a:p>
            <a:r>
              <a:rPr lang="en-IN" dirty="0">
                <a:latin typeface="Times New Roman" panose="02020603050405020304" pitchFamily="18" charset="0"/>
              </a:rPr>
              <a:t>Set Clear Expectations</a:t>
            </a:r>
          </a:p>
          <a:p>
            <a:endParaRPr lang="en-IN" dirty="0"/>
          </a:p>
        </p:txBody>
      </p:sp>
      <p:pic>
        <p:nvPicPr>
          <p:cNvPr id="5122" name="Picture 2" descr="The Top 8 Benefits Of A Strong Employer Employee Relationship">
            <a:extLst>
              <a:ext uri="{FF2B5EF4-FFF2-40B4-BE49-F238E27FC236}">
                <a16:creationId xmlns:a16="http://schemas.microsoft.com/office/drawing/2014/main" id="{6EDC1655-14A6-43A6-841B-7A0F2AEB60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2179" y="2286000"/>
            <a:ext cx="4777273" cy="1847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9847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98AC6-0282-409E-B44A-67FC718121AB}"/>
              </a:ext>
            </a:extLst>
          </p:cNvPr>
          <p:cNvSpPr>
            <a:spLocks noGrp="1"/>
          </p:cNvSpPr>
          <p:nvPr>
            <p:ph type="title"/>
          </p:nvPr>
        </p:nvSpPr>
        <p:spPr/>
        <p:txBody>
          <a:bodyPr>
            <a:normAutofit fontScale="90000"/>
          </a:bodyPr>
          <a:lstStyle/>
          <a:p>
            <a:r>
              <a:rPr lang="en-US" sz="3100" b="1" kern="0" dirty="0">
                <a:effectLst/>
                <a:latin typeface="Times New Roman" panose="02020603050405020304" pitchFamily="18" charset="0"/>
                <a:ea typeface="Times New Roman" panose="02020603050405020304" pitchFamily="18" charset="0"/>
                <a:cs typeface="Times New Roman" panose="02020603050405020304" pitchFamily="18" charset="0"/>
              </a:rPr>
              <a:t>Factors affecting the positive relationship between employer and employee</a:t>
            </a:r>
            <a:br>
              <a:rPr lang="en-IN" sz="1800" b="1" kern="0" dirty="0">
                <a:effectLst/>
                <a:latin typeface="Times New Roman" panose="02020603050405020304" pitchFamily="18" charset="0"/>
                <a:ea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581ED751-7711-4423-895D-646FEEB86C27}"/>
              </a:ext>
            </a:extLst>
          </p:cNvPr>
          <p:cNvSpPr>
            <a:spLocks noGrp="1"/>
          </p:cNvSpPr>
          <p:nvPr>
            <p:ph idx="1"/>
          </p:nvPr>
        </p:nvSpPr>
        <p:spPr>
          <a:xfrm>
            <a:off x="2589212" y="2133600"/>
            <a:ext cx="3792927" cy="3777622"/>
          </a:xfrm>
        </p:spPr>
        <p:txBody>
          <a:bodyPr/>
          <a:lstStyle/>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Legal and Economic policies</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Technological Change</a:t>
            </a:r>
          </a:p>
          <a:p>
            <a:r>
              <a:rPr lang="en-IN" dirty="0">
                <a:latin typeface="Times New Roman" panose="02020603050405020304" pitchFamily="18" charset="0"/>
              </a:rPr>
              <a:t>Organizational Culture</a:t>
            </a:r>
          </a:p>
          <a:p>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Lifestyle introduction</a:t>
            </a:r>
            <a:r>
              <a:rPr lang="en-IN" sz="1800" dirty="0">
                <a:effectLst/>
                <a:latin typeface="Times New Roman" panose="02020603050405020304" pitchFamily="18" charset="0"/>
                <a:ea typeface="Calibri" panose="020F0502020204030204" pitchFamily="34" charset="0"/>
              </a:rPr>
              <a:t> </a:t>
            </a:r>
          </a:p>
          <a:p>
            <a:r>
              <a:rPr lang="en-IN" dirty="0">
                <a:latin typeface="Times New Roman" panose="02020603050405020304" pitchFamily="18" charset="0"/>
              </a:rPr>
              <a:t>Management Style </a:t>
            </a:r>
            <a:endParaRPr lang="en-IN" dirty="0"/>
          </a:p>
        </p:txBody>
      </p:sp>
      <p:pic>
        <p:nvPicPr>
          <p:cNvPr id="6146" name="Picture 2" descr="Why Strong Employee/Employer Relationship is Important and How to Achieve  This? - Business 2 Community">
            <a:extLst>
              <a:ext uri="{FF2B5EF4-FFF2-40B4-BE49-F238E27FC236}">
                <a16:creationId xmlns:a16="http://schemas.microsoft.com/office/drawing/2014/main" id="{76ED3584-807B-4516-B736-21F610B7B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67339"/>
            <a:ext cx="4503575" cy="2037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970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6736-692A-43E0-9817-1122BF7693FF}"/>
              </a:ext>
            </a:extLst>
          </p:cNvPr>
          <p:cNvSpPr>
            <a:spLocks noGrp="1"/>
          </p:cNvSpPr>
          <p:nvPr>
            <p:ph type="title"/>
          </p:nvPr>
        </p:nvSpPr>
        <p:spPr/>
        <p:txBody>
          <a:bodyPr>
            <a:normAutofit fontScale="90000"/>
          </a:bodyPr>
          <a:lstStyle/>
          <a:p>
            <a:r>
              <a:rPr lang="en-US" sz="3100" b="1" kern="0" dirty="0">
                <a:effectLst/>
                <a:latin typeface="Times New Roman" panose="02020603050405020304" pitchFamily="18" charset="0"/>
                <a:ea typeface="Times New Roman" panose="02020603050405020304" pitchFamily="18" charset="0"/>
                <a:cs typeface="Times New Roman" panose="02020603050405020304" pitchFamily="18" charset="0"/>
              </a:rPr>
              <a:t>CIPD </a:t>
            </a:r>
            <a:r>
              <a:rPr lang="en-US" sz="3100" b="1" kern="0" dirty="0">
                <a:latin typeface="Times New Roman" panose="02020603050405020304" pitchFamily="18" charset="0"/>
                <a:ea typeface="Times New Roman" panose="02020603050405020304" pitchFamily="18" charset="0"/>
                <a:cs typeface="Times New Roman" panose="02020603050405020304" pitchFamily="18" charset="0"/>
              </a:rPr>
              <a:t>-</a:t>
            </a:r>
            <a:r>
              <a:rPr lang="en-US" sz="3100" dirty="0">
                <a:latin typeface="Times New Roman" panose="02020603050405020304" pitchFamily="18" charset="0"/>
                <a:ea typeface="Calibri" panose="020F0502020204030204" pitchFamily="34" charset="0"/>
                <a:cs typeface="Times New Roman" panose="02020603050405020304" pitchFamily="18" charset="0"/>
              </a:rPr>
              <a:t> </a:t>
            </a:r>
            <a:r>
              <a:rPr lang="en-US" sz="3100" b="1" dirty="0">
                <a:latin typeface="Times New Roman" panose="02020603050405020304" pitchFamily="18" charset="0"/>
                <a:ea typeface="Calibri" panose="020F0502020204030204" pitchFamily="34" charset="0"/>
                <a:cs typeface="Times New Roman" panose="02020603050405020304" pitchFamily="18" charset="0"/>
              </a:rPr>
              <a:t>Chartered Institute of Personnel and Development </a:t>
            </a:r>
            <a:br>
              <a:rPr lang="en-IN" sz="4400" b="1" kern="0" dirty="0">
                <a:effectLst/>
                <a:latin typeface="Times New Roman" panose="02020603050405020304" pitchFamily="18" charset="0"/>
                <a:ea typeface="Times New Roman" panose="02020603050405020304" pitchFamily="18" charset="0"/>
              </a:rPr>
            </a:br>
            <a:endParaRPr lang="en-IN" sz="4400" b="1" dirty="0"/>
          </a:p>
        </p:txBody>
      </p:sp>
      <p:sp>
        <p:nvSpPr>
          <p:cNvPr id="3" name="Content Placeholder 2">
            <a:extLst>
              <a:ext uri="{FF2B5EF4-FFF2-40B4-BE49-F238E27FC236}">
                <a16:creationId xmlns:a16="http://schemas.microsoft.com/office/drawing/2014/main" id="{5B08A26F-D3CF-40C5-B65B-B3C71FC68B56}"/>
              </a:ext>
            </a:extLst>
          </p:cNvPr>
          <p:cNvSpPr>
            <a:spLocks noGrp="1"/>
          </p:cNvSpPr>
          <p:nvPr>
            <p:ph idx="1"/>
          </p:nvPr>
        </p:nvSpPr>
        <p:spPr>
          <a:xfrm>
            <a:off x="2589212" y="2133600"/>
            <a:ext cx="4147490" cy="3777622"/>
          </a:xfrm>
        </p:spPr>
        <p:txBody>
          <a:bodyPr/>
          <a:lstStyle/>
          <a:p>
            <a:pPr marL="0" indent="0" algn="just">
              <a:buNone/>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buNone/>
            </a:pPr>
            <a:r>
              <a:rPr lang="en-US" dirty="0">
                <a:latin typeface="Times New Roman" panose="02020603050405020304" pitchFamily="18" charset="0"/>
                <a:ea typeface="Calibri" panose="020F0502020204030204" pitchFamily="34" charset="0"/>
                <a:cs typeface="Times New Roman" panose="02020603050405020304" pitchFamily="18" charset="0"/>
              </a:rPr>
              <a:t>Chartered Institute of Personnel and Development was founded in 1913 and now have over 160,000 members around the world.</a:t>
            </a:r>
          </a:p>
          <a:p>
            <a:pPr marL="0" indent="0" algn="jus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CIPD is an association for human resource management professionals.</a:t>
            </a:r>
          </a:p>
          <a:p>
            <a:endParaRPr lang="en-IN" dirty="0"/>
          </a:p>
        </p:txBody>
      </p:sp>
      <p:pic>
        <p:nvPicPr>
          <p:cNvPr id="4098" name="Picture 2" descr="CIPD launches new standard and profession map to reflect the changing face  of HR - Workplace Insight">
            <a:extLst>
              <a:ext uri="{FF2B5EF4-FFF2-40B4-BE49-F238E27FC236}">
                <a16:creationId xmlns:a16="http://schemas.microsoft.com/office/drawing/2014/main" id="{EE1891CD-1B80-49F0-82B7-D018DDB628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9440" y="2528237"/>
            <a:ext cx="4246818" cy="2424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812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8EEAB-9D9E-4942-A74F-F521C40CEDBF}"/>
              </a:ext>
            </a:extLst>
          </p:cNvPr>
          <p:cNvSpPr>
            <a:spLocks noGrp="1"/>
          </p:cNvSpPr>
          <p:nvPr>
            <p:ph type="title"/>
          </p:nvPr>
        </p:nvSpPr>
        <p:spPr/>
        <p:txBody>
          <a:bodyPr>
            <a:normAutofit/>
          </a:bodyPr>
          <a:lstStyle/>
          <a:p>
            <a:r>
              <a:rPr lang="en-US" sz="2800" b="1" kern="0" dirty="0">
                <a:effectLst/>
                <a:latin typeface="Times New Roman" panose="02020603050405020304" pitchFamily="18" charset="0"/>
                <a:ea typeface="Times New Roman" panose="02020603050405020304" pitchFamily="18" charset="0"/>
                <a:cs typeface="Times New Roman" panose="02020603050405020304" pitchFamily="18" charset="0"/>
              </a:rPr>
              <a:t>CIPD Profession Map</a:t>
            </a:r>
            <a:endParaRPr lang="en-GB" sz="2800" dirty="0"/>
          </a:p>
        </p:txBody>
      </p:sp>
      <p:sp>
        <p:nvSpPr>
          <p:cNvPr id="3" name="Content Placeholder 2">
            <a:extLst>
              <a:ext uri="{FF2B5EF4-FFF2-40B4-BE49-F238E27FC236}">
                <a16:creationId xmlns:a16="http://schemas.microsoft.com/office/drawing/2014/main" id="{A2D52771-E38D-480C-AA8F-005867BF5D39}"/>
              </a:ext>
            </a:extLst>
          </p:cNvPr>
          <p:cNvSpPr>
            <a:spLocks noGrp="1"/>
          </p:cNvSpPr>
          <p:nvPr>
            <p:ph idx="1"/>
          </p:nvPr>
        </p:nvSpPr>
        <p:spPr>
          <a:xfrm>
            <a:off x="2589212" y="2133600"/>
            <a:ext cx="4268788" cy="3396343"/>
          </a:xfrm>
        </p:spPr>
        <p:txBody>
          <a:bodyPr/>
          <a:lstStyle/>
          <a:p>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CIPD Profession map refers to a set of values ​​or standards that guide those working in HR to always improve and grow in the globe of work.</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028" name="Picture 4" descr="See the source image">
            <a:extLst>
              <a:ext uri="{FF2B5EF4-FFF2-40B4-BE49-F238E27FC236}">
                <a16:creationId xmlns:a16="http://schemas.microsoft.com/office/drawing/2014/main" id="{1A04D0A5-889C-4356-B9C0-4860C38E82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0306" y="2133600"/>
            <a:ext cx="4999179" cy="3211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4025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97EA-7315-4418-A753-748C01D89739}"/>
              </a:ext>
            </a:extLst>
          </p:cNvPr>
          <p:cNvSpPr>
            <a:spLocks noGrp="1"/>
          </p:cNvSpPr>
          <p:nvPr>
            <p:ph type="title"/>
          </p:nvPr>
        </p:nvSpPr>
        <p:spPr/>
        <p:txBody>
          <a:bodyPr>
            <a:normAutofit/>
          </a:bodyPr>
          <a:lstStyle/>
          <a:p>
            <a:r>
              <a:rPr lang="en-US" sz="3100" b="1" dirty="0">
                <a:latin typeface="Times New Roman" panose="02020603050405020304" pitchFamily="18" charset="0"/>
                <a:cs typeface="Times New Roman" panose="02020603050405020304" pitchFamily="18" charset="0"/>
              </a:rPr>
              <a:t>Conclusion</a:t>
            </a:r>
            <a:br>
              <a:rPr lang="en-US"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BB87DE2-8250-4BE3-B84C-4832E7867DC1}"/>
              </a:ext>
            </a:extLst>
          </p:cNvPr>
          <p:cNvSpPr>
            <a:spLocks noGrp="1"/>
          </p:cNvSpPr>
          <p:nvPr>
            <p:ph idx="1"/>
          </p:nvPr>
        </p:nvSpPr>
        <p:spPr/>
        <p:txBody>
          <a:bodyPr/>
          <a:lstStyle/>
          <a:p>
            <a:pPr algn="just"/>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HR professionals must contribute to the accomplishment and development of the business objectives and plans of the organizations. They require to work on framing the policies directly improving to the business policies. The study has demonstrated the roles of HR professionals as they play a vital role in every organization. It can be said that the degree of familiarity or closeness in this regard relies on both the employee and the employer. </a:t>
            </a:r>
            <a:endParaRPr lang="en-IN" dirty="0"/>
          </a:p>
        </p:txBody>
      </p:sp>
    </p:spTree>
    <p:extLst>
      <p:ext uri="{BB962C8B-B14F-4D97-AF65-F5344CB8AC3E}">
        <p14:creationId xmlns:p14="http://schemas.microsoft.com/office/powerpoint/2010/main" val="164049803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86</TotalTime>
  <Words>470</Words>
  <Application>Microsoft Office PowerPoint</Application>
  <PresentationFormat>Widescreen</PresentationFormat>
  <Paragraphs>42</Paragraphs>
  <Slides>10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Symbol</vt:lpstr>
      <vt:lpstr>Times New Roman</vt:lpstr>
      <vt:lpstr>Wingdings 3</vt:lpstr>
      <vt:lpstr>Wisp</vt:lpstr>
      <vt:lpstr>Managing People</vt:lpstr>
      <vt:lpstr>Introduction </vt:lpstr>
      <vt:lpstr>HR Professional </vt:lpstr>
      <vt:lpstr>Role of HR Professionals </vt:lpstr>
      <vt:lpstr>Values of HR </vt:lpstr>
      <vt:lpstr>Types of the relationship between employee and employer  </vt:lpstr>
      <vt:lpstr>Factors affecting the positive relationship between employer and employee </vt:lpstr>
      <vt:lpstr>CIPD - Chartered Institute of Personnel and Development  </vt:lpstr>
      <vt:lpstr>CIPD Profession Map</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vikas saini</dc:creator>
  <cp:lastModifiedBy>1922490@student.uwtsd.ac.uk Cleopatra29@</cp:lastModifiedBy>
  <cp:revision>3</cp:revision>
  <dcterms:created xsi:type="dcterms:W3CDTF">2022-02-07T07:51:41Z</dcterms:created>
  <dcterms:modified xsi:type="dcterms:W3CDTF">2022-02-24T15:49:19Z</dcterms:modified>
</cp:coreProperties>
</file>