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F09CD8-6792-4930-B2F7-A033AE88B5E0}" v="78" dt="2022-10-26T13:50:42.0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9369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0355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0158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10/26/2022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0412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10/26/2022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1732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10/26/2022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0495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10/26/2022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3157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10/26/2022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4835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10/26/2022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2740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1353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467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10/26/2022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554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789" r:id="rId6"/>
    <p:sldLayoutId id="2147483794" r:id="rId7"/>
    <p:sldLayoutId id="2147483790" r:id="rId8"/>
    <p:sldLayoutId id="2147483791" r:id="rId9"/>
    <p:sldLayoutId id="2147483792" r:id="rId10"/>
    <p:sldLayoutId id="21474837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eur01.safelinks.protection.outlook.com/?url=https%3A%2F%2Fwww.nice.org.uk%2Fguidance%2Fcg155%2Fchapter%2Frecommendations&amp;data=05%7C01%7C1817357%40student.uwtsd.ac.uk%7C7d58dcecccce42a7982108dab454fe2b%7C4e0f11f9046e45059cb8db2152311e21%7C0%7C0%7C638020574488228601%7CUnknown%7CTWFpbGZsb3d8eyJWIjoiMC4wLjAwMDAiLCJQIjoiV2luMzIiLCJBTiI6Ik1haWwiLCJXVCI6Mn0%3D%7C3000%7C%7C%7C&amp;sdata=kqlzgptzjNY0exW7ekJY7IiV5sdt%2FvpG81VcYXGqDqw%3D&amp;reserved=0" TargetMode="External"/><Relationship Id="rId3" Type="http://schemas.openxmlformats.org/officeDocument/2006/relationships/hyperlink" Target="https://eur01.safelinks.protection.outlook.com/?url=https%3A%2F%2Famp.theguardian.com%2Fcommentisfree%2F2022%2Fapr%2F26%2Fshocking-stories-mental-health-england-2bn-a-year-private-hospitals&amp;data=05%7C01%7C1817357%40student.uwtsd.ac.uk%7C2f2e336a752f42d655e708dab1276206%7C4e0f11f9046e45059cb8db2152311e21%7C0%7C0%7C638017080299595769%7CUnknown%7CTWFpbGZsb3d8eyJWIjoiMC4wLjAwMDAiLCJQIjoiV2luMzIiLCJBTiI6Ik1haWwiLCJXVCI6Mn0%3D%7C2000%7C%7C%7C&amp;sdata=3invrQdPBgBFzEWrJE1CsFq9vVihypahMroAhxH7RwE%3D&amp;reserved=0" TargetMode="External"/><Relationship Id="rId7" Type="http://schemas.openxmlformats.org/officeDocument/2006/relationships/hyperlink" Target="https://eur01.safelinks.protection.outlook.com/?url=https%3A%2F%2Fwww.nhs.uk%2Fmental-health%2Fconditions%2Fschizophrenia%2Ftreatment%2F&amp;data=05%7C01%7C1817357%40student.uwtsd.ac.uk%7C7d58dcecccce42a7982108dab454fe2b%7C4e0f11f9046e45059cb8db2152311e21%7C0%7C0%7C638020574488072420%7CUnknown%7CTWFpbGZsb3d8eyJWIjoiMC4wLjAwMDAiLCJQIjoiV2luMzIiLCJBTiI6Ik1haWwiLCJXVCI6Mn0%3D%7C3000%7C%7C%7C&amp;sdata=YytFXaR%2FD7xJsw6zdUo4%2Fb9URswcPJT243k72vSPAPc%3D&amp;reserved=0" TargetMode="External"/><Relationship Id="rId2" Type="http://schemas.openxmlformats.org/officeDocument/2006/relationships/hyperlink" Target="https://eur01.safelinks.protection.outlook.com/?url=https%3A%2F%2Finclusion.arden.ac.uk%2Fmental-health-wellbeing&amp;data=05%7C01%7C1817357%40student.uwtsd.ac.uk%7C51b1c685a76d4184e61408dab137fc89%7C4e0f11f9046e45059cb8db2152311e21%7C0%7C0%7C638017151603633045%7CUnknown%7CTWFpbGZsb3d8eyJWIjoiMC4wLjAwMDAiLCJQIjoiV2luMzIiLCJBTiI6Ik1haWwiLCJXVCI6Mn0%3D%7C2000%7C%7C%7C&amp;sdata=M0TyTMXh6Oo8d4MYFO6zM0OGRiwTr56VErG96zHaeTA%3D&amp;reserved=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ur01.safelinks.protection.outlook.com/?url=https%3A%2F%2Fwww.mayoclinic.org%2Fdiseases-conditions%2Fschizophrenia%2Fdiagnosis-treatment%2Fdrc-20354449&amp;data=05%7C01%7C1817357%40student.uwtsd.ac.uk%7Cb555a27eea7848d3fb3008dab6cc2e1c%7C4e0f11f9046e45059cb8db2152311e21%7C0%7C0%7C638023285436921740%7CUnknown%7CTWFpbGZsb3d8eyJWIjoiMC4wLjAwMDAiLCJQIjoiV2luMzIiLCJBTiI6Ik1haWwiLCJXVCI6Mn0%3D%7C2000%7C%7C%7C&amp;sdata=7Q%2F%2FKwl0ba9%2FQdZsLfD2moaBOZtm963iNE6rx7NQfi8%3D&amp;reserved=0" TargetMode="External"/><Relationship Id="rId5" Type="http://schemas.openxmlformats.org/officeDocument/2006/relationships/hyperlink" Target="https://eur01.safelinks.protection.outlook.com/?url=https%3A%2F%2Fwww.mind.org.uk%2Finformation-support%2Flegal-rights%2Fnearest-relative%2Fabout-the-nearest-relative%2F&amp;data=05%7C01%7C1817357%40student.uwtsd.ac.uk%7C07b3b29ca5f846a2c35308dab6d45ba0%7C4e0f11f9046e45059cb8db2152311e21%7C0%7C0%7C638023320549728405%7CUnknown%7CTWFpbGZsb3d8eyJWIjoiMC4wLjAwMDAiLCJQIjoiV2luMzIiLCJBTiI6Ik1haWwiLCJXVCI6Mn0%3D%7C2000%7C%7C%7C&amp;sdata=XQ0ViAV7NJnKIA9Jjc0tIe8PzoEBticdapI84A21oMw%3D&amp;reserved=0" TargetMode="External"/><Relationship Id="rId4" Type="http://schemas.openxmlformats.org/officeDocument/2006/relationships/hyperlink" Target="https://eur01.safelinks.protection.outlook.com/?url=https%3A%2F%2Fwww.ncbi.nlm.nih.gov%2Fpmc%2Farticles%2FPMC7267797%2F&amp;data=05%7C01%7C1817357%40student.uwtsd.ac.uk%7Ccc246a97514843f5b09708dab072dc21%7C4e0f11f9046e45059cb8db2152311e21%7C0%7C0%7C638016304738829145%7CUnknown%7CTWFpbGZsb3d8eyJWIjoiMC4wLjAwMDAiLCJQIjoiV2luMzIiLCJBTiI6Ik1haWwiLCJXVCI6Mn0%3D%7C2000%7C%7C%7C&amp;sdata=joBzuhFQWxn9V61SyVOwl1wKSiNc061rZYSxNK8Iqhg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12091" y="501651"/>
            <a:ext cx="4395340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Mental Health Disorders</a:t>
            </a:r>
          </a:p>
          <a:p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Schizophrenia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newspaper, receipt&#10;&#10;Description automatically generated">
            <a:extLst>
              <a:ext uri="{FF2B5EF4-FFF2-40B4-BE49-F238E27FC236}">
                <a16:creationId xmlns:a16="http://schemas.microsoft.com/office/drawing/2014/main" id="{BA284075-6E26-8DBA-F635-D5C8088FFF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143" y="528098"/>
            <a:ext cx="5221625" cy="5801805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92583" y="2645922"/>
            <a:ext cx="4434721" cy="371042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1800" b="1" dirty="0"/>
              <a:t>Carmen </a:t>
            </a:r>
            <a:r>
              <a:rPr lang="en-US" sz="1800" b="1" dirty="0" err="1"/>
              <a:t>Birlogeanu</a:t>
            </a:r>
            <a:r>
              <a:rPr lang="en-US" sz="1800" b="1" dirty="0"/>
              <a:t> (1817357)</a:t>
            </a:r>
            <a:endParaRPr lang="en-US" sz="1800" dirty="0"/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1800" b="1" dirty="0"/>
              <a:t>Rezia Razzaque  (1711140)</a:t>
            </a:r>
            <a:br>
              <a:rPr lang="en-US" sz="1800" b="1" dirty="0"/>
            </a:br>
            <a:r>
              <a:rPr lang="en-US" sz="1800" b="1" dirty="0"/>
              <a:t>Nazia Khan  (2010554)</a:t>
            </a:r>
            <a:br>
              <a:rPr lang="en-US" sz="1800" b="1" dirty="0"/>
            </a:br>
            <a:r>
              <a:rPr lang="en-US" sz="1800" b="1" dirty="0"/>
              <a:t>Aktar Ali   (2007457)</a:t>
            </a:r>
            <a:br>
              <a:rPr lang="en-US" sz="1800" b="1" dirty="0"/>
            </a:br>
            <a:r>
              <a:rPr lang="en-US" sz="1800" b="1" dirty="0"/>
              <a:t>Shaid Saleem  (1715440)</a:t>
            </a:r>
            <a:endParaRPr lang="en-US" sz="1800" dirty="0"/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1800" b="1" dirty="0"/>
              <a:t>Module Name:  Mental Disorders and Psychopathology</a:t>
            </a:r>
            <a:endParaRPr lang="en-US" sz="1800" dirty="0"/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1800" b="1" dirty="0"/>
              <a:t>Module No: BMHP6006</a:t>
            </a:r>
            <a:endParaRPr lang="en-US" sz="1800" dirty="0"/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1800" b="1" dirty="0"/>
              <a:t>Lecturer: Chloe Harris</a:t>
            </a:r>
            <a:endParaRPr lang="en-US" sz="1800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9B77E-2E0B-0630-4A9E-B3D34E49E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Carmen </a:t>
            </a:r>
            <a:r>
              <a:rPr lang="en-GB" dirty="0" err="1"/>
              <a:t>Birlogeanu</a:t>
            </a:r>
            <a:r>
              <a:rPr lang="en-GB" dirty="0"/>
              <a:t> (1817357)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D5D55-58BA-885C-9390-F6F80ED8FC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US" dirty="0">
                <a:latin typeface="Arial Nova"/>
                <a:cs typeface="Calibri"/>
              </a:rPr>
              <a:t>Arden University (2021) </a:t>
            </a:r>
            <a:r>
              <a:rPr lang="en-US" i="1" dirty="0">
                <a:latin typeface="Arial Nova"/>
                <a:cs typeface="Calibri"/>
              </a:rPr>
              <a:t>Mental health &amp; Wellbeing.</a:t>
            </a:r>
            <a:r>
              <a:rPr lang="en-US" dirty="0">
                <a:latin typeface="Arial Nova"/>
                <a:cs typeface="Calibri"/>
              </a:rPr>
              <a:t> Available at: </a:t>
            </a:r>
            <a:r>
              <a:rPr lang="en-US" dirty="0">
                <a:latin typeface="Arial Nova"/>
                <a:cs typeface="Calibri"/>
                <a:hlinkClick r:id="rId2"/>
              </a:rPr>
              <a:t>https://inclusion.arden.ac.uk/mental-health-wellbeing</a:t>
            </a:r>
            <a:r>
              <a:rPr lang="en-US" dirty="0">
                <a:latin typeface="Arial Nova"/>
                <a:cs typeface="Calibri"/>
              </a:rPr>
              <a:t> (Accessed: 18 October 2022).</a:t>
            </a:r>
            <a:endParaRPr lang="en-US">
              <a:latin typeface="Arial Nova"/>
              <a:ea typeface="+mn-lt"/>
              <a:cs typeface="+mn-lt"/>
            </a:endParaRPr>
          </a:p>
          <a:p>
            <a:r>
              <a:rPr lang="en-US" dirty="0">
                <a:latin typeface="Arial Nova"/>
                <a:cs typeface="Calibri"/>
              </a:rPr>
              <a:t>Jones O., (2022) </a:t>
            </a:r>
            <a:r>
              <a:rPr lang="en-US" i="1" dirty="0">
                <a:latin typeface="Arial Nova"/>
                <a:cs typeface="Calibri"/>
              </a:rPr>
              <a:t>These shocking stories show mental health is still not being taken seriously in England</a:t>
            </a:r>
            <a:r>
              <a:rPr lang="en-US" dirty="0">
                <a:latin typeface="Arial Nova"/>
                <a:cs typeface="Calibri"/>
              </a:rPr>
              <a:t>. Available at: </a:t>
            </a:r>
            <a:r>
              <a:rPr lang="en-US" dirty="0">
                <a:latin typeface="Arial Nova"/>
                <a:cs typeface="Calibri"/>
                <a:hlinkClick r:id="rId3"/>
              </a:rPr>
              <a:t>https://amp.theguardian.com/commentisfree/2022/apr/26/shocking-stories-mental-health-england-2bn-a-year-private-hospitals</a:t>
            </a:r>
            <a:r>
              <a:rPr lang="en-US" dirty="0">
                <a:latin typeface="Arial Nova"/>
                <a:cs typeface="Calibri"/>
              </a:rPr>
              <a:t> (Accessed: 18 October 2022).</a:t>
            </a:r>
            <a:endParaRPr lang="en-US">
              <a:latin typeface="Arial Nova"/>
              <a:ea typeface="+mn-lt"/>
              <a:cs typeface="+mn-lt"/>
            </a:endParaRPr>
          </a:p>
          <a:p>
            <a:r>
              <a:rPr lang="en-US" dirty="0">
                <a:latin typeface="Arial Nova"/>
                <a:cs typeface="Calibri"/>
              </a:rPr>
              <a:t>Loades, M., E., et al. (2020). </a:t>
            </a:r>
            <a:r>
              <a:rPr lang="en-US" i="1" dirty="0">
                <a:latin typeface="Arial Nova"/>
                <a:cs typeface="Calibri"/>
              </a:rPr>
              <a:t>Rapid Systematic Review: The Impact of Social Isolation and Loneliness on the Mental Health of Children and Adolescents in the Context of COVID-19</a:t>
            </a:r>
            <a:r>
              <a:rPr lang="en-US" dirty="0">
                <a:latin typeface="Arial Nova"/>
                <a:cs typeface="Calibri"/>
              </a:rPr>
              <a:t>. Available at: </a:t>
            </a:r>
            <a:r>
              <a:rPr lang="en-US" dirty="0">
                <a:latin typeface="Arial Nova"/>
                <a:cs typeface="Calibri"/>
                <a:hlinkClick r:id="rId4"/>
              </a:rPr>
              <a:t>https://www.ncbi.nlm.nih.gov/pmc/articles/PMC7267797/</a:t>
            </a:r>
            <a:r>
              <a:rPr lang="en-US" dirty="0">
                <a:latin typeface="Arial Nova"/>
                <a:cs typeface="Calibri"/>
              </a:rPr>
              <a:t> (Accessed: 17 October 2022).</a:t>
            </a:r>
            <a:endParaRPr lang="en-US">
              <a:latin typeface="Arial Nova"/>
              <a:ea typeface="+mn-lt"/>
              <a:cs typeface="+mn-lt"/>
            </a:endParaRPr>
          </a:p>
          <a:p>
            <a:r>
              <a:rPr lang="en-US" dirty="0">
                <a:latin typeface="Arial Nova"/>
                <a:ea typeface="+mn-lt"/>
                <a:cs typeface="+mn-lt"/>
              </a:rPr>
              <a:t>Mind (2020) </a:t>
            </a:r>
            <a:r>
              <a:rPr lang="en-US" i="1" dirty="0">
                <a:latin typeface="Arial Nova"/>
                <a:ea typeface="+mn-lt"/>
                <a:cs typeface="+mn-lt"/>
              </a:rPr>
              <a:t>Nearest relative</a:t>
            </a:r>
            <a:r>
              <a:rPr lang="en-US" dirty="0">
                <a:latin typeface="Arial Nova"/>
                <a:ea typeface="+mn-lt"/>
                <a:cs typeface="+mn-lt"/>
              </a:rPr>
              <a:t>. Available at: </a:t>
            </a:r>
            <a:r>
              <a:rPr lang="en-US" dirty="0">
                <a:latin typeface="Arial Nova"/>
                <a:ea typeface="+mn-lt"/>
                <a:cs typeface="+mn-lt"/>
                <a:hlinkClick r:id="rId5"/>
              </a:rPr>
              <a:t>https://www.mind.org.uk/information-support/legal-rights/nearest-relative/about-the-nearest-relative/</a:t>
            </a:r>
            <a:r>
              <a:rPr lang="en-US" dirty="0">
                <a:latin typeface="Arial Nova"/>
                <a:ea typeface="+mn-lt"/>
                <a:cs typeface="+mn-lt"/>
              </a:rPr>
              <a:t> (Accessed: 18 October 2022)</a:t>
            </a:r>
            <a:endParaRPr lang="en-US">
              <a:latin typeface="Arial Nova"/>
            </a:endParaRPr>
          </a:p>
          <a:p>
            <a:r>
              <a:rPr lang="en-US" dirty="0">
                <a:latin typeface="Arial Nova"/>
                <a:ea typeface="+mn-lt"/>
                <a:cs typeface="+mn-lt"/>
              </a:rPr>
              <a:t>Mayo Clinic (2022) </a:t>
            </a:r>
            <a:r>
              <a:rPr lang="en-US" i="1" dirty="0">
                <a:latin typeface="Arial Nova"/>
                <a:ea typeface="+mn-lt"/>
                <a:cs typeface="+mn-lt"/>
              </a:rPr>
              <a:t>Schizophrenia.</a:t>
            </a:r>
            <a:r>
              <a:rPr lang="en-US" dirty="0">
                <a:latin typeface="Arial Nova"/>
                <a:ea typeface="+mn-lt"/>
                <a:cs typeface="+mn-lt"/>
              </a:rPr>
              <a:t> Available at: </a:t>
            </a:r>
            <a:r>
              <a:rPr lang="en-US" dirty="0">
                <a:latin typeface="Arial Nova"/>
                <a:ea typeface="+mn-lt"/>
                <a:cs typeface="+mn-lt"/>
                <a:hlinkClick r:id="rId6"/>
              </a:rPr>
              <a:t>https://www.mayoclinic.org/diseases-conditions/schizophrenia/diagnosis-treatment/drc-20354449</a:t>
            </a:r>
            <a:r>
              <a:rPr lang="en-US" dirty="0">
                <a:latin typeface="Arial Nova"/>
                <a:ea typeface="+mn-lt"/>
                <a:cs typeface="+mn-lt"/>
              </a:rPr>
              <a:t> (Accessed: 25 October 2022</a:t>
            </a:r>
            <a:endParaRPr lang="en-US" dirty="0">
              <a:latin typeface="Arial Nova"/>
            </a:endParaRPr>
          </a:p>
          <a:p>
            <a:r>
              <a:rPr lang="en-GB" dirty="0">
                <a:latin typeface="Arial Nova"/>
                <a:cs typeface="Calibri"/>
              </a:rPr>
              <a:t>NHS (2019) </a:t>
            </a:r>
            <a:r>
              <a:rPr lang="en-GB" i="1" dirty="0">
                <a:latin typeface="Arial Nova"/>
                <a:cs typeface="Calibri"/>
              </a:rPr>
              <a:t>Treatment - Schizophrenia. </a:t>
            </a:r>
            <a:r>
              <a:rPr lang="en-GB" dirty="0">
                <a:latin typeface="Arial Nova"/>
                <a:cs typeface="Calibri"/>
              </a:rPr>
              <a:t>Available at: </a:t>
            </a:r>
            <a:r>
              <a:rPr lang="en-GB" dirty="0">
                <a:latin typeface="Arial Nova"/>
                <a:cs typeface="Calibri"/>
                <a:hlinkClick r:id="rId7"/>
              </a:rPr>
              <a:t>https://www.nhs.uk/mental-health/conditions/schizophrenia/treatment/</a:t>
            </a:r>
            <a:r>
              <a:rPr lang="en-GB" dirty="0">
                <a:latin typeface="Arial Nova"/>
                <a:cs typeface="Calibri"/>
              </a:rPr>
              <a:t> (Accessed: 22 October 2022).</a:t>
            </a:r>
            <a:br>
              <a:rPr lang="en-GB" dirty="0">
                <a:latin typeface="Arial Nova"/>
                <a:cs typeface="Calibri"/>
              </a:rPr>
            </a:br>
            <a:endParaRPr lang="en-GB">
              <a:latin typeface="Arial Nova"/>
              <a:ea typeface="+mn-lt"/>
              <a:cs typeface="+mn-lt"/>
            </a:endParaRPr>
          </a:p>
          <a:p>
            <a:r>
              <a:rPr lang="en-GB" dirty="0">
                <a:latin typeface="Arial Nova"/>
                <a:cs typeface="Calibri"/>
              </a:rPr>
              <a:t>NICE (2016) </a:t>
            </a:r>
            <a:r>
              <a:rPr lang="en-GB" i="1" dirty="0">
                <a:latin typeface="Arial Nova"/>
                <a:cs typeface="Calibri"/>
              </a:rPr>
              <a:t>Psychosis and schizophrenia in children and young people: recognition and management. </a:t>
            </a:r>
            <a:r>
              <a:rPr lang="en-GB" dirty="0">
                <a:latin typeface="Arial Nova"/>
                <a:cs typeface="Calibri"/>
              </a:rPr>
              <a:t>Available at: </a:t>
            </a:r>
            <a:r>
              <a:rPr lang="en-GB" dirty="0">
                <a:latin typeface="Arial Nova"/>
                <a:cs typeface="Calibri"/>
                <a:hlinkClick r:id="rId8"/>
              </a:rPr>
              <a:t>https://www.nice.org.uk/guidance/cg155/chapter/recommendations</a:t>
            </a:r>
            <a:r>
              <a:rPr lang="en-GB" dirty="0">
                <a:latin typeface="Arial Nova"/>
                <a:cs typeface="Calibri"/>
              </a:rPr>
              <a:t> (Accessed: 22 October 2022).</a:t>
            </a:r>
          </a:p>
          <a:p>
            <a:endParaRPr lang="en-GB" dirty="0">
              <a:latin typeface="Arial Nov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0438150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GradientVTI</vt:lpstr>
      <vt:lpstr>Mental Health Disorders Schizophrenia</vt:lpstr>
      <vt:lpstr>Reference Carmen Birlogeanu (1817357)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52</cp:revision>
  <dcterms:created xsi:type="dcterms:W3CDTF">2022-10-26T13:32:04Z</dcterms:created>
  <dcterms:modified xsi:type="dcterms:W3CDTF">2022-10-26T13:53:13Z</dcterms:modified>
</cp:coreProperties>
</file>