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4" d="100"/>
          <a:sy n="74" d="100"/>
        </p:scale>
        <p:origin x="1290"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152719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2246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35438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660357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913026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34689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35494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10416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520389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12596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F92F9A-C061-4600-B031-E46C7A55F752}" type="datetimeFigureOut">
              <a:rPr lang="en-GB" smtClean="0"/>
              <a:pPr/>
              <a:t>25/11/2017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0E93D0-E651-4871-86E5-017B78050F8F}" type="slidenum">
              <a:rPr lang="en-GB" smtClean="0"/>
              <a:pPr/>
              <a:t>‹#›</a:t>
            </a:fld>
            <a:endParaRPr lang="en-GB"/>
          </a:p>
        </p:txBody>
      </p:sp>
    </p:spTree>
    <p:extLst>
      <p:ext uri="{BB962C8B-B14F-4D97-AF65-F5344CB8AC3E}">
        <p14:creationId xmlns:p14="http://schemas.microsoft.com/office/powerpoint/2010/main" val="2481641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F92F9A-C061-4600-B031-E46C7A55F752}" type="datetimeFigureOut">
              <a:rPr lang="en-GB" smtClean="0"/>
              <a:pPr/>
              <a:t>25/11/2017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0E93D0-E651-4871-86E5-017B78050F8F}" type="slidenum">
              <a:rPr lang="en-GB" smtClean="0"/>
              <a:pPr/>
              <a:t>‹#›</a:t>
            </a:fld>
            <a:endParaRPr lang="en-GB"/>
          </a:p>
        </p:txBody>
      </p:sp>
    </p:spTree>
    <p:extLst>
      <p:ext uri="{BB962C8B-B14F-4D97-AF65-F5344CB8AC3E}">
        <p14:creationId xmlns:p14="http://schemas.microsoft.com/office/powerpoint/2010/main" val="1424934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Just-in Time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427598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Philosophy</a:t>
            </a:r>
            <a:endParaRPr lang="en-GB" dirty="0"/>
          </a:p>
        </p:txBody>
      </p:sp>
      <p:sp>
        <p:nvSpPr>
          <p:cNvPr id="3" name="Content Placeholder 2"/>
          <p:cNvSpPr>
            <a:spLocks noGrp="1"/>
          </p:cNvSpPr>
          <p:nvPr>
            <p:ph idx="1"/>
          </p:nvPr>
        </p:nvSpPr>
        <p:spPr/>
        <p:txBody>
          <a:bodyPr>
            <a:normAutofit lnSpcReduction="10000"/>
          </a:bodyPr>
          <a:lstStyle/>
          <a:p>
            <a:r>
              <a:rPr lang="en-GB" dirty="0" smtClean="0"/>
              <a:t>In its simplest form means getting the right quantity of goods at the right place and at the </a:t>
            </a:r>
            <a:r>
              <a:rPr lang="en-GB" smtClean="0"/>
              <a:t>right time</a:t>
            </a:r>
            <a:endParaRPr lang="en-GB" dirty="0" smtClean="0"/>
          </a:p>
          <a:p>
            <a:r>
              <a:rPr lang="en-GB" dirty="0" smtClean="0"/>
              <a:t>Although many people think that JIT is an inventory reduction programme or another type of manufacturing process, it is far more than that</a:t>
            </a:r>
          </a:p>
          <a:p>
            <a:r>
              <a:rPr lang="en-GB" dirty="0" smtClean="0"/>
              <a:t>JIT is a philosophy founded on the concept of eliminating waste</a:t>
            </a:r>
            <a:endParaRPr lang="en-GB" dirty="0"/>
          </a:p>
        </p:txBody>
      </p:sp>
    </p:spTree>
    <p:extLst>
      <p:ext uri="{BB962C8B-B14F-4D97-AF65-F5344CB8AC3E}">
        <p14:creationId xmlns:p14="http://schemas.microsoft.com/office/powerpoint/2010/main" val="633517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Philosophy</a:t>
            </a:r>
            <a:endParaRPr lang="en-GB" dirty="0"/>
          </a:p>
        </p:txBody>
      </p:sp>
      <p:sp>
        <p:nvSpPr>
          <p:cNvPr id="3" name="Content Placeholder 2"/>
          <p:cNvSpPr>
            <a:spLocks noGrp="1"/>
          </p:cNvSpPr>
          <p:nvPr>
            <p:ph idx="1"/>
          </p:nvPr>
        </p:nvSpPr>
        <p:spPr/>
        <p:txBody>
          <a:bodyPr/>
          <a:lstStyle/>
          <a:p>
            <a:r>
              <a:rPr lang="en-GB" dirty="0" smtClean="0"/>
              <a:t>JIT considers waste anything that does not add value</a:t>
            </a:r>
          </a:p>
          <a:p>
            <a:r>
              <a:rPr lang="en-GB" dirty="0" smtClean="0"/>
              <a:t>The broad view of JIT is now often termed </a:t>
            </a:r>
            <a:r>
              <a:rPr lang="en-GB" b="1" dirty="0" smtClean="0"/>
              <a:t>lean production</a:t>
            </a:r>
            <a:r>
              <a:rPr lang="en-GB" dirty="0" smtClean="0"/>
              <a:t> or </a:t>
            </a:r>
            <a:r>
              <a:rPr lang="en-GB" b="1" dirty="0" smtClean="0"/>
              <a:t>lean systems</a:t>
            </a:r>
          </a:p>
          <a:p>
            <a:r>
              <a:rPr lang="en-GB" dirty="0" smtClean="0"/>
              <a:t>JIT is a philosophy that overrides all aspects of the organisation, from admin issues to manufacturing, worker management, supplier management, and even housekeeping</a:t>
            </a:r>
            <a:endParaRPr lang="en-GB" dirty="0"/>
          </a:p>
        </p:txBody>
      </p:sp>
    </p:spTree>
    <p:extLst>
      <p:ext uri="{BB962C8B-B14F-4D97-AF65-F5344CB8AC3E}">
        <p14:creationId xmlns:p14="http://schemas.microsoft.com/office/powerpoint/2010/main" val="154575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JIT</a:t>
            </a:r>
            <a:endParaRPr lang="en-GB" dirty="0"/>
          </a:p>
        </p:txBody>
      </p:sp>
      <p:sp>
        <p:nvSpPr>
          <p:cNvPr id="3" name="Content Placeholder 2"/>
          <p:cNvSpPr>
            <a:spLocks noGrp="1"/>
          </p:cNvSpPr>
          <p:nvPr>
            <p:ph idx="1"/>
          </p:nvPr>
        </p:nvSpPr>
        <p:spPr/>
        <p:txBody>
          <a:bodyPr/>
          <a:lstStyle/>
          <a:p>
            <a:pPr marL="0" indent="0">
              <a:buNone/>
            </a:pPr>
            <a:r>
              <a:rPr lang="en-GB" dirty="0" smtClean="0"/>
              <a:t>The three elements of JIT are</a:t>
            </a:r>
          </a:p>
          <a:p>
            <a:pPr marL="0" indent="0">
              <a:buNone/>
            </a:pPr>
            <a:endParaRPr lang="en-GB" dirty="0"/>
          </a:p>
          <a:p>
            <a:pPr marL="514350" indent="-514350">
              <a:buAutoNum type="arabicParenBoth"/>
            </a:pPr>
            <a:r>
              <a:rPr lang="en-GB" dirty="0" smtClean="0"/>
              <a:t>Just-in-Time Manufacturing</a:t>
            </a:r>
          </a:p>
          <a:p>
            <a:pPr marL="514350" indent="-514350">
              <a:buAutoNum type="arabicParenBoth"/>
            </a:pPr>
            <a:r>
              <a:rPr lang="en-GB" dirty="0" smtClean="0"/>
              <a:t>Total Quality Management</a:t>
            </a:r>
          </a:p>
          <a:p>
            <a:pPr marL="514350" indent="-514350">
              <a:buAutoNum type="arabicParenBoth"/>
            </a:pPr>
            <a:r>
              <a:rPr lang="en-GB" dirty="0" smtClean="0"/>
              <a:t>Respect for People</a:t>
            </a:r>
            <a:endParaRPr lang="en-GB" dirty="0"/>
          </a:p>
        </p:txBody>
      </p:sp>
    </p:spTree>
    <p:extLst>
      <p:ext uri="{BB962C8B-B14F-4D97-AF65-F5344CB8AC3E}">
        <p14:creationId xmlns:p14="http://schemas.microsoft.com/office/powerpoint/2010/main" val="110895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The manufacturing process in JIT starts with the final assembly schedule, often called the </a:t>
            </a:r>
            <a:r>
              <a:rPr lang="en-GB" b="1" dirty="0" smtClean="0"/>
              <a:t>master production schedule</a:t>
            </a:r>
            <a:r>
              <a:rPr lang="en-GB" dirty="0" smtClean="0"/>
              <a:t> which is a statement of which products and quantities will be made in specific time periods</a:t>
            </a:r>
          </a:p>
          <a:p>
            <a:r>
              <a:rPr lang="en-GB" dirty="0" smtClean="0"/>
              <a:t>The master production schedule is usually fixed for a few months into the future to allow all work centres and suppliers to plan their schedules</a:t>
            </a:r>
            <a:endParaRPr lang="en-GB" dirty="0"/>
          </a:p>
        </p:txBody>
      </p:sp>
    </p:spTree>
    <p:extLst>
      <p:ext uri="{BB962C8B-B14F-4D97-AF65-F5344CB8AC3E}">
        <p14:creationId xmlns:p14="http://schemas.microsoft.com/office/powerpoint/2010/main" val="205371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lstStyle/>
          <a:p>
            <a:r>
              <a:rPr lang="en-GB" dirty="0" smtClean="0"/>
              <a:t>For the current month, the schedule is “levelled” or developed so that the same amount of each product is produced in the same order everyday</a:t>
            </a:r>
          </a:p>
          <a:p>
            <a:r>
              <a:rPr lang="en-GB" dirty="0" smtClean="0"/>
              <a:t>JIT relies on a coordination system that withdraws parts from a previous work centre and moves them to the next</a:t>
            </a:r>
            <a:endParaRPr lang="en-GB" dirty="0"/>
          </a:p>
        </p:txBody>
      </p:sp>
    </p:spTree>
    <p:extLst>
      <p:ext uri="{BB962C8B-B14F-4D97-AF65-F5344CB8AC3E}">
        <p14:creationId xmlns:p14="http://schemas.microsoft.com/office/powerpoint/2010/main" val="13469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lstStyle/>
          <a:p>
            <a:r>
              <a:rPr lang="en-GB" dirty="0" smtClean="0"/>
              <a:t>The system typically relies on cards, called </a:t>
            </a:r>
            <a:r>
              <a:rPr lang="en-GB" b="1" dirty="0" smtClean="0"/>
              <a:t>kanban</a:t>
            </a:r>
            <a:r>
              <a:rPr lang="en-GB" dirty="0" smtClean="0"/>
              <a:t>, to </a:t>
            </a:r>
            <a:r>
              <a:rPr lang="en-GB" b="1" dirty="0" smtClean="0"/>
              <a:t>pull</a:t>
            </a:r>
            <a:r>
              <a:rPr lang="en-GB" dirty="0" smtClean="0"/>
              <a:t> the needed products through the production system</a:t>
            </a:r>
          </a:p>
          <a:p>
            <a:r>
              <a:rPr lang="en-GB" dirty="0" smtClean="0"/>
              <a:t>The kanban specifies what is needed</a:t>
            </a:r>
          </a:p>
          <a:p>
            <a:r>
              <a:rPr lang="en-GB" dirty="0" smtClean="0"/>
              <a:t>There is no excess production because the only products and quantities produced are these specified by the kanban</a:t>
            </a:r>
            <a:endParaRPr lang="en-GB" dirty="0"/>
          </a:p>
        </p:txBody>
      </p:sp>
    </p:spTree>
    <p:extLst>
      <p:ext uri="{BB962C8B-B14F-4D97-AF65-F5344CB8AC3E}">
        <p14:creationId xmlns:p14="http://schemas.microsoft.com/office/powerpoint/2010/main" val="3693915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Just-in-Time Manufacturing</a:t>
            </a:r>
            <a:endParaRPr lang="en-GB" dirty="0"/>
          </a:p>
        </p:txBody>
      </p:sp>
      <p:sp>
        <p:nvSpPr>
          <p:cNvPr id="3" name="Content Placeholder 2"/>
          <p:cNvSpPr>
            <a:spLocks noGrp="1"/>
          </p:cNvSpPr>
          <p:nvPr>
            <p:ph idx="1"/>
          </p:nvPr>
        </p:nvSpPr>
        <p:spPr/>
        <p:txBody>
          <a:bodyPr>
            <a:normAutofit lnSpcReduction="10000"/>
          </a:bodyPr>
          <a:lstStyle/>
          <a:p>
            <a:r>
              <a:rPr lang="en-GB" dirty="0" smtClean="0"/>
              <a:t>JIT systems have been very efficient at reducing setup costs, which is a key to the success of JIT manufacturing</a:t>
            </a:r>
          </a:p>
          <a:p>
            <a:r>
              <a:rPr lang="en-GB" dirty="0" smtClean="0"/>
              <a:t>Set up times have been reduced from hours to mere seconds, and the goal is to reduce them to zero</a:t>
            </a:r>
          </a:p>
          <a:p>
            <a:r>
              <a:rPr lang="en-GB" dirty="0" smtClean="0"/>
              <a:t>Low set-up times mean that small lot sizes of products can be produced as needed and that production lead times will be shorter</a:t>
            </a:r>
            <a:endParaRPr lang="en-GB" dirty="0"/>
          </a:p>
        </p:txBody>
      </p:sp>
    </p:spTree>
    <p:extLst>
      <p:ext uri="{BB962C8B-B14F-4D97-AF65-F5344CB8AC3E}">
        <p14:creationId xmlns:p14="http://schemas.microsoft.com/office/powerpoint/2010/main" val="3438741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Just-in-Time Manufacturing</a:t>
            </a:r>
          </a:p>
        </p:txBody>
      </p:sp>
      <p:sp>
        <p:nvSpPr>
          <p:cNvPr id="3" name="Content Placeholder 2"/>
          <p:cNvSpPr>
            <a:spLocks noGrp="1"/>
          </p:cNvSpPr>
          <p:nvPr>
            <p:ph idx="1"/>
          </p:nvPr>
        </p:nvSpPr>
        <p:spPr/>
        <p:txBody>
          <a:bodyPr/>
          <a:lstStyle/>
          <a:p>
            <a:r>
              <a:rPr lang="en-GB" dirty="0" smtClean="0"/>
              <a:t>Views inventory as a waste that needs to be eliminated</a:t>
            </a:r>
          </a:p>
          <a:p>
            <a:r>
              <a:rPr lang="en-GB" dirty="0" smtClean="0"/>
              <a:t>According to JIT, inventory is carried to cover up a wide variety of problems, such as poor quality, slow delivery, inefficiency, lack of coordination, and demand uncertainty</a:t>
            </a:r>
            <a:endParaRPr lang="en-GB" dirty="0"/>
          </a:p>
        </p:txBody>
      </p:sp>
    </p:spTree>
    <p:extLst>
      <p:ext uri="{BB962C8B-B14F-4D97-AF65-F5344CB8AC3E}">
        <p14:creationId xmlns:p14="http://schemas.microsoft.com/office/powerpoint/2010/main" val="726129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Total Quality Management</a:t>
            </a:r>
            <a:endParaRPr lang="en-GB" dirty="0"/>
          </a:p>
        </p:txBody>
      </p:sp>
      <p:sp>
        <p:nvSpPr>
          <p:cNvPr id="3" name="Content Placeholder 2"/>
          <p:cNvSpPr>
            <a:spLocks noGrp="1"/>
          </p:cNvSpPr>
          <p:nvPr>
            <p:ph idx="1"/>
          </p:nvPr>
        </p:nvSpPr>
        <p:spPr/>
        <p:txBody>
          <a:bodyPr/>
          <a:lstStyle/>
          <a:p>
            <a:r>
              <a:rPr lang="en-GB" dirty="0" smtClean="0"/>
              <a:t>The foundation of JIT is produce the exact product that the customer wants</a:t>
            </a:r>
          </a:p>
          <a:p>
            <a:r>
              <a:rPr lang="en-GB" dirty="0" smtClean="0"/>
              <a:t>Quality is defined by the customer, and an effort is made by the whole company to meet the customer’s expectations</a:t>
            </a:r>
          </a:p>
          <a:p>
            <a:r>
              <a:rPr lang="en-GB" dirty="0" smtClean="0"/>
              <a:t>The benefits of JIT cannot occur if the company is not working toward eliminating scrap and rework</a:t>
            </a:r>
            <a:endParaRPr lang="en-GB" dirty="0"/>
          </a:p>
        </p:txBody>
      </p:sp>
    </p:spTree>
    <p:extLst>
      <p:ext uri="{BB962C8B-B14F-4D97-AF65-F5344CB8AC3E}">
        <p14:creationId xmlns:p14="http://schemas.microsoft.com/office/powerpoint/2010/main" val="4254863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Traditional quality control systems use the concept of </a:t>
            </a:r>
            <a:r>
              <a:rPr lang="en-GB" b="1" dirty="0" smtClean="0"/>
              <a:t>acceptable quality level</a:t>
            </a:r>
            <a:r>
              <a:rPr lang="en-GB" dirty="0" smtClean="0"/>
              <a:t> (AQL) to indicate the acceptable number of defective parts</a:t>
            </a:r>
          </a:p>
          <a:p>
            <a:r>
              <a:rPr lang="en-GB" dirty="0" smtClean="0"/>
              <a:t>In JIT there is no such measure- no level of defects other than zero is acceptable</a:t>
            </a:r>
          </a:p>
          <a:p>
            <a:r>
              <a:rPr lang="en-GB" dirty="0" smtClean="0"/>
              <a:t>In JIT the entire organisation is responsible for quality</a:t>
            </a:r>
            <a:endParaRPr lang="en-GB" dirty="0"/>
          </a:p>
        </p:txBody>
      </p:sp>
    </p:spTree>
    <p:extLst>
      <p:ext uri="{BB962C8B-B14F-4D97-AF65-F5344CB8AC3E}">
        <p14:creationId xmlns:p14="http://schemas.microsoft.com/office/powerpoint/2010/main" val="1442360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The concept of </a:t>
            </a:r>
            <a:r>
              <a:rPr lang="en-GB" b="1" dirty="0" smtClean="0"/>
              <a:t>quality at source</a:t>
            </a:r>
            <a:r>
              <a:rPr lang="en-GB" dirty="0" smtClean="0"/>
              <a:t> is part of JIT</a:t>
            </a:r>
          </a:p>
          <a:p>
            <a:r>
              <a:rPr lang="en-GB" dirty="0" smtClean="0"/>
              <a:t>The objective is not only to identify a quality problem but to uncover its root cause</a:t>
            </a:r>
          </a:p>
          <a:p>
            <a:r>
              <a:rPr lang="en-GB" dirty="0" smtClean="0"/>
              <a:t>If the cause of the problem is not identified, the problem will keep repeating itself</a:t>
            </a:r>
            <a:endParaRPr lang="en-GB" dirty="0"/>
          </a:p>
        </p:txBody>
      </p:sp>
    </p:spTree>
    <p:extLst>
      <p:ext uri="{BB962C8B-B14F-4D97-AF65-F5344CB8AC3E}">
        <p14:creationId xmlns:p14="http://schemas.microsoft.com/office/powerpoint/2010/main" val="108686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The concept of continuous improvement is embedded in quality, means that the company must continuously and actively work to improve</a:t>
            </a:r>
          </a:p>
          <a:p>
            <a:r>
              <a:rPr lang="en-GB" dirty="0" smtClean="0"/>
              <a:t>In JIT continuous improvement governs everything, from reducing the number of defects to lowering setup costs and lot sizes</a:t>
            </a:r>
            <a:endParaRPr lang="en-GB" dirty="0"/>
          </a:p>
        </p:txBody>
      </p:sp>
    </p:spTree>
    <p:extLst>
      <p:ext uri="{BB962C8B-B14F-4D97-AF65-F5344CB8AC3E}">
        <p14:creationId xmlns:p14="http://schemas.microsoft.com/office/powerpoint/2010/main" val="1386399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Quality Management</a:t>
            </a:r>
          </a:p>
        </p:txBody>
      </p:sp>
      <p:sp>
        <p:nvSpPr>
          <p:cNvPr id="3" name="Content Placeholder 2"/>
          <p:cNvSpPr>
            <a:spLocks noGrp="1"/>
          </p:cNvSpPr>
          <p:nvPr>
            <p:ph idx="1"/>
          </p:nvPr>
        </p:nvSpPr>
        <p:spPr/>
        <p:txBody>
          <a:bodyPr/>
          <a:lstStyle/>
          <a:p>
            <a:r>
              <a:rPr lang="en-GB" dirty="0" smtClean="0"/>
              <a:t>However, continuous improvement goes beyond JIT manufacturing</a:t>
            </a:r>
          </a:p>
          <a:p>
            <a:r>
              <a:rPr lang="en-GB" dirty="0" smtClean="0"/>
              <a:t>It includes improvement of worker skills, supplier quality and relationships, and even the performance of management</a:t>
            </a:r>
            <a:endParaRPr lang="en-GB" dirty="0"/>
          </a:p>
        </p:txBody>
      </p:sp>
    </p:spTree>
    <p:extLst>
      <p:ext uri="{BB962C8B-B14F-4D97-AF65-F5344CB8AC3E}">
        <p14:creationId xmlns:p14="http://schemas.microsoft.com/office/powerpoint/2010/main" val="906756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for People</a:t>
            </a:r>
            <a:endParaRPr lang="en-GB" dirty="0"/>
          </a:p>
        </p:txBody>
      </p:sp>
      <p:sp>
        <p:nvSpPr>
          <p:cNvPr id="3" name="Content Placeholder 2"/>
          <p:cNvSpPr>
            <a:spLocks noGrp="1"/>
          </p:cNvSpPr>
          <p:nvPr>
            <p:ph idx="1"/>
          </p:nvPr>
        </p:nvSpPr>
        <p:spPr/>
        <p:txBody>
          <a:bodyPr/>
          <a:lstStyle/>
          <a:p>
            <a:r>
              <a:rPr lang="en-GB" dirty="0" smtClean="0"/>
              <a:t>However, the involvement of workers is central to the JIT philosophy</a:t>
            </a:r>
          </a:p>
          <a:p>
            <a:r>
              <a:rPr lang="en-GB" dirty="0" smtClean="0"/>
              <a:t>None of the improvements developed by JIT could be possible without respect for people</a:t>
            </a:r>
          </a:p>
          <a:p>
            <a:r>
              <a:rPr lang="en-GB" dirty="0" smtClean="0"/>
              <a:t>JIT requires total organisational reform and participation by everyone in the company</a:t>
            </a:r>
          </a:p>
          <a:p>
            <a:r>
              <a:rPr lang="en-GB" dirty="0" smtClean="0"/>
              <a:t>Everyone is equally important and equally involved</a:t>
            </a:r>
            <a:endParaRPr lang="en-GB" dirty="0"/>
          </a:p>
        </p:txBody>
      </p:sp>
    </p:spTree>
    <p:extLst>
      <p:ext uri="{BB962C8B-B14F-4D97-AF65-F5344CB8AC3E}">
        <p14:creationId xmlns:p14="http://schemas.microsoft.com/office/powerpoint/2010/main" val="2641634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Employees in JIT organisations are expected to be active participants in meeting customer needs, from developing improvements in the production process to making sure quality standards are met at every level multiple tasks and to work in teams, including management, labour, staff, and even suppliers</a:t>
            </a:r>
            <a:endParaRPr lang="en-GB" dirty="0"/>
          </a:p>
        </p:txBody>
      </p:sp>
    </p:spTree>
    <p:extLst>
      <p:ext uri="{BB962C8B-B14F-4D97-AF65-F5344CB8AC3E}">
        <p14:creationId xmlns:p14="http://schemas.microsoft.com/office/powerpoint/2010/main" val="1391918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a:xfrm>
            <a:off x="457200" y="1600200"/>
            <a:ext cx="8229600" cy="4800600"/>
          </a:xfrm>
        </p:spPr>
        <p:txBody>
          <a:bodyPr>
            <a:normAutofit lnSpcReduction="10000"/>
          </a:bodyPr>
          <a:lstStyle/>
          <a:p>
            <a:r>
              <a:rPr lang="en-GB" dirty="0" smtClean="0"/>
              <a:t>JIT considers people to be a company’s most precious resources</a:t>
            </a:r>
          </a:p>
          <a:p>
            <a:r>
              <a:rPr lang="en-GB" dirty="0" smtClean="0"/>
              <a:t>The JIT philosophy believes in treating all employees with respect, providing job security, and offering significant rewards for well-performed tasks</a:t>
            </a:r>
          </a:p>
          <a:p>
            <a:r>
              <a:rPr lang="en-GB" dirty="0" smtClean="0"/>
              <a:t>Respect for people extends to suppliers</a:t>
            </a:r>
          </a:p>
          <a:p>
            <a:r>
              <a:rPr lang="en-GB" dirty="0" smtClean="0"/>
              <a:t>JIT believes in developing long-term relationships with suppliers in a partnership format</a:t>
            </a:r>
            <a:endParaRPr lang="en-GB" dirty="0"/>
          </a:p>
        </p:txBody>
      </p:sp>
    </p:spTree>
    <p:extLst>
      <p:ext uri="{BB962C8B-B14F-4D97-AF65-F5344CB8AC3E}">
        <p14:creationId xmlns:p14="http://schemas.microsoft.com/office/powerpoint/2010/main" val="724165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Beliefs of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Elimination of waste</a:t>
            </a:r>
          </a:p>
          <a:p>
            <a:pPr marL="514350" indent="-514350">
              <a:buAutoNum type="arabicPeriod"/>
            </a:pPr>
            <a:r>
              <a:rPr lang="en-GB" dirty="0" smtClean="0"/>
              <a:t>A broad view of operations</a:t>
            </a:r>
          </a:p>
          <a:p>
            <a:pPr marL="514350" indent="-514350">
              <a:buAutoNum type="arabicPeriod"/>
            </a:pPr>
            <a:r>
              <a:rPr lang="en-GB" dirty="0" smtClean="0"/>
              <a:t>Simplicity</a:t>
            </a:r>
          </a:p>
          <a:p>
            <a:pPr marL="514350" indent="-514350">
              <a:buAutoNum type="arabicPeriod"/>
            </a:pPr>
            <a:r>
              <a:rPr lang="en-GB" dirty="0" smtClean="0"/>
              <a:t>Continuous improvement</a:t>
            </a:r>
          </a:p>
          <a:p>
            <a:pPr marL="514350" indent="-514350">
              <a:buAutoNum type="arabicPeriod"/>
            </a:pPr>
            <a:r>
              <a:rPr lang="en-GB" dirty="0" smtClean="0"/>
              <a:t>Visibility</a:t>
            </a:r>
          </a:p>
          <a:p>
            <a:pPr marL="514350" indent="-514350">
              <a:buAutoNum type="arabicPeriod"/>
            </a:pPr>
            <a:r>
              <a:rPr lang="en-GB" dirty="0" smtClean="0"/>
              <a:t>Flexibility </a:t>
            </a:r>
            <a:endParaRPr lang="en-GB" dirty="0"/>
          </a:p>
        </p:txBody>
      </p:sp>
    </p:spTree>
    <p:extLst>
      <p:ext uri="{BB962C8B-B14F-4D97-AF65-F5344CB8AC3E}">
        <p14:creationId xmlns:p14="http://schemas.microsoft.com/office/powerpoint/2010/main" val="395858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Pull System</a:t>
            </a:r>
            <a:endParaRPr lang="en-GB" dirty="0"/>
          </a:p>
        </p:txBody>
      </p:sp>
      <p:sp>
        <p:nvSpPr>
          <p:cNvPr id="3" name="Content Placeholder 2"/>
          <p:cNvSpPr>
            <a:spLocks noGrp="1"/>
          </p:cNvSpPr>
          <p:nvPr>
            <p:ph idx="1"/>
          </p:nvPr>
        </p:nvSpPr>
        <p:spPr/>
        <p:txBody>
          <a:bodyPr/>
          <a:lstStyle/>
          <a:p>
            <a:r>
              <a:rPr lang="en-GB" dirty="0" smtClean="0"/>
              <a:t>JIT uses a </a:t>
            </a:r>
            <a:r>
              <a:rPr lang="en-GB" b="1" dirty="0" smtClean="0"/>
              <a:t>pull system</a:t>
            </a:r>
            <a:r>
              <a:rPr lang="en-GB" dirty="0" smtClean="0"/>
              <a:t> rather than a push system to move products through the facility</a:t>
            </a:r>
          </a:p>
          <a:p>
            <a:r>
              <a:rPr lang="en-GB" dirty="0" smtClean="0"/>
              <a:t>Communication in JIT starts either with the last workstation in the production line or with the customer and works backward through the system</a:t>
            </a:r>
            <a:endParaRPr lang="en-GB" dirty="0"/>
          </a:p>
        </p:txBody>
      </p:sp>
    </p:spTree>
    <p:extLst>
      <p:ext uri="{BB962C8B-B14F-4D97-AF65-F5344CB8AC3E}">
        <p14:creationId xmlns:p14="http://schemas.microsoft.com/office/powerpoint/2010/main" val="34621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Pull System</a:t>
            </a:r>
            <a:endParaRPr lang="en-GB" dirty="0"/>
          </a:p>
        </p:txBody>
      </p:sp>
      <p:sp>
        <p:nvSpPr>
          <p:cNvPr id="3" name="Content Placeholder 2"/>
          <p:cNvSpPr>
            <a:spLocks noGrp="1"/>
          </p:cNvSpPr>
          <p:nvPr>
            <p:ph idx="1"/>
          </p:nvPr>
        </p:nvSpPr>
        <p:spPr/>
        <p:txBody>
          <a:bodyPr/>
          <a:lstStyle/>
          <a:p>
            <a:r>
              <a:rPr lang="en-GB" dirty="0" smtClean="0"/>
              <a:t>Each station requests the precise amount of products that is needed from the previous workstation</a:t>
            </a:r>
          </a:p>
          <a:p>
            <a:r>
              <a:rPr lang="en-GB" dirty="0" smtClean="0"/>
              <a:t>If products are not requested, they are not produced.  In this manner, no excess inventory is generated</a:t>
            </a:r>
            <a:endParaRPr lang="en-GB" dirty="0"/>
          </a:p>
        </p:txBody>
      </p:sp>
    </p:spTree>
    <p:extLst>
      <p:ext uri="{BB962C8B-B14F-4D97-AF65-F5344CB8AC3E}">
        <p14:creationId xmlns:p14="http://schemas.microsoft.com/office/powerpoint/2010/main" val="1673072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normAutofit lnSpcReduction="10000"/>
          </a:bodyPr>
          <a:lstStyle/>
          <a:p>
            <a:r>
              <a:rPr lang="en-GB" dirty="0" smtClean="0"/>
              <a:t>For the pull system to work there must be good communication between the work centres</a:t>
            </a:r>
          </a:p>
          <a:p>
            <a:r>
              <a:rPr lang="en-GB" dirty="0" smtClean="0"/>
              <a:t>This communication is made possible by the use of a device called a </a:t>
            </a:r>
            <a:r>
              <a:rPr lang="en-GB" b="1" dirty="0" smtClean="0"/>
              <a:t>kanban card</a:t>
            </a:r>
            <a:r>
              <a:rPr lang="en-GB" dirty="0" smtClean="0"/>
              <a:t> means “signal”</a:t>
            </a:r>
          </a:p>
          <a:p>
            <a:r>
              <a:rPr lang="en-GB" dirty="0" smtClean="0"/>
              <a:t>A kanban card has information on it such as; product name, part number, and quantity required</a:t>
            </a:r>
            <a:endParaRPr lang="en-GB" dirty="0"/>
          </a:p>
        </p:txBody>
      </p:sp>
    </p:spTree>
    <p:extLst>
      <p:ext uri="{BB962C8B-B14F-4D97-AF65-F5344CB8AC3E}">
        <p14:creationId xmlns:p14="http://schemas.microsoft.com/office/powerpoint/2010/main" val="962489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When workers need products from a preceding workstation, they pass the kanban and the empty container to that station</a:t>
            </a:r>
          </a:p>
          <a:p>
            <a:r>
              <a:rPr lang="en-GB" dirty="0" smtClean="0"/>
              <a:t>The kanban authorises the worker at the preceding station to produce the amount of goods specified on the kanban</a:t>
            </a:r>
          </a:p>
          <a:p>
            <a:r>
              <a:rPr lang="en-GB" dirty="0" smtClean="0"/>
              <a:t>In effect, the kanban is a production authorisation record</a:t>
            </a:r>
            <a:endParaRPr lang="en-GB" dirty="0"/>
          </a:p>
        </p:txBody>
      </p:sp>
    </p:spTree>
    <p:extLst>
      <p:ext uri="{BB962C8B-B14F-4D97-AF65-F5344CB8AC3E}">
        <p14:creationId xmlns:p14="http://schemas.microsoft.com/office/powerpoint/2010/main" val="3646170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To make the system work smoothly and control the movement of empty and full containers there are actually two types of Kanban cards: </a:t>
            </a:r>
            <a:r>
              <a:rPr lang="en-GB" b="1" dirty="0" smtClean="0"/>
              <a:t>production cards</a:t>
            </a:r>
            <a:r>
              <a:rPr lang="en-GB" dirty="0" smtClean="0"/>
              <a:t> that authorise production and </a:t>
            </a:r>
            <a:r>
              <a:rPr lang="en-GB" b="1" dirty="0" smtClean="0"/>
              <a:t>withdrawal cards</a:t>
            </a:r>
            <a:r>
              <a:rPr lang="en-GB" dirty="0" smtClean="0"/>
              <a:t> that authorise withdrawal of materials</a:t>
            </a:r>
            <a:endParaRPr lang="en-GB" dirty="0"/>
          </a:p>
        </p:txBody>
      </p:sp>
    </p:spTree>
    <p:extLst>
      <p:ext uri="{BB962C8B-B14F-4D97-AF65-F5344CB8AC3E}">
        <p14:creationId xmlns:p14="http://schemas.microsoft.com/office/powerpoint/2010/main" val="654222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r>
              <a:rPr lang="en-GB" dirty="0" smtClean="0"/>
              <a:t>When this process is used, the amount produced at any one time is the amount in one container</a:t>
            </a:r>
          </a:p>
          <a:p>
            <a:r>
              <a:rPr lang="en-GB" dirty="0" smtClean="0"/>
              <a:t>Production cannot take place unless a container is empty and a production card has authorised production</a:t>
            </a:r>
          </a:p>
          <a:p>
            <a:r>
              <a:rPr lang="en-GB" dirty="0" smtClean="0"/>
              <a:t>A full container cannot be withdrawn unless a withdrawal kanban authorises it</a:t>
            </a:r>
            <a:endParaRPr lang="en-GB" dirty="0"/>
          </a:p>
        </p:txBody>
      </p:sp>
    </p:spTree>
    <p:extLst>
      <p:ext uri="{BB962C8B-B14F-4D97-AF65-F5344CB8AC3E}">
        <p14:creationId xmlns:p14="http://schemas.microsoft.com/office/powerpoint/2010/main" val="687255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normAutofit lnSpcReduction="10000"/>
          </a:bodyPr>
          <a:lstStyle/>
          <a:p>
            <a:r>
              <a:rPr lang="en-GB" dirty="0" smtClean="0"/>
              <a:t>It is the kanban cards that coordinate the pull production system</a:t>
            </a:r>
          </a:p>
          <a:p>
            <a:r>
              <a:rPr lang="en-GB" dirty="0" smtClean="0"/>
              <a:t>Another advantage of the kanban is that it is visual.  Kanban cards and containers are all placed in clearly visible areas for everyone to see</a:t>
            </a:r>
          </a:p>
          <a:p>
            <a:r>
              <a:rPr lang="en-GB" dirty="0" smtClean="0"/>
              <a:t>The number of kanbans and the number of containers in the system is a very important decision</a:t>
            </a:r>
            <a:endParaRPr lang="en-GB" dirty="0"/>
          </a:p>
        </p:txBody>
      </p:sp>
    </p:spTree>
    <p:extLst>
      <p:ext uri="{BB962C8B-B14F-4D97-AF65-F5344CB8AC3E}">
        <p14:creationId xmlns:p14="http://schemas.microsoft.com/office/powerpoint/2010/main" val="3731521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Number of kanbans needed to control the production of a particular product is as follows</a:t>
                </a:r>
              </a:p>
              <a:p>
                <a:pPr marL="0" indent="0">
                  <a:buNone/>
                </a:pPr>
                <a:endParaRPr lang="en-GB" dirty="0"/>
              </a:p>
              <a:p>
                <a:pPr marL="0" indent="0" algn="ctr">
                  <a:buNone/>
                </a:pPr>
                <a:r>
                  <a:rPr lang="en-GB" dirty="0" smtClean="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𝐷𝑇</m:t>
                        </m:r>
                        <m:r>
                          <a:rPr lang="en-GB" b="0" i="1" smtClean="0">
                            <a:latin typeface="Cambria Math"/>
                          </a:rPr>
                          <m:t>+</m:t>
                        </m:r>
                        <m:r>
                          <a:rPr lang="en-GB" b="0" i="1" smtClean="0">
                            <a:latin typeface="Cambria Math"/>
                          </a:rPr>
                          <m:t>𝑆</m:t>
                        </m:r>
                      </m:num>
                      <m:den>
                        <m:r>
                          <a:rPr lang="en-GB" b="0" i="1" smtClean="0">
                            <a:latin typeface="Cambria Math"/>
                          </a:rPr>
                          <m:t>𝐶</m:t>
                        </m:r>
                      </m:den>
                    </m:f>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cstate="print"/>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1887463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a:t>
            </a:r>
            <a:endParaRPr lang="en-GB" dirty="0"/>
          </a:p>
        </p:txBody>
      </p:sp>
      <p:sp>
        <p:nvSpPr>
          <p:cNvPr id="3" name="Content Placeholder 2"/>
          <p:cNvSpPr>
            <a:spLocks noGrp="1"/>
          </p:cNvSpPr>
          <p:nvPr>
            <p:ph idx="1"/>
          </p:nvPr>
        </p:nvSpPr>
        <p:spPr/>
        <p:txBody>
          <a:bodyPr/>
          <a:lstStyle/>
          <a:p>
            <a:pPr marL="0" indent="0">
              <a:buNone/>
            </a:pPr>
            <a:r>
              <a:rPr lang="en-GB" dirty="0" smtClean="0"/>
              <a:t>N = Total number of Kanbans or containers</a:t>
            </a:r>
          </a:p>
          <a:p>
            <a:pPr marL="0" indent="0">
              <a:buNone/>
            </a:pPr>
            <a:r>
              <a:rPr lang="en-GB" dirty="0" smtClean="0"/>
              <a:t>D = demand rate</a:t>
            </a:r>
          </a:p>
          <a:p>
            <a:pPr marL="0" indent="0">
              <a:buNone/>
            </a:pPr>
            <a:r>
              <a:rPr lang="en-GB" dirty="0" smtClean="0"/>
              <a:t>T = Lead time</a:t>
            </a:r>
          </a:p>
          <a:p>
            <a:pPr marL="0" indent="0">
              <a:buNone/>
            </a:pPr>
            <a:r>
              <a:rPr lang="en-GB" dirty="0" smtClean="0"/>
              <a:t>C = size of container</a:t>
            </a:r>
          </a:p>
          <a:p>
            <a:pPr marL="0" indent="0">
              <a:buNone/>
            </a:pPr>
            <a:r>
              <a:rPr lang="en-GB" dirty="0" smtClean="0"/>
              <a:t>S = safety stock</a:t>
            </a:r>
            <a:endParaRPr lang="en-GB" dirty="0"/>
          </a:p>
        </p:txBody>
      </p:sp>
    </p:spTree>
    <p:extLst>
      <p:ext uri="{BB962C8B-B14F-4D97-AF65-F5344CB8AC3E}">
        <p14:creationId xmlns:p14="http://schemas.microsoft.com/office/powerpoint/2010/main" val="96245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 Example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worker’s job is to fill bottles of tablets, and they are expected to fill 200 bottles an hour.  The facility uses a kanban production system in which each container holds 25 bottles.  It takes 30 minutes for the worker to receive the bottles he needs from the previous workstation.  The factory sets safety stock at 10% of demand during lead time.</a:t>
            </a:r>
          </a:p>
          <a:p>
            <a:r>
              <a:rPr lang="en-GB" dirty="0" smtClean="0"/>
              <a:t>How many kanbans are needed for the filling process</a:t>
            </a:r>
          </a:p>
        </p:txBody>
      </p:sp>
    </p:spTree>
    <p:extLst>
      <p:ext uri="{BB962C8B-B14F-4D97-AF65-F5344CB8AC3E}">
        <p14:creationId xmlns:p14="http://schemas.microsoft.com/office/powerpoint/2010/main" val="366958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Production 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D = 200 bottles per hour</a:t>
                </a:r>
              </a:p>
              <a:p>
                <a:pPr marL="0" indent="0">
                  <a:buNone/>
                </a:pPr>
                <a:r>
                  <a:rPr lang="en-GB" dirty="0" smtClean="0"/>
                  <a:t>T = 30 minutes or 0.5 hour</a:t>
                </a:r>
              </a:p>
              <a:p>
                <a:pPr marL="0" indent="0">
                  <a:buNone/>
                </a:pPr>
                <a:r>
                  <a:rPr lang="en-GB" dirty="0" smtClean="0"/>
                  <a:t>C = 25 bottles per containers</a:t>
                </a:r>
              </a:p>
              <a:p>
                <a:pPr marL="0" indent="0">
                  <a:buNone/>
                </a:pPr>
                <a:r>
                  <a:rPr lang="en-GB" dirty="0" smtClean="0"/>
                  <a:t>S = 0.10 (200 x 0.5) = 10 bottles</a:t>
                </a:r>
              </a:p>
              <a:p>
                <a:pPr marL="0" indent="0">
                  <a:buNone/>
                </a:pPr>
                <a:r>
                  <a:rPr lang="en-GB" dirty="0" smtClean="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𝐷𝑇</m:t>
                        </m:r>
                        <m:r>
                          <a:rPr lang="en-GB" b="0" i="1" smtClean="0">
                            <a:latin typeface="Cambria Math"/>
                          </a:rPr>
                          <m:t>+</m:t>
                        </m:r>
                        <m:r>
                          <a:rPr lang="en-GB" b="0" i="1" smtClean="0">
                            <a:latin typeface="Cambria Math"/>
                          </a:rPr>
                          <m:t>𝑆</m:t>
                        </m:r>
                      </m:num>
                      <m:den>
                        <m:eqArr>
                          <m:eqArrPr>
                            <m:ctrlPr>
                              <a:rPr lang="en-GB" b="0" i="1" smtClean="0">
                                <a:latin typeface="Cambria Math" panose="02040503050406030204" pitchFamily="18" charset="0"/>
                              </a:rPr>
                            </m:ctrlPr>
                          </m:eqArrPr>
                          <m:e>
                            <m:r>
                              <a:rPr lang="en-GB" b="0" i="1" smtClean="0">
                                <a:latin typeface="Cambria Math"/>
                              </a:rPr>
                              <m:t>𝐶</m:t>
                            </m:r>
                          </m:e>
                          <m:e/>
                        </m:eqArr>
                      </m:den>
                    </m:f>
                  </m:oMath>
                </a14:m>
                <a:endParaRPr lang="en-GB" dirty="0" smtClean="0"/>
              </a:p>
              <a:p>
                <a:pPr marL="0" indent="0">
                  <a:buNone/>
                </a:pPr>
                <a:r>
                  <a:rPr lang="en-GB" dirty="0" smtClean="0"/>
                  <a:t>N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200 </m:t>
                        </m:r>
                        <m:r>
                          <a:rPr lang="en-GB" b="0" i="1" smtClean="0">
                            <a:latin typeface="Cambria Math"/>
                            <a:ea typeface="Cambria Math"/>
                          </a:rPr>
                          <m:t>×0.5+10</m:t>
                        </m:r>
                      </m:num>
                      <m:den>
                        <m:r>
                          <a:rPr lang="en-GB" b="0" i="1" smtClean="0">
                            <a:latin typeface="Cambria Math"/>
                          </a:rPr>
                          <m:t>25</m:t>
                        </m:r>
                      </m:den>
                    </m:f>
                  </m:oMath>
                </a14:m>
                <a:r>
                  <a:rPr lang="en-GB" dirty="0" smtClean="0"/>
                  <a:t> = 4.4 or 5 kanbans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cstate="print"/>
                <a:stretch>
                  <a:fillRect l="-1852" t="-1752"/>
                </a:stretch>
              </a:blipFill>
            </p:spPr>
            <p:txBody>
              <a:bodyPr/>
              <a:lstStyle/>
              <a:p>
                <a:r>
                  <a:rPr lang="en-GB">
                    <a:noFill/>
                  </a:rPr>
                  <a:t> </a:t>
                </a:r>
              </a:p>
            </p:txBody>
          </p:sp>
        </mc:Fallback>
      </mc:AlternateContent>
    </p:spTree>
    <p:extLst>
      <p:ext uri="{BB962C8B-B14F-4D97-AF65-F5344CB8AC3E}">
        <p14:creationId xmlns:p14="http://schemas.microsoft.com/office/powerpoint/2010/main" val="401473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Small Lot Sizes</a:t>
            </a:r>
            <a:endParaRPr lang="en-GB" dirty="0"/>
          </a:p>
        </p:txBody>
      </p:sp>
      <p:sp>
        <p:nvSpPr>
          <p:cNvPr id="3" name="Content Placeholder 2"/>
          <p:cNvSpPr>
            <a:spLocks noGrp="1"/>
          </p:cNvSpPr>
          <p:nvPr>
            <p:ph idx="1"/>
          </p:nvPr>
        </p:nvSpPr>
        <p:spPr>
          <a:xfrm>
            <a:off x="457200" y="1600200"/>
            <a:ext cx="8229600" cy="5029200"/>
          </a:xfrm>
        </p:spPr>
        <p:txBody>
          <a:bodyPr>
            <a:normAutofit fontScale="92500" lnSpcReduction="10000"/>
          </a:bodyPr>
          <a:lstStyle/>
          <a:p>
            <a:r>
              <a:rPr lang="en-GB" dirty="0" smtClean="0"/>
              <a:t>A principal way of eliminating inventory and excess processing while increasing flexibility is through </a:t>
            </a:r>
            <a:r>
              <a:rPr lang="en-GB" b="1" dirty="0" smtClean="0"/>
              <a:t>small-lot production</a:t>
            </a:r>
            <a:r>
              <a:rPr lang="en-GB" dirty="0" smtClean="0"/>
              <a:t>, which means that the amount of products produced at any one time is small</a:t>
            </a:r>
          </a:p>
          <a:p>
            <a:r>
              <a:rPr lang="en-GB" dirty="0" smtClean="0"/>
              <a:t>This allows the manufacturer to produce many lots of different types of products</a:t>
            </a:r>
          </a:p>
          <a:p>
            <a:r>
              <a:rPr lang="en-GB" dirty="0" smtClean="0"/>
              <a:t>It also shortens the </a:t>
            </a:r>
            <a:r>
              <a:rPr lang="en-GB" b="1" dirty="0" smtClean="0"/>
              <a:t>manufacturing lead time</a:t>
            </a:r>
            <a:r>
              <a:rPr lang="en-GB" dirty="0" smtClean="0"/>
              <a:t>, the actual time it takes to produce a product, since it takes less time to produce 10 units than to produce 1000 units</a:t>
            </a:r>
            <a:endParaRPr lang="en-GB" dirty="0"/>
          </a:p>
        </p:txBody>
      </p:sp>
    </p:spTree>
    <p:extLst>
      <p:ext uri="{BB962C8B-B14F-4D97-AF65-F5344CB8AC3E}">
        <p14:creationId xmlns:p14="http://schemas.microsoft.com/office/powerpoint/2010/main" val="8189480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p:txBody>
          <a:bodyPr/>
          <a:lstStyle/>
          <a:p>
            <a:r>
              <a:rPr lang="en-GB" dirty="0" smtClean="0"/>
              <a:t>The ultimate goal of JIT is to be able to economically produce one item at a time as the customer wants it</a:t>
            </a:r>
          </a:p>
          <a:p>
            <a:r>
              <a:rPr lang="en-GB" dirty="0" smtClean="0"/>
              <a:t>However, to be able to achieve small-lot production, companies have to reduce set up time</a:t>
            </a:r>
          </a:p>
          <a:p>
            <a:r>
              <a:rPr lang="en-GB" dirty="0" smtClean="0"/>
              <a:t>Set up time is the time it takes to set up equipment for a production run</a:t>
            </a:r>
            <a:endParaRPr lang="en-GB" dirty="0"/>
          </a:p>
        </p:txBody>
      </p:sp>
    </p:spTree>
    <p:extLst>
      <p:ext uri="{BB962C8B-B14F-4D97-AF65-F5344CB8AC3E}">
        <p14:creationId xmlns:p14="http://schemas.microsoft.com/office/powerpoint/2010/main" val="35861539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p:txBody>
          <a:bodyPr/>
          <a:lstStyle/>
          <a:p>
            <a:r>
              <a:rPr lang="en-GB" dirty="0" smtClean="0"/>
              <a:t>This includes cleaning and recalibrating equipment, changing blades and other tools</a:t>
            </a:r>
          </a:p>
          <a:p>
            <a:r>
              <a:rPr lang="en-GB" dirty="0" smtClean="0"/>
              <a:t>To produce economically in small-lot sizes, JIT has found ways t reduce set up times</a:t>
            </a:r>
          </a:p>
          <a:p>
            <a:r>
              <a:rPr lang="en-GB" dirty="0" smtClean="0"/>
              <a:t>The goal is to achieve these low set up times or set up times in single digits of minutes</a:t>
            </a:r>
            <a:endParaRPr lang="en-GB" dirty="0"/>
          </a:p>
        </p:txBody>
      </p:sp>
    </p:spTree>
    <p:extLst>
      <p:ext uri="{BB962C8B-B14F-4D97-AF65-F5344CB8AC3E}">
        <p14:creationId xmlns:p14="http://schemas.microsoft.com/office/powerpoint/2010/main" val="3300399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Lot Sizes</a:t>
            </a:r>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One approach is to separate set up into two components: </a:t>
            </a:r>
            <a:r>
              <a:rPr lang="en-GB" b="1" dirty="0" smtClean="0"/>
              <a:t>internal set ups</a:t>
            </a:r>
            <a:r>
              <a:rPr lang="en-GB" dirty="0" smtClean="0"/>
              <a:t> and </a:t>
            </a:r>
            <a:r>
              <a:rPr lang="en-GB" b="1" dirty="0" smtClean="0"/>
              <a:t>external set ups</a:t>
            </a:r>
            <a:endParaRPr lang="en-GB" dirty="0" smtClean="0"/>
          </a:p>
          <a:p>
            <a:r>
              <a:rPr lang="en-GB" b="1" dirty="0" smtClean="0"/>
              <a:t>Internal set ups</a:t>
            </a:r>
            <a:r>
              <a:rPr lang="en-GB" dirty="0" smtClean="0"/>
              <a:t> require the machine to be stopped for the set up to be performed</a:t>
            </a:r>
          </a:p>
          <a:p>
            <a:r>
              <a:rPr lang="en-GB" b="1" dirty="0" smtClean="0"/>
              <a:t>External set ups</a:t>
            </a:r>
            <a:r>
              <a:rPr lang="en-GB" dirty="0" smtClean="0"/>
              <a:t> can be performed while the machine is still running</a:t>
            </a:r>
          </a:p>
          <a:p>
            <a:r>
              <a:rPr lang="en-GB" dirty="0" smtClean="0"/>
              <a:t>Almost all set ups in traditional manufacturing systems are internal, with JIT, much of set up process has been converted to external set ups</a:t>
            </a:r>
            <a:endParaRPr lang="en-GB" dirty="0"/>
          </a:p>
        </p:txBody>
      </p:sp>
    </p:spTree>
    <p:extLst>
      <p:ext uri="{BB962C8B-B14F-4D97-AF65-F5344CB8AC3E}">
        <p14:creationId xmlns:p14="http://schemas.microsoft.com/office/powerpoint/2010/main" val="30159301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Uniform Plant Loading</a:t>
            </a:r>
            <a:endParaRPr lang="en-GB" dirty="0"/>
          </a:p>
        </p:txBody>
      </p:sp>
      <p:sp>
        <p:nvSpPr>
          <p:cNvPr id="3" name="Content Placeholder 2"/>
          <p:cNvSpPr>
            <a:spLocks noGrp="1"/>
          </p:cNvSpPr>
          <p:nvPr>
            <p:ph idx="1"/>
          </p:nvPr>
        </p:nvSpPr>
        <p:spPr/>
        <p:txBody>
          <a:bodyPr/>
          <a:lstStyle/>
          <a:p>
            <a:r>
              <a:rPr lang="en-GB" dirty="0" smtClean="0"/>
              <a:t>Demand for a product can show sudden increases or decreases, which can mean disruptive changes in production schedules</a:t>
            </a:r>
          </a:p>
          <a:p>
            <a:r>
              <a:rPr lang="en-GB" dirty="0" smtClean="0"/>
              <a:t>These demand changes are typically magnified throughout the production line and the supply chain</a:t>
            </a:r>
          </a:p>
          <a:p>
            <a:r>
              <a:rPr lang="en-GB" dirty="0" smtClean="0"/>
              <a:t>They contribute to inefficiency and create waste</a:t>
            </a:r>
            <a:endParaRPr lang="en-GB" dirty="0"/>
          </a:p>
        </p:txBody>
      </p:sp>
    </p:spTree>
    <p:extLst>
      <p:ext uri="{BB962C8B-B14F-4D97-AF65-F5344CB8AC3E}">
        <p14:creationId xmlns:p14="http://schemas.microsoft.com/office/powerpoint/2010/main" val="2437515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 Plant Loading</a:t>
            </a:r>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t>The JIT philosophy is to eliminate the problem by making adjustments as small as possible and setting a production plan that is frozen for the month</a:t>
            </a:r>
          </a:p>
          <a:p>
            <a:r>
              <a:rPr lang="en-GB" dirty="0" smtClean="0"/>
              <a:t>This is called </a:t>
            </a:r>
            <a:r>
              <a:rPr lang="en-GB" b="1" dirty="0" smtClean="0"/>
              <a:t>uniform plant loading</a:t>
            </a:r>
            <a:r>
              <a:rPr lang="en-GB" dirty="0" smtClean="0"/>
              <a:t> or “levelling” the production schedule</a:t>
            </a:r>
          </a:p>
          <a:p>
            <a:r>
              <a:rPr lang="en-GB" dirty="0" smtClean="0"/>
              <a:t>To meet demand and keep inventories low, a “level” schedule is developed so that the same mix of products is made every day in small quantities</a:t>
            </a:r>
            <a:endParaRPr lang="en-GB" dirty="0"/>
          </a:p>
        </p:txBody>
      </p:sp>
    </p:spTree>
    <p:extLst>
      <p:ext uri="{BB962C8B-B14F-4D97-AF65-F5344CB8AC3E}">
        <p14:creationId xmlns:p14="http://schemas.microsoft.com/office/powerpoint/2010/main" val="2960186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 Plant Loading</a:t>
            </a:r>
          </a:p>
        </p:txBody>
      </p:sp>
      <p:sp>
        <p:nvSpPr>
          <p:cNvPr id="3" name="Content Placeholder 2"/>
          <p:cNvSpPr>
            <a:spLocks noGrp="1"/>
          </p:cNvSpPr>
          <p:nvPr>
            <p:ph idx="1"/>
          </p:nvPr>
        </p:nvSpPr>
        <p:spPr/>
        <p:txBody>
          <a:bodyPr>
            <a:normAutofit lnSpcReduction="10000"/>
          </a:bodyPr>
          <a:lstStyle/>
          <a:p>
            <a:r>
              <a:rPr lang="en-GB" dirty="0" smtClean="0"/>
              <a:t>This is in contrast to traditional systems, which produce large quantities of one product on one day and of another product on the next day</a:t>
            </a:r>
          </a:p>
          <a:p>
            <a:r>
              <a:rPr lang="en-GB" dirty="0" smtClean="0"/>
              <a:t>However, with the JIT system there is day-to-day repetition in the schedule, which prevents the company from having to carry large amounts of inventory and places predictable demands on all work centres and suppliers</a:t>
            </a:r>
            <a:endParaRPr lang="en-GB" dirty="0"/>
          </a:p>
        </p:txBody>
      </p:sp>
    </p:spTree>
    <p:extLst>
      <p:ext uri="{BB962C8B-B14F-4D97-AF65-F5344CB8AC3E}">
        <p14:creationId xmlns:p14="http://schemas.microsoft.com/office/powerpoint/2010/main" val="35568834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Flexible Resources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One aspect of flexibility is relying on general-purpose equipment capable of performing a number of different functions</a:t>
            </a:r>
          </a:p>
          <a:p>
            <a:r>
              <a:rPr lang="en-GB" dirty="0" smtClean="0"/>
              <a:t>For example, a general-purpose drilling machine may be able to drill holes in an engine block and also perform some milling and threading operations</a:t>
            </a:r>
          </a:p>
          <a:p>
            <a:r>
              <a:rPr lang="en-GB" dirty="0" smtClean="0"/>
              <a:t>General-purpose equipment provides flexibility of operations and eliminates waste of space, movement set up of other machines</a:t>
            </a:r>
            <a:endParaRPr lang="en-GB" dirty="0"/>
          </a:p>
        </p:txBody>
      </p:sp>
    </p:spTree>
    <p:extLst>
      <p:ext uri="{BB962C8B-B14F-4D97-AF65-F5344CB8AC3E}">
        <p14:creationId xmlns:p14="http://schemas.microsoft.com/office/powerpoint/2010/main" val="1429351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Resources</a:t>
            </a:r>
          </a:p>
        </p:txBody>
      </p:sp>
      <p:sp>
        <p:nvSpPr>
          <p:cNvPr id="3" name="Content Placeholder 2"/>
          <p:cNvSpPr>
            <a:spLocks noGrp="1"/>
          </p:cNvSpPr>
          <p:nvPr>
            <p:ph idx="1"/>
          </p:nvPr>
        </p:nvSpPr>
        <p:spPr/>
        <p:txBody>
          <a:bodyPr/>
          <a:lstStyle/>
          <a:p>
            <a:r>
              <a:rPr lang="en-GB" dirty="0" smtClean="0"/>
              <a:t>Another element of flexibility is the use of multifunction workers who can perform more than one job- an essential aspect of JIT</a:t>
            </a:r>
          </a:p>
          <a:p>
            <a:r>
              <a:rPr lang="en-GB" dirty="0" smtClean="0"/>
              <a:t>To meet changing production requirements, workers in JIT are trained to operate and set up different machines</a:t>
            </a:r>
            <a:endParaRPr lang="en-GB" dirty="0"/>
          </a:p>
        </p:txBody>
      </p:sp>
    </p:spTree>
    <p:extLst>
      <p:ext uri="{BB962C8B-B14F-4D97-AF65-F5344CB8AC3E}">
        <p14:creationId xmlns:p14="http://schemas.microsoft.com/office/powerpoint/2010/main" val="42787018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Flexible Resources</a:t>
            </a:r>
          </a:p>
        </p:txBody>
      </p:sp>
      <p:sp>
        <p:nvSpPr>
          <p:cNvPr id="3" name="Content Placeholder 2"/>
          <p:cNvSpPr>
            <a:spLocks noGrp="1"/>
          </p:cNvSpPr>
          <p:nvPr>
            <p:ph idx="1"/>
          </p:nvPr>
        </p:nvSpPr>
        <p:spPr/>
        <p:txBody>
          <a:bodyPr>
            <a:normAutofit fontScale="92500" lnSpcReduction="10000"/>
          </a:bodyPr>
          <a:lstStyle/>
          <a:p>
            <a:r>
              <a:rPr lang="en-GB" dirty="0" smtClean="0"/>
              <a:t>This provides flexibility in the schedule because workers can be moved around as needed</a:t>
            </a:r>
          </a:p>
          <a:p>
            <a:r>
              <a:rPr lang="en-GB" dirty="0" smtClean="0"/>
              <a:t>Also, workers in JIT are responsible for performing simple maintenance on their machines and are trained to perform quality control procedures and equipment together in order to produce a family of products with similar processing requirements</a:t>
            </a:r>
          </a:p>
          <a:p>
            <a:r>
              <a:rPr lang="en-GB" dirty="0" smtClean="0"/>
              <a:t>These machines create a small assembly line, and their grouping is usually called a cell</a:t>
            </a:r>
            <a:endParaRPr lang="en-GB" dirty="0"/>
          </a:p>
        </p:txBody>
      </p:sp>
    </p:spTree>
    <p:extLst>
      <p:ext uri="{BB962C8B-B14F-4D97-AF65-F5344CB8AC3E}">
        <p14:creationId xmlns:p14="http://schemas.microsoft.com/office/powerpoint/2010/main" val="21457232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Facility Layout</a:t>
            </a:r>
            <a:endParaRPr lang="en-GB" dirty="0"/>
          </a:p>
        </p:txBody>
      </p:sp>
      <p:sp>
        <p:nvSpPr>
          <p:cNvPr id="3" name="Content Placeholder 2"/>
          <p:cNvSpPr>
            <a:spLocks noGrp="1"/>
          </p:cNvSpPr>
          <p:nvPr>
            <p:ph idx="1"/>
          </p:nvPr>
        </p:nvSpPr>
        <p:spPr/>
        <p:txBody>
          <a:bodyPr/>
          <a:lstStyle/>
          <a:p>
            <a:r>
              <a:rPr lang="en-GB" dirty="0" smtClean="0"/>
              <a:t>Streamlined production is an important part of JIT; it relies heavily on assembly lines, dedicated to the production of a family of products</a:t>
            </a:r>
          </a:p>
          <a:p>
            <a:r>
              <a:rPr lang="en-GB" dirty="0" smtClean="0"/>
              <a:t>JIT also relies on </a:t>
            </a:r>
            <a:r>
              <a:rPr lang="en-GB" b="1" dirty="0" smtClean="0"/>
              <a:t>cell manufacturing</a:t>
            </a:r>
            <a:r>
              <a:rPr lang="en-GB" dirty="0" smtClean="0"/>
              <a:t> the placement of dissimilar machines</a:t>
            </a:r>
            <a:endParaRPr lang="en-GB" dirty="0"/>
          </a:p>
        </p:txBody>
      </p:sp>
    </p:spTree>
    <p:extLst>
      <p:ext uri="{BB962C8B-B14F-4D97-AF65-F5344CB8AC3E}">
        <p14:creationId xmlns:p14="http://schemas.microsoft.com/office/powerpoint/2010/main" val="19017021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Facility Layout</a:t>
            </a:r>
            <a:endParaRPr lang="en-GB" dirty="0"/>
          </a:p>
        </p:txBody>
      </p:sp>
      <p:sp>
        <p:nvSpPr>
          <p:cNvPr id="3" name="Content Placeholder 2"/>
          <p:cNvSpPr>
            <a:spLocks noGrp="1"/>
          </p:cNvSpPr>
          <p:nvPr>
            <p:ph idx="1"/>
          </p:nvPr>
        </p:nvSpPr>
        <p:spPr/>
        <p:txBody>
          <a:bodyPr/>
          <a:lstStyle/>
          <a:p>
            <a:r>
              <a:rPr lang="en-GB" dirty="0" smtClean="0"/>
              <a:t>The machines in one grouping can be those needed to manufacture a set of parts belonging to the same family of products</a:t>
            </a:r>
          </a:p>
          <a:p>
            <a:r>
              <a:rPr lang="en-GB" dirty="0" smtClean="0"/>
              <a:t>The equipment in a work cell is usually arranged in a U shape, with the worker placed in the centre of the U</a:t>
            </a:r>
            <a:endParaRPr lang="en-GB" dirty="0"/>
          </a:p>
        </p:txBody>
      </p:sp>
    </p:spTree>
    <p:extLst>
      <p:ext uri="{BB962C8B-B14F-4D97-AF65-F5344CB8AC3E}">
        <p14:creationId xmlns:p14="http://schemas.microsoft.com/office/powerpoint/2010/main" val="2230278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Facility Layout</a:t>
            </a:r>
          </a:p>
        </p:txBody>
      </p:sp>
      <p:sp>
        <p:nvSpPr>
          <p:cNvPr id="3" name="Content Placeholder 2"/>
          <p:cNvSpPr>
            <a:spLocks noGrp="1"/>
          </p:cNvSpPr>
          <p:nvPr>
            <p:ph idx="1"/>
          </p:nvPr>
        </p:nvSpPr>
        <p:spPr>
          <a:xfrm>
            <a:off x="457200" y="1600200"/>
            <a:ext cx="8229600" cy="5029200"/>
          </a:xfrm>
        </p:spPr>
        <p:txBody>
          <a:bodyPr>
            <a:normAutofit lnSpcReduction="10000"/>
          </a:bodyPr>
          <a:lstStyle/>
          <a:p>
            <a:pPr marL="0" indent="0">
              <a:buNone/>
            </a:pPr>
            <a:r>
              <a:rPr lang="en-GB" dirty="0" smtClean="0"/>
              <a:t>U-Shaped advantages</a:t>
            </a:r>
          </a:p>
          <a:p>
            <a:pPr marL="514350" indent="-514350">
              <a:buAutoNum type="arabicParenR"/>
            </a:pPr>
            <a:r>
              <a:rPr lang="en-GB" dirty="0" smtClean="0"/>
              <a:t>The use of cells provides production efficiency with the flexibility to produce a variety of different products</a:t>
            </a:r>
          </a:p>
          <a:p>
            <a:pPr marL="514350" indent="-514350">
              <a:buAutoNum type="arabicParenR"/>
            </a:pPr>
            <a:r>
              <a:rPr lang="en-GB" dirty="0" smtClean="0"/>
              <a:t>The U-shape allows workers to have easy reach and flexibility</a:t>
            </a:r>
          </a:p>
          <a:p>
            <a:pPr marL="514350" indent="-514350">
              <a:buAutoNum type="arabicParenR"/>
            </a:pPr>
            <a:r>
              <a:rPr lang="en-GB" dirty="0" smtClean="0"/>
              <a:t>No special material handling is needed because everything is within reach</a:t>
            </a:r>
          </a:p>
          <a:p>
            <a:pPr marL="514350" indent="-514350">
              <a:buAutoNum type="arabicParenR"/>
            </a:pPr>
            <a:r>
              <a:rPr lang="en-GB" dirty="0" smtClean="0"/>
              <a:t>Worker satisfaction is higher because of the ability to perform a variety of tasks</a:t>
            </a:r>
            <a:endParaRPr lang="en-GB" dirty="0"/>
          </a:p>
        </p:txBody>
      </p:sp>
    </p:spTree>
    <p:extLst>
      <p:ext uri="{BB962C8B-B14F-4D97-AF65-F5344CB8AC3E}">
        <p14:creationId xmlns:p14="http://schemas.microsoft.com/office/powerpoint/2010/main" val="33847520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The notion of quality at the source means that the root cause of quality problems needs to be identified</a:t>
            </a:r>
          </a:p>
          <a:p>
            <a:r>
              <a:rPr lang="en-GB" dirty="0" smtClean="0"/>
              <a:t>This could be a problem with the design, suppliers, the process or any other area</a:t>
            </a:r>
          </a:p>
          <a:p>
            <a:r>
              <a:rPr lang="en-GB" dirty="0" smtClean="0"/>
              <a:t>We know that it is much easier and less costly to build quality into a process than to try to correct problems after they occur</a:t>
            </a:r>
            <a:endParaRPr lang="en-GB" dirty="0"/>
          </a:p>
        </p:txBody>
      </p:sp>
    </p:spTree>
    <p:extLst>
      <p:ext uri="{BB962C8B-B14F-4D97-AF65-F5344CB8AC3E}">
        <p14:creationId xmlns:p14="http://schemas.microsoft.com/office/powerpoint/2010/main" val="2301328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914400"/>
          </a:xfrm>
        </p:spPr>
        <p:txBody>
          <a:bodyPr/>
          <a:lstStyle/>
          <a:p>
            <a:r>
              <a:rPr lang="en-GB" dirty="0" smtClean="0"/>
              <a:t>Quality at Source</a:t>
            </a:r>
            <a:endParaRPr lang="en-GB" dirty="0"/>
          </a:p>
        </p:txBody>
      </p:sp>
      <p:sp>
        <p:nvSpPr>
          <p:cNvPr id="3" name="Content Placeholder 2"/>
          <p:cNvSpPr>
            <a:spLocks noGrp="1"/>
          </p:cNvSpPr>
          <p:nvPr>
            <p:ph idx="1"/>
          </p:nvPr>
        </p:nvSpPr>
        <p:spPr>
          <a:xfrm>
            <a:off x="457200" y="1143000"/>
            <a:ext cx="8229600" cy="5486400"/>
          </a:xfrm>
        </p:spPr>
        <p:txBody>
          <a:bodyPr>
            <a:normAutofit fontScale="92500" lnSpcReduction="10000"/>
          </a:bodyPr>
          <a:lstStyle/>
          <a:p>
            <a:r>
              <a:rPr lang="en-GB" b="1" u="sng" dirty="0" smtClean="0"/>
              <a:t>Product design</a:t>
            </a:r>
            <a:r>
              <a:rPr lang="en-GB" dirty="0" smtClean="0"/>
              <a:t>.  In the design process customer needs may be misunderstood and not incorporated into the product design</a:t>
            </a:r>
          </a:p>
          <a:p>
            <a:r>
              <a:rPr lang="en-GB" b="1" u="sng" dirty="0" smtClean="0"/>
              <a:t>Process design</a:t>
            </a:r>
            <a:r>
              <a:rPr lang="en-GB" dirty="0" smtClean="0"/>
              <a:t>.  Management and equipment problems may stem from the design of the production process operator error actually contributes to only about 15 percent of quality problems</a:t>
            </a:r>
            <a:endParaRPr lang="en-GB" b="1" u="sng" dirty="0" smtClean="0"/>
          </a:p>
          <a:p>
            <a:r>
              <a:rPr lang="en-GB" b="1" u="sng" dirty="0" smtClean="0"/>
              <a:t>Suppliers</a:t>
            </a:r>
            <a:r>
              <a:rPr lang="en-GB" dirty="0" smtClean="0"/>
              <a:t>.  Quality problems caused by suppliers include low-quality materials and are often due to misunderstandings between manufacturer and supplier</a:t>
            </a:r>
            <a:r>
              <a:rPr lang="en-GB" b="1" u="sng" dirty="0" smtClean="0"/>
              <a:t> </a:t>
            </a:r>
            <a:endParaRPr lang="en-GB" b="1" u="sng" dirty="0"/>
          </a:p>
        </p:txBody>
      </p:sp>
    </p:spTree>
    <p:extLst>
      <p:ext uri="{BB962C8B-B14F-4D97-AF65-F5344CB8AC3E}">
        <p14:creationId xmlns:p14="http://schemas.microsoft.com/office/powerpoint/2010/main" val="28864583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Monitoring quality is the responsibility of everyone in the organisation</a:t>
            </a:r>
          </a:p>
          <a:p>
            <a:r>
              <a:rPr lang="en-GB" dirty="0" smtClean="0"/>
              <a:t>Workers are given the authority to stop the production line if quality problems are encountered; this is called </a:t>
            </a:r>
            <a:r>
              <a:rPr lang="en-GB" b="1" dirty="0" err="1" smtClean="0"/>
              <a:t>Jidoka</a:t>
            </a:r>
            <a:endParaRPr lang="en-GB" dirty="0" smtClean="0"/>
          </a:p>
          <a:p>
            <a:r>
              <a:rPr lang="en-GB" dirty="0" smtClean="0"/>
              <a:t>To perform </a:t>
            </a:r>
            <a:r>
              <a:rPr lang="en-GB" dirty="0" err="1" smtClean="0"/>
              <a:t>jidoka</a:t>
            </a:r>
            <a:r>
              <a:rPr lang="en-GB" dirty="0" smtClean="0"/>
              <a:t>, each worker can use a switch above his or her workstation to turn on a call light or stop production</a:t>
            </a:r>
            <a:endParaRPr lang="en-GB" dirty="0"/>
          </a:p>
        </p:txBody>
      </p:sp>
    </p:spTree>
    <p:extLst>
      <p:ext uri="{BB962C8B-B14F-4D97-AF65-F5344CB8AC3E}">
        <p14:creationId xmlns:p14="http://schemas.microsoft.com/office/powerpoint/2010/main" val="42022670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p:txBody>
          <a:bodyPr/>
          <a:lstStyle/>
          <a:p>
            <a:r>
              <a:rPr lang="en-GB" dirty="0" smtClean="0"/>
              <a:t>A green light means that production is flowing normally; a yellow light is a signal for help; and a red light means that the line is stopped</a:t>
            </a:r>
          </a:p>
          <a:p>
            <a:r>
              <a:rPr lang="en-GB" dirty="0" smtClean="0"/>
              <a:t>In JIT environments, stopping the line is not only allowed but expected</a:t>
            </a:r>
          </a:p>
          <a:p>
            <a:r>
              <a:rPr lang="en-GB" dirty="0" smtClean="0"/>
              <a:t>To help workers identify quality problems JIT relies on visual signals</a:t>
            </a:r>
            <a:endParaRPr lang="en-GB" dirty="0"/>
          </a:p>
        </p:txBody>
      </p:sp>
    </p:spTree>
    <p:extLst>
      <p:ext uri="{BB962C8B-B14F-4D97-AF65-F5344CB8AC3E}">
        <p14:creationId xmlns:p14="http://schemas.microsoft.com/office/powerpoint/2010/main" val="23794513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at Source</a:t>
            </a:r>
          </a:p>
        </p:txBody>
      </p:sp>
      <p:sp>
        <p:nvSpPr>
          <p:cNvPr id="3" name="Content Placeholder 2"/>
          <p:cNvSpPr>
            <a:spLocks noGrp="1"/>
          </p:cNvSpPr>
          <p:nvPr>
            <p:ph idx="1"/>
          </p:nvPr>
        </p:nvSpPr>
        <p:spPr>
          <a:xfrm>
            <a:off x="457200" y="1600200"/>
            <a:ext cx="8229600" cy="5029200"/>
          </a:xfrm>
        </p:spPr>
        <p:txBody>
          <a:bodyPr>
            <a:normAutofit/>
          </a:bodyPr>
          <a:lstStyle/>
          <a:p>
            <a:r>
              <a:rPr lang="en-GB" dirty="0" smtClean="0"/>
              <a:t>Signals include; colour coding, bulleting boards lights, process control charts</a:t>
            </a:r>
          </a:p>
          <a:p>
            <a:r>
              <a:rPr lang="en-GB" dirty="0" smtClean="0"/>
              <a:t>Colour coding different sections of the work area helps workers identify stocking points and different processing sections</a:t>
            </a:r>
          </a:p>
          <a:p>
            <a:r>
              <a:rPr lang="en-GB" dirty="0" smtClean="0"/>
              <a:t>Another type of visual signal is </a:t>
            </a:r>
            <a:r>
              <a:rPr lang="en-GB" b="1" dirty="0" smtClean="0"/>
              <a:t>poka-yoke</a:t>
            </a:r>
            <a:r>
              <a:rPr lang="en-GB" dirty="0" smtClean="0"/>
              <a:t> which means “foolproof” and refers to a device or mechanism that prevents defects from occurring</a:t>
            </a:r>
            <a:endParaRPr lang="en-GB" dirty="0"/>
          </a:p>
        </p:txBody>
      </p:sp>
    </p:spTree>
    <p:extLst>
      <p:ext uri="{BB962C8B-B14F-4D97-AF65-F5344CB8AC3E}">
        <p14:creationId xmlns:p14="http://schemas.microsoft.com/office/powerpoint/2010/main" val="21559740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Respect for People</a:t>
            </a:r>
            <a:endParaRPr lang="en-GB" dirty="0"/>
          </a:p>
        </p:txBody>
      </p:sp>
      <p:sp>
        <p:nvSpPr>
          <p:cNvPr id="3" name="Content Placeholder 2"/>
          <p:cNvSpPr>
            <a:spLocks noGrp="1"/>
          </p:cNvSpPr>
          <p:nvPr>
            <p:ph idx="1"/>
          </p:nvPr>
        </p:nvSpPr>
        <p:spPr/>
        <p:txBody>
          <a:bodyPr/>
          <a:lstStyle/>
          <a:p>
            <a:r>
              <a:rPr lang="en-GB" dirty="0" smtClean="0"/>
              <a:t>Is considered central to the JIT philosophy</a:t>
            </a:r>
          </a:p>
          <a:p>
            <a:r>
              <a:rPr lang="en-GB" dirty="0" smtClean="0"/>
              <a:t>Of all the issues discussed, none departs more from traditional systems than the role of employees in a firm</a:t>
            </a:r>
          </a:p>
          <a:p>
            <a:r>
              <a:rPr lang="en-GB" dirty="0" smtClean="0"/>
              <a:t>According to JIT </a:t>
            </a:r>
            <a:r>
              <a:rPr lang="en-GB" b="1" dirty="0" smtClean="0"/>
              <a:t>genuine</a:t>
            </a:r>
            <a:r>
              <a:rPr lang="en-GB" dirty="0" smtClean="0"/>
              <a:t> and </a:t>
            </a:r>
            <a:r>
              <a:rPr lang="en-GB" b="1" dirty="0" smtClean="0"/>
              <a:t>meaningful respect for employees</a:t>
            </a:r>
            <a:r>
              <a:rPr lang="en-GB" dirty="0" smtClean="0"/>
              <a:t> must exist for a company to get the best from </a:t>
            </a:r>
            <a:r>
              <a:rPr lang="en-GB" smtClean="0"/>
              <a:t>its workers</a:t>
            </a:r>
            <a:endParaRPr lang="en-GB" dirty="0"/>
          </a:p>
        </p:txBody>
      </p:sp>
    </p:spTree>
    <p:extLst>
      <p:ext uri="{BB962C8B-B14F-4D97-AF65-F5344CB8AC3E}">
        <p14:creationId xmlns:p14="http://schemas.microsoft.com/office/powerpoint/2010/main" val="14357322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38200"/>
          </a:xfrm>
        </p:spPr>
        <p:txBody>
          <a:bodyPr/>
          <a:lstStyle/>
          <a:p>
            <a:r>
              <a:rPr lang="en-GB" dirty="0"/>
              <a:t>Respect for People</a:t>
            </a:r>
          </a:p>
        </p:txBody>
      </p:sp>
      <p:sp>
        <p:nvSpPr>
          <p:cNvPr id="3" name="Content Placeholder 2"/>
          <p:cNvSpPr>
            <a:spLocks noGrp="1"/>
          </p:cNvSpPr>
          <p:nvPr>
            <p:ph idx="1"/>
          </p:nvPr>
        </p:nvSpPr>
        <p:spPr>
          <a:xfrm>
            <a:off x="457200" y="1143000"/>
            <a:ext cx="8229600" cy="5486400"/>
          </a:xfrm>
        </p:spPr>
        <p:txBody>
          <a:bodyPr>
            <a:normAutofit fontScale="92500" lnSpcReduction="10000"/>
          </a:bodyPr>
          <a:lstStyle/>
          <a:p>
            <a:r>
              <a:rPr lang="en-GB" dirty="0" smtClean="0"/>
              <a:t>JIT organisations rely on all employees to work together, including management</a:t>
            </a:r>
          </a:p>
          <a:p>
            <a:r>
              <a:rPr lang="en-GB" dirty="0" smtClean="0"/>
              <a:t>The organisational hierarchy is generally flatter in JIT than in traditional organisations, and organisational layers are not strictly defined</a:t>
            </a:r>
          </a:p>
          <a:p>
            <a:r>
              <a:rPr lang="en-GB" dirty="0" smtClean="0"/>
              <a:t>Greater responsibility and autonomy is given to ordinary workers</a:t>
            </a:r>
          </a:p>
          <a:p>
            <a:r>
              <a:rPr lang="en-GB" dirty="0" smtClean="0"/>
              <a:t>All levels of employees often work in teams, and in many JIT organisations all dress the same way regardless of level, which helps breakdown traditional barriers and makes it easier for people to work together</a:t>
            </a:r>
          </a:p>
          <a:p>
            <a:endParaRPr lang="en-GB" dirty="0"/>
          </a:p>
        </p:txBody>
      </p:sp>
    </p:spTree>
    <p:extLst>
      <p:ext uri="{BB962C8B-B14F-4D97-AF65-F5344CB8AC3E}">
        <p14:creationId xmlns:p14="http://schemas.microsoft.com/office/powerpoint/2010/main" val="41552953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In JIT workers are actively engaged in pursuing the goals of the company</a:t>
            </a:r>
          </a:p>
          <a:p>
            <a:r>
              <a:rPr lang="en-GB" dirty="0" smtClean="0"/>
              <a:t>JIT relies on cross-functional worker skills, meaning the ability of workers to perform many different tasks on many different machines</a:t>
            </a:r>
            <a:endParaRPr lang="en-GB" dirty="0"/>
          </a:p>
        </p:txBody>
      </p:sp>
    </p:spTree>
    <p:extLst>
      <p:ext uri="{BB962C8B-B14F-4D97-AF65-F5344CB8AC3E}">
        <p14:creationId xmlns:p14="http://schemas.microsoft.com/office/powerpoint/2010/main" val="12613188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Part of workers’ duties is to be actively engage in improving the production process, monitoring quality, and correcting quality problems</a:t>
            </a:r>
          </a:p>
          <a:p>
            <a:r>
              <a:rPr lang="en-GB" dirty="0" smtClean="0"/>
              <a:t>Continuous improvement relies heavily on the knowledge and skills of the workers closest to the operation</a:t>
            </a:r>
            <a:endParaRPr lang="en-GB" dirty="0"/>
          </a:p>
        </p:txBody>
      </p:sp>
    </p:spTree>
    <p:extLst>
      <p:ext uri="{BB962C8B-B14F-4D97-AF65-F5344CB8AC3E}">
        <p14:creationId xmlns:p14="http://schemas.microsoft.com/office/powerpoint/2010/main" val="34576472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normAutofit lnSpcReduction="10000"/>
          </a:bodyPr>
          <a:lstStyle/>
          <a:p>
            <a:r>
              <a:rPr lang="en-GB" dirty="0" smtClean="0"/>
              <a:t>Production workers are required to continually check and monitor the quality of the production process</a:t>
            </a:r>
          </a:p>
          <a:p>
            <a:r>
              <a:rPr lang="en-GB" dirty="0" smtClean="0"/>
              <a:t>This includes inspecting their own work as well as the materials received from previous operations</a:t>
            </a:r>
          </a:p>
          <a:p>
            <a:r>
              <a:rPr lang="en-GB" dirty="0" smtClean="0"/>
              <a:t>This is necessary in order to detect quality problems before a defective part can proceed for additional processing</a:t>
            </a:r>
            <a:endParaRPr lang="en-GB" dirty="0"/>
          </a:p>
        </p:txBody>
      </p:sp>
    </p:spTree>
    <p:extLst>
      <p:ext uri="{BB962C8B-B14F-4D97-AF65-F5344CB8AC3E}">
        <p14:creationId xmlns:p14="http://schemas.microsoft.com/office/powerpoint/2010/main" val="32272256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lstStyle/>
          <a:p>
            <a:r>
              <a:rPr lang="en-GB" dirty="0" smtClean="0"/>
              <a:t>Another part of a worker’s responsibility is recording data, such as the number of setups completed, the number of units produced, the number of defects and scrap, quality process control data, equipment malfunctions and hours worked</a:t>
            </a:r>
          </a:p>
          <a:p>
            <a:r>
              <a:rPr lang="en-GB" dirty="0" smtClean="0"/>
              <a:t>It is up to the worker to understand how to use data</a:t>
            </a:r>
            <a:endParaRPr lang="en-GB" dirty="0"/>
          </a:p>
        </p:txBody>
      </p:sp>
    </p:spTree>
    <p:extLst>
      <p:ext uri="{BB962C8B-B14F-4D97-AF65-F5344CB8AC3E}">
        <p14:creationId xmlns:p14="http://schemas.microsoft.com/office/powerpoint/2010/main" val="41819791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Respect for People</a:t>
            </a:r>
          </a:p>
        </p:txBody>
      </p:sp>
      <p:sp>
        <p:nvSpPr>
          <p:cNvPr id="3" name="Content Placeholder 2"/>
          <p:cNvSpPr>
            <a:spLocks noGrp="1"/>
          </p:cNvSpPr>
          <p:nvPr>
            <p:ph idx="1"/>
          </p:nvPr>
        </p:nvSpPr>
        <p:spPr/>
        <p:txBody>
          <a:bodyPr>
            <a:normAutofit fontScale="92500"/>
          </a:bodyPr>
          <a:lstStyle/>
          <a:p>
            <a:r>
              <a:rPr lang="en-GB" dirty="0" smtClean="0"/>
              <a:t>Participation by all employees is vital to the success of JIT</a:t>
            </a:r>
          </a:p>
          <a:p>
            <a:r>
              <a:rPr lang="en-GB" dirty="0" smtClean="0"/>
              <a:t>For this reason, JIT uses a style of management called </a:t>
            </a:r>
            <a:r>
              <a:rPr lang="en-GB" b="1" dirty="0" smtClean="0"/>
              <a:t>bottom round management</a:t>
            </a:r>
            <a:r>
              <a:rPr lang="en-GB" dirty="0" smtClean="0"/>
              <a:t>, which means consensus management by committee or teams</a:t>
            </a:r>
          </a:p>
          <a:p>
            <a:r>
              <a:rPr lang="en-GB" dirty="0" smtClean="0"/>
              <a:t>When a decision needs to be made, it is discussed at all levels, starting at the bottom, so that everyone in the company contributes to the decision</a:t>
            </a:r>
            <a:endParaRPr lang="en-GB" dirty="0"/>
          </a:p>
        </p:txBody>
      </p:sp>
    </p:spTree>
    <p:extLst>
      <p:ext uri="{BB962C8B-B14F-4D97-AF65-F5344CB8AC3E}">
        <p14:creationId xmlns:p14="http://schemas.microsoft.com/office/powerpoint/2010/main" val="1723521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Role of Production Employees in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Workers have cross-functional skills</a:t>
            </a:r>
          </a:p>
          <a:p>
            <a:pPr marL="514350" indent="-514350">
              <a:buAutoNum type="arabicPeriod"/>
            </a:pPr>
            <a:r>
              <a:rPr lang="en-GB" dirty="0" smtClean="0"/>
              <a:t>Workers are actively engaged in solving production and quality problems</a:t>
            </a:r>
          </a:p>
          <a:p>
            <a:pPr marL="514350" indent="-514350">
              <a:buAutoNum type="arabicPeriod"/>
            </a:pPr>
            <a:r>
              <a:rPr lang="en-GB" dirty="0" smtClean="0"/>
              <a:t>Workers are empowered to make production and quality decisions</a:t>
            </a:r>
          </a:p>
          <a:p>
            <a:pPr marL="514350" indent="-514350">
              <a:buAutoNum type="arabicPeriod"/>
            </a:pPr>
            <a:r>
              <a:rPr lang="en-GB" dirty="0" smtClean="0"/>
              <a:t>Quality is everyone’s responsibility</a:t>
            </a:r>
            <a:endParaRPr lang="en-GB" dirty="0"/>
          </a:p>
        </p:txBody>
      </p:sp>
    </p:spTree>
    <p:extLst>
      <p:ext uri="{BB962C8B-B14F-4D97-AF65-F5344CB8AC3E}">
        <p14:creationId xmlns:p14="http://schemas.microsoft.com/office/powerpoint/2010/main" val="19196330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Role of Production Employees in JIT</a:t>
            </a:r>
          </a:p>
        </p:txBody>
      </p:sp>
      <p:sp>
        <p:nvSpPr>
          <p:cNvPr id="3" name="Content Placeholder 2"/>
          <p:cNvSpPr>
            <a:spLocks noGrp="1"/>
          </p:cNvSpPr>
          <p:nvPr>
            <p:ph idx="1"/>
          </p:nvPr>
        </p:nvSpPr>
        <p:spPr/>
        <p:txBody>
          <a:bodyPr/>
          <a:lstStyle/>
          <a:p>
            <a:pPr marL="514350" indent="-514350">
              <a:buAutoNum type="arabicPeriod" startAt="5"/>
            </a:pPr>
            <a:r>
              <a:rPr lang="en-GB" dirty="0" smtClean="0"/>
              <a:t>Workers are responsible for recording and visually displaying performance data</a:t>
            </a:r>
          </a:p>
          <a:p>
            <a:pPr marL="514350" indent="-514350">
              <a:buAutoNum type="arabicPeriod" startAt="5"/>
            </a:pPr>
            <a:r>
              <a:rPr lang="en-GB" dirty="0" smtClean="0"/>
              <a:t>Workers work in teams to solve problems</a:t>
            </a:r>
          </a:p>
          <a:p>
            <a:pPr marL="514350" indent="-514350">
              <a:buAutoNum type="arabicPeriod" startAt="5"/>
            </a:pPr>
            <a:r>
              <a:rPr lang="en-GB" dirty="0" smtClean="0"/>
              <a:t>Decisions are made through bottom-round management</a:t>
            </a:r>
          </a:p>
          <a:p>
            <a:pPr marL="514350" indent="-514350">
              <a:buAutoNum type="arabicPeriod" startAt="5"/>
            </a:pPr>
            <a:r>
              <a:rPr lang="en-GB" dirty="0" smtClean="0"/>
              <a:t>Workers are responsible for </a:t>
            </a:r>
            <a:r>
              <a:rPr lang="en-GB" smtClean="0"/>
              <a:t>preventive maintenance</a:t>
            </a:r>
          </a:p>
          <a:p>
            <a:pPr marL="0" indent="0">
              <a:buNone/>
            </a:pPr>
            <a:endParaRPr lang="en-GB" dirty="0"/>
          </a:p>
        </p:txBody>
      </p:sp>
    </p:spTree>
    <p:extLst>
      <p:ext uri="{BB962C8B-B14F-4D97-AF65-F5344CB8AC3E}">
        <p14:creationId xmlns:p14="http://schemas.microsoft.com/office/powerpoint/2010/main" val="26946235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normAutofit lnSpcReduction="10000"/>
          </a:bodyPr>
          <a:lstStyle/>
          <a:p>
            <a:r>
              <a:rPr lang="en-GB" dirty="0" smtClean="0"/>
              <a:t>Is to create the cultural change necessary for JIT to succeed</a:t>
            </a:r>
          </a:p>
          <a:p>
            <a:r>
              <a:rPr lang="en-GB" dirty="0" smtClean="0"/>
              <a:t>This is one of the most difficult tasks of JIT</a:t>
            </a:r>
          </a:p>
          <a:p>
            <a:r>
              <a:rPr lang="en-GB" dirty="0" smtClean="0"/>
              <a:t>It involves creating an organisational culture that provides an atmosphere of close cooperation and mutual trust</a:t>
            </a:r>
          </a:p>
          <a:p>
            <a:r>
              <a:rPr lang="en-GB" dirty="0" smtClean="0"/>
              <a:t>Remember that JIT relies on ordinary workers to independently solve production problems and take on many tasks</a:t>
            </a:r>
            <a:endParaRPr lang="en-GB" dirty="0"/>
          </a:p>
        </p:txBody>
      </p:sp>
    </p:spTree>
    <p:extLst>
      <p:ext uri="{BB962C8B-B14F-4D97-AF65-F5344CB8AC3E}">
        <p14:creationId xmlns:p14="http://schemas.microsoft.com/office/powerpoint/2010/main" val="22738715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lstStyle/>
          <a:p>
            <a:r>
              <a:rPr lang="en-GB" dirty="0" smtClean="0"/>
              <a:t>To be able to do this employees must be problem solvers and be empowered to take action based on their ideas</a:t>
            </a:r>
          </a:p>
          <a:p>
            <a:r>
              <a:rPr lang="en-GB" dirty="0" smtClean="0"/>
              <a:t>Workers must feel secure in their jobs and know that they will not be reprimanded or lose their jobs for being proactive</a:t>
            </a:r>
            <a:endParaRPr lang="en-GB" dirty="0"/>
          </a:p>
        </p:txBody>
      </p:sp>
    </p:spTree>
    <p:extLst>
      <p:ext uri="{BB962C8B-B14F-4D97-AF65-F5344CB8AC3E}">
        <p14:creationId xmlns:p14="http://schemas.microsoft.com/office/powerpoint/2010/main" val="25050153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lstStyle/>
          <a:p>
            <a:r>
              <a:rPr lang="en-GB" dirty="0" smtClean="0"/>
              <a:t>In the JIT environment, the role of managers becomes more of a supporting function</a:t>
            </a:r>
          </a:p>
          <a:p>
            <a:r>
              <a:rPr lang="en-GB" dirty="0" smtClean="0"/>
              <a:t>Managers are seen as facilitators and coaches rather than “bosses”</a:t>
            </a:r>
          </a:p>
          <a:p>
            <a:r>
              <a:rPr lang="en-GB" dirty="0" smtClean="0"/>
              <a:t>Their job is to help develop the capabilities of employees, to teach, make corrections, help individuals develop their skills and serve as motivators</a:t>
            </a:r>
            <a:endParaRPr lang="en-GB" dirty="0"/>
          </a:p>
        </p:txBody>
      </p:sp>
    </p:spTree>
    <p:extLst>
      <p:ext uri="{BB962C8B-B14F-4D97-AF65-F5344CB8AC3E}">
        <p14:creationId xmlns:p14="http://schemas.microsoft.com/office/powerpoint/2010/main" val="42927506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p:txBody>
          <a:bodyPr/>
          <a:lstStyle/>
          <a:p>
            <a:r>
              <a:rPr lang="en-GB" dirty="0" smtClean="0"/>
              <a:t>Managers are also responsible for providing motivation and necessary recognition to employees</a:t>
            </a:r>
          </a:p>
          <a:p>
            <a:r>
              <a:rPr lang="en-GB" dirty="0" smtClean="0"/>
              <a:t>Their job also includes sharing information such as profitability and performance results, as well as making sure ample time is scheduled for all the activities employees must perform</a:t>
            </a:r>
            <a:endParaRPr lang="en-GB" dirty="0"/>
          </a:p>
        </p:txBody>
      </p:sp>
    </p:spTree>
    <p:extLst>
      <p:ext uri="{BB962C8B-B14F-4D97-AF65-F5344CB8AC3E}">
        <p14:creationId xmlns:p14="http://schemas.microsoft.com/office/powerpoint/2010/main" val="5443600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Management</a:t>
            </a:r>
            <a:endParaRPr lang="en-GB" dirty="0"/>
          </a:p>
        </p:txBody>
      </p:sp>
      <p:sp>
        <p:nvSpPr>
          <p:cNvPr id="3" name="Content Placeholder 2"/>
          <p:cNvSpPr>
            <a:spLocks noGrp="1"/>
          </p:cNvSpPr>
          <p:nvPr>
            <p:ph idx="1"/>
          </p:nvPr>
        </p:nvSpPr>
        <p:spPr>
          <a:xfrm>
            <a:off x="457200" y="1295400"/>
            <a:ext cx="8229600" cy="5181600"/>
          </a:xfrm>
        </p:spPr>
        <p:txBody>
          <a:bodyPr>
            <a:normAutofit/>
          </a:bodyPr>
          <a:lstStyle/>
          <a:p>
            <a:pPr marL="514350" indent="-514350">
              <a:buAutoNum type="arabicPeriod"/>
            </a:pPr>
            <a:r>
              <a:rPr lang="en-GB" dirty="0" smtClean="0"/>
              <a:t>Be responsible for creating a JIT culture</a:t>
            </a:r>
          </a:p>
          <a:p>
            <a:pPr marL="514350" indent="-514350">
              <a:buAutoNum type="arabicPeriod"/>
            </a:pPr>
            <a:r>
              <a:rPr lang="en-GB" dirty="0" smtClean="0"/>
              <a:t>Serve as coaches and facilitators not “bosses”</a:t>
            </a:r>
          </a:p>
          <a:p>
            <a:pPr marL="514350" indent="-514350">
              <a:buAutoNum type="arabicPeriod"/>
            </a:pPr>
            <a:r>
              <a:rPr lang="en-GB" dirty="0" smtClean="0"/>
              <a:t>Develop an incentive system that rewards workers for their efforts</a:t>
            </a:r>
          </a:p>
          <a:p>
            <a:pPr marL="514350" indent="-514350">
              <a:buAutoNum type="arabicPeriod"/>
            </a:pPr>
            <a:r>
              <a:rPr lang="en-GB" dirty="0" smtClean="0"/>
              <a:t>Develop employee skills necessary to function in a JIT environment</a:t>
            </a:r>
          </a:p>
          <a:p>
            <a:pPr marL="514350" indent="-514350">
              <a:buAutoNum type="arabicPeriod"/>
            </a:pPr>
            <a:r>
              <a:rPr lang="en-GB" dirty="0" smtClean="0"/>
              <a:t>Ensure that workers receive multi-functional training</a:t>
            </a:r>
          </a:p>
          <a:p>
            <a:pPr marL="514350" indent="-514350">
              <a:buAutoNum type="arabicPeriod"/>
            </a:pPr>
            <a:r>
              <a:rPr lang="en-GB" dirty="0" smtClean="0"/>
              <a:t>Facilitate teamwork</a:t>
            </a:r>
            <a:endParaRPr lang="en-GB" dirty="0"/>
          </a:p>
        </p:txBody>
      </p:sp>
    </p:spTree>
    <p:extLst>
      <p:ext uri="{BB962C8B-B14F-4D97-AF65-F5344CB8AC3E}">
        <p14:creationId xmlns:p14="http://schemas.microsoft.com/office/powerpoint/2010/main" val="37494652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Relationships</a:t>
            </a:r>
            <a:endParaRPr lang="en-GB" dirty="0"/>
          </a:p>
        </p:txBody>
      </p:sp>
      <p:sp>
        <p:nvSpPr>
          <p:cNvPr id="3" name="Content Placeholder 2"/>
          <p:cNvSpPr>
            <a:spLocks noGrp="1"/>
          </p:cNvSpPr>
          <p:nvPr>
            <p:ph idx="1"/>
          </p:nvPr>
        </p:nvSpPr>
        <p:spPr/>
        <p:txBody>
          <a:bodyPr>
            <a:normAutofit lnSpcReduction="10000"/>
          </a:bodyPr>
          <a:lstStyle/>
          <a:p>
            <a:r>
              <a:rPr lang="en-GB" dirty="0" smtClean="0"/>
              <a:t>With JIT, a company respects suppliers and focuses on building long-term supplier relationships</a:t>
            </a:r>
          </a:p>
          <a:p>
            <a:r>
              <a:rPr lang="en-GB" dirty="0" smtClean="0"/>
              <a:t>The traditional approach of competitive bidding and buying parts from the cheapest supplier runs counter to the JIT philosophy</a:t>
            </a:r>
          </a:p>
          <a:p>
            <a:r>
              <a:rPr lang="en-GB" dirty="0" smtClean="0"/>
              <a:t>JIT companies understand that they are in a partnership with their suppliers who are viewed as the </a:t>
            </a:r>
            <a:r>
              <a:rPr lang="en-GB" b="1" smtClean="0"/>
              <a:t>external factory</a:t>
            </a:r>
            <a:endParaRPr lang="en-GB" dirty="0"/>
          </a:p>
        </p:txBody>
      </p:sp>
    </p:spTree>
    <p:extLst>
      <p:ext uri="{BB962C8B-B14F-4D97-AF65-F5344CB8AC3E}">
        <p14:creationId xmlns:p14="http://schemas.microsoft.com/office/powerpoint/2010/main" val="32737563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Relationships</a:t>
            </a:r>
            <a:endParaRPr lang="en-GB" dirty="0"/>
          </a:p>
        </p:txBody>
      </p:sp>
      <p:sp>
        <p:nvSpPr>
          <p:cNvPr id="3" name="Content Placeholder 2"/>
          <p:cNvSpPr>
            <a:spLocks noGrp="1"/>
          </p:cNvSpPr>
          <p:nvPr>
            <p:ph idx="1"/>
          </p:nvPr>
        </p:nvSpPr>
        <p:spPr/>
        <p:txBody>
          <a:bodyPr/>
          <a:lstStyle/>
          <a:p>
            <a:r>
              <a:rPr lang="en-GB" dirty="0" smtClean="0"/>
              <a:t>The number of suppliers is typically much smaller than in traditional systems, and the goal is to shift to single-source suppliers that provide an entire family of parts for one manufacturer</a:t>
            </a:r>
            <a:endParaRPr lang="en-GB" dirty="0"/>
          </a:p>
        </p:txBody>
      </p:sp>
    </p:spTree>
    <p:extLst>
      <p:ext uri="{BB962C8B-B14F-4D97-AF65-F5344CB8AC3E}">
        <p14:creationId xmlns:p14="http://schemas.microsoft.com/office/powerpoint/2010/main" val="564143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Long-Term Relationships</a:t>
            </a:r>
            <a:endParaRPr lang="en-GB" dirty="0"/>
          </a:p>
        </p:txBody>
      </p:sp>
      <p:sp>
        <p:nvSpPr>
          <p:cNvPr id="3" name="Content Placeholder 2"/>
          <p:cNvSpPr>
            <a:spLocks noGrp="1"/>
          </p:cNvSpPr>
          <p:nvPr>
            <p:ph idx="1"/>
          </p:nvPr>
        </p:nvSpPr>
        <p:spPr>
          <a:xfrm>
            <a:off x="457200" y="1600200"/>
            <a:ext cx="8229600" cy="4876800"/>
          </a:xfrm>
        </p:spPr>
        <p:txBody>
          <a:bodyPr>
            <a:normAutofit fontScale="92500" lnSpcReduction="10000"/>
          </a:bodyPr>
          <a:lstStyle/>
          <a:p>
            <a:r>
              <a:rPr lang="en-GB" dirty="0" smtClean="0"/>
              <a:t>Supplier and manufacturer focus on improving process quality controls</a:t>
            </a:r>
          </a:p>
          <a:p>
            <a:r>
              <a:rPr lang="en-GB" dirty="0" smtClean="0"/>
              <a:t>Fewer contacts by buyers</a:t>
            </a:r>
          </a:p>
          <a:p>
            <a:r>
              <a:rPr lang="en-GB" dirty="0" smtClean="0"/>
              <a:t>Focused effort on developing a personal relationship</a:t>
            </a:r>
          </a:p>
          <a:p>
            <a:r>
              <a:rPr lang="en-GB" dirty="0" smtClean="0"/>
              <a:t>Greater accountability for quality, delivery, or service problems</a:t>
            </a:r>
          </a:p>
          <a:p>
            <a:r>
              <a:rPr lang="en-GB" dirty="0" smtClean="0"/>
              <a:t>Few suppliers makes it easier to develop stable and repetitive delivery schedules and eliminate paperwork</a:t>
            </a:r>
            <a:endParaRPr lang="en-GB" dirty="0"/>
          </a:p>
        </p:txBody>
      </p:sp>
    </p:spTree>
    <p:extLst>
      <p:ext uri="{BB962C8B-B14F-4D97-AF65-F5344CB8AC3E}">
        <p14:creationId xmlns:p14="http://schemas.microsoft.com/office/powerpoint/2010/main" val="36628615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 Relationships</a:t>
            </a:r>
          </a:p>
        </p:txBody>
      </p:sp>
      <p:sp>
        <p:nvSpPr>
          <p:cNvPr id="3" name="Content Placeholder 2"/>
          <p:cNvSpPr>
            <a:spLocks noGrp="1"/>
          </p:cNvSpPr>
          <p:nvPr>
            <p:ph idx="1"/>
          </p:nvPr>
        </p:nvSpPr>
        <p:spPr/>
        <p:txBody>
          <a:bodyPr>
            <a:normAutofit lnSpcReduction="10000"/>
          </a:bodyPr>
          <a:lstStyle/>
          <a:p>
            <a:r>
              <a:rPr lang="en-GB" dirty="0" smtClean="0"/>
              <a:t>With a long-term relationship, a supplier can act as a service provider rather than a one-time seller</a:t>
            </a:r>
          </a:p>
          <a:p>
            <a:r>
              <a:rPr lang="en-GB" dirty="0" smtClean="0"/>
              <a:t>Part of such a relationship is cost and information sharing</a:t>
            </a:r>
          </a:p>
          <a:p>
            <a:r>
              <a:rPr lang="en-GB" dirty="0" smtClean="0"/>
              <a:t>The manufacturer shares information about forecasts and production schedules, allowing the supplier to ‘’see’’ what is going to be ordered</a:t>
            </a:r>
            <a:endParaRPr lang="en-GB" dirty="0"/>
          </a:p>
        </p:txBody>
      </p:sp>
    </p:spTree>
    <p:extLst>
      <p:ext uri="{BB962C8B-B14F-4D97-AF65-F5344CB8AC3E}">
        <p14:creationId xmlns:p14="http://schemas.microsoft.com/office/powerpoint/2010/main" val="27724437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 Relationships</a:t>
            </a:r>
          </a:p>
        </p:txBody>
      </p:sp>
      <p:sp>
        <p:nvSpPr>
          <p:cNvPr id="3" name="Content Placeholder 2"/>
          <p:cNvSpPr>
            <a:spLocks noGrp="1"/>
          </p:cNvSpPr>
          <p:nvPr>
            <p:ph idx="1"/>
          </p:nvPr>
        </p:nvSpPr>
        <p:spPr/>
        <p:txBody>
          <a:bodyPr>
            <a:normAutofit lnSpcReduction="10000"/>
          </a:bodyPr>
          <a:lstStyle/>
          <a:p>
            <a:r>
              <a:rPr lang="en-GB" dirty="0" smtClean="0"/>
              <a:t>The supplier, in turn, shares cost information and cost-cutting efforts with the manufacturer</a:t>
            </a:r>
          </a:p>
          <a:p>
            <a:r>
              <a:rPr lang="en-GB" dirty="0" smtClean="0"/>
              <a:t>Both parties help each other and together reap the benefits</a:t>
            </a:r>
          </a:p>
          <a:p>
            <a:r>
              <a:rPr lang="en-GB" dirty="0" smtClean="0"/>
              <a:t>Also, long-term relationships provide greater incentive for continuous quality improvement</a:t>
            </a:r>
          </a:p>
          <a:p>
            <a:r>
              <a:rPr lang="en-GB" dirty="0" smtClean="0"/>
              <a:t>With a long-term relationship suppliers are better able to plan capacity and production mix requirements, resulting in lower costs</a:t>
            </a:r>
            <a:endParaRPr lang="en-GB" dirty="0"/>
          </a:p>
        </p:txBody>
      </p:sp>
    </p:spTree>
    <p:extLst>
      <p:ext uri="{BB962C8B-B14F-4D97-AF65-F5344CB8AC3E}">
        <p14:creationId xmlns:p14="http://schemas.microsoft.com/office/powerpoint/2010/main" val="10132367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Elements of JIT Supplier-Relationships</a:t>
            </a:r>
            <a:endParaRPr lang="en-GB" dirty="0"/>
          </a:p>
        </p:txBody>
      </p:sp>
      <p:sp>
        <p:nvSpPr>
          <p:cNvPr id="3" name="Content Placeholder 2"/>
          <p:cNvSpPr>
            <a:spLocks noGrp="1"/>
          </p:cNvSpPr>
          <p:nvPr>
            <p:ph idx="1"/>
          </p:nvPr>
        </p:nvSpPr>
        <p:spPr/>
        <p:txBody>
          <a:bodyPr/>
          <a:lstStyle/>
          <a:p>
            <a:r>
              <a:rPr lang="en-GB" dirty="0" smtClean="0"/>
              <a:t>Suppliers viewed as external factory</a:t>
            </a:r>
          </a:p>
          <a:p>
            <a:r>
              <a:rPr lang="en-GB" dirty="0" smtClean="0"/>
              <a:t>Use of single-source suppliers</a:t>
            </a:r>
          </a:p>
          <a:p>
            <a:r>
              <a:rPr lang="en-GB" dirty="0" smtClean="0"/>
              <a:t>Long-term supplier relationships developed</a:t>
            </a:r>
          </a:p>
          <a:p>
            <a:r>
              <a:rPr lang="en-GB" dirty="0" smtClean="0"/>
              <a:t>Suppliers locate near customers</a:t>
            </a:r>
          </a:p>
          <a:p>
            <a:r>
              <a:rPr lang="en-GB" dirty="0" smtClean="0"/>
              <a:t>Stable delivery schedules</a:t>
            </a:r>
          </a:p>
          <a:p>
            <a:r>
              <a:rPr lang="en-GB" dirty="0" smtClean="0"/>
              <a:t>Cost and information sharing</a:t>
            </a:r>
            <a:endParaRPr lang="en-GB" dirty="0"/>
          </a:p>
        </p:txBody>
      </p:sp>
    </p:spTree>
    <p:extLst>
      <p:ext uri="{BB962C8B-B14F-4D97-AF65-F5344CB8AC3E}">
        <p14:creationId xmlns:p14="http://schemas.microsoft.com/office/powerpoint/2010/main" val="39610375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JIT</a:t>
            </a:r>
            <a:endParaRPr lang="en-GB" dirty="0"/>
          </a:p>
        </p:txBody>
      </p:sp>
      <p:sp>
        <p:nvSpPr>
          <p:cNvPr id="3" name="Content Placeholder 2"/>
          <p:cNvSpPr>
            <a:spLocks noGrp="1"/>
          </p:cNvSpPr>
          <p:nvPr>
            <p:ph idx="1"/>
          </p:nvPr>
        </p:nvSpPr>
        <p:spPr/>
        <p:txBody>
          <a:bodyPr>
            <a:normAutofit lnSpcReduction="10000"/>
          </a:bodyPr>
          <a:lstStyle/>
          <a:p>
            <a:r>
              <a:rPr lang="en-GB" dirty="0" smtClean="0"/>
              <a:t>Reduction in inventory</a:t>
            </a:r>
          </a:p>
          <a:p>
            <a:r>
              <a:rPr lang="en-GB" dirty="0" smtClean="0"/>
              <a:t>Improved quality</a:t>
            </a:r>
          </a:p>
          <a:p>
            <a:r>
              <a:rPr lang="en-GB" dirty="0" smtClean="0"/>
              <a:t>Reduced space requirements</a:t>
            </a:r>
          </a:p>
          <a:p>
            <a:r>
              <a:rPr lang="en-GB" dirty="0" smtClean="0"/>
              <a:t>Shorter lead times</a:t>
            </a:r>
          </a:p>
          <a:p>
            <a:r>
              <a:rPr lang="en-GB" dirty="0" smtClean="0"/>
              <a:t>Lower production costs</a:t>
            </a:r>
          </a:p>
          <a:p>
            <a:r>
              <a:rPr lang="en-GB" dirty="0" smtClean="0"/>
              <a:t>Increased productivity</a:t>
            </a:r>
          </a:p>
          <a:p>
            <a:r>
              <a:rPr lang="en-GB" dirty="0" smtClean="0"/>
              <a:t>Increased machine utilisation</a:t>
            </a:r>
          </a:p>
          <a:p>
            <a:r>
              <a:rPr lang="en-GB" smtClean="0"/>
              <a:t>Greater flexibility</a:t>
            </a:r>
            <a:endParaRPr lang="en-GB"/>
          </a:p>
        </p:txBody>
      </p:sp>
    </p:spTree>
    <p:extLst>
      <p:ext uri="{BB962C8B-B14F-4D97-AF65-F5344CB8AC3E}">
        <p14:creationId xmlns:p14="http://schemas.microsoft.com/office/powerpoint/2010/main" val="35463643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Implementing JIT</a:t>
            </a:r>
            <a:endParaRPr lang="en-GB" dirty="0"/>
          </a:p>
        </p:txBody>
      </p:sp>
      <p:sp>
        <p:nvSpPr>
          <p:cNvPr id="3" name="Content Placeholder 2"/>
          <p:cNvSpPr>
            <a:spLocks noGrp="1"/>
          </p:cNvSpPr>
          <p:nvPr>
            <p:ph idx="1"/>
          </p:nvPr>
        </p:nvSpPr>
        <p:spPr/>
        <p:txBody>
          <a:bodyPr>
            <a:normAutofit fontScale="92500"/>
          </a:bodyPr>
          <a:lstStyle/>
          <a:p>
            <a:r>
              <a:rPr lang="en-GB" dirty="0" smtClean="0"/>
              <a:t>Needs to start with a shared vision of where the company is and where it wants to go</a:t>
            </a:r>
          </a:p>
          <a:p>
            <a:r>
              <a:rPr lang="en-GB" dirty="0" smtClean="0"/>
              <a:t>This vision needs to consider everyone who has a stake in the company, including customers, employees, suppliers, stockholders, and even the community in which the company is located</a:t>
            </a:r>
          </a:p>
          <a:p>
            <a:r>
              <a:rPr lang="en-GB" dirty="0" smtClean="0"/>
              <a:t>Once the vision has been developed, it is up to top management to create the right atmosphere</a:t>
            </a:r>
            <a:endParaRPr lang="en-GB" dirty="0"/>
          </a:p>
        </p:txBody>
      </p:sp>
    </p:spTree>
    <p:extLst>
      <p:ext uri="{BB962C8B-B14F-4D97-AF65-F5344CB8AC3E}">
        <p14:creationId xmlns:p14="http://schemas.microsoft.com/office/powerpoint/2010/main" val="39194270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JIT</a:t>
            </a:r>
          </a:p>
        </p:txBody>
      </p:sp>
      <p:sp>
        <p:nvSpPr>
          <p:cNvPr id="3" name="Content Placeholder 2"/>
          <p:cNvSpPr>
            <a:spLocks noGrp="1"/>
          </p:cNvSpPr>
          <p:nvPr>
            <p:ph idx="1"/>
          </p:nvPr>
        </p:nvSpPr>
        <p:spPr/>
        <p:txBody>
          <a:bodyPr>
            <a:normAutofit lnSpcReduction="10000"/>
          </a:bodyPr>
          <a:lstStyle/>
          <a:p>
            <a:r>
              <a:rPr lang="en-GB" dirty="0" smtClean="0"/>
              <a:t>Managers need to involve workers in a meaningful way and not merely give lip service to the concept</a:t>
            </a:r>
          </a:p>
          <a:p>
            <a:r>
              <a:rPr lang="en-GB" dirty="0" smtClean="0"/>
              <a:t>Part of the change in atmosphere should consist of breaking down barriers between departments and instilling ‘’we’’ thinking in place of ‘’us versus them’’ attitude</a:t>
            </a:r>
          </a:p>
          <a:p>
            <a:r>
              <a:rPr lang="en-GB" dirty="0" smtClean="0"/>
              <a:t>Reward systems should be put in place to reward ideas and team cooperation</a:t>
            </a:r>
            <a:endParaRPr lang="en-GB" dirty="0"/>
          </a:p>
        </p:txBody>
      </p:sp>
    </p:spTree>
    <p:extLst>
      <p:ext uri="{BB962C8B-B14F-4D97-AF65-F5344CB8AC3E}">
        <p14:creationId xmlns:p14="http://schemas.microsoft.com/office/powerpoint/2010/main" val="28582672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Steps in Implementing JIT</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Make quality improvements</a:t>
            </a:r>
          </a:p>
          <a:p>
            <a:pPr marL="514350" indent="-514350">
              <a:buAutoNum type="arabicPeriod"/>
            </a:pPr>
            <a:r>
              <a:rPr lang="en-GB" dirty="0" smtClean="0"/>
              <a:t>Reorganise workplace</a:t>
            </a:r>
          </a:p>
          <a:p>
            <a:pPr marL="514350" indent="-514350">
              <a:buAutoNum type="arabicPeriod"/>
            </a:pPr>
            <a:r>
              <a:rPr lang="en-GB" dirty="0" smtClean="0"/>
              <a:t>Reduce set up times</a:t>
            </a:r>
          </a:p>
          <a:p>
            <a:pPr marL="514350" indent="-514350">
              <a:buAutoNum type="arabicPeriod"/>
            </a:pPr>
            <a:r>
              <a:rPr lang="en-GB" dirty="0" smtClean="0"/>
              <a:t>Reduce lot sizes and lead times</a:t>
            </a:r>
          </a:p>
          <a:p>
            <a:pPr marL="514350" indent="-514350">
              <a:buAutoNum type="arabicPeriod"/>
            </a:pPr>
            <a:r>
              <a:rPr lang="en-GB" dirty="0" smtClean="0"/>
              <a:t>Implement layout changes</a:t>
            </a:r>
          </a:p>
          <a:p>
            <a:pPr marL="514350" indent="-514350">
              <a:buAutoNum type="arabicPeriod"/>
            </a:pPr>
            <a:r>
              <a:rPr lang="en-GB" dirty="0" smtClean="0"/>
              <a:t>Switch to pull production</a:t>
            </a:r>
          </a:p>
          <a:p>
            <a:pPr marL="514350" indent="-514350">
              <a:buAutoNum type="arabicPeriod"/>
            </a:pPr>
            <a:r>
              <a:rPr lang="en-GB" dirty="0" smtClean="0"/>
              <a:t>Develop relationships with suppliers</a:t>
            </a:r>
            <a:endParaRPr lang="en-GB" dirty="0"/>
          </a:p>
        </p:txBody>
      </p:sp>
    </p:spTree>
    <p:extLst>
      <p:ext uri="{BB962C8B-B14F-4D97-AF65-F5344CB8AC3E}">
        <p14:creationId xmlns:p14="http://schemas.microsoft.com/office/powerpoint/2010/main" val="173695368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p>
        </p:txBody>
      </p:sp>
      <p:sp>
        <p:nvSpPr>
          <p:cNvPr id="3" name="Content Placeholder 2"/>
          <p:cNvSpPr>
            <a:spLocks noGrp="1"/>
          </p:cNvSpPr>
          <p:nvPr>
            <p:ph idx="1"/>
          </p:nvPr>
        </p:nvSpPr>
        <p:spPr>
          <a:xfrm>
            <a:off x="457200" y="1600200"/>
            <a:ext cx="8382000" cy="4525963"/>
          </a:xfrm>
        </p:spPr>
        <p:txBody>
          <a:bodyPr/>
          <a:lstStyle/>
          <a:p>
            <a:pPr marL="514350" indent="-514350">
              <a:buAutoNum type="arabicPeriod"/>
            </a:pPr>
            <a:r>
              <a:rPr lang="en-GB" b="1" u="sng" dirty="0" smtClean="0"/>
              <a:t>Make quality improvements</a:t>
            </a:r>
            <a:r>
              <a:rPr lang="en-GB" dirty="0" smtClean="0"/>
              <a:t>: - at the start of the implementation process but JIT objectives are dependent on quality improvements</a:t>
            </a:r>
            <a:endParaRPr lang="en-GB" b="1" u="sng" dirty="0" smtClean="0"/>
          </a:p>
          <a:p>
            <a:pPr marL="514350" indent="-514350">
              <a:buAutoNum type="arabicPeriod"/>
            </a:pPr>
            <a:r>
              <a:rPr lang="en-GB" b="1" u="sng" dirty="0" smtClean="0"/>
              <a:t>Reorganise workplace</a:t>
            </a:r>
            <a:r>
              <a:rPr lang="en-GB" dirty="0" smtClean="0"/>
              <a:t>: - means proper facility layout, cleaning and organising the work environment, designating storage spaces for everything, and removing clutter</a:t>
            </a:r>
            <a:endParaRPr lang="en-GB" dirty="0"/>
          </a:p>
        </p:txBody>
      </p:sp>
    </p:spTree>
    <p:extLst>
      <p:ext uri="{BB962C8B-B14F-4D97-AF65-F5344CB8AC3E}">
        <p14:creationId xmlns:p14="http://schemas.microsoft.com/office/powerpoint/2010/main" val="42677590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p>
        </p:txBody>
      </p:sp>
      <p:sp>
        <p:nvSpPr>
          <p:cNvPr id="3" name="Content Placeholder 2"/>
          <p:cNvSpPr>
            <a:spLocks noGrp="1"/>
          </p:cNvSpPr>
          <p:nvPr>
            <p:ph idx="1"/>
          </p:nvPr>
        </p:nvSpPr>
        <p:spPr>
          <a:xfrm>
            <a:off x="457200" y="1600200"/>
            <a:ext cx="8382000" cy="4525963"/>
          </a:xfrm>
        </p:spPr>
        <p:txBody>
          <a:bodyPr>
            <a:normAutofit lnSpcReduction="10000"/>
          </a:bodyPr>
          <a:lstStyle/>
          <a:p>
            <a:pPr marL="514350" indent="-514350">
              <a:buAutoNum type="arabicPeriod" startAt="3"/>
            </a:pPr>
            <a:r>
              <a:rPr lang="en-GB" b="1" u="sng" dirty="0" smtClean="0"/>
              <a:t>Reduce set up times</a:t>
            </a:r>
            <a:r>
              <a:rPr lang="en-GB" dirty="0" smtClean="0"/>
              <a:t>: - involves an analysis of current set up procedures, elimination of unneeded steps, and streamlining of motions.  Workers will need to be trained in the proper set up procedures</a:t>
            </a:r>
            <a:endParaRPr lang="en-GB" b="1" u="sng" dirty="0" smtClean="0"/>
          </a:p>
          <a:p>
            <a:pPr marL="514350" indent="-514350">
              <a:buAutoNum type="arabicPeriod" startAt="3"/>
            </a:pPr>
            <a:r>
              <a:rPr lang="en-GB" b="1" u="sng" dirty="0" smtClean="0"/>
              <a:t>Reduce lot sizes and lead times</a:t>
            </a:r>
            <a:r>
              <a:rPr lang="en-GB" dirty="0" smtClean="0"/>
              <a:t>: - will reduce the inventory between workstations and free up space.  The empty space will contribute to visibility</a:t>
            </a:r>
            <a:endParaRPr lang="en-GB" dirty="0"/>
          </a:p>
        </p:txBody>
      </p:sp>
    </p:spTree>
    <p:extLst>
      <p:ext uri="{BB962C8B-B14F-4D97-AF65-F5344CB8AC3E}">
        <p14:creationId xmlns:p14="http://schemas.microsoft.com/office/powerpoint/2010/main" val="406384826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p>
        </p:txBody>
      </p:sp>
      <p:sp>
        <p:nvSpPr>
          <p:cNvPr id="3" name="Content Placeholder 2"/>
          <p:cNvSpPr>
            <a:spLocks noGrp="1"/>
          </p:cNvSpPr>
          <p:nvPr>
            <p:ph idx="1"/>
          </p:nvPr>
        </p:nvSpPr>
        <p:spPr/>
        <p:txBody>
          <a:bodyPr>
            <a:normAutofit fontScale="92500"/>
          </a:bodyPr>
          <a:lstStyle/>
          <a:p>
            <a:pPr marL="514350" indent="-514350">
              <a:buAutoNum type="arabicPeriod" startAt="5"/>
            </a:pPr>
            <a:r>
              <a:rPr lang="en-GB" b="1" u="sng" dirty="0" smtClean="0"/>
              <a:t>Implement layout changes</a:t>
            </a:r>
            <a:r>
              <a:rPr lang="en-GB" dirty="0" smtClean="0"/>
              <a:t>: - is about arranging equipment and workstations in close proximity to one another and to form work cells</a:t>
            </a:r>
            <a:endParaRPr lang="en-GB" b="1" u="sng" dirty="0" smtClean="0"/>
          </a:p>
          <a:p>
            <a:pPr marL="514350" indent="-514350">
              <a:buAutoNum type="arabicPeriod" startAt="5"/>
            </a:pPr>
            <a:r>
              <a:rPr lang="en-GB" b="1" u="sng" dirty="0" smtClean="0"/>
              <a:t>Switch to pull production</a:t>
            </a:r>
            <a:r>
              <a:rPr lang="en-GB" dirty="0" smtClean="0"/>
              <a:t>: - Changing from a push system to a pull system, including worker training needs to be planned very carefully.  However, the change needs to be made at once because a production facility cannot use a push and a pull system at the same time</a:t>
            </a:r>
            <a:endParaRPr lang="en-GB" dirty="0"/>
          </a:p>
        </p:txBody>
      </p:sp>
    </p:spTree>
    <p:extLst>
      <p:ext uri="{BB962C8B-B14F-4D97-AF65-F5344CB8AC3E}">
        <p14:creationId xmlns:p14="http://schemas.microsoft.com/office/powerpoint/2010/main" val="249306210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in Implementing JIT</a:t>
            </a:r>
            <a:endParaRPr lang="en-US" dirty="0"/>
          </a:p>
        </p:txBody>
      </p:sp>
      <p:sp>
        <p:nvSpPr>
          <p:cNvPr id="3" name="Content Placeholder 2"/>
          <p:cNvSpPr>
            <a:spLocks noGrp="1"/>
          </p:cNvSpPr>
          <p:nvPr>
            <p:ph idx="1"/>
          </p:nvPr>
        </p:nvSpPr>
        <p:spPr/>
        <p:txBody>
          <a:bodyPr/>
          <a:lstStyle/>
          <a:p>
            <a:pPr marL="514350" indent="-514350">
              <a:buAutoNum type="arabicPeriod" startAt="7"/>
            </a:pPr>
            <a:r>
              <a:rPr lang="en-US" b="1" u="sng" dirty="0" smtClean="0"/>
              <a:t>Develop relationships with suppliers</a:t>
            </a:r>
            <a:r>
              <a:rPr lang="en-US" dirty="0" smtClean="0"/>
              <a:t>: - changes in relationships with suppliers should be among the last steps implemented.  Demands for smaller and more frequent deliveries should be instituted gradually</a:t>
            </a:r>
          </a:p>
          <a:p>
            <a:pPr marL="514350" indent="-514350">
              <a:buAutoNum type="arabicPeriod" startAt="7"/>
            </a:pPr>
            <a:endParaRPr lang="en-US" dirty="0"/>
          </a:p>
        </p:txBody>
      </p:sp>
    </p:spTree>
    <p:extLst>
      <p:ext uri="{BB962C8B-B14F-4D97-AF65-F5344CB8AC3E}">
        <p14:creationId xmlns:p14="http://schemas.microsoft.com/office/powerpoint/2010/main" val="8428529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Implementation Concerns for JIT</a:t>
            </a:r>
            <a:endParaRPr lang="en-US" dirty="0"/>
          </a:p>
        </p:txBody>
      </p:sp>
      <p:sp>
        <p:nvSpPr>
          <p:cNvPr id="3" name="Content Placeholder 2"/>
          <p:cNvSpPr>
            <a:spLocks noGrp="1"/>
          </p:cNvSpPr>
          <p:nvPr>
            <p:ph idx="1"/>
          </p:nvPr>
        </p:nvSpPr>
        <p:spPr>
          <a:xfrm>
            <a:off x="457200" y="1600200"/>
            <a:ext cx="8229600" cy="4953000"/>
          </a:xfrm>
        </p:spPr>
        <p:txBody>
          <a:bodyPr>
            <a:normAutofit lnSpcReduction="10000"/>
          </a:bodyPr>
          <a:lstStyle/>
          <a:p>
            <a:r>
              <a:rPr lang="en-US" dirty="0" smtClean="0"/>
              <a:t>Often, company executive will learn that for JIT implementation to succeed inventory needs to be eliminated</a:t>
            </a:r>
          </a:p>
          <a:p>
            <a:r>
              <a:rPr lang="en-US" dirty="0" smtClean="0"/>
              <a:t>So they begin ordering reductions in inventory</a:t>
            </a:r>
          </a:p>
          <a:p>
            <a:r>
              <a:rPr lang="en-US" dirty="0" smtClean="0"/>
              <a:t>This unplanned approach can have disastrous effects as inventory is there to cover up problems</a:t>
            </a:r>
          </a:p>
          <a:p>
            <a:r>
              <a:rPr lang="en-US" dirty="0" smtClean="0"/>
              <a:t>Unless the problems are solved first, simply reducing inventory can completely </a:t>
            </a:r>
            <a:r>
              <a:rPr lang="en-US" smtClean="0"/>
              <a:t>halt production </a:t>
            </a:r>
            <a:endParaRPr lang="en-US" dirty="0"/>
          </a:p>
        </p:txBody>
      </p:sp>
    </p:spTree>
    <p:extLst>
      <p:ext uri="{BB962C8B-B14F-4D97-AF65-F5344CB8AC3E}">
        <p14:creationId xmlns:p14="http://schemas.microsoft.com/office/powerpoint/2010/main" val="4060307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13323</TotalTime>
  <Words>3800</Words>
  <Application>Microsoft Office PowerPoint</Application>
  <PresentationFormat>On-screen Show (4:3)</PresentationFormat>
  <Paragraphs>313</Paragraphs>
  <Slides>76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76</vt:i4>
      </vt:variant>
    </vt:vector>
  </HeadingPairs>
  <TitlesOfParts>
    <vt:vector size="80" baseType="lpstr">
      <vt:lpstr>Arial</vt:lpstr>
      <vt:lpstr>Calibri</vt:lpstr>
      <vt:lpstr>Cambria Math</vt:lpstr>
      <vt:lpstr>Office Theme</vt:lpstr>
      <vt:lpstr>Just-in Time</vt:lpstr>
      <vt:lpstr>Just-in-Time Philosophy</vt:lpstr>
      <vt:lpstr>Just-in-Time Philosophy</vt:lpstr>
      <vt:lpstr>Elements of JIT</vt:lpstr>
      <vt:lpstr>Just-in-Time Manufacturing</vt:lpstr>
      <vt:lpstr>Just-in-Time Manufacturing</vt:lpstr>
      <vt:lpstr>Just-in-Time Manufacturing</vt:lpstr>
      <vt:lpstr>Just-in-Time Manufacturing</vt:lpstr>
      <vt:lpstr>Just-in-Time Manufacturing</vt:lpstr>
      <vt:lpstr>Total Quality Management</vt:lpstr>
      <vt:lpstr>Total Quality Management</vt:lpstr>
      <vt:lpstr>Total Quality Management</vt:lpstr>
      <vt:lpstr>Total Quality Management</vt:lpstr>
      <vt:lpstr>Total Quality Management</vt:lpstr>
      <vt:lpstr>Respect for People</vt:lpstr>
      <vt:lpstr>Respect for People</vt:lpstr>
      <vt:lpstr>Respect for People</vt:lpstr>
      <vt:lpstr>The Beliefs of JIT</vt:lpstr>
      <vt:lpstr>The Pull System</vt:lpstr>
      <vt:lpstr>The Pull System</vt:lpstr>
      <vt:lpstr>Kanban Production</vt:lpstr>
      <vt:lpstr>Kanban Production</vt:lpstr>
      <vt:lpstr>Kanban Production</vt:lpstr>
      <vt:lpstr>Kanban Production</vt:lpstr>
      <vt:lpstr>Kanban Production</vt:lpstr>
      <vt:lpstr>Kanban Production</vt:lpstr>
      <vt:lpstr>Kanban Production</vt:lpstr>
      <vt:lpstr>Kanban Production Example</vt:lpstr>
      <vt:lpstr>Kanban Production Example</vt:lpstr>
      <vt:lpstr>Small Lot Sizes</vt:lpstr>
      <vt:lpstr>Small Lot Sizes</vt:lpstr>
      <vt:lpstr>Small Lot Sizes</vt:lpstr>
      <vt:lpstr>Small Lot Sizes</vt:lpstr>
      <vt:lpstr>Uniform Plant Loading</vt:lpstr>
      <vt:lpstr>Uniform Plant Loading</vt:lpstr>
      <vt:lpstr>Uniform Plant Loading</vt:lpstr>
      <vt:lpstr>Flexible Resources</vt:lpstr>
      <vt:lpstr>Flexible Resources</vt:lpstr>
      <vt:lpstr>Flexible Resources</vt:lpstr>
      <vt:lpstr>Facility Layout</vt:lpstr>
      <vt:lpstr>Facility Layout</vt:lpstr>
      <vt:lpstr>Facility Layout</vt:lpstr>
      <vt:lpstr>Quality at Source</vt:lpstr>
      <vt:lpstr>Quality at Source</vt:lpstr>
      <vt:lpstr>Quality at Source</vt:lpstr>
      <vt:lpstr>Quality at Source</vt:lpstr>
      <vt:lpstr>Quality at Source</vt:lpstr>
      <vt:lpstr>Respect for People</vt:lpstr>
      <vt:lpstr>Respect for People</vt:lpstr>
      <vt:lpstr>Respect for People</vt:lpstr>
      <vt:lpstr>Respect for People</vt:lpstr>
      <vt:lpstr>Respect for People</vt:lpstr>
      <vt:lpstr>Respect for People</vt:lpstr>
      <vt:lpstr>Respect for People</vt:lpstr>
      <vt:lpstr>Role of Production Employees in JIT</vt:lpstr>
      <vt:lpstr>Role of Production Employees in JIT</vt:lpstr>
      <vt:lpstr>The Role of Management</vt:lpstr>
      <vt:lpstr>The Role of Management</vt:lpstr>
      <vt:lpstr>The Role of Management</vt:lpstr>
      <vt:lpstr>The Role of Management</vt:lpstr>
      <vt:lpstr>The Role of Management</vt:lpstr>
      <vt:lpstr>Supplier Relationships</vt:lpstr>
      <vt:lpstr>Supplier Relationships</vt:lpstr>
      <vt:lpstr>Benefits of Long-Term Relationships</vt:lpstr>
      <vt:lpstr>Supplier Relationships</vt:lpstr>
      <vt:lpstr>Supplier Relationships</vt:lpstr>
      <vt:lpstr>Key Elements of JIT Supplier-Relationships</vt:lpstr>
      <vt:lpstr>Benefits of JIT</vt:lpstr>
      <vt:lpstr>Implementing JIT</vt:lpstr>
      <vt:lpstr>Implementing JIT</vt:lpstr>
      <vt:lpstr>Steps in Implementing JIT</vt:lpstr>
      <vt:lpstr>Steps in Implementing JIT</vt:lpstr>
      <vt:lpstr>Steps in Implementing JIT</vt:lpstr>
      <vt:lpstr>Steps in Implementing JIT</vt:lpstr>
      <vt:lpstr>Steps in Implementing JIT</vt:lpstr>
      <vt:lpstr>Implementation Concerns for JIT</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42</cp:revision>
  <dcterms:created xsi:type="dcterms:W3CDTF">2016-11-10T00:23:02Z</dcterms:created>
  <dcterms:modified xsi:type="dcterms:W3CDTF">2017-11-25T01:11:14Z</dcterms:modified>
</cp:coreProperties>
</file>