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9" r:id="rId2"/>
  </p:sldMasterIdLst>
  <p:sldIdLst>
    <p:sldId id="353" r:id="rId3"/>
    <p:sldId id="355" r:id="rId4"/>
    <p:sldId id="360" r:id="rId5"/>
    <p:sldId id="269" r:id="rId6"/>
    <p:sldId id="270" r:id="rId7"/>
    <p:sldId id="276" r:id="rId8"/>
    <p:sldId id="275" r:id="rId9"/>
    <p:sldId id="302" r:id="rId10"/>
    <p:sldId id="303" r:id="rId11"/>
    <p:sldId id="304" r:id="rId12"/>
    <p:sldId id="305" r:id="rId13"/>
    <p:sldId id="313" r:id="rId14"/>
    <p:sldId id="311" r:id="rId15"/>
    <p:sldId id="285" r:id="rId16"/>
    <p:sldId id="316" r:id="rId17"/>
    <p:sldId id="256" r:id="rId18"/>
    <p:sldId id="257" r:id="rId19"/>
    <p:sldId id="258" r:id="rId20"/>
    <p:sldId id="259" r:id="rId21"/>
    <p:sldId id="265" r:id="rId22"/>
    <p:sldId id="266" r:id="rId23"/>
    <p:sldId id="267" r:id="rId24"/>
    <p:sldId id="268" r:id="rId25"/>
    <p:sldId id="361" r:id="rId26"/>
    <p:sldId id="362" r:id="rId27"/>
    <p:sldId id="271" r:id="rId28"/>
    <p:sldId id="272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68" y="5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Relationship Id="rId8" Type="http://schemas.openxmlformats.org/officeDocument/2006/relationships/slide" Target="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261248-3BBD-4C98-8C0C-4C8F3F9EF47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63DC4A9-AACE-412E-98AF-14BB99F9F832}">
      <dgm:prSet/>
      <dgm:spPr/>
      <dgm:t>
        <a:bodyPr/>
        <a:lstStyle/>
        <a:p>
          <a:r>
            <a:rPr lang="en-US"/>
            <a:t>Tourism’s carbon footprint is 3.9 to 4.5 GtCO</a:t>
          </a:r>
          <a:r>
            <a:rPr lang="en-US" baseline="-25000"/>
            <a:t>2</a:t>
          </a:r>
          <a:r>
            <a:rPr lang="en-US"/>
            <a:t>e</a:t>
          </a:r>
        </a:p>
      </dgm:t>
    </dgm:pt>
    <dgm:pt modelId="{D0CE3652-3DCC-4382-A8B2-43DD2E28BD21}" type="parTrans" cxnId="{365251D2-80A4-41E9-B0D6-40A8CDE36F8F}">
      <dgm:prSet/>
      <dgm:spPr/>
      <dgm:t>
        <a:bodyPr/>
        <a:lstStyle/>
        <a:p>
          <a:endParaRPr lang="en-US"/>
        </a:p>
      </dgm:t>
    </dgm:pt>
    <dgm:pt modelId="{4020D8D9-AC32-4CC0-8C42-7ABC516661E1}" type="sibTrans" cxnId="{365251D2-80A4-41E9-B0D6-40A8CDE36F8F}">
      <dgm:prSet/>
      <dgm:spPr/>
      <dgm:t>
        <a:bodyPr/>
        <a:lstStyle/>
        <a:p>
          <a:endParaRPr lang="en-US"/>
        </a:p>
      </dgm:t>
    </dgm:pt>
    <dgm:pt modelId="{A7DE088A-6A91-48CA-B587-B604E76CADF6}">
      <dgm:prSet/>
      <dgm:spPr/>
      <dgm:t>
        <a:bodyPr/>
        <a:lstStyle/>
        <a:p>
          <a:r>
            <a:rPr lang="en-US" i="1"/>
            <a:t>(four times more than previously estimated)</a:t>
          </a:r>
          <a:endParaRPr lang="en-US"/>
        </a:p>
      </dgm:t>
    </dgm:pt>
    <dgm:pt modelId="{68CDD865-FCCC-4C67-BDB8-DF95145FD1AB}" type="parTrans" cxnId="{67A64083-F1C7-40D9-97C8-2302953289A7}">
      <dgm:prSet/>
      <dgm:spPr/>
      <dgm:t>
        <a:bodyPr/>
        <a:lstStyle/>
        <a:p>
          <a:endParaRPr lang="en-US"/>
        </a:p>
      </dgm:t>
    </dgm:pt>
    <dgm:pt modelId="{F8C2D45D-BDCF-4556-8EBF-AA61BEAC9732}" type="sibTrans" cxnId="{67A64083-F1C7-40D9-97C8-2302953289A7}">
      <dgm:prSet/>
      <dgm:spPr/>
      <dgm:t>
        <a:bodyPr/>
        <a:lstStyle/>
        <a:p>
          <a:endParaRPr lang="en-US"/>
        </a:p>
      </dgm:t>
    </dgm:pt>
    <dgm:pt modelId="{5D3AED1A-D82D-4423-A1CB-56BC59A7F5F7}">
      <dgm:prSet/>
      <dgm:spPr/>
      <dgm:t>
        <a:bodyPr/>
        <a:lstStyle/>
        <a:p>
          <a:r>
            <a:rPr lang="en-US" i="1"/>
            <a:t>(by comparison, an average household = 7 tonnnes, with a range of 3 to 30 Tons)</a:t>
          </a:r>
          <a:endParaRPr lang="en-US"/>
        </a:p>
      </dgm:t>
    </dgm:pt>
    <dgm:pt modelId="{937BAEE2-A4DA-4A57-ACCD-CF6650565ACF}" type="parTrans" cxnId="{E742A17C-6ED0-4814-87B7-9911651BE48B}">
      <dgm:prSet/>
      <dgm:spPr/>
      <dgm:t>
        <a:bodyPr/>
        <a:lstStyle/>
        <a:p>
          <a:endParaRPr lang="en-US"/>
        </a:p>
      </dgm:t>
    </dgm:pt>
    <dgm:pt modelId="{615D6EDD-1E9C-45F4-BE19-7D916B9F71CC}" type="sibTrans" cxnId="{E742A17C-6ED0-4814-87B7-9911651BE48B}">
      <dgm:prSet/>
      <dgm:spPr/>
      <dgm:t>
        <a:bodyPr/>
        <a:lstStyle/>
        <a:p>
          <a:endParaRPr lang="en-US"/>
        </a:p>
      </dgm:t>
    </dgm:pt>
    <dgm:pt modelId="{5C6499F9-D947-4DC8-9D76-AA3E2B7C5D0C}">
      <dgm:prSet/>
      <dgm:spPr/>
      <dgm:t>
        <a:bodyPr/>
        <a:lstStyle/>
        <a:p>
          <a:r>
            <a:rPr lang="en-US"/>
            <a:t>Accounting for about 8% of global GHG emissions </a:t>
          </a:r>
        </a:p>
      </dgm:t>
    </dgm:pt>
    <dgm:pt modelId="{6E198647-885B-4E66-A974-5064D2CA8810}" type="parTrans" cxnId="{C2D81E8E-7044-4645-B99D-19207156F7A1}">
      <dgm:prSet/>
      <dgm:spPr/>
      <dgm:t>
        <a:bodyPr/>
        <a:lstStyle/>
        <a:p>
          <a:endParaRPr lang="en-US"/>
        </a:p>
      </dgm:t>
    </dgm:pt>
    <dgm:pt modelId="{C7DCF8E8-8250-43DE-82F2-CA7CCF87C83C}" type="sibTrans" cxnId="{C2D81E8E-7044-4645-B99D-19207156F7A1}">
      <dgm:prSet/>
      <dgm:spPr/>
      <dgm:t>
        <a:bodyPr/>
        <a:lstStyle/>
        <a:p>
          <a:endParaRPr lang="en-US"/>
        </a:p>
      </dgm:t>
    </dgm:pt>
    <dgm:pt modelId="{CA2764DC-42E9-4912-8FF5-863C1D4D1787}">
      <dgm:prSet/>
      <dgm:spPr/>
      <dgm:t>
        <a:bodyPr/>
        <a:lstStyle/>
        <a:p>
          <a:r>
            <a:rPr lang="en-US"/>
            <a:t>Transport, shopping and food are significant contributors.</a:t>
          </a:r>
        </a:p>
      </dgm:t>
    </dgm:pt>
    <dgm:pt modelId="{10C1D4BE-BF02-4EB5-A9B3-FB6B3086EA04}" type="parTrans" cxnId="{E8303E37-3DBE-4766-900B-72E07442D87E}">
      <dgm:prSet/>
      <dgm:spPr/>
      <dgm:t>
        <a:bodyPr/>
        <a:lstStyle/>
        <a:p>
          <a:endParaRPr lang="en-US"/>
        </a:p>
      </dgm:t>
    </dgm:pt>
    <dgm:pt modelId="{8E3C1188-42DF-43E0-9714-00CF122B427A}" type="sibTrans" cxnId="{E8303E37-3DBE-4766-900B-72E07442D87E}">
      <dgm:prSet/>
      <dgm:spPr/>
      <dgm:t>
        <a:bodyPr/>
        <a:lstStyle/>
        <a:p>
          <a:endParaRPr lang="en-US"/>
        </a:p>
      </dgm:t>
    </dgm:pt>
    <dgm:pt modelId="{A264B9BB-F63D-4A71-81E1-6D2AD99A51B2}">
      <dgm:prSet/>
      <dgm:spPr/>
      <dgm:t>
        <a:bodyPr/>
        <a:lstStyle/>
        <a:p>
          <a:r>
            <a:rPr lang="en-US"/>
            <a:t>Accommodation too. </a:t>
          </a:r>
        </a:p>
      </dgm:t>
    </dgm:pt>
    <dgm:pt modelId="{61CE6B59-F198-4FE3-8A54-0CEC22FB37DB}" type="parTrans" cxnId="{EA70BDD4-F5FB-4A2A-BDCE-434DB8D85B40}">
      <dgm:prSet/>
      <dgm:spPr/>
      <dgm:t>
        <a:bodyPr/>
        <a:lstStyle/>
        <a:p>
          <a:endParaRPr lang="en-US"/>
        </a:p>
      </dgm:t>
    </dgm:pt>
    <dgm:pt modelId="{DF9F54AD-0912-4AF8-83BC-6ED348EACF80}" type="sibTrans" cxnId="{EA70BDD4-F5FB-4A2A-BDCE-434DB8D85B40}">
      <dgm:prSet/>
      <dgm:spPr/>
      <dgm:t>
        <a:bodyPr/>
        <a:lstStyle/>
        <a:p>
          <a:endParaRPr lang="en-US"/>
        </a:p>
      </dgm:t>
    </dgm:pt>
    <dgm:pt modelId="{90C9B058-672B-40FC-ACAE-ECC93CE8017A}">
      <dgm:prSet/>
      <dgm:spPr/>
      <dgm:t>
        <a:bodyPr/>
        <a:lstStyle/>
        <a:p>
          <a:r>
            <a:rPr lang="en-US"/>
            <a:t>The majority of this footprint is exerted by and in high-income countries. </a:t>
          </a:r>
        </a:p>
      </dgm:t>
    </dgm:pt>
    <dgm:pt modelId="{F0ABB372-EEB0-4493-857A-7317811F7E74}" type="parTrans" cxnId="{A1F2C5D2-BB98-4B4F-9B27-0FCC6D6926CF}">
      <dgm:prSet/>
      <dgm:spPr/>
      <dgm:t>
        <a:bodyPr/>
        <a:lstStyle/>
        <a:p>
          <a:endParaRPr lang="en-US"/>
        </a:p>
      </dgm:t>
    </dgm:pt>
    <dgm:pt modelId="{7C9946C6-4695-405C-8B4F-D38DBE5CDD7D}" type="sibTrans" cxnId="{A1F2C5D2-BB98-4B4F-9B27-0FCC6D6926CF}">
      <dgm:prSet/>
      <dgm:spPr/>
      <dgm:t>
        <a:bodyPr/>
        <a:lstStyle/>
        <a:p>
          <a:endParaRPr lang="en-US"/>
        </a:p>
      </dgm:t>
    </dgm:pt>
    <dgm:pt modelId="{BC119DF9-3C74-428B-8A50-3935808C2537}" type="pres">
      <dgm:prSet presAssocID="{3D261248-3BBD-4C98-8C0C-4C8F3F9EF470}" presName="linear" presStyleCnt="0">
        <dgm:presLayoutVars>
          <dgm:animLvl val="lvl"/>
          <dgm:resizeHandles val="exact"/>
        </dgm:presLayoutVars>
      </dgm:prSet>
      <dgm:spPr/>
    </dgm:pt>
    <dgm:pt modelId="{EDD143AE-0ACD-4D58-9CEF-672CF1C8A285}" type="pres">
      <dgm:prSet presAssocID="{C63DC4A9-AACE-412E-98AF-14BB99F9F832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7DEB7321-4225-4DD4-B391-C9A7A57F9190}" type="pres">
      <dgm:prSet presAssocID="{4020D8D9-AC32-4CC0-8C42-7ABC516661E1}" presName="spacer" presStyleCnt="0"/>
      <dgm:spPr/>
    </dgm:pt>
    <dgm:pt modelId="{FD9938C4-6DBC-4FFA-A72B-91118A65F5BA}" type="pres">
      <dgm:prSet presAssocID="{A7DE088A-6A91-48CA-B587-B604E76CADF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33E63C03-DCEC-4B83-8030-E72C907E8E7C}" type="pres">
      <dgm:prSet presAssocID="{F8C2D45D-BDCF-4556-8EBF-AA61BEAC9732}" presName="spacer" presStyleCnt="0"/>
      <dgm:spPr/>
    </dgm:pt>
    <dgm:pt modelId="{F3E01305-E78F-4FEF-ADB0-F121EE3E220E}" type="pres">
      <dgm:prSet presAssocID="{5D3AED1A-D82D-4423-A1CB-56BC59A7F5F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076A19F-BA96-49F6-A785-FFE40E331883}" type="pres">
      <dgm:prSet presAssocID="{615D6EDD-1E9C-45F4-BE19-7D916B9F71CC}" presName="spacer" presStyleCnt="0"/>
      <dgm:spPr/>
    </dgm:pt>
    <dgm:pt modelId="{D81922C7-463A-403D-93F6-9EDCAC7C9638}" type="pres">
      <dgm:prSet presAssocID="{5C6499F9-D947-4DC8-9D76-AA3E2B7C5D0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5D78DBD1-C78F-48D6-8350-E4656176C9FE}" type="pres">
      <dgm:prSet presAssocID="{C7DCF8E8-8250-43DE-82F2-CA7CCF87C83C}" presName="spacer" presStyleCnt="0"/>
      <dgm:spPr/>
    </dgm:pt>
    <dgm:pt modelId="{89BE9D3A-8E8C-4C48-9045-9F79ACD8213B}" type="pres">
      <dgm:prSet presAssocID="{CA2764DC-42E9-4912-8FF5-863C1D4D178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CE1CFDC6-DAFB-40C5-829F-AC77F2602C96}" type="pres">
      <dgm:prSet presAssocID="{8E3C1188-42DF-43E0-9714-00CF122B427A}" presName="spacer" presStyleCnt="0"/>
      <dgm:spPr/>
    </dgm:pt>
    <dgm:pt modelId="{5CF14535-D465-4A61-8392-1EBF106E14B5}" type="pres">
      <dgm:prSet presAssocID="{A264B9BB-F63D-4A71-81E1-6D2AD99A51B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17D6F53D-1E25-4156-B8F4-D4EFA20A0A26}" type="pres">
      <dgm:prSet presAssocID="{DF9F54AD-0912-4AF8-83BC-6ED348EACF80}" presName="spacer" presStyleCnt="0"/>
      <dgm:spPr/>
    </dgm:pt>
    <dgm:pt modelId="{B27D8CC7-643D-4E72-8679-D103AE1DC719}" type="pres">
      <dgm:prSet presAssocID="{90C9B058-672B-40FC-ACAE-ECC93CE8017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FA135005-075B-4499-802F-E29BE1A5819C}" type="presOf" srcId="{A7DE088A-6A91-48CA-B587-B604E76CADF6}" destId="{FD9938C4-6DBC-4FFA-A72B-91118A65F5BA}" srcOrd="0" destOrd="0" presId="urn:microsoft.com/office/officeart/2005/8/layout/vList2"/>
    <dgm:cxn modelId="{43013737-154A-4905-8B43-2E2153ACC0D9}" type="presOf" srcId="{5C6499F9-D947-4DC8-9D76-AA3E2B7C5D0C}" destId="{D81922C7-463A-403D-93F6-9EDCAC7C9638}" srcOrd="0" destOrd="0" presId="urn:microsoft.com/office/officeart/2005/8/layout/vList2"/>
    <dgm:cxn modelId="{E8303E37-3DBE-4766-900B-72E07442D87E}" srcId="{3D261248-3BBD-4C98-8C0C-4C8F3F9EF470}" destId="{CA2764DC-42E9-4912-8FF5-863C1D4D1787}" srcOrd="4" destOrd="0" parTransId="{10C1D4BE-BF02-4EB5-A9B3-FB6B3086EA04}" sibTransId="{8E3C1188-42DF-43E0-9714-00CF122B427A}"/>
    <dgm:cxn modelId="{BE610854-A389-431B-8376-31E57C987BAF}" type="presOf" srcId="{3D261248-3BBD-4C98-8C0C-4C8F3F9EF470}" destId="{BC119DF9-3C74-428B-8A50-3935808C2537}" srcOrd="0" destOrd="0" presId="urn:microsoft.com/office/officeart/2005/8/layout/vList2"/>
    <dgm:cxn modelId="{E742A17C-6ED0-4814-87B7-9911651BE48B}" srcId="{3D261248-3BBD-4C98-8C0C-4C8F3F9EF470}" destId="{5D3AED1A-D82D-4423-A1CB-56BC59A7F5F7}" srcOrd="2" destOrd="0" parTransId="{937BAEE2-A4DA-4A57-ACCD-CF6650565ACF}" sibTransId="{615D6EDD-1E9C-45F4-BE19-7D916B9F71CC}"/>
    <dgm:cxn modelId="{0197CE7C-70F8-4706-8C57-6D4A9244559A}" type="presOf" srcId="{90C9B058-672B-40FC-ACAE-ECC93CE8017A}" destId="{B27D8CC7-643D-4E72-8679-D103AE1DC719}" srcOrd="0" destOrd="0" presId="urn:microsoft.com/office/officeart/2005/8/layout/vList2"/>
    <dgm:cxn modelId="{40ED3683-EC12-4296-92BA-5EDB010BF3D8}" type="presOf" srcId="{5D3AED1A-D82D-4423-A1CB-56BC59A7F5F7}" destId="{F3E01305-E78F-4FEF-ADB0-F121EE3E220E}" srcOrd="0" destOrd="0" presId="urn:microsoft.com/office/officeart/2005/8/layout/vList2"/>
    <dgm:cxn modelId="{67A64083-F1C7-40D9-97C8-2302953289A7}" srcId="{3D261248-3BBD-4C98-8C0C-4C8F3F9EF470}" destId="{A7DE088A-6A91-48CA-B587-B604E76CADF6}" srcOrd="1" destOrd="0" parTransId="{68CDD865-FCCC-4C67-BDB8-DF95145FD1AB}" sibTransId="{F8C2D45D-BDCF-4556-8EBF-AA61BEAC9732}"/>
    <dgm:cxn modelId="{C2D81E8E-7044-4645-B99D-19207156F7A1}" srcId="{3D261248-3BBD-4C98-8C0C-4C8F3F9EF470}" destId="{5C6499F9-D947-4DC8-9D76-AA3E2B7C5D0C}" srcOrd="3" destOrd="0" parTransId="{6E198647-885B-4E66-A974-5064D2CA8810}" sibTransId="{C7DCF8E8-8250-43DE-82F2-CA7CCF87C83C}"/>
    <dgm:cxn modelId="{022B6CC1-F395-4412-A80E-C33281C671DC}" type="presOf" srcId="{A264B9BB-F63D-4A71-81E1-6D2AD99A51B2}" destId="{5CF14535-D465-4A61-8392-1EBF106E14B5}" srcOrd="0" destOrd="0" presId="urn:microsoft.com/office/officeart/2005/8/layout/vList2"/>
    <dgm:cxn modelId="{653047CA-80A7-4628-B911-D3FEB76E79DC}" type="presOf" srcId="{C63DC4A9-AACE-412E-98AF-14BB99F9F832}" destId="{EDD143AE-0ACD-4D58-9CEF-672CF1C8A285}" srcOrd="0" destOrd="0" presId="urn:microsoft.com/office/officeart/2005/8/layout/vList2"/>
    <dgm:cxn modelId="{365251D2-80A4-41E9-B0D6-40A8CDE36F8F}" srcId="{3D261248-3BBD-4C98-8C0C-4C8F3F9EF470}" destId="{C63DC4A9-AACE-412E-98AF-14BB99F9F832}" srcOrd="0" destOrd="0" parTransId="{D0CE3652-3DCC-4382-A8B2-43DD2E28BD21}" sibTransId="{4020D8D9-AC32-4CC0-8C42-7ABC516661E1}"/>
    <dgm:cxn modelId="{A1F2C5D2-BB98-4B4F-9B27-0FCC6D6926CF}" srcId="{3D261248-3BBD-4C98-8C0C-4C8F3F9EF470}" destId="{90C9B058-672B-40FC-ACAE-ECC93CE8017A}" srcOrd="6" destOrd="0" parTransId="{F0ABB372-EEB0-4493-857A-7317811F7E74}" sibTransId="{7C9946C6-4695-405C-8B4F-D38DBE5CDD7D}"/>
    <dgm:cxn modelId="{EA70BDD4-F5FB-4A2A-BDCE-434DB8D85B40}" srcId="{3D261248-3BBD-4C98-8C0C-4C8F3F9EF470}" destId="{A264B9BB-F63D-4A71-81E1-6D2AD99A51B2}" srcOrd="5" destOrd="0" parTransId="{61CE6B59-F198-4FE3-8A54-0CEC22FB37DB}" sibTransId="{DF9F54AD-0912-4AF8-83BC-6ED348EACF80}"/>
    <dgm:cxn modelId="{EDC84FEF-BDC7-4992-AFD3-450BB26C8DB0}" type="presOf" srcId="{CA2764DC-42E9-4912-8FF5-863C1D4D1787}" destId="{89BE9D3A-8E8C-4C48-9045-9F79ACD8213B}" srcOrd="0" destOrd="0" presId="urn:microsoft.com/office/officeart/2005/8/layout/vList2"/>
    <dgm:cxn modelId="{A384E2E6-9BB3-4C70-86AF-D940F56A3623}" type="presParOf" srcId="{BC119DF9-3C74-428B-8A50-3935808C2537}" destId="{EDD143AE-0ACD-4D58-9CEF-672CF1C8A285}" srcOrd="0" destOrd="0" presId="urn:microsoft.com/office/officeart/2005/8/layout/vList2"/>
    <dgm:cxn modelId="{61A692C6-935C-438E-9273-FCC4FF8077FB}" type="presParOf" srcId="{BC119DF9-3C74-428B-8A50-3935808C2537}" destId="{7DEB7321-4225-4DD4-B391-C9A7A57F9190}" srcOrd="1" destOrd="0" presId="urn:microsoft.com/office/officeart/2005/8/layout/vList2"/>
    <dgm:cxn modelId="{01D9BF2F-7342-4EED-8239-982A902E4BE6}" type="presParOf" srcId="{BC119DF9-3C74-428B-8A50-3935808C2537}" destId="{FD9938C4-6DBC-4FFA-A72B-91118A65F5BA}" srcOrd="2" destOrd="0" presId="urn:microsoft.com/office/officeart/2005/8/layout/vList2"/>
    <dgm:cxn modelId="{F053E290-F6DD-43BB-BE6E-09D58B9488D2}" type="presParOf" srcId="{BC119DF9-3C74-428B-8A50-3935808C2537}" destId="{33E63C03-DCEC-4B83-8030-E72C907E8E7C}" srcOrd="3" destOrd="0" presId="urn:microsoft.com/office/officeart/2005/8/layout/vList2"/>
    <dgm:cxn modelId="{1E9CE817-E393-4B84-8062-FDA19032EBA2}" type="presParOf" srcId="{BC119DF9-3C74-428B-8A50-3935808C2537}" destId="{F3E01305-E78F-4FEF-ADB0-F121EE3E220E}" srcOrd="4" destOrd="0" presId="urn:microsoft.com/office/officeart/2005/8/layout/vList2"/>
    <dgm:cxn modelId="{824DD459-F5AA-4EEA-9B16-2A6FB696B439}" type="presParOf" srcId="{BC119DF9-3C74-428B-8A50-3935808C2537}" destId="{C076A19F-BA96-49F6-A785-FFE40E331883}" srcOrd="5" destOrd="0" presId="urn:microsoft.com/office/officeart/2005/8/layout/vList2"/>
    <dgm:cxn modelId="{ADE9E8D9-AFA4-460A-822E-E31476F68AA8}" type="presParOf" srcId="{BC119DF9-3C74-428B-8A50-3935808C2537}" destId="{D81922C7-463A-403D-93F6-9EDCAC7C9638}" srcOrd="6" destOrd="0" presId="urn:microsoft.com/office/officeart/2005/8/layout/vList2"/>
    <dgm:cxn modelId="{BB608885-C0FE-4F03-90DA-482BF229C4E4}" type="presParOf" srcId="{BC119DF9-3C74-428B-8A50-3935808C2537}" destId="{5D78DBD1-C78F-48D6-8350-E4656176C9FE}" srcOrd="7" destOrd="0" presId="urn:microsoft.com/office/officeart/2005/8/layout/vList2"/>
    <dgm:cxn modelId="{9D543879-2970-47D8-80EF-56A64C5B4CBA}" type="presParOf" srcId="{BC119DF9-3C74-428B-8A50-3935808C2537}" destId="{89BE9D3A-8E8C-4C48-9045-9F79ACD8213B}" srcOrd="8" destOrd="0" presId="urn:microsoft.com/office/officeart/2005/8/layout/vList2"/>
    <dgm:cxn modelId="{9139BCDA-FED3-47FC-80F0-ECA66511F1CD}" type="presParOf" srcId="{BC119DF9-3C74-428B-8A50-3935808C2537}" destId="{CE1CFDC6-DAFB-40C5-829F-AC77F2602C96}" srcOrd="9" destOrd="0" presId="urn:microsoft.com/office/officeart/2005/8/layout/vList2"/>
    <dgm:cxn modelId="{3C5938FE-C197-4A7D-AB1D-872995CCF31B}" type="presParOf" srcId="{BC119DF9-3C74-428B-8A50-3935808C2537}" destId="{5CF14535-D465-4A61-8392-1EBF106E14B5}" srcOrd="10" destOrd="0" presId="urn:microsoft.com/office/officeart/2005/8/layout/vList2"/>
    <dgm:cxn modelId="{612490C0-EB1B-4FBC-9728-56C1C86B3131}" type="presParOf" srcId="{BC119DF9-3C74-428B-8A50-3935808C2537}" destId="{17D6F53D-1E25-4156-B8F4-D4EFA20A0A26}" srcOrd="11" destOrd="0" presId="urn:microsoft.com/office/officeart/2005/8/layout/vList2"/>
    <dgm:cxn modelId="{2E774B01-084D-4DF1-B509-B9457C44D6AC}" type="presParOf" srcId="{BC119DF9-3C74-428B-8A50-3935808C2537}" destId="{B27D8CC7-643D-4E72-8679-D103AE1DC71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48D89F-1AB0-41B5-BABE-EE635175D7C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617A218-7771-46F3-9D66-AE68818F898C}">
      <dgm:prSet/>
      <dgm:spPr/>
      <dgm:t>
        <a:bodyPr/>
        <a:lstStyle/>
        <a:p>
          <a:r>
            <a:rPr lang="en-GB"/>
            <a:t>Developing more authentic products and services</a:t>
          </a:r>
          <a:endParaRPr lang="en-US"/>
        </a:p>
      </dgm:t>
    </dgm:pt>
    <dgm:pt modelId="{73379C20-0CD5-4CE5-9C6A-F2A2265415AC}" type="parTrans" cxnId="{239B4ED0-B18A-46E6-8D77-CA93AC170F8E}">
      <dgm:prSet/>
      <dgm:spPr/>
      <dgm:t>
        <a:bodyPr/>
        <a:lstStyle/>
        <a:p>
          <a:endParaRPr lang="en-US"/>
        </a:p>
      </dgm:t>
    </dgm:pt>
    <dgm:pt modelId="{F6834F14-6250-4E56-B7C4-A548B621313E}" type="sibTrans" cxnId="{239B4ED0-B18A-46E6-8D77-CA93AC170F8E}">
      <dgm:prSet/>
      <dgm:spPr/>
      <dgm:t>
        <a:bodyPr/>
        <a:lstStyle/>
        <a:p>
          <a:endParaRPr lang="en-US"/>
        </a:p>
      </dgm:t>
    </dgm:pt>
    <dgm:pt modelId="{84A6CF3F-A6BB-4D8C-9909-E5C2396C830E}">
      <dgm:prSet/>
      <dgm:spPr/>
      <dgm:t>
        <a:bodyPr/>
        <a:lstStyle/>
        <a:p>
          <a:r>
            <a:rPr lang="en-GB"/>
            <a:t>Traditional knowledge and skills can generate revenue</a:t>
          </a:r>
          <a:endParaRPr lang="en-US"/>
        </a:p>
      </dgm:t>
    </dgm:pt>
    <dgm:pt modelId="{06F5B438-CC7E-4550-91E5-B7FD79EFDEAC}" type="parTrans" cxnId="{15B4B127-FB88-4E30-9633-D73799671C0C}">
      <dgm:prSet/>
      <dgm:spPr/>
      <dgm:t>
        <a:bodyPr/>
        <a:lstStyle/>
        <a:p>
          <a:endParaRPr lang="en-US"/>
        </a:p>
      </dgm:t>
    </dgm:pt>
    <dgm:pt modelId="{04596710-62F5-4691-BC52-683D98A1850B}" type="sibTrans" cxnId="{15B4B127-FB88-4E30-9633-D73799671C0C}">
      <dgm:prSet/>
      <dgm:spPr/>
      <dgm:t>
        <a:bodyPr/>
        <a:lstStyle/>
        <a:p>
          <a:endParaRPr lang="en-US"/>
        </a:p>
      </dgm:t>
    </dgm:pt>
    <dgm:pt modelId="{EC9B87A4-BED3-4B42-BEB3-A6C53271CBEF}">
      <dgm:prSet/>
      <dgm:spPr/>
      <dgm:t>
        <a:bodyPr/>
        <a:lstStyle/>
        <a:p>
          <a:r>
            <a:rPr lang="en-GB"/>
            <a:t>Creating new markets for local products</a:t>
          </a:r>
          <a:endParaRPr lang="en-US"/>
        </a:p>
      </dgm:t>
    </dgm:pt>
    <dgm:pt modelId="{0FCC0C60-9866-4DA2-9BEC-5CD3E075655F}" type="parTrans" cxnId="{8CCDBF9A-C2A7-4A95-BF3D-7A67BDC0F1C5}">
      <dgm:prSet/>
      <dgm:spPr/>
      <dgm:t>
        <a:bodyPr/>
        <a:lstStyle/>
        <a:p>
          <a:endParaRPr lang="en-US"/>
        </a:p>
      </dgm:t>
    </dgm:pt>
    <dgm:pt modelId="{163CAB4C-52A3-4BD7-9D32-F501EF1F9F15}" type="sibTrans" cxnId="{8CCDBF9A-C2A7-4A95-BF3D-7A67BDC0F1C5}">
      <dgm:prSet/>
      <dgm:spPr/>
      <dgm:t>
        <a:bodyPr/>
        <a:lstStyle/>
        <a:p>
          <a:endParaRPr lang="en-US"/>
        </a:p>
      </dgm:t>
    </dgm:pt>
    <dgm:pt modelId="{F51C61C4-1541-42DA-9D24-B903B228CF16}">
      <dgm:prSet/>
      <dgm:spPr/>
      <dgm:t>
        <a:bodyPr/>
        <a:lstStyle/>
        <a:p>
          <a:r>
            <a:rPr lang="en-GB"/>
            <a:t>Providing opportunities for cultural exchange and learning</a:t>
          </a:r>
          <a:endParaRPr lang="en-US"/>
        </a:p>
      </dgm:t>
    </dgm:pt>
    <dgm:pt modelId="{8C5594C7-3A27-498F-B4B5-692AB6032C30}" type="parTrans" cxnId="{4E65CB93-6CDA-4E3C-AA3D-02787DA0C27F}">
      <dgm:prSet/>
      <dgm:spPr/>
      <dgm:t>
        <a:bodyPr/>
        <a:lstStyle/>
        <a:p>
          <a:endParaRPr lang="en-US"/>
        </a:p>
      </dgm:t>
    </dgm:pt>
    <dgm:pt modelId="{E59E4C13-7681-43BF-A591-E2989CCDB37A}" type="sibTrans" cxnId="{4E65CB93-6CDA-4E3C-AA3D-02787DA0C27F}">
      <dgm:prSet/>
      <dgm:spPr/>
      <dgm:t>
        <a:bodyPr/>
        <a:lstStyle/>
        <a:p>
          <a:endParaRPr lang="en-US"/>
        </a:p>
      </dgm:t>
    </dgm:pt>
    <dgm:pt modelId="{BFB31AC7-1744-4B71-B8E3-83465D7BDA75}" type="pres">
      <dgm:prSet presAssocID="{FF48D89F-1AB0-41B5-BABE-EE635175D7C2}" presName="linear" presStyleCnt="0">
        <dgm:presLayoutVars>
          <dgm:animLvl val="lvl"/>
          <dgm:resizeHandles val="exact"/>
        </dgm:presLayoutVars>
      </dgm:prSet>
      <dgm:spPr/>
    </dgm:pt>
    <dgm:pt modelId="{82515A4D-0FEF-4CB2-A375-06EABF6F9A03}" type="pres">
      <dgm:prSet presAssocID="{0617A218-7771-46F3-9D66-AE68818F898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172C623-8E52-40BD-B67D-DDE455BC8888}" type="pres">
      <dgm:prSet presAssocID="{F6834F14-6250-4E56-B7C4-A548B621313E}" presName="spacer" presStyleCnt="0"/>
      <dgm:spPr/>
    </dgm:pt>
    <dgm:pt modelId="{C56F1DCA-194C-46D3-88DB-E72ACA97C4C7}" type="pres">
      <dgm:prSet presAssocID="{84A6CF3F-A6BB-4D8C-9909-E5C2396C830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5E2167F-76F0-42D3-B2A4-1CDDA4DD515B}" type="pres">
      <dgm:prSet presAssocID="{04596710-62F5-4691-BC52-683D98A1850B}" presName="spacer" presStyleCnt="0"/>
      <dgm:spPr/>
    </dgm:pt>
    <dgm:pt modelId="{42BDF17C-D1D6-433B-8034-9D865CD77AA3}" type="pres">
      <dgm:prSet presAssocID="{EC9B87A4-BED3-4B42-BEB3-A6C53271CBE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833DB51-D578-436D-9F9C-933132811D20}" type="pres">
      <dgm:prSet presAssocID="{163CAB4C-52A3-4BD7-9D32-F501EF1F9F15}" presName="spacer" presStyleCnt="0"/>
      <dgm:spPr/>
    </dgm:pt>
    <dgm:pt modelId="{4674ADC4-3318-4CDE-8035-1B4263432C8C}" type="pres">
      <dgm:prSet presAssocID="{F51C61C4-1541-42DA-9D24-B903B228CF1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5B4B127-FB88-4E30-9633-D73799671C0C}" srcId="{FF48D89F-1AB0-41B5-BABE-EE635175D7C2}" destId="{84A6CF3F-A6BB-4D8C-9909-E5C2396C830E}" srcOrd="1" destOrd="0" parTransId="{06F5B438-CC7E-4550-91E5-B7FD79EFDEAC}" sibTransId="{04596710-62F5-4691-BC52-683D98A1850B}"/>
    <dgm:cxn modelId="{4E65CB93-6CDA-4E3C-AA3D-02787DA0C27F}" srcId="{FF48D89F-1AB0-41B5-BABE-EE635175D7C2}" destId="{F51C61C4-1541-42DA-9D24-B903B228CF16}" srcOrd="3" destOrd="0" parTransId="{8C5594C7-3A27-498F-B4B5-692AB6032C30}" sibTransId="{E59E4C13-7681-43BF-A591-E2989CCDB37A}"/>
    <dgm:cxn modelId="{8CCDBF9A-C2A7-4A95-BF3D-7A67BDC0F1C5}" srcId="{FF48D89F-1AB0-41B5-BABE-EE635175D7C2}" destId="{EC9B87A4-BED3-4B42-BEB3-A6C53271CBEF}" srcOrd="2" destOrd="0" parTransId="{0FCC0C60-9866-4DA2-9BEC-5CD3E075655F}" sibTransId="{163CAB4C-52A3-4BD7-9D32-F501EF1F9F15}"/>
    <dgm:cxn modelId="{4335FC9E-125A-4867-B805-3CF53C905C14}" type="presOf" srcId="{84A6CF3F-A6BB-4D8C-9909-E5C2396C830E}" destId="{C56F1DCA-194C-46D3-88DB-E72ACA97C4C7}" srcOrd="0" destOrd="0" presId="urn:microsoft.com/office/officeart/2005/8/layout/vList2"/>
    <dgm:cxn modelId="{A124CCC8-F4F4-44DC-B505-7B1F7345E10A}" type="presOf" srcId="{F51C61C4-1541-42DA-9D24-B903B228CF16}" destId="{4674ADC4-3318-4CDE-8035-1B4263432C8C}" srcOrd="0" destOrd="0" presId="urn:microsoft.com/office/officeart/2005/8/layout/vList2"/>
    <dgm:cxn modelId="{239B4ED0-B18A-46E6-8D77-CA93AC170F8E}" srcId="{FF48D89F-1AB0-41B5-BABE-EE635175D7C2}" destId="{0617A218-7771-46F3-9D66-AE68818F898C}" srcOrd="0" destOrd="0" parTransId="{73379C20-0CD5-4CE5-9C6A-F2A2265415AC}" sibTransId="{F6834F14-6250-4E56-B7C4-A548B621313E}"/>
    <dgm:cxn modelId="{CA1BD2D8-68AF-4A23-88AB-D9C1884995D0}" type="presOf" srcId="{0617A218-7771-46F3-9D66-AE68818F898C}" destId="{82515A4D-0FEF-4CB2-A375-06EABF6F9A03}" srcOrd="0" destOrd="0" presId="urn:microsoft.com/office/officeart/2005/8/layout/vList2"/>
    <dgm:cxn modelId="{CE7D60E0-CF4A-4EE2-9783-B09124826ED9}" type="presOf" srcId="{EC9B87A4-BED3-4B42-BEB3-A6C53271CBEF}" destId="{42BDF17C-D1D6-433B-8034-9D865CD77AA3}" srcOrd="0" destOrd="0" presId="urn:microsoft.com/office/officeart/2005/8/layout/vList2"/>
    <dgm:cxn modelId="{F06F01F5-CE34-485A-9751-53E52AD1FBE9}" type="presOf" srcId="{FF48D89F-1AB0-41B5-BABE-EE635175D7C2}" destId="{BFB31AC7-1744-4B71-B8E3-83465D7BDA75}" srcOrd="0" destOrd="0" presId="urn:microsoft.com/office/officeart/2005/8/layout/vList2"/>
    <dgm:cxn modelId="{F9321EB7-50B0-4449-819D-AFB9D850EDAA}" type="presParOf" srcId="{BFB31AC7-1744-4B71-B8E3-83465D7BDA75}" destId="{82515A4D-0FEF-4CB2-A375-06EABF6F9A03}" srcOrd="0" destOrd="0" presId="urn:microsoft.com/office/officeart/2005/8/layout/vList2"/>
    <dgm:cxn modelId="{3FAB39E9-58AE-48D9-B366-EC926C30541D}" type="presParOf" srcId="{BFB31AC7-1744-4B71-B8E3-83465D7BDA75}" destId="{A172C623-8E52-40BD-B67D-DDE455BC8888}" srcOrd="1" destOrd="0" presId="urn:microsoft.com/office/officeart/2005/8/layout/vList2"/>
    <dgm:cxn modelId="{EAD09F9D-115A-4747-A84A-AD6F1CB0F43F}" type="presParOf" srcId="{BFB31AC7-1744-4B71-B8E3-83465D7BDA75}" destId="{C56F1DCA-194C-46D3-88DB-E72ACA97C4C7}" srcOrd="2" destOrd="0" presId="urn:microsoft.com/office/officeart/2005/8/layout/vList2"/>
    <dgm:cxn modelId="{0B0314D0-75CE-4D46-8E42-A78A78D59F58}" type="presParOf" srcId="{BFB31AC7-1744-4B71-B8E3-83465D7BDA75}" destId="{F5E2167F-76F0-42D3-B2A4-1CDDA4DD515B}" srcOrd="3" destOrd="0" presId="urn:microsoft.com/office/officeart/2005/8/layout/vList2"/>
    <dgm:cxn modelId="{93DEDD98-BEE8-4337-BECC-E10470940B85}" type="presParOf" srcId="{BFB31AC7-1744-4B71-B8E3-83465D7BDA75}" destId="{42BDF17C-D1D6-433B-8034-9D865CD77AA3}" srcOrd="4" destOrd="0" presId="urn:microsoft.com/office/officeart/2005/8/layout/vList2"/>
    <dgm:cxn modelId="{A52814AB-8352-4811-B40C-F75352974BE0}" type="presParOf" srcId="{BFB31AC7-1744-4B71-B8E3-83465D7BDA75}" destId="{1833DB51-D578-436D-9F9C-933132811D20}" srcOrd="5" destOrd="0" presId="urn:microsoft.com/office/officeart/2005/8/layout/vList2"/>
    <dgm:cxn modelId="{6E5F6AC1-2752-4705-B394-75795639CFE3}" type="presParOf" srcId="{BFB31AC7-1744-4B71-B8E3-83465D7BDA75}" destId="{4674ADC4-3318-4CDE-8035-1B4263432C8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27EABB5-1BEF-43C3-827F-B3E459DE7631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A45FEC8-DEC8-42BB-BF4A-3986DE2BFE70}">
      <dgm:prSet custT="1"/>
      <dgm:spPr/>
      <dgm:t>
        <a:bodyPr/>
        <a:lstStyle/>
        <a:p>
          <a:r>
            <a:rPr lang="en-GB" sz="1800" dirty="0">
              <a:solidFill>
                <a:schemeClr val="accent4">
                  <a:lumMod val="75000"/>
                </a:schemeClr>
              </a:solidFill>
            </a:rPr>
            <a:t>The Travel Foundation incorporate a range of resource-efficiency solutions into their projects to demonstrate how tourism businesses can reduce their footprint. </a:t>
          </a:r>
        </a:p>
        <a:p>
          <a:r>
            <a:rPr lang="en-GB" sz="1800" dirty="0">
              <a:solidFill>
                <a:schemeClr val="accent4">
                  <a:lumMod val="75000"/>
                </a:schemeClr>
              </a:solidFill>
            </a:rPr>
            <a:t>These include:</a:t>
          </a:r>
          <a:endParaRPr lang="en-US" sz="1800" dirty="0">
            <a:solidFill>
              <a:schemeClr val="accent4">
                <a:lumMod val="75000"/>
              </a:schemeClr>
            </a:solidFill>
          </a:endParaRPr>
        </a:p>
      </dgm:t>
    </dgm:pt>
    <dgm:pt modelId="{9FF705EF-1767-467C-8E93-3C34130C068D}" type="parTrans" cxnId="{95383472-8023-4915-AD86-8FFD86067CDB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6E1FBAA0-42D7-4F47-80E0-CBD2C63EB395}" type="sibTrans" cxnId="{95383472-8023-4915-AD86-8FFD86067CDB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F102AA67-B596-4021-8E74-4668794A3D79}">
      <dgm:prSet custT="1"/>
      <dgm:spPr/>
      <dgm:t>
        <a:bodyPr/>
        <a:lstStyle/>
        <a:p>
          <a:r>
            <a:rPr lang="en-GB" sz="1800" dirty="0">
              <a:solidFill>
                <a:srgbClr val="00B050"/>
              </a:solidFill>
            </a:rPr>
            <a:t>Improving energy efficiency</a:t>
          </a:r>
          <a:endParaRPr lang="en-US" sz="1800" dirty="0">
            <a:solidFill>
              <a:srgbClr val="00B050"/>
            </a:solidFill>
          </a:endParaRPr>
        </a:p>
      </dgm:t>
    </dgm:pt>
    <dgm:pt modelId="{0287F011-CF23-4763-8BA7-ECA506A29360}" type="parTrans" cxnId="{A7D832CB-429E-41CF-843A-CA5308CE84A5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739B19AB-548B-402A-9606-EC7C689BF118}" type="sibTrans" cxnId="{A7D832CB-429E-41CF-843A-CA5308CE84A5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508B0EB9-D5E4-4F58-9575-5DD2FE86E783}">
      <dgm:prSet custT="1"/>
      <dgm:spPr/>
      <dgm:t>
        <a:bodyPr/>
        <a:lstStyle/>
        <a:p>
          <a:r>
            <a:rPr lang="en-GB" sz="1800" dirty="0">
              <a:solidFill>
                <a:srgbClr val="00B050"/>
              </a:solidFill>
            </a:rPr>
            <a:t>Minimising the amount of waste generated and encouraging recycling</a:t>
          </a:r>
          <a:endParaRPr lang="en-US" sz="1800" dirty="0">
            <a:solidFill>
              <a:srgbClr val="00B050"/>
            </a:solidFill>
          </a:endParaRPr>
        </a:p>
      </dgm:t>
    </dgm:pt>
    <dgm:pt modelId="{1F546631-69BE-42F4-A58B-C019DDB76CF7}" type="parTrans" cxnId="{CF60C15F-9915-49BF-8534-052A5E30D554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7BCCCDA2-BA26-4B62-9E94-5BCF54F2FC06}" type="sibTrans" cxnId="{CF60C15F-9915-49BF-8534-052A5E30D554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9A71606D-515B-40CA-AA50-64131768B51A}">
      <dgm:prSet custT="1"/>
      <dgm:spPr/>
      <dgm:t>
        <a:bodyPr/>
        <a:lstStyle/>
        <a:p>
          <a:r>
            <a:rPr lang="en-GB" sz="1800">
              <a:solidFill>
                <a:srgbClr val="00B050"/>
              </a:solidFill>
            </a:rPr>
            <a:t>Reducing the amount of water used</a:t>
          </a:r>
          <a:endParaRPr lang="en-US" sz="1800">
            <a:solidFill>
              <a:srgbClr val="00B050"/>
            </a:solidFill>
          </a:endParaRPr>
        </a:p>
      </dgm:t>
    </dgm:pt>
    <dgm:pt modelId="{483809A3-7151-4863-AFA4-F8CD292D8CE6}" type="parTrans" cxnId="{F1E9A6EC-29C5-4430-A77B-582A98262085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B90EDC21-EFD1-487A-8750-2FEED270A28D}" type="sibTrans" cxnId="{F1E9A6EC-29C5-4430-A77B-582A98262085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743F6647-E880-41BD-904C-FF7F4867F074}">
      <dgm:prSet custT="1"/>
      <dgm:spPr/>
      <dgm:t>
        <a:bodyPr/>
        <a:lstStyle/>
        <a:p>
          <a:r>
            <a:rPr lang="en-GB" sz="1800" dirty="0">
              <a:solidFill>
                <a:srgbClr val="00B050"/>
              </a:solidFill>
            </a:rPr>
            <a:t>Encouraging the development of destination strategies and frameworks to reduce the consumption of natural resources</a:t>
          </a:r>
          <a:endParaRPr lang="en-US" sz="1800" dirty="0">
            <a:solidFill>
              <a:srgbClr val="00B050"/>
            </a:solidFill>
          </a:endParaRPr>
        </a:p>
      </dgm:t>
    </dgm:pt>
    <dgm:pt modelId="{3FB80DF5-7108-4C2D-8F9F-59A0834B62D0}" type="parTrans" cxnId="{7E826FC6-124F-4AB3-8DD3-91663FF7DB2F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BFE28D83-46AA-4EFF-8F49-C5399D622489}" type="sibTrans" cxnId="{7E826FC6-124F-4AB3-8DD3-91663FF7DB2F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676F39DC-FC0E-4C4B-BA5E-EBBF834F6630}">
      <dgm:prSet custT="1"/>
      <dgm:spPr/>
      <dgm:t>
        <a:bodyPr/>
        <a:lstStyle/>
        <a:p>
          <a:r>
            <a:rPr lang="en-GB" sz="1800">
              <a:solidFill>
                <a:srgbClr val="00B050"/>
              </a:solidFill>
            </a:rPr>
            <a:t>Supporting communities to build resilience and adapt to the impacts of climate change</a:t>
          </a:r>
          <a:endParaRPr lang="en-US" sz="1800">
            <a:solidFill>
              <a:srgbClr val="00B050"/>
            </a:solidFill>
          </a:endParaRPr>
        </a:p>
      </dgm:t>
    </dgm:pt>
    <dgm:pt modelId="{05C7123C-2009-466F-9722-B3D78ACC41D1}" type="parTrans" cxnId="{2F807584-6E8E-4D14-879C-B7DA053AEF09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844DE46F-91A1-4F6D-82E6-206C6F0FFCD0}" type="sibTrans" cxnId="{2F807584-6E8E-4D14-879C-B7DA053AEF09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05D68D43-504E-4A2A-AEE1-54FDF71180DD}">
      <dgm:prSet custT="1"/>
      <dgm:spPr/>
      <dgm:t>
        <a:bodyPr/>
        <a:lstStyle/>
        <a:p>
          <a:r>
            <a:rPr lang="en-GB" sz="1800">
              <a:solidFill>
                <a:srgbClr val="00B050"/>
              </a:solidFill>
            </a:rPr>
            <a:t>Encouraging sustainable land management practices</a:t>
          </a:r>
          <a:endParaRPr lang="en-US" sz="1800">
            <a:solidFill>
              <a:srgbClr val="00B050"/>
            </a:solidFill>
          </a:endParaRPr>
        </a:p>
      </dgm:t>
    </dgm:pt>
    <dgm:pt modelId="{4DA95393-C315-4F1D-BAA5-604E7EE9283E}" type="parTrans" cxnId="{A550988B-F8D9-4B36-B777-51E6F675B0C7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24D128DA-C3B0-4B57-850C-BECB334373CE}" type="sibTrans" cxnId="{A550988B-F8D9-4B36-B777-51E6F675B0C7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6F0AE404-4EAE-4A62-821F-8BCBDF94C4E8}" type="pres">
      <dgm:prSet presAssocID="{D27EABB5-1BEF-43C3-827F-B3E459DE7631}" presName="vert0" presStyleCnt="0">
        <dgm:presLayoutVars>
          <dgm:dir/>
          <dgm:animOne val="branch"/>
          <dgm:animLvl val="lvl"/>
        </dgm:presLayoutVars>
      </dgm:prSet>
      <dgm:spPr/>
    </dgm:pt>
    <dgm:pt modelId="{ED484C63-B24A-44BB-B4A0-54078D02BFAE}" type="pres">
      <dgm:prSet presAssocID="{6A45FEC8-DEC8-42BB-BF4A-3986DE2BFE70}" presName="thickLine" presStyleLbl="alignNode1" presStyleIdx="0" presStyleCnt="7"/>
      <dgm:spPr/>
    </dgm:pt>
    <dgm:pt modelId="{3E349830-54D6-4281-B011-08E9BA4C22EA}" type="pres">
      <dgm:prSet presAssocID="{6A45FEC8-DEC8-42BB-BF4A-3986DE2BFE70}" presName="horz1" presStyleCnt="0"/>
      <dgm:spPr/>
    </dgm:pt>
    <dgm:pt modelId="{B34B0B8E-952A-4C56-B7EB-5428F19D0E35}" type="pres">
      <dgm:prSet presAssocID="{6A45FEC8-DEC8-42BB-BF4A-3986DE2BFE70}" presName="tx1" presStyleLbl="revTx" presStyleIdx="0" presStyleCnt="7" custScaleY="213290"/>
      <dgm:spPr/>
    </dgm:pt>
    <dgm:pt modelId="{6BA93EDA-90C6-4326-8A96-A576099CB14D}" type="pres">
      <dgm:prSet presAssocID="{6A45FEC8-DEC8-42BB-BF4A-3986DE2BFE70}" presName="vert1" presStyleCnt="0"/>
      <dgm:spPr/>
    </dgm:pt>
    <dgm:pt modelId="{B3DB8FDB-D265-4FDC-A04C-4BD26C755B35}" type="pres">
      <dgm:prSet presAssocID="{F102AA67-B596-4021-8E74-4668794A3D79}" presName="thickLine" presStyleLbl="alignNode1" presStyleIdx="1" presStyleCnt="7"/>
      <dgm:spPr/>
    </dgm:pt>
    <dgm:pt modelId="{F0FCF7AE-3541-4D8F-9600-215E2C9969A5}" type="pres">
      <dgm:prSet presAssocID="{F102AA67-B596-4021-8E74-4668794A3D79}" presName="horz1" presStyleCnt="0"/>
      <dgm:spPr/>
    </dgm:pt>
    <dgm:pt modelId="{E8065E3A-947C-4DFD-96E7-82A367977F97}" type="pres">
      <dgm:prSet presAssocID="{F102AA67-B596-4021-8E74-4668794A3D79}" presName="tx1" presStyleLbl="revTx" presStyleIdx="1" presStyleCnt="7"/>
      <dgm:spPr/>
    </dgm:pt>
    <dgm:pt modelId="{EDAD0C59-31BC-4FDC-9224-0D8ABC0C6569}" type="pres">
      <dgm:prSet presAssocID="{F102AA67-B596-4021-8E74-4668794A3D79}" presName="vert1" presStyleCnt="0"/>
      <dgm:spPr/>
    </dgm:pt>
    <dgm:pt modelId="{C4FE8D02-ABC9-44A3-AAC3-629D8E58A466}" type="pres">
      <dgm:prSet presAssocID="{508B0EB9-D5E4-4F58-9575-5DD2FE86E783}" presName="thickLine" presStyleLbl="alignNode1" presStyleIdx="2" presStyleCnt="7"/>
      <dgm:spPr/>
    </dgm:pt>
    <dgm:pt modelId="{EB671E01-659B-4122-B2BE-C05FCF7F4F02}" type="pres">
      <dgm:prSet presAssocID="{508B0EB9-D5E4-4F58-9575-5DD2FE86E783}" presName="horz1" presStyleCnt="0"/>
      <dgm:spPr/>
    </dgm:pt>
    <dgm:pt modelId="{80E97091-558C-4416-9F0C-5A152A173D20}" type="pres">
      <dgm:prSet presAssocID="{508B0EB9-D5E4-4F58-9575-5DD2FE86E783}" presName="tx1" presStyleLbl="revTx" presStyleIdx="2" presStyleCnt="7"/>
      <dgm:spPr/>
    </dgm:pt>
    <dgm:pt modelId="{3096C5A4-23F6-4864-B46D-625A8DE7A7FD}" type="pres">
      <dgm:prSet presAssocID="{508B0EB9-D5E4-4F58-9575-5DD2FE86E783}" presName="vert1" presStyleCnt="0"/>
      <dgm:spPr/>
    </dgm:pt>
    <dgm:pt modelId="{C8F38528-A49B-4517-8116-49601D4E45A9}" type="pres">
      <dgm:prSet presAssocID="{9A71606D-515B-40CA-AA50-64131768B51A}" presName="thickLine" presStyleLbl="alignNode1" presStyleIdx="3" presStyleCnt="7"/>
      <dgm:spPr/>
    </dgm:pt>
    <dgm:pt modelId="{ACB0E741-0710-4699-AE43-922AAA7BC9A2}" type="pres">
      <dgm:prSet presAssocID="{9A71606D-515B-40CA-AA50-64131768B51A}" presName="horz1" presStyleCnt="0"/>
      <dgm:spPr/>
    </dgm:pt>
    <dgm:pt modelId="{60396CDA-87B1-476C-A7B0-5EC01CBBC620}" type="pres">
      <dgm:prSet presAssocID="{9A71606D-515B-40CA-AA50-64131768B51A}" presName="tx1" presStyleLbl="revTx" presStyleIdx="3" presStyleCnt="7"/>
      <dgm:spPr/>
    </dgm:pt>
    <dgm:pt modelId="{B469DA53-0BCC-4B2F-83A3-C0B1554FC0DE}" type="pres">
      <dgm:prSet presAssocID="{9A71606D-515B-40CA-AA50-64131768B51A}" presName="vert1" presStyleCnt="0"/>
      <dgm:spPr/>
    </dgm:pt>
    <dgm:pt modelId="{2042390B-5954-4180-8657-96B710E89856}" type="pres">
      <dgm:prSet presAssocID="{743F6647-E880-41BD-904C-FF7F4867F074}" presName="thickLine" presStyleLbl="alignNode1" presStyleIdx="4" presStyleCnt="7"/>
      <dgm:spPr/>
    </dgm:pt>
    <dgm:pt modelId="{230B9DCD-F9EE-41D6-B050-B7E64486F763}" type="pres">
      <dgm:prSet presAssocID="{743F6647-E880-41BD-904C-FF7F4867F074}" presName="horz1" presStyleCnt="0"/>
      <dgm:spPr/>
    </dgm:pt>
    <dgm:pt modelId="{6893CE3B-9314-47C0-8A8D-1FBCCEE0D5D6}" type="pres">
      <dgm:prSet presAssocID="{743F6647-E880-41BD-904C-FF7F4867F074}" presName="tx1" presStyleLbl="revTx" presStyleIdx="4" presStyleCnt="7"/>
      <dgm:spPr/>
    </dgm:pt>
    <dgm:pt modelId="{616F25AA-9857-4F31-B650-E673029283A0}" type="pres">
      <dgm:prSet presAssocID="{743F6647-E880-41BD-904C-FF7F4867F074}" presName="vert1" presStyleCnt="0"/>
      <dgm:spPr/>
    </dgm:pt>
    <dgm:pt modelId="{48E7F69C-557D-4D03-971E-FDA5DE713E02}" type="pres">
      <dgm:prSet presAssocID="{676F39DC-FC0E-4C4B-BA5E-EBBF834F6630}" presName="thickLine" presStyleLbl="alignNode1" presStyleIdx="5" presStyleCnt="7"/>
      <dgm:spPr/>
    </dgm:pt>
    <dgm:pt modelId="{20FAAEE7-C020-47B8-BBF4-77F5777EA1FA}" type="pres">
      <dgm:prSet presAssocID="{676F39DC-FC0E-4C4B-BA5E-EBBF834F6630}" presName="horz1" presStyleCnt="0"/>
      <dgm:spPr/>
    </dgm:pt>
    <dgm:pt modelId="{49B5C18E-5D7E-4DAC-9567-358A597CC790}" type="pres">
      <dgm:prSet presAssocID="{676F39DC-FC0E-4C4B-BA5E-EBBF834F6630}" presName="tx1" presStyleLbl="revTx" presStyleIdx="5" presStyleCnt="7"/>
      <dgm:spPr/>
    </dgm:pt>
    <dgm:pt modelId="{5063A9A6-AD72-4B6F-92BA-C9B7B6E21D21}" type="pres">
      <dgm:prSet presAssocID="{676F39DC-FC0E-4C4B-BA5E-EBBF834F6630}" presName="vert1" presStyleCnt="0"/>
      <dgm:spPr/>
    </dgm:pt>
    <dgm:pt modelId="{C9953856-1E9F-42FB-8FCF-67AE537F3668}" type="pres">
      <dgm:prSet presAssocID="{05D68D43-504E-4A2A-AEE1-54FDF71180DD}" presName="thickLine" presStyleLbl="alignNode1" presStyleIdx="6" presStyleCnt="7"/>
      <dgm:spPr/>
    </dgm:pt>
    <dgm:pt modelId="{76CF5CC1-B5BC-4387-81DD-EDA94693B9E1}" type="pres">
      <dgm:prSet presAssocID="{05D68D43-504E-4A2A-AEE1-54FDF71180DD}" presName="horz1" presStyleCnt="0"/>
      <dgm:spPr/>
    </dgm:pt>
    <dgm:pt modelId="{1BB92630-CD4E-4F2E-89F8-DA3974A41DF0}" type="pres">
      <dgm:prSet presAssocID="{05D68D43-504E-4A2A-AEE1-54FDF71180DD}" presName="tx1" presStyleLbl="revTx" presStyleIdx="6" presStyleCnt="7"/>
      <dgm:spPr/>
    </dgm:pt>
    <dgm:pt modelId="{98D087BD-5CDB-4E46-A17B-5245793BC851}" type="pres">
      <dgm:prSet presAssocID="{05D68D43-504E-4A2A-AEE1-54FDF71180DD}" presName="vert1" presStyleCnt="0"/>
      <dgm:spPr/>
    </dgm:pt>
  </dgm:ptLst>
  <dgm:cxnLst>
    <dgm:cxn modelId="{BC155001-27BE-4E8B-A26D-073B6E809295}" type="presOf" srcId="{05D68D43-504E-4A2A-AEE1-54FDF71180DD}" destId="{1BB92630-CD4E-4F2E-89F8-DA3974A41DF0}" srcOrd="0" destOrd="0" presId="urn:microsoft.com/office/officeart/2008/layout/LinedList"/>
    <dgm:cxn modelId="{5A87CC29-2F66-46DB-84BC-45883DEBC734}" type="presOf" srcId="{D27EABB5-1BEF-43C3-827F-B3E459DE7631}" destId="{6F0AE404-4EAE-4A62-821F-8BCBDF94C4E8}" srcOrd="0" destOrd="0" presId="urn:microsoft.com/office/officeart/2008/layout/LinedList"/>
    <dgm:cxn modelId="{ED30C237-E9A4-454D-861F-16B45831D0A8}" type="presOf" srcId="{676F39DC-FC0E-4C4B-BA5E-EBBF834F6630}" destId="{49B5C18E-5D7E-4DAC-9567-358A597CC790}" srcOrd="0" destOrd="0" presId="urn:microsoft.com/office/officeart/2008/layout/LinedList"/>
    <dgm:cxn modelId="{CF60C15F-9915-49BF-8534-052A5E30D554}" srcId="{D27EABB5-1BEF-43C3-827F-B3E459DE7631}" destId="{508B0EB9-D5E4-4F58-9575-5DD2FE86E783}" srcOrd="2" destOrd="0" parTransId="{1F546631-69BE-42F4-A58B-C019DDB76CF7}" sibTransId="{7BCCCDA2-BA26-4B62-9E94-5BCF54F2FC06}"/>
    <dgm:cxn modelId="{C528FF61-AC9B-4FFE-8702-10CBEFB5C412}" type="presOf" srcId="{743F6647-E880-41BD-904C-FF7F4867F074}" destId="{6893CE3B-9314-47C0-8A8D-1FBCCEE0D5D6}" srcOrd="0" destOrd="0" presId="urn:microsoft.com/office/officeart/2008/layout/LinedList"/>
    <dgm:cxn modelId="{8566A450-A296-49D9-B085-B577C1822FA7}" type="presOf" srcId="{508B0EB9-D5E4-4F58-9575-5DD2FE86E783}" destId="{80E97091-558C-4416-9F0C-5A152A173D20}" srcOrd="0" destOrd="0" presId="urn:microsoft.com/office/officeart/2008/layout/LinedList"/>
    <dgm:cxn modelId="{95383472-8023-4915-AD86-8FFD86067CDB}" srcId="{D27EABB5-1BEF-43C3-827F-B3E459DE7631}" destId="{6A45FEC8-DEC8-42BB-BF4A-3986DE2BFE70}" srcOrd="0" destOrd="0" parTransId="{9FF705EF-1767-467C-8E93-3C34130C068D}" sibTransId="{6E1FBAA0-42D7-4F47-80E0-CBD2C63EB395}"/>
    <dgm:cxn modelId="{EE92C573-6325-4975-A3B5-12D6D7894EB5}" type="presOf" srcId="{6A45FEC8-DEC8-42BB-BF4A-3986DE2BFE70}" destId="{B34B0B8E-952A-4C56-B7EB-5428F19D0E35}" srcOrd="0" destOrd="0" presId="urn:microsoft.com/office/officeart/2008/layout/LinedList"/>
    <dgm:cxn modelId="{2F807584-6E8E-4D14-879C-B7DA053AEF09}" srcId="{D27EABB5-1BEF-43C3-827F-B3E459DE7631}" destId="{676F39DC-FC0E-4C4B-BA5E-EBBF834F6630}" srcOrd="5" destOrd="0" parTransId="{05C7123C-2009-466F-9722-B3D78ACC41D1}" sibTransId="{844DE46F-91A1-4F6D-82E6-206C6F0FFCD0}"/>
    <dgm:cxn modelId="{04368C8A-6215-47BB-AB03-06092AEEB3E3}" type="presOf" srcId="{9A71606D-515B-40CA-AA50-64131768B51A}" destId="{60396CDA-87B1-476C-A7B0-5EC01CBBC620}" srcOrd="0" destOrd="0" presId="urn:microsoft.com/office/officeart/2008/layout/LinedList"/>
    <dgm:cxn modelId="{A550988B-F8D9-4B36-B777-51E6F675B0C7}" srcId="{D27EABB5-1BEF-43C3-827F-B3E459DE7631}" destId="{05D68D43-504E-4A2A-AEE1-54FDF71180DD}" srcOrd="6" destOrd="0" parTransId="{4DA95393-C315-4F1D-BAA5-604E7EE9283E}" sibTransId="{24D128DA-C3B0-4B57-850C-BECB334373CE}"/>
    <dgm:cxn modelId="{7E826FC6-124F-4AB3-8DD3-91663FF7DB2F}" srcId="{D27EABB5-1BEF-43C3-827F-B3E459DE7631}" destId="{743F6647-E880-41BD-904C-FF7F4867F074}" srcOrd="4" destOrd="0" parTransId="{3FB80DF5-7108-4C2D-8F9F-59A0834B62D0}" sibTransId="{BFE28D83-46AA-4EFF-8F49-C5399D622489}"/>
    <dgm:cxn modelId="{A7D832CB-429E-41CF-843A-CA5308CE84A5}" srcId="{D27EABB5-1BEF-43C3-827F-B3E459DE7631}" destId="{F102AA67-B596-4021-8E74-4668794A3D79}" srcOrd="1" destOrd="0" parTransId="{0287F011-CF23-4763-8BA7-ECA506A29360}" sibTransId="{739B19AB-548B-402A-9606-EC7C689BF118}"/>
    <dgm:cxn modelId="{702F5EE2-5A32-4E38-9707-F4716CCEEEC9}" type="presOf" srcId="{F102AA67-B596-4021-8E74-4668794A3D79}" destId="{E8065E3A-947C-4DFD-96E7-82A367977F97}" srcOrd="0" destOrd="0" presId="urn:microsoft.com/office/officeart/2008/layout/LinedList"/>
    <dgm:cxn modelId="{F1E9A6EC-29C5-4430-A77B-582A98262085}" srcId="{D27EABB5-1BEF-43C3-827F-B3E459DE7631}" destId="{9A71606D-515B-40CA-AA50-64131768B51A}" srcOrd="3" destOrd="0" parTransId="{483809A3-7151-4863-AFA4-F8CD292D8CE6}" sibTransId="{B90EDC21-EFD1-487A-8750-2FEED270A28D}"/>
    <dgm:cxn modelId="{ACF4604C-C030-4501-BBE6-ECFE3DACF527}" type="presParOf" srcId="{6F0AE404-4EAE-4A62-821F-8BCBDF94C4E8}" destId="{ED484C63-B24A-44BB-B4A0-54078D02BFAE}" srcOrd="0" destOrd="0" presId="urn:microsoft.com/office/officeart/2008/layout/LinedList"/>
    <dgm:cxn modelId="{2DA859FE-4AA1-4F49-BE75-102FA4AD9E0A}" type="presParOf" srcId="{6F0AE404-4EAE-4A62-821F-8BCBDF94C4E8}" destId="{3E349830-54D6-4281-B011-08E9BA4C22EA}" srcOrd="1" destOrd="0" presId="urn:microsoft.com/office/officeart/2008/layout/LinedList"/>
    <dgm:cxn modelId="{BF9EF492-9263-44F2-9E41-AC03E82A6940}" type="presParOf" srcId="{3E349830-54D6-4281-B011-08E9BA4C22EA}" destId="{B34B0B8E-952A-4C56-B7EB-5428F19D0E35}" srcOrd="0" destOrd="0" presId="urn:microsoft.com/office/officeart/2008/layout/LinedList"/>
    <dgm:cxn modelId="{A3EABF07-31CD-49AE-9E9D-69D380ED1544}" type="presParOf" srcId="{3E349830-54D6-4281-B011-08E9BA4C22EA}" destId="{6BA93EDA-90C6-4326-8A96-A576099CB14D}" srcOrd="1" destOrd="0" presId="urn:microsoft.com/office/officeart/2008/layout/LinedList"/>
    <dgm:cxn modelId="{B6B49736-A3E0-49A0-87F1-301F2D334AA9}" type="presParOf" srcId="{6F0AE404-4EAE-4A62-821F-8BCBDF94C4E8}" destId="{B3DB8FDB-D265-4FDC-A04C-4BD26C755B35}" srcOrd="2" destOrd="0" presId="urn:microsoft.com/office/officeart/2008/layout/LinedList"/>
    <dgm:cxn modelId="{DABAC73B-0365-4586-9959-74ED86B0E7B5}" type="presParOf" srcId="{6F0AE404-4EAE-4A62-821F-8BCBDF94C4E8}" destId="{F0FCF7AE-3541-4D8F-9600-215E2C9969A5}" srcOrd="3" destOrd="0" presId="urn:microsoft.com/office/officeart/2008/layout/LinedList"/>
    <dgm:cxn modelId="{A9DC9D14-5B22-4C95-91A2-35FE2AA0D340}" type="presParOf" srcId="{F0FCF7AE-3541-4D8F-9600-215E2C9969A5}" destId="{E8065E3A-947C-4DFD-96E7-82A367977F97}" srcOrd="0" destOrd="0" presId="urn:microsoft.com/office/officeart/2008/layout/LinedList"/>
    <dgm:cxn modelId="{3EB6C4BD-43C1-4CF2-B2FE-06E0ABF1264F}" type="presParOf" srcId="{F0FCF7AE-3541-4D8F-9600-215E2C9969A5}" destId="{EDAD0C59-31BC-4FDC-9224-0D8ABC0C6569}" srcOrd="1" destOrd="0" presId="urn:microsoft.com/office/officeart/2008/layout/LinedList"/>
    <dgm:cxn modelId="{87A9703F-BDCC-4F54-B0FB-3C0557A93A52}" type="presParOf" srcId="{6F0AE404-4EAE-4A62-821F-8BCBDF94C4E8}" destId="{C4FE8D02-ABC9-44A3-AAC3-629D8E58A466}" srcOrd="4" destOrd="0" presId="urn:microsoft.com/office/officeart/2008/layout/LinedList"/>
    <dgm:cxn modelId="{1EF29956-3C44-4BEF-A9DA-11A35C305F6E}" type="presParOf" srcId="{6F0AE404-4EAE-4A62-821F-8BCBDF94C4E8}" destId="{EB671E01-659B-4122-B2BE-C05FCF7F4F02}" srcOrd="5" destOrd="0" presId="urn:microsoft.com/office/officeart/2008/layout/LinedList"/>
    <dgm:cxn modelId="{55EF4FAE-A3A8-4E7C-9D9D-64339691542E}" type="presParOf" srcId="{EB671E01-659B-4122-B2BE-C05FCF7F4F02}" destId="{80E97091-558C-4416-9F0C-5A152A173D20}" srcOrd="0" destOrd="0" presId="urn:microsoft.com/office/officeart/2008/layout/LinedList"/>
    <dgm:cxn modelId="{A82C16BA-D9D7-48CA-B94C-276A10EB81CD}" type="presParOf" srcId="{EB671E01-659B-4122-B2BE-C05FCF7F4F02}" destId="{3096C5A4-23F6-4864-B46D-625A8DE7A7FD}" srcOrd="1" destOrd="0" presId="urn:microsoft.com/office/officeart/2008/layout/LinedList"/>
    <dgm:cxn modelId="{4B23596C-9D74-4B42-97B8-30F876B58F95}" type="presParOf" srcId="{6F0AE404-4EAE-4A62-821F-8BCBDF94C4E8}" destId="{C8F38528-A49B-4517-8116-49601D4E45A9}" srcOrd="6" destOrd="0" presId="urn:microsoft.com/office/officeart/2008/layout/LinedList"/>
    <dgm:cxn modelId="{ADAD873B-E7C2-4780-9C7C-590680B48462}" type="presParOf" srcId="{6F0AE404-4EAE-4A62-821F-8BCBDF94C4E8}" destId="{ACB0E741-0710-4699-AE43-922AAA7BC9A2}" srcOrd="7" destOrd="0" presId="urn:microsoft.com/office/officeart/2008/layout/LinedList"/>
    <dgm:cxn modelId="{5277FD67-481C-4574-A014-5E46AFE20AE9}" type="presParOf" srcId="{ACB0E741-0710-4699-AE43-922AAA7BC9A2}" destId="{60396CDA-87B1-476C-A7B0-5EC01CBBC620}" srcOrd="0" destOrd="0" presId="urn:microsoft.com/office/officeart/2008/layout/LinedList"/>
    <dgm:cxn modelId="{999BC78A-358E-4D48-8663-008826258F95}" type="presParOf" srcId="{ACB0E741-0710-4699-AE43-922AAA7BC9A2}" destId="{B469DA53-0BCC-4B2F-83A3-C0B1554FC0DE}" srcOrd="1" destOrd="0" presId="urn:microsoft.com/office/officeart/2008/layout/LinedList"/>
    <dgm:cxn modelId="{C8A11810-FCCA-42BF-9020-DD2153397B2B}" type="presParOf" srcId="{6F0AE404-4EAE-4A62-821F-8BCBDF94C4E8}" destId="{2042390B-5954-4180-8657-96B710E89856}" srcOrd="8" destOrd="0" presId="urn:microsoft.com/office/officeart/2008/layout/LinedList"/>
    <dgm:cxn modelId="{E4CC080F-BA8E-4297-84DC-7535AAB4776C}" type="presParOf" srcId="{6F0AE404-4EAE-4A62-821F-8BCBDF94C4E8}" destId="{230B9DCD-F9EE-41D6-B050-B7E64486F763}" srcOrd="9" destOrd="0" presId="urn:microsoft.com/office/officeart/2008/layout/LinedList"/>
    <dgm:cxn modelId="{B2817CEE-3C98-432F-B718-B0E5DFCF754C}" type="presParOf" srcId="{230B9DCD-F9EE-41D6-B050-B7E64486F763}" destId="{6893CE3B-9314-47C0-8A8D-1FBCCEE0D5D6}" srcOrd="0" destOrd="0" presId="urn:microsoft.com/office/officeart/2008/layout/LinedList"/>
    <dgm:cxn modelId="{06DAAB33-35DB-4FC1-9FFE-D6D05740CFF9}" type="presParOf" srcId="{230B9DCD-F9EE-41D6-B050-B7E64486F763}" destId="{616F25AA-9857-4F31-B650-E673029283A0}" srcOrd="1" destOrd="0" presId="urn:microsoft.com/office/officeart/2008/layout/LinedList"/>
    <dgm:cxn modelId="{B5687582-2000-4C43-8EEC-42B32DF629C9}" type="presParOf" srcId="{6F0AE404-4EAE-4A62-821F-8BCBDF94C4E8}" destId="{48E7F69C-557D-4D03-971E-FDA5DE713E02}" srcOrd="10" destOrd="0" presId="urn:microsoft.com/office/officeart/2008/layout/LinedList"/>
    <dgm:cxn modelId="{5D5F3D05-1ABB-4B66-8A23-B42853C8A61B}" type="presParOf" srcId="{6F0AE404-4EAE-4A62-821F-8BCBDF94C4E8}" destId="{20FAAEE7-C020-47B8-BBF4-77F5777EA1FA}" srcOrd="11" destOrd="0" presId="urn:microsoft.com/office/officeart/2008/layout/LinedList"/>
    <dgm:cxn modelId="{61B158DB-7E16-4896-BC05-9A81D2EFC3F4}" type="presParOf" srcId="{20FAAEE7-C020-47B8-BBF4-77F5777EA1FA}" destId="{49B5C18E-5D7E-4DAC-9567-358A597CC790}" srcOrd="0" destOrd="0" presId="urn:microsoft.com/office/officeart/2008/layout/LinedList"/>
    <dgm:cxn modelId="{79DAFBD5-9402-4E69-B0FC-D1646DA49CC5}" type="presParOf" srcId="{20FAAEE7-C020-47B8-BBF4-77F5777EA1FA}" destId="{5063A9A6-AD72-4B6F-92BA-C9B7B6E21D21}" srcOrd="1" destOrd="0" presId="urn:microsoft.com/office/officeart/2008/layout/LinedList"/>
    <dgm:cxn modelId="{487D5679-96E1-469D-8B41-C2DE6D2F4858}" type="presParOf" srcId="{6F0AE404-4EAE-4A62-821F-8BCBDF94C4E8}" destId="{C9953856-1E9F-42FB-8FCF-67AE537F3668}" srcOrd="12" destOrd="0" presId="urn:microsoft.com/office/officeart/2008/layout/LinedList"/>
    <dgm:cxn modelId="{699DE2E6-91FC-455B-B288-16E7C3757E96}" type="presParOf" srcId="{6F0AE404-4EAE-4A62-821F-8BCBDF94C4E8}" destId="{76CF5CC1-B5BC-4387-81DD-EDA94693B9E1}" srcOrd="13" destOrd="0" presId="urn:microsoft.com/office/officeart/2008/layout/LinedList"/>
    <dgm:cxn modelId="{58B8F808-458C-4440-9853-FA70BDA1E6D0}" type="presParOf" srcId="{76CF5CC1-B5BC-4387-81DD-EDA94693B9E1}" destId="{1BB92630-CD4E-4F2E-89F8-DA3974A41DF0}" srcOrd="0" destOrd="0" presId="urn:microsoft.com/office/officeart/2008/layout/LinedList"/>
    <dgm:cxn modelId="{D33992EF-8318-4410-888A-29E9EAC4CE00}" type="presParOf" srcId="{76CF5CC1-B5BC-4387-81DD-EDA94693B9E1}" destId="{98D087BD-5CDB-4E46-A17B-5245793BC8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D143AE-0ACD-4D58-9CEF-672CF1C8A285}">
      <dsp:nvSpPr>
        <dsp:cNvPr id="0" name=""/>
        <dsp:cNvSpPr/>
      </dsp:nvSpPr>
      <dsp:spPr>
        <a:xfrm>
          <a:off x="0" y="354762"/>
          <a:ext cx="4885203" cy="6949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Tourism’s carbon footprint is 3.9 to 4.5 GtCO</a:t>
          </a:r>
          <a:r>
            <a:rPr lang="en-US" sz="1800" kern="1200" baseline="-25000"/>
            <a:t>2</a:t>
          </a:r>
          <a:r>
            <a:rPr lang="en-US" sz="1800" kern="1200"/>
            <a:t>e</a:t>
          </a:r>
        </a:p>
      </dsp:txBody>
      <dsp:txXfrm>
        <a:off x="33926" y="388688"/>
        <a:ext cx="4817351" cy="627128"/>
      </dsp:txXfrm>
    </dsp:sp>
    <dsp:sp modelId="{FD9938C4-6DBC-4FFA-A72B-91118A65F5BA}">
      <dsp:nvSpPr>
        <dsp:cNvPr id="0" name=""/>
        <dsp:cNvSpPr/>
      </dsp:nvSpPr>
      <dsp:spPr>
        <a:xfrm>
          <a:off x="0" y="1101583"/>
          <a:ext cx="4885203" cy="694980"/>
        </a:xfrm>
        <a:prstGeom prst="roundRect">
          <a:avLst/>
        </a:prstGeom>
        <a:solidFill>
          <a:schemeClr val="accent2">
            <a:hueOff val="-128590"/>
            <a:satOff val="-2652"/>
            <a:lumOff val="-2484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1" kern="1200"/>
            <a:t>(four times more than previously estimated)</a:t>
          </a:r>
          <a:endParaRPr lang="en-US" sz="1800" kern="1200"/>
        </a:p>
      </dsp:txBody>
      <dsp:txXfrm>
        <a:off x="33926" y="1135509"/>
        <a:ext cx="4817351" cy="627128"/>
      </dsp:txXfrm>
    </dsp:sp>
    <dsp:sp modelId="{F3E01305-E78F-4FEF-ADB0-F121EE3E220E}">
      <dsp:nvSpPr>
        <dsp:cNvPr id="0" name=""/>
        <dsp:cNvSpPr/>
      </dsp:nvSpPr>
      <dsp:spPr>
        <a:xfrm>
          <a:off x="0" y="1848402"/>
          <a:ext cx="4885203" cy="694980"/>
        </a:xfrm>
        <a:prstGeom prst="roundRect">
          <a:avLst/>
        </a:prstGeom>
        <a:solidFill>
          <a:schemeClr val="accent2">
            <a:hueOff val="-257180"/>
            <a:satOff val="-5305"/>
            <a:lumOff val="-4967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1" kern="1200"/>
            <a:t>(by comparison, an average household = 7 tonnnes, with a range of 3 to 30 Tons)</a:t>
          </a:r>
          <a:endParaRPr lang="en-US" sz="1800" kern="1200"/>
        </a:p>
      </dsp:txBody>
      <dsp:txXfrm>
        <a:off x="33926" y="1882328"/>
        <a:ext cx="4817351" cy="627128"/>
      </dsp:txXfrm>
    </dsp:sp>
    <dsp:sp modelId="{D81922C7-463A-403D-93F6-9EDCAC7C9638}">
      <dsp:nvSpPr>
        <dsp:cNvPr id="0" name=""/>
        <dsp:cNvSpPr/>
      </dsp:nvSpPr>
      <dsp:spPr>
        <a:xfrm>
          <a:off x="0" y="2595222"/>
          <a:ext cx="4885203" cy="694980"/>
        </a:xfrm>
        <a:prstGeom prst="roundRect">
          <a:avLst/>
        </a:prstGeom>
        <a:solidFill>
          <a:schemeClr val="accent2">
            <a:hueOff val="-385771"/>
            <a:satOff val="-7957"/>
            <a:lumOff val="-7451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Accounting for about 8% of global GHG emissions </a:t>
          </a:r>
        </a:p>
      </dsp:txBody>
      <dsp:txXfrm>
        <a:off x="33926" y="2629148"/>
        <a:ext cx="4817351" cy="627128"/>
      </dsp:txXfrm>
    </dsp:sp>
    <dsp:sp modelId="{89BE9D3A-8E8C-4C48-9045-9F79ACD8213B}">
      <dsp:nvSpPr>
        <dsp:cNvPr id="0" name=""/>
        <dsp:cNvSpPr/>
      </dsp:nvSpPr>
      <dsp:spPr>
        <a:xfrm>
          <a:off x="0" y="3342042"/>
          <a:ext cx="4885203" cy="694980"/>
        </a:xfrm>
        <a:prstGeom prst="roundRect">
          <a:avLst/>
        </a:prstGeom>
        <a:solidFill>
          <a:schemeClr val="accent2">
            <a:hueOff val="-514361"/>
            <a:satOff val="-10610"/>
            <a:lumOff val="-9935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Transport, shopping and food are significant contributors.</a:t>
          </a:r>
        </a:p>
      </dsp:txBody>
      <dsp:txXfrm>
        <a:off x="33926" y="3375968"/>
        <a:ext cx="4817351" cy="627128"/>
      </dsp:txXfrm>
    </dsp:sp>
    <dsp:sp modelId="{5CF14535-D465-4A61-8392-1EBF106E14B5}">
      <dsp:nvSpPr>
        <dsp:cNvPr id="0" name=""/>
        <dsp:cNvSpPr/>
      </dsp:nvSpPr>
      <dsp:spPr>
        <a:xfrm>
          <a:off x="0" y="4088863"/>
          <a:ext cx="4885203" cy="694980"/>
        </a:xfrm>
        <a:prstGeom prst="roundRect">
          <a:avLst/>
        </a:prstGeom>
        <a:solidFill>
          <a:schemeClr val="accent2">
            <a:hueOff val="-642951"/>
            <a:satOff val="-13262"/>
            <a:lumOff val="-12418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Accommodation too. </a:t>
          </a:r>
        </a:p>
      </dsp:txBody>
      <dsp:txXfrm>
        <a:off x="33926" y="4122789"/>
        <a:ext cx="4817351" cy="627128"/>
      </dsp:txXfrm>
    </dsp:sp>
    <dsp:sp modelId="{B27D8CC7-643D-4E72-8679-D103AE1DC719}">
      <dsp:nvSpPr>
        <dsp:cNvPr id="0" name=""/>
        <dsp:cNvSpPr/>
      </dsp:nvSpPr>
      <dsp:spPr>
        <a:xfrm>
          <a:off x="0" y="4835683"/>
          <a:ext cx="4885203" cy="694980"/>
        </a:xfrm>
        <a:prstGeom prst="roundRect">
          <a:avLst/>
        </a:prstGeom>
        <a:solidFill>
          <a:schemeClr val="accent2">
            <a:hueOff val="-771541"/>
            <a:satOff val="-15915"/>
            <a:lumOff val="-14902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majority of this footprint is exerted by and in high-income countries. </a:t>
          </a:r>
        </a:p>
      </dsp:txBody>
      <dsp:txXfrm>
        <a:off x="33926" y="4869609"/>
        <a:ext cx="4817351" cy="6271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515A4D-0FEF-4CB2-A375-06EABF6F9A03}">
      <dsp:nvSpPr>
        <dsp:cNvPr id="0" name=""/>
        <dsp:cNvSpPr/>
      </dsp:nvSpPr>
      <dsp:spPr>
        <a:xfrm>
          <a:off x="0" y="7452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Developing more authentic products and services</a:t>
          </a:r>
          <a:endParaRPr lang="en-US" sz="2900" kern="1200"/>
        </a:p>
      </dsp:txBody>
      <dsp:txXfrm>
        <a:off x="51346" y="125868"/>
        <a:ext cx="6580682" cy="949138"/>
      </dsp:txXfrm>
    </dsp:sp>
    <dsp:sp modelId="{C56F1DCA-194C-46D3-88DB-E72ACA97C4C7}">
      <dsp:nvSpPr>
        <dsp:cNvPr id="0" name=""/>
        <dsp:cNvSpPr/>
      </dsp:nvSpPr>
      <dsp:spPr>
        <a:xfrm>
          <a:off x="0" y="120987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294232"/>
                <a:satOff val="1406"/>
                <a:lumOff val="196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94232"/>
                <a:satOff val="1406"/>
                <a:lumOff val="196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94232"/>
                <a:satOff val="1406"/>
                <a:lumOff val="196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Traditional knowledge and skills can generate revenue</a:t>
          </a:r>
          <a:endParaRPr lang="en-US" sz="2900" kern="1200"/>
        </a:p>
      </dsp:txBody>
      <dsp:txXfrm>
        <a:off x="51346" y="1261218"/>
        <a:ext cx="6580682" cy="949138"/>
      </dsp:txXfrm>
    </dsp:sp>
    <dsp:sp modelId="{42BDF17C-D1D6-433B-8034-9D865CD77AA3}">
      <dsp:nvSpPr>
        <dsp:cNvPr id="0" name=""/>
        <dsp:cNvSpPr/>
      </dsp:nvSpPr>
      <dsp:spPr>
        <a:xfrm>
          <a:off x="0" y="234522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588464"/>
                <a:satOff val="2812"/>
                <a:lumOff val="392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588464"/>
                <a:satOff val="2812"/>
                <a:lumOff val="392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588464"/>
                <a:satOff val="2812"/>
                <a:lumOff val="392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Creating new markets for local products</a:t>
          </a:r>
          <a:endParaRPr lang="en-US" sz="2900" kern="1200"/>
        </a:p>
      </dsp:txBody>
      <dsp:txXfrm>
        <a:off x="51346" y="2396568"/>
        <a:ext cx="6580682" cy="949138"/>
      </dsp:txXfrm>
    </dsp:sp>
    <dsp:sp modelId="{4674ADC4-3318-4CDE-8035-1B4263432C8C}">
      <dsp:nvSpPr>
        <dsp:cNvPr id="0" name=""/>
        <dsp:cNvSpPr/>
      </dsp:nvSpPr>
      <dsp:spPr>
        <a:xfrm>
          <a:off x="0" y="348057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882696"/>
                <a:satOff val="4218"/>
                <a:lumOff val="5883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882696"/>
                <a:satOff val="4218"/>
                <a:lumOff val="5883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882696"/>
                <a:satOff val="4218"/>
                <a:lumOff val="5883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Providing opportunities for cultural exchange and learning</a:t>
          </a:r>
          <a:endParaRPr lang="en-US" sz="2900" kern="1200"/>
        </a:p>
      </dsp:txBody>
      <dsp:txXfrm>
        <a:off x="51346" y="3531918"/>
        <a:ext cx="6580682" cy="9491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484C63-B24A-44BB-B4A0-54078D02BFAE}">
      <dsp:nvSpPr>
        <dsp:cNvPr id="0" name=""/>
        <dsp:cNvSpPr/>
      </dsp:nvSpPr>
      <dsp:spPr>
        <a:xfrm>
          <a:off x="0" y="610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4B0B8E-952A-4C56-B7EB-5428F19D0E35}">
      <dsp:nvSpPr>
        <dsp:cNvPr id="0" name=""/>
        <dsp:cNvSpPr/>
      </dsp:nvSpPr>
      <dsp:spPr>
        <a:xfrm>
          <a:off x="0" y="610"/>
          <a:ext cx="6676848" cy="1207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accent4">
                  <a:lumMod val="75000"/>
                </a:schemeClr>
              </a:solidFill>
            </a:rPr>
            <a:t>The Travel Foundation incorporate a range of resource-efficiency solutions into their projects to demonstrate how tourism businesses can reduce their footprint.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accent4">
                  <a:lumMod val="75000"/>
                </a:schemeClr>
              </a:solidFill>
            </a:rPr>
            <a:t>These include:</a:t>
          </a:r>
          <a:endParaRPr lang="en-US" sz="1800" kern="1200" dirty="0">
            <a:solidFill>
              <a:schemeClr val="accent4">
                <a:lumMod val="75000"/>
              </a:schemeClr>
            </a:solidFill>
          </a:endParaRPr>
        </a:p>
      </dsp:txBody>
      <dsp:txXfrm>
        <a:off x="0" y="610"/>
        <a:ext cx="6676848" cy="1207872"/>
      </dsp:txXfrm>
    </dsp:sp>
    <dsp:sp modelId="{B3DB8FDB-D265-4FDC-A04C-4BD26C755B35}">
      <dsp:nvSpPr>
        <dsp:cNvPr id="0" name=""/>
        <dsp:cNvSpPr/>
      </dsp:nvSpPr>
      <dsp:spPr>
        <a:xfrm>
          <a:off x="0" y="1208482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147116"/>
                <a:satOff val="703"/>
                <a:lumOff val="98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47116"/>
                <a:satOff val="703"/>
                <a:lumOff val="98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47116"/>
                <a:satOff val="703"/>
                <a:lumOff val="98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47116"/>
              <a:satOff val="703"/>
              <a:lumOff val="98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065E3A-947C-4DFD-96E7-82A367977F97}">
      <dsp:nvSpPr>
        <dsp:cNvPr id="0" name=""/>
        <dsp:cNvSpPr/>
      </dsp:nvSpPr>
      <dsp:spPr>
        <a:xfrm>
          <a:off x="0" y="1208482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B050"/>
              </a:solidFill>
            </a:rPr>
            <a:t>Improving energy efficiency</a:t>
          </a:r>
          <a:endParaRPr lang="en-US" sz="1800" kern="1200" dirty="0">
            <a:solidFill>
              <a:srgbClr val="00B050"/>
            </a:solidFill>
          </a:endParaRPr>
        </a:p>
      </dsp:txBody>
      <dsp:txXfrm>
        <a:off x="0" y="1208482"/>
        <a:ext cx="6683374" cy="566305"/>
      </dsp:txXfrm>
    </dsp:sp>
    <dsp:sp modelId="{C4FE8D02-ABC9-44A3-AAC3-629D8E58A466}">
      <dsp:nvSpPr>
        <dsp:cNvPr id="0" name=""/>
        <dsp:cNvSpPr/>
      </dsp:nvSpPr>
      <dsp:spPr>
        <a:xfrm>
          <a:off x="0" y="1774788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294232"/>
                <a:satOff val="1406"/>
                <a:lumOff val="196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94232"/>
                <a:satOff val="1406"/>
                <a:lumOff val="196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94232"/>
                <a:satOff val="1406"/>
                <a:lumOff val="196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94232"/>
              <a:satOff val="1406"/>
              <a:lumOff val="1961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E97091-558C-4416-9F0C-5A152A173D20}">
      <dsp:nvSpPr>
        <dsp:cNvPr id="0" name=""/>
        <dsp:cNvSpPr/>
      </dsp:nvSpPr>
      <dsp:spPr>
        <a:xfrm>
          <a:off x="0" y="1774788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B050"/>
              </a:solidFill>
            </a:rPr>
            <a:t>Minimising the amount of waste generated and encouraging recycling</a:t>
          </a:r>
          <a:endParaRPr lang="en-US" sz="1800" kern="1200" dirty="0">
            <a:solidFill>
              <a:srgbClr val="00B050"/>
            </a:solidFill>
          </a:endParaRPr>
        </a:p>
      </dsp:txBody>
      <dsp:txXfrm>
        <a:off x="0" y="1774788"/>
        <a:ext cx="6683374" cy="566305"/>
      </dsp:txXfrm>
    </dsp:sp>
    <dsp:sp modelId="{C8F38528-A49B-4517-8116-49601D4E45A9}">
      <dsp:nvSpPr>
        <dsp:cNvPr id="0" name=""/>
        <dsp:cNvSpPr/>
      </dsp:nvSpPr>
      <dsp:spPr>
        <a:xfrm>
          <a:off x="0" y="2341093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441348"/>
                <a:satOff val="2109"/>
                <a:lumOff val="294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441348"/>
                <a:satOff val="2109"/>
                <a:lumOff val="294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441348"/>
                <a:satOff val="2109"/>
                <a:lumOff val="294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441348"/>
              <a:satOff val="2109"/>
              <a:lumOff val="2941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396CDA-87B1-476C-A7B0-5EC01CBBC620}">
      <dsp:nvSpPr>
        <dsp:cNvPr id="0" name=""/>
        <dsp:cNvSpPr/>
      </dsp:nvSpPr>
      <dsp:spPr>
        <a:xfrm>
          <a:off x="0" y="2341093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00B050"/>
              </a:solidFill>
            </a:rPr>
            <a:t>Reducing the amount of water used</a:t>
          </a:r>
          <a:endParaRPr lang="en-US" sz="1800" kern="1200">
            <a:solidFill>
              <a:srgbClr val="00B050"/>
            </a:solidFill>
          </a:endParaRPr>
        </a:p>
      </dsp:txBody>
      <dsp:txXfrm>
        <a:off x="0" y="2341093"/>
        <a:ext cx="6683374" cy="566305"/>
      </dsp:txXfrm>
    </dsp:sp>
    <dsp:sp modelId="{2042390B-5954-4180-8657-96B710E89856}">
      <dsp:nvSpPr>
        <dsp:cNvPr id="0" name=""/>
        <dsp:cNvSpPr/>
      </dsp:nvSpPr>
      <dsp:spPr>
        <a:xfrm>
          <a:off x="0" y="2907398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588464"/>
                <a:satOff val="2812"/>
                <a:lumOff val="392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588464"/>
                <a:satOff val="2812"/>
                <a:lumOff val="392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588464"/>
                <a:satOff val="2812"/>
                <a:lumOff val="392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588464"/>
              <a:satOff val="2812"/>
              <a:lumOff val="3922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93CE3B-9314-47C0-8A8D-1FBCCEE0D5D6}">
      <dsp:nvSpPr>
        <dsp:cNvPr id="0" name=""/>
        <dsp:cNvSpPr/>
      </dsp:nvSpPr>
      <dsp:spPr>
        <a:xfrm>
          <a:off x="0" y="2907398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B050"/>
              </a:solidFill>
            </a:rPr>
            <a:t>Encouraging the development of destination strategies and frameworks to reduce the consumption of natural resources</a:t>
          </a:r>
          <a:endParaRPr lang="en-US" sz="1800" kern="1200" dirty="0">
            <a:solidFill>
              <a:srgbClr val="00B050"/>
            </a:solidFill>
          </a:endParaRPr>
        </a:p>
      </dsp:txBody>
      <dsp:txXfrm>
        <a:off x="0" y="2907398"/>
        <a:ext cx="6683374" cy="566305"/>
      </dsp:txXfrm>
    </dsp:sp>
    <dsp:sp modelId="{48E7F69C-557D-4D03-971E-FDA5DE713E02}">
      <dsp:nvSpPr>
        <dsp:cNvPr id="0" name=""/>
        <dsp:cNvSpPr/>
      </dsp:nvSpPr>
      <dsp:spPr>
        <a:xfrm>
          <a:off x="0" y="3473704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735580"/>
                <a:satOff val="3515"/>
                <a:lumOff val="490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735580"/>
                <a:satOff val="3515"/>
                <a:lumOff val="490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735580"/>
                <a:satOff val="3515"/>
                <a:lumOff val="490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735580"/>
              <a:satOff val="3515"/>
              <a:lumOff val="4902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9B5C18E-5D7E-4DAC-9567-358A597CC790}">
      <dsp:nvSpPr>
        <dsp:cNvPr id="0" name=""/>
        <dsp:cNvSpPr/>
      </dsp:nvSpPr>
      <dsp:spPr>
        <a:xfrm>
          <a:off x="0" y="3473704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00B050"/>
              </a:solidFill>
            </a:rPr>
            <a:t>Supporting communities to build resilience and adapt to the impacts of climate change</a:t>
          </a:r>
          <a:endParaRPr lang="en-US" sz="1800" kern="1200">
            <a:solidFill>
              <a:srgbClr val="00B050"/>
            </a:solidFill>
          </a:endParaRPr>
        </a:p>
      </dsp:txBody>
      <dsp:txXfrm>
        <a:off x="0" y="3473704"/>
        <a:ext cx="6683374" cy="566305"/>
      </dsp:txXfrm>
    </dsp:sp>
    <dsp:sp modelId="{C9953856-1E9F-42FB-8FCF-67AE537F3668}">
      <dsp:nvSpPr>
        <dsp:cNvPr id="0" name=""/>
        <dsp:cNvSpPr/>
      </dsp:nvSpPr>
      <dsp:spPr>
        <a:xfrm>
          <a:off x="0" y="4040009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882696"/>
                <a:satOff val="4218"/>
                <a:lumOff val="5883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882696"/>
                <a:satOff val="4218"/>
                <a:lumOff val="5883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882696"/>
                <a:satOff val="4218"/>
                <a:lumOff val="5883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882696"/>
              <a:satOff val="4218"/>
              <a:lumOff val="5883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B92630-CD4E-4F2E-89F8-DA3974A41DF0}">
      <dsp:nvSpPr>
        <dsp:cNvPr id="0" name=""/>
        <dsp:cNvSpPr/>
      </dsp:nvSpPr>
      <dsp:spPr>
        <a:xfrm>
          <a:off x="0" y="4040009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00B050"/>
              </a:solidFill>
            </a:rPr>
            <a:t>Encouraging sustainable land management practices</a:t>
          </a:r>
          <a:endParaRPr lang="en-US" sz="1800" kern="1200">
            <a:solidFill>
              <a:srgbClr val="00B050"/>
            </a:solidFill>
          </a:endParaRPr>
        </a:p>
      </dsp:txBody>
      <dsp:txXfrm>
        <a:off x="0" y="4040009"/>
        <a:ext cx="6683374" cy="5663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619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674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832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665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76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021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27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423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636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147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045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16095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022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0823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3652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586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82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4C312-8B49-4654-9315-D379D2612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B6EC6-63A0-4372-8BE1-9761F6B90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24D62-819B-4141-B4B7-4962F18D9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CB13B7-9C12-4CD4-BDAB-B89A065D5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02F045-C98E-4D19-A456-1E15E05A3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1014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371601"/>
            <a:ext cx="104648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505200"/>
            <a:ext cx="85344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32C8-69A7-458B-9684-2BFA64B31948}" type="datetime2">
              <a:rPr lang="en-US" smtClean="0"/>
              <a:t>Sunday, February 14,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914400" y="3398520"/>
            <a:ext cx="104648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04598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6A3A3-94A6-4E5B-AF39-173ACA3E61CC}" type="datetime2">
              <a:rPr lang="en-US" smtClean="0"/>
              <a:t>Sunday, February 14,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9802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2362201"/>
            <a:ext cx="103632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4626865"/>
            <a:ext cx="103632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3D019-A32C-4EAD-B8E6-DBDA699692FD}" type="datetime2">
              <a:rPr lang="en-US" smtClean="0"/>
              <a:t>Sunday, February 14,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975360" y="4599432"/>
            <a:ext cx="104648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159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73352"/>
            <a:ext cx="53848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73352"/>
            <a:ext cx="53848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A98F-560C-4997-81C4-81D4D9187EAB}" type="datetime2">
              <a:rPr lang="en-US" smtClean="0"/>
              <a:t>Sunday, February 14,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8109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764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38400"/>
            <a:ext cx="524256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39840" y="16764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9840" y="2438400"/>
            <a:ext cx="524256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972B2-CA5C-437D-87D0-8081271A9E4B}" type="datetime2">
              <a:rPr lang="en-US" smtClean="0"/>
              <a:t>Sunday, February 14,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3741949" y="4045691"/>
            <a:ext cx="4709160" cy="1059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10122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D4847-11EF-4466-A8AD-85CDB7B49118}" type="datetime2">
              <a:rPr lang="en-US" smtClean="0"/>
              <a:t>Sunday, February 14,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0852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8457A-3AB9-4880-8A0C-9F8524491207}" type="datetime2">
              <a:rPr lang="en-US" smtClean="0"/>
              <a:t>Sunday, February 14,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6416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92080"/>
            <a:ext cx="2852928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0" y="792080"/>
            <a:ext cx="7620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2130553"/>
            <a:ext cx="2852928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76D3-5B7F-4300-ABED-C91F1B2AE209}" type="datetime2">
              <a:rPr lang="en-US" smtClean="0"/>
              <a:t>Sunday, February 14,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912152" y="3579942"/>
            <a:ext cx="5577840" cy="211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50136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92480"/>
            <a:ext cx="2856907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11480" y="838201"/>
            <a:ext cx="787252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133600"/>
            <a:ext cx="2852928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1E59-17DD-41CE-97CA-624A472382D4}" type="datetime2">
              <a:rPr lang="en-US" smtClean="0"/>
              <a:t>Sunday, February 14,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48373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057FC-95B6-4D89-AFDA-ABA33EE921E5}" type="datetime2">
              <a:rPr lang="en-US" smtClean="0"/>
              <a:t>Sunday, February 14,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15488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609600"/>
            <a:ext cx="27432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80264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549AC-EB31-477F-92A9-B1988E232878}" type="datetime2">
              <a:rPr lang="en-US" smtClean="0"/>
              <a:t>Sunday, February 14,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26760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8575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400" y="1657350"/>
            <a:ext cx="10363200" cy="4114800"/>
          </a:xfrm>
        </p:spPr>
        <p:txBody>
          <a:bodyPr/>
          <a:lstStyle/>
          <a:p>
            <a:pPr lvl="0"/>
            <a:endParaRPr lang="en-AU" noProof="0"/>
          </a:p>
        </p:txBody>
      </p:sp>
      <p:sp>
        <p:nvSpPr>
          <p:cNvPr id="4" name="Rectangle 3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Rectangle 3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Rectangle 3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78A97D-58B4-5E40-B542-ECA6759CDE3D}" type="slidenum">
              <a:rPr lang="en-AU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09255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A0849F1-814B-4A7C-812C-B4B5EAE475EA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638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12192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12192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18288"/>
            <a:ext cx="3860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80CB818-7379-467D-8E76-EF9D9074A26C}" type="datetime2">
              <a:rPr lang="en-US" smtClean="0"/>
              <a:t>Sunday, February 14,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0" y="18288"/>
            <a:ext cx="5486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0000" y="18288"/>
            <a:ext cx="1422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735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7.gi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7.gif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FIhnDvb7Exo" TargetMode="External"/><Relationship Id="rId2" Type="http://schemas.openxmlformats.org/officeDocument/2006/relationships/hyperlink" Target="https://youtu.be/8q7_aV8eLUE" TargetMode="Externa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s://youtu.be/kHhspf5IfdE?list=PL9xaQhzMTukMpqxOqyhjfWn6jvgIzJsQM" TargetMode="Externa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naNPP6qrt4I?feature=oembed" TargetMode="External"/><Relationship Id="rId5" Type="http://schemas.openxmlformats.org/officeDocument/2006/relationships/hyperlink" Target="http://www.makingholidaysgreener.org.uk/" TargetMode="Externa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7.png"/><Relationship Id="rId4" Type="http://schemas.openxmlformats.org/officeDocument/2006/relationships/hyperlink" Target="https://csti-cyprus.org/?page_id=65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sustainabledevelopment.un.org/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stcouncil.org/become-certified/" TargetMode="Externa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sustainabledevelopment.un.org/partnerships/" TargetMode="Externa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sustainabledevelopment.un.org/partnerships/actionnetworks" TargetMode="External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stcouncil.org/" TargetMode="External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www.gstcouncil.org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3972" y="1783959"/>
            <a:ext cx="3483937" cy="288911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600" dirty="0">
                <a:solidFill>
                  <a:schemeClr val="tx1"/>
                </a:solidFill>
              </a:rPr>
              <a:t>Climate change &amp; Eco Tourism  </a:t>
            </a:r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4000" y="0"/>
            <a:ext cx="4629586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4400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D9A9481F-CB64-4A08-A1BA-4D3BC7F273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45" r="34445"/>
          <a:stretch/>
        </p:blipFill>
        <p:spPr>
          <a:xfrm>
            <a:off x="1524021" y="10"/>
            <a:ext cx="4518095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AutoShape 4" descr="Image result for elephant in the room"/>
          <p:cNvSpPr>
            <a:spLocks noChangeAspect="1" noChangeArrowheads="1"/>
          </p:cNvSpPr>
          <p:nvPr/>
        </p:nvSpPr>
        <p:spPr bwMode="auto">
          <a:xfrm>
            <a:off x="3935760" y="2873375"/>
            <a:ext cx="469990" cy="469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defTabSz="914400"/>
            <a:endParaRPr lang="en-AU">
              <a:solidFill>
                <a:srgbClr val="FFFFFF"/>
              </a:solidFill>
              <a:latin typeface="Arial Rounded MT Bold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594" y="5714684"/>
            <a:ext cx="874192" cy="113749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602" y="6160578"/>
            <a:ext cx="791146" cy="69159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534749" y="6575178"/>
            <a:ext cx="4811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/>
            <a:r>
              <a:rPr lang="en-US" sz="1200" dirty="0">
                <a:solidFill>
                  <a:srgbClr val="FFFFFF"/>
                </a:solidFill>
                <a:latin typeface="Arial Rounded MT Bold"/>
              </a:rPr>
              <a:t>© Alexandra Coghlan 2019 </a:t>
            </a:r>
            <a:r>
              <a:rPr lang="en-US" sz="1200" i="1" dirty="0">
                <a:solidFill>
                  <a:srgbClr val="FFFFFF"/>
                </a:solidFill>
                <a:latin typeface="Arial Rounded MT Bold"/>
              </a:rPr>
              <a:t>Introduction to Sustainable Tourism</a:t>
            </a:r>
          </a:p>
        </p:txBody>
      </p:sp>
    </p:spTree>
    <p:extLst>
      <p:ext uri="{BB962C8B-B14F-4D97-AF65-F5344CB8AC3E}">
        <p14:creationId xmlns:p14="http://schemas.microsoft.com/office/powerpoint/2010/main" val="2516159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87072" y="470925"/>
            <a:ext cx="3285756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71272" y="1012004"/>
            <a:ext cx="2562119" cy="4795408"/>
          </a:xfrm>
        </p:spPr>
        <p:txBody>
          <a:bodyPr>
            <a:normAutofit/>
          </a:bodyPr>
          <a:lstStyle/>
          <a:p>
            <a:r>
              <a:rPr lang="en-AU">
                <a:solidFill>
                  <a:srgbClr val="FFFFFF"/>
                </a:solidFill>
              </a:rPr>
              <a:t>Tourism’s carbon footprint. </a:t>
            </a:r>
          </a:p>
        </p:txBody>
      </p:sp>
      <p:sp>
        <p:nvSpPr>
          <p:cNvPr id="6" name="Rectangle 5"/>
          <p:cNvSpPr/>
          <p:nvPr/>
        </p:nvSpPr>
        <p:spPr>
          <a:xfrm>
            <a:off x="3810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defTabSz="914400">
              <a:spcAft>
                <a:spcPts val="600"/>
              </a:spcAft>
            </a:pPr>
            <a:r>
              <a:rPr lang="en-US">
                <a:solidFill>
                  <a:srgbClr val="222222"/>
                </a:solidFill>
                <a:latin typeface="Lora"/>
              </a:rPr>
              <a:t> </a:t>
            </a:r>
            <a:endParaRPr lang="en-AU">
              <a:solidFill>
                <a:srgbClr val="292934"/>
              </a:solidFill>
              <a:latin typeface="Arial Rounded MT Bold"/>
            </a:endParaRPr>
          </a:p>
        </p:txBody>
      </p:sp>
      <p:graphicFrame>
        <p:nvGraphicFramePr>
          <p:cNvPr id="41" name="Content Placeholder 4">
            <a:extLst>
              <a:ext uri="{FF2B5EF4-FFF2-40B4-BE49-F238E27FC236}">
                <a16:creationId xmlns:a16="http://schemas.microsoft.com/office/drawing/2014/main" id="{E00DED4D-A950-43BD-A7EE-8D819321C05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19726" y="470924"/>
          <a:ext cx="4885203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2690" y="5744234"/>
            <a:ext cx="874192" cy="113749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5698" y="6190128"/>
            <a:ext cx="791146" cy="6915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566845" y="6604728"/>
            <a:ext cx="4811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/>
            <a:r>
              <a:rPr lang="en-US" sz="1200" dirty="0">
                <a:solidFill>
                  <a:srgbClr val="292934"/>
                </a:solidFill>
                <a:latin typeface="Arial Rounded MT Bold"/>
              </a:rPr>
              <a:t>© Alexandra Coghlan 2019 </a:t>
            </a:r>
            <a:r>
              <a:rPr lang="en-US" sz="1200" i="1" dirty="0">
                <a:solidFill>
                  <a:srgbClr val="292934"/>
                </a:solidFill>
                <a:latin typeface="Arial Rounded MT Bold"/>
              </a:rPr>
              <a:t>Introduction to Sustainable Tourism</a:t>
            </a:r>
          </a:p>
        </p:txBody>
      </p:sp>
    </p:spTree>
    <p:extLst>
      <p:ext uri="{BB962C8B-B14F-4D97-AF65-F5344CB8AC3E}">
        <p14:creationId xmlns:p14="http://schemas.microsoft.com/office/powerpoint/2010/main" val="428114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02F3C71-C981-4614-98EA-D6C494F80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776663" y="321177"/>
            <a:ext cx="5380685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srgbClr val="FFFFFF"/>
              </a:solidFill>
              <a:latin typeface="Arial Rounded MT Bold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40137" y="640264"/>
            <a:ext cx="4653738" cy="1344975"/>
          </a:xfrm>
        </p:spPr>
        <p:txBody>
          <a:bodyPr>
            <a:normAutofit/>
          </a:bodyPr>
          <a:lstStyle/>
          <a:p>
            <a:r>
              <a:rPr lang="en-AU" sz="3500"/>
              <a:t>Why is tourism’s footprint so high?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140136" y="2121763"/>
            <a:ext cx="4653738" cy="362691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AU" sz="2000" dirty="0"/>
              <a:t>Carbon intensive sector! </a:t>
            </a:r>
          </a:p>
          <a:p>
            <a:pPr>
              <a:lnSpc>
                <a:spcPct val="90000"/>
              </a:lnSpc>
            </a:pPr>
            <a:endParaRPr lang="en-AU" sz="2000" dirty="0"/>
          </a:p>
          <a:p>
            <a:pPr>
              <a:lnSpc>
                <a:spcPct val="90000"/>
              </a:lnSpc>
            </a:pPr>
            <a:r>
              <a:rPr lang="en-AU" sz="2000" dirty="0"/>
              <a:t>Plus all the factors outlined above </a:t>
            </a:r>
          </a:p>
          <a:p>
            <a:pPr marL="274320" lvl="1" indent="0">
              <a:lnSpc>
                <a:spcPct val="90000"/>
              </a:lnSpc>
              <a:buNone/>
            </a:pPr>
            <a:r>
              <a:rPr lang="en-AU" i="1" dirty="0"/>
              <a:t>Think of it like this: next time you board an Airbus 380, only 5 to 10 passengers offset their carbon emissions…</a:t>
            </a:r>
          </a:p>
          <a:p>
            <a:pPr>
              <a:lnSpc>
                <a:spcPct val="90000"/>
              </a:lnSpc>
            </a:pPr>
            <a:endParaRPr lang="en-AU" sz="2000" dirty="0"/>
          </a:p>
          <a:p>
            <a:pPr>
              <a:lnSpc>
                <a:spcPct val="90000"/>
              </a:lnSpc>
            </a:pPr>
            <a:endParaRPr lang="en-AU" sz="2000" dirty="0"/>
          </a:p>
          <a:p>
            <a:pPr>
              <a:lnSpc>
                <a:spcPct val="90000"/>
              </a:lnSpc>
            </a:pPr>
            <a:r>
              <a:rPr lang="en-AU" sz="2000" dirty="0"/>
              <a:t>Airlines and maritime services (cruise ships) fall outside of the Paris Agreements and are self-regulated. </a:t>
            </a:r>
          </a:p>
          <a:p>
            <a:pPr>
              <a:lnSpc>
                <a:spcPct val="90000"/>
              </a:lnSpc>
            </a:pPr>
            <a:endParaRPr lang="en-AU" sz="1300" dirty="0"/>
          </a:p>
          <a:p>
            <a:pPr>
              <a:lnSpc>
                <a:spcPct val="90000"/>
              </a:lnSpc>
            </a:pPr>
            <a:endParaRPr lang="en-AU" sz="13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3456" y="1985238"/>
            <a:ext cx="3031807" cy="909542"/>
          </a:xfrm>
          <a:prstGeom prst="rect">
            <a:avLst/>
          </a:prstGeom>
        </p:spPr>
      </p:pic>
      <p:pic>
        <p:nvPicPr>
          <p:cNvPr id="2050" name="Picture 2" descr="Image result for qantas airbus a38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96992" y="3269547"/>
            <a:ext cx="3031807" cy="171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1555" y="5720508"/>
            <a:ext cx="874192" cy="113749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563" y="6166402"/>
            <a:ext cx="791146" cy="6915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535710" y="6581002"/>
            <a:ext cx="4811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/>
            <a:r>
              <a:rPr lang="en-US" sz="1200" dirty="0">
                <a:solidFill>
                  <a:srgbClr val="292934"/>
                </a:solidFill>
                <a:latin typeface="Arial Rounded MT Bold"/>
              </a:rPr>
              <a:t>© Alexandra Coghlan 2019 </a:t>
            </a:r>
            <a:r>
              <a:rPr lang="en-US" sz="1200" i="1" dirty="0">
                <a:solidFill>
                  <a:srgbClr val="292934"/>
                </a:solidFill>
                <a:latin typeface="Arial Rounded MT Bold"/>
              </a:rPr>
              <a:t>Introduction to Sustainable Tourism</a:t>
            </a:r>
          </a:p>
        </p:txBody>
      </p:sp>
    </p:spTree>
    <p:extLst>
      <p:ext uri="{BB962C8B-B14F-4D97-AF65-F5344CB8AC3E}">
        <p14:creationId xmlns:p14="http://schemas.microsoft.com/office/powerpoint/2010/main" val="526263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Carbon </a:t>
            </a:r>
            <a:br>
              <a:rPr lang="en-GB" dirty="0"/>
            </a:br>
            <a:r>
              <a:rPr lang="en-GB" dirty="0"/>
              <a:t>footprint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Carbon Footprint?</a:t>
            </a:r>
          </a:p>
        </p:txBody>
      </p:sp>
    </p:spTree>
    <p:extLst>
      <p:ext uri="{BB962C8B-B14F-4D97-AF65-F5344CB8AC3E}">
        <p14:creationId xmlns:p14="http://schemas.microsoft.com/office/powerpoint/2010/main" val="1923054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carbon footprint?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2"/>
            <a:ext cx="10178322" cy="2366210"/>
          </a:xfrm>
        </p:spPr>
        <p:txBody>
          <a:bodyPr>
            <a:normAutofit/>
          </a:bodyPr>
          <a:lstStyle/>
          <a:p>
            <a:r>
              <a:rPr lang="en-GB" sz="3200" dirty="0">
                <a:hlinkClick r:id="rId2"/>
              </a:rPr>
              <a:t>Carbon footprint</a:t>
            </a:r>
            <a:endParaRPr lang="en-GB" sz="3200" dirty="0"/>
          </a:p>
        </p:txBody>
      </p:sp>
      <p:sp>
        <p:nvSpPr>
          <p:cNvPr id="4" name="Rectangle 3"/>
          <p:cNvSpPr/>
          <p:nvPr/>
        </p:nvSpPr>
        <p:spPr>
          <a:xfrm>
            <a:off x="1402942" y="3196208"/>
            <a:ext cx="86784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hlinkClick r:id="rId3"/>
              </a:rPr>
              <a:t>Reduce your carbon footprint UK </a:t>
            </a:r>
            <a:r>
              <a:rPr lang="en-GB" sz="3600" dirty="0" err="1">
                <a:hlinkClick r:id="rId3"/>
              </a:rPr>
              <a:t>Govt</a:t>
            </a:r>
            <a:r>
              <a:rPr lang="en-GB" sz="3600" dirty="0">
                <a:hlinkClick r:id="rId3"/>
              </a:rPr>
              <a:t> 2007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05092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525" y="75216"/>
            <a:ext cx="10364451" cy="1596177"/>
          </a:xfrm>
        </p:spPr>
        <p:txBody>
          <a:bodyPr/>
          <a:lstStyle/>
          <a:p>
            <a:r>
              <a:rPr lang="en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travel foundation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028" y="1425693"/>
            <a:ext cx="10178322" cy="535709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is an independent charity working to ensure tourism benefits people and the environment in destination.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Who do they work with?</a:t>
            </a: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do they do?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6" descr="Image result for the travel foundation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90" b="3890"/>
          <a:stretch>
            <a:fillRect/>
          </a:stretch>
        </p:blipFill>
        <p:spPr bwMode="auto">
          <a:xfrm>
            <a:off x="4886960" y="3897526"/>
            <a:ext cx="1942880" cy="1811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3"/>
          <p:cNvSpPr txBox="1">
            <a:spLocks/>
          </p:cNvSpPr>
          <p:nvPr/>
        </p:nvSpPr>
        <p:spPr>
          <a:xfrm>
            <a:off x="7435122" y="2560113"/>
            <a:ext cx="4514850" cy="448627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Founded in 2003 as a UK registered charity.</a:t>
            </a:r>
          </a:p>
          <a:p>
            <a:pPr fontAlgn="base"/>
            <a:r>
              <a:rPr lang="en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They support destination stakeholders - including tour operators from the relevant source markets, destination authorities, local tourism businesses and local communities  </a:t>
            </a:r>
          </a:p>
          <a:p>
            <a:pPr fontAlgn="base"/>
            <a:r>
              <a:rPr lang="en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 develop and deliver a programme of activities that optimises the overall benefits of tourism.</a:t>
            </a:r>
          </a:p>
          <a:p>
            <a:endParaRPr lang="en-GB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109034" y="6136784"/>
            <a:ext cx="32993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www.thetravelfoundation.org.uk</a:t>
            </a:r>
          </a:p>
        </p:txBody>
      </p:sp>
    </p:spTree>
    <p:extLst>
      <p:ext uri="{BB962C8B-B14F-4D97-AF65-F5344CB8AC3E}">
        <p14:creationId xmlns:p14="http://schemas.microsoft.com/office/powerpoint/2010/main" val="2889975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Sustainable livelihoods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3680" y="1859280"/>
            <a:ext cx="6776720" cy="4460240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Tourism creates jobs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Increases the demand for locally produced products and services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Reduces Poverty</a:t>
            </a:r>
          </a:p>
          <a:p>
            <a:pPr fontAlgn="base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Helping ‘traditional’ businesses diversify into tourism</a:t>
            </a:r>
          </a:p>
          <a:p>
            <a:pPr fontAlgn="base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Developing and improving tourism products</a:t>
            </a:r>
          </a:p>
          <a:p>
            <a:pPr fontAlgn="base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Building resilience to changing climates</a:t>
            </a:r>
          </a:p>
          <a:p>
            <a:pPr fontAlgn="base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Bringing change to policies and procedures for long-term success</a:t>
            </a:r>
            <a:endParaRPr lang="en-GB" sz="1400" dirty="0"/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pic>
        <p:nvPicPr>
          <p:cNvPr id="4" name="Picture 2" descr="http://www.thetravelfoundation.org.uk/images/media/Maasai_Tourists,_Kenya,_copyright_Georgina_Cranston,_2008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28" r="-3" b="-3"/>
          <a:stretch/>
        </p:blipFill>
        <p:spPr bwMode="auto">
          <a:xfrm>
            <a:off x="7370064" y="2505456"/>
            <a:ext cx="3494466" cy="2935224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8683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Heritage and culture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74" y="2367092"/>
            <a:ext cx="6096626" cy="342410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Tourism can help to support: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Local arts, crafts and entertainment sector</a:t>
            </a:r>
          </a:p>
          <a:p>
            <a:pPr>
              <a:lnSpc>
                <a:spcPct val="11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Preserve local heritage and local traditions</a:t>
            </a:r>
          </a:p>
          <a:p>
            <a:pPr>
              <a:lnSpc>
                <a:spcPct val="110000"/>
              </a:lnSpc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Build a sense of shared identity</a:t>
            </a:r>
          </a:p>
          <a:p>
            <a:pPr>
              <a:lnSpc>
                <a:spcPct val="11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Tourists are given access to unique and memorable holiday experiences</a:t>
            </a:r>
          </a:p>
        </p:txBody>
      </p:sp>
      <p:pic>
        <p:nvPicPr>
          <p:cNvPr id="4" name="Picture 2" descr="http://www.thetravelfoundation.org.uk/images/media/CCWSAL-140207006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2" r="18887" b="-3"/>
          <a:stretch/>
        </p:blipFill>
        <p:spPr bwMode="auto">
          <a:xfrm>
            <a:off x="7370064" y="2505456"/>
            <a:ext cx="3494466" cy="2935224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7750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Focus of the heritage &amp; culture projects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848277-13F7-431A-A7EB-D87C636F62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8476538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69257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0EF05B-48CD-41DE-82FE-C25A5A300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2">
            <a:extLst>
              <a:ext uri="{FF2B5EF4-FFF2-40B4-BE49-F238E27FC236}">
                <a16:creationId xmlns:a16="http://schemas.microsoft.com/office/drawing/2014/main" id="{C9DFF8EB-B522-4773-B8CF-C10622C1F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4" name="Picture 2" descr="Image result for image of natural resource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41" r="11227" b="4"/>
          <a:stretch/>
        </p:blipFill>
        <p:spPr bwMode="auto">
          <a:xfrm>
            <a:off x="7756448" y="1349992"/>
            <a:ext cx="3155366" cy="401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EA99E25-F57B-4182-929C-D5A100153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6" y="618517"/>
            <a:ext cx="5910272" cy="1596177"/>
          </a:xfrm>
        </p:spPr>
        <p:txBody>
          <a:bodyPr>
            <a:normAutofit/>
          </a:bodyPr>
          <a:lstStyle/>
          <a:p>
            <a:r>
              <a:rPr lang="en-GB" dirty="0"/>
              <a:t>Natural resources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75" y="2367092"/>
            <a:ext cx="5910274" cy="3424107"/>
          </a:xfrm>
        </p:spPr>
        <p:txBody>
          <a:bodyPr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Imagine a world without fresh water, clean air, fertile soil or living oceans. 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What are the demands tourism puts on these natural resources ?  </a:t>
            </a:r>
            <a:r>
              <a:rPr lang="en-GB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72848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/>
              <a:t>Natural resources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9CB5C4-B063-4EF8-9DFC-1D2828DEDF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3927907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769216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Biodiversity</a:t>
            </a:r>
            <a:br>
              <a:rPr lang="en-GB" sz="54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33384"/>
            <a:ext cx="10178322" cy="4446209"/>
          </a:xfrm>
        </p:spPr>
        <p:txBody>
          <a:bodyPr>
            <a:normAutofit/>
          </a:bodyPr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does Tourism affect Biodiversity?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CFD75B3-B559-46DB-88D0-B826ED799472}"/>
              </a:ext>
            </a:extLst>
          </p:cNvPr>
          <p:cNvSpPr txBox="1">
            <a:spLocks/>
          </p:cNvSpPr>
          <p:nvPr/>
        </p:nvSpPr>
        <p:spPr>
          <a:xfrm>
            <a:off x="1171668" y="2811780"/>
            <a:ext cx="10178322" cy="13418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>
                <a:hlinkClick r:id="rId2"/>
              </a:rPr>
              <a:t>Learning to protect biodiversity UN</a:t>
            </a:r>
            <a:endParaRPr lang="en-GB" sz="3600" dirty="0"/>
          </a:p>
        </p:txBody>
      </p:sp>
      <p:pic>
        <p:nvPicPr>
          <p:cNvPr id="5" name="Picture 2" descr="http://www.thetravelfoundation.org.uk/images/media/Turtle_and_light_hires-cro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357" y="3903458"/>
            <a:ext cx="4111656" cy="2374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41906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0EF05B-48CD-41DE-82FE-C25A5A300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2">
            <a:extLst>
              <a:ext uri="{FF2B5EF4-FFF2-40B4-BE49-F238E27FC236}">
                <a16:creationId xmlns:a16="http://schemas.microsoft.com/office/drawing/2014/main" id="{C9DFF8EB-B522-4773-B8CF-C10622C1F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4" name="Picture 2" descr="http://www.thetravelfoundation.org.uk/images/media/CCWSAL-140210047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47" r="32035" b="1"/>
          <a:stretch/>
        </p:blipFill>
        <p:spPr bwMode="auto">
          <a:xfrm>
            <a:off x="7756448" y="1349992"/>
            <a:ext cx="3155366" cy="401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EA99E25-F57B-4182-929C-D5A100153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6" y="618517"/>
            <a:ext cx="5910272" cy="1596177"/>
          </a:xfrm>
        </p:spPr>
        <p:txBody>
          <a:bodyPr>
            <a:normAutofit/>
          </a:bodyPr>
          <a:lstStyle/>
          <a:p>
            <a:r>
              <a:rPr lang="en-GB"/>
              <a:t>Destination stewardship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600" y="1960880"/>
            <a:ext cx="6468449" cy="38303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Destination Stewardship projects aim to bring together the many stakeholders involved across the destination, including policy makers, local communities, tourism businesses and NGOs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1590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Greening Cyprus Beaches">
            <a:hlinkClick r:id="" action="ppaction://media"/>
            <a:extLst>
              <a:ext uri="{FF2B5EF4-FFF2-40B4-BE49-F238E27FC236}">
                <a16:creationId xmlns:a16="http://schemas.microsoft.com/office/drawing/2014/main" id="{EC318088-11D2-436D-9197-774F57A551B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58974" y="1669644"/>
            <a:ext cx="6255490" cy="3518712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6408" y="640831"/>
            <a:ext cx="3352128" cy="1573863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Other examples: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96408" y="2367092"/>
            <a:ext cx="3352128" cy="3881309"/>
          </a:xfrm>
        </p:spPr>
        <p:txBody>
          <a:bodyPr>
            <a:normAutofit/>
          </a:bodyPr>
          <a:lstStyle/>
          <a:p>
            <a:r>
              <a:rPr lang="en-GB" sz="1800"/>
              <a:t>Greening Cyprus beaches:</a:t>
            </a:r>
          </a:p>
          <a:p>
            <a:r>
              <a:rPr lang="en-GB" sz="1800">
                <a:hlinkClick r:id="rId5"/>
              </a:rPr>
              <a:t>www.makingholidaysgreener.org.uk</a:t>
            </a:r>
            <a:r>
              <a:rPr lang="en-GB" sz="1800"/>
              <a:t> 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53553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1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074" y="1588878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>
                <a:solidFill>
                  <a:srgbClr val="FFFFFF"/>
                </a:solidFill>
              </a:rPr>
              <a:t>Tourism in Cyprus</a:t>
            </a:r>
            <a:br>
              <a:rPr lang="en-GB" sz="4400">
                <a:solidFill>
                  <a:srgbClr val="FFFFFF"/>
                </a:solidFill>
              </a:rPr>
            </a:br>
            <a:endParaRPr lang="en-GB" sz="4400">
              <a:solidFill>
                <a:srgbClr val="FFFFFF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0634" y="411370"/>
            <a:ext cx="6642806" cy="4758611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Minimum Sustainable Standards for the Cyprus Hotel Industry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Out Migration and the Negative Impacts of Tourism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Six self-drive Village Routes to encourage the Independent exploration of the 'real' Cyprus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Greening Cyprus Beaches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Cyprus Gastronomy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Cyprus All Inclusive Destinations – Pros and Cons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Hotel Ambassadors 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Plastic Reduction in Resorts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Water and Energy Saving Project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16F65215-A97B-415E-A1F6-0725EE62B1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39" y="5581351"/>
            <a:ext cx="12192000" cy="1276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5789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43EF1-F3D9-4F80-B9F1-D4DAC8925E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840037"/>
          </a:xfrm>
        </p:spPr>
        <p:txBody>
          <a:bodyPr>
            <a:normAutofit/>
          </a:bodyPr>
          <a:lstStyle/>
          <a:p>
            <a:r>
              <a:rPr lang="en-GB" sz="5800"/>
              <a:t>TRENDS AND ISSUES FOR  ECOTOURISM &amp; SUSTAINABLE TOURISM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155D84-1E3D-47E7-9004-B5785ACB67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56436"/>
            <a:ext cx="9144000" cy="16008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Adapted from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2"/>
              </a:rPr>
              <a:t>https://sustainabledevelopment.un.org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769095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652C4-1525-4110-8077-4BA009123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8D6DCB4-FB41-4381-87CA-BAB77BA6CA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9642" t="19219" r="28724" b="6296"/>
          <a:stretch/>
        </p:blipFill>
        <p:spPr>
          <a:xfrm>
            <a:off x="664421" y="348608"/>
            <a:ext cx="10985956" cy="6144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108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5E353-8A89-4B9A-BF67-6F6AA0849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2C0648C-979A-431B-B3DD-87604154CB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663" t="16187" r="21582" b="6202"/>
          <a:stretch/>
        </p:blipFill>
        <p:spPr>
          <a:xfrm>
            <a:off x="1648331" y="513118"/>
            <a:ext cx="8186550" cy="5979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7425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9B3E3-F248-4868-8DAF-0F7152B98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6733CF5-1F21-4B4E-9631-61BF4B7025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156" t="15483" r="21893" b="6297"/>
          <a:stretch/>
        </p:blipFill>
        <p:spPr>
          <a:xfrm>
            <a:off x="1889216" y="416679"/>
            <a:ext cx="7661184" cy="6024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7649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39A36-46E3-420C-A6C8-807CF5D9D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1B96AF6-AECA-4830-A682-B2C863E361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024" t="16418" r="21631" b="8632"/>
          <a:stretch/>
        </p:blipFill>
        <p:spPr>
          <a:xfrm>
            <a:off x="1175524" y="477520"/>
            <a:ext cx="9360396" cy="5902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2998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C28DE-BAFD-45D1-BF04-9F6FB2DC1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TOURISM INDUSTRY ACTION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2EC7A-FD3F-41EF-9566-5CCB2DD3B3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• Lack of interest amongst stakeholders such as investors, shareholders, and suppliers.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• Factors beyond the control of the private sector enterprise, such as government policy.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• The need to respond to actions of competitors.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The need to promote and verify the Global Sustainability Tourism Council (GSTC)  destination and other sector involvement. </a:t>
            </a:r>
          </a:p>
          <a:p>
            <a:r>
              <a:rPr lang="en-GB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The GSTC Criteria serve as the global baseline standards for sustainability in travel and tourism. The Criteria are used for education and awareness-raising, policy-making for businesses and government agencies and other organization types, measurement and evaluation, and as a basis for </a:t>
            </a:r>
            <a:r>
              <a:rPr lang="en-GB" i="1" dirty="0">
                <a:solidFill>
                  <a:schemeClr val="tx2">
                    <a:lumMod val="60000"/>
                    <a:lumOff val="40000"/>
                  </a:schemeClr>
                </a:solidFill>
                <a:hlinkClick r:id="rId2" tooltip="Why Become Certified?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certification</a:t>
            </a:r>
            <a:r>
              <a:rPr lang="en-GB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268818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AB9E8-E2B6-45D6-9871-62A910C0F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LACK OF CONSISTENT DATA TO VERIFY CLAIMS AND ACTION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BF750-E8BC-4A15-A617-6ED9D28D80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While ecotourism and sustainable tourism are recognized as an important, growing tourism segment, primary research to quantify the size and scope of the market internationally is lacking… </a:t>
            </a:r>
          </a:p>
          <a:p>
            <a:r>
              <a:rPr lang="en-GB" dirty="0"/>
              <a:t>Partnership is needed</a:t>
            </a:r>
          </a:p>
          <a:p>
            <a:pPr marL="0" indent="0">
              <a:buNone/>
            </a:pPr>
            <a:r>
              <a:rPr lang="en-GB" dirty="0"/>
              <a:t>• Work with UNWTO to collect consistent visitor data, at least from primary markets; </a:t>
            </a:r>
          </a:p>
          <a:p>
            <a:pPr marL="0" indent="0">
              <a:buNone/>
            </a:pPr>
            <a:r>
              <a:rPr lang="en-GB" dirty="0"/>
              <a:t>• Infuse TIES with grants to collect and distribute data;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https://sustainabledevelopment.un.org/partnerships/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64205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C5A70-E252-4BF4-9374-162D97F51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DESTINATION DATA NEEDS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E63A5-22C5-4B52-A8F8-DE3A373589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• Number of operators within a region </a:t>
            </a:r>
          </a:p>
          <a:p>
            <a:pPr marL="0" indent="0">
              <a:buNone/>
            </a:pPr>
            <a:r>
              <a:rPr lang="en-GB" dirty="0"/>
              <a:t>• Tracking economic, environmental, social indicators </a:t>
            </a:r>
          </a:p>
          <a:p>
            <a:pPr marL="0" indent="0">
              <a:buNone/>
            </a:pPr>
            <a:r>
              <a:rPr lang="en-GB" dirty="0"/>
              <a:t>• Consistent reporting of indictors to track over time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cap="all" dirty="0"/>
              <a:t>This can be carried out through Action Networks for the SDGs</a:t>
            </a:r>
          </a:p>
          <a:p>
            <a:r>
              <a:rPr lang="en-GB" dirty="0"/>
              <a:t>Driving actions towards achievement of the Sustainable Development Goals to monitor destinations.</a:t>
            </a:r>
          </a:p>
          <a:p>
            <a:r>
              <a:rPr lang="en-GB" dirty="0">
                <a:hlinkClick r:id="rId2"/>
              </a:rPr>
              <a:t>https://sustainabledevelopment.un.org/partnerships/actionnetworks</a:t>
            </a:r>
            <a:r>
              <a:rPr lang="en-GB" dirty="0"/>
              <a:t> 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166518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96246-C990-4CF3-85A4-E34BFAA0A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Adventure traveller an Eco Traveller?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5F8914-A331-4115-8546-1B6C226792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024" t="29567" r="22813" b="10899"/>
          <a:stretch/>
        </p:blipFill>
        <p:spPr>
          <a:xfrm>
            <a:off x="1390857" y="2100341"/>
            <a:ext cx="9692261" cy="4139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17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6731B-FFF9-4983-AA3C-A18836818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GSTC?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66AAA-0B9F-4F0D-A2C8-759920BB3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200" dirty="0"/>
              <a:t>GSTC is the international body for promoting the increased knowledge, understanding and adoption of sustainable tourism practices </a:t>
            </a:r>
          </a:p>
          <a:p>
            <a:pPr marL="0" indent="0">
              <a:buNone/>
            </a:pPr>
            <a:r>
              <a:rPr lang="en-GB" sz="1200" dirty="0"/>
              <a:t> </a:t>
            </a:r>
          </a:p>
          <a:p>
            <a:r>
              <a:rPr lang="en-GB" sz="1200" dirty="0"/>
              <a:t>Represent UN agencies, leading travel companies, hotels, country tourism boards and tour operators </a:t>
            </a:r>
          </a:p>
          <a:p>
            <a:pPr marL="0" indent="0">
              <a:buNone/>
            </a:pPr>
            <a:endParaRPr lang="en-GB" sz="1200" dirty="0"/>
          </a:p>
          <a:p>
            <a:r>
              <a:rPr lang="en-GB" sz="1200" dirty="0"/>
              <a:t>Promotes adoption of universal sustainable tourism principles </a:t>
            </a:r>
          </a:p>
          <a:p>
            <a:pPr marL="0" indent="0">
              <a:buNone/>
            </a:pPr>
            <a:r>
              <a:rPr lang="en-GB" sz="1200" dirty="0"/>
              <a:t> </a:t>
            </a:r>
          </a:p>
          <a:p>
            <a:r>
              <a:rPr lang="en-GB" sz="1200" dirty="0"/>
              <a:t>Develops tools and training to engage in sustainable tourism practices  </a:t>
            </a:r>
          </a:p>
          <a:p>
            <a:pPr marL="0" indent="0">
              <a:buNone/>
            </a:pPr>
            <a:r>
              <a:rPr lang="en-GB" sz="1200" dirty="0"/>
              <a:t> </a:t>
            </a:r>
          </a:p>
          <a:p>
            <a:r>
              <a:rPr lang="en-GB" sz="1200" dirty="0"/>
              <a:t>Increases the demand for sustainable tourism products and services </a:t>
            </a:r>
          </a:p>
          <a:p>
            <a:endParaRPr lang="en-GB" sz="1200" dirty="0"/>
          </a:p>
          <a:p>
            <a:r>
              <a:rPr lang="en-GB" sz="1200" dirty="0">
                <a:hlinkClick r:id="rId2"/>
              </a:rPr>
              <a:t>https://www.gstcouncil.org/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241967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B7D17-2C71-4F51-B494-435BE5C65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Within tourism the CSTC has the power to create change on a global scale.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5E2D6-0B0D-4FEA-AD61-0D38E62D4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Preserve destinations for generations to come  </a:t>
            </a:r>
          </a:p>
          <a:p>
            <a:pPr marL="0" indent="0">
              <a:buNone/>
            </a:pPr>
            <a:r>
              <a:rPr lang="en-GB" dirty="0"/>
              <a:t>• Revitalize local economies and communities </a:t>
            </a:r>
          </a:p>
          <a:p>
            <a:pPr marL="0" indent="0">
              <a:buNone/>
            </a:pPr>
            <a:r>
              <a:rPr lang="en-GB" dirty="0"/>
              <a:t>• Alleviate poverty </a:t>
            </a:r>
          </a:p>
          <a:p>
            <a:pPr marL="0" indent="0">
              <a:buNone/>
            </a:pPr>
            <a:r>
              <a:rPr lang="en-GB" dirty="0"/>
              <a:t>• Safeguard our cultural heritage  </a:t>
            </a:r>
          </a:p>
          <a:p>
            <a:pPr marL="0" indent="0">
              <a:buNone/>
            </a:pPr>
            <a:r>
              <a:rPr lang="en-GB" dirty="0"/>
              <a:t>• Help reach the UN Summit’s Millennium Development Goals </a:t>
            </a:r>
          </a:p>
          <a:p>
            <a:pPr marL="0" indent="0">
              <a:buNone/>
            </a:pPr>
            <a:r>
              <a:rPr lang="en-GB" dirty="0"/>
              <a:t>• Create jobs within and beyond destinations </a:t>
            </a:r>
          </a:p>
          <a:p>
            <a:pPr marL="0" indent="0">
              <a:buNone/>
            </a:pPr>
            <a:r>
              <a:rPr lang="en-GB" dirty="0"/>
              <a:t>• Keep tourism generated income within destinations</a:t>
            </a:r>
          </a:p>
        </p:txBody>
      </p:sp>
    </p:spTree>
    <p:extLst>
      <p:ext uri="{BB962C8B-B14F-4D97-AF65-F5344CB8AC3E}">
        <p14:creationId xmlns:p14="http://schemas.microsoft.com/office/powerpoint/2010/main" val="29079947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947F1-CE59-4D1B-BBA3-54B2DC35E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31714"/>
            <a:ext cx="10364451" cy="1596177"/>
          </a:xfrm>
        </p:spPr>
        <p:txBody>
          <a:bodyPr>
            <a:normAutofit/>
          </a:bodyPr>
          <a:lstStyle/>
          <a:p>
            <a:r>
              <a:rPr lang="en-GB" sz="1400" dirty="0">
                <a:hlinkClick r:id="rId2"/>
              </a:rPr>
              <a:t>https://www.gstcouncil.org/</a:t>
            </a:r>
            <a:r>
              <a:rPr lang="en-GB" sz="14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05C76-4F53-47DF-B56F-7B836A2F2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BF74AC-4A49-4CA3-953B-F2E78D344C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250" t="16593" r="22249" b="5324"/>
          <a:stretch/>
        </p:blipFill>
        <p:spPr>
          <a:xfrm>
            <a:off x="1026160" y="1124909"/>
            <a:ext cx="9560560" cy="5366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865635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Droplet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Default Theme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Custom 1">
      <a:majorFont>
        <a:latin typeface="Arial Rounded MT Bold"/>
        <a:ea typeface=""/>
        <a:cs typeface=""/>
      </a:majorFont>
      <a:minorFont>
        <a:latin typeface="Arial Rounded MT Bold"/>
        <a:ea typeface=""/>
        <a:cs typeface="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1042</Words>
  <Application>Microsoft Office PowerPoint</Application>
  <PresentationFormat>Widescreen</PresentationFormat>
  <Paragraphs>139</Paragraphs>
  <Slides>27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Lora</vt:lpstr>
      <vt:lpstr>Arial</vt:lpstr>
      <vt:lpstr>Arial Rounded MT Bold</vt:lpstr>
      <vt:lpstr>Calibri</vt:lpstr>
      <vt:lpstr>Tw Cen MT</vt:lpstr>
      <vt:lpstr>Droplet</vt:lpstr>
      <vt:lpstr>Default Theme</vt:lpstr>
      <vt:lpstr>Climate change &amp; Eco Tourism  </vt:lpstr>
      <vt:lpstr>Tourism’s carbon footprint. </vt:lpstr>
      <vt:lpstr>Why is tourism’s footprint so high? </vt:lpstr>
      <vt:lpstr>Carbon  footprint </vt:lpstr>
      <vt:lpstr>What is carbon footprint?</vt:lpstr>
      <vt:lpstr>The travel foundation </vt:lpstr>
      <vt:lpstr>Sustainable livelihoods </vt:lpstr>
      <vt:lpstr>Heritage and culture </vt:lpstr>
      <vt:lpstr>Focus of the heritage &amp; culture projects</vt:lpstr>
      <vt:lpstr>Natural resources </vt:lpstr>
      <vt:lpstr>Natural resources</vt:lpstr>
      <vt:lpstr>Biodiversity </vt:lpstr>
      <vt:lpstr>Destination stewardship </vt:lpstr>
      <vt:lpstr>Other examples: </vt:lpstr>
      <vt:lpstr>Tourism in Cyprus </vt:lpstr>
      <vt:lpstr>TRENDS AND ISSUES FOR  ECOTOURISM &amp; SUSTAINABLE TOURISM </vt:lpstr>
      <vt:lpstr>PowerPoint Presentation</vt:lpstr>
      <vt:lpstr>PowerPoint Presentation</vt:lpstr>
      <vt:lpstr>PowerPoint Presentation</vt:lpstr>
      <vt:lpstr>PowerPoint Presentation</vt:lpstr>
      <vt:lpstr>LIMITATIONS OF TOURISM INDUSTRY ACTION  </vt:lpstr>
      <vt:lpstr>LACK OF CONSISTENT DATA TO VERIFY CLAIMS AND ACTION </vt:lpstr>
      <vt:lpstr>DESTINATION DATA NEEDS </vt:lpstr>
      <vt:lpstr>Adventure traveller an Eco Traveller?</vt:lpstr>
      <vt:lpstr>WHAT IS THE GSTC?  </vt:lpstr>
      <vt:lpstr>Within tourism the CSTC has the power to create change on a global scale.</vt:lpstr>
      <vt:lpstr>https://www.gstcouncil.org/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Carbon  footprint </dc:title>
  <dc:creator>Helen Evans</dc:creator>
  <cp:lastModifiedBy>Helen Evans (Institute of Management and Health)</cp:lastModifiedBy>
  <cp:revision>3</cp:revision>
  <dcterms:created xsi:type="dcterms:W3CDTF">2020-04-06T13:53:10Z</dcterms:created>
  <dcterms:modified xsi:type="dcterms:W3CDTF">2021-02-14T19:32:23Z</dcterms:modified>
</cp:coreProperties>
</file>