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21"/>
  </p:notesMasterIdLst>
  <p:sldIdLst>
    <p:sldId id="278" r:id="rId2"/>
    <p:sldId id="256" r:id="rId3"/>
    <p:sldId id="261" r:id="rId4"/>
    <p:sldId id="263" r:id="rId5"/>
    <p:sldId id="264" r:id="rId6"/>
    <p:sldId id="265" r:id="rId7"/>
    <p:sldId id="266" r:id="rId8"/>
    <p:sldId id="267" r:id="rId9"/>
    <p:sldId id="268" r:id="rId10"/>
    <p:sldId id="280" r:id="rId11"/>
    <p:sldId id="269" r:id="rId12"/>
    <p:sldId id="270" r:id="rId13"/>
    <p:sldId id="282" r:id="rId14"/>
    <p:sldId id="273" r:id="rId15"/>
    <p:sldId id="274" r:id="rId16"/>
    <p:sldId id="275" r:id="rId17"/>
    <p:sldId id="276" r:id="rId18"/>
    <p:sldId id="279" r:id="rId19"/>
    <p:sldId id="281" r:id="rId20"/>
  </p:sldIdLst>
  <p:sldSz cx="12192000" cy="6858000"/>
  <p:notesSz cx="6858000" cy="10001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4E032C-4685-1CAE-2AFD-50EC2728CE32}" v="512" dt="2019-12-18T10:57:09.362"/>
    <p1510:client id="{2F36EFE0-9E8B-2677-5F18-69536ECE45F0}" v="185" dt="2019-12-15T08:47:58.022"/>
    <p1510:client id="{3B53AC18-8C7B-2D88-D890-A63D37F6542D}" v="593" dt="2019-12-12T18:10:32.255"/>
    <p1510:client id="{4417010A-1C96-25E3-3BE4-C8980D56724A}" v="662" dt="2019-12-12T17:38:40.948"/>
    <p1510:client id="{4BC472A2-853B-2368-3510-493EAFDA6D51}" v="927" dt="2019-12-18T11:58:29.159"/>
    <p1510:client id="{8989D5CB-5136-771D-BDFF-2AA0ACE91E31}" v="10" dt="2019-12-18T09:07:26.326"/>
    <p1510:client id="{99CC7B57-8AB1-55D3-E24C-5B9398E38EA1}" v="65" dt="2019-12-12T17:43:29.018"/>
    <p1510:client id="{9C582428-5F19-D768-0D55-FC04E218A637}" v="19" dt="2019-12-18T12:10:01.576"/>
    <p1510:client id="{D5CDB533-FCC8-1CFC-D9CF-8507D1DE4B2E}" v="1" dt="2019-12-12T18:11:47.0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790" autoAdjust="0"/>
  </p:normalViewPr>
  <p:slideViewPr>
    <p:cSldViewPr snapToGrid="0">
      <p:cViewPr>
        <p:scale>
          <a:sx n="50" d="100"/>
          <a:sy n="50" d="100"/>
        </p:scale>
        <p:origin x="584" y="28"/>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DBA62A-877F-48C8-ADD0-029356680AC0}"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F2291FBD-27A5-425D-9347-2B5DB359F507}">
      <dgm:prSet/>
      <dgm:spPr>
        <a:solidFill>
          <a:schemeClr val="bg2">
            <a:lumMod val="75000"/>
          </a:schemeClr>
        </a:solidFill>
      </dgm:spPr>
      <dgm:t>
        <a:bodyPr/>
        <a:lstStyle/>
        <a:p>
          <a:endParaRPr lang="en-US" dirty="0"/>
        </a:p>
      </dgm:t>
    </dgm:pt>
    <dgm:pt modelId="{6E72F222-839E-4122-8E55-0D7C587D6D3C}" type="parTrans" cxnId="{8E4D6012-899B-4079-99A0-656ACA073E9F}">
      <dgm:prSet/>
      <dgm:spPr/>
      <dgm:t>
        <a:bodyPr/>
        <a:lstStyle/>
        <a:p>
          <a:endParaRPr lang="en-US"/>
        </a:p>
      </dgm:t>
    </dgm:pt>
    <dgm:pt modelId="{077FB16D-6799-43F8-9BE7-2F8349754B94}" type="sibTrans" cxnId="{8E4D6012-899B-4079-99A0-656ACA073E9F}">
      <dgm:prSet/>
      <dgm:spPr/>
      <dgm:t>
        <a:bodyPr/>
        <a:lstStyle/>
        <a:p>
          <a:endParaRPr lang="en-US"/>
        </a:p>
      </dgm:t>
    </dgm:pt>
    <dgm:pt modelId="{5CBCD70F-6853-4A51-999F-F2D27178BEC2}">
      <dgm:prSet/>
      <dgm:spPr>
        <a:solidFill>
          <a:schemeClr val="bg2">
            <a:lumMod val="75000"/>
          </a:schemeClr>
        </a:solidFill>
      </dgm:spPr>
      <dgm:t>
        <a:bodyPr/>
        <a:lstStyle/>
        <a:p>
          <a:r>
            <a:rPr lang="ro-RO" b="1" i="0" dirty="0"/>
            <a:t>ANDREEA CORNELIA LUPU (1906519)</a:t>
          </a:r>
          <a:endParaRPr lang="en-US" dirty="0"/>
        </a:p>
      </dgm:t>
    </dgm:pt>
    <dgm:pt modelId="{90E4E71F-2477-495C-B6ED-3F552DB6572F}" type="parTrans" cxnId="{8A6C5EA0-1409-48A4-B297-6A82C0D66A6E}">
      <dgm:prSet/>
      <dgm:spPr/>
      <dgm:t>
        <a:bodyPr/>
        <a:lstStyle/>
        <a:p>
          <a:endParaRPr lang="en-US"/>
        </a:p>
      </dgm:t>
    </dgm:pt>
    <dgm:pt modelId="{1793DB99-405D-4B0C-83D2-74C10AE8C373}" type="sibTrans" cxnId="{8A6C5EA0-1409-48A4-B297-6A82C0D66A6E}">
      <dgm:prSet/>
      <dgm:spPr/>
      <dgm:t>
        <a:bodyPr/>
        <a:lstStyle/>
        <a:p>
          <a:endParaRPr lang="en-US"/>
        </a:p>
      </dgm:t>
    </dgm:pt>
    <dgm:pt modelId="{EFB127F8-AEFC-407E-B190-C09068AF219F}">
      <dgm:prSet/>
      <dgm:spPr>
        <a:solidFill>
          <a:schemeClr val="bg2">
            <a:lumMod val="75000"/>
          </a:schemeClr>
        </a:solidFill>
      </dgm:spPr>
      <dgm:t>
        <a:bodyPr/>
        <a:lstStyle/>
        <a:p>
          <a:r>
            <a:rPr lang="ro-RO" b="1" i="0" dirty="0"/>
            <a:t>MONICA RUSTI (1909952)</a:t>
          </a:r>
          <a:endParaRPr lang="en-US" dirty="0"/>
        </a:p>
      </dgm:t>
    </dgm:pt>
    <dgm:pt modelId="{0E1AB67D-0151-40CB-923C-6BF67648CAAF}" type="parTrans" cxnId="{CCCF5F4D-00CD-4CDB-A9BF-543F909989AE}">
      <dgm:prSet/>
      <dgm:spPr/>
      <dgm:t>
        <a:bodyPr/>
        <a:lstStyle/>
        <a:p>
          <a:endParaRPr lang="en-US"/>
        </a:p>
      </dgm:t>
    </dgm:pt>
    <dgm:pt modelId="{FE087D32-DF7A-49CB-ADE7-8DCA19928B9B}" type="sibTrans" cxnId="{CCCF5F4D-00CD-4CDB-A9BF-543F909989AE}">
      <dgm:prSet/>
      <dgm:spPr/>
      <dgm:t>
        <a:bodyPr/>
        <a:lstStyle/>
        <a:p>
          <a:endParaRPr lang="en-US"/>
        </a:p>
      </dgm:t>
    </dgm:pt>
    <dgm:pt modelId="{0D4D337A-24F3-40CE-A689-E3F9CB57ACD0}">
      <dgm:prSet/>
      <dgm:spPr>
        <a:solidFill>
          <a:schemeClr val="bg2">
            <a:lumMod val="75000"/>
          </a:schemeClr>
        </a:solidFill>
      </dgm:spPr>
      <dgm:t>
        <a:bodyPr/>
        <a:lstStyle/>
        <a:p>
          <a:pPr rtl="0"/>
          <a:r>
            <a:rPr lang="ro-RO" b="1" i="0" dirty="0">
              <a:latin typeface="Century Gothic" panose="020B0502020202020204"/>
            </a:rPr>
            <a:t>ELENI TAMTSIOU</a:t>
          </a:r>
          <a:r>
            <a:rPr lang="ro-RO" b="1" i="0" dirty="0"/>
            <a:t> (1906522)</a:t>
          </a:r>
          <a:endParaRPr lang="en-US" dirty="0"/>
        </a:p>
      </dgm:t>
    </dgm:pt>
    <dgm:pt modelId="{2FFB11DE-AC59-4F4F-96D2-322CC115EBC5}" type="parTrans" cxnId="{7B93F962-FF86-4B2B-A205-1EB325969783}">
      <dgm:prSet/>
      <dgm:spPr/>
      <dgm:t>
        <a:bodyPr/>
        <a:lstStyle/>
        <a:p>
          <a:endParaRPr lang="en-US"/>
        </a:p>
      </dgm:t>
    </dgm:pt>
    <dgm:pt modelId="{9BC96320-270A-43CF-A70D-5D60107B9E73}" type="sibTrans" cxnId="{7B93F962-FF86-4B2B-A205-1EB325969783}">
      <dgm:prSet/>
      <dgm:spPr/>
      <dgm:t>
        <a:bodyPr/>
        <a:lstStyle/>
        <a:p>
          <a:endParaRPr lang="en-US"/>
        </a:p>
      </dgm:t>
    </dgm:pt>
    <dgm:pt modelId="{9639ACED-161A-4653-844E-705710733D50}">
      <dgm:prSet/>
      <dgm:spPr>
        <a:solidFill>
          <a:schemeClr val="bg2">
            <a:lumMod val="75000"/>
          </a:schemeClr>
        </a:solidFill>
      </dgm:spPr>
      <dgm:t>
        <a:bodyPr/>
        <a:lstStyle/>
        <a:p>
          <a:pPr rtl="0"/>
          <a:r>
            <a:rPr lang="en-GB" b="1" i="0" dirty="0">
              <a:latin typeface="Century Gothic" panose="020B0502020202020204"/>
            </a:rPr>
            <a:t>FLORENTINA GAVRIL </a:t>
          </a:r>
          <a:r>
            <a:rPr lang="en-GB" b="1" i="0" dirty="0"/>
            <a:t> (1906521)</a:t>
          </a:r>
          <a:endParaRPr lang="en-US" dirty="0"/>
        </a:p>
      </dgm:t>
    </dgm:pt>
    <dgm:pt modelId="{B34827C0-5B6C-4CED-AC90-9545FB43BBF0}" type="parTrans" cxnId="{83680209-18AD-44CB-AAB1-24C555C9149B}">
      <dgm:prSet/>
      <dgm:spPr/>
      <dgm:t>
        <a:bodyPr/>
        <a:lstStyle/>
        <a:p>
          <a:endParaRPr lang="en-US"/>
        </a:p>
      </dgm:t>
    </dgm:pt>
    <dgm:pt modelId="{37551B74-125D-4C09-AE8D-20ABCEC304B1}" type="sibTrans" cxnId="{83680209-18AD-44CB-AAB1-24C555C9149B}">
      <dgm:prSet/>
      <dgm:spPr/>
      <dgm:t>
        <a:bodyPr/>
        <a:lstStyle/>
        <a:p>
          <a:endParaRPr lang="en-US"/>
        </a:p>
      </dgm:t>
    </dgm:pt>
    <dgm:pt modelId="{0C22B159-5250-4B43-AA21-2E58AF816604}">
      <dgm:prSet/>
      <dgm:spPr>
        <a:solidFill>
          <a:schemeClr val="bg2">
            <a:lumMod val="75000"/>
          </a:schemeClr>
        </a:solidFill>
      </dgm:spPr>
      <dgm:t>
        <a:bodyPr/>
        <a:lstStyle/>
        <a:p>
          <a:pPr rtl="0"/>
          <a:r>
            <a:rPr lang="en-GB" b="1" i="0" dirty="0">
              <a:latin typeface="Century Gothic" panose="020B0502020202020204"/>
            </a:rPr>
            <a:t>ELENA RALUCA MILITARU</a:t>
          </a:r>
          <a:r>
            <a:rPr lang="en-GB" b="1" i="0" dirty="0"/>
            <a:t> (1907870)</a:t>
          </a:r>
          <a:endParaRPr lang="en-US" dirty="0"/>
        </a:p>
      </dgm:t>
    </dgm:pt>
    <dgm:pt modelId="{63FEF71A-E4D9-4EFE-8EF3-14928E94EF35}" type="parTrans" cxnId="{713D30C9-7862-4713-9C1E-A5E2490E91CD}">
      <dgm:prSet/>
      <dgm:spPr/>
      <dgm:t>
        <a:bodyPr/>
        <a:lstStyle/>
        <a:p>
          <a:endParaRPr lang="en-US"/>
        </a:p>
      </dgm:t>
    </dgm:pt>
    <dgm:pt modelId="{92490C96-4B57-426D-958D-E8433DB13BCA}" type="sibTrans" cxnId="{713D30C9-7862-4713-9C1E-A5E2490E91CD}">
      <dgm:prSet/>
      <dgm:spPr/>
      <dgm:t>
        <a:bodyPr/>
        <a:lstStyle/>
        <a:p>
          <a:endParaRPr lang="en-US"/>
        </a:p>
      </dgm:t>
    </dgm:pt>
    <dgm:pt modelId="{4C841379-5614-4047-A32A-5558310FEA72}">
      <dgm:prSet/>
      <dgm:spPr>
        <a:solidFill>
          <a:schemeClr val="bg2">
            <a:lumMod val="75000"/>
          </a:schemeClr>
        </a:solidFill>
      </dgm:spPr>
      <dgm:t>
        <a:bodyPr/>
        <a:lstStyle/>
        <a:p>
          <a:pPr rtl="0"/>
          <a:r>
            <a:rPr lang="en-GB" b="1" i="0" dirty="0">
              <a:latin typeface="Century Gothic" panose="020B0502020202020204"/>
            </a:rPr>
            <a:t>LECTURER</a:t>
          </a:r>
          <a:r>
            <a:rPr lang="en-GB" b="1" i="0" dirty="0"/>
            <a:t> | </a:t>
          </a:r>
          <a:r>
            <a:rPr lang="en-GB" b="1" i="0" dirty="0">
              <a:latin typeface="Century Gothic" panose="020B0502020202020204"/>
            </a:rPr>
            <a:t>AMITAVE BANIK</a:t>
          </a:r>
          <a:endParaRPr lang="en-US" dirty="0" err="1"/>
        </a:p>
      </dgm:t>
    </dgm:pt>
    <dgm:pt modelId="{A3FB6C1C-5939-4507-A58B-958F32A3AC76}" type="parTrans" cxnId="{DB8BD537-B4F4-4135-BA2D-54A093CD4AAF}">
      <dgm:prSet/>
      <dgm:spPr/>
      <dgm:t>
        <a:bodyPr/>
        <a:lstStyle/>
        <a:p>
          <a:endParaRPr lang="en-US"/>
        </a:p>
      </dgm:t>
    </dgm:pt>
    <dgm:pt modelId="{A3B3F9D5-90EC-403F-A11B-001B480FD1B5}" type="sibTrans" cxnId="{DB8BD537-B4F4-4135-BA2D-54A093CD4AAF}">
      <dgm:prSet/>
      <dgm:spPr/>
      <dgm:t>
        <a:bodyPr/>
        <a:lstStyle/>
        <a:p>
          <a:endParaRPr lang="en-US"/>
        </a:p>
      </dgm:t>
    </dgm:pt>
    <dgm:pt modelId="{4872AE22-E80A-4A9D-9599-9EA3655FEEA7}" type="pres">
      <dgm:prSet presAssocID="{B5DBA62A-877F-48C8-ADD0-029356680AC0}" presName="Name0" presStyleCnt="0">
        <dgm:presLayoutVars>
          <dgm:dir/>
          <dgm:resizeHandles val="exact"/>
        </dgm:presLayoutVars>
      </dgm:prSet>
      <dgm:spPr/>
    </dgm:pt>
    <dgm:pt modelId="{FBBFEE76-2159-43D3-A400-6861D4CDC054}" type="pres">
      <dgm:prSet presAssocID="{F2291FBD-27A5-425D-9347-2B5DB359F507}" presName="node" presStyleLbl="node1" presStyleIdx="0" presStyleCnt="1">
        <dgm:presLayoutVars>
          <dgm:bulletEnabled val="1"/>
        </dgm:presLayoutVars>
      </dgm:prSet>
      <dgm:spPr/>
    </dgm:pt>
  </dgm:ptLst>
  <dgm:cxnLst>
    <dgm:cxn modelId="{83680209-18AD-44CB-AAB1-24C555C9149B}" srcId="{F2291FBD-27A5-425D-9347-2B5DB359F507}" destId="{9639ACED-161A-4653-844E-705710733D50}" srcOrd="3" destOrd="0" parTransId="{B34827C0-5B6C-4CED-AC90-9545FB43BBF0}" sibTransId="{37551B74-125D-4C09-AE8D-20ABCEC304B1}"/>
    <dgm:cxn modelId="{8E4D6012-899B-4079-99A0-656ACA073E9F}" srcId="{B5DBA62A-877F-48C8-ADD0-029356680AC0}" destId="{F2291FBD-27A5-425D-9347-2B5DB359F507}" srcOrd="0" destOrd="0" parTransId="{6E72F222-839E-4122-8E55-0D7C587D6D3C}" sibTransId="{077FB16D-6799-43F8-9BE7-2F8349754B94}"/>
    <dgm:cxn modelId="{04B49F12-E5F8-4B1D-A391-322F59D5D340}" type="presOf" srcId="{F2291FBD-27A5-425D-9347-2B5DB359F507}" destId="{FBBFEE76-2159-43D3-A400-6861D4CDC054}" srcOrd="0" destOrd="0" presId="urn:microsoft.com/office/officeart/2016/7/layout/RepeatingBendingProcessNew"/>
    <dgm:cxn modelId="{DB8BD537-B4F4-4135-BA2D-54A093CD4AAF}" srcId="{F2291FBD-27A5-425D-9347-2B5DB359F507}" destId="{4C841379-5614-4047-A32A-5558310FEA72}" srcOrd="5" destOrd="0" parTransId="{A3FB6C1C-5939-4507-A58B-958F32A3AC76}" sibTransId="{A3B3F9D5-90EC-403F-A11B-001B480FD1B5}"/>
    <dgm:cxn modelId="{7B93F962-FF86-4B2B-A205-1EB325969783}" srcId="{F2291FBD-27A5-425D-9347-2B5DB359F507}" destId="{0D4D337A-24F3-40CE-A689-E3F9CB57ACD0}" srcOrd="2" destOrd="0" parTransId="{2FFB11DE-AC59-4F4F-96D2-322CC115EBC5}" sibTransId="{9BC96320-270A-43CF-A70D-5D60107B9E73}"/>
    <dgm:cxn modelId="{CCCF5F4D-00CD-4CDB-A9BF-543F909989AE}" srcId="{F2291FBD-27A5-425D-9347-2B5DB359F507}" destId="{EFB127F8-AEFC-407E-B190-C09068AF219F}" srcOrd="1" destOrd="0" parTransId="{0E1AB67D-0151-40CB-923C-6BF67648CAAF}" sibTransId="{FE087D32-DF7A-49CB-ADE7-8DCA19928B9B}"/>
    <dgm:cxn modelId="{A5EC4C77-E7F9-4383-AB74-025912EA4176}" type="presOf" srcId="{B5DBA62A-877F-48C8-ADD0-029356680AC0}" destId="{4872AE22-E80A-4A9D-9599-9EA3655FEEA7}" srcOrd="0" destOrd="0" presId="urn:microsoft.com/office/officeart/2016/7/layout/RepeatingBendingProcessNew"/>
    <dgm:cxn modelId="{6B188985-063C-4D8C-9A2B-312B98168024}" type="presOf" srcId="{4C841379-5614-4047-A32A-5558310FEA72}" destId="{FBBFEE76-2159-43D3-A400-6861D4CDC054}" srcOrd="0" destOrd="6" presId="urn:microsoft.com/office/officeart/2016/7/layout/RepeatingBendingProcessNew"/>
    <dgm:cxn modelId="{08B1748E-9070-4D40-91C0-A2E7FB9C43FC}" type="presOf" srcId="{0D4D337A-24F3-40CE-A689-E3F9CB57ACD0}" destId="{FBBFEE76-2159-43D3-A400-6861D4CDC054}" srcOrd="0" destOrd="3" presId="urn:microsoft.com/office/officeart/2016/7/layout/RepeatingBendingProcessNew"/>
    <dgm:cxn modelId="{AFF9F393-D4EE-4115-AB21-5D08B126A9EE}" type="presOf" srcId="{5CBCD70F-6853-4A51-999F-F2D27178BEC2}" destId="{FBBFEE76-2159-43D3-A400-6861D4CDC054}" srcOrd="0" destOrd="1" presId="urn:microsoft.com/office/officeart/2016/7/layout/RepeatingBendingProcessNew"/>
    <dgm:cxn modelId="{71F3B095-CE44-4DE8-A25C-758A89050EA9}" type="presOf" srcId="{EFB127F8-AEFC-407E-B190-C09068AF219F}" destId="{FBBFEE76-2159-43D3-A400-6861D4CDC054}" srcOrd="0" destOrd="2" presId="urn:microsoft.com/office/officeart/2016/7/layout/RepeatingBendingProcessNew"/>
    <dgm:cxn modelId="{8A6C5EA0-1409-48A4-B297-6A82C0D66A6E}" srcId="{F2291FBD-27A5-425D-9347-2B5DB359F507}" destId="{5CBCD70F-6853-4A51-999F-F2D27178BEC2}" srcOrd="0" destOrd="0" parTransId="{90E4E71F-2477-495C-B6ED-3F552DB6572F}" sibTransId="{1793DB99-405D-4B0C-83D2-74C10AE8C373}"/>
    <dgm:cxn modelId="{AE19FFB4-1B70-4A54-A4E5-11F5A027746F}" type="presOf" srcId="{9639ACED-161A-4653-844E-705710733D50}" destId="{FBBFEE76-2159-43D3-A400-6861D4CDC054}" srcOrd="0" destOrd="4" presId="urn:microsoft.com/office/officeart/2016/7/layout/RepeatingBendingProcessNew"/>
    <dgm:cxn modelId="{391922BE-2ABC-490F-9A4E-E3C89FC26A58}" type="presOf" srcId="{0C22B159-5250-4B43-AA21-2E58AF816604}" destId="{FBBFEE76-2159-43D3-A400-6861D4CDC054}" srcOrd="0" destOrd="5" presId="urn:microsoft.com/office/officeart/2016/7/layout/RepeatingBendingProcessNew"/>
    <dgm:cxn modelId="{713D30C9-7862-4713-9C1E-A5E2490E91CD}" srcId="{F2291FBD-27A5-425D-9347-2B5DB359F507}" destId="{0C22B159-5250-4B43-AA21-2E58AF816604}" srcOrd="4" destOrd="0" parTransId="{63FEF71A-E4D9-4EFE-8EF3-14928E94EF35}" sibTransId="{92490C96-4B57-426D-958D-E8433DB13BCA}"/>
    <dgm:cxn modelId="{0F666D0F-12B0-415C-851D-BA4B4E1E96F0}" type="presParOf" srcId="{4872AE22-E80A-4A9D-9599-9EA3655FEEA7}" destId="{FBBFEE76-2159-43D3-A400-6861D4CDC054}" srcOrd="0" destOrd="0" presId="urn:microsoft.com/office/officeart/2016/7/layout/RepeatingBendingProcessNew"/>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FEE76-2159-43D3-A400-6861D4CDC054}">
      <dsp:nvSpPr>
        <dsp:cNvPr id="0" name=""/>
        <dsp:cNvSpPr/>
      </dsp:nvSpPr>
      <dsp:spPr>
        <a:xfrm>
          <a:off x="260501" y="1333"/>
          <a:ext cx="7562440" cy="4537464"/>
        </a:xfrm>
        <a:prstGeom prst="rect">
          <a:avLst/>
        </a:prstGeom>
        <a:solidFill>
          <a:schemeClr val="bg2">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0566" tIns="388974" rIns="370566" bIns="388974" numCol="1" spcCol="1270" anchor="t" anchorCtr="0">
          <a:noAutofit/>
        </a:bodyPr>
        <a:lstStyle/>
        <a:p>
          <a:pPr marL="0" lvl="0" indent="0" algn="l" defTabSz="1644650">
            <a:lnSpc>
              <a:spcPct val="90000"/>
            </a:lnSpc>
            <a:spcBef>
              <a:spcPct val="0"/>
            </a:spcBef>
            <a:spcAft>
              <a:spcPct val="35000"/>
            </a:spcAft>
            <a:buNone/>
          </a:pPr>
          <a:endParaRPr lang="en-US" sz="3700" kern="1200" dirty="0"/>
        </a:p>
        <a:p>
          <a:pPr marL="285750" lvl="1" indent="-285750" algn="l" defTabSz="1289050">
            <a:lnSpc>
              <a:spcPct val="90000"/>
            </a:lnSpc>
            <a:spcBef>
              <a:spcPct val="0"/>
            </a:spcBef>
            <a:spcAft>
              <a:spcPct val="15000"/>
            </a:spcAft>
            <a:buChar char="•"/>
          </a:pPr>
          <a:r>
            <a:rPr lang="ro-RO" sz="2900" b="1" i="0" kern="1200" dirty="0"/>
            <a:t>ANDREEA CORNELIA LUPU (1906519)</a:t>
          </a:r>
          <a:endParaRPr lang="en-US" sz="2900" kern="1200" dirty="0"/>
        </a:p>
        <a:p>
          <a:pPr marL="285750" lvl="1" indent="-285750" algn="l" defTabSz="1289050">
            <a:lnSpc>
              <a:spcPct val="90000"/>
            </a:lnSpc>
            <a:spcBef>
              <a:spcPct val="0"/>
            </a:spcBef>
            <a:spcAft>
              <a:spcPct val="15000"/>
            </a:spcAft>
            <a:buChar char="•"/>
          </a:pPr>
          <a:r>
            <a:rPr lang="ro-RO" sz="2900" b="1" i="0" kern="1200" dirty="0"/>
            <a:t>MONICA RUSTI (1909952)</a:t>
          </a:r>
          <a:endParaRPr lang="en-US" sz="2900" kern="1200" dirty="0"/>
        </a:p>
        <a:p>
          <a:pPr marL="285750" lvl="1" indent="-285750" algn="l" defTabSz="1289050" rtl="0">
            <a:lnSpc>
              <a:spcPct val="90000"/>
            </a:lnSpc>
            <a:spcBef>
              <a:spcPct val="0"/>
            </a:spcBef>
            <a:spcAft>
              <a:spcPct val="15000"/>
            </a:spcAft>
            <a:buChar char="•"/>
          </a:pPr>
          <a:r>
            <a:rPr lang="ro-RO" sz="2900" b="1" i="0" kern="1200" dirty="0">
              <a:latin typeface="Century Gothic" panose="020B0502020202020204"/>
            </a:rPr>
            <a:t>ELENI TAMTSIOU</a:t>
          </a:r>
          <a:r>
            <a:rPr lang="ro-RO" sz="2900" b="1" i="0" kern="1200" dirty="0"/>
            <a:t> (1906522)</a:t>
          </a:r>
          <a:endParaRPr lang="en-US" sz="2900" kern="1200" dirty="0"/>
        </a:p>
        <a:p>
          <a:pPr marL="285750" lvl="1" indent="-285750" algn="l" defTabSz="1289050" rtl="0">
            <a:lnSpc>
              <a:spcPct val="90000"/>
            </a:lnSpc>
            <a:spcBef>
              <a:spcPct val="0"/>
            </a:spcBef>
            <a:spcAft>
              <a:spcPct val="15000"/>
            </a:spcAft>
            <a:buChar char="•"/>
          </a:pPr>
          <a:r>
            <a:rPr lang="en-GB" sz="2900" b="1" i="0" kern="1200" dirty="0">
              <a:latin typeface="Century Gothic" panose="020B0502020202020204"/>
            </a:rPr>
            <a:t>FLORENTINA GAVRIL </a:t>
          </a:r>
          <a:r>
            <a:rPr lang="en-GB" sz="2900" b="1" i="0" kern="1200" dirty="0"/>
            <a:t> (1906521)</a:t>
          </a:r>
          <a:endParaRPr lang="en-US" sz="2900" kern="1200" dirty="0"/>
        </a:p>
        <a:p>
          <a:pPr marL="285750" lvl="1" indent="-285750" algn="l" defTabSz="1289050" rtl="0">
            <a:lnSpc>
              <a:spcPct val="90000"/>
            </a:lnSpc>
            <a:spcBef>
              <a:spcPct val="0"/>
            </a:spcBef>
            <a:spcAft>
              <a:spcPct val="15000"/>
            </a:spcAft>
            <a:buChar char="•"/>
          </a:pPr>
          <a:r>
            <a:rPr lang="en-GB" sz="2900" b="1" i="0" kern="1200" dirty="0">
              <a:latin typeface="Century Gothic" panose="020B0502020202020204"/>
            </a:rPr>
            <a:t>ELENA RALUCA MILITARU</a:t>
          </a:r>
          <a:r>
            <a:rPr lang="en-GB" sz="2900" b="1" i="0" kern="1200" dirty="0"/>
            <a:t> (1907870)</a:t>
          </a:r>
          <a:endParaRPr lang="en-US" sz="2900" kern="1200" dirty="0"/>
        </a:p>
        <a:p>
          <a:pPr marL="285750" lvl="1" indent="-285750" algn="l" defTabSz="1289050" rtl="0">
            <a:lnSpc>
              <a:spcPct val="90000"/>
            </a:lnSpc>
            <a:spcBef>
              <a:spcPct val="0"/>
            </a:spcBef>
            <a:spcAft>
              <a:spcPct val="15000"/>
            </a:spcAft>
            <a:buChar char="•"/>
          </a:pPr>
          <a:r>
            <a:rPr lang="en-GB" sz="2900" b="1" i="0" kern="1200" dirty="0">
              <a:latin typeface="Century Gothic" panose="020B0502020202020204"/>
            </a:rPr>
            <a:t>LECTURER</a:t>
          </a:r>
          <a:r>
            <a:rPr lang="en-GB" sz="2900" b="1" i="0" kern="1200" dirty="0"/>
            <a:t> | </a:t>
          </a:r>
          <a:r>
            <a:rPr lang="en-GB" sz="2900" b="1" i="0" kern="1200" dirty="0">
              <a:latin typeface="Century Gothic" panose="020B0502020202020204"/>
            </a:rPr>
            <a:t>AMITAVE BANIK</a:t>
          </a:r>
          <a:endParaRPr lang="en-US" sz="2900" kern="1200" dirty="0" err="1"/>
        </a:p>
      </dsp:txBody>
      <dsp:txXfrm>
        <a:off x="260501" y="1333"/>
        <a:ext cx="7562440" cy="453746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18A81E-A0A3-4415-B65E-11E473AC4E58}" type="datetimeFigureOut">
              <a:rPr lang="en-GB"/>
              <a:t>18/12/2019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0B274B-C5B0-41CC-AD26-95A6602CE47B}" type="slidenum">
              <a:rPr lang="en-GB"/>
              <a:t>‹#›</a:t>
            </a:fld>
            <a:endParaRPr lang="en-GB"/>
          </a:p>
        </p:txBody>
      </p:sp>
    </p:spTree>
    <p:extLst>
      <p:ext uri="{BB962C8B-B14F-4D97-AF65-F5344CB8AC3E}">
        <p14:creationId xmlns:p14="http://schemas.microsoft.com/office/powerpoint/2010/main" val="2315022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r>
              <a:rPr lang="en-GB" dirty="0"/>
              <a:t>The organisation has started as Robert’s Care in 1998 and became Mayfair Homecare in November 2016</a:t>
            </a:r>
          </a:p>
          <a:p>
            <a:pPr>
              <a:spcBef>
                <a:spcPts val="1000"/>
              </a:spcBef>
            </a:pPr>
            <a:r>
              <a:rPr lang="en-GB" dirty="0"/>
              <a:t>General Director, </a:t>
            </a:r>
            <a:r>
              <a:rPr lang="en-GB" b="1" dirty="0"/>
              <a:t>Darren </a:t>
            </a:r>
            <a:r>
              <a:rPr lang="en-GB" b="1" dirty="0" err="1"/>
              <a:t>Stapleberg</a:t>
            </a:r>
            <a:endParaRPr lang="en-GB" dirty="0" err="1"/>
          </a:p>
          <a:p>
            <a:pPr>
              <a:spcBef>
                <a:spcPts val="1000"/>
              </a:spcBef>
            </a:pPr>
            <a:r>
              <a:rPr lang="en-GB" dirty="0"/>
              <a:t>13 Branches all over </a:t>
            </a:r>
            <a:r>
              <a:rPr lang="en-GB" dirty="0" err="1"/>
              <a:t>Uk</a:t>
            </a:r>
            <a:r>
              <a:rPr lang="en-GB" dirty="0"/>
              <a:t>.</a:t>
            </a:r>
          </a:p>
          <a:p>
            <a:pPr marL="171450" indent="-171450">
              <a:spcBef>
                <a:spcPts val="1000"/>
              </a:spcBef>
              <a:buFont typeface="Arial"/>
              <a:buChar char="•"/>
            </a:pPr>
            <a:r>
              <a:rPr lang="en-GB" dirty="0"/>
              <a:t>To promote independence and support living in their own homes for</a:t>
            </a:r>
            <a:endParaRPr lang="en-US" dirty="0"/>
          </a:p>
          <a:p>
            <a:pPr>
              <a:spcBef>
                <a:spcPts val="1000"/>
              </a:spcBef>
            </a:pPr>
            <a:r>
              <a:rPr lang="en-GB" dirty="0"/>
              <a:t> vulnerable adults. </a:t>
            </a:r>
            <a:endParaRPr lang="en-US" dirty="0"/>
          </a:p>
          <a:p>
            <a:pPr marL="171450" indent="-171450">
              <a:spcBef>
                <a:spcPts val="1000"/>
              </a:spcBef>
              <a:buFont typeface="Arial"/>
              <a:buChar char="•"/>
            </a:pPr>
            <a:r>
              <a:rPr lang="en-GB" dirty="0"/>
              <a:t>Assist with Personal care, food preparation, medication administration</a:t>
            </a:r>
            <a:endParaRPr lang="en-US" dirty="0"/>
          </a:p>
          <a:p>
            <a:pPr marL="171450" indent="-171450">
              <a:spcBef>
                <a:spcPts val="1000"/>
              </a:spcBef>
              <a:buFont typeface="Arial"/>
              <a:buChar char="•"/>
            </a:pPr>
            <a:r>
              <a:rPr lang="en-GB" dirty="0"/>
              <a:t>Be sure that clients are safe at all times</a:t>
            </a:r>
            <a:endParaRPr lang="en-US" dirty="0"/>
          </a:p>
          <a:p>
            <a:pPr marL="171450" indent="-171450">
              <a:spcBef>
                <a:spcPts val="1000"/>
              </a:spcBef>
              <a:buFont typeface="Arial"/>
              <a:buChar char="•"/>
            </a:pPr>
            <a:r>
              <a:rPr lang="en-GB" dirty="0"/>
              <a:t>Keeping as much as possible low prices so it is affordable </a:t>
            </a:r>
          </a:p>
          <a:p>
            <a:pPr marL="171450" indent="-171450">
              <a:spcBef>
                <a:spcPts val="1000"/>
              </a:spcBef>
              <a:buFont typeface="Arial"/>
              <a:buChar char="•"/>
            </a:pPr>
            <a:r>
              <a:rPr lang="en-US" dirty="0"/>
              <a:t>Mission of the company – dedicated to caring for you</a:t>
            </a:r>
          </a:p>
          <a:p>
            <a:pPr marL="171450" indent="-171450">
              <a:spcBef>
                <a:spcPts val="1000"/>
              </a:spcBef>
              <a:buFont typeface="Arial"/>
              <a:buChar char="•"/>
            </a:pPr>
            <a:endParaRPr lang="en-US" dirty="0"/>
          </a:p>
          <a:p>
            <a:pPr marL="171450" indent="-171450">
              <a:spcBef>
                <a:spcPts val="1000"/>
              </a:spcBef>
              <a:buFont typeface="Arial"/>
              <a:buChar char="•"/>
            </a:pPr>
            <a:r>
              <a:rPr lang="en-US" dirty="0"/>
              <a:t>Purpose of the organization is to transform lives.</a:t>
            </a:r>
          </a:p>
          <a:p>
            <a:pPr marL="171450" indent="-171450">
              <a:spcBef>
                <a:spcPts val="1000"/>
              </a:spcBef>
              <a:buFont typeface="Arial"/>
              <a:buChar char="•"/>
            </a:pPr>
            <a:endParaRPr lang="en-US" dirty="0"/>
          </a:p>
          <a:p>
            <a:pPr marL="171450" indent="-171450">
              <a:spcBef>
                <a:spcPts val="1000"/>
              </a:spcBef>
              <a:buFont typeface="Arial"/>
              <a:buChar char="•"/>
            </a:pPr>
            <a:r>
              <a:rPr lang="en-US" dirty="0" err="1"/>
              <a:t>Myfair</a:t>
            </a:r>
            <a:r>
              <a:rPr lang="en-US" dirty="0"/>
              <a:t> homecare is an  active organization, and has been founded to offer  high quality care.</a:t>
            </a:r>
            <a:endParaRPr lang="en-GB" dirty="0"/>
          </a:p>
        </p:txBody>
      </p:sp>
      <p:sp>
        <p:nvSpPr>
          <p:cNvPr id="4" name="Slide Number Placeholder 3"/>
          <p:cNvSpPr>
            <a:spLocks noGrp="1"/>
          </p:cNvSpPr>
          <p:nvPr>
            <p:ph type="sldNum" sz="quarter" idx="5"/>
          </p:nvPr>
        </p:nvSpPr>
        <p:spPr/>
        <p:txBody>
          <a:bodyPr/>
          <a:lstStyle/>
          <a:p>
            <a:fld id="{090B274B-C5B0-41CC-AD26-95A6602CE47B}" type="slidenum">
              <a:rPr lang="en-GB"/>
              <a:t>2</a:t>
            </a:fld>
            <a:endParaRPr lang="en-GB"/>
          </a:p>
        </p:txBody>
      </p:sp>
    </p:spTree>
    <p:extLst>
      <p:ext uri="{BB962C8B-B14F-4D97-AF65-F5344CB8AC3E}">
        <p14:creationId xmlns:p14="http://schemas.microsoft.com/office/powerpoint/2010/main" val="4123109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r>
              <a:rPr lang="en-GB" cap="all" dirty="0"/>
              <a:t>is the on-demand availability of computer system resources, especially data storage and computing power, without direct active management by the user. The term is generally used to describe data centres available to many users over the Internet. Large clouds, predominant today, often have functions distributed over multiple locations from central servers. If the connection to the user is relatively close, it may be designated an edge Server.</a:t>
            </a:r>
            <a:endParaRPr lang="en-US" dirty="0"/>
          </a:p>
          <a:p>
            <a:pPr>
              <a:spcBef>
                <a:spcPts val="1000"/>
              </a:spcBef>
            </a:pPr>
            <a:r>
              <a:rPr lang="en-GB" b="1" cap="all" dirty="0"/>
              <a:t>Cloud computing – WHAT IS IT AD AND DIS</a:t>
            </a:r>
            <a:endParaRPr lang="en-US" dirty="0">
              <a:cs typeface="Calibri"/>
            </a:endParaRPr>
          </a:p>
          <a:p>
            <a:pPr>
              <a:spcBef>
                <a:spcPts val="1000"/>
              </a:spcBef>
            </a:pPr>
            <a:r>
              <a:rPr lang="en-US" b="1" cap="all" dirty="0"/>
              <a:t>Coldharbour- </a:t>
            </a:r>
            <a:r>
              <a:rPr lang="en-GB" b="1" cap="all" dirty="0"/>
              <a:t>WHAT IS IT </a:t>
            </a:r>
            <a:endParaRPr lang="en-US">
              <a:cs typeface="Calibri"/>
            </a:endParaRPr>
          </a:p>
          <a:p>
            <a:pPr>
              <a:spcBef>
                <a:spcPts val="1000"/>
              </a:spcBef>
            </a:pPr>
            <a:r>
              <a:rPr lang="en-US" b="1" cap="all" dirty="0" err="1"/>
              <a:t>Celltrak</a:t>
            </a:r>
            <a:r>
              <a:rPr lang="en-US" b="1" cap="all" dirty="0"/>
              <a:t> - </a:t>
            </a:r>
            <a:r>
              <a:rPr lang="en-GB" b="1" cap="all" dirty="0"/>
              <a:t>WHAT IS IT </a:t>
            </a:r>
            <a:endParaRPr lang="en-US" cap="all">
              <a:cs typeface="Calibri"/>
            </a:endParaRPr>
          </a:p>
          <a:p>
            <a:pPr>
              <a:spcBef>
                <a:spcPts val="1000"/>
              </a:spcBef>
            </a:pPr>
            <a:r>
              <a:rPr lang="en-US" b="1" cap="all" dirty="0"/>
              <a:t>Electric equipment such as hoist, electric shower chair, armchair with remote control, hospital bed at home.</a:t>
            </a:r>
            <a:endParaRPr lang="en-GB">
              <a:cs typeface="Calibri" panose="020F0502020204030204"/>
            </a:endParaRPr>
          </a:p>
        </p:txBody>
      </p:sp>
      <p:sp>
        <p:nvSpPr>
          <p:cNvPr id="4" name="Slide Number Placeholder 3"/>
          <p:cNvSpPr>
            <a:spLocks noGrp="1"/>
          </p:cNvSpPr>
          <p:nvPr>
            <p:ph type="sldNum" sz="quarter" idx="5"/>
          </p:nvPr>
        </p:nvSpPr>
        <p:spPr/>
        <p:txBody>
          <a:bodyPr/>
          <a:lstStyle/>
          <a:p>
            <a:fld id="{090B274B-C5B0-41CC-AD26-95A6602CE47B}" type="slidenum">
              <a:rPr lang="en-GB"/>
              <a:t>3</a:t>
            </a:fld>
            <a:endParaRPr lang="en-GB"/>
          </a:p>
        </p:txBody>
      </p:sp>
    </p:spTree>
    <p:extLst>
      <p:ext uri="{BB962C8B-B14F-4D97-AF65-F5344CB8AC3E}">
        <p14:creationId xmlns:p14="http://schemas.microsoft.com/office/powerpoint/2010/main" val="1213179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Coldharbour is used by 70% of the top 20 residential and community care providers in the UK</a:t>
            </a:r>
            <a:r>
              <a:rPr lang="en-GB" dirty="0"/>
              <a:t>, helping them to improve operational efficiency from enquiry handling, care assessments, better care planning and scheduling through to workforce optimisation, mobile working, compliance for quality assurance, payroll and invoicing and analytics.</a:t>
            </a:r>
            <a:endParaRPr lang="en-US" dirty="0"/>
          </a:p>
        </p:txBody>
      </p:sp>
      <p:sp>
        <p:nvSpPr>
          <p:cNvPr id="4" name="Slide Number Placeholder 3"/>
          <p:cNvSpPr>
            <a:spLocks noGrp="1"/>
          </p:cNvSpPr>
          <p:nvPr>
            <p:ph type="sldNum" sz="quarter" idx="5"/>
          </p:nvPr>
        </p:nvSpPr>
        <p:spPr/>
        <p:txBody>
          <a:bodyPr/>
          <a:lstStyle/>
          <a:p>
            <a:fld id="{3256E9D5-04FD-4DB3-B3F9-88C2C2BCBD85}" type="slidenum">
              <a:rPr lang="en-GB"/>
              <a:t>5</a:t>
            </a:fld>
            <a:endParaRPr lang="en-GB"/>
          </a:p>
        </p:txBody>
      </p:sp>
    </p:spTree>
    <p:extLst>
      <p:ext uri="{BB962C8B-B14F-4D97-AF65-F5344CB8AC3E}">
        <p14:creationId xmlns:p14="http://schemas.microsoft.com/office/powerpoint/2010/main" val="1694466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Celltrak</a:t>
            </a:r>
            <a:r>
              <a:rPr lang="en-US" dirty="0">
                <a:cs typeface="Calibri"/>
              </a:rPr>
              <a:t> is a program implemented on cellphones to log in to the client scanning a tag from the client book, is having GPS system so the management knows in real time the location of the </a:t>
            </a:r>
            <a:r>
              <a:rPr lang="en-US" dirty="0" err="1">
                <a:cs typeface="Calibri"/>
              </a:rPr>
              <a:t>carer</a:t>
            </a:r>
            <a:r>
              <a:rPr lang="en-US" dirty="0">
                <a:cs typeface="Calibri"/>
              </a:rPr>
              <a:t>, and </a:t>
            </a:r>
            <a:r>
              <a:rPr lang="en-US" dirty="0" err="1">
                <a:cs typeface="Calibri"/>
              </a:rPr>
              <a:t>carers</a:t>
            </a:r>
            <a:r>
              <a:rPr lang="en-US" dirty="0">
                <a:cs typeface="Calibri"/>
              </a:rPr>
              <a:t> can </a:t>
            </a:r>
            <a:r>
              <a:rPr lang="en-GB" dirty="0">
                <a:cs typeface="Calibri"/>
              </a:rPr>
              <a:t>access</a:t>
            </a:r>
            <a:r>
              <a:rPr lang="en-US" dirty="0">
                <a:cs typeface="Calibri"/>
              </a:rPr>
              <a:t> online information about clients care plan </a:t>
            </a:r>
            <a:r>
              <a:rPr lang="en-US" dirty="0" err="1">
                <a:cs typeface="Calibri"/>
              </a:rPr>
              <a:t>adress</a:t>
            </a:r>
            <a:r>
              <a:rPr lang="en-US" dirty="0">
                <a:cs typeface="Calibri"/>
              </a:rPr>
              <a:t> and other handful information's. </a:t>
            </a:r>
          </a:p>
        </p:txBody>
      </p:sp>
      <p:sp>
        <p:nvSpPr>
          <p:cNvPr id="4" name="Slide Number Placeholder 3"/>
          <p:cNvSpPr>
            <a:spLocks noGrp="1"/>
          </p:cNvSpPr>
          <p:nvPr>
            <p:ph type="sldNum" sz="quarter" idx="5"/>
          </p:nvPr>
        </p:nvSpPr>
        <p:spPr/>
        <p:txBody>
          <a:bodyPr/>
          <a:lstStyle/>
          <a:p>
            <a:fld id="{3256E9D5-04FD-4DB3-B3F9-88C2C2BCBD85}" type="slidenum">
              <a:rPr lang="en-GB"/>
              <a:t>6</a:t>
            </a:fld>
            <a:endParaRPr lang="en-GB"/>
          </a:p>
        </p:txBody>
      </p:sp>
    </p:spTree>
    <p:extLst>
      <p:ext uri="{BB962C8B-B14F-4D97-AF65-F5344CB8AC3E}">
        <p14:creationId xmlns:p14="http://schemas.microsoft.com/office/powerpoint/2010/main" val="2311343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modern technologies introduced help improving the quality of care provided from our company. Loosing less time doing the log in manually with the land line of the client as it was used before.</a:t>
            </a:r>
          </a:p>
          <a:p>
            <a:r>
              <a:rPr lang="en-US" dirty="0">
                <a:cs typeface="Calibri"/>
              </a:rPr>
              <a:t>Care workers are able to see their changes to rosters in real time and  information about clients without need of waiting e-mail with excel from the office.</a:t>
            </a:r>
          </a:p>
          <a:p>
            <a:r>
              <a:rPr lang="en-US" dirty="0">
                <a:cs typeface="Calibri"/>
              </a:rPr>
              <a:t>Clients are receiving now on weekly basis the Rota with the </a:t>
            </a:r>
            <a:r>
              <a:rPr lang="en-US" dirty="0" err="1">
                <a:cs typeface="Calibri"/>
              </a:rPr>
              <a:t>carers</a:t>
            </a:r>
            <a:r>
              <a:rPr lang="en-US" dirty="0">
                <a:cs typeface="Calibri"/>
              </a:rPr>
              <a:t> that  are visiting them in the forward week, name and profiles.</a:t>
            </a:r>
          </a:p>
        </p:txBody>
      </p:sp>
      <p:sp>
        <p:nvSpPr>
          <p:cNvPr id="4" name="Slide Number Placeholder 3"/>
          <p:cNvSpPr>
            <a:spLocks noGrp="1"/>
          </p:cNvSpPr>
          <p:nvPr>
            <p:ph type="sldNum" sz="quarter" idx="5"/>
          </p:nvPr>
        </p:nvSpPr>
        <p:spPr/>
        <p:txBody>
          <a:bodyPr/>
          <a:lstStyle/>
          <a:p>
            <a:fld id="{0C0044E2-194C-4467-AEB1-A0C236186282}" type="slidenum">
              <a:rPr lang="en-GB"/>
              <a:t>8</a:t>
            </a:fld>
            <a:endParaRPr lang="en-GB"/>
          </a:p>
        </p:txBody>
      </p:sp>
    </p:spTree>
    <p:extLst>
      <p:ext uri="{BB962C8B-B14F-4D97-AF65-F5344CB8AC3E}">
        <p14:creationId xmlns:p14="http://schemas.microsoft.com/office/powerpoint/2010/main" val="549899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Cloud computer technology is permitting for abundance of information to be stocked at an incredible low cost, all without the restrictions and supplementary cost of hardware and servers.</a:t>
            </a:r>
          </a:p>
          <a:p>
            <a:endParaRPr lang="en-US">
              <a:cs typeface="Calibri"/>
            </a:endParaRPr>
          </a:p>
        </p:txBody>
      </p:sp>
      <p:sp>
        <p:nvSpPr>
          <p:cNvPr id="4" name="Slide Number Placeholder 3"/>
          <p:cNvSpPr>
            <a:spLocks noGrp="1"/>
          </p:cNvSpPr>
          <p:nvPr>
            <p:ph type="sldNum" sz="quarter" idx="5"/>
          </p:nvPr>
        </p:nvSpPr>
        <p:spPr/>
        <p:txBody>
          <a:bodyPr/>
          <a:lstStyle/>
          <a:p>
            <a:fld id="{090B274B-C5B0-41CC-AD26-95A6602CE47B}" type="slidenum">
              <a:rPr lang="en-GB"/>
              <a:t>10</a:t>
            </a:fld>
            <a:endParaRPr lang="en-GB"/>
          </a:p>
        </p:txBody>
      </p:sp>
    </p:spTree>
    <p:extLst>
      <p:ext uri="{BB962C8B-B14F-4D97-AF65-F5344CB8AC3E}">
        <p14:creationId xmlns:p14="http://schemas.microsoft.com/office/powerpoint/2010/main" val="1598990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With new Technolgies introduced such the software Coldharbour, the organization is not facing challenges to roster </a:t>
            </a:r>
            <a:r>
              <a:rPr lang="en-US" dirty="0" err="1">
                <a:cs typeface="Calibri"/>
              </a:rPr>
              <a:t>carers</a:t>
            </a:r>
            <a:r>
              <a:rPr lang="en-US" dirty="0">
                <a:cs typeface="Calibri"/>
              </a:rPr>
              <a:t> in Microsoft Excell program and send manually e-mail,  so it can be lost or erased by mistake from the career at arrival. </a:t>
            </a:r>
          </a:p>
          <a:p>
            <a:r>
              <a:rPr lang="en-US" dirty="0">
                <a:cs typeface="Calibri"/>
              </a:rPr>
              <a:t>Without a GPS system the Company could not track the </a:t>
            </a:r>
            <a:r>
              <a:rPr lang="en-US" dirty="0" err="1">
                <a:cs typeface="Calibri"/>
              </a:rPr>
              <a:t>carers</a:t>
            </a:r>
            <a:r>
              <a:rPr lang="en-US" dirty="0">
                <a:cs typeface="Calibri"/>
              </a:rPr>
              <a:t> in real time to actually know if </a:t>
            </a:r>
            <a:r>
              <a:rPr lang="en-US" dirty="0"/>
              <a:t>they would spend the allocated time or if </a:t>
            </a:r>
            <a:r>
              <a:rPr lang="en-US" dirty="0" err="1"/>
              <a:t>carers</a:t>
            </a:r>
            <a:r>
              <a:rPr lang="en-US" dirty="0"/>
              <a:t> arrive on time to the client</a:t>
            </a:r>
            <a:endParaRPr lang="en-US" dirty="0">
              <a:cs typeface="Calibri"/>
            </a:endParaRPr>
          </a:p>
        </p:txBody>
      </p:sp>
      <p:sp>
        <p:nvSpPr>
          <p:cNvPr id="4" name="Slide Number Placeholder 3"/>
          <p:cNvSpPr>
            <a:spLocks noGrp="1"/>
          </p:cNvSpPr>
          <p:nvPr>
            <p:ph type="sldNum" sz="quarter" idx="5"/>
          </p:nvPr>
        </p:nvSpPr>
        <p:spPr/>
        <p:txBody>
          <a:bodyPr/>
          <a:lstStyle/>
          <a:p>
            <a:fld id="{EE4C5DD8-05FE-4BEA-B1DD-6D13B60FF463}" type="slidenum">
              <a:rPr lang="en-GB"/>
              <a:t>12</a:t>
            </a:fld>
            <a:endParaRPr lang="en-GB"/>
          </a:p>
        </p:txBody>
      </p:sp>
    </p:spTree>
    <p:extLst>
      <p:ext uri="{BB962C8B-B14F-4D97-AF65-F5344CB8AC3E}">
        <p14:creationId xmlns:p14="http://schemas.microsoft.com/office/powerpoint/2010/main" val="278102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Without manual handling the care assistant is more less to damage his back.</a:t>
            </a:r>
          </a:p>
          <a:p>
            <a:r>
              <a:rPr lang="en-US" dirty="0">
                <a:cs typeface="Calibri"/>
              </a:rPr>
              <a:t>The organization being in control in real time is more informed and can justify at all times the work of the care assistant done to the client in front of the family or Social Workers.</a:t>
            </a:r>
          </a:p>
        </p:txBody>
      </p:sp>
      <p:sp>
        <p:nvSpPr>
          <p:cNvPr id="4" name="Slide Number Placeholder 3"/>
          <p:cNvSpPr>
            <a:spLocks noGrp="1"/>
          </p:cNvSpPr>
          <p:nvPr>
            <p:ph type="sldNum" sz="quarter" idx="5"/>
          </p:nvPr>
        </p:nvSpPr>
        <p:spPr/>
        <p:txBody>
          <a:bodyPr/>
          <a:lstStyle/>
          <a:p>
            <a:fld id="{BD29C120-D5D4-4423-BF62-CF54E23AE232}" type="slidenum">
              <a:rPr lang="en-GB"/>
              <a:t>16</a:t>
            </a:fld>
            <a:endParaRPr lang="en-GB"/>
          </a:p>
        </p:txBody>
      </p:sp>
    </p:spTree>
    <p:extLst>
      <p:ext uri="{BB962C8B-B14F-4D97-AF65-F5344CB8AC3E}">
        <p14:creationId xmlns:p14="http://schemas.microsoft.com/office/powerpoint/2010/main" val="1677617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Hvvj;jv</a:t>
            </a:r>
            <a:endParaRPr lang="en-GB" dirty="0"/>
          </a:p>
        </p:txBody>
      </p:sp>
      <p:sp>
        <p:nvSpPr>
          <p:cNvPr id="4" name="Slide Number Placeholder 3"/>
          <p:cNvSpPr>
            <a:spLocks noGrp="1"/>
          </p:cNvSpPr>
          <p:nvPr>
            <p:ph type="sldNum" sz="quarter" idx="5"/>
          </p:nvPr>
        </p:nvSpPr>
        <p:spPr/>
        <p:txBody>
          <a:bodyPr/>
          <a:lstStyle/>
          <a:p>
            <a:fld id="{090B274B-C5B0-41CC-AD26-95A6602CE47B}" type="slidenum">
              <a:rPr lang="en-GB" smtClean="0"/>
              <a:t>19</a:t>
            </a:fld>
            <a:endParaRPr lang="en-GB"/>
          </a:p>
        </p:txBody>
      </p:sp>
    </p:spTree>
    <p:extLst>
      <p:ext uri="{BB962C8B-B14F-4D97-AF65-F5344CB8AC3E}">
        <p14:creationId xmlns:p14="http://schemas.microsoft.com/office/powerpoint/2010/main" val="1220654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16719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19834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97883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12/18/2019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30519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12/18/2019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67152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12/18/2019</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87482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12/18/2019</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99806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12/18/2019</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3895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49024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33168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879002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173783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7155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12/18/2019</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084573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12/18/2019</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0557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7331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7860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12/18/2019</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662784958"/>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png"/><Relationship Id="rId7" Type="http://schemas.openxmlformats.org/officeDocument/2006/relationships/diagramData" Target="../diagrams/data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mayfair-homecare.co.uk/branches/finder?postcode=wokin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3">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6" name="Picture 15">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 name="Oval 17">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2" name="Picture 21">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4" name="Rectangle 23">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52B1435E-BAB8-43AB-AF6A-C15D437DC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8DEC9154-4427-4E2F-AACC-49016F0E245E}"/>
              </a:ext>
            </a:extLst>
          </p:cNvPr>
          <p:cNvSpPr>
            <a:spLocks noGrp="1"/>
          </p:cNvSpPr>
          <p:nvPr>
            <p:ph type="title"/>
          </p:nvPr>
        </p:nvSpPr>
        <p:spPr>
          <a:xfrm>
            <a:off x="1386944" y="368051"/>
            <a:ext cx="9404723" cy="1400530"/>
          </a:xfrm>
        </p:spPr>
        <p:txBody>
          <a:bodyPr/>
          <a:lstStyle/>
          <a:p>
            <a:pPr algn="ctr"/>
            <a:r>
              <a:rPr lang="en-GB" b="1" dirty="0">
                <a:latin typeface="Times New Roman"/>
                <a:ea typeface="+mj-lt"/>
                <a:cs typeface="+mj-lt"/>
              </a:rPr>
              <a:t>DIGITAL SKILLS AND RESEARCH METHODS </a:t>
            </a:r>
            <a:br>
              <a:rPr lang="en-GB" b="1" dirty="0">
                <a:latin typeface="Times New Roman"/>
                <a:ea typeface="+mj-lt"/>
                <a:cs typeface="+mj-lt"/>
              </a:rPr>
            </a:br>
            <a:endParaRPr lang="en-GB" b="1" dirty="0">
              <a:latin typeface="Times New Roman"/>
            </a:endParaRPr>
          </a:p>
        </p:txBody>
      </p:sp>
      <p:graphicFrame>
        <p:nvGraphicFramePr>
          <p:cNvPr id="9" name="Diagram 9">
            <a:extLst>
              <a:ext uri="{FF2B5EF4-FFF2-40B4-BE49-F238E27FC236}">
                <a16:creationId xmlns:a16="http://schemas.microsoft.com/office/drawing/2014/main" id="{2FB299CE-36F1-4B15-A2D5-75E09355969D}"/>
              </a:ext>
            </a:extLst>
          </p:cNvPr>
          <p:cNvGraphicFramePr/>
          <p:nvPr>
            <p:extLst>
              <p:ext uri="{D42A27DB-BD31-4B8C-83A1-F6EECF244321}">
                <p14:modId xmlns:p14="http://schemas.microsoft.com/office/powerpoint/2010/main" val="1023285025"/>
              </p:ext>
            </p:extLst>
          </p:nvPr>
        </p:nvGraphicFramePr>
        <p:xfrm>
          <a:off x="2050365" y="1935647"/>
          <a:ext cx="8083444" cy="454013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10" name="TextBox 209">
            <a:extLst>
              <a:ext uri="{FF2B5EF4-FFF2-40B4-BE49-F238E27FC236}">
                <a16:creationId xmlns:a16="http://schemas.microsoft.com/office/drawing/2014/main" id="{E873E2DD-4B75-44F2-80B4-AC48104DE224}"/>
              </a:ext>
            </a:extLst>
          </p:cNvPr>
          <p:cNvSpPr txBox="1"/>
          <p:nvPr/>
        </p:nvSpPr>
        <p:spPr>
          <a:xfrm>
            <a:off x="5041900" y="1454150"/>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BMSW4003</a:t>
            </a:r>
          </a:p>
        </p:txBody>
      </p:sp>
    </p:spTree>
    <p:extLst>
      <p:ext uri="{BB962C8B-B14F-4D97-AF65-F5344CB8AC3E}">
        <p14:creationId xmlns:p14="http://schemas.microsoft.com/office/powerpoint/2010/main" val="101874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FEEA2A38-23D6-44CF-8584-1A998134E8BB}"/>
              </a:ext>
            </a:extLst>
          </p:cNvPr>
          <p:cNvSpPr txBox="1">
            <a:spLocks noGrp="1"/>
          </p:cNvSpPr>
          <p:nvPr/>
        </p:nvSpPr>
        <p:spPr>
          <a:xfrm>
            <a:off x="5045918" y="914400"/>
            <a:ext cx="6587101" cy="5441572"/>
          </a:xfrm>
          <a:prstGeom prst="rect">
            <a:avLst/>
          </a:prstGeom>
        </p:spPr>
        <p:txBody>
          <a:bodyPr vert="horz" lIns="91440" tIns="45720" rIns="91440" bIns="45720" rtlCol="0" anchor="b">
            <a:normAutofit fontScale="25000" lnSpcReduction="20000"/>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pPr algn="ctr">
              <a:lnSpc>
                <a:spcPct val="90000"/>
              </a:lnSpc>
              <a:spcBef>
                <a:spcPct val="0"/>
              </a:spcBef>
              <a:spcAft>
                <a:spcPts val="600"/>
              </a:spcAft>
            </a:pPr>
            <a:r>
              <a:rPr lang="en-US" sz="13500" b="1" u="sng" dirty="0">
                <a:solidFill>
                  <a:srgbClr val="EBEBEB"/>
                </a:solidFill>
                <a:latin typeface="Times New Roman"/>
                <a:cs typeface="Times New Roman"/>
              </a:rPr>
              <a:t>KEY facts</a:t>
            </a:r>
          </a:p>
          <a:p>
            <a:pPr algn="ctr">
              <a:lnSpc>
                <a:spcPct val="90000"/>
              </a:lnSpc>
              <a:spcBef>
                <a:spcPct val="0"/>
              </a:spcBef>
              <a:spcAft>
                <a:spcPts val="600"/>
              </a:spcAft>
            </a:pPr>
            <a:endParaRPr lang="en-US" sz="5500" b="1" u="sng" dirty="0">
              <a:solidFill>
                <a:srgbClr val="EBEBEB"/>
              </a:solidFill>
              <a:latin typeface="Times New Roman"/>
              <a:cs typeface="Times New Roman"/>
            </a:endParaRPr>
          </a:p>
          <a:p>
            <a:pPr marL="457200" indent="-457200">
              <a:lnSpc>
                <a:spcPct val="90000"/>
              </a:lnSpc>
              <a:spcBef>
                <a:spcPct val="0"/>
              </a:spcBef>
              <a:spcAft>
                <a:spcPts val="600"/>
              </a:spcAft>
              <a:buFont typeface="Arial" charset="2"/>
              <a:buChar char="•"/>
            </a:pPr>
            <a:r>
              <a:rPr lang="en-US" sz="8000" dirty="0">
                <a:solidFill>
                  <a:srgbClr val="EBEBEB"/>
                </a:solidFill>
                <a:latin typeface="Times New Roman"/>
                <a:cs typeface="Times New Roman"/>
              </a:rPr>
              <a:t>Established 1998</a:t>
            </a:r>
            <a:endParaRPr lang="en-US" sz="8000" b="1" u="sng" dirty="0">
              <a:solidFill>
                <a:srgbClr val="EBEBEB"/>
              </a:solidFill>
              <a:latin typeface="Times New Roman"/>
              <a:cs typeface="Times New Roman"/>
            </a:endParaRPr>
          </a:p>
          <a:p>
            <a:pPr marL="457200" indent="-457200">
              <a:lnSpc>
                <a:spcPct val="90000"/>
              </a:lnSpc>
              <a:spcBef>
                <a:spcPct val="0"/>
              </a:spcBef>
              <a:spcAft>
                <a:spcPts val="600"/>
              </a:spcAft>
              <a:buFont typeface="Arial" charset="2"/>
              <a:buChar char="•"/>
            </a:pPr>
            <a:r>
              <a:rPr lang="en-US" sz="8000" dirty="0">
                <a:solidFill>
                  <a:srgbClr val="EBEBEB"/>
                </a:solidFill>
                <a:latin typeface="Times New Roman"/>
                <a:cs typeface="Times New Roman"/>
              </a:rPr>
              <a:t>Based in  Basingstoke</a:t>
            </a:r>
          </a:p>
          <a:p>
            <a:pPr marL="457200" indent="-457200">
              <a:lnSpc>
                <a:spcPct val="90000"/>
              </a:lnSpc>
              <a:spcBef>
                <a:spcPct val="0"/>
              </a:spcBef>
              <a:spcAft>
                <a:spcPts val="600"/>
              </a:spcAft>
              <a:buFont typeface="Arial" charset="2"/>
              <a:buChar char="•"/>
            </a:pPr>
            <a:r>
              <a:rPr lang="en-US" sz="8000" dirty="0">
                <a:solidFill>
                  <a:srgbClr val="EBEBEB"/>
                </a:solidFill>
                <a:latin typeface="Times New Roman"/>
                <a:cs typeface="Times New Roman"/>
              </a:rPr>
              <a:t>13 Branches all over </a:t>
            </a:r>
            <a:r>
              <a:rPr lang="en-US" sz="8000" dirty="0" err="1">
                <a:solidFill>
                  <a:srgbClr val="EBEBEB"/>
                </a:solidFill>
                <a:latin typeface="Times New Roman"/>
                <a:cs typeface="Times New Roman"/>
              </a:rPr>
              <a:t>uk</a:t>
            </a:r>
            <a:endParaRPr lang="en-US" sz="8000" dirty="0">
              <a:solidFill>
                <a:srgbClr val="EBEBEB"/>
              </a:solidFill>
              <a:latin typeface="Times New Roman"/>
              <a:cs typeface="Times New Roman"/>
            </a:endParaRPr>
          </a:p>
          <a:p>
            <a:pPr algn="ctr">
              <a:lnSpc>
                <a:spcPct val="90000"/>
              </a:lnSpc>
              <a:spcBef>
                <a:spcPct val="0"/>
              </a:spcBef>
              <a:spcAft>
                <a:spcPts val="600"/>
              </a:spcAft>
            </a:pPr>
            <a:endParaRPr lang="en-US" sz="8000" dirty="0">
              <a:solidFill>
                <a:srgbClr val="EBEBEB"/>
              </a:solidFill>
              <a:latin typeface="Times New Roman"/>
              <a:cs typeface="Times New Roman"/>
            </a:endParaRPr>
          </a:p>
          <a:p>
            <a:pPr algn="ctr">
              <a:lnSpc>
                <a:spcPct val="90000"/>
              </a:lnSpc>
              <a:spcBef>
                <a:spcPct val="0"/>
              </a:spcBef>
              <a:spcAft>
                <a:spcPts val="600"/>
              </a:spcAft>
            </a:pPr>
            <a:endParaRPr lang="en-US" sz="8000" dirty="0">
              <a:solidFill>
                <a:srgbClr val="EBEBEB"/>
              </a:solidFill>
              <a:latin typeface="Times New Roman"/>
              <a:cs typeface="Times New Roman"/>
            </a:endParaRPr>
          </a:p>
          <a:p>
            <a:pPr algn="ctr">
              <a:lnSpc>
                <a:spcPct val="90000"/>
              </a:lnSpc>
              <a:spcBef>
                <a:spcPct val="0"/>
              </a:spcBef>
              <a:spcAft>
                <a:spcPts val="600"/>
              </a:spcAft>
            </a:pPr>
            <a:r>
              <a:rPr lang="en-US" sz="8000" dirty="0">
                <a:solidFill>
                  <a:srgbClr val="EBEBEB"/>
                </a:solidFill>
                <a:latin typeface="Times New Roman"/>
                <a:cs typeface="Times New Roman"/>
              </a:rPr>
              <a:t>Mission - "to provide quality, friendly and fully trained staff to deliver high quality care and support that meets your individual needs"</a:t>
            </a:r>
          </a:p>
          <a:p>
            <a:pPr algn="ctr">
              <a:lnSpc>
                <a:spcPct val="90000"/>
              </a:lnSpc>
              <a:spcBef>
                <a:spcPct val="0"/>
              </a:spcBef>
              <a:spcAft>
                <a:spcPts val="600"/>
              </a:spcAft>
            </a:pPr>
            <a:endParaRPr lang="en-US" sz="8000" dirty="0">
              <a:solidFill>
                <a:srgbClr val="EBEBEB"/>
              </a:solidFill>
              <a:latin typeface="Times New Roman"/>
              <a:cs typeface="Times New Roman"/>
            </a:endParaRPr>
          </a:p>
          <a:p>
            <a:pPr algn="ctr">
              <a:lnSpc>
                <a:spcPct val="90000"/>
              </a:lnSpc>
              <a:spcBef>
                <a:spcPct val="0"/>
              </a:spcBef>
              <a:spcAft>
                <a:spcPts val="600"/>
              </a:spcAft>
            </a:pPr>
            <a:r>
              <a:rPr lang="en-US" sz="8000" dirty="0" err="1">
                <a:solidFill>
                  <a:srgbClr val="EBEBEB"/>
                </a:solidFill>
                <a:latin typeface="Times New Roman"/>
                <a:cs typeface="Times New Roman"/>
              </a:rPr>
              <a:t>VIsion</a:t>
            </a:r>
            <a:r>
              <a:rPr lang="en-US" sz="8000" dirty="0">
                <a:solidFill>
                  <a:srgbClr val="EBEBEB"/>
                </a:solidFill>
                <a:latin typeface="Times New Roman"/>
                <a:cs typeface="Times New Roman"/>
              </a:rPr>
              <a:t> - "to deliver a service to be proud of“</a:t>
            </a:r>
          </a:p>
          <a:p>
            <a:pPr algn="ctr">
              <a:lnSpc>
                <a:spcPct val="90000"/>
              </a:lnSpc>
              <a:spcBef>
                <a:spcPct val="0"/>
              </a:spcBef>
              <a:spcAft>
                <a:spcPts val="600"/>
              </a:spcAft>
            </a:pPr>
            <a:endParaRPr lang="en-US" sz="8000" dirty="0">
              <a:solidFill>
                <a:srgbClr val="EBEBEB"/>
              </a:solidFill>
              <a:latin typeface="Times New Roman"/>
              <a:cs typeface="Times New Roman"/>
            </a:endParaRPr>
          </a:p>
          <a:p>
            <a:pPr algn="ctr">
              <a:lnSpc>
                <a:spcPct val="90000"/>
              </a:lnSpc>
              <a:spcBef>
                <a:spcPct val="0"/>
              </a:spcBef>
              <a:spcAft>
                <a:spcPts val="600"/>
              </a:spcAft>
            </a:pPr>
            <a:r>
              <a:rPr lang="en-US" sz="8000" dirty="0"/>
              <a:t>(Mayfair Homecare, 2019)</a:t>
            </a:r>
            <a:endParaRPr lang="en-US" sz="8000" dirty="0">
              <a:solidFill>
                <a:srgbClr val="EBEBEB"/>
              </a:solidFill>
              <a:latin typeface="Times New Roman"/>
              <a:cs typeface="Times New Roman"/>
            </a:endParaRPr>
          </a:p>
          <a:p>
            <a:pPr>
              <a:lnSpc>
                <a:spcPct val="90000"/>
              </a:lnSpc>
              <a:spcBef>
                <a:spcPct val="0"/>
              </a:spcBef>
              <a:spcAft>
                <a:spcPts val="600"/>
              </a:spcAft>
            </a:pPr>
            <a:endParaRPr lang="en-US" sz="8000" dirty="0">
              <a:solidFill>
                <a:srgbClr val="EBEBEB"/>
              </a:solidFill>
              <a:latin typeface="Times New Roman"/>
              <a:cs typeface="Times New Roman"/>
            </a:endParaRPr>
          </a:p>
          <a:p>
            <a:pPr>
              <a:lnSpc>
                <a:spcPct val="90000"/>
              </a:lnSpc>
              <a:spcBef>
                <a:spcPct val="0"/>
              </a:spcBef>
              <a:spcAft>
                <a:spcPts val="600"/>
              </a:spcAft>
              <a:buFont typeface="Arial" charset="2"/>
            </a:pPr>
            <a:endParaRPr lang="en-US" sz="3400" dirty="0">
              <a:solidFill>
                <a:srgbClr val="EBEBEB"/>
              </a:solidFill>
              <a:latin typeface="Times New Roman"/>
              <a:cs typeface="Times New Roman"/>
            </a:endParaRPr>
          </a:p>
          <a:p>
            <a:pPr>
              <a:lnSpc>
                <a:spcPct val="90000"/>
              </a:lnSpc>
              <a:spcBef>
                <a:spcPct val="0"/>
              </a:spcBef>
              <a:spcAft>
                <a:spcPts val="600"/>
              </a:spcAft>
            </a:pPr>
            <a:endParaRPr lang="en-US" sz="3400" dirty="0">
              <a:solidFill>
                <a:srgbClr val="EBEBEB"/>
              </a:solidFill>
              <a:latin typeface="Times New Roman"/>
              <a:cs typeface="Times New Roman"/>
            </a:endParaRPr>
          </a:p>
          <a:p>
            <a:pPr>
              <a:lnSpc>
                <a:spcPct val="90000"/>
              </a:lnSpc>
              <a:spcBef>
                <a:spcPct val="0"/>
              </a:spcBef>
              <a:spcAft>
                <a:spcPts val="600"/>
              </a:spcAft>
            </a:pPr>
            <a:endParaRPr lang="en-US" sz="3400" dirty="0">
              <a:solidFill>
                <a:srgbClr val="EBEBEB"/>
              </a:solidFill>
              <a:latin typeface="Times New Roman"/>
              <a:cs typeface="Times New Roman"/>
            </a:endParaRPr>
          </a:p>
          <a:p>
            <a:pPr marL="457200" indent="-457200">
              <a:lnSpc>
                <a:spcPct val="90000"/>
              </a:lnSpc>
              <a:spcBef>
                <a:spcPct val="0"/>
              </a:spcBef>
              <a:spcAft>
                <a:spcPts val="600"/>
              </a:spcAft>
              <a:buFont typeface="Arial" charset="2"/>
              <a:buChar char="•"/>
            </a:pPr>
            <a:endParaRPr lang="en-US" sz="3400" dirty="0">
              <a:solidFill>
                <a:srgbClr val="EBEBEB"/>
              </a:solidFill>
              <a:latin typeface="Times New Roman"/>
              <a:cs typeface="Times New Roman"/>
            </a:endParaRPr>
          </a:p>
        </p:txBody>
      </p:sp>
      <p:sp>
        <p:nvSpPr>
          <p:cNvPr id="8"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9" name="Freeform: Shape 13">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5">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Imagine 4" descr="O imagine care conține desen&#10;&#10;Descrierea a fost generată cu un grad foarte mare de încredere">
            <a:extLst>
              <a:ext uri="{FF2B5EF4-FFF2-40B4-BE49-F238E27FC236}">
                <a16:creationId xmlns:a16="http://schemas.microsoft.com/office/drawing/2014/main" id="{1A8FC3A4-5025-43F6-8DC3-7ED37A73685E}"/>
              </a:ext>
            </a:extLst>
          </p:cNvPr>
          <p:cNvPicPr>
            <a:picLocks noChangeAspect="1"/>
          </p:cNvPicPr>
          <p:nvPr/>
        </p:nvPicPr>
        <p:blipFill>
          <a:blip r:embed="rId3"/>
          <a:stretch>
            <a:fillRect/>
          </a:stretch>
        </p:blipFill>
        <p:spPr>
          <a:xfrm>
            <a:off x="647240" y="2765330"/>
            <a:ext cx="2936836" cy="1555939"/>
          </a:xfrm>
          <a:prstGeom prst="rect">
            <a:avLst/>
          </a:prstGeom>
          <a:effectLst/>
        </p:spPr>
      </p:pic>
      <p:sp>
        <p:nvSpPr>
          <p:cNvPr id="4" name="Title 1">
            <a:extLst>
              <a:ext uri="{FF2B5EF4-FFF2-40B4-BE49-F238E27FC236}">
                <a16:creationId xmlns:a16="http://schemas.microsoft.com/office/drawing/2014/main" id="{F2323815-959D-43B9-B797-7B42CB3046E5}"/>
              </a:ext>
            </a:extLst>
          </p:cNvPr>
          <p:cNvSpPr>
            <a:spLocks noGrp="1"/>
          </p:cNvSpPr>
          <p:nvPr/>
        </p:nvSpPr>
        <p:spPr>
          <a:xfrm>
            <a:off x="76884" y="6099349"/>
            <a:ext cx="3195251" cy="685257"/>
          </a:xfrm>
          <a:prstGeom prst="rect">
            <a:avLst/>
          </a:prstGeom>
        </p:spPr>
        <p:txBody>
          <a:bodyPr vert="horz" lIns="91440" tIns="45720" rIns="91440" bIns="45720" rtlCol="0" anchor="b">
            <a:normAutofit lnSpcReduction="10000"/>
          </a:bodyPr>
          <a:lstStyle>
            <a:lvl1pPr algn="l" defTabSz="457200" rtl="0" eaLnBrk="1" latinLnBrk="0" hangingPunct="1">
              <a:spcBef>
                <a:spcPct val="0"/>
              </a:spcBef>
              <a:buNone/>
              <a:defRPr sz="7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Aft>
                <a:spcPts val="600"/>
              </a:spcAft>
            </a:pPr>
            <a:r>
              <a:rPr lang="en-GB" sz="2200">
                <a:solidFill>
                  <a:srgbClr val="000000"/>
                </a:solidFill>
              </a:rPr>
              <a:t>Monica Rusti (1909952)</a:t>
            </a:r>
            <a:endParaRPr lang="en-US" sz="2200">
              <a:solidFill>
                <a:srgbClr val="000000"/>
              </a:solidFill>
            </a:endParaRPr>
          </a:p>
        </p:txBody>
      </p:sp>
    </p:spTree>
    <p:extLst>
      <p:ext uri="{BB962C8B-B14F-4D97-AF65-F5344CB8AC3E}">
        <p14:creationId xmlns:p14="http://schemas.microsoft.com/office/powerpoint/2010/main" val="5537265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30">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A close up of a map&#10;&#10;Description generated with high confidence">
            <a:extLst>
              <a:ext uri="{FF2B5EF4-FFF2-40B4-BE49-F238E27FC236}">
                <a16:creationId xmlns:a16="http://schemas.microsoft.com/office/drawing/2014/main" id="{D17807CA-0D91-49BE-A6AC-3B7CCC0779BE}"/>
              </a:ext>
            </a:extLst>
          </p:cNvPr>
          <p:cNvPicPr>
            <a:picLocks noChangeAspect="1"/>
          </p:cNvPicPr>
          <p:nvPr/>
        </p:nvPicPr>
        <p:blipFill>
          <a:blip r:embed="rId3"/>
          <a:stretch>
            <a:fillRect/>
          </a:stretch>
        </p:blipFill>
        <p:spPr>
          <a:xfrm>
            <a:off x="1328185" y="44336"/>
            <a:ext cx="9332911" cy="4538752"/>
          </a:xfrm>
          <a:prstGeom prst="rect">
            <a:avLst/>
          </a:prstGeom>
          <a:effectLst/>
        </p:spPr>
      </p:pic>
      <p:sp>
        <p:nvSpPr>
          <p:cNvPr id="29" name="Rectangle 32">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0"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32" name="Freeform: Shape 3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0C9674-4F64-CA4F-820C-96C5EC9360BD}"/>
              </a:ext>
            </a:extLst>
          </p:cNvPr>
          <p:cNvSpPr>
            <a:spLocks noGrp="1"/>
          </p:cNvSpPr>
          <p:nvPr>
            <p:ph type="ctrTitle"/>
          </p:nvPr>
        </p:nvSpPr>
        <p:spPr>
          <a:xfrm>
            <a:off x="1523607" y="4729655"/>
            <a:ext cx="9149350" cy="868026"/>
          </a:xfrm>
        </p:spPr>
        <p:txBody>
          <a:bodyPr vert="horz" lIns="91440" tIns="45720" rIns="91440" bIns="45720" rtlCol="0">
            <a:normAutofit/>
          </a:bodyPr>
          <a:lstStyle/>
          <a:p>
            <a:pPr algn="ctr"/>
            <a:r>
              <a:rPr lang="en-US" sz="4800" b="1" dirty="0">
                <a:solidFill>
                  <a:schemeClr val="bg1"/>
                </a:solidFill>
                <a:latin typeface="Times New Roman"/>
                <a:ea typeface="+mj-lt"/>
                <a:cs typeface="+mj-lt"/>
              </a:rPr>
              <a:t>Insights of Modern Technology</a:t>
            </a:r>
            <a:endParaRPr lang="en-US" sz="4800" b="1" dirty="0">
              <a:solidFill>
                <a:schemeClr val="bg1"/>
              </a:solidFill>
              <a:latin typeface="Times New Roman"/>
              <a:cs typeface="Times New Roman"/>
            </a:endParaRPr>
          </a:p>
        </p:txBody>
      </p:sp>
      <p:sp>
        <p:nvSpPr>
          <p:cNvPr id="5" name="Subtitle 2">
            <a:extLst>
              <a:ext uri="{FF2B5EF4-FFF2-40B4-BE49-F238E27FC236}">
                <a16:creationId xmlns:a16="http://schemas.microsoft.com/office/drawing/2014/main" id="{B30204A5-80E1-CA43-80C1-F4288D31EB2E}"/>
              </a:ext>
            </a:extLst>
          </p:cNvPr>
          <p:cNvSpPr txBox="1">
            <a:spLocks noGrp="1"/>
          </p:cNvSpPr>
          <p:nvPr>
            <p:ph type="subTitle" idx="1"/>
          </p:nvPr>
        </p:nvSpPr>
        <p:spPr>
          <a:xfrm>
            <a:off x="1523607" y="5597683"/>
            <a:ext cx="9149349" cy="487924"/>
          </a:xfrm>
          <a:prstGeom prst="rect">
            <a:avLst/>
          </a:prstGeom>
        </p:spPr>
        <p:txBody>
          <a:bodyPr vert="horz" lIns="91440" tIns="45720" rIns="91440" bIns="45720" rtlCol="0">
            <a:normAutofit/>
          </a:bodyPr>
          <a:lstStyle>
            <a:lvl1pPr marL="0" indent="0" algn="ctr" defTabSz="457200" rtl="0" eaLnBrk="1" latinLnBrk="0" hangingPunct="1">
              <a:spcBef>
                <a:spcPct val="20000"/>
              </a:spcBef>
              <a:spcAft>
                <a:spcPts val="600"/>
              </a:spcAft>
              <a:buClr>
                <a:schemeClr val="accent1"/>
              </a:buClr>
              <a:buSzPct val="11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buClr>
              <a:buSzPct val="11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buClr>
              <a:buSzPct val="11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buClr>
              <a:buSzPct val="11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9pPr>
          </a:lstStyle>
          <a:p>
            <a:r>
              <a:rPr lang="en-US" b="1" dirty="0">
                <a:solidFill>
                  <a:srgbClr val="EBEBEB"/>
                </a:solidFill>
                <a:latin typeface="Times New Roman"/>
                <a:cs typeface="Times New Roman"/>
              </a:rPr>
              <a:t>Eleni </a:t>
            </a:r>
            <a:r>
              <a:rPr lang="en-US" b="1" dirty="0" err="1">
                <a:solidFill>
                  <a:srgbClr val="EBEBEB"/>
                </a:solidFill>
                <a:latin typeface="Times New Roman"/>
                <a:cs typeface="Times New Roman"/>
              </a:rPr>
              <a:t>Tamtsiou</a:t>
            </a:r>
            <a:r>
              <a:rPr lang="en-US" b="1" dirty="0">
                <a:solidFill>
                  <a:srgbClr val="EBEBEB"/>
                </a:solidFill>
                <a:latin typeface="Times New Roman"/>
                <a:cs typeface="Times New Roman"/>
              </a:rPr>
              <a:t> (1906522) </a:t>
            </a:r>
            <a:endParaRPr lang="en-US" dirty="0">
              <a:solidFill>
                <a:srgbClr val="EBEBEB"/>
              </a:solidFill>
            </a:endParaRPr>
          </a:p>
        </p:txBody>
      </p:sp>
    </p:spTree>
    <p:extLst>
      <p:ext uri="{BB962C8B-B14F-4D97-AF65-F5344CB8AC3E}">
        <p14:creationId xmlns:p14="http://schemas.microsoft.com/office/powerpoint/2010/main" val="234360982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Imagine 4" descr="O imagine care conține computer, ceas&#10;&#10;Descrierea a fost generată cu un grad foarte mare de încredere">
            <a:extLst>
              <a:ext uri="{FF2B5EF4-FFF2-40B4-BE49-F238E27FC236}">
                <a16:creationId xmlns:a16="http://schemas.microsoft.com/office/drawing/2014/main" id="{411010F9-BC74-44F3-A41F-5D5744982FD4}"/>
              </a:ext>
            </a:extLst>
          </p:cNvPr>
          <p:cNvPicPr>
            <a:picLocks noChangeAspect="1"/>
          </p:cNvPicPr>
          <p:nvPr/>
        </p:nvPicPr>
        <p:blipFill rotWithShape="1">
          <a:blip r:embed="rId3"/>
          <a:srcRect l="14208" r="16388" b="-2"/>
          <a:stretch/>
        </p:blipFill>
        <p:spPr>
          <a:xfrm>
            <a:off x="648930" y="2052213"/>
            <a:ext cx="5451627" cy="4196185"/>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C67F1987-AE23-C04D-ADFC-98B0BF8D426B}"/>
              </a:ext>
            </a:extLst>
          </p:cNvPr>
          <p:cNvSpPr>
            <a:spLocks noGrp="1"/>
          </p:cNvSpPr>
          <p:nvPr>
            <p:ph idx="1"/>
          </p:nvPr>
        </p:nvSpPr>
        <p:spPr>
          <a:xfrm>
            <a:off x="6750752" y="2052214"/>
            <a:ext cx="4989572" cy="3503458"/>
          </a:xfrm>
        </p:spPr>
        <p:txBody>
          <a:bodyPr vert="horz" lIns="91440" tIns="45720" rIns="91440" bIns="45720" rtlCol="0" anchor="t">
            <a:normAutofit lnSpcReduction="10000"/>
          </a:bodyPr>
          <a:lstStyle/>
          <a:p>
            <a:pPr marL="0" indent="0">
              <a:buNone/>
            </a:pPr>
            <a:r>
              <a:rPr lang="en-US" baseline="30000" dirty="0"/>
              <a:t>       </a:t>
            </a:r>
            <a:r>
              <a:rPr lang="en-US" baseline="30000" dirty="0">
                <a:latin typeface="Times New Roman"/>
                <a:cs typeface="Times New Roman"/>
              </a:rPr>
              <a:t>    </a:t>
            </a:r>
            <a:r>
              <a:rPr lang="en-US" sz="3200" u="sng" baseline="30000" dirty="0">
                <a:latin typeface="Times New Roman"/>
                <a:cs typeface="Times New Roman"/>
              </a:rPr>
              <a:t>Characteristics of Cloud Computing</a:t>
            </a:r>
            <a:endParaRPr lang="en-US" sz="3200" u="sng">
              <a:latin typeface="Times New Roman"/>
              <a:cs typeface="Times New Roman"/>
            </a:endParaRPr>
          </a:p>
          <a:p>
            <a:r>
              <a:rPr lang="en-US" sz="3400" baseline="30000" dirty="0">
                <a:latin typeface="Times New Roman"/>
                <a:cs typeface="Times New Roman"/>
              </a:rPr>
              <a:t>Agility for organizations may be improved</a:t>
            </a:r>
          </a:p>
          <a:p>
            <a:r>
              <a:rPr lang="en-US" sz="3400" baseline="30000" dirty="0">
                <a:latin typeface="Times New Roman"/>
                <a:cs typeface="Times New Roman"/>
              </a:rPr>
              <a:t>Cost reductions are claimed by cloud providers</a:t>
            </a:r>
          </a:p>
          <a:p>
            <a:r>
              <a:rPr lang="en-US" sz="3400" baseline="30000" dirty="0">
                <a:latin typeface="Times New Roman"/>
                <a:cs typeface="Times New Roman"/>
              </a:rPr>
              <a:t>Device and Location independence</a:t>
            </a:r>
          </a:p>
          <a:p>
            <a:r>
              <a:rPr lang="en-US" sz="3400" baseline="30000" dirty="0">
                <a:latin typeface="Times New Roman"/>
                <a:cs typeface="Times New Roman"/>
              </a:rPr>
              <a:t>Reliability improves with the use of multiple redundant sites</a:t>
            </a:r>
          </a:p>
        </p:txBody>
      </p:sp>
      <p:sp>
        <p:nvSpPr>
          <p:cNvPr id="14" name="Title 1">
            <a:extLst>
              <a:ext uri="{FF2B5EF4-FFF2-40B4-BE49-F238E27FC236}">
                <a16:creationId xmlns:a16="http://schemas.microsoft.com/office/drawing/2014/main" id="{5220CD94-5429-4CC9-92A3-FB99AF8A34AD}"/>
              </a:ext>
            </a:extLst>
          </p:cNvPr>
          <p:cNvSpPr txBox="1">
            <a:spLocks/>
          </p:cNvSpPr>
          <p:nvPr/>
        </p:nvSpPr>
        <p:spPr>
          <a:xfrm>
            <a:off x="1523607" y="601000"/>
            <a:ext cx="9149350" cy="868026"/>
          </a:xfrm>
          <a:prstGeom prst="rect">
            <a:avLst/>
          </a:prstGeom>
        </p:spPr>
        <p:txBody>
          <a:bodyPr vert="horz" lIns="91440" tIns="45720" rIns="91440" bIns="45720" rtlCol="0" anchor="t">
            <a:norm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800" b="1" dirty="0">
                <a:solidFill>
                  <a:srgbClr val="FFFFFF"/>
                </a:solidFill>
                <a:latin typeface="Times New Roman"/>
                <a:ea typeface="+mj-lt"/>
                <a:cs typeface="+mj-lt"/>
              </a:rPr>
              <a:t>Insights of Modern Technology</a:t>
            </a:r>
            <a:endParaRPr lang="en-US" sz="4800" b="1" dirty="0">
              <a:solidFill>
                <a:srgbClr val="FFFFFF"/>
              </a:solidFill>
              <a:latin typeface="Times New Roman"/>
              <a:cs typeface="Times New Roman"/>
            </a:endParaRPr>
          </a:p>
        </p:txBody>
      </p:sp>
      <p:sp>
        <p:nvSpPr>
          <p:cNvPr id="15" name="TextBox 14">
            <a:extLst>
              <a:ext uri="{FF2B5EF4-FFF2-40B4-BE49-F238E27FC236}">
                <a16:creationId xmlns:a16="http://schemas.microsoft.com/office/drawing/2014/main" id="{89120995-A717-4635-BB63-A1C2BF888002}"/>
              </a:ext>
            </a:extLst>
          </p:cNvPr>
          <p:cNvSpPr txBox="1"/>
          <p:nvPr/>
        </p:nvSpPr>
        <p:spPr>
          <a:xfrm>
            <a:off x="651164" y="634538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Source: </a:t>
            </a:r>
            <a:r>
              <a:rPr lang="en-GB" dirty="0" err="1"/>
              <a:t>Banafa</a:t>
            </a:r>
            <a:r>
              <a:rPr lang="en-GB" dirty="0"/>
              <a:t>(2019)</a:t>
            </a:r>
          </a:p>
        </p:txBody>
      </p:sp>
    </p:spTree>
    <p:extLst>
      <p:ext uri="{BB962C8B-B14F-4D97-AF65-F5344CB8AC3E}">
        <p14:creationId xmlns:p14="http://schemas.microsoft.com/office/powerpoint/2010/main" val="2497756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ppt_x"/>
                                          </p:val>
                                        </p:tav>
                                      </p:tavLst>
                                    </p:anim>
                                    <p:anim calcmode="lin" valueType="num">
                                      <p:cBhvr additive="base">
                                        <p:cTn id="7" dur="500"/>
                                        <p:tgtEl>
                                          <p:spTgt spid="4"/>
                                        </p:tgtEl>
                                        <p:attrNameLst>
                                          <p:attrName>ppt_y</p:attrName>
                                        </p:attrNameLst>
                                      </p:cBhvr>
                                      <p:tavLst>
                                        <p:tav tm="0">
                                          <p:val>
                                            <p:strVal val="ppt_y"/>
                                          </p:val>
                                        </p:tav>
                                        <p:tav tm="100000">
                                          <p:val>
                                            <p:strVal val="1+ppt_h/2"/>
                                          </p:val>
                                        </p:tav>
                                      </p:tavLst>
                                    </p:anim>
                                    <p:set>
                                      <p:cBhvr>
                                        <p:cTn id="8"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B1487D-1F37-FF4A-90FC-BB689BB1CFE6}"/>
              </a:ext>
            </a:extLst>
          </p:cNvPr>
          <p:cNvSpPr>
            <a:spLocks noGrp="1"/>
          </p:cNvSpPr>
          <p:nvPr>
            <p:ph idx="1"/>
          </p:nvPr>
        </p:nvSpPr>
        <p:spPr>
          <a:xfrm>
            <a:off x="386805" y="2007425"/>
            <a:ext cx="11289406" cy="4195481"/>
          </a:xfrm>
        </p:spPr>
        <p:txBody>
          <a:bodyPr vert="horz" lIns="91440" tIns="45720" rIns="91440" bIns="45720" rtlCol="0" anchor="t">
            <a:normAutofit lnSpcReduction="10000"/>
          </a:bodyPr>
          <a:lstStyle/>
          <a:p>
            <a:pPr marL="0" indent="0">
              <a:buNone/>
            </a:pPr>
            <a:r>
              <a:rPr lang="en-US" dirty="0"/>
              <a:t>     </a:t>
            </a:r>
            <a:r>
              <a:rPr lang="en-US" b="1" dirty="0"/>
              <a:t>                                                </a:t>
            </a:r>
            <a:endParaRPr lang="en-US" sz="4000" b="1" dirty="0"/>
          </a:p>
          <a:p>
            <a:r>
              <a:rPr lang="en-GB" sz="2800" dirty="0">
                <a:latin typeface="Times New Roman"/>
                <a:ea typeface="+mn-lt"/>
                <a:cs typeface="+mn-lt"/>
              </a:rPr>
              <a:t>Improving care, controlling costs.</a:t>
            </a:r>
          </a:p>
          <a:p>
            <a:r>
              <a:rPr lang="en-GB" sz="2800" dirty="0">
                <a:latin typeface="Times New Roman"/>
                <a:ea typeface="+mn-lt"/>
                <a:cs typeface="+mn-lt"/>
              </a:rPr>
              <a:t>Coldharbour is a software, specialized in managing financials and  care management.</a:t>
            </a:r>
          </a:p>
          <a:p>
            <a:r>
              <a:rPr lang="en-GB" sz="2800" dirty="0">
                <a:latin typeface="Times New Roman"/>
                <a:ea typeface="+mn-lt"/>
                <a:cs typeface="+mn-lt"/>
              </a:rPr>
              <a:t>Used across the UK’s private and independent residential and community care sectors.</a:t>
            </a:r>
          </a:p>
          <a:p>
            <a:r>
              <a:rPr lang="en-GB" sz="2800" dirty="0">
                <a:latin typeface="Times New Roman"/>
                <a:ea typeface="+mn-lt"/>
                <a:cs typeface="+mn-lt"/>
              </a:rPr>
              <a:t>Coldharbour software can be fully customised to meet your needs.</a:t>
            </a:r>
          </a:p>
          <a:p>
            <a:r>
              <a:rPr lang="en-GB" sz="2800" dirty="0">
                <a:latin typeface="Times New Roman"/>
                <a:ea typeface="+mn-lt"/>
                <a:cs typeface="+mn-lt"/>
              </a:rPr>
              <a:t>Streamline time consuming financial and administrative processes through automation.</a:t>
            </a:r>
            <a:endParaRPr lang="en-US" sz="2800" dirty="0">
              <a:latin typeface="Times New Roman"/>
              <a:ea typeface="+mn-lt"/>
              <a:cs typeface="+mn-lt"/>
            </a:endParaRPr>
          </a:p>
          <a:p>
            <a:endParaRPr lang="en-GB" sz="2800" dirty="0">
              <a:latin typeface="Times New Roman"/>
              <a:ea typeface="+mn-lt"/>
              <a:cs typeface="+mn-lt"/>
            </a:endParaRPr>
          </a:p>
          <a:p>
            <a:endParaRPr lang="en-GB" sz="2800" dirty="0">
              <a:latin typeface="Times New Roman"/>
              <a:ea typeface="+mn-lt"/>
              <a:cs typeface="+mn-lt"/>
            </a:endParaRPr>
          </a:p>
          <a:p>
            <a:endParaRPr lang="en-GB" dirty="0">
              <a:ea typeface="+mn-lt"/>
              <a:cs typeface="+mn-lt"/>
            </a:endParaRPr>
          </a:p>
          <a:p>
            <a:pPr marL="0" indent="0">
              <a:buNone/>
            </a:pPr>
            <a:endParaRPr lang="en-GB" dirty="0"/>
          </a:p>
          <a:p>
            <a:endParaRPr lang="en-US" dirty="0"/>
          </a:p>
          <a:p>
            <a:endParaRPr lang="en-US" dirty="0"/>
          </a:p>
        </p:txBody>
      </p:sp>
      <p:pic>
        <p:nvPicPr>
          <p:cNvPr id="4" name="Imagine 4" descr="O imagine care conține semn, stradă&#10;&#10;Descrierea a fost generată cu un grad foarte mare de încredere">
            <a:extLst>
              <a:ext uri="{FF2B5EF4-FFF2-40B4-BE49-F238E27FC236}">
                <a16:creationId xmlns:a16="http://schemas.microsoft.com/office/drawing/2014/main" id="{4C733CB3-47F9-43FF-A294-4E796B3490D5}"/>
              </a:ext>
            </a:extLst>
          </p:cNvPr>
          <p:cNvPicPr>
            <a:picLocks noChangeAspect="1"/>
          </p:cNvPicPr>
          <p:nvPr/>
        </p:nvPicPr>
        <p:blipFill>
          <a:blip r:embed="rId3"/>
          <a:stretch>
            <a:fillRect/>
          </a:stretch>
        </p:blipFill>
        <p:spPr>
          <a:xfrm>
            <a:off x="600175" y="345265"/>
            <a:ext cx="1538569" cy="1538569"/>
          </a:xfrm>
          <a:prstGeom prst="rect">
            <a:avLst/>
          </a:prstGeom>
        </p:spPr>
      </p:pic>
      <p:sp>
        <p:nvSpPr>
          <p:cNvPr id="6" name="Title 5">
            <a:extLst>
              <a:ext uri="{FF2B5EF4-FFF2-40B4-BE49-F238E27FC236}">
                <a16:creationId xmlns:a16="http://schemas.microsoft.com/office/drawing/2014/main" id="{65A717D2-5687-4283-A5DC-FE98C9BC866B}"/>
              </a:ext>
            </a:extLst>
          </p:cNvPr>
          <p:cNvSpPr>
            <a:spLocks noGrp="1"/>
          </p:cNvSpPr>
          <p:nvPr>
            <p:ph type="title"/>
          </p:nvPr>
        </p:nvSpPr>
        <p:spPr>
          <a:xfrm>
            <a:off x="1463529" y="411154"/>
            <a:ext cx="9404723" cy="1400530"/>
          </a:xfrm>
        </p:spPr>
        <p:txBody>
          <a:bodyPr/>
          <a:lstStyle/>
          <a:p>
            <a:pPr algn="ctr"/>
            <a:r>
              <a:rPr lang="en-GB" sz="4800" b="1" u="sng" dirty="0">
                <a:latin typeface="Times New Roman"/>
                <a:cs typeface="Times New Roman"/>
              </a:rPr>
              <a:t>Coldharbour</a:t>
            </a:r>
            <a:endParaRPr lang="en-US" sz="4800" b="1" u="sng"/>
          </a:p>
        </p:txBody>
      </p:sp>
      <p:sp>
        <p:nvSpPr>
          <p:cNvPr id="2" name="TextBox 1">
            <a:extLst>
              <a:ext uri="{FF2B5EF4-FFF2-40B4-BE49-F238E27FC236}">
                <a16:creationId xmlns:a16="http://schemas.microsoft.com/office/drawing/2014/main" id="{95F06C0B-B88B-452A-90E0-F476BB0E4F28}"/>
              </a:ext>
            </a:extLst>
          </p:cNvPr>
          <p:cNvSpPr txBox="1"/>
          <p:nvPr/>
        </p:nvSpPr>
        <p:spPr>
          <a:xfrm>
            <a:off x="69273" y="6331527"/>
            <a:ext cx="3241963" cy="3830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(Mayfair Homecare, 2019)</a:t>
            </a:r>
          </a:p>
        </p:txBody>
      </p:sp>
    </p:spTree>
    <p:extLst>
      <p:ext uri="{BB962C8B-B14F-4D97-AF65-F5344CB8AC3E}">
        <p14:creationId xmlns:p14="http://schemas.microsoft.com/office/powerpoint/2010/main" val="3703116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17AFE2A1-CA5F-4E79-AC52-6C9530125D50}"/>
              </a:ext>
            </a:extLst>
          </p:cNvPr>
          <p:cNvSpPr>
            <a:spLocks noGrp="1"/>
          </p:cNvSpPr>
          <p:nvPr>
            <p:ph idx="1"/>
          </p:nvPr>
        </p:nvSpPr>
        <p:spPr>
          <a:xfrm>
            <a:off x="479858" y="2496264"/>
            <a:ext cx="10641138" cy="4195481"/>
          </a:xfrm>
        </p:spPr>
        <p:txBody>
          <a:bodyPr vert="horz" lIns="91440" tIns="45720" rIns="91440" bIns="45720" rtlCol="0" anchor="t">
            <a:normAutofit/>
          </a:bodyPr>
          <a:lstStyle/>
          <a:p>
            <a:r>
              <a:rPr lang="en-GB" sz="2800" b="1">
                <a:ea typeface="+mn-lt"/>
                <a:cs typeface="+mn-lt"/>
              </a:rPr>
              <a:t>Electronic Visit Verification</a:t>
            </a:r>
            <a:endParaRPr lang="en-US" sz="2800"/>
          </a:p>
          <a:p>
            <a:r>
              <a:rPr lang="en-GB" sz="2800" b="1">
                <a:ea typeface="+mn-lt"/>
                <a:cs typeface="+mn-lt"/>
              </a:rPr>
              <a:t>Point-of-care documentation</a:t>
            </a:r>
            <a:endParaRPr lang="en-GB" sz="2800"/>
          </a:p>
          <a:p>
            <a:r>
              <a:rPr lang="en-GB" sz="2800" b="1">
                <a:ea typeface="+mn-lt"/>
                <a:cs typeface="+mn-lt"/>
              </a:rPr>
              <a:t>Automated workflows</a:t>
            </a:r>
            <a:endParaRPr lang="en-GB" sz="2800"/>
          </a:p>
          <a:p>
            <a:r>
              <a:rPr lang="en-GB" sz="2800" b="1">
                <a:ea typeface="+mn-lt"/>
                <a:cs typeface="+mn-lt"/>
              </a:rPr>
              <a:t>Field force management</a:t>
            </a:r>
            <a:endParaRPr lang="en-GB" sz="2800"/>
          </a:p>
          <a:p>
            <a:pPr marL="0" indent="0">
              <a:buNone/>
            </a:pPr>
            <a:endParaRPr lang="en-GB"/>
          </a:p>
        </p:txBody>
      </p:sp>
      <p:pic>
        <p:nvPicPr>
          <p:cNvPr id="7" name="Picture 7" descr="A picture containing drawing&#10;&#10;Description generated with very high confidence">
            <a:extLst>
              <a:ext uri="{FF2B5EF4-FFF2-40B4-BE49-F238E27FC236}">
                <a16:creationId xmlns:a16="http://schemas.microsoft.com/office/drawing/2014/main" id="{51F7481F-DE01-4A4E-B139-3790CBC61A79}"/>
              </a:ext>
            </a:extLst>
          </p:cNvPr>
          <p:cNvPicPr>
            <a:picLocks noChangeAspect="1"/>
          </p:cNvPicPr>
          <p:nvPr/>
        </p:nvPicPr>
        <p:blipFill>
          <a:blip r:embed="rId3"/>
          <a:stretch>
            <a:fillRect/>
          </a:stretch>
        </p:blipFill>
        <p:spPr>
          <a:xfrm>
            <a:off x="3606388" y="296834"/>
            <a:ext cx="4973781" cy="1548344"/>
          </a:xfrm>
          <a:prstGeom prst="rect">
            <a:avLst/>
          </a:prstGeom>
        </p:spPr>
      </p:pic>
      <p:sp>
        <p:nvSpPr>
          <p:cNvPr id="2" name="TextBox 1">
            <a:extLst>
              <a:ext uri="{FF2B5EF4-FFF2-40B4-BE49-F238E27FC236}">
                <a16:creationId xmlns:a16="http://schemas.microsoft.com/office/drawing/2014/main" id="{660C5AE3-37D0-4E02-82B8-8536BF6ED99D}"/>
              </a:ext>
            </a:extLst>
          </p:cNvPr>
          <p:cNvSpPr txBox="1"/>
          <p:nvPr/>
        </p:nvSpPr>
        <p:spPr>
          <a:xfrm>
            <a:off x="221673" y="6262254"/>
            <a:ext cx="3810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(Mayfair Homecare, </a:t>
            </a:r>
            <a:r>
              <a:rPr lang="en-GB">
                <a:ea typeface="+mn-lt"/>
                <a:cs typeface="+mn-lt"/>
              </a:rPr>
              <a:t>2019) </a:t>
            </a:r>
            <a:endParaRPr lang="en-US"/>
          </a:p>
        </p:txBody>
      </p:sp>
    </p:spTree>
    <p:extLst>
      <p:ext uri="{BB962C8B-B14F-4D97-AF65-F5344CB8AC3E}">
        <p14:creationId xmlns:p14="http://schemas.microsoft.com/office/powerpoint/2010/main" val="3441654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D71E1-12F7-174F-9D07-C135C2428320}"/>
              </a:ext>
            </a:extLst>
          </p:cNvPr>
          <p:cNvSpPr>
            <a:spLocks noGrp="1"/>
          </p:cNvSpPr>
          <p:nvPr>
            <p:ph type="ctrTitle"/>
          </p:nvPr>
        </p:nvSpPr>
        <p:spPr>
          <a:xfrm>
            <a:off x="4348480" y="3881121"/>
            <a:ext cx="3327401" cy="345440"/>
          </a:xfrm>
        </p:spPr>
        <p:txBody>
          <a:bodyPr>
            <a:normAutofit fontScale="90000"/>
          </a:bodyPr>
          <a:lstStyle/>
          <a:p>
            <a:r>
              <a:rPr lang="en-GB" sz="2200" b="1" dirty="0" err="1"/>
              <a:t>Andreea</a:t>
            </a:r>
            <a:r>
              <a:rPr lang="en-GB" sz="2200" b="1" dirty="0"/>
              <a:t> </a:t>
            </a:r>
            <a:r>
              <a:rPr lang="en-GB" sz="2200" b="1" dirty="0" err="1"/>
              <a:t>Lupu</a:t>
            </a:r>
            <a:r>
              <a:rPr lang="en-GB" sz="2200" b="1" dirty="0"/>
              <a:t> (1906519)</a:t>
            </a:r>
            <a:endParaRPr lang="en-US" sz="1400" b="1" dirty="0"/>
          </a:p>
        </p:txBody>
      </p:sp>
      <p:sp>
        <p:nvSpPr>
          <p:cNvPr id="3" name="Subtitle 2">
            <a:extLst>
              <a:ext uri="{FF2B5EF4-FFF2-40B4-BE49-F238E27FC236}">
                <a16:creationId xmlns:a16="http://schemas.microsoft.com/office/drawing/2014/main" id="{E119BB7F-36D0-384B-A440-CBF2FFAB6D8C}"/>
              </a:ext>
            </a:extLst>
          </p:cNvPr>
          <p:cNvSpPr>
            <a:spLocks noGrp="1"/>
          </p:cNvSpPr>
          <p:nvPr>
            <p:ph type="subTitle" idx="1"/>
          </p:nvPr>
        </p:nvSpPr>
        <p:spPr>
          <a:xfrm>
            <a:off x="1698255" y="2466669"/>
            <a:ext cx="8627849" cy="1924661"/>
          </a:xfrm>
        </p:spPr>
        <p:txBody>
          <a:bodyPr vert="horz" lIns="91440" tIns="45720" rIns="91440" bIns="45720" rtlCol="0" anchor="t">
            <a:noAutofit/>
          </a:bodyPr>
          <a:lstStyle/>
          <a:p>
            <a:pPr algn="ctr">
              <a:lnSpc>
                <a:spcPct val="90000"/>
              </a:lnSpc>
            </a:pPr>
            <a:r>
              <a:rPr lang="en-GB" sz="4800" b="1" dirty="0">
                <a:solidFill>
                  <a:schemeClr val="tx1"/>
                </a:solidFill>
                <a:latin typeface="Times New Roman" panose="02020603050405020304" pitchFamily="18" charset="0"/>
                <a:cs typeface="Times New Roman" panose="02020603050405020304" pitchFamily="18" charset="0"/>
              </a:rPr>
              <a:t>New Technological</a:t>
            </a:r>
          </a:p>
          <a:p>
            <a:pPr algn="ctr">
              <a:lnSpc>
                <a:spcPct val="90000"/>
              </a:lnSpc>
            </a:pPr>
            <a:r>
              <a:rPr lang="en-GB" sz="4800" b="1" dirty="0">
                <a:solidFill>
                  <a:schemeClr val="tx1"/>
                </a:solidFill>
                <a:latin typeface="Times New Roman" panose="02020603050405020304" pitchFamily="18" charset="0"/>
                <a:cs typeface="Times New Roman" panose="02020603050405020304" pitchFamily="18" charset="0"/>
              </a:rPr>
              <a:t>Impacts</a:t>
            </a:r>
          </a:p>
        </p:txBody>
      </p:sp>
    </p:spTree>
    <p:extLst>
      <p:ext uri="{BB962C8B-B14F-4D97-AF65-F5344CB8AC3E}">
        <p14:creationId xmlns:p14="http://schemas.microsoft.com/office/powerpoint/2010/main" val="3657535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descr="A close up of a logo&#10;&#10;Description automatically generated">
            <a:extLst>
              <a:ext uri="{FF2B5EF4-FFF2-40B4-BE49-F238E27FC236}">
                <a16:creationId xmlns:a16="http://schemas.microsoft.com/office/drawing/2014/main" id="{7C8E1B9A-4736-4B8C-8A0D-08DD010F8978}"/>
              </a:ext>
            </a:extLst>
          </p:cNvPr>
          <p:cNvPicPr>
            <a:picLocks noChangeAspect="1"/>
          </p:cNvPicPr>
          <p:nvPr/>
        </p:nvPicPr>
        <p:blipFill rotWithShape="1">
          <a:blip r:embed="rId4">
            <a:extLst>
              <a:ext uri="{28A0092B-C50C-407E-A947-70E740481C1C}">
                <a14:useLocalDpi xmlns:a14="http://schemas.microsoft.com/office/drawing/2010/main" val="0"/>
              </a:ext>
            </a:extLst>
          </a:blip>
          <a:srcRect t="2737" r="-2" b="6549"/>
          <a:stretch/>
        </p:blipFill>
        <p:spPr>
          <a:xfrm>
            <a:off x="4634680" y="10"/>
            <a:ext cx="7560130" cy="6857990"/>
          </a:xfrm>
          <a:prstGeom prst="rect">
            <a:avLst/>
          </a:prstGeom>
        </p:spPr>
      </p:pic>
      <p:sp>
        <p:nvSpPr>
          <p:cNvPr id="13" name="Rectangle 12">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FBA3F7D-C0DE-FD48-8EDE-DDE192AD763F}"/>
              </a:ext>
            </a:extLst>
          </p:cNvPr>
          <p:cNvSpPr>
            <a:spLocks noGrp="1"/>
          </p:cNvSpPr>
          <p:nvPr>
            <p:ph idx="1"/>
          </p:nvPr>
        </p:nvSpPr>
        <p:spPr>
          <a:xfrm>
            <a:off x="660829" y="1930400"/>
            <a:ext cx="3330328" cy="3809999"/>
          </a:xfrm>
        </p:spPr>
        <p:txBody>
          <a:bodyPr vert="horz" lIns="91440" tIns="45720" rIns="91440" bIns="45720" rtlCol="0">
            <a:normAutofit/>
          </a:bodyPr>
          <a:lstStyle/>
          <a:p>
            <a:r>
              <a:rPr lang="en-GB" dirty="0">
                <a:latin typeface="Times New Roman" panose="02020603050405020304" pitchFamily="18" charset="0"/>
                <a:cs typeface="Times New Roman" panose="02020603050405020304" pitchFamily="18" charset="0"/>
              </a:rPr>
              <a:t>Improving care company’s services</a:t>
            </a:r>
          </a:p>
          <a:p>
            <a:r>
              <a:rPr lang="en-GB" dirty="0">
                <a:latin typeface="Times New Roman" panose="02020603050405020304" pitchFamily="18" charset="0"/>
                <a:cs typeface="Times New Roman" panose="02020603050405020304" pitchFamily="18" charset="0"/>
              </a:rPr>
              <a:t>Easier work for care assistant</a:t>
            </a:r>
          </a:p>
          <a:p>
            <a:r>
              <a:rPr lang="en-GB" dirty="0">
                <a:latin typeface="Times New Roman" panose="02020603050405020304" pitchFamily="18" charset="0"/>
                <a:cs typeface="Times New Roman" panose="02020603050405020304" pitchFamily="18" charset="0"/>
              </a:rPr>
              <a:t>Clients more satisfied of the care received</a:t>
            </a:r>
          </a:p>
          <a:p>
            <a:r>
              <a:rPr lang="en-GB" dirty="0">
                <a:latin typeface="Times New Roman" panose="02020603050405020304" pitchFamily="18" charset="0"/>
                <a:cs typeface="Times New Roman" panose="02020603050405020304" pitchFamily="18" charset="0"/>
              </a:rPr>
              <a:t>Organisation in control of field work.</a:t>
            </a:r>
          </a:p>
          <a:p>
            <a:pPr marL="0" indent="0">
              <a:buNone/>
            </a:pPr>
            <a:endParaRPr lang="en-GB" dirty="0"/>
          </a:p>
        </p:txBody>
      </p:sp>
      <p:sp>
        <p:nvSpPr>
          <p:cNvPr id="9" name="Rectangle 8">
            <a:extLst>
              <a:ext uri="{FF2B5EF4-FFF2-40B4-BE49-F238E27FC236}">
                <a16:creationId xmlns:a16="http://schemas.microsoft.com/office/drawing/2014/main" id="{3569A8D6-4F61-47A4-8C0B-4526A5977167}"/>
              </a:ext>
            </a:extLst>
          </p:cNvPr>
          <p:cNvSpPr/>
          <p:nvPr/>
        </p:nvSpPr>
        <p:spPr>
          <a:xfrm>
            <a:off x="0" y="6488668"/>
            <a:ext cx="2120709" cy="369332"/>
          </a:xfrm>
          <a:prstGeom prst="rect">
            <a:avLst/>
          </a:prstGeom>
        </p:spPr>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(Castle-Clarke, 2018)</a:t>
            </a:r>
            <a:endParaRPr lang="en-GB" dirty="0"/>
          </a:p>
        </p:txBody>
      </p:sp>
    </p:spTree>
    <p:extLst>
      <p:ext uri="{BB962C8B-B14F-4D97-AF65-F5344CB8AC3E}">
        <p14:creationId xmlns:p14="http://schemas.microsoft.com/office/powerpoint/2010/main" val="3599345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11B8B6-9F37-47B4-8BCA-230D2EFEFC32}"/>
              </a:ext>
            </a:extLst>
          </p:cNvPr>
          <p:cNvSpPr>
            <a:spLocks noGrp="1"/>
          </p:cNvSpPr>
          <p:nvPr>
            <p:ph idx="1"/>
          </p:nvPr>
        </p:nvSpPr>
        <p:spPr>
          <a:xfrm>
            <a:off x="609601" y="1028700"/>
            <a:ext cx="7048500" cy="5257800"/>
          </a:xfrm>
        </p:spPr>
        <p:txBody>
          <a:bodyPr vert="horz" lIns="91440" tIns="45720" rIns="91440" bIns="45720" rtlCol="0">
            <a:normAutofit/>
          </a:bodyPr>
          <a:lstStyle/>
          <a:p>
            <a:r>
              <a:rPr lang="en-GB" dirty="0">
                <a:latin typeface="Times New Roman" panose="02020603050405020304" pitchFamily="18" charset="0"/>
                <a:cs typeface="Times New Roman" panose="02020603050405020304" pitchFamily="18" charset="0"/>
              </a:rPr>
              <a:t>Time lost control</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Improving communication between office and carers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Delivery of care focused more on needs of the client with less difficulty</a:t>
            </a:r>
          </a:p>
          <a:p>
            <a:endParaRPr lang="en-GB" dirty="0"/>
          </a:p>
          <a:p>
            <a:endParaRPr lang="en-GB" dirty="0"/>
          </a:p>
          <a:p>
            <a:endParaRPr lang="en-GB" dirty="0"/>
          </a:p>
          <a:p>
            <a:endParaRPr lang="en-GB" dirty="0"/>
          </a:p>
          <a:p>
            <a:endParaRPr lang="en-GB" dirty="0"/>
          </a:p>
          <a:p>
            <a:r>
              <a:rPr lang="en-GB" sz="1600" dirty="0"/>
              <a:t>Source: </a:t>
            </a:r>
            <a:r>
              <a:rPr lang="en-GB" dirty="0"/>
              <a:t>(strategies, n.d.)</a:t>
            </a:r>
          </a:p>
          <a:p>
            <a:endParaRPr lang="en-GB" sz="1600" dirty="0"/>
          </a:p>
        </p:txBody>
      </p:sp>
      <p:pic>
        <p:nvPicPr>
          <p:cNvPr id="4" name="Picture 3" descr="A close up of a device&#10;&#10;Description automatically generated">
            <a:extLst>
              <a:ext uri="{FF2B5EF4-FFF2-40B4-BE49-F238E27FC236}">
                <a16:creationId xmlns:a16="http://schemas.microsoft.com/office/drawing/2014/main" id="{71DA872C-F62B-490B-A5E4-AAB4169828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60710" y="2712613"/>
            <a:ext cx="3378779" cy="321828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902333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0513DA-FCA3-4BB2-93D0-8DCF9BAB0C77}"/>
              </a:ext>
            </a:extLst>
          </p:cNvPr>
          <p:cNvSpPr>
            <a:spLocks noGrp="1"/>
          </p:cNvSpPr>
          <p:nvPr>
            <p:ph idx="1"/>
          </p:nvPr>
        </p:nvSpPr>
        <p:spPr/>
        <p:txBody>
          <a:bodyPr vert="horz" lIns="91440" tIns="45720" rIns="91440" bIns="45720" rtlCol="0" anchor="t">
            <a:normAutofit lnSpcReduction="10000"/>
          </a:bodyPr>
          <a:lstStyle/>
          <a:p>
            <a:r>
              <a:rPr lang="en-GB" sz="2800" dirty="0">
                <a:latin typeface="Times New Roman" panose="02020603050405020304" pitchFamily="18" charset="0"/>
                <a:ea typeface="+mj-lt"/>
                <a:cs typeface="Times New Roman" panose="02020603050405020304" pitchFamily="18" charset="0"/>
              </a:rPr>
              <a:t>Better and Safer Data Storage</a:t>
            </a:r>
          </a:p>
          <a:p>
            <a:endParaRPr lang="en-GB" sz="2800" dirty="0">
              <a:latin typeface="Times New Roman" panose="02020603050405020304" pitchFamily="18" charset="0"/>
              <a:ea typeface="+mj-lt"/>
              <a:cs typeface="Times New Roman" panose="02020603050405020304" pitchFamily="18" charset="0"/>
            </a:endParaRPr>
          </a:p>
          <a:p>
            <a:r>
              <a:rPr lang="en-GB" sz="2800" dirty="0">
                <a:latin typeface="Times New Roman" panose="02020603050405020304" pitchFamily="18" charset="0"/>
                <a:ea typeface="+mj-lt"/>
                <a:cs typeface="Times New Roman" panose="02020603050405020304" pitchFamily="18" charset="0"/>
              </a:rPr>
              <a:t>Improved Access to Big Data</a:t>
            </a:r>
          </a:p>
          <a:p>
            <a:endParaRPr lang="en-GB" sz="2800" dirty="0">
              <a:latin typeface="Times New Roman" panose="02020603050405020304" pitchFamily="18" charset="0"/>
              <a:ea typeface="+mj-lt"/>
              <a:cs typeface="Times New Roman" panose="02020603050405020304" pitchFamily="18" charset="0"/>
            </a:endParaRPr>
          </a:p>
          <a:p>
            <a:r>
              <a:rPr lang="en-GB" sz="2800" dirty="0">
                <a:latin typeface="Times New Roman" panose="02020603050405020304" pitchFamily="18" charset="0"/>
                <a:ea typeface="+mj-lt"/>
                <a:cs typeface="Times New Roman" panose="02020603050405020304" pitchFamily="18" charset="0"/>
              </a:rPr>
              <a:t>Digitalization of clients Records</a:t>
            </a:r>
          </a:p>
          <a:p>
            <a:endParaRPr lang="en-GB" sz="2800" dirty="0">
              <a:latin typeface="Times New Roman" panose="02020603050405020304" pitchFamily="18" charset="0"/>
              <a:ea typeface="+mj-lt"/>
              <a:cs typeface="Times New Roman" panose="02020603050405020304" pitchFamily="18" charset="0"/>
            </a:endParaRPr>
          </a:p>
          <a:p>
            <a:r>
              <a:rPr lang="en-GB" sz="2800" dirty="0">
                <a:latin typeface="Times New Roman" panose="02020603050405020304" pitchFamily="18" charset="0"/>
                <a:ea typeface="+mj-lt"/>
                <a:cs typeface="Times New Roman" panose="02020603050405020304" pitchFamily="18" charset="0"/>
              </a:rPr>
              <a:t>Ease of Workflow</a:t>
            </a:r>
          </a:p>
          <a:p>
            <a:pPr marL="0" indent="0">
              <a:buNone/>
            </a:pPr>
            <a:r>
              <a:rPr lang="en-GB" dirty="0"/>
              <a:t>(</a:t>
            </a:r>
            <a:r>
              <a:rPr lang="en-GB" dirty="0" err="1"/>
              <a:t>Baneva</a:t>
            </a:r>
            <a:r>
              <a:rPr lang="en-GB" dirty="0"/>
              <a:t>, 2019)</a:t>
            </a:r>
            <a:endParaRPr lang="en-GB" sz="2800" dirty="0"/>
          </a:p>
          <a:p>
            <a:endParaRPr lang="en-GB" dirty="0"/>
          </a:p>
        </p:txBody>
      </p:sp>
    </p:spTree>
    <p:extLst>
      <p:ext uri="{BB962C8B-B14F-4D97-AF65-F5344CB8AC3E}">
        <p14:creationId xmlns:p14="http://schemas.microsoft.com/office/powerpoint/2010/main" val="1916395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u 1"/>
          <p:cNvSpPr>
            <a:spLocks noGrp="1"/>
          </p:cNvSpPr>
          <p:nvPr>
            <p:ph type="ctrTitle"/>
          </p:nvPr>
        </p:nvSpPr>
        <p:spPr>
          <a:xfrm>
            <a:off x="4508481" y="3429000"/>
            <a:ext cx="3175037" cy="456267"/>
          </a:xfrm>
        </p:spPr>
        <p:txBody>
          <a:bodyPr>
            <a:normAutofit/>
          </a:bodyPr>
          <a:lstStyle/>
          <a:p>
            <a:r>
              <a:rPr lang="ro-RO" sz="2000" dirty="0">
                <a:latin typeface="Times New Roman" panose="02020603050405020304" pitchFamily="18" charset="0"/>
                <a:cs typeface="Times New Roman" panose="02020603050405020304" pitchFamily="18" charset="0"/>
              </a:rPr>
              <a:t>Florentina Gavril</a:t>
            </a:r>
            <a:r>
              <a:rPr lang="en-GB" sz="2000" dirty="0">
                <a:latin typeface="Times New Roman" panose="02020603050405020304" pitchFamily="18" charset="0"/>
                <a:cs typeface="Times New Roman" panose="02020603050405020304" pitchFamily="18" charset="0"/>
              </a:rPr>
              <a:t> (1906521)</a:t>
            </a:r>
            <a:endParaRPr lang="ro-RO" sz="2000" dirty="0">
              <a:latin typeface="Times New Roman" panose="02020603050405020304" pitchFamily="18" charset="0"/>
              <a:cs typeface="Times New Roman" panose="02020603050405020304" pitchFamily="18" charset="0"/>
            </a:endParaRPr>
          </a:p>
        </p:txBody>
      </p:sp>
      <p:sp>
        <p:nvSpPr>
          <p:cNvPr id="3" name="Subtitlu 2"/>
          <p:cNvSpPr>
            <a:spLocks noGrp="1"/>
          </p:cNvSpPr>
          <p:nvPr>
            <p:ph type="subTitle" idx="1"/>
          </p:nvPr>
        </p:nvSpPr>
        <p:spPr>
          <a:xfrm>
            <a:off x="2512059" y="2748280"/>
            <a:ext cx="7167880" cy="680720"/>
          </a:xfrm>
        </p:spPr>
        <p:txBody>
          <a:bodyPr vert="horz" lIns="91440" tIns="45720" rIns="91440" bIns="45720" rtlCol="0" anchor="t">
            <a:noAutofit/>
          </a:bodyPr>
          <a:lstStyle/>
          <a:p>
            <a:pPr>
              <a:lnSpc>
                <a:spcPct val="90000"/>
              </a:lnSpc>
            </a:pPr>
            <a:r>
              <a:rPr lang="en-GB" sz="4800" dirty="0">
                <a:solidFill>
                  <a:schemeClr val="tx1"/>
                </a:solidFill>
                <a:latin typeface="Times New Roman"/>
                <a:ea typeface="+mn-lt"/>
                <a:cs typeface="+mn-lt"/>
              </a:rPr>
              <a:t>Modern Technology</a:t>
            </a:r>
            <a:endParaRPr lang="ro-RO" sz="4800" dirty="0">
              <a:solidFill>
                <a:schemeClr val="tx1"/>
              </a:solidFill>
              <a:latin typeface="Times New Roman"/>
            </a:endParaRPr>
          </a:p>
        </p:txBody>
      </p:sp>
    </p:spTree>
    <p:extLst>
      <p:ext uri="{BB962C8B-B14F-4D97-AF65-F5344CB8AC3E}">
        <p14:creationId xmlns:p14="http://schemas.microsoft.com/office/powerpoint/2010/main" val="4337005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u 1">
            <a:extLst>
              <a:ext uri="{FF2B5EF4-FFF2-40B4-BE49-F238E27FC236}">
                <a16:creationId xmlns:a16="http://schemas.microsoft.com/office/drawing/2014/main" id="{DB87F977-0E96-4FC5-B52E-2A4F67051663}"/>
              </a:ext>
            </a:extLst>
          </p:cNvPr>
          <p:cNvSpPr>
            <a:spLocks noGrp="1"/>
          </p:cNvSpPr>
          <p:nvPr>
            <p:ph type="title"/>
          </p:nvPr>
        </p:nvSpPr>
        <p:spPr>
          <a:xfrm>
            <a:off x="5962743" y="313975"/>
            <a:ext cx="4638903" cy="1400530"/>
          </a:xfrm>
        </p:spPr>
        <p:txBody>
          <a:bodyPr>
            <a:noAutofit/>
          </a:bodyPr>
          <a:lstStyle/>
          <a:p>
            <a:pPr>
              <a:lnSpc>
                <a:spcPct val="90000"/>
              </a:lnSpc>
            </a:pPr>
            <a:r>
              <a:rPr lang="ro-RO" sz="4000" dirty="0">
                <a:latin typeface="Times New Roman"/>
                <a:ea typeface="+mj-lt"/>
                <a:cs typeface="+mj-lt"/>
              </a:rPr>
              <a:t>Challenges before introducing </a:t>
            </a:r>
            <a:br>
              <a:rPr lang="en-GB" sz="4000" dirty="0">
                <a:latin typeface="Times New Roman"/>
                <a:ea typeface="+mj-lt"/>
                <a:cs typeface="+mj-lt"/>
              </a:rPr>
            </a:br>
            <a:r>
              <a:rPr lang="ro-RO" sz="4000" dirty="0">
                <a:latin typeface="Times New Roman"/>
                <a:ea typeface="+mj-lt"/>
                <a:cs typeface="+mj-lt"/>
              </a:rPr>
              <a:t>modern </a:t>
            </a:r>
            <a:r>
              <a:rPr lang="en-GB" sz="4000" dirty="0">
                <a:latin typeface="Times New Roman"/>
                <a:ea typeface="+mj-lt"/>
                <a:cs typeface="+mj-lt"/>
              </a:rPr>
              <a:t>t</a:t>
            </a:r>
            <a:r>
              <a:rPr lang="ro-RO" sz="4000" dirty="0">
                <a:latin typeface="Times New Roman"/>
                <a:ea typeface="+mj-lt"/>
                <a:cs typeface="+mj-lt"/>
              </a:rPr>
              <a:t>echnology</a:t>
            </a:r>
            <a:endParaRPr lang="en-US" sz="4000" dirty="0">
              <a:latin typeface="Times New Roman"/>
            </a:endParaRP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4" name="Picture 4" descr="A close up of a person&#10;&#10;Description generated with very high confidence">
            <a:extLst>
              <a:ext uri="{FF2B5EF4-FFF2-40B4-BE49-F238E27FC236}">
                <a16:creationId xmlns:a16="http://schemas.microsoft.com/office/drawing/2014/main" id="{28AC8C1D-F0B1-4BAE-9A76-5FC2EC57AA27}"/>
              </a:ext>
            </a:extLst>
          </p:cNvPr>
          <p:cNvPicPr>
            <a:picLocks noChangeAspect="1"/>
          </p:cNvPicPr>
          <p:nvPr/>
        </p:nvPicPr>
        <p:blipFill rotWithShape="1">
          <a:blip r:embed="rId4"/>
          <a:srcRect b="3317"/>
          <a:stretch/>
        </p:blipFill>
        <p:spPr>
          <a:xfrm>
            <a:off x="3" y="10"/>
            <a:ext cx="4971922" cy="3428990"/>
          </a:xfrm>
          <a:custGeom>
            <a:avLst/>
            <a:gdLst>
              <a:gd name="connsiteX0" fmla="*/ 3628384 w 4971922"/>
              <a:gd name="connsiteY0" fmla="*/ 0 h 3429000"/>
              <a:gd name="connsiteX1" fmla="*/ 4971922 w 4971922"/>
              <a:gd name="connsiteY1" fmla="*/ 0 h 3429000"/>
              <a:gd name="connsiteX2" fmla="*/ 4946877 w 4971922"/>
              <a:gd name="connsiteY2" fmla="*/ 155677 h 3429000"/>
              <a:gd name="connsiteX3" fmla="*/ 4923008 w 4971922"/>
              <a:gd name="connsiteY3" fmla="*/ 310668 h 3429000"/>
              <a:gd name="connsiteX4" fmla="*/ 4899644 w 4971922"/>
              <a:gd name="connsiteY4" fmla="*/ 466344 h 3429000"/>
              <a:gd name="connsiteX5" fmla="*/ 4879641 w 4971922"/>
              <a:gd name="connsiteY5" fmla="*/ 622707 h 3429000"/>
              <a:gd name="connsiteX6" fmla="*/ 4859470 w 4971922"/>
              <a:gd name="connsiteY6" fmla="*/ 778383 h 3429000"/>
              <a:gd name="connsiteX7" fmla="*/ 4840644 w 4971922"/>
              <a:gd name="connsiteY7" fmla="*/ 934746 h 3429000"/>
              <a:gd name="connsiteX8" fmla="*/ 4824508 w 4971922"/>
              <a:gd name="connsiteY8" fmla="*/ 1089051 h 3429000"/>
              <a:gd name="connsiteX9" fmla="*/ 4809212 w 4971922"/>
              <a:gd name="connsiteY9" fmla="*/ 1245413 h 3429000"/>
              <a:gd name="connsiteX10" fmla="*/ 4795260 w 4971922"/>
              <a:gd name="connsiteY10" fmla="*/ 1401090 h 3429000"/>
              <a:gd name="connsiteX11" fmla="*/ 4783158 w 4971922"/>
              <a:gd name="connsiteY11" fmla="*/ 1554023 h 3429000"/>
              <a:gd name="connsiteX12" fmla="*/ 4771055 w 4971922"/>
              <a:gd name="connsiteY12" fmla="*/ 1709014 h 3429000"/>
              <a:gd name="connsiteX13" fmla="*/ 4760970 w 4971922"/>
              <a:gd name="connsiteY13" fmla="*/ 1861947 h 3429000"/>
              <a:gd name="connsiteX14" fmla="*/ 4753070 w 4971922"/>
              <a:gd name="connsiteY14" fmla="*/ 2014881 h 3429000"/>
              <a:gd name="connsiteX15" fmla="*/ 4744833 w 4971922"/>
              <a:gd name="connsiteY15" fmla="*/ 2167128 h 3429000"/>
              <a:gd name="connsiteX16" fmla="*/ 4737942 w 4971922"/>
              <a:gd name="connsiteY16" fmla="*/ 2318004 h 3429000"/>
              <a:gd name="connsiteX17" fmla="*/ 4733067 w 4971922"/>
              <a:gd name="connsiteY17" fmla="*/ 2467509 h 3429000"/>
              <a:gd name="connsiteX18" fmla="*/ 4728865 w 4971922"/>
              <a:gd name="connsiteY18" fmla="*/ 2617013 h 3429000"/>
              <a:gd name="connsiteX19" fmla="*/ 4724831 w 4971922"/>
              <a:gd name="connsiteY19" fmla="*/ 2765146 h 3429000"/>
              <a:gd name="connsiteX20" fmla="*/ 4722982 w 4971922"/>
              <a:gd name="connsiteY20" fmla="*/ 2911221 h 3429000"/>
              <a:gd name="connsiteX21" fmla="*/ 4720965 w 4971922"/>
              <a:gd name="connsiteY21" fmla="*/ 3057297 h 3429000"/>
              <a:gd name="connsiteX22" fmla="*/ 4719956 w 4971922"/>
              <a:gd name="connsiteY22" fmla="*/ 3201315 h 3429000"/>
              <a:gd name="connsiteX23" fmla="*/ 4720965 w 4971922"/>
              <a:gd name="connsiteY23" fmla="*/ 3343961 h 3429000"/>
              <a:gd name="connsiteX24" fmla="*/ 4720965 w 4971922"/>
              <a:gd name="connsiteY24" fmla="*/ 3429000 h 3429000"/>
              <a:gd name="connsiteX25" fmla="*/ 0 w 4971922"/>
              <a:gd name="connsiteY25" fmla="*/ 3429000 h 3429000"/>
              <a:gd name="connsiteX26" fmla="*/ 0 w 4971922"/>
              <a:gd name="connsiteY26" fmla="*/ 1 h 3429000"/>
              <a:gd name="connsiteX27" fmla="*/ 3628384 w 4971922"/>
              <a:gd name="connsiteY27" fmla="*/ 1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p:spPr>
      </p:pic>
      <p:sp>
        <p:nvSpPr>
          <p:cNvPr id="14" name="Rectangle 1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ubstituent conținut 2">
            <a:extLst>
              <a:ext uri="{FF2B5EF4-FFF2-40B4-BE49-F238E27FC236}">
                <a16:creationId xmlns:a16="http://schemas.microsoft.com/office/drawing/2014/main" id="{597A8038-E465-438E-A711-BBF2BE9A5ED2}"/>
              </a:ext>
            </a:extLst>
          </p:cNvPr>
          <p:cNvSpPr>
            <a:spLocks noGrp="1"/>
          </p:cNvSpPr>
          <p:nvPr>
            <p:ph idx="1"/>
          </p:nvPr>
        </p:nvSpPr>
        <p:spPr>
          <a:xfrm>
            <a:off x="6121942" y="2867483"/>
            <a:ext cx="4320506" cy="2588437"/>
          </a:xfrm>
        </p:spPr>
        <p:txBody>
          <a:bodyPr vert="horz" lIns="91440" tIns="45720" rIns="91440" bIns="45720" rtlCol="0">
            <a:normAutofit lnSpcReduction="10000"/>
          </a:bodyPr>
          <a:lstStyle/>
          <a:p>
            <a:r>
              <a:rPr lang="en-GB" dirty="0">
                <a:latin typeface="Times New Roman"/>
                <a:ea typeface="+mn-lt"/>
                <a:cs typeface="+mn-lt"/>
              </a:rPr>
              <a:t>Rosters for carers done in Microsoft Excel and send by e-mail</a:t>
            </a:r>
          </a:p>
          <a:p>
            <a:r>
              <a:rPr lang="en-GB" dirty="0">
                <a:latin typeface="Times New Roman"/>
                <a:ea typeface="+mn-lt"/>
                <a:cs typeface="+mn-lt"/>
              </a:rPr>
              <a:t>No GPS tracking system for carers</a:t>
            </a:r>
          </a:p>
          <a:p>
            <a:r>
              <a:rPr lang="en-GB" dirty="0">
                <a:latin typeface="Times New Roman"/>
                <a:ea typeface="+mn-lt"/>
                <a:cs typeface="+mn-lt"/>
              </a:rPr>
              <a:t>No cloud computing</a:t>
            </a:r>
          </a:p>
          <a:p>
            <a:r>
              <a:rPr lang="en-GB" dirty="0">
                <a:latin typeface="Times New Roman"/>
                <a:cs typeface="Times New Roman"/>
              </a:rPr>
              <a:t>Manual handling without use of electric equipment</a:t>
            </a:r>
            <a:endParaRPr lang="en-GB" dirty="0"/>
          </a:p>
          <a:p>
            <a:pPr marL="0" indent="0">
              <a:buNone/>
            </a:pPr>
            <a:r>
              <a:rPr lang="en-GB" dirty="0">
                <a:latin typeface="Times New Roman"/>
                <a:ea typeface="+mn-lt"/>
                <a:cs typeface="+mn-lt"/>
              </a:rPr>
              <a:t> </a:t>
            </a:r>
            <a:r>
              <a:rPr lang="ro-RO" dirty="0">
                <a:latin typeface="Times New Roman"/>
                <a:cs typeface="Times New Roman"/>
              </a:rPr>
              <a:t> </a:t>
            </a:r>
            <a:endParaRPr lang="ro-RO" dirty="0"/>
          </a:p>
        </p:txBody>
      </p:sp>
      <p:pic>
        <p:nvPicPr>
          <p:cNvPr id="5" name="Picture 4" descr="A person standing next to a building&#10;&#10;Description generated with high confidence">
            <a:extLst>
              <a:ext uri="{FF2B5EF4-FFF2-40B4-BE49-F238E27FC236}">
                <a16:creationId xmlns:a16="http://schemas.microsoft.com/office/drawing/2014/main" id="{14F8A7FD-04D7-4C3F-960D-4275D193D572}"/>
              </a:ext>
            </a:extLst>
          </p:cNvPr>
          <p:cNvPicPr>
            <a:picLocks noChangeAspect="1"/>
          </p:cNvPicPr>
          <p:nvPr/>
        </p:nvPicPr>
        <p:blipFill rotWithShape="1">
          <a:blip r:embed="rId5"/>
          <a:srcRect r="-3" b="32425"/>
          <a:stretch/>
        </p:blipFill>
        <p:spPr>
          <a:xfrm>
            <a:off x="20" y="3428999"/>
            <a:ext cx="4973079" cy="3429001"/>
          </a:xfrm>
          <a:custGeom>
            <a:avLst/>
            <a:gdLst>
              <a:gd name="connsiteX0" fmla="*/ 0 w 4973099"/>
              <a:gd name="connsiteY0" fmla="*/ 0 h 3429001"/>
              <a:gd name="connsiteX1" fmla="*/ 4720965 w 4973099"/>
              <a:gd name="connsiteY1" fmla="*/ 0 h 3429001"/>
              <a:gd name="connsiteX2" fmla="*/ 4720965 w 4973099"/>
              <a:gd name="connsiteY2" fmla="*/ 56236 h 3429001"/>
              <a:gd name="connsiteX3" fmla="*/ 4722982 w 4973099"/>
              <a:gd name="connsiteY3" fmla="*/ 196139 h 3429001"/>
              <a:gd name="connsiteX4" fmla="*/ 4726007 w 4973099"/>
              <a:gd name="connsiteY4" fmla="*/ 333299 h 3429001"/>
              <a:gd name="connsiteX5" fmla="*/ 4728865 w 4973099"/>
              <a:gd name="connsiteY5" fmla="*/ 469087 h 3429001"/>
              <a:gd name="connsiteX6" fmla="*/ 4732059 w 4973099"/>
              <a:gd name="connsiteY6" fmla="*/ 602133 h 3429001"/>
              <a:gd name="connsiteX7" fmla="*/ 4736933 w 4973099"/>
              <a:gd name="connsiteY7" fmla="*/ 734492 h 3429001"/>
              <a:gd name="connsiteX8" fmla="*/ 4742144 w 4973099"/>
              <a:gd name="connsiteY8" fmla="*/ 864793 h 3429001"/>
              <a:gd name="connsiteX9" fmla="*/ 4746850 w 4973099"/>
              <a:gd name="connsiteY9" fmla="*/ 992352 h 3429001"/>
              <a:gd name="connsiteX10" fmla="*/ 4760130 w 4973099"/>
              <a:gd name="connsiteY10" fmla="*/ 1241298 h 3429001"/>
              <a:gd name="connsiteX11" fmla="*/ 4774249 w 4973099"/>
              <a:gd name="connsiteY11" fmla="*/ 1479956 h 3429001"/>
              <a:gd name="connsiteX12" fmla="*/ 4789041 w 4973099"/>
              <a:gd name="connsiteY12" fmla="*/ 1709013 h 3429001"/>
              <a:gd name="connsiteX13" fmla="*/ 4805346 w 4973099"/>
              <a:gd name="connsiteY13" fmla="*/ 1925726 h 3429001"/>
              <a:gd name="connsiteX14" fmla="*/ 4822323 w 4973099"/>
              <a:gd name="connsiteY14" fmla="*/ 2132838 h 3429001"/>
              <a:gd name="connsiteX15" fmla="*/ 4840644 w 4973099"/>
              <a:gd name="connsiteY15" fmla="*/ 2324862 h 3429001"/>
              <a:gd name="connsiteX16" fmla="*/ 4858630 w 4973099"/>
              <a:gd name="connsiteY16" fmla="*/ 2505227 h 3429001"/>
              <a:gd name="connsiteX17" fmla="*/ 4876615 w 4973099"/>
              <a:gd name="connsiteY17" fmla="*/ 2671191 h 3429001"/>
              <a:gd name="connsiteX18" fmla="*/ 4893592 w 4973099"/>
              <a:gd name="connsiteY18" fmla="*/ 2823438 h 3429001"/>
              <a:gd name="connsiteX19" fmla="*/ 4909729 w 4973099"/>
              <a:gd name="connsiteY19" fmla="*/ 2958541 h 3429001"/>
              <a:gd name="connsiteX20" fmla="*/ 4925025 w 4973099"/>
              <a:gd name="connsiteY20" fmla="*/ 3080613 h 3429001"/>
              <a:gd name="connsiteX21" fmla="*/ 4937800 w 4973099"/>
              <a:gd name="connsiteY21" fmla="*/ 3183483 h 3429001"/>
              <a:gd name="connsiteX22" fmla="*/ 4949902 w 4973099"/>
              <a:gd name="connsiteY22" fmla="*/ 3269894 h 3429001"/>
              <a:gd name="connsiteX23" fmla="*/ 4967216 w 4973099"/>
              <a:gd name="connsiteY23" fmla="*/ 3388538 h 3429001"/>
              <a:gd name="connsiteX24" fmla="*/ 4973099 w 4973099"/>
              <a:gd name="connsiteY24" fmla="*/ 3429000 h 3429001"/>
              <a:gd name="connsiteX25" fmla="*/ 4075210 w 4973099"/>
              <a:gd name="connsiteY25" fmla="*/ 3429000 h 3429001"/>
              <a:gd name="connsiteX26" fmla="*/ 4075210 w 4973099"/>
              <a:gd name="connsiteY26" fmla="*/ 3429001 h 3429001"/>
              <a:gd name="connsiteX27" fmla="*/ 0 w 4973099"/>
              <a:gd name="connsiteY27" fmla="*/ 3429001 h 342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p:spPr>
      </p:pic>
    </p:spTree>
    <p:extLst>
      <p:ext uri="{BB962C8B-B14F-4D97-AF65-F5344CB8AC3E}">
        <p14:creationId xmlns:p14="http://schemas.microsoft.com/office/powerpoint/2010/main" val="40216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14F73-C55D-4B3C-8BD0-22C7D18BEC83}"/>
              </a:ext>
            </a:extLst>
          </p:cNvPr>
          <p:cNvSpPr>
            <a:spLocks noGrp="1"/>
          </p:cNvSpPr>
          <p:nvPr>
            <p:ph type="title"/>
          </p:nvPr>
        </p:nvSpPr>
        <p:spPr>
          <a:xfrm>
            <a:off x="646111" y="452718"/>
            <a:ext cx="10783889" cy="1464982"/>
          </a:xfrm>
        </p:spPr>
        <p:txBody>
          <a:bodyPr/>
          <a:lstStyle/>
          <a:p>
            <a:r>
              <a:rPr lang="ro-RO" sz="4400" dirty="0">
                <a:latin typeface="Times New Roman"/>
                <a:ea typeface="+mj-lt"/>
                <a:cs typeface="+mj-lt"/>
              </a:rPr>
              <a:t>Challenges before introducing </a:t>
            </a:r>
            <a:br>
              <a:rPr lang="en-GB" sz="4400" dirty="0">
                <a:latin typeface="Times New Roman"/>
                <a:ea typeface="+mj-lt"/>
                <a:cs typeface="+mj-lt"/>
              </a:rPr>
            </a:br>
            <a:r>
              <a:rPr lang="ro-RO" sz="4400" dirty="0">
                <a:latin typeface="Times New Roman"/>
                <a:ea typeface="+mj-lt"/>
                <a:cs typeface="+mj-lt"/>
              </a:rPr>
              <a:t>modern </a:t>
            </a:r>
            <a:r>
              <a:rPr lang="en-GB" sz="4400" dirty="0">
                <a:latin typeface="Times New Roman"/>
                <a:ea typeface="+mj-lt"/>
                <a:cs typeface="+mj-lt"/>
              </a:rPr>
              <a:t>t</a:t>
            </a:r>
            <a:r>
              <a:rPr lang="ro-RO" sz="4400" dirty="0">
                <a:latin typeface="Times New Roman"/>
                <a:ea typeface="+mj-lt"/>
                <a:cs typeface="+mj-lt"/>
              </a:rPr>
              <a:t>echnology</a:t>
            </a:r>
            <a:endParaRPr lang="en-GB" dirty="0"/>
          </a:p>
        </p:txBody>
      </p:sp>
      <p:sp>
        <p:nvSpPr>
          <p:cNvPr id="3" name="Content Placeholder 2">
            <a:extLst>
              <a:ext uri="{FF2B5EF4-FFF2-40B4-BE49-F238E27FC236}">
                <a16:creationId xmlns:a16="http://schemas.microsoft.com/office/drawing/2014/main" id="{ED7439CF-BD28-48FF-B28E-16B9A56965B7}"/>
              </a:ext>
            </a:extLst>
          </p:cNvPr>
          <p:cNvSpPr>
            <a:spLocks noGrp="1"/>
          </p:cNvSpPr>
          <p:nvPr>
            <p:ph idx="1"/>
          </p:nvPr>
        </p:nvSpPr>
        <p:spPr/>
        <p:txBody>
          <a:bodyPr/>
          <a:lstStyle/>
          <a:p>
            <a:pPr marL="0" indent="0" algn="just">
              <a:buNone/>
            </a:pPr>
            <a:r>
              <a:rPr lang="en-US" dirty="0">
                <a:cs typeface="Calibri"/>
              </a:rPr>
              <a:t>With new Technologies introduced such the software Coldharbour, the organization is not facing challenges to roster </a:t>
            </a:r>
            <a:r>
              <a:rPr lang="en-US" dirty="0" err="1">
                <a:cs typeface="Calibri"/>
              </a:rPr>
              <a:t>carers</a:t>
            </a:r>
            <a:r>
              <a:rPr lang="en-US" dirty="0">
                <a:cs typeface="Calibri"/>
              </a:rPr>
              <a:t> as before writing on the paper and post it.</a:t>
            </a:r>
          </a:p>
          <a:p>
            <a:pPr marL="0" indent="0" algn="just">
              <a:buNone/>
            </a:pPr>
            <a:endParaRPr lang="en-US" dirty="0">
              <a:cs typeface="Calibri"/>
            </a:endParaRPr>
          </a:p>
          <a:p>
            <a:pPr marL="0" indent="0" algn="just">
              <a:buNone/>
            </a:pPr>
            <a:r>
              <a:rPr lang="en-US" dirty="0">
                <a:cs typeface="Calibri"/>
              </a:rPr>
              <a:t>Without a GPS system the Company could not track the </a:t>
            </a:r>
            <a:r>
              <a:rPr lang="en-US" dirty="0" err="1">
                <a:cs typeface="Calibri"/>
              </a:rPr>
              <a:t>carers</a:t>
            </a:r>
            <a:r>
              <a:rPr lang="en-US" dirty="0">
                <a:cs typeface="Calibri"/>
              </a:rPr>
              <a:t> in real time to actually know if </a:t>
            </a:r>
            <a:r>
              <a:rPr lang="en-US" dirty="0"/>
              <a:t>they would spend the allocated time or if </a:t>
            </a:r>
            <a:r>
              <a:rPr lang="en-US" dirty="0" err="1"/>
              <a:t>carers</a:t>
            </a:r>
            <a:r>
              <a:rPr lang="en-US" dirty="0"/>
              <a:t> arrive on time to the client.</a:t>
            </a:r>
            <a:endParaRPr lang="en-US" dirty="0">
              <a:cs typeface="Calibri"/>
            </a:endParaRPr>
          </a:p>
          <a:p>
            <a:endParaRPr lang="en-GB" dirty="0"/>
          </a:p>
        </p:txBody>
      </p:sp>
    </p:spTree>
    <p:extLst>
      <p:ext uri="{BB962C8B-B14F-4D97-AF65-F5344CB8AC3E}">
        <p14:creationId xmlns:p14="http://schemas.microsoft.com/office/powerpoint/2010/main" val="29034649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19219" y="1764209"/>
            <a:ext cx="5222325" cy="3329581"/>
          </a:xfrm>
        </p:spPr>
        <p:txBody>
          <a:bodyPr>
            <a:normAutofit/>
          </a:bodyPr>
          <a:lstStyle/>
          <a:p>
            <a:pPr algn="ctr">
              <a:lnSpc>
                <a:spcPct val="90000"/>
              </a:lnSpc>
              <a:spcBef>
                <a:spcPct val="20000"/>
              </a:spcBef>
              <a:spcAft>
                <a:spcPts val="600"/>
              </a:spcAft>
            </a:pPr>
            <a:r>
              <a:rPr lang="en-GB" sz="6100" b="1" dirty="0">
                <a:solidFill>
                  <a:srgbClr val="EBEBEB"/>
                </a:solidFill>
                <a:latin typeface="Times New Roman" panose="02020603050405020304" pitchFamily="18" charset="0"/>
                <a:ea typeface="+mn-lt"/>
                <a:cs typeface="Times New Roman" panose="02020603050405020304" pitchFamily="18" charset="0"/>
              </a:rPr>
              <a:t>Lessons drawn from the case study</a:t>
            </a:r>
            <a:endParaRPr lang="en-GB" sz="6100" dirty="0">
              <a:solidFill>
                <a:srgbClr val="EBEBEB"/>
              </a:solidFill>
              <a:latin typeface="Times New Roman" panose="02020603050405020304" pitchFamily="18" charset="0"/>
              <a:cs typeface="Times New Roman" panose="02020603050405020304" pitchFamily="18" charset="0"/>
            </a:endParaRPr>
          </a:p>
        </p:txBody>
      </p:sp>
      <p:sp>
        <p:nvSpPr>
          <p:cNvPr id="26"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8" name="Freeform: Shape 27">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2" name="Imagine 4" descr="O imagine care conține desen&#10;&#10;Descrierea a fost generată cu un grad foarte mare de încredere">
            <a:extLst>
              <a:ext uri="{FF2B5EF4-FFF2-40B4-BE49-F238E27FC236}">
                <a16:creationId xmlns:a16="http://schemas.microsoft.com/office/drawing/2014/main" id="{39AD44C9-AEF8-45A3-BB24-9BF37E0510BB}"/>
              </a:ext>
            </a:extLst>
          </p:cNvPr>
          <p:cNvPicPr>
            <a:picLocks noChangeAspect="1"/>
          </p:cNvPicPr>
          <p:nvPr/>
        </p:nvPicPr>
        <p:blipFill>
          <a:blip r:embed="rId2"/>
          <a:stretch>
            <a:fillRect/>
          </a:stretch>
        </p:blipFill>
        <p:spPr>
          <a:xfrm>
            <a:off x="484934" y="2742470"/>
            <a:ext cx="2936836" cy="1555939"/>
          </a:xfrm>
          <a:prstGeom prst="rect">
            <a:avLst/>
          </a:prstGeom>
          <a:effectLst/>
        </p:spPr>
      </p:pic>
    </p:spTree>
    <p:extLst>
      <p:ext uri="{BB962C8B-B14F-4D97-AF65-F5344CB8AC3E}">
        <p14:creationId xmlns:p14="http://schemas.microsoft.com/office/powerpoint/2010/main" val="22183211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F7DD46-CC12-4EB5-8D9F-0583AEFFAE82}"/>
              </a:ext>
            </a:extLst>
          </p:cNvPr>
          <p:cNvSpPr>
            <a:spLocks noGrp="1"/>
          </p:cNvSpPr>
          <p:nvPr>
            <p:ph idx="1"/>
          </p:nvPr>
        </p:nvSpPr>
        <p:spPr>
          <a:xfrm>
            <a:off x="1008744" y="1947308"/>
            <a:ext cx="8672323" cy="4453492"/>
          </a:xfrm>
        </p:spPr>
        <p:txBody>
          <a:bodyPr anchor="ctr">
            <a:normAutofit fontScale="85000" lnSpcReduction="20000"/>
          </a:bodyPr>
          <a:lstStyle/>
          <a:p>
            <a:pPr marL="0" indent="0">
              <a:lnSpc>
                <a:spcPct val="90000"/>
              </a:lnSpc>
              <a:buNone/>
            </a:pPr>
            <a:r>
              <a:rPr lang="en-GB" sz="2400" b="1" dirty="0">
                <a:latin typeface="Times New Roman"/>
                <a:cs typeface="Times New Roman"/>
              </a:rPr>
              <a:t>  </a:t>
            </a:r>
            <a:r>
              <a:rPr lang="en-GB" sz="2400" dirty="0">
                <a:latin typeface="Times New Roman"/>
                <a:cs typeface="Times New Roman"/>
              </a:rPr>
              <a:t>                               </a:t>
            </a:r>
            <a:r>
              <a:rPr lang="en-GB" sz="1700" dirty="0">
                <a:latin typeface="Times New Roman"/>
                <a:cs typeface="Times New Roman"/>
              </a:rPr>
              <a:t>                          </a:t>
            </a:r>
            <a:endParaRPr lang="en-US" sz="1700" dirty="0">
              <a:latin typeface="Times New Roman"/>
              <a:cs typeface="Times New Roman"/>
            </a:endParaRPr>
          </a:p>
          <a:p>
            <a:pPr marL="0" indent="0">
              <a:lnSpc>
                <a:spcPct val="90000"/>
              </a:lnSpc>
              <a:buNone/>
            </a:pPr>
            <a:endParaRPr lang="en-GB" sz="1700" dirty="0">
              <a:latin typeface="Times New Roman" panose="02020603050405020304" pitchFamily="18" charset="0"/>
              <a:cs typeface="Times New Roman" panose="02020603050405020304" pitchFamily="18" charset="0"/>
            </a:endParaRPr>
          </a:p>
          <a:p>
            <a:pPr marL="0" indent="0">
              <a:lnSpc>
                <a:spcPct val="90000"/>
              </a:lnSpc>
              <a:buNone/>
            </a:pPr>
            <a:r>
              <a:rPr lang="en-GB" sz="2400" b="1" dirty="0">
                <a:latin typeface="Times New Roman" panose="02020603050405020304" pitchFamily="18" charset="0"/>
                <a:cs typeface="Times New Roman" panose="02020603050405020304" pitchFamily="18" charset="0"/>
              </a:rPr>
              <a:t>Modern technology implemented in the care sector improved</a:t>
            </a:r>
            <a:endParaRPr lang="en-GB" sz="2400" dirty="0">
              <a:latin typeface="Times New Roman" panose="02020603050405020304" pitchFamily="18" charset="0"/>
              <a:cs typeface="Times New Roman" panose="02020603050405020304" pitchFamily="18" charset="0"/>
            </a:endParaRPr>
          </a:p>
          <a:p>
            <a:pPr marL="0" indent="0">
              <a:lnSpc>
                <a:spcPct val="90000"/>
              </a:lnSpc>
              <a:buNone/>
            </a:pPr>
            <a:endParaRPr lang="en-GB" sz="1700" dirty="0">
              <a:latin typeface="Times New Roman" panose="02020603050405020304" pitchFamily="18" charset="0"/>
              <a:cs typeface="Times New Roman" panose="02020603050405020304" pitchFamily="18" charset="0"/>
            </a:endParaRPr>
          </a:p>
          <a:p>
            <a:pPr>
              <a:lnSpc>
                <a:spcPct val="90000"/>
              </a:lnSpc>
            </a:pPr>
            <a:r>
              <a:rPr lang="en-GB" sz="3200" dirty="0">
                <a:latin typeface="Times New Roman" panose="02020603050405020304" pitchFamily="18" charset="0"/>
                <a:cs typeface="Times New Roman" panose="02020603050405020304" pitchFamily="18" charset="0"/>
              </a:rPr>
              <a:t>Care sector</a:t>
            </a:r>
          </a:p>
          <a:p>
            <a:pPr>
              <a:lnSpc>
                <a:spcPct val="90000"/>
              </a:lnSpc>
            </a:pPr>
            <a:r>
              <a:rPr lang="en-GB" sz="3200" dirty="0">
                <a:latin typeface="Times New Roman" panose="02020603050405020304" pitchFamily="18" charset="0"/>
                <a:cs typeface="Times New Roman" panose="02020603050405020304" pitchFamily="18" charset="0"/>
              </a:rPr>
              <a:t>Efficiency during the allocated time for clients</a:t>
            </a:r>
          </a:p>
          <a:p>
            <a:pPr>
              <a:lnSpc>
                <a:spcPct val="90000"/>
              </a:lnSpc>
            </a:pPr>
            <a:r>
              <a:rPr lang="en-GB" sz="3200" dirty="0">
                <a:latin typeface="Times New Roman" panose="02020603050405020304" pitchFamily="18" charset="0"/>
                <a:cs typeface="Times New Roman" panose="02020603050405020304" pitchFamily="18" charset="0"/>
              </a:rPr>
              <a:t>Reducing costs for the company</a:t>
            </a:r>
          </a:p>
          <a:p>
            <a:pPr>
              <a:lnSpc>
                <a:spcPct val="90000"/>
              </a:lnSpc>
            </a:pPr>
            <a:r>
              <a:rPr lang="en-GB" sz="3200" dirty="0">
                <a:latin typeface="Times New Roman" panose="02020603050405020304" pitchFamily="18" charset="0"/>
                <a:cs typeface="Times New Roman" panose="02020603050405020304" pitchFamily="18" charset="0"/>
              </a:rPr>
              <a:t>Company in control with the field carers</a:t>
            </a:r>
          </a:p>
          <a:p>
            <a:pPr marL="0" indent="0">
              <a:lnSpc>
                <a:spcPct val="90000"/>
              </a:lnSpc>
              <a:buNone/>
            </a:pPr>
            <a:endParaRPr lang="en-GB" sz="1700" dirty="0"/>
          </a:p>
          <a:p>
            <a:pPr marL="0" indent="0">
              <a:lnSpc>
                <a:spcPct val="90000"/>
              </a:lnSpc>
              <a:buNone/>
            </a:pPr>
            <a:endParaRPr lang="en-GB" sz="1700" dirty="0"/>
          </a:p>
          <a:p>
            <a:pPr marL="0" indent="0">
              <a:lnSpc>
                <a:spcPct val="90000"/>
              </a:lnSpc>
              <a:buNone/>
            </a:pPr>
            <a:endParaRPr lang="en-GB" sz="1700" dirty="0"/>
          </a:p>
          <a:p>
            <a:pPr marL="0" indent="0">
              <a:lnSpc>
                <a:spcPct val="90000"/>
              </a:lnSpc>
              <a:buNone/>
            </a:pPr>
            <a:r>
              <a:rPr lang="en-GB" sz="1700" dirty="0"/>
              <a:t>                               </a:t>
            </a:r>
          </a:p>
          <a:p>
            <a:pPr marL="0" indent="0">
              <a:lnSpc>
                <a:spcPct val="90000"/>
              </a:lnSpc>
              <a:buNone/>
            </a:pPr>
            <a:r>
              <a:rPr lang="en-GB" sz="1700" dirty="0"/>
              <a:t>                                 </a:t>
            </a:r>
          </a:p>
          <a:p>
            <a:pPr marL="0" indent="0">
              <a:lnSpc>
                <a:spcPct val="90000"/>
              </a:lnSpc>
              <a:buNone/>
            </a:pPr>
            <a:endParaRPr lang="en-GB" sz="1700" dirty="0"/>
          </a:p>
          <a:p>
            <a:pPr marL="0" indent="0">
              <a:lnSpc>
                <a:spcPct val="90000"/>
              </a:lnSpc>
              <a:buNone/>
            </a:pPr>
            <a:endParaRPr lang="en-GB" sz="1700" dirty="0"/>
          </a:p>
        </p:txBody>
      </p:sp>
    </p:spTree>
    <p:extLst>
      <p:ext uri="{BB962C8B-B14F-4D97-AF65-F5344CB8AC3E}">
        <p14:creationId xmlns:p14="http://schemas.microsoft.com/office/powerpoint/2010/main" val="35085553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32F44C-2A69-4B1E-B9FE-99F9DB1AA3A4}"/>
              </a:ext>
            </a:extLst>
          </p:cNvPr>
          <p:cNvSpPr>
            <a:spLocks noGrp="1"/>
          </p:cNvSpPr>
          <p:nvPr>
            <p:ph idx="1"/>
          </p:nvPr>
        </p:nvSpPr>
        <p:spPr>
          <a:xfrm>
            <a:off x="512719" y="804671"/>
            <a:ext cx="10863072" cy="6051478"/>
          </a:xfrm>
        </p:spPr>
        <p:txBody>
          <a:bodyPr vert="horz" lIns="91440" tIns="45720" rIns="91440" bIns="45720" rtlCol="0" anchor="ctr">
            <a:normAutofit/>
          </a:bodyPr>
          <a:lstStyle/>
          <a:p>
            <a:r>
              <a:rPr lang="en-GB" sz="2800" dirty="0">
                <a:latin typeface="Times New Roman"/>
                <a:cs typeface="Times New Roman"/>
              </a:rPr>
              <a:t>Modern technology have had a good impact to the care sector, helping carers to support better and deliver more quality care in the community.</a:t>
            </a:r>
          </a:p>
          <a:p>
            <a:r>
              <a:rPr lang="en-GB" sz="2800" dirty="0">
                <a:latin typeface="Times New Roman"/>
                <a:cs typeface="Times New Roman"/>
              </a:rPr>
              <a:t>Less damage to the health of the carers.</a:t>
            </a:r>
          </a:p>
          <a:p>
            <a:r>
              <a:rPr lang="en-GB" sz="2800" dirty="0">
                <a:latin typeface="Times New Roman"/>
                <a:cs typeface="Times New Roman"/>
              </a:rPr>
              <a:t>Controlling costs for organisation.</a:t>
            </a:r>
          </a:p>
          <a:p>
            <a:endParaRPr lang="en-GB" dirty="0">
              <a:latin typeface="Times New Roman"/>
              <a:cs typeface="Times New Roman"/>
            </a:endParaRPr>
          </a:p>
          <a:p>
            <a:endParaRPr lang="en-GB" dirty="0">
              <a:latin typeface="Times New Roman"/>
              <a:cs typeface="Times New Roman"/>
            </a:endParaRPr>
          </a:p>
        </p:txBody>
      </p:sp>
    </p:spTree>
    <p:extLst>
      <p:ext uri="{BB962C8B-B14F-4D97-AF65-F5344CB8AC3E}">
        <p14:creationId xmlns:p14="http://schemas.microsoft.com/office/powerpoint/2010/main" val="1465071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228E83-E104-41E2-B0F8-7A4E4D4075FB}"/>
              </a:ext>
            </a:extLst>
          </p:cNvPr>
          <p:cNvSpPr>
            <a:spLocks noGrp="1"/>
          </p:cNvSpPr>
          <p:nvPr>
            <p:ph idx="1"/>
          </p:nvPr>
        </p:nvSpPr>
        <p:spPr>
          <a:xfrm>
            <a:off x="330051" y="2520279"/>
            <a:ext cx="11531898" cy="2671482"/>
          </a:xfrm>
        </p:spPr>
        <p:txBody>
          <a:bodyPr vert="horz" lIns="91440" tIns="45720" rIns="91440" bIns="45720" rtlCol="0" anchor="t">
            <a:normAutofit/>
          </a:bodyPr>
          <a:lstStyle/>
          <a:p>
            <a:r>
              <a:rPr lang="en-GB" sz="2800" dirty="0">
                <a:latin typeface="Times New Roman"/>
                <a:cs typeface="Times New Roman"/>
              </a:rPr>
              <a:t>In our research we have concluded, that Modern technologies implemented in care sector have helped carers and organisation to improve the quality of care delivered into the community.</a:t>
            </a:r>
          </a:p>
        </p:txBody>
      </p:sp>
      <p:sp>
        <p:nvSpPr>
          <p:cNvPr id="8" name="Rectangle 7">
            <a:extLst>
              <a:ext uri="{FF2B5EF4-FFF2-40B4-BE49-F238E27FC236}">
                <a16:creationId xmlns:a16="http://schemas.microsoft.com/office/drawing/2014/main" id="{1C2E684D-8A8F-4857-B198-2861DA1E3A21}"/>
              </a:ext>
            </a:extLst>
          </p:cNvPr>
          <p:cNvSpPr/>
          <p:nvPr/>
        </p:nvSpPr>
        <p:spPr>
          <a:xfrm>
            <a:off x="4572986" y="460494"/>
            <a:ext cx="3046027" cy="830997"/>
          </a:xfrm>
          <a:prstGeom prst="rect">
            <a:avLst/>
          </a:prstGeom>
        </p:spPr>
        <p:txBody>
          <a:bodyPr wrap="none">
            <a:spAutoFit/>
          </a:bodyPr>
          <a:lstStyle/>
          <a:p>
            <a:r>
              <a:rPr lang="en-GB" dirty="0">
                <a:latin typeface="Times New Roman"/>
                <a:cs typeface="Times New Roman"/>
              </a:rPr>
              <a:t> </a:t>
            </a:r>
            <a:r>
              <a:rPr lang="en-GB" sz="4800" dirty="0">
                <a:latin typeface="Times New Roman"/>
                <a:cs typeface="Times New Roman"/>
              </a:rPr>
              <a:t>Conclusion</a:t>
            </a:r>
          </a:p>
        </p:txBody>
      </p:sp>
    </p:spTree>
    <p:extLst>
      <p:ext uri="{BB962C8B-B14F-4D97-AF65-F5344CB8AC3E}">
        <p14:creationId xmlns:p14="http://schemas.microsoft.com/office/powerpoint/2010/main" val="977399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2B1C3-9486-432D-909C-3C1438AAF6FE}"/>
              </a:ext>
            </a:extLst>
          </p:cNvPr>
          <p:cNvSpPr>
            <a:spLocks noGrp="1"/>
          </p:cNvSpPr>
          <p:nvPr>
            <p:ph type="title"/>
          </p:nvPr>
        </p:nvSpPr>
        <p:spPr/>
        <p:txBody>
          <a:bodyPr/>
          <a:lstStyle/>
          <a:p>
            <a:r>
              <a:rPr lang="en-GB" dirty="0"/>
              <a:t>                      </a:t>
            </a:r>
            <a:r>
              <a:rPr lang="en-GB" sz="4800" dirty="0">
                <a:latin typeface="Times New Roman" panose="02020603050405020304" pitchFamily="18" charset="0"/>
                <a:cs typeface="Times New Roman" panose="02020603050405020304" pitchFamily="18" charset="0"/>
              </a:rPr>
              <a:t>   References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4212F3C-F8CC-42B0-978D-2F9BC169164B}"/>
              </a:ext>
            </a:extLst>
          </p:cNvPr>
          <p:cNvSpPr>
            <a:spLocks noGrp="1"/>
          </p:cNvSpPr>
          <p:nvPr>
            <p:ph idx="1"/>
          </p:nvPr>
        </p:nvSpPr>
        <p:spPr>
          <a:xfrm>
            <a:off x="991552" y="1422998"/>
            <a:ext cx="10032048" cy="4469802"/>
          </a:xfrm>
        </p:spPr>
        <p:txBody>
          <a:bodyPr vert="horz" lIns="91440" tIns="45720" rIns="91440" bIns="45720" rtlCol="0" anchor="t">
            <a:normAutofit/>
          </a:bodyPr>
          <a:lstStyle/>
          <a:p>
            <a:r>
              <a:rPr lang="en-GB" dirty="0">
                <a:ea typeface="+mj-lt"/>
                <a:cs typeface="+mj-lt"/>
                <a:hlinkClick r:id="rId2">
                  <a:extLst>
                    <a:ext uri="{A12FA001-AC4F-418D-AE19-62706E023703}">
                      <ahyp:hlinkClr xmlns:ahyp="http://schemas.microsoft.com/office/drawing/2018/hyperlinkcolor" val="tx"/>
                    </a:ext>
                  </a:extLst>
                </a:hlinkClick>
              </a:rPr>
              <a:t>[</a:t>
            </a:r>
            <a:endParaRPr lang="en-GB" dirty="0"/>
          </a:p>
          <a:p>
            <a:endParaRPr lang="en-GB" dirty="0">
              <a:ea typeface="+mj-lt"/>
              <a:cs typeface="+mj-lt"/>
            </a:endParaRPr>
          </a:p>
        </p:txBody>
      </p:sp>
      <p:sp>
        <p:nvSpPr>
          <p:cNvPr id="4" name="Rectangle 1">
            <a:extLst>
              <a:ext uri="{FF2B5EF4-FFF2-40B4-BE49-F238E27FC236}">
                <a16:creationId xmlns:a16="http://schemas.microsoft.com/office/drawing/2014/main" id="{AE0DA7B3-C123-4CE1-BD14-D53D09BCF7B9}"/>
              </a:ext>
            </a:extLst>
          </p:cNvPr>
          <p:cNvSpPr>
            <a:spLocks noChangeArrowheads="1"/>
          </p:cNvSpPr>
          <p:nvPr/>
        </p:nvSpPr>
        <p:spPr bwMode="auto">
          <a:xfrm>
            <a:off x="1549400" y="1782400"/>
            <a:ext cx="8408071" cy="3724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Banafa</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2019. [Online]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https://www.experfy.com/blog/ten-myths-about-cloud-computing</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December 2019].</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Baneva</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 2019. [Online]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https://www.aimseducation.edu/blog/the-impact-of-technology-on-healthcare/</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December 2019].</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Castle-Clarke, S., 2018.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NHS at 70: What will new technology mean for the NHS and its patients?.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https://www.kingsfund.org.uk/publications/nhs-70-what-will-new-technology-mean-nhs-and-its-patients</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 December 2019].</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https://blog.usejournal.com/cloud-computing-to-new-rainbow-to-see-which-you-need-to-look-out-of-window-s-a46b32a3a932, 2019. [Online]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https://blog.usejournal.com/cloud-computing-to-new-rainbow-to-see-which-you-need-to-look-out-of-window-s-a46b32a3a932</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December 2019].</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Mayfair Homecare, 2019.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Mayfair Homecare.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https://mayfair-homecare.co.uk/</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 December 2019].</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strategies, C., n.d. [Online]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https://www.stroke4carers.org/?p=280</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18 December 2019].</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94947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48E56-EDD0-4F1A-9B1C-70DD6FE44C71}"/>
              </a:ext>
            </a:extLst>
          </p:cNvPr>
          <p:cNvSpPr>
            <a:spLocks noGrp="1"/>
          </p:cNvSpPr>
          <p:nvPr>
            <p:ph type="title"/>
          </p:nvPr>
        </p:nvSpPr>
        <p:spPr>
          <a:xfrm>
            <a:off x="646111" y="452718"/>
            <a:ext cx="11456989" cy="3509682"/>
          </a:xfrm>
        </p:spPr>
        <p:txBody>
          <a:bodyPr/>
          <a:lstStyle/>
          <a:p>
            <a:r>
              <a:rPr lang="en-GB" sz="4800" dirty="0"/>
              <a:t>                     Thank you</a:t>
            </a:r>
          </a:p>
        </p:txBody>
      </p:sp>
      <p:sp>
        <p:nvSpPr>
          <p:cNvPr id="3" name="Content Placeholder 2">
            <a:extLst>
              <a:ext uri="{FF2B5EF4-FFF2-40B4-BE49-F238E27FC236}">
                <a16:creationId xmlns:a16="http://schemas.microsoft.com/office/drawing/2014/main" id="{7D9F9BBD-4776-4D74-B74D-E66BC7F930AE}"/>
              </a:ext>
            </a:extLst>
          </p:cNvPr>
          <p:cNvSpPr>
            <a:spLocks noGrp="1"/>
          </p:cNvSpPr>
          <p:nvPr>
            <p:ph idx="1"/>
          </p:nvPr>
        </p:nvSpPr>
        <p:spPr/>
        <p:txBody>
          <a:bodyPr/>
          <a:lstStyle/>
          <a:p>
            <a:pPr marL="0" indent="0">
              <a:buNone/>
            </a:pPr>
            <a:r>
              <a:rPr lang="en-GB" dirty="0"/>
              <a:t>                                        </a:t>
            </a:r>
          </a:p>
          <a:p>
            <a:pPr marL="0" indent="0">
              <a:buNone/>
            </a:pPr>
            <a:endParaRPr lang="en-GB" dirty="0"/>
          </a:p>
          <a:p>
            <a:pPr marL="0" indent="0">
              <a:buNone/>
            </a:pPr>
            <a:r>
              <a:rPr lang="en-GB" dirty="0"/>
              <a:t>                                         </a:t>
            </a:r>
            <a:r>
              <a:rPr lang="en-GB" sz="4800" dirty="0">
                <a:latin typeface="Times New Roman" panose="02020603050405020304" pitchFamily="18" charset="0"/>
                <a:cs typeface="Times New Roman" panose="02020603050405020304" pitchFamily="18" charset="0"/>
              </a:rPr>
              <a:t>Any Question ?</a:t>
            </a:r>
          </a:p>
        </p:txBody>
      </p:sp>
    </p:spTree>
    <p:extLst>
      <p:ext uri="{BB962C8B-B14F-4D97-AF65-F5344CB8AC3E}">
        <p14:creationId xmlns:p14="http://schemas.microsoft.com/office/powerpoint/2010/main" val="6412050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701</Words>
  <Application>Microsoft Office PowerPoint</Application>
  <PresentationFormat>Widescreen</PresentationFormat>
  <Paragraphs>159</Paragraphs>
  <Slides>19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Calibri Light</vt:lpstr>
      <vt:lpstr>Century Gothic</vt:lpstr>
      <vt:lpstr>Times New Roman</vt:lpstr>
      <vt:lpstr>Wingdings 3</vt:lpstr>
      <vt:lpstr>Ion</vt:lpstr>
      <vt:lpstr>DIGITAL SKILLS AND RESEARCH METHODS  </vt:lpstr>
      <vt:lpstr>PowerPoint Presentation</vt:lpstr>
      <vt:lpstr>Insights of Modern Technology</vt:lpstr>
      <vt:lpstr>PowerPoint Presentation</vt:lpstr>
      <vt:lpstr>Coldharbour</vt:lpstr>
      <vt:lpstr>PowerPoint Presentation</vt:lpstr>
      <vt:lpstr>Andreea Lupu (1906519)</vt:lpstr>
      <vt:lpstr>PowerPoint Presentation</vt:lpstr>
      <vt:lpstr>PowerPoint Presentation</vt:lpstr>
      <vt:lpstr>PowerPoint Presentation</vt:lpstr>
      <vt:lpstr>Florentina Gavril (1906521)</vt:lpstr>
      <vt:lpstr>Challenges before introducing  modern technology</vt:lpstr>
      <vt:lpstr>Challenges before introducing  modern technology</vt:lpstr>
      <vt:lpstr>Lessons drawn from the case study</vt:lpstr>
      <vt:lpstr>PowerPoint Presentation</vt:lpstr>
      <vt:lpstr>PowerPoint Presentation</vt:lpstr>
      <vt:lpstr>PowerPoint Presentation</vt:lpstr>
      <vt:lpstr>                         References</vt:lpstr>
      <vt:lpstr>                     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dc:title>
  <dc:creator>Andreea Lupu</dc:creator>
  <cp:lastModifiedBy>Andreea Lupu (1906519)</cp:lastModifiedBy>
  <cp:revision>3</cp:revision>
  <dcterms:created xsi:type="dcterms:W3CDTF">2019-12-18T15:12:40Z</dcterms:created>
  <dcterms:modified xsi:type="dcterms:W3CDTF">2019-12-18T15:30:01Z</dcterms:modified>
</cp:coreProperties>
</file>