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81" r:id="rId3"/>
    <p:sldId id="282" r:id="rId4"/>
    <p:sldId id="283" r:id="rId5"/>
    <p:sldId id="284" r:id="rId6"/>
    <p:sldId id="285" r:id="rId7"/>
    <p:sldId id="286" r:id="rId8"/>
    <p:sldId id="287" r:id="rId9"/>
    <p:sldId id="288" r:id="rId10"/>
    <p:sldId id="289" r:id="rId11"/>
    <p:sldId id="290"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3191" autoAdjust="0"/>
  </p:normalViewPr>
  <p:slideViewPr>
    <p:cSldViewPr>
      <p:cViewPr varScale="1">
        <p:scale>
          <a:sx n="77" d="100"/>
          <a:sy n="77" d="100"/>
        </p:scale>
        <p:origin x="1622"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4B311C-5F1A-4BCD-BD3A-F52F59582803}" type="datetimeFigureOut">
              <a:rPr lang="en-US" smtClean="0"/>
              <a:pPr/>
              <a:t>10/6/2025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A118DF-8760-443B-AC81-FED7F8CED48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9A118DF-8760-443B-AC81-FED7F8CED48C}" type="slidenum">
              <a:rPr lang="en-US" smtClean="0"/>
              <a:pPr/>
              <a:t>1</a:t>
            </a:fld>
            <a:endParaRPr lang="en-US"/>
          </a:p>
        </p:txBody>
      </p:sp>
    </p:spTree>
    <p:extLst>
      <p:ext uri="{BB962C8B-B14F-4D97-AF65-F5344CB8AC3E}">
        <p14:creationId xmlns:p14="http://schemas.microsoft.com/office/powerpoint/2010/main" val="3463879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F26FB-428D-D515-EC7C-7A22A5FA9B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A0FA0B-4E40-3451-E810-8CCD36976B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1BAEB-E82F-B1E7-00B4-18A354CCC0D0}"/>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4967E7B1-1909-3A85-5832-489039E714CA}"/>
              </a:ext>
            </a:extLst>
          </p:cNvPr>
          <p:cNvSpPr>
            <a:spLocks noGrp="1"/>
          </p:cNvSpPr>
          <p:nvPr>
            <p:ph type="sldNum" sz="quarter" idx="10"/>
          </p:nvPr>
        </p:nvSpPr>
        <p:spPr/>
        <p:txBody>
          <a:bodyPr/>
          <a:lstStyle/>
          <a:p>
            <a:fld id="{29A118DF-8760-443B-AC81-FED7F8CED48C}" type="slidenum">
              <a:rPr lang="en-US" smtClean="0"/>
              <a:pPr/>
              <a:t>2</a:t>
            </a:fld>
            <a:endParaRPr lang="en-US"/>
          </a:p>
        </p:txBody>
      </p:sp>
    </p:spTree>
    <p:extLst>
      <p:ext uri="{BB962C8B-B14F-4D97-AF65-F5344CB8AC3E}">
        <p14:creationId xmlns:p14="http://schemas.microsoft.com/office/powerpoint/2010/main" val="384338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41E8C-6079-6809-1451-BC563F7825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2D1515-DAF5-3F0B-768C-055ADFB75D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D998A1-72B4-BA11-9CFB-ACE9CF4BC9C7}"/>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process of lifespan development includes overall growth and development of individuals concerning the physical, psychological, emotional and cognitive components. In this manner, individuals can develop different abilities towards ensuring independent living. From childhood, lifespan development can guide the proper growth of individuals therefore their quality of life can be improved. With the help of lifespan development, individuals can gain autonomy in their lives through achieving optimum development. This study includes the evaluation of a lifespan development theory in respect to the case study of Amira.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C136EDE-2069-92A5-D218-682247059660}"/>
              </a:ext>
            </a:extLst>
          </p:cNvPr>
          <p:cNvSpPr>
            <a:spLocks noGrp="1"/>
          </p:cNvSpPr>
          <p:nvPr>
            <p:ph type="sldNum" sz="quarter" idx="10"/>
          </p:nvPr>
        </p:nvSpPr>
        <p:spPr/>
        <p:txBody>
          <a:bodyPr/>
          <a:lstStyle/>
          <a:p>
            <a:fld id="{29A118DF-8760-443B-AC81-FED7F8CED48C}" type="slidenum">
              <a:rPr lang="en-US" smtClean="0"/>
              <a:pPr/>
              <a:t>3</a:t>
            </a:fld>
            <a:endParaRPr lang="en-US"/>
          </a:p>
        </p:txBody>
      </p:sp>
    </p:spTree>
    <p:extLst>
      <p:ext uri="{BB962C8B-B14F-4D97-AF65-F5344CB8AC3E}">
        <p14:creationId xmlns:p14="http://schemas.microsoft.com/office/powerpoint/2010/main" val="279026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4C487-C96E-8AF5-9289-135168FA55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77EFA8-4AC9-0EFC-6AA8-7D9B626436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380426-0D1D-A254-9D7A-25024FD47DED}"/>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this study as a life span development theory, the attachment theory proposed by Bowlby was selected. With the context of early childhood, the pattern of the relationship is accountable for shaping the attachment style and trust within the relationships in the later stages of life. Thus, this theory has a critical importance in the stage of early childhood. Concerning the case of Amira, the separation anxiety can be explained with respect to this theory so that the difficulties in social interaction can be analysed. </a:t>
            </a:r>
            <a:endParaRPr lang="en-US" dirty="0"/>
          </a:p>
        </p:txBody>
      </p:sp>
      <p:sp>
        <p:nvSpPr>
          <p:cNvPr id="4" name="Slide Number Placeholder 3">
            <a:extLst>
              <a:ext uri="{FF2B5EF4-FFF2-40B4-BE49-F238E27FC236}">
                <a16:creationId xmlns:a16="http://schemas.microsoft.com/office/drawing/2014/main" id="{40B99F23-9A94-A6DA-1777-54CE564076B8}"/>
              </a:ext>
            </a:extLst>
          </p:cNvPr>
          <p:cNvSpPr>
            <a:spLocks noGrp="1"/>
          </p:cNvSpPr>
          <p:nvPr>
            <p:ph type="sldNum" sz="quarter" idx="10"/>
          </p:nvPr>
        </p:nvSpPr>
        <p:spPr/>
        <p:txBody>
          <a:bodyPr/>
          <a:lstStyle/>
          <a:p>
            <a:fld id="{29A118DF-8760-443B-AC81-FED7F8CED48C}" type="slidenum">
              <a:rPr lang="en-US" smtClean="0"/>
              <a:pPr/>
              <a:t>4</a:t>
            </a:fld>
            <a:endParaRPr lang="en-US"/>
          </a:p>
        </p:txBody>
      </p:sp>
    </p:spTree>
    <p:extLst>
      <p:ext uri="{BB962C8B-B14F-4D97-AF65-F5344CB8AC3E}">
        <p14:creationId xmlns:p14="http://schemas.microsoft.com/office/powerpoint/2010/main" val="3384881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04EA3-C1EE-5E47-D8B7-E7AA4476D4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C5B23E-2106-D390-5D39-198A43CCC9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2B9E20-B154-4F18-5A05-392EB19671AB}"/>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Concerning the stage of early childhood, Bowlby's attachment theory is relevant with respect to emotional and social development. With the help of such theories, any kind of disruptive relation in later life can be explained leveraging on insecure attachment in the early stage of life. Moreover, the number of attachments and relationships in the life course can also be identified with the help of this theory. At the early stages of life, a strong preference for a particular figure can determine the attachment style in later life.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48507502-E3CE-647C-D4B5-5CFD73E00B11}"/>
              </a:ext>
            </a:extLst>
          </p:cNvPr>
          <p:cNvSpPr>
            <a:spLocks noGrp="1"/>
          </p:cNvSpPr>
          <p:nvPr>
            <p:ph type="sldNum" sz="quarter" idx="10"/>
          </p:nvPr>
        </p:nvSpPr>
        <p:spPr/>
        <p:txBody>
          <a:bodyPr/>
          <a:lstStyle/>
          <a:p>
            <a:fld id="{29A118DF-8760-443B-AC81-FED7F8CED48C}" type="slidenum">
              <a:rPr lang="en-US" smtClean="0"/>
              <a:pPr/>
              <a:t>5</a:t>
            </a:fld>
            <a:endParaRPr lang="en-US"/>
          </a:p>
        </p:txBody>
      </p:sp>
    </p:spTree>
    <p:extLst>
      <p:ext uri="{BB962C8B-B14F-4D97-AF65-F5344CB8AC3E}">
        <p14:creationId xmlns:p14="http://schemas.microsoft.com/office/powerpoint/2010/main" val="658933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2E6CD-2670-1159-8E63-F04B5603C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65FDBB-7BCC-B4CD-0240-31C04539DD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0E8569-5232-7505-3031-7FDEF369DEEE}"/>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behaviour pattern of Amira can be described and justified by Bowlby’s attachment theory. Her separation anxiety revealed that she cannot trust others without the presence of her caregiver. This restricts her from maintaining verbal and social interactions. Therefore, she is in need of developing a secure relationship with others so that her social development can be assured. Due to her insecurity, she also has difficulty engaging in group play which also demonstrates her insecure attachment and need to develop trustworthy relationships.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5F39994A-92CE-6C6B-F77D-A4D1257EBC1E}"/>
              </a:ext>
            </a:extLst>
          </p:cNvPr>
          <p:cNvSpPr>
            <a:spLocks noGrp="1"/>
          </p:cNvSpPr>
          <p:nvPr>
            <p:ph type="sldNum" sz="quarter" idx="10"/>
          </p:nvPr>
        </p:nvSpPr>
        <p:spPr/>
        <p:txBody>
          <a:bodyPr/>
          <a:lstStyle/>
          <a:p>
            <a:fld id="{29A118DF-8760-443B-AC81-FED7F8CED48C}" type="slidenum">
              <a:rPr lang="en-US" smtClean="0"/>
              <a:pPr/>
              <a:t>6</a:t>
            </a:fld>
            <a:endParaRPr lang="en-US"/>
          </a:p>
        </p:txBody>
      </p:sp>
    </p:spTree>
    <p:extLst>
      <p:ext uri="{BB962C8B-B14F-4D97-AF65-F5344CB8AC3E}">
        <p14:creationId xmlns:p14="http://schemas.microsoft.com/office/powerpoint/2010/main" val="3164362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D4E315-ACD3-7EFC-E8A9-E8E43ECA40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82C80D-1C49-4FE5-6B3B-8B4A872F12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2F7ECD-5540-F297-22E6-7257F4B4641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terms of ensuring proper development and growth of Amira, Bowlby’s attachment theory can guide to reduce the separation anxiety and promote the development of the secure attachment. In this manner, the social and emotional development can be ensured. In the nursery setting, Amira is required to be reassured and praised due to the small efforts she makes. Thus, her attachment with peers and others in the nursery will be enhanced. Moreover, she will also be directed in role modelling and group play, therefore her social development will be ensured through increasing the level of trust towards others.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BB5A2EA1-AB31-FB03-7A10-2E00961AA485}"/>
              </a:ext>
            </a:extLst>
          </p:cNvPr>
          <p:cNvSpPr>
            <a:spLocks noGrp="1"/>
          </p:cNvSpPr>
          <p:nvPr>
            <p:ph type="sldNum" sz="quarter" idx="10"/>
          </p:nvPr>
        </p:nvSpPr>
        <p:spPr/>
        <p:txBody>
          <a:bodyPr/>
          <a:lstStyle/>
          <a:p>
            <a:fld id="{29A118DF-8760-443B-AC81-FED7F8CED48C}" type="slidenum">
              <a:rPr lang="en-US" smtClean="0"/>
              <a:pPr/>
              <a:t>7</a:t>
            </a:fld>
            <a:endParaRPr lang="en-US"/>
          </a:p>
        </p:txBody>
      </p:sp>
    </p:spTree>
    <p:extLst>
      <p:ext uri="{BB962C8B-B14F-4D97-AF65-F5344CB8AC3E}">
        <p14:creationId xmlns:p14="http://schemas.microsoft.com/office/powerpoint/2010/main" val="425235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7471A-B5BA-E308-411A-D09D7D7A0B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EBAE94-A188-9788-8AF3-197F8BCC93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C5536A-D2F8-BFB9-1470-4510DE66718C}"/>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result of a lack of confidence, Amira showed reluctance to interact with others in the nursery and refused to engage in group play. The interplay between the nature and nurture factors, such as neurological difficulties and a low level of attachment with the parental figure, created a dilemma in the area of psychological development of Amira. Henceforth, it is important to manage separation anxiety to resolve the problems associated with the attachment style of the child by improving attachment in the social situation. In this manner, confidence level and self-efficacy of the child will be promoted which can enrich the further psychological development within the child.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C8F3B091-3B30-92DE-ACB0-D7697CAB395F}"/>
              </a:ext>
            </a:extLst>
          </p:cNvPr>
          <p:cNvSpPr>
            <a:spLocks noGrp="1"/>
          </p:cNvSpPr>
          <p:nvPr>
            <p:ph type="sldNum" sz="quarter" idx="10"/>
          </p:nvPr>
        </p:nvSpPr>
        <p:spPr/>
        <p:txBody>
          <a:bodyPr/>
          <a:lstStyle/>
          <a:p>
            <a:fld id="{29A118DF-8760-443B-AC81-FED7F8CED48C}" type="slidenum">
              <a:rPr lang="en-US" smtClean="0"/>
              <a:pPr/>
              <a:t>8</a:t>
            </a:fld>
            <a:endParaRPr lang="en-US"/>
          </a:p>
        </p:txBody>
      </p:sp>
    </p:spTree>
    <p:extLst>
      <p:ext uri="{BB962C8B-B14F-4D97-AF65-F5344CB8AC3E}">
        <p14:creationId xmlns:p14="http://schemas.microsoft.com/office/powerpoint/2010/main" val="93975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1E9BA-7DAD-BFBA-1815-84D78BB3BD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B03B75-A9BC-405C-682A-1D5E6A4C42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36A3F7-65AF-9A0C-D2DA-A11F35B83B88}"/>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theory also provided a high level of emphasis on parental bond with children as a fundamental of attachment, which is a drawback of this theory. This theory has several positive sides, such as an explanation of social and emotional development so that this can be used to analyse the cause behind the maladaptive behaviour within a child. However, the aspect of cultural differences was not recognised in this theory.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0413178E-1AF8-DD08-9C73-11A26C106B19}"/>
              </a:ext>
            </a:extLst>
          </p:cNvPr>
          <p:cNvSpPr>
            <a:spLocks noGrp="1"/>
          </p:cNvSpPr>
          <p:nvPr>
            <p:ph type="sldNum" sz="quarter" idx="10"/>
          </p:nvPr>
        </p:nvSpPr>
        <p:spPr/>
        <p:txBody>
          <a:bodyPr/>
          <a:lstStyle/>
          <a:p>
            <a:fld id="{29A118DF-8760-443B-AC81-FED7F8CED48C}" type="slidenum">
              <a:rPr lang="en-US" smtClean="0"/>
              <a:pPr/>
              <a:t>9</a:t>
            </a:fld>
            <a:endParaRPr lang="en-US"/>
          </a:p>
        </p:txBody>
      </p:sp>
    </p:spTree>
    <p:extLst>
      <p:ext uri="{BB962C8B-B14F-4D97-AF65-F5344CB8AC3E}">
        <p14:creationId xmlns:p14="http://schemas.microsoft.com/office/powerpoint/2010/main" val="4003308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7FF1E-768E-B3CE-3077-9AD7600013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98EB11-AB5F-9F0D-8411-1B38D050B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F590D0-90F0-755C-9F0C-D26695B12DE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terms of ensuring proper development within children, gradual detachment and reassurance are important so that the emotional, psychological and social development within Amira can be promoted. Moreover, she will be required to be exposed to the role play to enhance the level of social interaction so that her overall wellbeing can be assured.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BA4C1418-84A3-CE83-9F92-837D6C49284C}"/>
              </a:ext>
            </a:extLst>
          </p:cNvPr>
          <p:cNvSpPr>
            <a:spLocks noGrp="1"/>
          </p:cNvSpPr>
          <p:nvPr>
            <p:ph type="sldNum" sz="quarter" idx="10"/>
          </p:nvPr>
        </p:nvSpPr>
        <p:spPr/>
        <p:txBody>
          <a:bodyPr/>
          <a:lstStyle/>
          <a:p>
            <a:fld id="{29A118DF-8760-443B-AC81-FED7F8CED48C}" type="slidenum">
              <a:rPr lang="en-US" smtClean="0"/>
              <a:pPr/>
              <a:t>10</a:t>
            </a:fld>
            <a:endParaRPr lang="en-US"/>
          </a:p>
        </p:txBody>
      </p:sp>
    </p:spTree>
    <p:extLst>
      <p:ext uri="{BB962C8B-B14F-4D97-AF65-F5344CB8AC3E}">
        <p14:creationId xmlns:p14="http://schemas.microsoft.com/office/powerpoint/2010/main" val="3085670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86844-59CE-A51A-85C8-2C5FA773A0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7B6C0F-E59F-DF94-5A30-8A8B081C70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009BCD-D533-A766-11EF-3DB27ACA774B}"/>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CA062FD5-3380-44A4-1BA4-672AC65E70C3}"/>
              </a:ext>
            </a:extLst>
          </p:cNvPr>
          <p:cNvSpPr>
            <a:spLocks noGrp="1"/>
          </p:cNvSpPr>
          <p:nvPr>
            <p:ph type="sldNum" sz="quarter" idx="10"/>
          </p:nvPr>
        </p:nvSpPr>
        <p:spPr/>
        <p:txBody>
          <a:bodyPr/>
          <a:lstStyle/>
          <a:p>
            <a:fld id="{29A118DF-8760-443B-AC81-FED7F8CED48C}" type="slidenum">
              <a:rPr lang="en-US" smtClean="0"/>
              <a:pPr/>
              <a:t>11</a:t>
            </a:fld>
            <a:endParaRPr lang="en-US"/>
          </a:p>
        </p:txBody>
      </p:sp>
    </p:spTree>
    <p:extLst>
      <p:ext uri="{BB962C8B-B14F-4D97-AF65-F5344CB8AC3E}">
        <p14:creationId xmlns:p14="http://schemas.microsoft.com/office/powerpoint/2010/main" val="245048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D506348-20B3-49F7-8E1C-21736AAD0514}"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06348-20B3-49F7-8E1C-21736AAD0514}"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D506348-20B3-49F7-8E1C-21736AAD0514}"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D506348-20B3-49F7-8E1C-21736AAD0514}"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D506348-20B3-49F7-8E1C-21736AAD0514}"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506348-20B3-49F7-8E1C-21736AAD0514}"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06348-20B3-49F7-8E1C-21736AAD0514}"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06348-20B3-49F7-8E1C-21736AAD0514}"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6000">
              <a:schemeClr val="accent4">
                <a:lumMod val="0"/>
                <a:lumOff val="100000"/>
              </a:schemeClr>
            </a:gs>
            <a:gs pos="100000">
              <a:schemeClr val="accent4">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506348-20B3-49F7-8E1C-21736AAD0514}" type="datetimeFigureOut">
              <a:rPr lang="en-US" smtClean="0"/>
              <a:pPr/>
              <a:t>10/6/2025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74FDD6-85F8-4BE8-B1F8-8D47D795194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4745"/>
            <a:ext cx="7772400" cy="3875892"/>
          </a:xfrm>
          <a:effectLst>
            <a:glow rad="139700">
              <a:schemeClr val="accent2">
                <a:satMod val="175000"/>
                <a:alpha val="40000"/>
              </a:schemeClr>
            </a:glow>
            <a:outerShdw blurRad="40000" dist="20000" dir="5400000" rotWithShape="0">
              <a:srgbClr val="000000">
                <a:alpha val="38000"/>
              </a:srgbClr>
            </a:outerShdw>
          </a:effectLst>
        </p:spPr>
        <p:style>
          <a:lnRef idx="1">
            <a:schemeClr val="accent2"/>
          </a:lnRef>
          <a:fillRef idx="2">
            <a:schemeClr val="accent2"/>
          </a:fillRef>
          <a:effectRef idx="1">
            <a:schemeClr val="accent2"/>
          </a:effectRef>
          <a:fontRef idx="minor">
            <a:schemeClr val="dk1"/>
          </a:fontRef>
        </p:style>
        <p:txBody>
          <a:bodyPr>
            <a:noAutofit/>
          </a:bodyPr>
          <a:lstStyle/>
          <a:p>
            <a:r>
              <a:rPr lang="en-US" sz="2400" b="1" dirty="0"/>
              <a:t>Psychology in Health and Social Care</a:t>
            </a:r>
            <a:br>
              <a:rPr lang="en-US" sz="2400" b="1" dirty="0"/>
            </a:br>
            <a:r>
              <a:rPr lang="en-US" sz="2400" b="1" dirty="0"/>
              <a:t>LCHS4010</a:t>
            </a:r>
            <a:br>
              <a:rPr lang="en-US" sz="2400" b="1" dirty="0"/>
            </a:br>
            <a:r>
              <a:rPr lang="en-US" sz="2400" b="1" dirty="0"/>
              <a:t>Individual Presentation</a:t>
            </a:r>
            <a:br>
              <a:rPr lang="en-US" sz="2400" b="1" dirty="0"/>
            </a:br>
            <a:r>
              <a:rPr lang="en-US" sz="2400" b="1" dirty="0"/>
              <a:t>Title: Analysis of theoretical perspectives related to lifespan development</a:t>
            </a:r>
            <a:br>
              <a:rPr lang="en-US" sz="2400" b="1" dirty="0"/>
            </a:br>
            <a:r>
              <a:rPr lang="en-US" sz="2400" b="1" dirty="0"/>
              <a:t>Student name: Liliana </a:t>
            </a:r>
            <a:r>
              <a:rPr lang="en-US" sz="2400" b="1" dirty="0" err="1"/>
              <a:t>Tofan</a:t>
            </a:r>
            <a:br>
              <a:rPr lang="en-US" sz="2400" b="1" dirty="0"/>
            </a:br>
            <a:r>
              <a:rPr lang="en-US" sz="2400" b="1" dirty="0"/>
              <a:t>Student ID: 2008331</a:t>
            </a:r>
            <a:br>
              <a:rPr lang="en-US" sz="2400" b="1" dirty="0"/>
            </a:br>
            <a:r>
              <a:rPr lang="en-US" sz="2400" b="1" dirty="0"/>
              <a:t>Lecture’s Name: </a:t>
            </a:r>
            <a:r>
              <a:rPr lang="en-US" sz="2400" b="1"/>
              <a:t>Helen Parsons</a:t>
            </a:r>
            <a:endParaRPr lang="en-US" sz="2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9D7C9-7DCF-114F-AAAB-FB7C7E581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870BB-3249-3D0A-42CE-27A24A099B70}"/>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Table of content</a:t>
            </a:r>
          </a:p>
        </p:txBody>
      </p:sp>
      <p:sp>
        <p:nvSpPr>
          <p:cNvPr id="3" name="Content Placeholder 2">
            <a:extLst>
              <a:ext uri="{FF2B5EF4-FFF2-40B4-BE49-F238E27FC236}">
                <a16:creationId xmlns:a16="http://schemas.microsoft.com/office/drawing/2014/main" id="{9310DB37-484F-5815-A84B-C01F4D808D86}"/>
              </a:ext>
            </a:extLst>
          </p:cNvPr>
          <p:cNvSpPr>
            <a:spLocks noGrp="1"/>
          </p:cNvSpPr>
          <p:nvPr>
            <p:ph idx="1"/>
          </p:nvPr>
        </p:nvSpPr>
        <p:spPr>
          <a:xfrm>
            <a:off x="457200" y="1600200"/>
            <a:ext cx="8229600" cy="498316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algn="just">
              <a:lnSpc>
                <a:spcPct val="150000"/>
              </a:lnSpc>
            </a:pPr>
            <a:r>
              <a:rPr lang="en-GB" sz="1600" dirty="0"/>
              <a:t>Slide 1: Introduction</a:t>
            </a:r>
            <a:endParaRPr lang="en-IN" sz="1600" dirty="0"/>
          </a:p>
          <a:p>
            <a:pPr algn="just">
              <a:lnSpc>
                <a:spcPct val="150000"/>
              </a:lnSpc>
            </a:pPr>
            <a:r>
              <a:rPr lang="en-GB" sz="1600" dirty="0"/>
              <a:t>Slide 2: Choice of the theory based on the case study of Amira</a:t>
            </a:r>
            <a:endParaRPr lang="en-IN" sz="1600" dirty="0"/>
          </a:p>
          <a:p>
            <a:pPr algn="just">
              <a:lnSpc>
                <a:spcPct val="150000"/>
              </a:lnSpc>
            </a:pPr>
            <a:r>
              <a:rPr lang="en-GB" sz="1600" dirty="0"/>
              <a:t>Slide 3: Explanation of the theory</a:t>
            </a:r>
            <a:endParaRPr lang="en-IN" sz="1600" dirty="0"/>
          </a:p>
          <a:p>
            <a:pPr algn="just">
              <a:lnSpc>
                <a:spcPct val="150000"/>
              </a:lnSpc>
            </a:pPr>
            <a:r>
              <a:rPr lang="en-GB" sz="1600" dirty="0"/>
              <a:t>Slide 4: Application of the theory in the context of Amira</a:t>
            </a:r>
            <a:endParaRPr lang="en-IN" sz="1600" dirty="0"/>
          </a:p>
          <a:p>
            <a:pPr algn="just">
              <a:lnSpc>
                <a:spcPct val="150000"/>
              </a:lnSpc>
            </a:pPr>
            <a:r>
              <a:rPr lang="en-GB" sz="1600" dirty="0"/>
              <a:t>Slide 5: Strategies to support the development of Amira</a:t>
            </a:r>
            <a:endParaRPr lang="en-IN" sz="1600" dirty="0"/>
          </a:p>
          <a:p>
            <a:pPr algn="just">
              <a:lnSpc>
                <a:spcPct val="150000"/>
              </a:lnSpc>
            </a:pPr>
            <a:r>
              <a:rPr lang="en-GB" sz="1600" dirty="0"/>
              <a:t>Slide 6: Influence of the biological and environmental factors in the case of Amira</a:t>
            </a:r>
            <a:endParaRPr lang="en-IN" sz="1600" dirty="0"/>
          </a:p>
          <a:p>
            <a:pPr algn="just">
              <a:lnSpc>
                <a:spcPct val="150000"/>
              </a:lnSpc>
            </a:pPr>
            <a:r>
              <a:rPr lang="en-GB" sz="1600" dirty="0"/>
              <a:t>Slide 7: Evaluation of the usefulness and limitations of the theory</a:t>
            </a:r>
            <a:endParaRPr lang="en-IN" sz="1600" dirty="0"/>
          </a:p>
          <a:p>
            <a:pPr algn="just">
              <a:lnSpc>
                <a:spcPct val="150000"/>
              </a:lnSpc>
            </a:pPr>
            <a:r>
              <a:rPr lang="en-GB" sz="1600" dirty="0"/>
              <a:t>Slide 8: Conclusion</a:t>
            </a:r>
            <a:endParaRPr lang="en-IN" sz="1600" dirty="0"/>
          </a:p>
          <a:p>
            <a:pPr algn="just">
              <a:lnSpc>
                <a:spcPct val="150000"/>
              </a:lnSpc>
            </a:pPr>
            <a:endParaRPr lang="en-US" sz="1600" dirty="0"/>
          </a:p>
        </p:txBody>
      </p:sp>
    </p:spTree>
    <p:extLst>
      <p:ext uri="{BB962C8B-B14F-4D97-AF65-F5344CB8AC3E}">
        <p14:creationId xmlns:p14="http://schemas.microsoft.com/office/powerpoint/2010/main" val="3799234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73292-A9C7-57A8-34CA-000DC8CC0B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7A64FF-FE30-47A5-F30B-2A9BFE750CAE}"/>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Introduction</a:t>
            </a:r>
          </a:p>
        </p:txBody>
      </p:sp>
      <p:sp>
        <p:nvSpPr>
          <p:cNvPr id="3" name="Content Placeholder 2">
            <a:extLst>
              <a:ext uri="{FF2B5EF4-FFF2-40B4-BE49-F238E27FC236}">
                <a16:creationId xmlns:a16="http://schemas.microsoft.com/office/drawing/2014/main" id="{2F11CEC4-0C3B-EA82-ABE7-57CFA550EF50}"/>
              </a:ext>
            </a:extLst>
          </p:cNvPr>
          <p:cNvSpPr>
            <a:spLocks noGrp="1"/>
          </p:cNvSpPr>
          <p:nvPr>
            <p:ph idx="1"/>
          </p:nvPr>
        </p:nvSpPr>
        <p:spPr>
          <a:xfrm>
            <a:off x="457200" y="1600200"/>
            <a:ext cx="4330824" cy="4781128"/>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In the contemporary era of developmental psychology, lifespan development is gaining importance</a:t>
            </a:r>
            <a:endParaRPr lang="en-IN" sz="1600" dirty="0"/>
          </a:p>
          <a:p>
            <a:pPr lvl="0" algn="just"/>
            <a:r>
              <a:rPr lang="en-GB" sz="1600" dirty="0"/>
              <a:t>Lifespan development emphasises on the growth and change from conception to death within the physical, cognitive, and psychosocial areas (</a:t>
            </a:r>
            <a:r>
              <a:rPr lang="en-GB" sz="1600" dirty="0" err="1"/>
              <a:t>Kuther</a:t>
            </a:r>
            <a:r>
              <a:rPr lang="en-GB" sz="1600" dirty="0"/>
              <a:t> and Burnell, 2019)</a:t>
            </a:r>
            <a:endParaRPr lang="en-IN" sz="1600" dirty="0"/>
          </a:p>
          <a:p>
            <a:pPr lvl="0" algn="just"/>
            <a:r>
              <a:rPr lang="en-GB" sz="1600" dirty="0"/>
              <a:t>Lifespan development involves different stages of growth across life, dependent on biological, cultural, historical, and individual factors (</a:t>
            </a:r>
            <a:r>
              <a:rPr lang="en-GB" sz="1600" dirty="0" err="1"/>
              <a:t>Kuther</a:t>
            </a:r>
            <a:r>
              <a:rPr lang="en-GB" sz="1600" dirty="0"/>
              <a:t> and Burnell, 2019)</a:t>
            </a:r>
            <a:endParaRPr lang="en-IN" sz="1600" dirty="0"/>
          </a:p>
          <a:p>
            <a:pPr lvl="0" algn="just"/>
            <a:r>
              <a:rPr lang="en-GB" sz="1600" dirty="0"/>
              <a:t>This study is based on the analysis of a theory related to lifespan development, which is associated with the case study of Amira. </a:t>
            </a:r>
            <a:endParaRPr lang="en-IN" sz="1600" dirty="0"/>
          </a:p>
        </p:txBody>
      </p:sp>
      <p:pic>
        <p:nvPicPr>
          <p:cNvPr id="4" name="image5.png">
            <a:extLst>
              <a:ext uri="{FF2B5EF4-FFF2-40B4-BE49-F238E27FC236}">
                <a16:creationId xmlns:a16="http://schemas.microsoft.com/office/drawing/2014/main" id="{8E878E68-A968-930A-556C-919A65EBBC04}"/>
              </a:ext>
            </a:extLst>
          </p:cNvPr>
          <p:cNvPicPr/>
          <p:nvPr/>
        </p:nvPicPr>
        <p:blipFill>
          <a:blip r:embed="rId3"/>
          <a:srcRect/>
          <a:stretch>
            <a:fillRect/>
          </a:stretch>
        </p:blipFill>
        <p:spPr>
          <a:xfrm>
            <a:off x="5292080" y="1801495"/>
            <a:ext cx="3223895" cy="3255010"/>
          </a:xfrm>
          <a:prstGeom prst="rect">
            <a:avLst/>
          </a:prstGeom>
          <a:ln w="25400">
            <a:solidFill>
              <a:srgbClr val="000000"/>
            </a:solidFill>
            <a:prstDash val="solid"/>
          </a:ln>
        </p:spPr>
      </p:pic>
      <p:sp>
        <p:nvSpPr>
          <p:cNvPr id="5" name="Rectangle: Rounded Corners 4">
            <a:extLst>
              <a:ext uri="{FF2B5EF4-FFF2-40B4-BE49-F238E27FC236}">
                <a16:creationId xmlns:a16="http://schemas.microsoft.com/office/drawing/2014/main" id="{31453560-749C-C1EA-3F49-65695C44DEDE}"/>
              </a:ext>
            </a:extLst>
          </p:cNvPr>
          <p:cNvSpPr/>
          <p:nvPr/>
        </p:nvSpPr>
        <p:spPr>
          <a:xfrm>
            <a:off x="5724128" y="558924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spTree>
    <p:extLst>
      <p:ext uri="{BB962C8B-B14F-4D97-AF65-F5344CB8AC3E}">
        <p14:creationId xmlns:p14="http://schemas.microsoft.com/office/powerpoint/2010/main" val="1918838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E9837-6C35-F7A8-980F-6A3CCAB4A8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05789F-8339-13E9-DB3B-8D776A3A530C}"/>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Choice of the theory based on the case study of Amira</a:t>
            </a:r>
          </a:p>
        </p:txBody>
      </p:sp>
      <p:sp>
        <p:nvSpPr>
          <p:cNvPr id="3" name="Content Placeholder 2">
            <a:extLst>
              <a:ext uri="{FF2B5EF4-FFF2-40B4-BE49-F238E27FC236}">
                <a16:creationId xmlns:a16="http://schemas.microsoft.com/office/drawing/2014/main" id="{19B24982-AEAD-AE5F-5776-8285EBD49832}"/>
              </a:ext>
            </a:extLst>
          </p:cNvPr>
          <p:cNvSpPr>
            <a:spLocks noGrp="1"/>
          </p:cNvSpPr>
          <p:nvPr>
            <p:ph idx="1"/>
          </p:nvPr>
        </p:nvSpPr>
        <p:spPr>
          <a:xfrm>
            <a:off x="457200" y="1600200"/>
            <a:ext cx="7859216" cy="247687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In terms of analysing the case study of Amira, Bowlby's Attachment theory is selected</a:t>
            </a:r>
            <a:endParaRPr lang="en-IN" sz="1600" dirty="0"/>
          </a:p>
          <a:p>
            <a:pPr lvl="0" algn="just"/>
            <a:r>
              <a:rPr lang="en-GB" sz="1600" dirty="0"/>
              <a:t>In early childhood, Bowlby attachment theory can explain the style of attachment by which the psychological and emotional development in the future can be determined (Maalouf </a:t>
            </a:r>
            <a:r>
              <a:rPr lang="en-GB" sz="1600" i="1" dirty="0"/>
              <a:t>et al.</a:t>
            </a:r>
            <a:r>
              <a:rPr lang="en-GB" sz="1600" dirty="0"/>
              <a:t>, 2022)</a:t>
            </a:r>
            <a:endParaRPr lang="en-IN" sz="1600" dirty="0"/>
          </a:p>
          <a:p>
            <a:pPr lvl="0" algn="just"/>
            <a:r>
              <a:rPr lang="en-GB" sz="1600" dirty="0"/>
              <a:t>In addition to that, as attachment is associated with relationships with others, the social development of individuals at the stage of early childhood can also be shaped (Thompson </a:t>
            </a:r>
            <a:r>
              <a:rPr lang="en-GB" sz="1600" i="1" dirty="0"/>
              <a:t>et al.</a:t>
            </a:r>
            <a:r>
              <a:rPr lang="en-GB" sz="1600" dirty="0"/>
              <a:t>, 2022)</a:t>
            </a:r>
            <a:endParaRPr lang="en-IN" sz="1600" dirty="0"/>
          </a:p>
          <a:p>
            <a:pPr algn="just"/>
            <a:r>
              <a:rPr lang="en-GB" sz="1600" dirty="0"/>
              <a:t>In the case of Amira, this theory is recognised as relevant due to the addressing of the separation anxiety and its impact on the development of bonds in future endeavours</a:t>
            </a:r>
            <a:endParaRPr lang="en-IN" sz="1600" dirty="0"/>
          </a:p>
        </p:txBody>
      </p:sp>
      <p:sp>
        <p:nvSpPr>
          <p:cNvPr id="5" name="Rectangle: Rounded Corners 4">
            <a:extLst>
              <a:ext uri="{FF2B5EF4-FFF2-40B4-BE49-F238E27FC236}">
                <a16:creationId xmlns:a16="http://schemas.microsoft.com/office/drawing/2014/main" id="{CA430E84-5CD0-22EE-5A39-2CC9AEC4F820}"/>
              </a:ext>
            </a:extLst>
          </p:cNvPr>
          <p:cNvSpPr/>
          <p:nvPr/>
        </p:nvSpPr>
        <p:spPr>
          <a:xfrm>
            <a:off x="5796136" y="475226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6" name="image1.png">
            <a:extLst>
              <a:ext uri="{FF2B5EF4-FFF2-40B4-BE49-F238E27FC236}">
                <a16:creationId xmlns:a16="http://schemas.microsoft.com/office/drawing/2014/main" id="{B634A146-55FA-21D3-43A3-480135DC3166}"/>
              </a:ext>
            </a:extLst>
          </p:cNvPr>
          <p:cNvPicPr/>
          <p:nvPr/>
        </p:nvPicPr>
        <p:blipFill>
          <a:blip r:embed="rId3"/>
          <a:srcRect/>
          <a:stretch>
            <a:fillRect/>
          </a:stretch>
        </p:blipFill>
        <p:spPr>
          <a:xfrm>
            <a:off x="611560" y="4386555"/>
            <a:ext cx="4852670" cy="2027555"/>
          </a:xfrm>
          <a:prstGeom prst="rect">
            <a:avLst/>
          </a:prstGeom>
          <a:ln w="25400">
            <a:solidFill>
              <a:srgbClr val="000000"/>
            </a:solidFill>
            <a:prstDash val="solid"/>
          </a:ln>
        </p:spPr>
      </p:pic>
    </p:spTree>
    <p:extLst>
      <p:ext uri="{BB962C8B-B14F-4D97-AF65-F5344CB8AC3E}">
        <p14:creationId xmlns:p14="http://schemas.microsoft.com/office/powerpoint/2010/main" val="4040597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28F86-1321-8FAB-91D9-65C560950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D111B0-CCE9-FF54-CB87-34134C0E4A5C}"/>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Explanation of the theory</a:t>
            </a:r>
          </a:p>
        </p:txBody>
      </p:sp>
      <p:sp>
        <p:nvSpPr>
          <p:cNvPr id="3" name="Content Placeholder 2">
            <a:extLst>
              <a:ext uri="{FF2B5EF4-FFF2-40B4-BE49-F238E27FC236}">
                <a16:creationId xmlns:a16="http://schemas.microsoft.com/office/drawing/2014/main" id="{8AD13221-4C31-3238-ECF0-0CE441BE0B5E}"/>
              </a:ext>
            </a:extLst>
          </p:cNvPr>
          <p:cNvSpPr>
            <a:spLocks noGrp="1"/>
          </p:cNvSpPr>
          <p:nvPr>
            <p:ph idx="1"/>
          </p:nvPr>
        </p:nvSpPr>
        <p:spPr>
          <a:xfrm>
            <a:off x="457200" y="1600200"/>
            <a:ext cx="4330824" cy="498316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According to Bowlby's attachment theory, the attachment of a child to the primary carer can determine the pattern of the relationship at a later stage of life (Twohig </a:t>
            </a:r>
            <a:r>
              <a:rPr lang="en-GB" sz="1600" i="1" dirty="0"/>
              <a:t>et al.</a:t>
            </a:r>
            <a:r>
              <a:rPr lang="en-GB" sz="1600" dirty="0"/>
              <a:t>, 2024) </a:t>
            </a:r>
            <a:endParaRPr lang="en-IN" sz="1600" dirty="0"/>
          </a:p>
          <a:p>
            <a:pPr lvl="0" algn="just"/>
            <a:r>
              <a:rPr lang="en-GB" sz="1600" dirty="0"/>
              <a:t>In theory, four attachment styles are proposed, such as ambivalent attachment, avoidant attachment, disorganised attachment and secure attachment (Twohig </a:t>
            </a:r>
            <a:r>
              <a:rPr lang="en-GB" sz="1600" i="1" dirty="0"/>
              <a:t>et al</a:t>
            </a:r>
            <a:r>
              <a:rPr lang="en-GB" sz="1600" dirty="0"/>
              <a:t>., 2024) </a:t>
            </a:r>
            <a:endParaRPr lang="en-IN" sz="1600" dirty="0"/>
          </a:p>
          <a:p>
            <a:pPr lvl="0" algn="just"/>
            <a:r>
              <a:rPr lang="en-GB" sz="1600" dirty="0"/>
              <a:t>The children with secure attachment with a parental figure at an early age can become confident in relationships</a:t>
            </a:r>
            <a:endParaRPr lang="en-IN" sz="1600" dirty="0"/>
          </a:p>
          <a:p>
            <a:pPr lvl="0" algn="just"/>
            <a:r>
              <a:rPr lang="en-GB" sz="1600" dirty="0"/>
              <a:t>On the other hand, children with insecure attachment tend to develop anxiety and limited interaction (Stroebe, 2021)</a:t>
            </a:r>
            <a:endParaRPr lang="en-IN" sz="1600" dirty="0"/>
          </a:p>
          <a:p>
            <a:pPr lvl="0" algn="just"/>
            <a:r>
              <a:rPr lang="en-GB" sz="1600" dirty="0"/>
              <a:t>In the early years of development, Bowlby's attachment theory is relevant to understand the attachment between the child and caregiver, thus they can develop a trustworthy relationship in later of life</a:t>
            </a:r>
            <a:endParaRPr lang="en-IN" sz="1600" dirty="0"/>
          </a:p>
          <a:p>
            <a:pPr lvl="0" algn="just"/>
            <a:endParaRPr lang="en-IN" sz="1600" dirty="0"/>
          </a:p>
        </p:txBody>
      </p:sp>
      <p:sp>
        <p:nvSpPr>
          <p:cNvPr id="5" name="Rectangle: Rounded Corners 4">
            <a:extLst>
              <a:ext uri="{FF2B5EF4-FFF2-40B4-BE49-F238E27FC236}">
                <a16:creationId xmlns:a16="http://schemas.microsoft.com/office/drawing/2014/main" id="{5AE577DD-C8C5-F5CC-0E6E-2F248D0A9A9D}"/>
              </a:ext>
            </a:extLst>
          </p:cNvPr>
          <p:cNvSpPr/>
          <p:nvPr/>
        </p:nvSpPr>
        <p:spPr>
          <a:xfrm>
            <a:off x="5724128" y="558924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6" name="image4.png">
            <a:extLst>
              <a:ext uri="{FF2B5EF4-FFF2-40B4-BE49-F238E27FC236}">
                <a16:creationId xmlns:a16="http://schemas.microsoft.com/office/drawing/2014/main" id="{F9F9A59B-E8B0-23AF-96CD-A7297CA99CB5}"/>
              </a:ext>
            </a:extLst>
          </p:cNvPr>
          <p:cNvPicPr/>
          <p:nvPr/>
        </p:nvPicPr>
        <p:blipFill>
          <a:blip r:embed="rId3"/>
          <a:srcRect/>
          <a:stretch>
            <a:fillRect/>
          </a:stretch>
        </p:blipFill>
        <p:spPr>
          <a:xfrm>
            <a:off x="5148064" y="1761746"/>
            <a:ext cx="3371850" cy="3362325"/>
          </a:xfrm>
          <a:prstGeom prst="rect">
            <a:avLst/>
          </a:prstGeom>
          <a:ln w="25400">
            <a:solidFill>
              <a:srgbClr val="000000"/>
            </a:solidFill>
            <a:prstDash val="solid"/>
          </a:ln>
        </p:spPr>
      </p:pic>
    </p:spTree>
    <p:extLst>
      <p:ext uri="{BB962C8B-B14F-4D97-AF65-F5344CB8AC3E}">
        <p14:creationId xmlns:p14="http://schemas.microsoft.com/office/powerpoint/2010/main" val="3029272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5C938-9CD0-15B1-007A-DA1A076FF1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96C6BD-4101-854F-F0AB-38C62D6CAE3C}"/>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Application of the theory in the context of Amira</a:t>
            </a:r>
          </a:p>
        </p:txBody>
      </p:sp>
      <p:sp>
        <p:nvSpPr>
          <p:cNvPr id="3" name="Content Placeholder 2">
            <a:extLst>
              <a:ext uri="{FF2B5EF4-FFF2-40B4-BE49-F238E27FC236}">
                <a16:creationId xmlns:a16="http://schemas.microsoft.com/office/drawing/2014/main" id="{C4D5690B-B90F-351F-D399-D34534A45028}"/>
              </a:ext>
            </a:extLst>
          </p:cNvPr>
          <p:cNvSpPr>
            <a:spLocks noGrp="1"/>
          </p:cNvSpPr>
          <p:nvPr>
            <p:ph idx="1"/>
          </p:nvPr>
        </p:nvSpPr>
        <p:spPr>
          <a:xfrm>
            <a:off x="4572000" y="1585968"/>
            <a:ext cx="4330824" cy="498316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As per the given case study of Amira, the child demonstrated anxiety over leaving her caregiver and limited verbal communication in the nursery</a:t>
            </a:r>
            <a:endParaRPr lang="en-IN" sz="1600" dirty="0"/>
          </a:p>
          <a:p>
            <a:pPr lvl="0" algn="just"/>
            <a:r>
              <a:rPr lang="en-GB" sz="1600" dirty="0"/>
              <a:t>Concerning Bowlby’s attachment theory, ambivalent attachment is a result of the development of separation anxiety, detaching from the parental figure or primary caregiver (</a:t>
            </a:r>
            <a:r>
              <a:rPr lang="en-GB" sz="1600" dirty="0" err="1"/>
              <a:t>Folwarczny</a:t>
            </a:r>
            <a:r>
              <a:rPr lang="en-GB" sz="1600" dirty="0"/>
              <a:t> and </a:t>
            </a:r>
            <a:r>
              <a:rPr lang="en-GB" sz="1600" dirty="0" err="1"/>
              <a:t>Otterbring</a:t>
            </a:r>
            <a:r>
              <a:rPr lang="en-GB" sz="1600" dirty="0"/>
              <a:t>, 2021)</a:t>
            </a:r>
            <a:endParaRPr lang="en-IN" sz="1600" dirty="0"/>
          </a:p>
          <a:p>
            <a:pPr lvl="0" algn="just"/>
            <a:r>
              <a:rPr lang="en-GB" sz="1600" dirty="0"/>
              <a:t>In the case of Amira, separation anxiety is observed as Amira was left in the nursery by her caregivers, and she shows a reluctance</a:t>
            </a:r>
            <a:endParaRPr lang="en-IN" sz="1600" dirty="0"/>
          </a:p>
          <a:p>
            <a:pPr lvl="0" algn="just"/>
            <a:r>
              <a:rPr lang="en-GB" sz="1600" dirty="0"/>
              <a:t>Her refusal of verbal communication and being engaged in the group play reflected her ambivalent attachment with the carer </a:t>
            </a:r>
            <a:endParaRPr lang="en-IN" sz="1600" dirty="0"/>
          </a:p>
          <a:p>
            <a:pPr lvl="0" algn="just"/>
            <a:endParaRPr lang="en-IN" sz="1600" dirty="0"/>
          </a:p>
        </p:txBody>
      </p:sp>
      <p:sp>
        <p:nvSpPr>
          <p:cNvPr id="5" name="Rectangle: Rounded Corners 4">
            <a:extLst>
              <a:ext uri="{FF2B5EF4-FFF2-40B4-BE49-F238E27FC236}">
                <a16:creationId xmlns:a16="http://schemas.microsoft.com/office/drawing/2014/main" id="{18F281D3-101A-CAD2-95D0-0A098C5EDDAE}"/>
              </a:ext>
            </a:extLst>
          </p:cNvPr>
          <p:cNvSpPr/>
          <p:nvPr/>
        </p:nvSpPr>
        <p:spPr>
          <a:xfrm>
            <a:off x="1187624" y="582452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4" name="image7.png">
            <a:extLst>
              <a:ext uri="{FF2B5EF4-FFF2-40B4-BE49-F238E27FC236}">
                <a16:creationId xmlns:a16="http://schemas.microsoft.com/office/drawing/2014/main" id="{43EA398D-3030-DC3F-EFEE-E218C3E32DFD}"/>
              </a:ext>
            </a:extLst>
          </p:cNvPr>
          <p:cNvPicPr/>
          <p:nvPr/>
        </p:nvPicPr>
        <p:blipFill>
          <a:blip r:embed="rId3"/>
          <a:srcRect/>
          <a:stretch>
            <a:fillRect/>
          </a:stretch>
        </p:blipFill>
        <p:spPr>
          <a:xfrm>
            <a:off x="609439" y="1967778"/>
            <a:ext cx="3676650" cy="3190875"/>
          </a:xfrm>
          <a:prstGeom prst="rect">
            <a:avLst/>
          </a:prstGeom>
          <a:ln w="25400">
            <a:solidFill>
              <a:srgbClr val="000000"/>
            </a:solidFill>
            <a:prstDash val="solid"/>
          </a:ln>
        </p:spPr>
      </p:pic>
    </p:spTree>
    <p:extLst>
      <p:ext uri="{BB962C8B-B14F-4D97-AF65-F5344CB8AC3E}">
        <p14:creationId xmlns:p14="http://schemas.microsoft.com/office/powerpoint/2010/main" val="3617792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46C85-DC37-2224-4BFA-E3DB48DDE9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3BC7B-B8AB-80CC-B37D-BA3E7FB8B1A6}"/>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Strategies to support the development of Amira</a:t>
            </a:r>
          </a:p>
        </p:txBody>
      </p:sp>
      <p:sp>
        <p:nvSpPr>
          <p:cNvPr id="3" name="Content Placeholder 2">
            <a:extLst>
              <a:ext uri="{FF2B5EF4-FFF2-40B4-BE49-F238E27FC236}">
                <a16:creationId xmlns:a16="http://schemas.microsoft.com/office/drawing/2014/main" id="{19AFB178-9121-A4A8-0807-1785E9A5C889}"/>
              </a:ext>
            </a:extLst>
          </p:cNvPr>
          <p:cNvSpPr>
            <a:spLocks noGrp="1"/>
          </p:cNvSpPr>
          <p:nvPr>
            <p:ph idx="1"/>
          </p:nvPr>
        </p:nvSpPr>
        <p:spPr>
          <a:xfrm>
            <a:off x="4572000" y="1585968"/>
            <a:ext cx="4330824" cy="498316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In terms of supporting the proper social, psychological and emotional development of Amira, attachment theory can guide the process of reducing the separation anxiety</a:t>
            </a:r>
            <a:endParaRPr lang="en-IN" sz="1600" dirty="0"/>
          </a:p>
          <a:p>
            <a:pPr lvl="0" algn="just"/>
            <a:r>
              <a:rPr lang="en-GB" sz="1600" dirty="0"/>
              <a:t>The attachment of Amira with the caregiver can be removed gradually through supportive separation</a:t>
            </a:r>
            <a:endParaRPr lang="en-IN" sz="1600" dirty="0"/>
          </a:p>
          <a:p>
            <a:pPr lvl="0" algn="just"/>
            <a:r>
              <a:rPr lang="en-GB" sz="1600" dirty="0"/>
              <a:t>Emotional reassurance can develop secure attachment with the new figure in the surroundings (</a:t>
            </a:r>
            <a:r>
              <a:rPr lang="en-GB" sz="1600" dirty="0" err="1"/>
              <a:t>Ginalska</a:t>
            </a:r>
            <a:r>
              <a:rPr lang="en-GB" sz="1600" dirty="0"/>
              <a:t> and </a:t>
            </a:r>
            <a:r>
              <a:rPr lang="en-GB" sz="1600" dirty="0" err="1"/>
              <a:t>Cichopek</a:t>
            </a:r>
            <a:r>
              <a:rPr lang="en-GB" sz="1600" dirty="0"/>
              <a:t>, 2024)</a:t>
            </a:r>
            <a:endParaRPr lang="en-IN" sz="1600" dirty="0"/>
          </a:p>
          <a:p>
            <a:pPr lvl="0" algn="just"/>
            <a:r>
              <a:rPr lang="en-GB" sz="1600" dirty="0"/>
              <a:t>Amira can be provided with a comfort zone and praise in the nursery so that separation anxiety can be reduced and adaptation to the new environment can be developed</a:t>
            </a:r>
            <a:endParaRPr lang="en-IN" sz="1600" dirty="0"/>
          </a:p>
          <a:p>
            <a:pPr lvl="0" algn="just"/>
            <a:r>
              <a:rPr lang="en-GB" sz="1600" dirty="0"/>
              <a:t>Role modelling and peer play can be encouraged in the case of Amira to increase interaction and develop trust</a:t>
            </a:r>
            <a:endParaRPr lang="en-IN" sz="1600" dirty="0"/>
          </a:p>
          <a:p>
            <a:pPr lvl="0" algn="just"/>
            <a:endParaRPr lang="en-IN" sz="1600" dirty="0"/>
          </a:p>
        </p:txBody>
      </p:sp>
      <p:sp>
        <p:nvSpPr>
          <p:cNvPr id="5" name="Rectangle: Rounded Corners 4">
            <a:extLst>
              <a:ext uri="{FF2B5EF4-FFF2-40B4-BE49-F238E27FC236}">
                <a16:creationId xmlns:a16="http://schemas.microsoft.com/office/drawing/2014/main" id="{B3792E14-4E3E-A894-6E0E-F0B5F85379E4}"/>
              </a:ext>
            </a:extLst>
          </p:cNvPr>
          <p:cNvSpPr/>
          <p:nvPr/>
        </p:nvSpPr>
        <p:spPr>
          <a:xfrm>
            <a:off x="1187624" y="582452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8" name="image6.png">
            <a:extLst>
              <a:ext uri="{FF2B5EF4-FFF2-40B4-BE49-F238E27FC236}">
                <a16:creationId xmlns:a16="http://schemas.microsoft.com/office/drawing/2014/main" id="{B51697F9-4738-3245-86D6-7BC1315665AD}"/>
              </a:ext>
            </a:extLst>
          </p:cNvPr>
          <p:cNvPicPr/>
          <p:nvPr/>
        </p:nvPicPr>
        <p:blipFill>
          <a:blip r:embed="rId3"/>
          <a:srcRect/>
          <a:stretch>
            <a:fillRect/>
          </a:stretch>
        </p:blipFill>
        <p:spPr>
          <a:xfrm>
            <a:off x="910977" y="1913102"/>
            <a:ext cx="3228975" cy="3267075"/>
          </a:xfrm>
          <a:prstGeom prst="rect">
            <a:avLst/>
          </a:prstGeom>
          <a:ln w="25400">
            <a:solidFill>
              <a:srgbClr val="000000"/>
            </a:solidFill>
            <a:prstDash val="solid"/>
          </a:ln>
        </p:spPr>
      </p:pic>
    </p:spTree>
    <p:extLst>
      <p:ext uri="{BB962C8B-B14F-4D97-AF65-F5344CB8AC3E}">
        <p14:creationId xmlns:p14="http://schemas.microsoft.com/office/powerpoint/2010/main" val="2160186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0B4AE-E983-2340-CE37-2EBF9D9E5F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680E9-D51F-DBB9-375F-6E8053675075}"/>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Influence of the biological and environmental factors in the case of Amira</a:t>
            </a:r>
          </a:p>
        </p:txBody>
      </p:sp>
      <p:sp>
        <p:nvSpPr>
          <p:cNvPr id="3" name="Content Placeholder 2">
            <a:extLst>
              <a:ext uri="{FF2B5EF4-FFF2-40B4-BE49-F238E27FC236}">
                <a16:creationId xmlns:a16="http://schemas.microsoft.com/office/drawing/2014/main" id="{A772F445-1E1C-90E7-8560-5C627E85C476}"/>
              </a:ext>
            </a:extLst>
          </p:cNvPr>
          <p:cNvSpPr>
            <a:spLocks noGrp="1"/>
          </p:cNvSpPr>
          <p:nvPr>
            <p:ph idx="1"/>
          </p:nvPr>
        </p:nvSpPr>
        <p:spPr>
          <a:xfrm>
            <a:off x="457200" y="1484784"/>
            <a:ext cx="8229600" cy="2952328"/>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In the case of Amira, both biological factors and environmental factors are responsible for attachment anxiety within the child</a:t>
            </a:r>
            <a:endParaRPr lang="en-IN" sz="1600" dirty="0"/>
          </a:p>
          <a:p>
            <a:pPr lvl="0" algn="just"/>
            <a:r>
              <a:rPr lang="en-GB" sz="1600" dirty="0"/>
              <a:t>Improper neurological development can disrupt speech and the pattern of behaviour can also be impacted (</a:t>
            </a:r>
            <a:r>
              <a:rPr lang="en-GB" sz="1600" dirty="0" err="1"/>
              <a:t>Nosirova</a:t>
            </a:r>
            <a:r>
              <a:rPr lang="en-GB" sz="1600" dirty="0"/>
              <a:t>, 2025)</a:t>
            </a:r>
            <a:endParaRPr lang="en-IN" sz="1600" dirty="0"/>
          </a:p>
          <a:p>
            <a:pPr lvl="0" algn="just"/>
            <a:r>
              <a:rPr lang="en-GB" sz="1600" dirty="0"/>
              <a:t>In terms of the environmental factors, insecure attachment style was developed with Amira due to the improper parenting style</a:t>
            </a:r>
            <a:endParaRPr lang="en-IN" sz="1600" dirty="0"/>
          </a:p>
          <a:p>
            <a:pPr lvl="0" algn="just"/>
            <a:r>
              <a:rPr lang="en-GB" sz="1600" dirty="0"/>
              <a:t>At the early stage of development as Amira was reared by the carer without the presence of parental figures</a:t>
            </a:r>
            <a:endParaRPr lang="en-IN" sz="1600" dirty="0"/>
          </a:p>
          <a:p>
            <a:pPr lvl="0" algn="just"/>
            <a:r>
              <a:rPr lang="en-GB" sz="1600" dirty="0"/>
              <a:t>Due to the interaction between environmental factors such as detachment from parents, and biological factors, including improper neurological development caused lack of confidence within Amira</a:t>
            </a:r>
            <a:endParaRPr lang="en-IN" sz="1600" dirty="0"/>
          </a:p>
          <a:p>
            <a:pPr lvl="0" algn="just"/>
            <a:endParaRPr lang="en-IN" sz="1600" dirty="0"/>
          </a:p>
        </p:txBody>
      </p:sp>
      <p:sp>
        <p:nvSpPr>
          <p:cNvPr id="5" name="Rectangle: Rounded Corners 4">
            <a:extLst>
              <a:ext uri="{FF2B5EF4-FFF2-40B4-BE49-F238E27FC236}">
                <a16:creationId xmlns:a16="http://schemas.microsoft.com/office/drawing/2014/main" id="{95A1612A-ACC5-C325-2FF7-7A44C9C7B061}"/>
              </a:ext>
            </a:extLst>
          </p:cNvPr>
          <p:cNvSpPr/>
          <p:nvPr/>
        </p:nvSpPr>
        <p:spPr>
          <a:xfrm>
            <a:off x="5724128" y="558924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4" name="image3.png">
            <a:extLst>
              <a:ext uri="{FF2B5EF4-FFF2-40B4-BE49-F238E27FC236}">
                <a16:creationId xmlns:a16="http://schemas.microsoft.com/office/drawing/2014/main" id="{3A68F0B3-CB7B-F7EE-5E29-956E3708A071}"/>
              </a:ext>
            </a:extLst>
          </p:cNvPr>
          <p:cNvPicPr/>
          <p:nvPr/>
        </p:nvPicPr>
        <p:blipFill>
          <a:blip r:embed="rId3"/>
          <a:srcRect/>
          <a:stretch>
            <a:fillRect/>
          </a:stretch>
        </p:blipFill>
        <p:spPr>
          <a:xfrm>
            <a:off x="491962" y="4685567"/>
            <a:ext cx="4528185" cy="1985645"/>
          </a:xfrm>
          <a:prstGeom prst="rect">
            <a:avLst/>
          </a:prstGeom>
          <a:ln w="25400">
            <a:solidFill>
              <a:srgbClr val="000000"/>
            </a:solidFill>
            <a:prstDash val="solid"/>
          </a:ln>
        </p:spPr>
      </p:pic>
    </p:spTree>
    <p:extLst>
      <p:ext uri="{BB962C8B-B14F-4D97-AF65-F5344CB8AC3E}">
        <p14:creationId xmlns:p14="http://schemas.microsoft.com/office/powerpoint/2010/main" val="1890882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64F2D-C083-9382-B22D-EBDD67E7AF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931FE-A77D-1C41-D9A4-BD3A0BBC1B5B}"/>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Evaluation of the usefulness and limitations of the theory</a:t>
            </a:r>
          </a:p>
        </p:txBody>
      </p:sp>
      <p:sp>
        <p:nvSpPr>
          <p:cNvPr id="3" name="Content Placeholder 2">
            <a:extLst>
              <a:ext uri="{FF2B5EF4-FFF2-40B4-BE49-F238E27FC236}">
                <a16:creationId xmlns:a16="http://schemas.microsoft.com/office/drawing/2014/main" id="{6D01B44A-B8AC-7571-B06D-0F7606A0734F}"/>
              </a:ext>
            </a:extLst>
          </p:cNvPr>
          <p:cNvSpPr>
            <a:spLocks noGrp="1"/>
          </p:cNvSpPr>
          <p:nvPr>
            <p:ph idx="1"/>
          </p:nvPr>
        </p:nvSpPr>
        <p:spPr>
          <a:xfrm>
            <a:off x="457200" y="1600200"/>
            <a:ext cx="4330824" cy="4983162"/>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t>The attachment theory developed by Bowlby is accountable for explaining the emotional and social development within an individual as a part of the lifespan development (Hani, 2024)</a:t>
            </a:r>
            <a:endParaRPr lang="en-IN" sz="1600" dirty="0"/>
          </a:p>
          <a:p>
            <a:pPr lvl="0" algn="just"/>
            <a:r>
              <a:rPr lang="en-GB" sz="1600" dirty="0"/>
              <a:t>It has a high value of understanding the reason behind the maladaptive behaviour pattern within the child; thus, childcare can be assured</a:t>
            </a:r>
            <a:endParaRPr lang="en-IN" sz="1600" dirty="0"/>
          </a:p>
          <a:p>
            <a:pPr lvl="0" algn="just"/>
            <a:r>
              <a:rPr lang="en-GB" sz="1600" dirty="0"/>
              <a:t>There is a cultural difference in terms of the development of attachment among children from different cultural backgrounds (</a:t>
            </a:r>
            <a:r>
              <a:rPr lang="en-GB" sz="1600" dirty="0" err="1"/>
              <a:t>Bakaraki</a:t>
            </a:r>
            <a:r>
              <a:rPr lang="en-GB" sz="1600" dirty="0"/>
              <a:t> </a:t>
            </a:r>
            <a:r>
              <a:rPr lang="en-GB" sz="1600" i="1" dirty="0"/>
              <a:t>et al.</a:t>
            </a:r>
            <a:r>
              <a:rPr lang="en-GB" sz="1600" dirty="0"/>
              <a:t>, 2024)</a:t>
            </a:r>
            <a:endParaRPr lang="en-IN" sz="1600" dirty="0"/>
          </a:p>
          <a:p>
            <a:pPr lvl="0" algn="just"/>
            <a:r>
              <a:rPr lang="en-GB" sz="1600" dirty="0"/>
              <a:t>This area was not addressed in this theory</a:t>
            </a:r>
            <a:endParaRPr lang="en-IN" sz="1600" dirty="0"/>
          </a:p>
          <a:p>
            <a:pPr lvl="0" algn="just"/>
            <a:endParaRPr lang="en-IN" sz="1600" dirty="0"/>
          </a:p>
        </p:txBody>
      </p:sp>
      <p:sp>
        <p:nvSpPr>
          <p:cNvPr id="5" name="Rectangle: Rounded Corners 4">
            <a:extLst>
              <a:ext uri="{FF2B5EF4-FFF2-40B4-BE49-F238E27FC236}">
                <a16:creationId xmlns:a16="http://schemas.microsoft.com/office/drawing/2014/main" id="{EE7958E1-0EDE-F1D3-AAE0-DA77B0D31707}"/>
              </a:ext>
            </a:extLst>
          </p:cNvPr>
          <p:cNvSpPr/>
          <p:nvPr/>
        </p:nvSpPr>
        <p:spPr>
          <a:xfrm>
            <a:off x="5724128" y="5589240"/>
            <a:ext cx="2520280" cy="648072"/>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(Source: Self-created)</a:t>
            </a:r>
            <a:endParaRPr lang="en-IN"/>
          </a:p>
        </p:txBody>
      </p:sp>
      <p:pic>
        <p:nvPicPr>
          <p:cNvPr id="4" name="image2.png">
            <a:extLst>
              <a:ext uri="{FF2B5EF4-FFF2-40B4-BE49-F238E27FC236}">
                <a16:creationId xmlns:a16="http://schemas.microsoft.com/office/drawing/2014/main" id="{3E7CC0BC-916A-CC96-002A-AC4C0D966F65}"/>
              </a:ext>
            </a:extLst>
          </p:cNvPr>
          <p:cNvPicPr/>
          <p:nvPr/>
        </p:nvPicPr>
        <p:blipFill>
          <a:blip r:embed="rId3"/>
          <a:srcRect/>
          <a:stretch>
            <a:fillRect/>
          </a:stretch>
        </p:blipFill>
        <p:spPr>
          <a:xfrm>
            <a:off x="5220072" y="1819041"/>
            <a:ext cx="3312368" cy="3228975"/>
          </a:xfrm>
          <a:prstGeom prst="rect">
            <a:avLst/>
          </a:prstGeom>
          <a:ln w="25400">
            <a:solidFill>
              <a:srgbClr val="000000"/>
            </a:solidFill>
            <a:prstDash val="solid"/>
          </a:ln>
        </p:spPr>
      </p:pic>
    </p:spTree>
    <p:extLst>
      <p:ext uri="{BB962C8B-B14F-4D97-AF65-F5344CB8AC3E}">
        <p14:creationId xmlns:p14="http://schemas.microsoft.com/office/powerpoint/2010/main" val="3997816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1EDFB-7626-6BC7-B444-41BC2BAE3E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98463F-F154-6320-44D6-28F2DC68CEC6}"/>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Conclusion</a:t>
            </a:r>
          </a:p>
        </p:txBody>
      </p:sp>
      <p:sp>
        <p:nvSpPr>
          <p:cNvPr id="3" name="Content Placeholder 2">
            <a:extLst>
              <a:ext uri="{FF2B5EF4-FFF2-40B4-BE49-F238E27FC236}">
                <a16:creationId xmlns:a16="http://schemas.microsoft.com/office/drawing/2014/main" id="{C3722262-9521-2426-586E-78EA44451878}"/>
              </a:ext>
            </a:extLst>
          </p:cNvPr>
          <p:cNvSpPr>
            <a:spLocks noGrp="1"/>
          </p:cNvSpPr>
          <p:nvPr>
            <p:ph idx="1"/>
          </p:nvPr>
        </p:nvSpPr>
        <p:spPr>
          <a:xfrm>
            <a:off x="457200" y="2276872"/>
            <a:ext cx="8229600" cy="2952328"/>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pPr lvl="0" algn="just">
              <a:lnSpc>
                <a:spcPct val="150000"/>
              </a:lnSpc>
            </a:pPr>
            <a:r>
              <a:rPr lang="en-GB" sz="1600" dirty="0"/>
              <a:t>It is concluded that attachment theory, developed by Bowlby, is a guidance in regards to the social and emotional development within the child</a:t>
            </a:r>
            <a:endParaRPr lang="en-IN" sz="1600" dirty="0"/>
          </a:p>
          <a:p>
            <a:pPr lvl="0" algn="just">
              <a:lnSpc>
                <a:spcPct val="150000"/>
              </a:lnSpc>
            </a:pPr>
            <a:r>
              <a:rPr lang="en-GB" sz="1600" dirty="0"/>
              <a:t>With the help of the attachment style, the pattern of relationships and connections in the social environment can be shaped, thus it is relevant to early childhood development</a:t>
            </a:r>
            <a:endParaRPr lang="en-IN" sz="1600" dirty="0"/>
          </a:p>
          <a:p>
            <a:pPr lvl="0" algn="just">
              <a:lnSpc>
                <a:spcPct val="150000"/>
              </a:lnSpc>
            </a:pPr>
            <a:r>
              <a:rPr lang="en-GB" sz="1600" dirty="0"/>
              <a:t>In the case of Amira, this theory explained her detachment and lack of interaction in the nursery through the insecure attachment</a:t>
            </a:r>
            <a:endParaRPr lang="en-IN" sz="1600" dirty="0"/>
          </a:p>
          <a:p>
            <a:pPr lvl="0" algn="just">
              <a:lnSpc>
                <a:spcPct val="150000"/>
              </a:lnSpc>
            </a:pPr>
            <a:endParaRPr lang="en-IN" sz="1600" dirty="0"/>
          </a:p>
        </p:txBody>
      </p:sp>
    </p:spTree>
    <p:extLst>
      <p:ext uri="{BB962C8B-B14F-4D97-AF65-F5344CB8AC3E}">
        <p14:creationId xmlns:p14="http://schemas.microsoft.com/office/powerpoint/2010/main" val="2870162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3BE67-F5D7-AD8D-B57F-FE20FFD098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AB6BEC-A9B0-930B-155E-8818E6E9A7E7}"/>
              </a:ext>
            </a:extLst>
          </p:cNvPr>
          <p:cNvSpPr>
            <a:spLocks noGrp="1"/>
          </p:cNvSpPr>
          <p:nvPr>
            <p:ph type="title"/>
          </p:nvPr>
        </p:nvSpPr>
        <p:spPr>
          <a:xfrm>
            <a:off x="457200" y="274638"/>
            <a:ext cx="8229600" cy="994122"/>
          </a:xfrm>
          <a:gradFill flip="none" rotWithShape="1">
            <a:lin ang="5400000" scaled="1"/>
            <a:tileRect/>
          </a:gradFill>
        </p:spPr>
        <p:style>
          <a:lnRef idx="1">
            <a:schemeClr val="accent6"/>
          </a:lnRef>
          <a:fillRef idx="2">
            <a:schemeClr val="accent6"/>
          </a:fillRef>
          <a:effectRef idx="1">
            <a:schemeClr val="accent6"/>
          </a:effectRef>
          <a:fontRef idx="minor">
            <a:schemeClr val="dk1"/>
          </a:fontRef>
        </p:style>
        <p:txBody>
          <a:bodyPr>
            <a:noAutofit/>
          </a:bodyPr>
          <a:lstStyle/>
          <a:p>
            <a:r>
              <a:rPr lang="en-US" sz="3000" b="1" dirty="0"/>
              <a:t>References</a:t>
            </a:r>
          </a:p>
        </p:txBody>
      </p:sp>
      <p:sp>
        <p:nvSpPr>
          <p:cNvPr id="3" name="Content Placeholder 2">
            <a:extLst>
              <a:ext uri="{FF2B5EF4-FFF2-40B4-BE49-F238E27FC236}">
                <a16:creationId xmlns:a16="http://schemas.microsoft.com/office/drawing/2014/main" id="{6B387969-B36F-042A-E70F-CB673B971BF7}"/>
              </a:ext>
            </a:extLst>
          </p:cNvPr>
          <p:cNvSpPr>
            <a:spLocks noGrp="1"/>
          </p:cNvSpPr>
          <p:nvPr>
            <p:ph idx="1"/>
          </p:nvPr>
        </p:nvSpPr>
        <p:spPr>
          <a:xfrm>
            <a:off x="457200" y="1484784"/>
            <a:ext cx="8229600" cy="5098578"/>
          </a:xfrm>
          <a:gradFill flip="none" rotWithShape="1">
            <a:gsLst>
              <a:gs pos="0">
                <a:schemeClr val="accent2">
                  <a:tint val="50000"/>
                  <a:satMod val="300000"/>
                </a:schemeClr>
              </a:gs>
              <a:gs pos="44000">
                <a:schemeClr val="accent2">
                  <a:tint val="37000"/>
                  <a:satMod val="300000"/>
                </a:schemeClr>
              </a:gs>
              <a:gs pos="100000">
                <a:schemeClr val="accent2">
                  <a:tint val="15000"/>
                  <a:satMod val="350000"/>
                </a:schemeClr>
              </a:gs>
            </a:gsLst>
            <a:lin ang="8100000" scaled="1"/>
            <a:tileRect/>
          </a:gradFill>
        </p:spPr>
        <p:style>
          <a:lnRef idx="1">
            <a:schemeClr val="accent2"/>
          </a:lnRef>
          <a:fillRef idx="2">
            <a:schemeClr val="accent2"/>
          </a:fillRef>
          <a:effectRef idx="1">
            <a:schemeClr val="accent2"/>
          </a:effectRef>
          <a:fontRef idx="minor">
            <a:schemeClr val="dk1"/>
          </a:fontRef>
        </p:style>
        <p:txBody>
          <a:bodyPr>
            <a:noAutofit/>
          </a:bodyPr>
          <a:lstStyle/>
          <a:p>
            <a:r>
              <a:rPr lang="en-IN" sz="1200" dirty="0" err="1"/>
              <a:t>Bakaraki</a:t>
            </a:r>
            <a:r>
              <a:rPr lang="en-IN" sz="1200" dirty="0"/>
              <a:t>, M.P., </a:t>
            </a:r>
            <a:r>
              <a:rPr lang="en-IN" sz="1200" dirty="0" err="1"/>
              <a:t>Dourbois</a:t>
            </a:r>
            <a:r>
              <a:rPr lang="en-IN" sz="1200" dirty="0"/>
              <a:t>, T. and </a:t>
            </a:r>
            <a:r>
              <a:rPr lang="en-IN" sz="1200" dirty="0" err="1"/>
              <a:t>Kosiva</a:t>
            </a:r>
            <a:r>
              <a:rPr lang="en-IN" sz="1200" dirty="0"/>
              <a:t>, A. </a:t>
            </a:r>
            <a:r>
              <a:rPr lang="en-GB" sz="1200" dirty="0"/>
              <a:t>(</a:t>
            </a:r>
            <a:r>
              <a:rPr lang="en-IN" sz="1200" dirty="0"/>
              <a:t>2024</a:t>
            </a:r>
            <a:r>
              <a:rPr lang="en-GB" sz="1200" dirty="0"/>
              <a:t>) ‘</a:t>
            </a:r>
            <a:r>
              <a:rPr lang="en-IN" sz="1200" dirty="0"/>
              <a:t>Attachment theory across cultures: an examination of cross-cultural perspectives and </a:t>
            </a:r>
            <a:r>
              <a:rPr lang="en-IN" sz="1200" dirty="0" err="1"/>
              <a:t>alloparenting</a:t>
            </a:r>
            <a:r>
              <a:rPr lang="en-IN" sz="1200" dirty="0"/>
              <a:t> practices (Mini-Review)</a:t>
            </a:r>
            <a:r>
              <a:rPr lang="en-GB" sz="1200" dirty="0"/>
              <a:t>’</a:t>
            </a:r>
            <a:r>
              <a:rPr lang="en-IN" sz="1200" dirty="0"/>
              <a:t>. </a:t>
            </a:r>
            <a:r>
              <a:rPr lang="en-IN" sz="1200" i="1" dirty="0"/>
              <a:t>Brazilian Journal of Science</a:t>
            </a:r>
            <a:r>
              <a:rPr lang="en-IN" sz="1200" dirty="0"/>
              <a:t>, 3(8), pp. 36-42.</a:t>
            </a:r>
          </a:p>
          <a:p>
            <a:r>
              <a:rPr lang="en-GB" sz="1200" dirty="0" err="1"/>
              <a:t>Folwarczny</a:t>
            </a:r>
            <a:r>
              <a:rPr lang="en-GB" sz="1200" dirty="0"/>
              <a:t>, M. and </a:t>
            </a:r>
            <a:r>
              <a:rPr lang="en-GB" sz="1200" dirty="0" err="1"/>
              <a:t>Otterbring</a:t>
            </a:r>
            <a:r>
              <a:rPr lang="en-GB" sz="1200" dirty="0"/>
              <a:t>, T. (2021) ‘Secure and sustainable but not as prominent among the ambivalent: Attachment style and </a:t>
            </a:r>
            <a:r>
              <a:rPr lang="en-GB" sz="1200" dirty="0" err="1"/>
              <a:t>proenvironmental</a:t>
            </a:r>
            <a:r>
              <a:rPr lang="en-GB" sz="1200" dirty="0"/>
              <a:t> consumption’. </a:t>
            </a:r>
            <a:r>
              <a:rPr lang="en-GB" sz="1200" i="1" dirty="0"/>
              <a:t>Personality and Individual Differences</a:t>
            </a:r>
            <a:r>
              <a:rPr lang="en-GB" sz="1200" dirty="0"/>
              <a:t>, 183, p.111154.</a:t>
            </a:r>
            <a:endParaRPr lang="en-IN" sz="1200" dirty="0"/>
          </a:p>
          <a:p>
            <a:r>
              <a:rPr lang="en-GB" sz="1200" dirty="0" err="1"/>
              <a:t>Ginalska</a:t>
            </a:r>
            <a:r>
              <a:rPr lang="en-GB" sz="1200" dirty="0"/>
              <a:t>, K. and </a:t>
            </a:r>
            <a:r>
              <a:rPr lang="en-GB" sz="1200" dirty="0" err="1"/>
              <a:t>Cichopek</a:t>
            </a:r>
            <a:r>
              <a:rPr lang="en-GB" sz="1200" dirty="0"/>
              <a:t>, A. (2024) ‘Exploring links between attachment and mental health’. </a:t>
            </a:r>
            <a:r>
              <a:rPr lang="en-GB" sz="1200" i="1" dirty="0"/>
              <a:t>Ratio Scientific Quarterly</a:t>
            </a:r>
            <a:r>
              <a:rPr lang="en-GB" sz="1200" dirty="0"/>
              <a:t>, 59(3), pp. 73-83.</a:t>
            </a:r>
            <a:endParaRPr lang="en-IN" sz="1200" dirty="0"/>
          </a:p>
          <a:p>
            <a:r>
              <a:rPr lang="en-IN" sz="1200" dirty="0"/>
              <a:t>Hani, S. </a:t>
            </a:r>
            <a:r>
              <a:rPr lang="en-GB" sz="1200" dirty="0"/>
              <a:t>(</a:t>
            </a:r>
            <a:r>
              <a:rPr lang="en-IN" sz="1200" dirty="0"/>
              <a:t>2024</a:t>
            </a:r>
            <a:r>
              <a:rPr lang="en-GB" sz="1200" dirty="0"/>
              <a:t>) ‘</a:t>
            </a:r>
            <a:r>
              <a:rPr lang="en-IN" sz="1200" dirty="0"/>
              <a:t>Dynamics of Social Work Approach in Childcare; An Analysis of Integration of Islamic Kafala Theory and Bowlby’s Attachment Theory and Application Thereof in Childcare in Saudi Arabia</a:t>
            </a:r>
            <a:r>
              <a:rPr lang="en-GB" sz="1200" dirty="0"/>
              <a:t>’</a:t>
            </a:r>
            <a:r>
              <a:rPr lang="en-IN" sz="1200" dirty="0"/>
              <a:t>. </a:t>
            </a:r>
            <a:r>
              <a:rPr lang="en-IN" sz="1200" i="1" dirty="0"/>
              <a:t>Advances in Humanities and Contemporary Studies</a:t>
            </a:r>
            <a:r>
              <a:rPr lang="en-IN" sz="1200" dirty="0"/>
              <a:t>, 5(2), pp. 149-161.</a:t>
            </a:r>
          </a:p>
          <a:p>
            <a:r>
              <a:rPr lang="en-GB" sz="1200" dirty="0" err="1"/>
              <a:t>Kuther</a:t>
            </a:r>
            <a:r>
              <a:rPr lang="en-GB" sz="1200" dirty="0"/>
              <a:t>, T.L. and Burnell, K. (2019) ‘A life span developmental perspective on psychosocial development in midlife’. </a:t>
            </a:r>
            <a:r>
              <a:rPr lang="en-GB" sz="1200" i="1" dirty="0" err="1"/>
              <a:t>Adultspan</a:t>
            </a:r>
            <a:r>
              <a:rPr lang="en-GB" sz="1200" i="1" dirty="0"/>
              <a:t> Journal</a:t>
            </a:r>
            <a:r>
              <a:rPr lang="en-GB" sz="1200" dirty="0"/>
              <a:t>, 18(1), pp. 27-39.</a:t>
            </a:r>
            <a:endParaRPr lang="en-IN" sz="1200" dirty="0"/>
          </a:p>
          <a:p>
            <a:r>
              <a:rPr lang="en-GB" sz="1200" dirty="0"/>
              <a:t>Maalouf, E., Salameh, P., Haddad, C., Sacre, H., </a:t>
            </a:r>
            <a:r>
              <a:rPr lang="en-GB" sz="1200" dirty="0" err="1"/>
              <a:t>Hallit</a:t>
            </a:r>
            <a:r>
              <a:rPr lang="en-GB" sz="1200" dirty="0"/>
              <a:t>, S. and Obeid, S. (2022) ‘Attachment styles and their association with aggression, hostility, and anger in Lebanese adolescents: a national study’. </a:t>
            </a:r>
            <a:r>
              <a:rPr lang="en-GB" sz="1200" i="1" dirty="0"/>
              <a:t>BMC psychology</a:t>
            </a:r>
            <a:r>
              <a:rPr lang="en-GB" sz="1200" dirty="0"/>
              <a:t>, 10(1), p.104.</a:t>
            </a:r>
            <a:endParaRPr lang="en-IN" sz="1200" dirty="0"/>
          </a:p>
          <a:p>
            <a:r>
              <a:rPr lang="en-IN" sz="1200" dirty="0" err="1"/>
              <a:t>Nosirova</a:t>
            </a:r>
            <a:r>
              <a:rPr lang="en-IN" sz="1200" dirty="0"/>
              <a:t>, U. </a:t>
            </a:r>
            <a:r>
              <a:rPr lang="en-GB" sz="1200" dirty="0"/>
              <a:t>(</a:t>
            </a:r>
            <a:r>
              <a:rPr lang="en-IN" sz="1200" dirty="0"/>
              <a:t>2025</a:t>
            </a:r>
            <a:r>
              <a:rPr lang="en-GB" sz="1200" dirty="0"/>
              <a:t>) ‘</a:t>
            </a:r>
            <a:r>
              <a:rPr lang="en-IN" sz="1200" dirty="0"/>
              <a:t>THE RELATIONSHIP BETWEEN NEUROLOGICAL DISORDERS AND SPEECH IMPAIRMENTS. AUTISM SPECTRUM DISORDERS AND SPEECH DEVELOPMENT</a:t>
            </a:r>
            <a:r>
              <a:rPr lang="en-GB" sz="1200" dirty="0"/>
              <a:t>’</a:t>
            </a:r>
            <a:r>
              <a:rPr lang="en-IN" sz="1200" dirty="0"/>
              <a:t>. </a:t>
            </a:r>
            <a:r>
              <a:rPr lang="en-IN" sz="1200" i="1" dirty="0"/>
              <a:t>International Journal of Artificial Intelligence</a:t>
            </a:r>
            <a:r>
              <a:rPr lang="en-IN" sz="1200" dirty="0"/>
              <a:t>, 1(2), pp. 901-905.</a:t>
            </a:r>
          </a:p>
          <a:p>
            <a:r>
              <a:rPr lang="en-GB" sz="1200" dirty="0"/>
              <a:t>Stroebe, M. (2021) ‘The study of security and separation: An unexpected forerunner of attachment theory?’. </a:t>
            </a:r>
            <a:r>
              <a:rPr lang="en-GB" sz="1200" i="1" dirty="0"/>
              <a:t>OMEGA-Journal of Death and Dying</a:t>
            </a:r>
            <a:r>
              <a:rPr lang="en-GB" sz="1200" dirty="0"/>
              <a:t>, 84(1), pp. 146-156.</a:t>
            </a:r>
            <a:endParaRPr lang="en-IN" sz="1200" dirty="0"/>
          </a:p>
          <a:p>
            <a:r>
              <a:rPr lang="en-GB" sz="1200" dirty="0"/>
              <a:t>Thompson, R.A., Simpson, J.A. and Berlin, L.J. (2022) ‘Taking perspective on attachment theory and research: Nine fundamental questions’. </a:t>
            </a:r>
            <a:r>
              <a:rPr lang="en-GB" sz="1200" i="1" dirty="0"/>
              <a:t>Attachment &amp; human development</a:t>
            </a:r>
            <a:r>
              <a:rPr lang="en-GB" sz="1200" dirty="0"/>
              <a:t>, 24(5), pp. 543-560.</a:t>
            </a:r>
            <a:endParaRPr lang="en-IN" sz="1200" dirty="0"/>
          </a:p>
          <a:p>
            <a:r>
              <a:rPr lang="en-GB" sz="1200" dirty="0"/>
              <a:t>Twohig, A., Lyne, J. and McNicholas, F. (2024) ‘Attachment theory: survival, trauma, and war through the eyes of Bowlby’. </a:t>
            </a:r>
            <a:r>
              <a:rPr lang="en-GB" sz="1200" i="1" dirty="0"/>
              <a:t>Irish journal of psychological medicine</a:t>
            </a:r>
            <a:r>
              <a:rPr lang="en-GB" sz="1200" dirty="0"/>
              <a:t>, 41(3), pp. 273-275.</a:t>
            </a:r>
            <a:endParaRPr lang="en-IN" sz="1200" dirty="0"/>
          </a:p>
          <a:p>
            <a:pPr lvl="0" algn="just">
              <a:lnSpc>
                <a:spcPct val="150000"/>
              </a:lnSpc>
            </a:pPr>
            <a:endParaRPr lang="en-IN" sz="1200" dirty="0"/>
          </a:p>
        </p:txBody>
      </p:sp>
    </p:spTree>
    <p:extLst>
      <p:ext uri="{BB962C8B-B14F-4D97-AF65-F5344CB8AC3E}">
        <p14:creationId xmlns:p14="http://schemas.microsoft.com/office/powerpoint/2010/main" val="38368701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2196</Words>
  <Application>Microsoft Office PowerPoint</Application>
  <PresentationFormat>On-screen Show (4:3)</PresentationFormat>
  <Paragraphs>89</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Psychology in Health and Social Care LCHS4010 Individual Presentation Title: Analysis of theoretical perspectives related to lifespan development Student name: Liliana Tofan Student ID: 2008331 Lecture’s Name: Helen Parsons</vt:lpstr>
      <vt:lpstr>Table of content</vt:lpstr>
      <vt:lpstr>Introduction</vt:lpstr>
      <vt:lpstr>Choice of the theory based on the case study of Amira</vt:lpstr>
      <vt:lpstr>Explanation of the theory</vt:lpstr>
      <vt:lpstr>Application of the theory in the context of Amira</vt:lpstr>
      <vt:lpstr>Strategies to support the development of Amira</vt:lpstr>
      <vt:lpstr>Influence of the biological and environmental factors in the case of Amira</vt:lpstr>
      <vt:lpstr>Evaluation of the usefulness and limitations of the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LCHS4010 Individual Presentation Title: Analysis of theoretical perspectives related to lifespan development Student name: Lily Student ID: </dc:title>
  <dc:creator/>
  <cp:lastModifiedBy>Liliana Tofan (2008331)</cp:lastModifiedBy>
  <cp:revision>4</cp:revision>
  <dcterms:created xsi:type="dcterms:W3CDTF">2025-09-25T14:23:37Z</dcterms:created>
  <dcterms:modified xsi:type="dcterms:W3CDTF">2025-10-06T19:42:23Z</dcterms:modified>
</cp:coreProperties>
</file>