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12"/>
  </p:notesMasterIdLst>
  <p:sldIdLst>
    <p:sldId id="266" r:id="rId2"/>
    <p:sldId id="256" r:id="rId3"/>
    <p:sldId id="267" r:id="rId4"/>
    <p:sldId id="268" r:id="rId5"/>
    <p:sldId id="257" r:id="rId6"/>
    <p:sldId id="258" r:id="rId7"/>
    <p:sldId id="259" r:id="rId8"/>
    <p:sldId id="260" r:id="rId9"/>
    <p:sldId id="261"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8E66"/>
    <a:srgbClr val="BED95D"/>
    <a:srgbClr val="74C2C2"/>
    <a:srgbClr val="BE78B7"/>
    <a:srgbClr val="E7E452"/>
    <a:srgbClr val="62D470"/>
    <a:srgbClr val="D7625F"/>
    <a:srgbClr val="6ACACC"/>
    <a:srgbClr val="D0DC5A"/>
    <a:srgbClr val="C6709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snapToObjects="1">
      <p:cViewPr varScale="1">
        <p:scale>
          <a:sx n="120" d="100"/>
          <a:sy n="120" d="100"/>
        </p:scale>
        <p:origin x="1944"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6E61C8-DFA4-4831-8A27-5DE8E64BC4F0}" type="doc">
      <dgm:prSet loTypeId="urn:diagrams.loki3.com/BracketList" loCatId="list" qsTypeId="urn:microsoft.com/office/officeart/2005/8/quickstyle/simple1" qsCatId="simple" csTypeId="urn:microsoft.com/office/officeart/2005/8/colors/accent1_2" csCatId="accent1" phldr="1"/>
      <dgm:spPr/>
      <dgm:t>
        <a:bodyPr/>
        <a:lstStyle/>
        <a:p>
          <a:endParaRPr lang="en-US"/>
        </a:p>
      </dgm:t>
    </dgm:pt>
    <dgm:pt modelId="{98C96F21-AAC5-4D12-A09F-2E70AEB7B2CB}">
      <dgm:prSet phldrT="[Text]" phldr="0"/>
      <dgm:spPr/>
      <dgm:t>
        <a:bodyPr/>
        <a:lstStyle/>
        <a:p>
          <a:r>
            <a:rPr lang="en-US"/>
            <a:t> </a:t>
          </a:r>
        </a:p>
      </dgm:t>
    </dgm:pt>
    <dgm:pt modelId="{E3DBCCE4-A775-4A55-A5F1-530E59FB904F}" type="parTrans" cxnId="{1C754593-9904-4300-9A87-42B3B5D00670}">
      <dgm:prSet/>
      <dgm:spPr/>
      <dgm:t>
        <a:bodyPr/>
        <a:lstStyle/>
        <a:p>
          <a:endParaRPr lang="en-US"/>
        </a:p>
      </dgm:t>
    </dgm:pt>
    <dgm:pt modelId="{073CB8BC-9AB4-4398-ACD8-2F1CB25E5543}" type="sibTrans" cxnId="{1C754593-9904-4300-9A87-42B3B5D00670}">
      <dgm:prSet/>
      <dgm:spPr/>
      <dgm:t>
        <a:bodyPr/>
        <a:lstStyle/>
        <a:p>
          <a:endParaRPr lang="en-US"/>
        </a:p>
      </dgm:t>
    </dgm:pt>
    <dgm:pt modelId="{FA162708-4BF1-4CA1-BD1A-C1277D336550}">
      <dgm:prSet phldrT="[Text]"/>
      <dgm:spPr/>
      <dgm:t>
        <a:bodyPr/>
        <a:lstStyle/>
        <a:p>
          <a:pPr>
            <a:buClrTx/>
            <a:buSzTx/>
          </a:pPr>
          <a:r>
            <a:rPr lang="en-US"/>
            <a:t>Artificial intelligence and contactless services enhanced the efficiency of operations and experience among customers (Thierry Aussenac et al., 2020).</a:t>
          </a:r>
          <a:endParaRPr lang="en-US" dirty="0"/>
        </a:p>
      </dgm:t>
    </dgm:pt>
    <dgm:pt modelId="{A1BA7BAB-1960-4E96-97E1-4D5F599AC112}" type="parTrans" cxnId="{A72E7558-97DB-435A-989B-3E122258859D}">
      <dgm:prSet/>
      <dgm:spPr/>
      <dgm:t>
        <a:bodyPr/>
        <a:lstStyle/>
        <a:p>
          <a:endParaRPr lang="en-US"/>
        </a:p>
      </dgm:t>
    </dgm:pt>
    <dgm:pt modelId="{193E6307-E934-464F-A694-A85B1263ED47}" type="sibTrans" cxnId="{A72E7558-97DB-435A-989B-3E122258859D}">
      <dgm:prSet/>
      <dgm:spPr/>
      <dgm:t>
        <a:bodyPr/>
        <a:lstStyle/>
        <a:p>
          <a:endParaRPr lang="en-US"/>
        </a:p>
      </dgm:t>
    </dgm:pt>
    <dgm:pt modelId="{9CA113F2-0EAA-4BD7-B066-91E71ECA3C1E}">
      <dgm:prSet/>
      <dgm:spPr/>
      <dgm:t>
        <a:bodyPr/>
        <a:lstStyle/>
        <a:p>
          <a:pPr>
            <a:buFont typeface="Symbol" panose="05050102010706020507" pitchFamily="18" charset="2"/>
            <a:buChar char=""/>
          </a:pPr>
          <a:r>
            <a:rPr lang="en-US"/>
            <a:t>The customer relationship management systems improved personalisation of service.</a:t>
          </a:r>
        </a:p>
      </dgm:t>
    </dgm:pt>
    <dgm:pt modelId="{0AAA4DB9-EB7F-424B-8F55-8022878B8B88}" type="parTrans" cxnId="{F7340D6C-1730-4CB4-BFFC-D671F1975281}">
      <dgm:prSet/>
      <dgm:spPr/>
      <dgm:t>
        <a:bodyPr/>
        <a:lstStyle/>
        <a:p>
          <a:endParaRPr lang="en-US"/>
        </a:p>
      </dgm:t>
    </dgm:pt>
    <dgm:pt modelId="{A7A7BDB4-37BE-447E-8FC9-FCA4D0A69C72}" type="sibTrans" cxnId="{F7340D6C-1730-4CB4-BFFC-D671F1975281}">
      <dgm:prSet/>
      <dgm:spPr/>
      <dgm:t>
        <a:bodyPr/>
        <a:lstStyle/>
        <a:p>
          <a:endParaRPr lang="en-US"/>
        </a:p>
      </dgm:t>
    </dgm:pt>
    <dgm:pt modelId="{BCC4D029-EDB6-461D-8036-D951CAB8F77E}">
      <dgm:prSet/>
      <dgm:spPr/>
      <dgm:t>
        <a:bodyPr/>
        <a:lstStyle/>
        <a:p>
          <a:pPr>
            <a:buFont typeface="Symbol" panose="05050102010706020507" pitchFamily="18" charset="2"/>
            <a:buChar char=""/>
          </a:pPr>
          <a:r>
            <a:rPr lang="en-US"/>
            <a:t>The COVID-19 enhanced wellness tourism and health-related services by a large margin (Wavei, Lo and Gedecho, 2025).</a:t>
          </a:r>
        </a:p>
      </dgm:t>
    </dgm:pt>
    <dgm:pt modelId="{AD725DF0-3247-4BFF-A833-F92EA9E5C185}" type="parTrans" cxnId="{3A4AFAE7-B166-4AFB-AC7E-AE33C9C2C144}">
      <dgm:prSet/>
      <dgm:spPr/>
      <dgm:t>
        <a:bodyPr/>
        <a:lstStyle/>
        <a:p>
          <a:endParaRPr lang="en-US"/>
        </a:p>
      </dgm:t>
    </dgm:pt>
    <dgm:pt modelId="{470382F1-23A0-4C8B-8771-C9B1B1CD24CA}" type="sibTrans" cxnId="{3A4AFAE7-B166-4AFB-AC7E-AE33C9C2C144}">
      <dgm:prSet/>
      <dgm:spPr/>
      <dgm:t>
        <a:bodyPr/>
        <a:lstStyle/>
        <a:p>
          <a:endParaRPr lang="en-US"/>
        </a:p>
      </dgm:t>
    </dgm:pt>
    <dgm:pt modelId="{F90C4D6D-2C24-40AF-820B-2DB140E8C6AB}">
      <dgm:prSet/>
      <dgm:spPr/>
      <dgm:t>
        <a:bodyPr/>
        <a:lstStyle/>
        <a:p>
          <a:pPr>
            <a:buFont typeface="Symbol" panose="05050102010706020507" pitchFamily="18" charset="2"/>
            <a:buChar char=""/>
          </a:pPr>
          <a:r>
            <a:rPr lang="en-US"/>
            <a:t>The importance of sustainability practices such as food waste minimization and environmental responsibility were brought up.</a:t>
          </a:r>
        </a:p>
      </dgm:t>
    </dgm:pt>
    <dgm:pt modelId="{2CE42059-F53A-4529-AE58-A9BCF62403A3}" type="parTrans" cxnId="{134EA058-6119-453F-9082-E889FEB02068}">
      <dgm:prSet/>
      <dgm:spPr/>
      <dgm:t>
        <a:bodyPr/>
        <a:lstStyle/>
        <a:p>
          <a:endParaRPr lang="en-US"/>
        </a:p>
      </dgm:t>
    </dgm:pt>
    <dgm:pt modelId="{7C999ACC-3CD0-45D2-9162-CDC66156302B}" type="sibTrans" cxnId="{134EA058-6119-453F-9082-E889FEB02068}">
      <dgm:prSet/>
      <dgm:spPr/>
      <dgm:t>
        <a:bodyPr/>
        <a:lstStyle/>
        <a:p>
          <a:endParaRPr lang="en-US"/>
        </a:p>
      </dgm:t>
    </dgm:pt>
    <dgm:pt modelId="{B8206FBD-674E-49C2-8373-269C65809D39}">
      <dgm:prSet/>
      <dgm:spPr/>
      <dgm:t>
        <a:bodyPr/>
        <a:lstStyle/>
        <a:p>
          <a:pPr>
            <a:buNone/>
          </a:pPr>
          <a:r>
            <a:rPr lang="en-US"/>
            <a:t>Sustainability goals cannot be attained without employee engagement (Garrido-Moreno et al., 2021; Camilleri, 2024).</a:t>
          </a:r>
        </a:p>
      </dgm:t>
    </dgm:pt>
    <dgm:pt modelId="{A0FF2B57-6870-460B-98DB-AE32CE634AE9}" type="parTrans" cxnId="{204F9C84-445F-4A5E-81C0-B2884124DB22}">
      <dgm:prSet/>
      <dgm:spPr/>
      <dgm:t>
        <a:bodyPr/>
        <a:lstStyle/>
        <a:p>
          <a:endParaRPr lang="en-US"/>
        </a:p>
      </dgm:t>
    </dgm:pt>
    <dgm:pt modelId="{D249D823-3D4A-4278-9D08-C273CACD237D}" type="sibTrans" cxnId="{204F9C84-445F-4A5E-81C0-B2884124DB22}">
      <dgm:prSet/>
      <dgm:spPr/>
      <dgm:t>
        <a:bodyPr/>
        <a:lstStyle/>
        <a:p>
          <a:endParaRPr lang="en-US"/>
        </a:p>
      </dgm:t>
    </dgm:pt>
    <dgm:pt modelId="{D7E5B7EA-B83C-426A-A5B2-63D2BCABF611}" type="pres">
      <dgm:prSet presAssocID="{7F6E61C8-DFA4-4831-8A27-5DE8E64BC4F0}" presName="Name0" presStyleCnt="0">
        <dgm:presLayoutVars>
          <dgm:dir/>
          <dgm:animLvl val="lvl"/>
          <dgm:resizeHandles val="exact"/>
        </dgm:presLayoutVars>
      </dgm:prSet>
      <dgm:spPr/>
    </dgm:pt>
    <dgm:pt modelId="{257B2505-6E31-471C-A76C-0AD57A22EF56}" type="pres">
      <dgm:prSet presAssocID="{98C96F21-AAC5-4D12-A09F-2E70AEB7B2CB}" presName="linNode" presStyleCnt="0"/>
      <dgm:spPr/>
    </dgm:pt>
    <dgm:pt modelId="{A573A852-4253-4A0E-8C72-0B28E8AE6C2F}" type="pres">
      <dgm:prSet presAssocID="{98C96F21-AAC5-4D12-A09F-2E70AEB7B2CB}" presName="parTx" presStyleLbl="revTx" presStyleIdx="0" presStyleCnt="1">
        <dgm:presLayoutVars>
          <dgm:chMax val="1"/>
          <dgm:bulletEnabled val="1"/>
        </dgm:presLayoutVars>
      </dgm:prSet>
      <dgm:spPr/>
    </dgm:pt>
    <dgm:pt modelId="{BE24E2A1-F368-49AB-A046-8241BBBD60D4}" type="pres">
      <dgm:prSet presAssocID="{98C96F21-AAC5-4D12-A09F-2E70AEB7B2CB}" presName="bracket" presStyleLbl="parChTrans1D1" presStyleIdx="0" presStyleCnt="1"/>
      <dgm:spPr/>
    </dgm:pt>
    <dgm:pt modelId="{53996B29-1558-440D-B33F-DDD86B0B8EC7}" type="pres">
      <dgm:prSet presAssocID="{98C96F21-AAC5-4D12-A09F-2E70AEB7B2CB}" presName="spH" presStyleCnt="0"/>
      <dgm:spPr/>
    </dgm:pt>
    <dgm:pt modelId="{10E5538F-5259-4E54-9E24-DCC6B0C50319}" type="pres">
      <dgm:prSet presAssocID="{98C96F21-AAC5-4D12-A09F-2E70AEB7B2CB}" presName="desTx" presStyleLbl="node1" presStyleIdx="0" presStyleCnt="1">
        <dgm:presLayoutVars>
          <dgm:bulletEnabled val="1"/>
        </dgm:presLayoutVars>
      </dgm:prSet>
      <dgm:spPr/>
    </dgm:pt>
  </dgm:ptLst>
  <dgm:cxnLst>
    <dgm:cxn modelId="{70D69519-3AEB-466F-99F6-960FEBF7E48A}" type="presOf" srcId="{7F6E61C8-DFA4-4831-8A27-5DE8E64BC4F0}" destId="{D7E5B7EA-B83C-426A-A5B2-63D2BCABF611}" srcOrd="0" destOrd="0" presId="urn:diagrams.loki3.com/BracketList"/>
    <dgm:cxn modelId="{A72E7558-97DB-435A-989B-3E122258859D}" srcId="{98C96F21-AAC5-4D12-A09F-2E70AEB7B2CB}" destId="{FA162708-4BF1-4CA1-BD1A-C1277D336550}" srcOrd="0" destOrd="0" parTransId="{A1BA7BAB-1960-4E96-97E1-4D5F599AC112}" sibTransId="{193E6307-E934-464F-A694-A85B1263ED47}"/>
    <dgm:cxn modelId="{134EA058-6119-453F-9082-E889FEB02068}" srcId="{98C96F21-AAC5-4D12-A09F-2E70AEB7B2CB}" destId="{F90C4D6D-2C24-40AF-820B-2DB140E8C6AB}" srcOrd="3" destOrd="0" parTransId="{2CE42059-F53A-4529-AE58-A9BCF62403A3}" sibTransId="{7C999ACC-3CD0-45D2-9162-CDC66156302B}"/>
    <dgm:cxn modelId="{2BEB6F59-CDD4-49EC-9A74-78A7C225BF4A}" type="presOf" srcId="{B8206FBD-674E-49C2-8373-269C65809D39}" destId="{10E5538F-5259-4E54-9E24-DCC6B0C50319}" srcOrd="0" destOrd="4" presId="urn:diagrams.loki3.com/BracketList"/>
    <dgm:cxn modelId="{B538755C-1B4F-4309-BA07-8E4ABB89AB6D}" type="presOf" srcId="{BCC4D029-EDB6-461D-8036-D951CAB8F77E}" destId="{10E5538F-5259-4E54-9E24-DCC6B0C50319}" srcOrd="0" destOrd="2" presId="urn:diagrams.loki3.com/BracketList"/>
    <dgm:cxn modelId="{F7340D6C-1730-4CB4-BFFC-D671F1975281}" srcId="{98C96F21-AAC5-4D12-A09F-2E70AEB7B2CB}" destId="{9CA113F2-0EAA-4BD7-B066-91E71ECA3C1E}" srcOrd="1" destOrd="0" parTransId="{0AAA4DB9-EB7F-424B-8F55-8022878B8B88}" sibTransId="{A7A7BDB4-37BE-447E-8FC9-FCA4D0A69C72}"/>
    <dgm:cxn modelId="{ACB1C170-5B4B-49FA-8F5B-DD4F5CBBD1DF}" type="presOf" srcId="{9CA113F2-0EAA-4BD7-B066-91E71ECA3C1E}" destId="{10E5538F-5259-4E54-9E24-DCC6B0C50319}" srcOrd="0" destOrd="1" presId="urn:diagrams.loki3.com/BracketList"/>
    <dgm:cxn modelId="{8A76D570-74E5-4F19-B50F-404DB657F5CC}" type="presOf" srcId="{FA162708-4BF1-4CA1-BD1A-C1277D336550}" destId="{10E5538F-5259-4E54-9E24-DCC6B0C50319}" srcOrd="0" destOrd="0" presId="urn:diagrams.loki3.com/BracketList"/>
    <dgm:cxn modelId="{204F9C84-445F-4A5E-81C0-B2884124DB22}" srcId="{98C96F21-AAC5-4D12-A09F-2E70AEB7B2CB}" destId="{B8206FBD-674E-49C2-8373-269C65809D39}" srcOrd="4" destOrd="0" parTransId="{A0FF2B57-6870-460B-98DB-AE32CE634AE9}" sibTransId="{D249D823-3D4A-4278-9D08-C273CACD237D}"/>
    <dgm:cxn modelId="{1C754593-9904-4300-9A87-42B3B5D00670}" srcId="{7F6E61C8-DFA4-4831-8A27-5DE8E64BC4F0}" destId="{98C96F21-AAC5-4D12-A09F-2E70AEB7B2CB}" srcOrd="0" destOrd="0" parTransId="{E3DBCCE4-A775-4A55-A5F1-530E59FB904F}" sibTransId="{073CB8BC-9AB4-4398-ACD8-2F1CB25E5543}"/>
    <dgm:cxn modelId="{BFEF6DB5-B1BB-4BE9-95C5-37CBA4678083}" type="presOf" srcId="{98C96F21-AAC5-4D12-A09F-2E70AEB7B2CB}" destId="{A573A852-4253-4A0E-8C72-0B28E8AE6C2F}" srcOrd="0" destOrd="0" presId="urn:diagrams.loki3.com/BracketList"/>
    <dgm:cxn modelId="{939DFBC0-09E0-4407-AC1D-DB0BDC588FB0}" type="presOf" srcId="{F90C4D6D-2C24-40AF-820B-2DB140E8C6AB}" destId="{10E5538F-5259-4E54-9E24-DCC6B0C50319}" srcOrd="0" destOrd="3" presId="urn:diagrams.loki3.com/BracketList"/>
    <dgm:cxn modelId="{3A4AFAE7-B166-4AFB-AC7E-AE33C9C2C144}" srcId="{98C96F21-AAC5-4D12-A09F-2E70AEB7B2CB}" destId="{BCC4D029-EDB6-461D-8036-D951CAB8F77E}" srcOrd="2" destOrd="0" parTransId="{AD725DF0-3247-4BFF-A833-F92EA9E5C185}" sibTransId="{470382F1-23A0-4C8B-8771-C9B1B1CD24CA}"/>
    <dgm:cxn modelId="{78632758-0275-4EE7-8A0C-3A8DF118EEE2}" type="presParOf" srcId="{D7E5B7EA-B83C-426A-A5B2-63D2BCABF611}" destId="{257B2505-6E31-471C-A76C-0AD57A22EF56}" srcOrd="0" destOrd="0" presId="urn:diagrams.loki3.com/BracketList"/>
    <dgm:cxn modelId="{727B05ED-C9B0-4A1B-9055-854D9AC2F91D}" type="presParOf" srcId="{257B2505-6E31-471C-A76C-0AD57A22EF56}" destId="{A573A852-4253-4A0E-8C72-0B28E8AE6C2F}" srcOrd="0" destOrd="0" presId="urn:diagrams.loki3.com/BracketList"/>
    <dgm:cxn modelId="{CA3A0E43-0F7E-4220-A5FA-DCE87904CF0E}" type="presParOf" srcId="{257B2505-6E31-471C-A76C-0AD57A22EF56}" destId="{BE24E2A1-F368-49AB-A046-8241BBBD60D4}" srcOrd="1" destOrd="0" presId="urn:diagrams.loki3.com/BracketList"/>
    <dgm:cxn modelId="{B85A17A5-B1DC-4267-A5CB-A4BBA726BC40}" type="presParOf" srcId="{257B2505-6E31-471C-A76C-0AD57A22EF56}" destId="{53996B29-1558-440D-B33F-DDD86B0B8EC7}" srcOrd="2" destOrd="0" presId="urn:diagrams.loki3.com/BracketList"/>
    <dgm:cxn modelId="{2426E2CA-F58D-421D-B338-EECB368FF614}" type="presParOf" srcId="{257B2505-6E31-471C-A76C-0AD57A22EF56}" destId="{10E5538F-5259-4E54-9E24-DCC6B0C50319}"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52655E-20E9-4EA1-B0D0-288E1C6A0C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E10F79A-FBE7-4D99-8915-9C89A968299A}">
      <dgm:prSet phldrT="[Text]"/>
      <dgm:spPr>
        <a:solidFill>
          <a:schemeClr val="accent2">
            <a:lumMod val="75000"/>
          </a:schemeClr>
        </a:solidFill>
      </dgm:spPr>
      <dgm:t>
        <a:bodyPr/>
        <a:lstStyle/>
        <a:p>
          <a:pPr>
            <a:buNone/>
          </a:pPr>
          <a:r>
            <a:rPr lang="en-US"/>
            <a:t>In this study, a qualitative secondary data of scholarly journals and reports on the industry was employed.</a:t>
          </a:r>
          <a:endParaRPr lang="en-US" dirty="0"/>
        </a:p>
      </dgm:t>
    </dgm:pt>
    <dgm:pt modelId="{B7C287B5-D1B3-456A-A9D4-D7F8D0D94CF1}" type="parTrans" cxnId="{64A58CD2-3A27-46BA-92F8-EA7B34266476}">
      <dgm:prSet/>
      <dgm:spPr/>
      <dgm:t>
        <a:bodyPr/>
        <a:lstStyle/>
        <a:p>
          <a:endParaRPr lang="en-US"/>
        </a:p>
      </dgm:t>
    </dgm:pt>
    <dgm:pt modelId="{80B191C8-7F12-44AA-88B2-4988FC05BAA9}" type="sibTrans" cxnId="{64A58CD2-3A27-46BA-92F8-EA7B34266476}">
      <dgm:prSet/>
      <dgm:spPr/>
      <dgm:t>
        <a:bodyPr/>
        <a:lstStyle/>
        <a:p>
          <a:endParaRPr lang="en-US"/>
        </a:p>
      </dgm:t>
    </dgm:pt>
    <dgm:pt modelId="{7AF841EA-75DD-4C58-BD6E-546BAC99047C}">
      <dgm:prSet/>
      <dgm:spPr>
        <a:solidFill>
          <a:srgbClr val="BE78B7"/>
        </a:solidFill>
      </dgm:spPr>
      <dgm:t>
        <a:bodyPr/>
        <a:lstStyle/>
        <a:p>
          <a:pPr>
            <a:buFont typeface="Symbol" panose="05050102010706020507" pitchFamily="18" charset="2"/>
            <a:buChar char=""/>
          </a:pPr>
          <a:r>
            <a:rPr lang="en-US" dirty="0"/>
            <a:t>Examples of the external factors </a:t>
          </a:r>
          <a:r>
            <a:rPr lang="en-US" dirty="0" err="1"/>
            <a:t>analysed</a:t>
          </a:r>
          <a:r>
            <a:rPr lang="en-US" dirty="0"/>
            <a:t> through the PESTLE framework to transform the hotel strategy were examined (Talwar et al., 2026).</a:t>
          </a:r>
        </a:p>
      </dgm:t>
    </dgm:pt>
    <dgm:pt modelId="{3B22B146-AEFD-4B07-8546-7DD4D4CBFF13}" type="parTrans" cxnId="{D852CBA3-4AB1-4F7D-8EEB-9CE587C1B9B0}">
      <dgm:prSet/>
      <dgm:spPr/>
      <dgm:t>
        <a:bodyPr/>
        <a:lstStyle/>
        <a:p>
          <a:endParaRPr lang="en-US"/>
        </a:p>
      </dgm:t>
    </dgm:pt>
    <dgm:pt modelId="{F876FA2A-B0A8-483C-B17D-3F39ADB384CB}" type="sibTrans" cxnId="{D852CBA3-4AB1-4F7D-8EEB-9CE587C1B9B0}">
      <dgm:prSet/>
      <dgm:spPr/>
      <dgm:t>
        <a:bodyPr/>
        <a:lstStyle/>
        <a:p>
          <a:endParaRPr lang="en-US"/>
        </a:p>
      </dgm:t>
    </dgm:pt>
    <dgm:pt modelId="{730B6F4F-4A9C-485D-B55F-3F1FEB817D28}">
      <dgm:prSet/>
      <dgm:spPr>
        <a:solidFill>
          <a:srgbClr val="74C2C2"/>
        </a:solidFill>
      </dgm:spPr>
      <dgm:t>
        <a:bodyPr/>
        <a:lstStyle/>
        <a:p>
          <a:pPr>
            <a:buFont typeface="Symbol" panose="05050102010706020507" pitchFamily="18" charset="2"/>
            <a:buChar char=""/>
          </a:pPr>
          <a:r>
            <a:rPr lang="en-US" dirty="0"/>
            <a:t>PESTLE analyses Political, Economic, Social, Technological, Legal, and Environmental factors.</a:t>
          </a:r>
        </a:p>
      </dgm:t>
    </dgm:pt>
    <dgm:pt modelId="{5C849D19-DD7F-434B-902A-78BF67E2562C}" type="parTrans" cxnId="{10E420B6-B60F-416B-B7F6-20758B4A734E}">
      <dgm:prSet/>
      <dgm:spPr/>
      <dgm:t>
        <a:bodyPr/>
        <a:lstStyle/>
        <a:p>
          <a:endParaRPr lang="en-US"/>
        </a:p>
      </dgm:t>
    </dgm:pt>
    <dgm:pt modelId="{7E44BB19-83AC-46F2-B8EB-92692FFBBCE2}" type="sibTrans" cxnId="{10E420B6-B60F-416B-B7F6-20758B4A734E}">
      <dgm:prSet/>
      <dgm:spPr/>
      <dgm:t>
        <a:bodyPr/>
        <a:lstStyle/>
        <a:p>
          <a:endParaRPr lang="en-US"/>
        </a:p>
      </dgm:t>
    </dgm:pt>
    <dgm:pt modelId="{92809EE9-8B1A-4969-BA3C-760174C73E31}">
      <dgm:prSet/>
      <dgm:spPr>
        <a:solidFill>
          <a:srgbClr val="BED95D"/>
        </a:solidFill>
      </dgm:spPr>
      <dgm:t>
        <a:bodyPr/>
        <a:lstStyle/>
        <a:p>
          <a:pPr>
            <a:buFont typeface="Symbol" panose="05050102010706020507" pitchFamily="18" charset="2"/>
            <a:buChar char=""/>
          </a:pPr>
          <a:r>
            <a:rPr lang="en-US"/>
            <a:t>The framework assists in determining the external opportunities and risks affecting the development of hospitality business (Pearson et al., 2024).</a:t>
          </a:r>
        </a:p>
      </dgm:t>
    </dgm:pt>
    <dgm:pt modelId="{6350590C-F246-4256-8CEF-575A4F0D784D}" type="parTrans" cxnId="{C196AAA7-EC46-47A6-A4D6-528D5658E4D8}">
      <dgm:prSet/>
      <dgm:spPr/>
      <dgm:t>
        <a:bodyPr/>
        <a:lstStyle/>
        <a:p>
          <a:endParaRPr lang="en-US"/>
        </a:p>
      </dgm:t>
    </dgm:pt>
    <dgm:pt modelId="{042DDAA8-B7A5-417A-AFF9-118CCE4AE707}" type="sibTrans" cxnId="{C196AAA7-EC46-47A6-A4D6-528D5658E4D8}">
      <dgm:prSet/>
      <dgm:spPr/>
      <dgm:t>
        <a:bodyPr/>
        <a:lstStyle/>
        <a:p>
          <a:endParaRPr lang="en-US"/>
        </a:p>
      </dgm:t>
    </dgm:pt>
    <dgm:pt modelId="{1DF22499-7CFE-427D-B250-93E2569E2BFC}">
      <dgm:prSet/>
      <dgm:spPr>
        <a:solidFill>
          <a:srgbClr val="D08E66"/>
        </a:solidFill>
      </dgm:spPr>
      <dgm:t>
        <a:bodyPr/>
        <a:lstStyle/>
        <a:p>
          <a:pPr>
            <a:buNone/>
          </a:pPr>
          <a:r>
            <a:rPr lang="en-US" dirty="0"/>
            <a:t>Secondary research gives us insights on industry wide, however it might fail to reflect the fast changing market conditions</a:t>
          </a:r>
        </a:p>
      </dgm:t>
    </dgm:pt>
    <dgm:pt modelId="{E8D82B6C-636C-4E9B-A0FA-88E2BA41CF92}" type="parTrans" cxnId="{9FFBDB07-5612-4EAA-92B4-B1AEE0A91C9C}">
      <dgm:prSet/>
      <dgm:spPr/>
      <dgm:t>
        <a:bodyPr/>
        <a:lstStyle/>
        <a:p>
          <a:endParaRPr lang="en-US"/>
        </a:p>
      </dgm:t>
    </dgm:pt>
    <dgm:pt modelId="{47981600-35B0-4B62-B688-2816313D3572}" type="sibTrans" cxnId="{9FFBDB07-5612-4EAA-92B4-B1AEE0A91C9C}">
      <dgm:prSet/>
      <dgm:spPr/>
      <dgm:t>
        <a:bodyPr/>
        <a:lstStyle/>
        <a:p>
          <a:endParaRPr lang="en-US"/>
        </a:p>
      </dgm:t>
    </dgm:pt>
    <dgm:pt modelId="{72234FE6-E247-486B-8741-C32670EAC19F}" type="pres">
      <dgm:prSet presAssocID="{C152655E-20E9-4EA1-B0D0-288E1C6A0CBB}" presName="diagram" presStyleCnt="0">
        <dgm:presLayoutVars>
          <dgm:dir/>
          <dgm:resizeHandles val="exact"/>
        </dgm:presLayoutVars>
      </dgm:prSet>
      <dgm:spPr/>
    </dgm:pt>
    <dgm:pt modelId="{7E18A86E-19B7-4427-B27F-4A04787BC2C5}" type="pres">
      <dgm:prSet presAssocID="{8E10F79A-FBE7-4D99-8915-9C89A968299A}" presName="node" presStyleLbl="node1" presStyleIdx="0" presStyleCnt="5">
        <dgm:presLayoutVars>
          <dgm:bulletEnabled val="1"/>
        </dgm:presLayoutVars>
      </dgm:prSet>
      <dgm:spPr/>
    </dgm:pt>
    <dgm:pt modelId="{0101BE11-21FB-4B74-8B8F-9B3CC1D2BB08}" type="pres">
      <dgm:prSet presAssocID="{80B191C8-7F12-44AA-88B2-4988FC05BAA9}" presName="sibTrans" presStyleCnt="0"/>
      <dgm:spPr/>
    </dgm:pt>
    <dgm:pt modelId="{8A7F7B16-112A-4503-BB73-652B6D103E0F}" type="pres">
      <dgm:prSet presAssocID="{7AF841EA-75DD-4C58-BD6E-546BAC99047C}" presName="node" presStyleLbl="node1" presStyleIdx="1" presStyleCnt="5">
        <dgm:presLayoutVars>
          <dgm:bulletEnabled val="1"/>
        </dgm:presLayoutVars>
      </dgm:prSet>
      <dgm:spPr/>
    </dgm:pt>
    <dgm:pt modelId="{B54EB9AD-F501-4733-A6FA-B62726B6671E}" type="pres">
      <dgm:prSet presAssocID="{F876FA2A-B0A8-483C-B17D-3F39ADB384CB}" presName="sibTrans" presStyleCnt="0"/>
      <dgm:spPr/>
    </dgm:pt>
    <dgm:pt modelId="{8AB3EE3F-EC28-4FA7-9E22-718B930277FD}" type="pres">
      <dgm:prSet presAssocID="{730B6F4F-4A9C-485D-B55F-3F1FEB817D28}" presName="node" presStyleLbl="node1" presStyleIdx="2" presStyleCnt="5">
        <dgm:presLayoutVars>
          <dgm:bulletEnabled val="1"/>
        </dgm:presLayoutVars>
      </dgm:prSet>
      <dgm:spPr/>
    </dgm:pt>
    <dgm:pt modelId="{0DD190AF-B9D5-4F76-951E-E4DAE07F09D5}" type="pres">
      <dgm:prSet presAssocID="{7E44BB19-83AC-46F2-B8EB-92692FFBBCE2}" presName="sibTrans" presStyleCnt="0"/>
      <dgm:spPr/>
    </dgm:pt>
    <dgm:pt modelId="{E4ED9C31-4194-427C-A194-9C79231D0B63}" type="pres">
      <dgm:prSet presAssocID="{92809EE9-8B1A-4969-BA3C-760174C73E31}" presName="node" presStyleLbl="node1" presStyleIdx="3" presStyleCnt="5">
        <dgm:presLayoutVars>
          <dgm:bulletEnabled val="1"/>
        </dgm:presLayoutVars>
      </dgm:prSet>
      <dgm:spPr/>
    </dgm:pt>
    <dgm:pt modelId="{D0AADC75-C1D0-44FD-9251-51D7424B6FDD}" type="pres">
      <dgm:prSet presAssocID="{042DDAA8-B7A5-417A-AFF9-118CCE4AE707}" presName="sibTrans" presStyleCnt="0"/>
      <dgm:spPr/>
    </dgm:pt>
    <dgm:pt modelId="{EE4B0EAB-A490-47BA-B132-DFF367854CDE}" type="pres">
      <dgm:prSet presAssocID="{1DF22499-7CFE-427D-B250-93E2569E2BFC}" presName="node" presStyleLbl="node1" presStyleIdx="4" presStyleCnt="5">
        <dgm:presLayoutVars>
          <dgm:bulletEnabled val="1"/>
        </dgm:presLayoutVars>
      </dgm:prSet>
      <dgm:spPr/>
    </dgm:pt>
  </dgm:ptLst>
  <dgm:cxnLst>
    <dgm:cxn modelId="{9FFBDB07-5612-4EAA-92B4-B1AEE0A91C9C}" srcId="{C152655E-20E9-4EA1-B0D0-288E1C6A0CBB}" destId="{1DF22499-7CFE-427D-B250-93E2569E2BFC}" srcOrd="4" destOrd="0" parTransId="{E8D82B6C-636C-4E9B-A0FA-88E2BA41CF92}" sibTransId="{47981600-35B0-4B62-B688-2816313D3572}"/>
    <dgm:cxn modelId="{C253565D-BC66-4343-B679-8320D3EF2818}" type="presOf" srcId="{7AF841EA-75DD-4C58-BD6E-546BAC99047C}" destId="{8A7F7B16-112A-4503-BB73-652B6D103E0F}" srcOrd="0" destOrd="0" presId="urn:microsoft.com/office/officeart/2005/8/layout/default"/>
    <dgm:cxn modelId="{F2A0EF77-42E8-4434-8EF6-F9933A07CAE0}" type="presOf" srcId="{730B6F4F-4A9C-485D-B55F-3F1FEB817D28}" destId="{8AB3EE3F-EC28-4FA7-9E22-718B930277FD}" srcOrd="0" destOrd="0" presId="urn:microsoft.com/office/officeart/2005/8/layout/default"/>
    <dgm:cxn modelId="{C7BED584-0032-4E3E-B874-1A1AA6C1BA63}" type="presOf" srcId="{8E10F79A-FBE7-4D99-8915-9C89A968299A}" destId="{7E18A86E-19B7-4427-B27F-4A04787BC2C5}" srcOrd="0" destOrd="0" presId="urn:microsoft.com/office/officeart/2005/8/layout/default"/>
    <dgm:cxn modelId="{D852CBA3-4AB1-4F7D-8EEB-9CE587C1B9B0}" srcId="{C152655E-20E9-4EA1-B0D0-288E1C6A0CBB}" destId="{7AF841EA-75DD-4C58-BD6E-546BAC99047C}" srcOrd="1" destOrd="0" parTransId="{3B22B146-AEFD-4B07-8546-7DD4D4CBFF13}" sibTransId="{F876FA2A-B0A8-483C-B17D-3F39ADB384CB}"/>
    <dgm:cxn modelId="{C196AAA7-EC46-47A6-A4D6-528D5658E4D8}" srcId="{C152655E-20E9-4EA1-B0D0-288E1C6A0CBB}" destId="{92809EE9-8B1A-4969-BA3C-760174C73E31}" srcOrd="3" destOrd="0" parTransId="{6350590C-F246-4256-8CEF-575A4F0D784D}" sibTransId="{042DDAA8-B7A5-417A-AFF9-118CCE4AE707}"/>
    <dgm:cxn modelId="{18BE20AC-273B-4848-B24F-8FCCC877822D}" type="presOf" srcId="{C152655E-20E9-4EA1-B0D0-288E1C6A0CBB}" destId="{72234FE6-E247-486B-8741-C32670EAC19F}" srcOrd="0" destOrd="0" presId="urn:microsoft.com/office/officeart/2005/8/layout/default"/>
    <dgm:cxn modelId="{10E420B6-B60F-416B-B7F6-20758B4A734E}" srcId="{C152655E-20E9-4EA1-B0D0-288E1C6A0CBB}" destId="{730B6F4F-4A9C-485D-B55F-3F1FEB817D28}" srcOrd="2" destOrd="0" parTransId="{5C849D19-DD7F-434B-902A-78BF67E2562C}" sibTransId="{7E44BB19-83AC-46F2-B8EB-92692FFBBCE2}"/>
    <dgm:cxn modelId="{2E5AD1C6-4448-4ABC-B3E8-578F8544245E}" type="presOf" srcId="{92809EE9-8B1A-4969-BA3C-760174C73E31}" destId="{E4ED9C31-4194-427C-A194-9C79231D0B63}" srcOrd="0" destOrd="0" presId="urn:microsoft.com/office/officeart/2005/8/layout/default"/>
    <dgm:cxn modelId="{833221D0-E5D6-4B2B-9972-4194A9BBD687}" type="presOf" srcId="{1DF22499-7CFE-427D-B250-93E2569E2BFC}" destId="{EE4B0EAB-A490-47BA-B132-DFF367854CDE}" srcOrd="0" destOrd="0" presId="urn:microsoft.com/office/officeart/2005/8/layout/default"/>
    <dgm:cxn modelId="{64A58CD2-3A27-46BA-92F8-EA7B34266476}" srcId="{C152655E-20E9-4EA1-B0D0-288E1C6A0CBB}" destId="{8E10F79A-FBE7-4D99-8915-9C89A968299A}" srcOrd="0" destOrd="0" parTransId="{B7C287B5-D1B3-456A-A9D4-D7F8D0D94CF1}" sibTransId="{80B191C8-7F12-44AA-88B2-4988FC05BAA9}"/>
    <dgm:cxn modelId="{8A80211B-5553-411B-BB0C-07FF774592CA}" type="presParOf" srcId="{72234FE6-E247-486B-8741-C32670EAC19F}" destId="{7E18A86E-19B7-4427-B27F-4A04787BC2C5}" srcOrd="0" destOrd="0" presId="urn:microsoft.com/office/officeart/2005/8/layout/default"/>
    <dgm:cxn modelId="{3FF58969-61C9-48F4-A19D-3BBF4585137C}" type="presParOf" srcId="{72234FE6-E247-486B-8741-C32670EAC19F}" destId="{0101BE11-21FB-4B74-8B8F-9B3CC1D2BB08}" srcOrd="1" destOrd="0" presId="urn:microsoft.com/office/officeart/2005/8/layout/default"/>
    <dgm:cxn modelId="{64AA3467-C796-497C-B90C-37C005F2F035}" type="presParOf" srcId="{72234FE6-E247-486B-8741-C32670EAC19F}" destId="{8A7F7B16-112A-4503-BB73-652B6D103E0F}" srcOrd="2" destOrd="0" presId="urn:microsoft.com/office/officeart/2005/8/layout/default"/>
    <dgm:cxn modelId="{2E385F1E-B8C8-4C16-947C-D5DD04FB4904}" type="presParOf" srcId="{72234FE6-E247-486B-8741-C32670EAC19F}" destId="{B54EB9AD-F501-4733-A6FA-B62726B6671E}" srcOrd="3" destOrd="0" presId="urn:microsoft.com/office/officeart/2005/8/layout/default"/>
    <dgm:cxn modelId="{837A7E9F-A1A0-4C49-A4DB-22E8DE7E3EB7}" type="presParOf" srcId="{72234FE6-E247-486B-8741-C32670EAC19F}" destId="{8AB3EE3F-EC28-4FA7-9E22-718B930277FD}" srcOrd="4" destOrd="0" presId="urn:microsoft.com/office/officeart/2005/8/layout/default"/>
    <dgm:cxn modelId="{88554A29-FCFF-4B50-B8B1-3B954B9AC9C3}" type="presParOf" srcId="{72234FE6-E247-486B-8741-C32670EAC19F}" destId="{0DD190AF-B9D5-4F76-951E-E4DAE07F09D5}" srcOrd="5" destOrd="0" presId="urn:microsoft.com/office/officeart/2005/8/layout/default"/>
    <dgm:cxn modelId="{6A03A380-B980-4B58-818A-DB2655F898E0}" type="presParOf" srcId="{72234FE6-E247-486B-8741-C32670EAC19F}" destId="{E4ED9C31-4194-427C-A194-9C79231D0B63}" srcOrd="6" destOrd="0" presId="urn:microsoft.com/office/officeart/2005/8/layout/default"/>
    <dgm:cxn modelId="{E0741B13-7E1B-4892-9787-42FB51FCCDAF}" type="presParOf" srcId="{72234FE6-E247-486B-8741-C32670EAC19F}" destId="{D0AADC75-C1D0-44FD-9251-51D7424B6FDD}" srcOrd="7" destOrd="0" presId="urn:microsoft.com/office/officeart/2005/8/layout/default"/>
    <dgm:cxn modelId="{95BFAFEB-9DE1-4EF7-AC28-B8BC344F80F4}" type="presParOf" srcId="{72234FE6-E247-486B-8741-C32670EAC19F}" destId="{EE4B0EAB-A490-47BA-B132-DFF367854CD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3A852-4253-4A0E-8C72-0B28E8AE6C2F}">
      <dsp:nvSpPr>
        <dsp:cNvPr id="0" name=""/>
        <dsp:cNvSpPr/>
      </dsp:nvSpPr>
      <dsp:spPr>
        <a:xfrm>
          <a:off x="4448" y="1328927"/>
          <a:ext cx="2275209" cy="31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US" sz="1600" kern="1200"/>
            <a:t> </a:t>
          </a:r>
        </a:p>
      </dsp:txBody>
      <dsp:txXfrm>
        <a:off x="4448" y="1328927"/>
        <a:ext cx="2275209" cy="316800"/>
      </dsp:txXfrm>
    </dsp:sp>
    <dsp:sp modelId="{BE24E2A1-F368-49AB-A046-8241BBBD60D4}">
      <dsp:nvSpPr>
        <dsp:cNvPr id="0" name=""/>
        <dsp:cNvSpPr/>
      </dsp:nvSpPr>
      <dsp:spPr>
        <a:xfrm>
          <a:off x="2279657" y="22126"/>
          <a:ext cx="455041" cy="2930400"/>
        </a:xfrm>
        <a:prstGeom prst="leftBrace">
          <a:avLst>
            <a:gd name="adj1" fmla="val 35000"/>
            <a:gd name="adj2" fmla="val 50000"/>
          </a:avLst>
        </a:prstGeom>
        <a:noFill/>
        <a:ln w="1397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E5538F-5259-4E54-9E24-DCC6B0C50319}">
      <dsp:nvSpPr>
        <dsp:cNvPr id="0" name=""/>
        <dsp:cNvSpPr/>
      </dsp:nvSpPr>
      <dsp:spPr>
        <a:xfrm>
          <a:off x="2916716" y="22126"/>
          <a:ext cx="6188570" cy="2930400"/>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lrTx/>
            <a:buSzTx/>
            <a:buChar char="•"/>
          </a:pPr>
          <a:r>
            <a:rPr lang="en-US" sz="1600" kern="1200"/>
            <a:t>Artificial intelligence and contactless services enhanced the efficiency of operations and experience among customers (Thierry Aussenac et al., 2020).</a:t>
          </a:r>
          <a:endParaRPr lang="en-US" sz="1600" kern="1200" dirty="0"/>
        </a:p>
        <a:p>
          <a:pPr marL="171450" lvl="1" indent="-171450" algn="l" defTabSz="711200">
            <a:lnSpc>
              <a:spcPct val="90000"/>
            </a:lnSpc>
            <a:spcBef>
              <a:spcPct val="0"/>
            </a:spcBef>
            <a:spcAft>
              <a:spcPct val="15000"/>
            </a:spcAft>
            <a:buFont typeface="Symbol" panose="05050102010706020507" pitchFamily="18" charset="2"/>
            <a:buChar char=""/>
          </a:pPr>
          <a:r>
            <a:rPr lang="en-US" sz="1600" kern="1200"/>
            <a:t>The customer relationship management systems improved personalisation of service.</a:t>
          </a:r>
        </a:p>
        <a:p>
          <a:pPr marL="171450" lvl="1" indent="-171450" algn="l" defTabSz="711200">
            <a:lnSpc>
              <a:spcPct val="90000"/>
            </a:lnSpc>
            <a:spcBef>
              <a:spcPct val="0"/>
            </a:spcBef>
            <a:spcAft>
              <a:spcPct val="15000"/>
            </a:spcAft>
            <a:buFont typeface="Symbol" panose="05050102010706020507" pitchFamily="18" charset="2"/>
            <a:buChar char=""/>
          </a:pPr>
          <a:r>
            <a:rPr lang="en-US" sz="1600" kern="1200"/>
            <a:t>The COVID-19 enhanced wellness tourism and health-related services by a large margin (Wavei, Lo and Gedecho, 2025).</a:t>
          </a:r>
        </a:p>
        <a:p>
          <a:pPr marL="171450" lvl="1" indent="-171450" algn="l" defTabSz="711200">
            <a:lnSpc>
              <a:spcPct val="90000"/>
            </a:lnSpc>
            <a:spcBef>
              <a:spcPct val="0"/>
            </a:spcBef>
            <a:spcAft>
              <a:spcPct val="15000"/>
            </a:spcAft>
            <a:buFont typeface="Symbol" panose="05050102010706020507" pitchFamily="18" charset="2"/>
            <a:buChar char=""/>
          </a:pPr>
          <a:r>
            <a:rPr lang="en-US" sz="1600" kern="1200"/>
            <a:t>The importance of sustainability practices such as food waste minimization and environmental responsibility were brought up.</a:t>
          </a:r>
        </a:p>
        <a:p>
          <a:pPr marL="171450" lvl="1" indent="-171450" algn="l" defTabSz="711200">
            <a:lnSpc>
              <a:spcPct val="90000"/>
            </a:lnSpc>
            <a:spcBef>
              <a:spcPct val="0"/>
            </a:spcBef>
            <a:spcAft>
              <a:spcPct val="15000"/>
            </a:spcAft>
            <a:buNone/>
          </a:pPr>
          <a:r>
            <a:rPr lang="en-US" sz="1600" kern="1200"/>
            <a:t>Sustainability goals cannot be attained without employee engagement (Garrido-Moreno et al., 2021; Camilleri, 2024).</a:t>
          </a:r>
        </a:p>
      </dsp:txBody>
      <dsp:txXfrm>
        <a:off x="2916716" y="22126"/>
        <a:ext cx="6188570" cy="2930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8A86E-19B7-4427-B27F-4A04787BC2C5}">
      <dsp:nvSpPr>
        <dsp:cNvPr id="0" name=""/>
        <dsp:cNvSpPr/>
      </dsp:nvSpPr>
      <dsp:spPr>
        <a:xfrm>
          <a:off x="0" y="147726"/>
          <a:ext cx="2108342" cy="1265005"/>
        </a:xfrm>
        <a:prstGeom prst="rect">
          <a:avLst/>
        </a:prstGeom>
        <a:solidFill>
          <a:schemeClr val="accent2">
            <a:lumMod val="7500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 this study, a qualitative secondary data of scholarly journals and reports on the industry was employed.</a:t>
          </a:r>
          <a:endParaRPr lang="en-US" sz="1300" kern="1200" dirty="0"/>
        </a:p>
      </dsp:txBody>
      <dsp:txXfrm>
        <a:off x="0" y="147726"/>
        <a:ext cx="2108342" cy="1265005"/>
      </dsp:txXfrm>
    </dsp:sp>
    <dsp:sp modelId="{8A7F7B16-112A-4503-BB73-652B6D103E0F}">
      <dsp:nvSpPr>
        <dsp:cNvPr id="0" name=""/>
        <dsp:cNvSpPr/>
      </dsp:nvSpPr>
      <dsp:spPr>
        <a:xfrm>
          <a:off x="2319177" y="147726"/>
          <a:ext cx="2108342" cy="1265005"/>
        </a:xfrm>
        <a:prstGeom prst="rect">
          <a:avLst/>
        </a:prstGeom>
        <a:solidFill>
          <a:srgbClr val="BE78B7"/>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US" sz="1300" kern="1200" dirty="0"/>
            <a:t>Examples of the external factors </a:t>
          </a:r>
          <a:r>
            <a:rPr lang="en-US" sz="1300" kern="1200" dirty="0" err="1"/>
            <a:t>analysed</a:t>
          </a:r>
          <a:r>
            <a:rPr lang="en-US" sz="1300" kern="1200" dirty="0"/>
            <a:t> through the PESTLE framework to transform the hotel strategy were examined (Talwar et al., 2026).</a:t>
          </a:r>
        </a:p>
      </dsp:txBody>
      <dsp:txXfrm>
        <a:off x="2319177" y="147726"/>
        <a:ext cx="2108342" cy="1265005"/>
      </dsp:txXfrm>
    </dsp:sp>
    <dsp:sp modelId="{8AB3EE3F-EC28-4FA7-9E22-718B930277FD}">
      <dsp:nvSpPr>
        <dsp:cNvPr id="0" name=""/>
        <dsp:cNvSpPr/>
      </dsp:nvSpPr>
      <dsp:spPr>
        <a:xfrm>
          <a:off x="4638354" y="147726"/>
          <a:ext cx="2108342" cy="1265005"/>
        </a:xfrm>
        <a:prstGeom prst="rect">
          <a:avLst/>
        </a:prstGeom>
        <a:solidFill>
          <a:srgbClr val="74C2C2"/>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US" sz="1300" kern="1200" dirty="0"/>
            <a:t>PESTLE analyses Political, Economic, Social, Technological, Legal, and Environmental factors.</a:t>
          </a:r>
        </a:p>
      </dsp:txBody>
      <dsp:txXfrm>
        <a:off x="4638354" y="147726"/>
        <a:ext cx="2108342" cy="1265005"/>
      </dsp:txXfrm>
    </dsp:sp>
    <dsp:sp modelId="{E4ED9C31-4194-427C-A194-9C79231D0B63}">
      <dsp:nvSpPr>
        <dsp:cNvPr id="0" name=""/>
        <dsp:cNvSpPr/>
      </dsp:nvSpPr>
      <dsp:spPr>
        <a:xfrm>
          <a:off x="1159588" y="1623566"/>
          <a:ext cx="2108342" cy="1265005"/>
        </a:xfrm>
        <a:prstGeom prst="rect">
          <a:avLst/>
        </a:prstGeom>
        <a:solidFill>
          <a:srgbClr val="BED95D"/>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Symbol" panose="05050102010706020507" pitchFamily="18" charset="2"/>
            <a:buNone/>
          </a:pPr>
          <a:r>
            <a:rPr lang="en-US" sz="1300" kern="1200"/>
            <a:t>The framework assists in determining the external opportunities and risks affecting the development of hospitality business (Pearson et al., 2024).</a:t>
          </a:r>
        </a:p>
      </dsp:txBody>
      <dsp:txXfrm>
        <a:off x="1159588" y="1623566"/>
        <a:ext cx="2108342" cy="1265005"/>
      </dsp:txXfrm>
    </dsp:sp>
    <dsp:sp modelId="{EE4B0EAB-A490-47BA-B132-DFF367854CDE}">
      <dsp:nvSpPr>
        <dsp:cNvPr id="0" name=""/>
        <dsp:cNvSpPr/>
      </dsp:nvSpPr>
      <dsp:spPr>
        <a:xfrm>
          <a:off x="3478765" y="1623566"/>
          <a:ext cx="2108342" cy="1265005"/>
        </a:xfrm>
        <a:prstGeom prst="rect">
          <a:avLst/>
        </a:prstGeom>
        <a:solidFill>
          <a:srgbClr val="D08E66"/>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Secondary research gives us insights on industry wide, however it might fail to reflect the fast changing market conditions</a:t>
          </a:r>
        </a:p>
      </dsp:txBody>
      <dsp:txXfrm>
        <a:off x="3478765" y="1623566"/>
        <a:ext cx="2108342" cy="1265005"/>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7BC9C-2665-4609-90BD-9485405371BF}" type="datetimeFigureOut">
              <a:rPr lang="en-US" smtClean="0"/>
              <a:t>2/24/26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28097F-7316-4F6D-B27E-E8D4A190C8FA}" type="slidenum">
              <a:rPr lang="en-US" smtClean="0"/>
              <a:t>‹#›</a:t>
            </a:fld>
            <a:endParaRPr lang="en-US"/>
          </a:p>
        </p:txBody>
      </p:sp>
    </p:spTree>
    <p:extLst>
      <p:ext uri="{BB962C8B-B14F-4D97-AF65-F5344CB8AC3E}">
        <p14:creationId xmlns:p14="http://schemas.microsoft.com/office/powerpoint/2010/main" val="2356519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Before COVID-19, business travel was one of the main revenue sources for hotels, especially in urban and commercial areas. However, the pandemic caused major disruptions due to travel bans, lockdowns, and the rapid shift to remote working. As a result, hotels faced severe financial losses because corporate travel significantly declined. To survive, the hospitality industry shifted its focus towards leisure tourism, digital services, and long-stay accommodations. These changes forced hotels to temporarily adjust their business models, highlighting the need for flexibility and innovation in response to global crises.</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2</a:t>
            </a:fld>
            <a:endParaRPr lang="en-US"/>
          </a:p>
        </p:txBody>
      </p:sp>
    </p:spTree>
    <p:extLst>
      <p:ext uri="{BB962C8B-B14F-4D97-AF65-F5344CB8AC3E}">
        <p14:creationId xmlns:p14="http://schemas.microsoft.com/office/powerpoint/2010/main" val="958296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COVID-19 permanently changed travel </a:t>
            </a:r>
            <a:r>
              <a:rPr lang="en-US" dirty="0" err="1"/>
              <a:t>behaviour</a:t>
            </a:r>
            <a:r>
              <a:rPr lang="en-US" dirty="0"/>
              <a:t>, particularly business travel. The widespread use of virtual meetings and remote working reduced the need for corporate travel. As a result, hotels experienced recovery mainly through domestic and leisure tourism. Modern </a:t>
            </a:r>
            <a:r>
              <a:rPr lang="en-US" dirty="0" err="1"/>
              <a:t>travellers</a:t>
            </a:r>
            <a:r>
              <a:rPr lang="en-US" dirty="0"/>
              <a:t> now seek </a:t>
            </a:r>
            <a:r>
              <a:rPr lang="en-US" dirty="0" err="1"/>
              <a:t>personalised</a:t>
            </a:r>
            <a:r>
              <a:rPr lang="en-US" dirty="0"/>
              <a:t> experiences and flexible accommodation options. Trends such as long-stay packages and work-leisure or “</a:t>
            </a:r>
            <a:r>
              <a:rPr lang="en-US" dirty="0" err="1"/>
              <a:t>bleisure</a:t>
            </a:r>
            <a:r>
              <a:rPr lang="en-US" dirty="0"/>
              <a:t>” travel have become more popular. To adapt to these changes, hotels adopted innovative strategies to remain competitive and respond effectively to evolving market demands.</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3</a:t>
            </a:fld>
            <a:endParaRPr lang="en-US"/>
          </a:p>
        </p:txBody>
      </p:sp>
    </p:spTree>
    <p:extLst>
      <p:ext uri="{BB962C8B-B14F-4D97-AF65-F5344CB8AC3E}">
        <p14:creationId xmlns:p14="http://schemas.microsoft.com/office/powerpoint/2010/main" val="512672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Technology and sustainability have become central to hotel recovery strategies after COVID-19. Digital solutions such as contactless check-ins, mobile services, and online platforms improved guest safety and operational efficiency. At the same time, sustainability gained importance as hotels aimed to reduce costs and meet rising environmental expectations. Practices like energy efficiency, food waste reduction, and ESG reporting helped hotels enhance their reputation. Literature suggests that combining technological innovation with sustainable practices allows hotels to gain a competitive advantage in the post-pandemic hospitality market.</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4</a:t>
            </a:fld>
            <a:endParaRPr lang="en-US"/>
          </a:p>
        </p:txBody>
      </p:sp>
    </p:spTree>
    <p:extLst>
      <p:ext uri="{BB962C8B-B14F-4D97-AF65-F5344CB8AC3E}">
        <p14:creationId xmlns:p14="http://schemas.microsoft.com/office/powerpoint/2010/main" val="1657139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study uses a qualitative secondary research methodology based on academic literature, industry reports, and policy documents. The sources were selected based on relevance, credibility, and recency to reflect post-COVID hospitality trends. A PESTLE framework was applied to </a:t>
            </a:r>
            <a:r>
              <a:rPr lang="en-US" dirty="0" err="1"/>
              <a:t>analyse</a:t>
            </a:r>
            <a:r>
              <a:rPr lang="en-US" dirty="0"/>
              <a:t> external factors influencing hotel strategies. This approach helps in understanding how political, economic, social, technological, legal, and environmental factors shaped hotel responses after the pandemic. Although secondary research limits </a:t>
            </a:r>
            <a:r>
              <a:rPr lang="en-US" dirty="0" err="1"/>
              <a:t>generalisation</a:t>
            </a:r>
            <a:r>
              <a:rPr lang="en-US" dirty="0"/>
              <a:t>, it provides strong theoretical insights and industry-wide perspectives.</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5</a:t>
            </a:fld>
            <a:endParaRPr lang="en-US"/>
          </a:p>
        </p:txBody>
      </p:sp>
    </p:spTree>
    <p:extLst>
      <p:ext uri="{BB962C8B-B14F-4D97-AF65-F5344CB8AC3E}">
        <p14:creationId xmlns:p14="http://schemas.microsoft.com/office/powerpoint/2010/main" val="2248532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Political factors such as government travel restrictions, safety regulations, and tourism recovery policies had a direct impact on hotel occupancy rates. Due to uncertainty in international travel, many hotels shifted their focus to domestic markets. Economically, the decline in corporate travel caused revenue losses, especially for luxury and business hotels. Inflation and rising operational costs added further pressure. To cope, hotels diversified their services by targeting leisure tourism and extended stays, while improving revenue management strategies for financial sustainability.</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6</a:t>
            </a:fld>
            <a:endParaRPr lang="en-US"/>
          </a:p>
        </p:txBody>
      </p:sp>
    </p:spTree>
    <p:extLst>
      <p:ext uri="{BB962C8B-B14F-4D97-AF65-F5344CB8AC3E}">
        <p14:creationId xmlns:p14="http://schemas.microsoft.com/office/powerpoint/2010/main" val="2680092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Social changes after COVID-19 reshaped customer expectations. </a:t>
            </a:r>
            <a:r>
              <a:rPr lang="en-US" dirty="0" err="1"/>
              <a:t>Travellers</a:t>
            </a:r>
            <a:r>
              <a:rPr lang="en-US" dirty="0"/>
              <a:t> now </a:t>
            </a:r>
            <a:r>
              <a:rPr lang="en-US" dirty="0" err="1"/>
              <a:t>prioritise</a:t>
            </a:r>
            <a:r>
              <a:rPr lang="en-US" dirty="0"/>
              <a:t> wellness, lifestyle tourism, flexibility, and </a:t>
            </a:r>
            <a:r>
              <a:rPr lang="en-US" dirty="0" err="1"/>
              <a:t>personalised</a:t>
            </a:r>
            <a:r>
              <a:rPr lang="en-US" dirty="0"/>
              <a:t> services. The rise of telecommuting led to increased demand for digital nomad and long-stay accommodation. Technologically, hotels adopted artificial intelligence and contactless systems to improve safety and efficiency. These innovations enhanced customer experience and competitiveness. However, technological investment requires employee training and financial resources, making workforce development an essential part of post-pandemic hotel strategies.</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7</a:t>
            </a:fld>
            <a:endParaRPr lang="en-US"/>
          </a:p>
        </p:txBody>
      </p:sp>
    </p:spTree>
    <p:extLst>
      <p:ext uri="{BB962C8B-B14F-4D97-AF65-F5344CB8AC3E}">
        <p14:creationId xmlns:p14="http://schemas.microsoft.com/office/powerpoint/2010/main" val="2213097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Legal factors such as stricter health, safety, and data protection regulations increased operational responsibilities for hotels. While these laws enhance customer trust, they also raise compliance costs. Environmentally, sustainability has become a strategic priority for hospitality </a:t>
            </a:r>
            <a:r>
              <a:rPr lang="en-US" dirty="0" err="1"/>
              <a:t>organisations</a:t>
            </a:r>
            <a:r>
              <a:rPr lang="en-US" dirty="0"/>
              <a:t>. Hotels now focus more on ESG reporting, food waste reduction, and efficient resource management. Employee involvement plays a key role in improving environmental performance. Overall, legal and environmental factors push hotels toward more responsible and sustainable business practices.</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8</a:t>
            </a:fld>
            <a:endParaRPr lang="en-US"/>
          </a:p>
        </p:txBody>
      </p:sp>
    </p:spTree>
    <p:extLst>
      <p:ext uri="{BB962C8B-B14F-4D97-AF65-F5344CB8AC3E}">
        <p14:creationId xmlns:p14="http://schemas.microsoft.com/office/powerpoint/2010/main" val="3144576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COVID-19 caused long-term structural changes in hospitality business models. Hotels adapted by embracing digital innovation, wellness tourism, and service diversification. Flexibility and sustainability are essential for long-term success. It is recommended that hotels expand their customer base by targeting leisure </a:t>
            </a:r>
            <a:r>
              <a:rPr lang="en-US" dirty="0" err="1"/>
              <a:t>travellers</a:t>
            </a:r>
            <a:r>
              <a:rPr lang="en-US" dirty="0"/>
              <a:t> and remote workers. Investment in digital technologies and AI should be increased. Additionally, food waste reduction, staff training, and emergency planning must be </a:t>
            </a:r>
            <a:r>
              <a:rPr lang="en-US" dirty="0" err="1"/>
              <a:t>prioritised</a:t>
            </a:r>
            <a:r>
              <a:rPr lang="en-US" dirty="0"/>
              <a:t> to strengthen resilience and sustainability in the future.</a:t>
            </a:r>
          </a:p>
          <a:p>
            <a:endParaRPr lang="en-US" dirty="0"/>
          </a:p>
        </p:txBody>
      </p:sp>
      <p:sp>
        <p:nvSpPr>
          <p:cNvPr id="4" name="Slide Number Placeholder 3"/>
          <p:cNvSpPr>
            <a:spLocks noGrp="1"/>
          </p:cNvSpPr>
          <p:nvPr>
            <p:ph type="sldNum" sz="quarter" idx="5"/>
          </p:nvPr>
        </p:nvSpPr>
        <p:spPr/>
        <p:txBody>
          <a:bodyPr/>
          <a:lstStyle/>
          <a:p>
            <a:fld id="{D728097F-7316-4F6D-B27E-E8D4A190C8FA}" type="slidenum">
              <a:rPr lang="en-US" smtClean="0"/>
              <a:t>9</a:t>
            </a:fld>
            <a:endParaRPr lang="en-US"/>
          </a:p>
        </p:txBody>
      </p:sp>
    </p:spTree>
    <p:extLst>
      <p:ext uri="{BB962C8B-B14F-4D97-AF65-F5344CB8AC3E}">
        <p14:creationId xmlns:p14="http://schemas.microsoft.com/office/powerpoint/2010/main" val="3708173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8418195" y="0"/>
            <a:ext cx="731520" cy="6858000"/>
          </a:xfrm>
          <a:prstGeom prst="rect">
            <a:avLst/>
          </a:pr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6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p:cNvSpPr>
            <a:spLocks noGrp="1"/>
          </p:cNvSpPr>
          <p:nvPr>
            <p:ph type="dt" sz="half" idx="10"/>
          </p:nvPr>
        </p:nvSpPr>
        <p:spPr/>
        <p:txBody>
          <a:bodyPr/>
          <a:lstStyle/>
          <a:p>
            <a:fld id="{5BCAD085-E8A6-8845-BD4E-CB4CCA059FC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11669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06997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6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7" name="Rectangle 6"/>
          <p:cNvSpPr/>
          <p:nvPr/>
        </p:nvSpPr>
        <p:spPr>
          <a:xfrm>
            <a:off x="0" y="0"/>
            <a:ext cx="342900" cy="6858000"/>
          </a:xfrm>
          <a:prstGeom prst="rect">
            <a:avLst/>
          </a:pr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3276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42983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1">
                    <a:lumMod val="65000"/>
                  </a:schemeClr>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spcBef>
                <a:spcPts val="0"/>
              </a:spcBef>
              <a:buFontTx/>
              <a:buNone/>
              <a:defRPr sz="1800">
                <a:solidFill>
                  <a:schemeClr val="tx1">
                    <a:lumMod val="65000"/>
                  </a:schemeClr>
                </a:solidFill>
              </a:defRPr>
            </a:lvl1pPr>
          </a:lstStyle>
          <a:p>
            <a:pPr lvl="0"/>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473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55299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037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87785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tx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0577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0097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37584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rgbClr val="969696"/>
                </a:solidFill>
              </a:defRPr>
            </a:lvl1pPr>
          </a:lstStyle>
          <a:p>
            <a:fld id="{5BCAD085-E8A6-8845-BD4E-CB4CCA059FC4}" type="datetimeFigureOut">
              <a:rPr lang="en-US" smtClean="0"/>
              <a:t>2/24/26</a:t>
            </a:fld>
            <a:endParaRPr lang="en-US"/>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1">
                    <a:lumMod val="65000"/>
                  </a:schemeClr>
                </a:solidFill>
              </a:defRPr>
            </a:lvl1pPr>
          </a:lstStyle>
          <a:p>
            <a:endParaRPr lang="en-US"/>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rgbClr val="777777"/>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556368698"/>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CE8753-82DE-FF6C-2B6E-554D9F3AF181}"/>
              </a:ext>
            </a:extLst>
          </p:cNvPr>
          <p:cNvSpPr>
            <a:spLocks noGrp="1"/>
          </p:cNvSpPr>
          <p:nvPr>
            <p:ph idx="1"/>
          </p:nvPr>
        </p:nvSpPr>
        <p:spPr>
          <a:xfrm>
            <a:off x="1186695" y="1717868"/>
            <a:ext cx="6446520" cy="595900"/>
          </a:xfrm>
        </p:spPr>
        <p:txBody>
          <a:bodyPr>
            <a:noAutofit/>
          </a:bodyPr>
          <a:lstStyle/>
          <a:p>
            <a:pPr marL="0" indent="0" algn="ctr">
              <a:buNone/>
            </a:pPr>
            <a:r>
              <a:rPr lang="en-US" sz="2800" b="1" dirty="0"/>
              <a:t>BA International Hotel Management</a:t>
            </a:r>
            <a:endParaRPr lang="en-US" sz="2800" dirty="0"/>
          </a:p>
          <a:p>
            <a:pPr marL="0" indent="0" algn="ctr">
              <a:buNone/>
            </a:pPr>
            <a:r>
              <a:rPr lang="en-US" sz="2800" b="1" dirty="0"/>
              <a:t>Contemporary Themes in the Hotel and Hospitality Sector</a:t>
            </a:r>
            <a:endParaRPr lang="en-US" sz="2800" dirty="0"/>
          </a:p>
          <a:p>
            <a:pPr marL="0" indent="0" algn="ctr">
              <a:buNone/>
            </a:pPr>
            <a:r>
              <a:rPr lang="en-US" sz="1600" b="1" dirty="0"/>
              <a:t>BMIH6001</a:t>
            </a:r>
            <a:endParaRPr lang="en-US" sz="1600" dirty="0"/>
          </a:p>
          <a:p>
            <a:pPr marL="0" indent="0" algn="ctr">
              <a:buNone/>
            </a:pPr>
            <a:r>
              <a:rPr lang="en-US" sz="1600" b="1" dirty="0"/>
              <a:t>Option Three: Shift in Hotel Strategies Post-COVID with Reduced Business Commuting</a:t>
            </a:r>
            <a:endParaRPr lang="en-US" sz="1600" dirty="0"/>
          </a:p>
        </p:txBody>
      </p:sp>
      <p:sp>
        <p:nvSpPr>
          <p:cNvPr id="2" name="TextBox 1">
            <a:extLst>
              <a:ext uri="{FF2B5EF4-FFF2-40B4-BE49-F238E27FC236}">
                <a16:creationId xmlns:a16="http://schemas.microsoft.com/office/drawing/2014/main" id="{AF72FD1C-2804-9FAA-6E09-0C6EA65CE940}"/>
              </a:ext>
            </a:extLst>
          </p:cNvPr>
          <p:cNvSpPr txBox="1"/>
          <p:nvPr/>
        </p:nvSpPr>
        <p:spPr>
          <a:xfrm>
            <a:off x="3207542" y="5454502"/>
            <a:ext cx="2404826" cy="646331"/>
          </a:xfrm>
          <a:prstGeom prst="rect">
            <a:avLst/>
          </a:prstGeom>
          <a:noFill/>
        </p:spPr>
        <p:txBody>
          <a:bodyPr wrap="none" rtlCol="0">
            <a:spAutoFit/>
          </a:bodyPr>
          <a:lstStyle/>
          <a:p>
            <a:r>
              <a:rPr lang="en-US" dirty="0"/>
              <a:t>Ella Daniela Mirea</a:t>
            </a:r>
          </a:p>
          <a:p>
            <a:r>
              <a:rPr lang="en-US" dirty="0"/>
              <a:t>Student ID: 2246573</a:t>
            </a:r>
          </a:p>
        </p:txBody>
      </p:sp>
    </p:spTree>
    <p:extLst>
      <p:ext uri="{BB962C8B-B14F-4D97-AF65-F5344CB8AC3E}">
        <p14:creationId xmlns:p14="http://schemas.microsoft.com/office/powerpoint/2010/main" val="33368153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180825"/>
            <a:ext cx="7269480" cy="1325562"/>
          </a:xfrm>
        </p:spPr>
        <p:txBody>
          <a:bodyPr/>
          <a:lstStyle/>
          <a:p>
            <a:r>
              <a:rPr lang="en-US" dirty="0"/>
              <a:t>Introduction</a:t>
            </a:r>
            <a:endParaRPr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2018" y="1828801"/>
            <a:ext cx="4180400" cy="4561725"/>
          </a:xfrm>
        </p:spPr>
        <p:txBody>
          <a:bodyPr>
            <a:normAutofit fontScale="85000" lnSpcReduction="10000"/>
          </a:bodyPr>
          <a:lstStyle/>
          <a:p>
            <a:pPr lvl="0"/>
            <a:r>
              <a:rPr lang="en-US" dirty="0"/>
              <a:t>Hotels depended on business travel as one of the biggest sources of income used in businesses, particularly in commercial urban areas.</a:t>
            </a:r>
          </a:p>
          <a:p>
            <a:pPr lvl="0"/>
            <a:r>
              <a:rPr lang="en-US" dirty="0"/>
              <a:t>Travel bans, lockdowns, and the adoption of remote work were major disruptors instigated by COVID-19 (Ita Maemunah, Wijaya and </a:t>
            </a:r>
            <a:r>
              <a:rPr lang="en-US" dirty="0" err="1"/>
              <a:t>Sukmadi</a:t>
            </a:r>
            <a:r>
              <a:rPr lang="en-US" dirty="0"/>
              <a:t>, 2022).</a:t>
            </a:r>
          </a:p>
          <a:p>
            <a:pPr lvl="0"/>
            <a:r>
              <a:rPr lang="en-US" dirty="0"/>
              <a:t>Hotels made huge losses in their finances as a result of decreased corporate travel.</a:t>
            </a:r>
          </a:p>
          <a:p>
            <a:pPr lvl="0"/>
            <a:r>
              <a:rPr lang="en-US" dirty="0"/>
              <a:t>The hospitality sector was redirected to leisure tourism, digital-based services, and the longer stay accommodation (Haryanto, 2020).</a:t>
            </a:r>
          </a:p>
          <a:p>
            <a:pPr lvl="0"/>
            <a:r>
              <a:rPr lang="en-US" dirty="0"/>
              <a:t>The shifts brought temporary change in the business model of hotels (</a:t>
            </a:r>
            <a:r>
              <a:rPr lang="en-US" dirty="0" err="1"/>
              <a:t>Davahli</a:t>
            </a:r>
            <a:r>
              <a:rPr lang="en-US" dirty="0"/>
              <a:t> et al., 2020; Gursoy and Chi, 2020).</a:t>
            </a:r>
          </a:p>
        </p:txBody>
      </p:sp>
      <p:pic>
        <p:nvPicPr>
          <p:cNvPr id="4" name="Picture 2" descr="The 5 Hospitality Industry Examples - WebstaurantStore">
            <a:extLst>
              <a:ext uri="{FF2B5EF4-FFF2-40B4-BE49-F238E27FC236}">
                <a16:creationId xmlns:a16="http://schemas.microsoft.com/office/drawing/2014/main" id="{06D72794-54E3-F7CC-C3E2-9AAEF50CF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6010" y="1828801"/>
            <a:ext cx="2812647" cy="21431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ntemporary Hotel Design Inspired by Local Culture &amp; Traditions | SBID">
            <a:extLst>
              <a:ext uri="{FF2B5EF4-FFF2-40B4-BE49-F238E27FC236}">
                <a16:creationId xmlns:a16="http://schemas.microsoft.com/office/drawing/2014/main" id="{D2603686-3A1D-F88E-1307-318E26932C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6010" y="4195883"/>
            <a:ext cx="2696194" cy="17998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2CF6E-AFDD-11CA-6548-A88845E3EF58}"/>
              </a:ext>
            </a:extLst>
          </p:cNvPr>
          <p:cNvSpPr>
            <a:spLocks noGrp="1"/>
          </p:cNvSpPr>
          <p:nvPr>
            <p:ph type="title"/>
          </p:nvPr>
        </p:nvSpPr>
        <p:spPr>
          <a:xfrm>
            <a:off x="718810" y="544973"/>
            <a:ext cx="7269480" cy="1325562"/>
          </a:xfrm>
        </p:spPr>
        <p:txBody>
          <a:bodyPr>
            <a:normAutofit/>
          </a:bodyPr>
          <a:lstStyle/>
          <a:p>
            <a:r>
              <a:rPr lang="en-US" dirty="0"/>
              <a:t>Literature Review: Changing Travel Patterns</a:t>
            </a:r>
          </a:p>
        </p:txBody>
      </p:sp>
      <p:sp>
        <p:nvSpPr>
          <p:cNvPr id="3" name="Content Placeholder 2">
            <a:extLst>
              <a:ext uri="{FF2B5EF4-FFF2-40B4-BE49-F238E27FC236}">
                <a16:creationId xmlns:a16="http://schemas.microsoft.com/office/drawing/2014/main" id="{EDD3AF27-2071-987B-2EF6-9EC3771529C2}"/>
              </a:ext>
            </a:extLst>
          </p:cNvPr>
          <p:cNvSpPr>
            <a:spLocks noGrp="1"/>
          </p:cNvSpPr>
          <p:nvPr>
            <p:ph idx="1"/>
          </p:nvPr>
        </p:nvSpPr>
        <p:spPr>
          <a:xfrm>
            <a:off x="648454" y="2199892"/>
            <a:ext cx="7493442" cy="2458215"/>
          </a:xfrm>
        </p:spPr>
        <p:txBody>
          <a:bodyPr>
            <a:normAutofit fontScale="92500"/>
          </a:bodyPr>
          <a:lstStyle/>
          <a:p>
            <a:pPr lvl="0"/>
            <a:r>
              <a:rPr lang="en-US" sz="1400" dirty="0"/>
              <a:t>Virtual meeting technologies and the adoption of remote working decreased business travel (Matthieu </a:t>
            </a:r>
            <a:r>
              <a:rPr lang="en-US" sz="1400" dirty="0" err="1"/>
              <a:t>Mauguin</a:t>
            </a:r>
            <a:r>
              <a:rPr lang="en-US" sz="1400" dirty="0"/>
              <a:t>, 2021).</a:t>
            </a:r>
          </a:p>
          <a:p>
            <a:pPr lvl="0"/>
            <a:r>
              <a:rPr lang="en-US" sz="1400" dirty="0"/>
              <a:t>Hospitality recovery was boosted by leisure and domestic tourism (John and Hura, 2024).</a:t>
            </a:r>
          </a:p>
          <a:p>
            <a:pPr lvl="0"/>
            <a:r>
              <a:rPr lang="en-US" sz="1400" dirty="0"/>
              <a:t>The modern </a:t>
            </a:r>
            <a:r>
              <a:rPr lang="en-US" sz="1400" dirty="0" err="1"/>
              <a:t>travellers</a:t>
            </a:r>
            <a:r>
              <a:rPr lang="en-US" sz="1400" dirty="0"/>
              <a:t> require </a:t>
            </a:r>
            <a:r>
              <a:rPr lang="en-US" sz="1400" dirty="0" err="1"/>
              <a:t>individualised</a:t>
            </a:r>
            <a:r>
              <a:rPr lang="en-US" sz="1400" dirty="0"/>
              <a:t> experiences and adaptable accommodation services.</a:t>
            </a:r>
          </a:p>
          <a:p>
            <a:pPr lvl="0"/>
            <a:r>
              <a:rPr lang="en-US" sz="1400" dirty="0"/>
              <a:t>The long-stay packages and the blended work-leisure travel packages became the trend.</a:t>
            </a:r>
          </a:p>
          <a:p>
            <a:r>
              <a:rPr lang="en-US" sz="1300" dirty="0"/>
              <a:t>The hotels embraced innovation strategies to keep up with the market dynamics in tourism (</a:t>
            </a:r>
            <a:r>
              <a:rPr lang="en-US" sz="1300" dirty="0" err="1"/>
              <a:t>Denizci</a:t>
            </a:r>
            <a:r>
              <a:rPr lang="en-US" sz="1300" dirty="0"/>
              <a:t> Guillet and Chu, 2021)</a:t>
            </a:r>
          </a:p>
        </p:txBody>
      </p:sp>
      <p:pic>
        <p:nvPicPr>
          <p:cNvPr id="2050" name="Picture 2" descr="Changing Travel Patterns Muddle Airline Projections | Aviation Week Network">
            <a:extLst>
              <a:ext uri="{FF2B5EF4-FFF2-40B4-BE49-F238E27FC236}">
                <a16:creationId xmlns:a16="http://schemas.microsoft.com/office/drawing/2014/main" id="{61B94553-8CEE-F5EF-496D-4842B0DDF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194" y="4771134"/>
            <a:ext cx="2837728" cy="170103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op Travel Trends Shaping the Tourism Landscape in 2026">
            <a:extLst>
              <a:ext uri="{FF2B5EF4-FFF2-40B4-BE49-F238E27FC236}">
                <a16:creationId xmlns:a16="http://schemas.microsoft.com/office/drawing/2014/main" id="{0C9D5078-EC8A-87C0-7419-B1776AF97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3550" y="4771134"/>
            <a:ext cx="2828925" cy="1701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978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2D686-8A9F-79A1-2F6A-5CD4CBAC2E48}"/>
              </a:ext>
            </a:extLst>
          </p:cNvPr>
          <p:cNvSpPr>
            <a:spLocks noGrp="1"/>
          </p:cNvSpPr>
          <p:nvPr>
            <p:ph type="title"/>
          </p:nvPr>
        </p:nvSpPr>
        <p:spPr>
          <a:xfrm>
            <a:off x="627905" y="971935"/>
            <a:ext cx="7269480" cy="1325562"/>
          </a:xfrm>
        </p:spPr>
        <p:txBody>
          <a:bodyPr>
            <a:normAutofit/>
          </a:bodyPr>
          <a:lstStyle/>
          <a:p>
            <a:r>
              <a:rPr lang="en-US" dirty="0"/>
              <a:t>Literature Review: Technology and Sustainability Trends</a:t>
            </a:r>
          </a:p>
        </p:txBody>
      </p:sp>
      <p:graphicFrame>
        <p:nvGraphicFramePr>
          <p:cNvPr id="5" name="Diagram 4">
            <a:extLst>
              <a:ext uri="{FF2B5EF4-FFF2-40B4-BE49-F238E27FC236}">
                <a16:creationId xmlns:a16="http://schemas.microsoft.com/office/drawing/2014/main" id="{1BD089C5-04C5-4B88-9EE2-150BC56515F8}"/>
              </a:ext>
            </a:extLst>
          </p:cNvPr>
          <p:cNvGraphicFramePr/>
          <p:nvPr>
            <p:extLst>
              <p:ext uri="{D42A27DB-BD31-4B8C-83A1-F6EECF244321}">
                <p14:modId xmlns:p14="http://schemas.microsoft.com/office/powerpoint/2010/main" val="3075822193"/>
              </p:ext>
            </p:extLst>
          </p:nvPr>
        </p:nvGraphicFramePr>
        <p:xfrm>
          <a:off x="-1541123" y="2697280"/>
          <a:ext cx="9109735" cy="2974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00944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260" y="478776"/>
            <a:ext cx="7269480" cy="1325562"/>
          </a:xfrm>
        </p:spPr>
        <p:txBody>
          <a:bodyPr>
            <a:normAutofit/>
          </a:bodyPr>
          <a:lstStyle/>
          <a:p>
            <a:r>
              <a:rPr lang="en-US" dirty="0"/>
              <a:t>Methodology</a:t>
            </a:r>
            <a:endParaRPr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4ED4766-7F97-49A9-87DF-E39E43D3F2B5}"/>
              </a:ext>
            </a:extLst>
          </p:cNvPr>
          <p:cNvGraphicFramePr/>
          <p:nvPr>
            <p:extLst>
              <p:ext uri="{D42A27DB-BD31-4B8C-83A1-F6EECF244321}">
                <p14:modId xmlns:p14="http://schemas.microsoft.com/office/powerpoint/2010/main" val="3638198932"/>
              </p:ext>
            </p:extLst>
          </p:nvPr>
        </p:nvGraphicFramePr>
        <p:xfrm>
          <a:off x="1027415" y="2342508"/>
          <a:ext cx="6746697" cy="30362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PESTLE Analysis: Political and Economic Factors</a:t>
            </a:r>
            <a:endParaRPr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46065" y="1789451"/>
            <a:ext cx="3187555" cy="2661002"/>
          </a:xfrm>
        </p:spPr>
        <p:txBody>
          <a:bodyPr>
            <a:normAutofit fontScale="40000" lnSpcReduction="20000"/>
          </a:bodyPr>
          <a:lstStyle/>
          <a:p>
            <a:endParaRPr sz="2400" dirty="0">
              <a:latin typeface="Times New Roman" panose="02020603050405020304" pitchFamily="18" charset="0"/>
              <a:cs typeface="Times New Roman" panose="02020603050405020304" pitchFamily="18" charset="0"/>
            </a:endParaRPr>
          </a:p>
          <a:p>
            <a:pPr marL="0" indent="0">
              <a:buNone/>
            </a:pPr>
            <a:r>
              <a:rPr lang="en-US" sz="3000" b="1" dirty="0"/>
              <a:t>Political Factors</a:t>
            </a:r>
          </a:p>
          <a:p>
            <a:r>
              <a:rPr lang="en-US" sz="2300" dirty="0"/>
              <a:t>Hotel occupancy was affected by travel policies and safety demands enforced by the government (</a:t>
            </a:r>
            <a:r>
              <a:rPr lang="en-US" sz="2300" dirty="0" err="1"/>
              <a:t>Wavei</a:t>
            </a:r>
            <a:r>
              <a:rPr lang="en-US" sz="2300" dirty="0"/>
              <a:t>, Lo and </a:t>
            </a:r>
            <a:r>
              <a:rPr lang="en-US" sz="2300" dirty="0" err="1"/>
              <a:t>Gedecho</a:t>
            </a:r>
            <a:r>
              <a:rPr lang="en-US" sz="2300" dirty="0"/>
              <a:t>, 2025).</a:t>
            </a:r>
          </a:p>
          <a:p>
            <a:r>
              <a:rPr lang="en-US" sz="2300" dirty="0"/>
              <a:t>The hospitality business was aided by tourism recovery policies (Thierry </a:t>
            </a:r>
            <a:r>
              <a:rPr lang="en-US" sz="2300" dirty="0" err="1"/>
              <a:t>Aussenac</a:t>
            </a:r>
            <a:r>
              <a:rPr lang="en-US" sz="2300" dirty="0"/>
              <a:t> et al., 2020).</a:t>
            </a:r>
          </a:p>
          <a:p>
            <a:r>
              <a:rPr lang="en-US" sz="2300" dirty="0"/>
              <a:t>International travel uncertainty led to the hotels being oriented to domestic tourism markets.</a:t>
            </a:r>
          </a:p>
          <a:p>
            <a:r>
              <a:rPr lang="en-US" sz="2300" dirty="0"/>
              <a:t>Hospitality recovery came to depend on crisis management strategies (Asia Pacific Insights, 2024).</a:t>
            </a:r>
            <a:r>
              <a:rPr sz="4000" dirty="0">
                <a:latin typeface="Times New Roman" panose="02020603050405020304" pitchFamily="18" charset="0"/>
                <a:cs typeface="Times New Roman" panose="02020603050405020304" pitchFamily="18" charset="0"/>
              </a:rPr>
              <a:t>.</a:t>
            </a:r>
          </a:p>
        </p:txBody>
      </p:sp>
      <p:sp>
        <p:nvSpPr>
          <p:cNvPr id="5" name="TextBox 4">
            <a:extLst>
              <a:ext uri="{FF2B5EF4-FFF2-40B4-BE49-F238E27FC236}">
                <a16:creationId xmlns:a16="http://schemas.microsoft.com/office/drawing/2014/main" id="{8ED51008-6784-31C3-2799-04AEF89F675D}"/>
              </a:ext>
            </a:extLst>
          </p:cNvPr>
          <p:cNvSpPr txBox="1"/>
          <p:nvPr/>
        </p:nvSpPr>
        <p:spPr>
          <a:xfrm>
            <a:off x="4465512" y="2046150"/>
            <a:ext cx="3550015" cy="2015936"/>
          </a:xfrm>
          <a:prstGeom prst="rect">
            <a:avLst/>
          </a:prstGeom>
          <a:noFill/>
        </p:spPr>
        <p:txBody>
          <a:bodyPr wrap="square">
            <a:spAutoFit/>
          </a:bodyPr>
          <a:lstStyle/>
          <a:p>
            <a:pPr marL="0" marR="0" algn="just">
              <a:spcBef>
                <a:spcPts val="600"/>
              </a:spcBef>
              <a:spcAft>
                <a:spcPts val="600"/>
              </a:spcAft>
              <a:buNone/>
            </a:pPr>
            <a:r>
              <a:rPr lang="en-US" sz="1200" b="1" dirty="0">
                <a:effectLst/>
                <a:latin typeface="Calibri" panose="020F0502020204030204" pitchFamily="34" charset="0"/>
                <a:ea typeface="Calibri" panose="020F0502020204030204" pitchFamily="34" charset="0"/>
                <a:cs typeface="Times New Roman" panose="02020603050405020304" pitchFamily="18" charset="0"/>
              </a:rPr>
              <a:t>Economic Factors</a:t>
            </a:r>
          </a:p>
          <a:p>
            <a:pPr marL="171450" marR="0" lvl="0" indent="-171450" algn="just">
              <a:spcBef>
                <a:spcPts val="600"/>
              </a:spcBef>
              <a:buFont typeface="Arial" panose="020B0604020202020204" pitchFamily="34" charset="0"/>
              <a:buChar char="•"/>
            </a:pPr>
            <a:r>
              <a:rPr lang="en-US" sz="1100" dirty="0">
                <a:effectLst/>
                <a:latin typeface="Calibri" panose="020F0502020204030204" pitchFamily="34" charset="0"/>
                <a:ea typeface="Calibri" panose="020F0502020204030204" pitchFamily="34" charset="0"/>
                <a:cs typeface="Times New Roman" panose="02020603050405020304" pitchFamily="18" charset="0"/>
              </a:rPr>
              <a:t>The loss of corporate travel meant that the luxury and business hotels lost revenue.</a:t>
            </a:r>
          </a:p>
          <a:p>
            <a:pPr marL="171450" marR="0" lvl="0" indent="-171450" algn="just">
              <a:buFont typeface="Arial" panose="020B0604020202020204" pitchFamily="34" charset="0"/>
              <a:buChar char="•"/>
            </a:pPr>
            <a:r>
              <a:rPr lang="en-US" sz="1100" dirty="0">
                <a:effectLst/>
                <a:latin typeface="Calibri" panose="020F0502020204030204" pitchFamily="34" charset="0"/>
                <a:ea typeface="Calibri" panose="020F0502020204030204" pitchFamily="34" charset="0"/>
                <a:cs typeface="Times New Roman" panose="02020603050405020304" pitchFamily="18" charset="0"/>
              </a:rPr>
              <a:t>Financial pressure was added due to inflation and the increased costs of operation (Yang, Liu and Chen, 2020).</a:t>
            </a:r>
          </a:p>
          <a:p>
            <a:pPr marL="171450" marR="0" lvl="0" indent="-171450" algn="just">
              <a:spcAft>
                <a:spcPts val="600"/>
              </a:spcAft>
              <a:buFont typeface="Arial" panose="020B0604020202020204" pitchFamily="34" charset="0"/>
              <a:buChar char="•"/>
            </a:pPr>
            <a:r>
              <a:rPr lang="en-US" sz="1100" dirty="0">
                <a:effectLst/>
                <a:latin typeface="Calibri" panose="020F0502020204030204" pitchFamily="34" charset="0"/>
                <a:ea typeface="Calibri" panose="020F0502020204030204" pitchFamily="34" charset="0"/>
                <a:cs typeface="Times New Roman" panose="02020603050405020304" pitchFamily="18" charset="0"/>
              </a:rPr>
              <a:t>Leisure tourism and extended stay accommodation were ways of increasing diversification of services offered by hotels.</a:t>
            </a:r>
          </a:p>
          <a:p>
            <a:pPr marL="171450" indent="-171450">
              <a:buFont typeface="Arial" panose="020B0604020202020204" pitchFamily="34" charset="0"/>
              <a:buChar char="•"/>
            </a:pPr>
            <a:r>
              <a:rPr lang="en-US" sz="1100" dirty="0">
                <a:effectLst/>
                <a:latin typeface="Calibri" panose="020F0502020204030204" pitchFamily="34" charset="0"/>
                <a:ea typeface="Calibri" panose="020F0502020204030204" pitchFamily="34" charset="0"/>
                <a:cs typeface="Times New Roman" panose="02020603050405020304" pitchFamily="18" charset="0"/>
              </a:rPr>
              <a:t>The revenue management strategies are essential to financial sustainability (</a:t>
            </a:r>
            <a:r>
              <a:rPr lang="en-US" sz="1100" dirty="0" err="1">
                <a:effectLst/>
                <a:latin typeface="Calibri" panose="020F0502020204030204" pitchFamily="34" charset="0"/>
                <a:ea typeface="Calibri" panose="020F0502020204030204" pitchFamily="34" charset="0"/>
                <a:cs typeface="Times New Roman" panose="02020603050405020304" pitchFamily="18" charset="0"/>
              </a:rPr>
              <a:t>Denizci</a:t>
            </a:r>
            <a:r>
              <a:rPr lang="en-US" sz="1100" dirty="0">
                <a:effectLst/>
                <a:latin typeface="Calibri" panose="020F0502020204030204" pitchFamily="34" charset="0"/>
                <a:ea typeface="Calibri" panose="020F0502020204030204" pitchFamily="34" charset="0"/>
                <a:cs typeface="Times New Roman" panose="02020603050405020304" pitchFamily="18" charset="0"/>
              </a:rPr>
              <a:t> Guillet and Chu, 2021).</a:t>
            </a:r>
            <a:endParaRPr lang="en-US" sz="1100" dirty="0"/>
          </a:p>
        </p:txBody>
      </p:sp>
      <p:pic>
        <p:nvPicPr>
          <p:cNvPr id="3074" name="Picture 2" descr="How To Increase Hotel Occupancy Rate?">
            <a:extLst>
              <a:ext uri="{FF2B5EF4-FFF2-40B4-BE49-F238E27FC236}">
                <a16:creationId xmlns:a16="http://schemas.microsoft.com/office/drawing/2014/main" id="{C5DAF327-7E71-81E5-BEE6-1BB63BC6C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104" y="4548582"/>
            <a:ext cx="2657475" cy="188881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5 workplace occupancy metrics to use to optimize your space | Envoy">
            <a:extLst>
              <a:ext uri="{FF2B5EF4-FFF2-40B4-BE49-F238E27FC236}">
                <a16:creationId xmlns:a16="http://schemas.microsoft.com/office/drawing/2014/main" id="{A0243DA9-875A-3647-B45C-133CB45292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8384" y="4488758"/>
            <a:ext cx="2892007" cy="19436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Social and Technological Factors</a:t>
            </a:r>
            <a:endParaRPr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DE60F44-74DD-F42F-A124-4DCC61838F59}"/>
              </a:ext>
            </a:extLst>
          </p:cNvPr>
          <p:cNvSpPr txBox="1"/>
          <p:nvPr/>
        </p:nvSpPr>
        <p:spPr>
          <a:xfrm>
            <a:off x="445625" y="2204763"/>
            <a:ext cx="3246699" cy="4401205"/>
          </a:xfrm>
          <a:prstGeom prst="rect">
            <a:avLst/>
          </a:prstGeom>
          <a:noFill/>
        </p:spPr>
        <p:txBody>
          <a:bodyPr wrap="square">
            <a:spAutoFit/>
          </a:bodyPr>
          <a:lstStyle/>
          <a:p>
            <a:pPr marL="0" marR="0" algn="just">
              <a:spcBef>
                <a:spcPts val="600"/>
              </a:spcBef>
              <a:spcAft>
                <a:spcPts val="600"/>
              </a:spcAft>
              <a:buNone/>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Social Factors</a:t>
            </a:r>
          </a:p>
          <a:p>
            <a:pPr marL="342900" marR="0" lvl="0" indent="-342900" algn="just">
              <a:spcBef>
                <a:spcPts val="600"/>
              </a:spcBef>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Wellness, lifestyle tourism, and customized services have become the priorities of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travellers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marR="0" lvl="0" indent="-342900" algn="jus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Telecommuting led to the growth of flexible housing and digital nomad tourism.</a:t>
            </a:r>
          </a:p>
          <a:p>
            <a:pPr marL="342900" marR="0" lvl="0" indent="-342900" algn="just">
              <a:spcAft>
                <a:spcPts val="6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Social shift in consumer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t>
            </a:r>
            <a:r>
              <a:rPr lang="en-US" sz="1800" dirty="0">
                <a:effectLst/>
                <a:latin typeface="Calibri" panose="020F0502020204030204" pitchFamily="34" charset="0"/>
                <a:ea typeface="Calibri" panose="020F0502020204030204" pitchFamily="34" charset="0"/>
                <a:cs typeface="Times New Roman" panose="02020603050405020304" pitchFamily="18" charset="0"/>
              </a:rPr>
              <a:t> will have an impact on hotel service innovation and workforce planning (Efthimiou, 2025; Nabil Hasan Al-</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Kumaim</a:t>
            </a:r>
            <a:r>
              <a:rPr lang="en-US" sz="1800" dirty="0">
                <a:effectLst/>
                <a:latin typeface="Calibri" panose="020F0502020204030204" pitchFamily="34" charset="0"/>
                <a:ea typeface="Calibri" panose="020F0502020204030204" pitchFamily="34" charset="0"/>
                <a:cs typeface="Times New Roman" panose="02020603050405020304" pitchFamily="18" charset="0"/>
              </a:rPr>
              <a:t> et al., 2023).</a:t>
            </a:r>
          </a:p>
        </p:txBody>
      </p:sp>
      <p:sp>
        <p:nvSpPr>
          <p:cNvPr id="7" name="TextBox 6">
            <a:extLst>
              <a:ext uri="{FF2B5EF4-FFF2-40B4-BE49-F238E27FC236}">
                <a16:creationId xmlns:a16="http://schemas.microsoft.com/office/drawing/2014/main" id="{5F9C1DEA-E033-C3A0-CBEB-31D5416896D0}"/>
              </a:ext>
            </a:extLst>
          </p:cNvPr>
          <p:cNvSpPr txBox="1"/>
          <p:nvPr/>
        </p:nvSpPr>
        <p:spPr>
          <a:xfrm>
            <a:off x="4195824" y="2204763"/>
            <a:ext cx="3860156" cy="4124206"/>
          </a:xfrm>
          <a:prstGeom prst="rect">
            <a:avLst/>
          </a:prstGeom>
          <a:noFill/>
        </p:spPr>
        <p:txBody>
          <a:bodyPr wrap="square">
            <a:spAutoFit/>
          </a:bodyPr>
          <a:lstStyle/>
          <a:p>
            <a:pPr marL="0" marR="0" algn="just">
              <a:spcBef>
                <a:spcPts val="600"/>
              </a:spcBef>
              <a:spcAft>
                <a:spcPts val="600"/>
              </a:spcAft>
              <a:buNone/>
            </a:pPr>
            <a:r>
              <a:rPr lang="en-US" sz="1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Technological Factors</a:t>
            </a:r>
          </a:p>
          <a:p>
            <a:pPr marL="342900" marR="0" lvl="0" indent="-342900" algn="just">
              <a:spcBef>
                <a:spcPts val="600"/>
              </a:spcBef>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artificial intelligence and contactless technologies enhanced the safety of guests and the work efficiency.</a:t>
            </a:r>
          </a:p>
          <a:p>
            <a:pPr marL="342900" marR="0" lvl="0" indent="-342900" algn="jus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Innovation in digital services contributes to competitive edge on the contemporary hospitality markets.</a:t>
            </a:r>
          </a:p>
          <a:p>
            <a:pPr marL="342900" marR="0" lvl="0" indent="-342900" algn="just">
              <a:spcAft>
                <a:spcPts val="6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Nevertheless, the investment in technologies presupposes the workforce training and financial investments (Garrido-Moreno et al., 2021;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Mauguin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Legal and Environmental Factors</a:t>
            </a:r>
            <a:endParaRPr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7906" y="2030760"/>
            <a:ext cx="4242045" cy="4351337"/>
          </a:xfrm>
        </p:spPr>
        <p:txBody>
          <a:bodyPr>
            <a:normAutofit fontScale="70000" lnSpcReduction="20000"/>
          </a:bodyPr>
          <a:lstStyle/>
          <a:p>
            <a:pPr marL="0" indent="0">
              <a:buNone/>
            </a:pPr>
            <a:r>
              <a:rPr lang="en-US" sz="2600" b="1" dirty="0">
                <a:solidFill>
                  <a:srgbClr val="E7E452"/>
                </a:solidFill>
              </a:rPr>
              <a:t>Legal Factors</a:t>
            </a:r>
          </a:p>
          <a:p>
            <a:pPr lvl="0"/>
            <a:r>
              <a:rPr lang="en-US" dirty="0"/>
              <a:t>The operational requirements of hotels were raised by the health and safety regulations.</a:t>
            </a:r>
          </a:p>
          <a:p>
            <a:pPr lvl="0"/>
            <a:r>
              <a:rPr lang="en-US" dirty="0"/>
              <a:t>The regulations of data protection and consumer booking became more crucial (Talwar et al., 2026).</a:t>
            </a:r>
          </a:p>
          <a:p>
            <a:pPr lvl="0"/>
            <a:r>
              <a:rPr lang="en-US" dirty="0"/>
              <a:t>Laws enhance customer confidence but make things more expensive (John and Hura, 2024).</a:t>
            </a:r>
          </a:p>
          <a:p>
            <a:pPr marL="0" indent="0">
              <a:buNone/>
            </a:pPr>
            <a:r>
              <a:rPr lang="en-US" sz="2300" b="1" dirty="0">
                <a:solidFill>
                  <a:srgbClr val="E7E452"/>
                </a:solidFill>
              </a:rPr>
              <a:t>Environmental Factors</a:t>
            </a:r>
          </a:p>
          <a:p>
            <a:pPr lvl="0"/>
            <a:r>
              <a:rPr lang="en-US" dirty="0"/>
              <a:t>Hospitality </a:t>
            </a:r>
            <a:r>
              <a:rPr lang="en-US" dirty="0" err="1"/>
              <a:t>organisations</a:t>
            </a:r>
            <a:r>
              <a:rPr lang="en-US" dirty="0"/>
              <a:t> became strategic when it comes to sustainability and ESG reporting.</a:t>
            </a:r>
          </a:p>
          <a:p>
            <a:pPr lvl="0"/>
            <a:r>
              <a:rPr lang="en-US" dirty="0"/>
              <a:t>Environmental performance is enhanced by minimizing food waste and </a:t>
            </a:r>
            <a:r>
              <a:rPr lang="en-US" dirty="0" err="1"/>
              <a:t>maximising</a:t>
            </a:r>
            <a:r>
              <a:rPr lang="en-US" dirty="0"/>
              <a:t> resources.</a:t>
            </a:r>
          </a:p>
          <a:p>
            <a:r>
              <a:rPr lang="en-US" dirty="0"/>
              <a:t>Engagement of employees enhances sustainability performance as well as reputation on the environment (Camilleri, 2024).</a:t>
            </a:r>
            <a:endParaRPr sz="2400" dirty="0">
              <a:latin typeface="Times New Roman" panose="02020603050405020304" pitchFamily="18" charset="0"/>
              <a:cs typeface="Times New Roman" panose="02020603050405020304" pitchFamily="18" charset="0"/>
            </a:endParaRPr>
          </a:p>
        </p:txBody>
      </p:sp>
      <p:pic>
        <p:nvPicPr>
          <p:cNvPr id="4" name="Picture 2" descr="Legal Factors Affecting the Business Environment - Parsadi">
            <a:extLst>
              <a:ext uri="{FF2B5EF4-FFF2-40B4-BE49-F238E27FC236}">
                <a16:creationId xmlns:a16="http://schemas.microsoft.com/office/drawing/2014/main" id="{459BA035-64F2-50B5-8B67-1B219D9376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2958" y="3240308"/>
            <a:ext cx="2886075" cy="15811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260" y="238438"/>
            <a:ext cx="7269480" cy="1325562"/>
          </a:xfrm>
        </p:spPr>
        <p:txBody>
          <a:bodyPr/>
          <a:lstStyle/>
          <a:p>
            <a:r>
              <a:rPr lang="en-US" dirty="0"/>
              <a:t>Conclusion and Recommendations</a:t>
            </a:r>
            <a:endParaRPr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1794" y="1717424"/>
            <a:ext cx="7269480" cy="4324561"/>
          </a:xfrm>
        </p:spPr>
        <p:txBody>
          <a:bodyPr>
            <a:noAutofit/>
          </a:bodyPr>
          <a:lstStyle/>
          <a:p>
            <a:pPr marL="0" indent="0">
              <a:buNone/>
            </a:pPr>
            <a:r>
              <a:rPr lang="en-US" b="1" dirty="0"/>
              <a:t>Conclusion</a:t>
            </a:r>
            <a:endParaRPr lang="en-US" sz="1400" b="1" dirty="0"/>
          </a:p>
          <a:p>
            <a:r>
              <a:rPr lang="en-US" sz="1400" dirty="0"/>
              <a:t>COVID-19 increased structural change in hospitality business models.</a:t>
            </a:r>
          </a:p>
          <a:p>
            <a:r>
              <a:rPr lang="en-US" sz="1400" dirty="0"/>
              <a:t>Hotels were able to innovate digitally, do wellness tourism, and have diversified services.</a:t>
            </a:r>
          </a:p>
          <a:p>
            <a:r>
              <a:rPr lang="en-US" sz="1400" dirty="0"/>
              <a:t>There should be flexibility and sustainability in the operational strategies so that this would yield long-term success.</a:t>
            </a:r>
          </a:p>
          <a:p>
            <a:pPr marL="0" indent="0">
              <a:buNone/>
            </a:pPr>
            <a:r>
              <a:rPr lang="en-US" sz="1600" b="1" dirty="0"/>
              <a:t>Recommendations</a:t>
            </a:r>
          </a:p>
          <a:p>
            <a:pPr lvl="0"/>
            <a:r>
              <a:rPr lang="en-US" sz="1400" dirty="0"/>
              <a:t>Hotels must create diversified customer bases such as recreational and telecommuters.</a:t>
            </a:r>
          </a:p>
          <a:p>
            <a:pPr lvl="0"/>
            <a:r>
              <a:rPr lang="en-US" sz="1400" dirty="0"/>
              <a:t>It is necessary to invest in artificial intelligence and digital service platforms (Thierry </a:t>
            </a:r>
            <a:r>
              <a:rPr lang="en-US" sz="1400" dirty="0" err="1"/>
              <a:t>Aussenac</a:t>
            </a:r>
            <a:r>
              <a:rPr lang="en-US" sz="1400" dirty="0"/>
              <a:t> et al., 2020).</a:t>
            </a:r>
          </a:p>
          <a:p>
            <a:pPr lvl="0"/>
            <a:r>
              <a:rPr lang="en-US" sz="1400" dirty="0"/>
              <a:t>Food waste minimization and sustainability should be increased.</a:t>
            </a:r>
          </a:p>
          <a:p>
            <a:pPr lvl="0"/>
            <a:r>
              <a:rPr lang="en-US" sz="1400" dirty="0"/>
              <a:t>Training of the workforce and emergency planning must be in the spotlight (Talwar et al., 2026; Yang et al., 2020).</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372" y="256853"/>
            <a:ext cx="7269480" cy="520068"/>
          </a:xfrm>
        </p:spPr>
        <p:txBody>
          <a:bodyPr>
            <a:normAutofit fontScale="90000"/>
          </a:bodyPr>
          <a:lstStyle/>
          <a:p>
            <a:r>
              <a:rPr lang="en-US" b="1" dirty="0"/>
              <a:t>Reference</a:t>
            </a:r>
          </a:p>
        </p:txBody>
      </p:sp>
      <p:sp>
        <p:nvSpPr>
          <p:cNvPr id="7" name="TextBox 6">
            <a:extLst>
              <a:ext uri="{FF2B5EF4-FFF2-40B4-BE49-F238E27FC236}">
                <a16:creationId xmlns:a16="http://schemas.microsoft.com/office/drawing/2014/main" id="{422737DB-2FEF-6C43-80EB-847370D4F9CD}"/>
              </a:ext>
            </a:extLst>
          </p:cNvPr>
          <p:cNvSpPr txBox="1"/>
          <p:nvPr/>
        </p:nvSpPr>
        <p:spPr>
          <a:xfrm>
            <a:off x="277971" y="813062"/>
            <a:ext cx="8154282" cy="6017032"/>
          </a:xfrm>
          <a:prstGeom prst="rect">
            <a:avLst/>
          </a:prstGeom>
          <a:noFill/>
        </p:spPr>
        <p:txBody>
          <a:bodyPr wrap="square">
            <a:spAutoFit/>
          </a:bodyPr>
          <a:lstStyle/>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Asia Pacific Insights (2024).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COVID-19’s Disruption in Tourism &amp; Hospitality: A Path to Recovery</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Sagepub.com. Available at: https://www.sagepub.com/explore-our-content/blogs/posts/asia-pacific-insights/2024/11/22/covid-19s-impact-on-the-tourism-and-hospitality-industry.</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Camilleri, M.A. (2024). Sustainability accounting and disclosures of responsible restaurant practices in environmental, social and governance (ESG) reports.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126(104051), pp.104051–104051.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://doi.org/10.1016/j.ijhm.2024.104051.</a:t>
            </a:r>
          </a:p>
          <a:p>
            <a:pPr marL="0" marR="0">
              <a:spcAft>
                <a:spcPts val="1200"/>
              </a:spcAft>
              <a:buNone/>
            </a:pP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Chissom</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D. (2024). Post-Pandemic Trends in the Hospitality Industry.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Journal of Modern Hospitality</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3(3), pp.1–13.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://doi.org/10.47941/jmh.1961.</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Danzer, A.M. (2025). Food Waste and Dynamic Inconsistency: A Behavioral Economics Perspective.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Econstor.eu</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Available at: https://www.econstor.eu/bitstream/10419/316757/1/dp17802.pdf [Accessed 10 Feb. 2026].</a:t>
            </a:r>
          </a:p>
          <a:p>
            <a:pPr marL="0" marR="0">
              <a:spcAft>
                <a:spcPts val="1200"/>
              </a:spcAft>
              <a:buNone/>
            </a:pP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Davahli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M.R., Karwowski, W., Sonmez, S. and Apostolopoulos, Y. (2020). The Hospitality Industry in the Face of the COVID-19 Pandemic: Current Topics and Research Methods.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Environmental Research and Public Health</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17(20), pp.1–20.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://doi.org/10.3390/ijerph17207366.</a:t>
            </a:r>
          </a:p>
          <a:p>
            <a:pPr marL="0" marR="0">
              <a:spcAft>
                <a:spcPts val="1200"/>
              </a:spcAft>
              <a:buNone/>
            </a:pP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Denizci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Guillet, B. and Chu, A.M.C. (2021). Managing hotel revenue amid the COVID-19 crisis.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Contemporary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33(2), pp.604–627.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://doi.org/10.1108/ijchm-06-2020-0623.</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Dimitrios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Buhalis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Darcy, S. and Ambrose, I. (2012).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Best Practice in Accessible Tourism: Inclusion, Disability, Ageing Population and Tourism</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Available at: https://www.researchgate.net/publication/235993171_Best_Practice_in_Accessible_Tourism_Inclusion_Disability_Ageing_Population_and_Tourism.</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Efthimiou, S.G. (2025). The trends of tourism sector after COVID-19 period: A study of strategy and implications.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Corporate and Business Strategy Review</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6(1), pp.119–133.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://doi.org/10.22495/cbsrv6i1art12.</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Garrido-Moreno, A., García-Morales, V.J. and Martín-Rojas, R. (2021). Going beyond the curve: Strategic measures to recover hotel activity in times of COVID-19.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96, p.102928.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://doi.org/10.1016/j.ijhm.2021.102928.</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Gursoy, D. and Chi, C.G. (2020). Effects of COVID-19 pandemic on hospitality industry: review of the current situations and a research agenda.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Journal of Hospitality Marketing &amp;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29(5), pp.527–529.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://doi.org/10.1080/19368623.2020.1788231.</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Haijiang, H. and Rafiq, M. (2026). Workplace ostracism influences hotel employees pro-environmental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behaviour</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through green work engagement.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Scientific Reports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://doi.org/10.1038/s41598-026-38569-6.</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Haryanto, T. (2020). EDITORIAL: COVID-19 PANDEMIC AND INTERNATIONAL TOURISM DEMAND.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Journal of Developing Economies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5(1), p.1.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://doi.org/10.20473/jde.v5i1.19767.</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He, L.-Y., Li, H., Bi, J.-W., Yang, J.-J. and Zhou, Q. (2022). The impact of public health emergencies on hotel demand - Estimation from a new foresight perspective on the COVID-19.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Annals of Tourism Research</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94, p.103402.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://doi.org/10.1016/j.annals.2022.103402.</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Ita Maemunah, Wijaya, N. and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Sukmadi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(2022). Hospitality Strategic Management Planning Post COVID-19 Pandemic.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NHI HOSPITALITY INTERNATIONAL JOURNAL</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1(1), pp.9–19.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://doi.org/10.34013/nhij.v1i1.858.</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John, D. and Hura (2024). ‘The Hospitality Industry In The Face Of Covid-19’.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Dental and Medical Sciences Research</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6(2), pp.225–238.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://doi.org/10.35629/5252-0602225238.</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Kim, J.J. and Han, H. (2022). Saving the hotel industry: Strategic response to the COVID-19 pandemic, hotel selection analysis, and customer retention.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102(7), p.103163.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://doi.org/10.1016/j.ijhm.2022.103163.</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Le, D. and Phi, G. (2020). Strategic responses of the hotel sector to COVID-19: Toward a refined pandemic crisis management framework.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94, p.102808.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://doi.org/10.1016/j.ijhm.2020.102808.</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Matijević, J., Zielinski, S. and Ahn, Y.-J. (2025). Exploring the Impact of COVID-19 Recovery Strategies in the Hospitality and Tourism Industry.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Administrative Sciences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15(4), p.142.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://doi.org/10.3390/admsci15040142.</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Matthieu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Mauguin</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(2021).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5 tips to outsmart competition in the post-Covid hotel market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Ehl.edu. Available at: https://hospitalityinsights.ehl.edu/tips-outsmart-competition [Accessed 10 Feb. 2026].</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Nabil Hasan Al-</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Kumaim</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Samer, M., Siti Hasnah Hassan, Muhammad Salman Shabbir, Mohammed, F. and Samer Ali Al–</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shami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(2023). New demands by hotel customers post COVID-19 era.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Foresight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27(1).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://doi.org/10.1108/fs-05-2023-0082.</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Pearson, N., Davies, I., Nuttall, P. and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Yalabik</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B. (2024). Influencing others to prevent hospitality food waste: The reception of food waste messages by hospitality employees.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126, p.104042.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://doi.org/10.1016/j.ijhm.2024.104042.</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Talwar, S., Dhir, A., Taheri, P.B. and Kaur, P. (2026). Why do hospitality and food service businesses use food sharing platforms? A social practice perspective on surplus food redistribution to reduce food waste.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134, p.104563.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://doi.org/10.1016/j.ijhm.2026.104563.</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Thierry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Aussenac</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Socaci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S., Farcas, A. and Laguerre, J.-C. (2020).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Food Preservation and Waste Exploitation</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[online] Available at: https://www.researchgate.net/publication/341290827_Food_Preservation_and_Waste_Exploitation.</a:t>
            </a:r>
          </a:p>
          <a:p>
            <a:pPr marL="0" marR="0">
              <a:spcAft>
                <a:spcPts val="1200"/>
              </a:spcAft>
              <a:buNone/>
            </a:pP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Wavei</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E.B., Lo, A. and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Gedecho</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E.K. (2025). Understanding Frontline Employees’ Knowledge Management in Key Aspects of Customer Relationship Management: Insights from Contemporary Hotels.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&amp; Tourism Administration</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pp.1–29.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://doi.org/10.1080/15256480.2025.2549991.</a:t>
            </a:r>
          </a:p>
          <a:p>
            <a:pPr marL="0" marR="0">
              <a:spcAft>
                <a:spcPts val="1200"/>
              </a:spcAft>
              <a:buNone/>
            </a:pPr>
            <a:r>
              <a:rPr lang="en-US" sz="500" dirty="0">
                <a:effectLst/>
                <a:latin typeface="Calibri" panose="020F0502020204030204" pitchFamily="34" charset="0"/>
                <a:ea typeface="Times New Roman" panose="02020603050405020304" pitchFamily="18" charset="0"/>
                <a:cs typeface="Times New Roman" panose="02020603050405020304" pitchFamily="18" charset="0"/>
              </a:rPr>
              <a:t>Yang, Y., Liu, H. and Chen, X. (2020). COVID-19 and restaurant demand: early effects of the pandemic and stay-at-home orders. </a:t>
            </a:r>
            <a:r>
              <a:rPr lang="en-US" sz="500" i="1"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Contemporary Hospitality Management</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 32(12), pp.3809–3834. </a:t>
            </a:r>
            <a:r>
              <a:rPr lang="en-US" sz="500" dirty="0" err="1">
                <a:effectLst/>
                <a:latin typeface="Calibri" panose="020F0502020204030204" pitchFamily="34" charset="0"/>
                <a:ea typeface="Times New Roman" panose="02020603050405020304" pitchFamily="18" charset="0"/>
                <a:cs typeface="Times New Roman" panose="02020603050405020304" pitchFamily="18" charset="0"/>
              </a:rPr>
              <a:t>doi:https</a:t>
            </a:r>
            <a:r>
              <a:rPr lang="en-US" sz="500" dirty="0">
                <a:effectLst/>
                <a:latin typeface="Calibri" panose="020F0502020204030204" pitchFamily="34" charset="0"/>
                <a:ea typeface="Times New Roman" panose="02020603050405020304" pitchFamily="18" charset="0"/>
                <a:cs typeface="Times New Roman" panose="02020603050405020304" pitchFamily="18" charset="0"/>
              </a:rPr>
              <a:t>://doi.org/10.1108/ijchm-06-2020-0504.</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View">
  <a:themeElements>
    <a:clrScheme name="View">
      <a:dk1>
        <a:sysClr val="windowText" lastClr="000000"/>
      </a:dk1>
      <a:lt1>
        <a:sysClr val="window" lastClr="FFFFFF"/>
      </a:lt1>
      <a:dk2>
        <a:srgbClr val="564B3C"/>
      </a:dk2>
      <a:lt2>
        <a:srgbClr val="ECEDD1"/>
      </a:lt2>
      <a:accent1>
        <a:srgbClr val="93A299"/>
      </a:accent1>
      <a:accent2>
        <a:srgbClr val="CB4B30"/>
      </a:accent2>
      <a:accent3>
        <a:srgbClr val="B5AE53"/>
      </a:accent3>
      <a:accent4>
        <a:srgbClr val="6F6A7A"/>
      </a:accent4>
      <a:accent5>
        <a:srgbClr val="E8B54D"/>
      </a:accent5>
      <a:accent6>
        <a:srgbClr val="8A7952"/>
      </a:accent6>
      <a:hlink>
        <a:srgbClr val="9F9F0B"/>
      </a:hlink>
      <a:folHlink>
        <a:srgbClr val="B2B2B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3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866257B-E5CE-4C43-9210-F2DE76BE10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View</Template>
  <TotalTime>89</TotalTime>
  <Words>3046</Words>
  <Application>Microsoft Macintosh PowerPoint</Application>
  <PresentationFormat>On-screen Show (4:3)</PresentationFormat>
  <Paragraphs>113</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Schoolbook</vt:lpstr>
      <vt:lpstr>Symbol</vt:lpstr>
      <vt:lpstr>Times New Roman</vt:lpstr>
      <vt:lpstr>Wingdings 2</vt:lpstr>
      <vt:lpstr>View</vt:lpstr>
      <vt:lpstr>PowerPoint Presentation</vt:lpstr>
      <vt:lpstr>Introduction</vt:lpstr>
      <vt:lpstr>Literature Review: Changing Travel Patterns</vt:lpstr>
      <vt:lpstr>Literature Review: Technology and Sustainability Trends</vt:lpstr>
      <vt:lpstr>Methodology</vt:lpstr>
      <vt:lpstr>PESTLE Analysis: Political and Economic Factors</vt:lpstr>
      <vt:lpstr>PESTLE Analysis: Social and Technological Factors</vt:lpstr>
      <vt:lpstr>PESTLE Analysis: Legal and Environmental Factors</vt:lpstr>
      <vt:lpstr>Conclusion and Recommendations</vt:lpstr>
      <vt:lpstr>Reference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Ella Daniela Mirea</dc:creator>
  <cp:keywords/>
  <dc:description>N/a</dc:description>
  <cp:lastModifiedBy>Ella Mirea</cp:lastModifiedBy>
  <cp:revision>10</cp:revision>
  <dcterms:created xsi:type="dcterms:W3CDTF">2013-01-27T09:14:16Z</dcterms:created>
  <dcterms:modified xsi:type="dcterms:W3CDTF">2026-02-24T22:52:47Z</dcterms:modified>
  <cp:category/>
</cp:coreProperties>
</file>