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64" r:id="rId5"/>
    <p:sldId id="268" r:id="rId6"/>
    <p:sldId id="265" r:id="rId7"/>
    <p:sldId id="266" r:id="rId8"/>
    <p:sldId id="267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99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0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CE014F7-EE0F-4BC7-A22D-32865500A848}" type="datetimeFigureOut">
              <a:rPr lang="en-GB" smtClean="0"/>
              <a:t>05/02/2018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SJSI4017: </a:t>
            </a:r>
            <a:br>
              <a:rPr lang="en-GB" dirty="0" smtClean="0"/>
            </a:br>
            <a:r>
              <a:rPr lang="en-GB" dirty="0" smtClean="0"/>
              <a:t>The Landscape of Social Inclusion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Dr Caroline Lohmann-Hancock</a:t>
            </a:r>
          </a:p>
          <a:p>
            <a:r>
              <a:rPr lang="en-GB" smtClean="0"/>
              <a:t>Session </a:t>
            </a:r>
            <a:r>
              <a:rPr lang="en-GB" smtClean="0"/>
              <a:t>6: </a:t>
            </a:r>
            <a:r>
              <a:rPr lang="en-US" dirty="0"/>
              <a:t>Feminism, Patriarchy, Heteronormativity and Neo-feminism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984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Liberal Feminism </a:t>
            </a:r>
            <a:br>
              <a:rPr lang="en-US" dirty="0" smtClean="0"/>
            </a:br>
            <a:r>
              <a:rPr lang="en-US" dirty="0" smtClean="0"/>
              <a:t>&amp; Marxist Feminism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Liberal Feminism</a:t>
            </a:r>
          </a:p>
          <a:p>
            <a:pPr lvl="1"/>
            <a:r>
              <a:rPr lang="en-GB" dirty="0" smtClean="0"/>
              <a:t>Drawn from classical liberalism</a:t>
            </a:r>
          </a:p>
          <a:p>
            <a:pPr lvl="1"/>
            <a:r>
              <a:rPr lang="en-GB" dirty="0" smtClean="0"/>
              <a:t>Liberal conceptions of human nature and human freedom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966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Humans are </a:t>
            </a:r>
          </a:p>
          <a:p>
            <a:pPr lvl="1"/>
            <a:r>
              <a:rPr lang="en-GB" dirty="0" smtClean="0"/>
              <a:t>Rational</a:t>
            </a:r>
          </a:p>
          <a:p>
            <a:pPr lvl="1"/>
            <a:r>
              <a:rPr lang="en-GB" dirty="0" smtClean="0"/>
              <a:t>Autonomous individual</a:t>
            </a:r>
          </a:p>
          <a:p>
            <a:pPr lvl="1"/>
            <a:r>
              <a:rPr lang="en-GB" dirty="0" smtClean="0"/>
              <a:t>Acting rationally</a:t>
            </a:r>
          </a:p>
          <a:p>
            <a:pPr lvl="2"/>
            <a:r>
              <a:rPr lang="en-GB" dirty="0" smtClean="0"/>
              <a:t>To maximising one’s self-interest</a:t>
            </a:r>
          </a:p>
          <a:p>
            <a:pPr lvl="2"/>
            <a:r>
              <a:rPr lang="en-GB" dirty="0" smtClean="0"/>
              <a:t>Competition</a:t>
            </a:r>
          </a:p>
          <a:p>
            <a:pPr lvl="3"/>
            <a:r>
              <a:rPr lang="en-GB" dirty="0" smtClean="0"/>
              <a:t>Linked to social contract theory</a:t>
            </a:r>
          </a:p>
          <a:p>
            <a:pPr lvl="3"/>
            <a:r>
              <a:rPr lang="en-GB" dirty="0" smtClean="0"/>
              <a:t>Adds an element of ‘equality’</a:t>
            </a:r>
          </a:p>
          <a:p>
            <a:r>
              <a:rPr lang="en-GB" dirty="0" smtClean="0"/>
              <a:t>Broadly speaking</a:t>
            </a:r>
          </a:p>
          <a:p>
            <a:pPr lvl="1"/>
            <a:r>
              <a:rPr lang="en-GB" dirty="0" smtClean="0"/>
              <a:t>Liberalism holds that each of us ought to e free to pursue our own version of the good life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545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Identifies the roots of </a:t>
            </a:r>
          </a:p>
          <a:p>
            <a:pPr lvl="1"/>
            <a:r>
              <a:rPr lang="en-GB" dirty="0" smtClean="0"/>
              <a:t>Oppression of women</a:t>
            </a:r>
          </a:p>
          <a:p>
            <a:pPr lvl="1"/>
            <a:r>
              <a:rPr lang="en-GB" dirty="0" smtClean="0"/>
              <a:t>Their lack of legal rights</a:t>
            </a:r>
          </a:p>
          <a:p>
            <a:pPr lvl="1"/>
            <a:r>
              <a:rPr lang="en-GB" dirty="0" smtClean="0"/>
              <a:t>Lack of equal opportunities</a:t>
            </a:r>
          </a:p>
          <a:p>
            <a:r>
              <a:rPr lang="en-GB" dirty="0" smtClean="0"/>
              <a:t>Through focusing on how the state </a:t>
            </a:r>
          </a:p>
          <a:p>
            <a:pPr lvl="1"/>
            <a:r>
              <a:rPr lang="en-GB" dirty="0" smtClean="0"/>
              <a:t>views women </a:t>
            </a:r>
          </a:p>
          <a:p>
            <a:pPr lvl="1"/>
            <a:r>
              <a:rPr lang="en-GB" dirty="0" smtClean="0"/>
              <a:t>And addressing areas such as</a:t>
            </a:r>
          </a:p>
          <a:p>
            <a:pPr lvl="2"/>
            <a:r>
              <a:rPr lang="en-GB" dirty="0" smtClean="0"/>
              <a:t>Disadvantage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393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roots of the oppression of women through</a:t>
            </a:r>
          </a:p>
          <a:p>
            <a:pPr lvl="1"/>
            <a:r>
              <a:rPr lang="en-GB" dirty="0" smtClean="0"/>
              <a:t>Legal</a:t>
            </a:r>
          </a:p>
          <a:p>
            <a:pPr lvl="1"/>
            <a:r>
              <a:rPr lang="en-GB" dirty="0" smtClean="0"/>
              <a:t>Social and </a:t>
            </a:r>
          </a:p>
          <a:p>
            <a:pPr lvl="1"/>
            <a:r>
              <a:rPr lang="en-GB" dirty="0" smtClean="0"/>
              <a:t>Intellectual inequality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92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Liberal Feminism:</a:t>
            </a:r>
            <a:br>
              <a:rPr lang="en-GB" dirty="0" smtClean="0"/>
            </a:br>
            <a:r>
              <a:rPr lang="en-GB" dirty="0" smtClean="0"/>
              <a:t>Western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Only recently have our societies included women as </a:t>
            </a:r>
          </a:p>
          <a:p>
            <a:pPr lvl="1"/>
            <a:r>
              <a:rPr lang="en-GB" dirty="0" smtClean="0"/>
              <a:t>Full citizens</a:t>
            </a:r>
          </a:p>
          <a:p>
            <a:pPr lvl="1"/>
            <a:r>
              <a:rPr lang="en-GB" dirty="0" smtClean="0"/>
              <a:t>Rather than merely members of families represented by the male head of the household</a:t>
            </a:r>
          </a:p>
          <a:p>
            <a:pPr lvl="1"/>
            <a:r>
              <a:rPr lang="en-GB" dirty="0" smtClean="0"/>
              <a:t>Or that women were not allowed to own property or sign contracts</a:t>
            </a:r>
          </a:p>
          <a:p>
            <a:pPr lvl="1"/>
            <a:r>
              <a:rPr lang="en-GB" dirty="0" smtClean="0"/>
              <a:t>Or were protected from rape not as persons but a the property of their husbands and fathers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720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Women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Women are </a:t>
            </a:r>
            <a:endParaRPr lang="en-GB" dirty="0"/>
          </a:p>
          <a:p>
            <a:pPr lvl="1"/>
            <a:r>
              <a:rPr lang="en-GB" dirty="0" smtClean="0"/>
              <a:t>fully human</a:t>
            </a:r>
          </a:p>
          <a:p>
            <a:pPr lvl="1"/>
            <a:r>
              <a:rPr lang="en-GB" dirty="0" smtClean="0"/>
              <a:t>Women have the same capacity for rationality that men have</a:t>
            </a:r>
          </a:p>
          <a:p>
            <a:r>
              <a:rPr lang="en-GB" dirty="0" smtClean="0"/>
              <a:t>Liberal feminists have fought for</a:t>
            </a:r>
          </a:p>
          <a:p>
            <a:pPr lvl="1"/>
            <a:r>
              <a:rPr lang="en-GB" dirty="0" smtClean="0"/>
              <a:t>University admittance</a:t>
            </a:r>
          </a:p>
          <a:p>
            <a:pPr lvl="1"/>
            <a:r>
              <a:rPr lang="en-GB" dirty="0" smtClean="0"/>
              <a:t>Equal access to the workplace</a:t>
            </a:r>
          </a:p>
          <a:p>
            <a:pPr lvl="1"/>
            <a:r>
              <a:rPr lang="en-GB" dirty="0" smtClean="0"/>
              <a:t>Equal workplace pay and conditions</a:t>
            </a:r>
          </a:p>
          <a:p>
            <a:pPr lvl="1"/>
            <a:r>
              <a:rPr lang="en-GB" dirty="0" smtClean="0"/>
              <a:t>Gain admission to social roles, clubs and events which had been traditionally reserved for men</a:t>
            </a:r>
          </a:p>
          <a:p>
            <a:pPr lvl="1"/>
            <a:r>
              <a:rPr lang="en-GB" dirty="0" smtClean="0"/>
              <a:t>Obtain equal liberty to pursue each women’s own vision of the good life.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24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Oppression through</a:t>
            </a:r>
          </a:p>
          <a:p>
            <a:pPr lvl="1"/>
            <a:r>
              <a:rPr lang="en-GB" dirty="0" smtClean="0"/>
              <a:t>The material conditions of life</a:t>
            </a:r>
          </a:p>
          <a:p>
            <a:pPr lvl="1"/>
            <a:r>
              <a:rPr lang="en-GB" dirty="0" smtClean="0"/>
              <a:t>Rather than legal barriers</a:t>
            </a:r>
          </a:p>
          <a:p>
            <a:pPr lvl="1"/>
            <a:r>
              <a:rPr lang="en-GB" dirty="0" smtClean="0"/>
              <a:t>That inhibit women's freedom</a:t>
            </a:r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574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Marxists Feminism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Marxist Theory</a:t>
            </a:r>
          </a:p>
          <a:p>
            <a:pPr lvl="1"/>
            <a:r>
              <a:rPr lang="en-GB" dirty="0" smtClean="0"/>
              <a:t>Class oppression</a:t>
            </a:r>
          </a:p>
          <a:p>
            <a:r>
              <a:rPr lang="en-GB" dirty="0" smtClean="0"/>
              <a:t>Fredrich Engels</a:t>
            </a:r>
          </a:p>
          <a:p>
            <a:pPr lvl="1"/>
            <a:r>
              <a:rPr lang="en-GB" i="1" dirty="0" smtClean="0"/>
              <a:t>The Origin of the Family, Private Property, and the State</a:t>
            </a:r>
          </a:p>
          <a:p>
            <a:pPr lvl="1"/>
            <a:r>
              <a:rPr lang="en-GB" dirty="0" smtClean="0"/>
              <a:t>Critique of capitalism 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738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Marxist Feminisms:</a:t>
            </a:r>
            <a:br>
              <a:rPr lang="en-GB" dirty="0" smtClean="0"/>
            </a:br>
            <a:r>
              <a:rPr lang="en-GB" dirty="0" smtClean="0"/>
              <a:t>Fredrick Engels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production changes through </a:t>
            </a:r>
            <a:r>
              <a:rPr lang="en-GB" dirty="0" smtClean="0"/>
              <a:t>history</a:t>
            </a:r>
          </a:p>
          <a:p>
            <a:pPr lvl="1"/>
            <a:r>
              <a:rPr lang="en-GB" dirty="0" smtClean="0"/>
              <a:t>Women’s power in the family change</a:t>
            </a:r>
          </a:p>
          <a:p>
            <a:pPr lvl="1"/>
            <a:r>
              <a:rPr lang="en-GB" dirty="0" smtClean="0"/>
              <a:t>Families were original matrilineal </a:t>
            </a:r>
          </a:p>
          <a:p>
            <a:pPr lvl="2"/>
            <a:r>
              <a:rPr lang="en-GB" dirty="0" smtClean="0"/>
              <a:t>Women knew who the children were (fathers)</a:t>
            </a:r>
          </a:p>
          <a:p>
            <a:pPr lvl="1"/>
            <a:r>
              <a:rPr lang="en-GB" dirty="0" smtClean="0"/>
              <a:t>The change in production</a:t>
            </a:r>
          </a:p>
          <a:p>
            <a:pPr lvl="2"/>
            <a:r>
              <a:rPr lang="en-GB" dirty="0" smtClean="0"/>
              <a:t>Changed the way that families were structured</a:t>
            </a:r>
          </a:p>
          <a:p>
            <a:pPr lvl="2"/>
            <a:r>
              <a:rPr lang="en-GB" dirty="0" smtClean="0"/>
              <a:t>E.g. the domestication of animals</a:t>
            </a:r>
          </a:p>
          <a:p>
            <a:pPr lvl="2"/>
            <a:r>
              <a:rPr lang="en-GB" dirty="0" smtClean="0"/>
              <a:t>Original of private property</a:t>
            </a:r>
          </a:p>
          <a:p>
            <a:pPr lvl="2"/>
            <a:r>
              <a:rPr lang="en-GB" dirty="0" smtClean="0"/>
              <a:t>Overthrow of the ‘mother right’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979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 as Owners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Men became the ‘owners’ of the means of production</a:t>
            </a:r>
          </a:p>
          <a:p>
            <a:r>
              <a:rPr lang="en-GB" dirty="0" smtClean="0"/>
              <a:t>Women’s social status decreased significantly</a:t>
            </a:r>
          </a:p>
          <a:p>
            <a:r>
              <a:rPr lang="en-GB" dirty="0" smtClean="0"/>
              <a:t>Engels shows how laws regulating adultery were instituted to protect the private property of the male head of house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644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027664"/>
            <a:ext cx="820891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Friedrich Engels:</a:t>
            </a:r>
            <a:br>
              <a:rPr lang="en-GB" dirty="0" smtClean="0"/>
            </a:br>
            <a:r>
              <a:rPr lang="en-GB" dirty="0" smtClean="0"/>
              <a:t>The Origin of the Family, Private Property, and the State (1884)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‘The overthrow of mother-right was the world historical defeat of the female sex. The man took command in the home also; the women was degraded and reduced to servitude, she became the slave of his lust and a mere instrument for the production of children’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059356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Capitalism &amp; Marxist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Wages for housework</a:t>
            </a:r>
          </a:p>
          <a:p>
            <a:r>
              <a:rPr lang="en-GB" dirty="0" smtClean="0"/>
              <a:t>Capitalism relies on a class of people doing </a:t>
            </a:r>
          </a:p>
          <a:p>
            <a:pPr lvl="1"/>
            <a:r>
              <a:rPr lang="en-GB" dirty="0" smtClean="0"/>
              <a:t>Reproductive labour that is unremunerated </a:t>
            </a:r>
          </a:p>
          <a:p>
            <a:pPr lvl="2"/>
            <a:r>
              <a:rPr lang="en-GB" dirty="0" smtClean="0"/>
              <a:t>Bearing children</a:t>
            </a:r>
          </a:p>
          <a:p>
            <a:pPr lvl="2"/>
            <a:r>
              <a:rPr lang="en-GB" dirty="0" smtClean="0"/>
              <a:t>Raising children</a:t>
            </a:r>
          </a:p>
          <a:p>
            <a:pPr lvl="2"/>
            <a:r>
              <a:rPr lang="en-GB" dirty="0" smtClean="0"/>
              <a:t>Making lunches</a:t>
            </a:r>
          </a:p>
          <a:p>
            <a:pPr lvl="2"/>
            <a:r>
              <a:rPr lang="en-GB" dirty="0" smtClean="0"/>
              <a:t>Mending socks</a:t>
            </a:r>
          </a:p>
          <a:p>
            <a:pPr lvl="2"/>
            <a:r>
              <a:rPr lang="en-GB" dirty="0" smtClean="0"/>
              <a:t>Caring for the elderly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8397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Unvalued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Marxist Feminists</a:t>
            </a:r>
          </a:p>
          <a:p>
            <a:pPr lvl="1"/>
            <a:r>
              <a:rPr lang="en-GB" dirty="0" smtClean="0"/>
              <a:t>Argued that this work done in the reproductive sphere be valued as productive and paid or be socialised so that women are not relegated to this unpaid workforce.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739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Marxists Feminism:</a:t>
            </a:r>
            <a:br>
              <a:rPr lang="en-GB" dirty="0" smtClean="0"/>
            </a:br>
            <a:r>
              <a:rPr lang="en-GB" dirty="0" smtClean="0"/>
              <a:t>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Engels suggests that the following should be abolished to support equality</a:t>
            </a:r>
          </a:p>
          <a:p>
            <a:pPr lvl="1"/>
            <a:r>
              <a:rPr lang="en-GB" dirty="0" smtClean="0"/>
              <a:t>Capitalism</a:t>
            </a:r>
          </a:p>
          <a:p>
            <a:pPr lvl="1"/>
            <a:r>
              <a:rPr lang="en-GB" dirty="0" smtClean="0"/>
              <a:t>Class society</a:t>
            </a:r>
          </a:p>
          <a:p>
            <a:pPr lvl="1"/>
            <a:r>
              <a:rPr lang="en-GB" dirty="0" smtClean="0"/>
              <a:t>Private property</a:t>
            </a:r>
          </a:p>
          <a:p>
            <a:pPr lvl="1"/>
            <a:r>
              <a:rPr lang="en-GB" dirty="0" smtClean="0"/>
              <a:t>Family as an economic unit</a:t>
            </a:r>
          </a:p>
          <a:p>
            <a:pPr lvl="2"/>
            <a:r>
              <a:rPr lang="en-GB" dirty="0" smtClean="0"/>
              <a:t>Every adult work for a wage</a:t>
            </a:r>
          </a:p>
          <a:p>
            <a:pPr lvl="2"/>
            <a:r>
              <a:rPr lang="en-GB" dirty="0" smtClean="0"/>
              <a:t>Marriages should NOT be based on economic necessity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0472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Marxists feminists blame capitalism for the oppression of women</a:t>
            </a:r>
          </a:p>
          <a:p>
            <a:r>
              <a:rPr lang="en-GB" dirty="0" smtClean="0"/>
              <a:t>Patriarchy</a:t>
            </a:r>
          </a:p>
          <a:p>
            <a:pPr lvl="1"/>
            <a:r>
              <a:rPr lang="en-GB" dirty="0" smtClean="0"/>
              <a:t>Denotes a social organisation that systematically </a:t>
            </a:r>
          </a:p>
          <a:p>
            <a:pPr lvl="1"/>
            <a:r>
              <a:rPr lang="en-GB" dirty="0" smtClean="0"/>
              <a:t>oppresses women </a:t>
            </a:r>
          </a:p>
          <a:p>
            <a:pPr lvl="1"/>
            <a:r>
              <a:rPr lang="en-GB" dirty="0" smtClean="0"/>
              <a:t>and benefits men</a:t>
            </a:r>
          </a:p>
          <a:p>
            <a:r>
              <a:rPr lang="en-GB" dirty="0" smtClean="0"/>
              <a:t>Patriarchy</a:t>
            </a:r>
          </a:p>
          <a:p>
            <a:pPr lvl="1"/>
            <a:r>
              <a:rPr lang="en-GB" dirty="0" smtClean="0"/>
              <a:t>In Political Theory: </a:t>
            </a:r>
          </a:p>
          <a:p>
            <a:pPr lvl="2"/>
            <a:r>
              <a:rPr lang="en-GB" dirty="0" smtClean="0"/>
              <a:t>Rule by father</a:t>
            </a:r>
          </a:p>
          <a:p>
            <a:pPr lvl="1"/>
            <a:r>
              <a:rPr lang="en-GB" dirty="0" smtClean="0"/>
              <a:t>Radical Feminists Theory: </a:t>
            </a:r>
          </a:p>
          <a:p>
            <a:pPr lvl="2"/>
            <a:r>
              <a:rPr lang="en-GB" dirty="0" smtClean="0"/>
              <a:t>More than the political organisation of society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8548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Patriarchy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whole network of system of control of women and women’s bodies by men</a:t>
            </a:r>
          </a:p>
          <a:p>
            <a:pPr lvl="1"/>
            <a:r>
              <a:rPr lang="en-GB" dirty="0" smtClean="0"/>
              <a:t>Power structure that identifies women on the basis of their biological sex</a:t>
            </a:r>
          </a:p>
          <a:p>
            <a:pPr lvl="1"/>
            <a:r>
              <a:rPr lang="en-GB" dirty="0" smtClean="0"/>
              <a:t>Particularly their reproductive 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236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 Feminists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Root of female oppression as Sex based on</a:t>
            </a:r>
          </a:p>
          <a:p>
            <a:pPr lvl="1"/>
            <a:r>
              <a:rPr lang="en-GB" dirty="0" smtClean="0"/>
              <a:t>Childbearing</a:t>
            </a:r>
          </a:p>
          <a:p>
            <a:pPr lvl="1"/>
            <a:r>
              <a:rPr lang="en-GB" dirty="0" smtClean="0"/>
              <a:t>Childbearing roles</a:t>
            </a:r>
          </a:p>
          <a:p>
            <a:pPr lvl="1"/>
            <a:r>
              <a:rPr lang="en-GB" dirty="0" smtClean="0"/>
              <a:t>Identification of women with their sexualised bodies</a:t>
            </a:r>
          </a:p>
          <a:p>
            <a:pPr lvl="1"/>
            <a:r>
              <a:rPr lang="en-GB" dirty="0" smtClean="0"/>
              <a:t>Because women can ‘reproduce’ they are often relegated to the </a:t>
            </a:r>
          </a:p>
          <a:p>
            <a:pPr lvl="2"/>
            <a:r>
              <a:rPr lang="en-GB" dirty="0" smtClean="0"/>
              <a:t>Domestic life</a:t>
            </a:r>
          </a:p>
          <a:p>
            <a:pPr lvl="2"/>
            <a:r>
              <a:rPr lang="en-GB" dirty="0" smtClean="0"/>
              <a:t>Reproduction</a:t>
            </a:r>
          </a:p>
          <a:p>
            <a:pPr lvl="3"/>
            <a:r>
              <a:rPr lang="en-GB" dirty="0" smtClean="0"/>
              <a:t>Men are excused from reproduction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4926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Monogamous Heterosexuality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considered an enforced</a:t>
            </a:r>
          </a:p>
          <a:p>
            <a:pPr lvl="1"/>
            <a:r>
              <a:rPr lang="en-GB" dirty="0" smtClean="0"/>
              <a:t>Norm</a:t>
            </a:r>
          </a:p>
          <a:p>
            <a:pPr lvl="1"/>
            <a:r>
              <a:rPr lang="en-GB" dirty="0" smtClean="0"/>
              <a:t>Rather than</a:t>
            </a:r>
          </a:p>
          <a:p>
            <a:pPr lvl="1"/>
            <a:r>
              <a:rPr lang="en-GB" dirty="0" smtClean="0"/>
              <a:t>A free choice</a:t>
            </a:r>
          </a:p>
          <a:p>
            <a:pPr lvl="1"/>
            <a:r>
              <a:rPr lang="en-GB" dirty="0" smtClean="0"/>
              <a:t>Seen as an ideological tool to keep women subservient to men Socially</a:t>
            </a:r>
            <a:endParaRPr lang="en-GB" dirty="0"/>
          </a:p>
          <a:p>
            <a:pPr lvl="1"/>
            <a:r>
              <a:rPr lang="en-GB" dirty="0" smtClean="0"/>
              <a:t>and ensure men’s power over women's sexuality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3476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Radical Feminist:</a:t>
            </a:r>
            <a:br>
              <a:rPr lang="en-GB" dirty="0" smtClean="0"/>
            </a:br>
            <a:r>
              <a:rPr lang="en-GB" dirty="0" smtClean="0"/>
              <a:t>Solutions to Oppression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Extreme solutions </a:t>
            </a:r>
          </a:p>
          <a:p>
            <a:pPr lvl="1"/>
            <a:r>
              <a:rPr lang="en-GB" dirty="0" smtClean="0"/>
              <a:t>Use our technological advances to replace biological reproduction with technological reproduction</a:t>
            </a:r>
          </a:p>
          <a:p>
            <a:pPr lvl="2"/>
            <a:r>
              <a:rPr lang="en-GB" dirty="0" smtClean="0"/>
              <a:t>Infants could be gestated externally in incubators or pods</a:t>
            </a:r>
          </a:p>
          <a:p>
            <a:pPr lvl="1"/>
            <a:r>
              <a:rPr lang="en-GB" dirty="0" smtClean="0"/>
              <a:t>They suggest that it would ‘free women from the tyranny of reproductive biology’</a:t>
            </a:r>
          </a:p>
          <a:p>
            <a:pPr lvl="1"/>
            <a:r>
              <a:rPr lang="en-GB" dirty="0" smtClean="0"/>
              <a:t>Also open up chance for men to get involved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2871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Pornography was symptomatic of male control of female sexuality in society</a:t>
            </a:r>
          </a:p>
          <a:p>
            <a:r>
              <a:rPr lang="en-GB" dirty="0" smtClean="0"/>
              <a:t>Pornography</a:t>
            </a:r>
          </a:p>
          <a:p>
            <a:pPr lvl="1"/>
            <a:r>
              <a:rPr lang="en-GB" dirty="0" smtClean="0"/>
              <a:t>The graphic sexually explicit subordination of women, whether in pictures or in words’ (Dworking &amp; Mackinnon)</a:t>
            </a:r>
          </a:p>
        </p:txBody>
      </p:sp>
    </p:spTree>
    <p:extLst>
      <p:ext uri="{BB962C8B-B14F-4D97-AF65-F5344CB8AC3E}">
        <p14:creationId xmlns:p14="http://schemas.microsoft.com/office/powerpoint/2010/main" val="26963987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Radical Feminism:</a:t>
            </a:r>
            <a:br>
              <a:rPr lang="en-GB" dirty="0"/>
            </a:br>
            <a:r>
              <a:rPr lang="en-GB" dirty="0" smtClean="0"/>
              <a:t>Objectification of Women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Women as ‘dominated’</a:t>
            </a:r>
          </a:p>
          <a:p>
            <a:pPr lvl="1"/>
            <a:r>
              <a:rPr lang="en-GB" dirty="0" smtClean="0"/>
              <a:t>Conquered</a:t>
            </a:r>
            <a:endParaRPr lang="en-GB" dirty="0"/>
          </a:p>
          <a:p>
            <a:pPr lvl="1"/>
            <a:r>
              <a:rPr lang="en-GB" dirty="0"/>
              <a:t>Dominated</a:t>
            </a:r>
          </a:p>
          <a:p>
            <a:pPr lvl="1"/>
            <a:r>
              <a:rPr lang="en-GB" dirty="0"/>
              <a:t>Servile</a:t>
            </a:r>
          </a:p>
          <a:p>
            <a:pPr lvl="1"/>
            <a:r>
              <a:rPr lang="en-GB" dirty="0"/>
              <a:t>Enjoying </a:t>
            </a:r>
            <a:endParaRPr lang="en-GB" dirty="0" smtClean="0"/>
          </a:p>
          <a:p>
            <a:pPr lvl="2"/>
            <a:r>
              <a:rPr lang="en-GB" dirty="0" smtClean="0"/>
              <a:t>Pain</a:t>
            </a:r>
          </a:p>
          <a:p>
            <a:pPr lvl="2"/>
            <a:r>
              <a:rPr lang="en-GB" dirty="0" smtClean="0"/>
              <a:t>Humiliation</a:t>
            </a:r>
          </a:p>
          <a:p>
            <a:pPr lvl="2"/>
            <a:r>
              <a:rPr lang="en-GB" dirty="0" smtClean="0"/>
              <a:t>Rape</a:t>
            </a:r>
          </a:p>
          <a:p>
            <a:pPr lvl="2"/>
            <a:r>
              <a:rPr lang="en-GB" dirty="0" smtClean="0"/>
              <a:t>Mutilation</a:t>
            </a:r>
          </a:p>
          <a:p>
            <a:pPr lvl="2"/>
            <a:r>
              <a:rPr lang="en-GB" dirty="0" smtClean="0"/>
              <a:t>Physical abuse</a:t>
            </a:r>
          </a:p>
          <a:p>
            <a:pPr lvl="2"/>
            <a:r>
              <a:rPr lang="en-GB" dirty="0" smtClean="0"/>
              <a:t>Or violated by objects or animals</a:t>
            </a:r>
          </a:p>
          <a:p>
            <a:pPr lvl="1"/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205330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Socialist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blend of patriarchy and capitalism</a:t>
            </a:r>
          </a:p>
          <a:p>
            <a:pPr lvl="1"/>
            <a:r>
              <a:rPr lang="en-GB" dirty="0" smtClean="0"/>
              <a:t>They suggest that ‘both’ adversely affect women</a:t>
            </a:r>
          </a:p>
          <a:p>
            <a:pPr lvl="1"/>
            <a:r>
              <a:rPr lang="en-GB" dirty="0" smtClean="0"/>
              <a:t>Both need to be fought</a:t>
            </a:r>
          </a:p>
          <a:p>
            <a:r>
              <a:rPr lang="en-GB" dirty="0" smtClean="0"/>
              <a:t>Early socialism tended towards the patriarch in nature</a:t>
            </a:r>
          </a:p>
          <a:p>
            <a:pPr lvl="1"/>
            <a:r>
              <a:rPr lang="en-GB" dirty="0" smtClean="0"/>
              <a:t>Socialist feminism wished to challenge this and ensure that women had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9184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Roots of Oppression:</a:t>
            </a:r>
            <a:br>
              <a:rPr lang="en-GB" dirty="0" smtClean="0"/>
            </a:br>
            <a:r>
              <a:rPr lang="en-GB" dirty="0" smtClean="0"/>
              <a:t>Socialist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Oppression is due to women’s </a:t>
            </a:r>
          </a:p>
          <a:p>
            <a:pPr lvl="1"/>
            <a:r>
              <a:rPr lang="en-GB" dirty="0" smtClean="0"/>
              <a:t>biological role in reproduction</a:t>
            </a:r>
          </a:p>
          <a:p>
            <a:pPr lvl="1"/>
            <a:r>
              <a:rPr lang="en-GB" dirty="0" smtClean="0"/>
              <a:t>Or women’s place in a sex divided society</a:t>
            </a:r>
          </a:p>
          <a:p>
            <a:pPr lvl="1"/>
            <a:r>
              <a:rPr lang="en-GB" dirty="0" smtClean="0"/>
              <a:t>Plus capitalism</a:t>
            </a:r>
          </a:p>
          <a:p>
            <a:pPr lvl="1"/>
            <a:r>
              <a:rPr lang="en-GB" dirty="0" smtClean="0"/>
              <a:t>And patriarchy</a:t>
            </a:r>
          </a:p>
          <a:p>
            <a:r>
              <a:rPr lang="en-GB" dirty="0" smtClean="0"/>
              <a:t>Seek a unifying cause</a:t>
            </a:r>
          </a:p>
          <a:p>
            <a:pPr lvl="1"/>
            <a:r>
              <a:rPr lang="en-GB" dirty="0" smtClean="0"/>
              <a:t>Could be ‘divisions of labour’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8105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Unifying Concept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Divisions of labour</a:t>
            </a:r>
          </a:p>
          <a:p>
            <a:r>
              <a:rPr lang="en-GB" dirty="0" smtClean="0"/>
              <a:t>Systems of domination</a:t>
            </a:r>
          </a:p>
          <a:p>
            <a:r>
              <a:rPr lang="en-GB" dirty="0" smtClean="0"/>
              <a:t>Alienation</a:t>
            </a:r>
          </a:p>
          <a:p>
            <a:r>
              <a:rPr lang="en-GB" dirty="0" smtClean="0"/>
              <a:t>Either/or dichotomous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1501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Socialist Feminism:</a:t>
            </a:r>
            <a:br>
              <a:rPr lang="en-GB" dirty="0" smtClean="0"/>
            </a:br>
            <a:r>
              <a:rPr lang="en-GB" dirty="0" smtClean="0"/>
              <a:t>Women’s Liberation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Freedom from</a:t>
            </a:r>
          </a:p>
          <a:p>
            <a:pPr lvl="1"/>
            <a:r>
              <a:rPr lang="en-GB" dirty="0" smtClean="0"/>
              <a:t>Social roles</a:t>
            </a:r>
          </a:p>
          <a:p>
            <a:pPr lvl="1"/>
            <a:r>
              <a:rPr lang="en-GB" dirty="0" smtClean="0"/>
              <a:t>Historical class roles</a:t>
            </a:r>
          </a:p>
          <a:p>
            <a:pPr lvl="1"/>
            <a:r>
              <a:rPr lang="en-GB" dirty="0" smtClean="0"/>
              <a:t>Historical gender roles</a:t>
            </a:r>
          </a:p>
          <a:p>
            <a:r>
              <a:rPr lang="en-GB" dirty="0" smtClean="0"/>
              <a:t>Need for</a:t>
            </a:r>
          </a:p>
          <a:p>
            <a:pPr lvl="1"/>
            <a:r>
              <a:rPr lang="en-GB" dirty="0" smtClean="0"/>
              <a:t>Self-determination</a:t>
            </a:r>
          </a:p>
          <a:p>
            <a:pPr lvl="1"/>
            <a:r>
              <a:rPr lang="en-GB" dirty="0" smtClean="0"/>
              <a:t>Balance between the individual and the community</a:t>
            </a:r>
          </a:p>
          <a:p>
            <a:pPr lvl="1"/>
            <a:r>
              <a:rPr lang="en-GB" dirty="0" smtClean="0"/>
              <a:t>Rights and responsibilities</a:t>
            </a:r>
          </a:p>
          <a:p>
            <a:pPr lvl="1"/>
            <a:r>
              <a:rPr lang="en-GB" dirty="0" smtClean="0"/>
              <a:t>Individuals as a community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0593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Gender rather than sex</a:t>
            </a:r>
          </a:p>
          <a:p>
            <a:pPr lvl="1"/>
            <a:r>
              <a:rPr lang="en-GB" dirty="0" smtClean="0"/>
              <a:t>Root of oppression</a:t>
            </a:r>
          </a:p>
          <a:p>
            <a:pPr lvl="2"/>
            <a:r>
              <a:rPr lang="en-GB" dirty="0" smtClean="0"/>
              <a:t>Familiar attributes</a:t>
            </a:r>
          </a:p>
          <a:p>
            <a:pPr lvl="2"/>
            <a:r>
              <a:rPr lang="en-GB" dirty="0" smtClean="0"/>
              <a:t>Devalued by society</a:t>
            </a:r>
          </a:p>
          <a:p>
            <a:r>
              <a:rPr lang="en-GB" dirty="0" smtClean="0"/>
              <a:t>Across the world the following capacities are undervalued</a:t>
            </a:r>
          </a:p>
          <a:p>
            <a:pPr lvl="1"/>
            <a:r>
              <a:rPr lang="en-GB" dirty="0" smtClean="0"/>
              <a:t>Caring/nurturing</a:t>
            </a:r>
          </a:p>
          <a:p>
            <a:pPr lvl="1"/>
            <a:r>
              <a:rPr lang="en-GB" dirty="0" smtClean="0"/>
              <a:t>Women are the major carers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3411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Gilligan (1982)</a:t>
            </a:r>
          </a:p>
          <a:p>
            <a:pPr lvl="1"/>
            <a:r>
              <a:rPr lang="en-GB" dirty="0" smtClean="0"/>
              <a:t>Women tend to respond to moral dilemmas by focusing on the relationships</a:t>
            </a:r>
          </a:p>
          <a:p>
            <a:pPr lvl="1"/>
            <a:r>
              <a:rPr lang="en-GB" dirty="0" smtClean="0"/>
              <a:t>Men focus on the individual rights</a:t>
            </a:r>
          </a:p>
          <a:p>
            <a:pPr lvl="2"/>
            <a:r>
              <a:rPr lang="en-GB" dirty="0" smtClean="0"/>
              <a:t>A different voice</a:t>
            </a:r>
          </a:p>
          <a:p>
            <a:pPr lvl="1"/>
            <a:r>
              <a:rPr lang="en-GB" dirty="0" smtClean="0"/>
              <a:t>But men are heard!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85874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Cultural Feminism:</a:t>
            </a:r>
            <a:br>
              <a:rPr lang="en-GB" dirty="0" smtClean="0"/>
            </a:br>
            <a:r>
              <a:rPr lang="en-GB" dirty="0" smtClean="0"/>
              <a:t>Justice versus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CARE is feminine</a:t>
            </a:r>
          </a:p>
          <a:p>
            <a:pPr lvl="1"/>
            <a:r>
              <a:rPr lang="en-GB" dirty="0" smtClean="0"/>
              <a:t>Then some argue</a:t>
            </a:r>
          </a:p>
          <a:p>
            <a:r>
              <a:rPr lang="en-GB" dirty="0" smtClean="0"/>
              <a:t>JUSTICE is masculine!</a:t>
            </a:r>
          </a:p>
          <a:p>
            <a:endParaRPr lang="en-GB" dirty="0"/>
          </a:p>
          <a:p>
            <a:r>
              <a:rPr lang="en-GB" dirty="0" smtClean="0"/>
              <a:t>Cultural Feminist</a:t>
            </a:r>
          </a:p>
          <a:p>
            <a:pPr lvl="1"/>
            <a:r>
              <a:rPr lang="en-GB" dirty="0" smtClean="0"/>
              <a:t>Do not want to undermine JUSTICE</a:t>
            </a:r>
          </a:p>
          <a:p>
            <a:pPr lvl="2"/>
            <a:r>
              <a:rPr lang="en-GB" dirty="0" smtClean="0"/>
              <a:t>Rather	</a:t>
            </a:r>
          </a:p>
          <a:p>
            <a:pPr lvl="1"/>
            <a:r>
              <a:rPr lang="en-GB" dirty="0" smtClean="0"/>
              <a:t>Ensure that CARE and COMPASSION have equal value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156223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Womanist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Whatever ever version is chosen</a:t>
            </a:r>
          </a:p>
          <a:p>
            <a:pPr lvl="1"/>
            <a:r>
              <a:rPr lang="en-GB" dirty="0" smtClean="0"/>
              <a:t>Individual women experience oppression differently</a:t>
            </a:r>
          </a:p>
          <a:p>
            <a:pPr lvl="3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883899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Womanist </a:t>
            </a:r>
            <a:r>
              <a:rPr lang="en-GB" dirty="0" smtClean="0"/>
              <a:t>or Feminist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women are ‘put off’ by feminist theory</a:t>
            </a:r>
          </a:p>
          <a:p>
            <a:pPr lvl="1"/>
            <a:r>
              <a:rPr lang="en-GB" dirty="0"/>
              <a:t>They have </a:t>
            </a:r>
            <a:r>
              <a:rPr lang="en-GB" dirty="0" smtClean="0"/>
              <a:t>rejected </a:t>
            </a:r>
            <a:r>
              <a:rPr lang="en-GB" dirty="0"/>
              <a:t>‘FEMINIST’ </a:t>
            </a:r>
          </a:p>
          <a:p>
            <a:pPr lvl="1"/>
            <a:r>
              <a:rPr lang="en-GB" dirty="0"/>
              <a:t>They have owned ‘WOMANIST’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342900" lvl="2" indent="-274320"/>
            <a:r>
              <a:rPr lang="en-GB" dirty="0"/>
              <a:t>As an </a:t>
            </a:r>
            <a:r>
              <a:rPr lang="en-GB" dirty="0" smtClean="0"/>
              <a:t>intersection between</a:t>
            </a:r>
          </a:p>
          <a:p>
            <a:pPr marL="553212" lvl="3" indent="-274320"/>
            <a:r>
              <a:rPr lang="en-GB" dirty="0" smtClean="0"/>
              <a:t>Race</a:t>
            </a:r>
          </a:p>
          <a:p>
            <a:pPr marL="553212" lvl="3" indent="-274320"/>
            <a:r>
              <a:rPr lang="en-GB" dirty="0" smtClean="0"/>
              <a:t>Class</a:t>
            </a:r>
          </a:p>
          <a:p>
            <a:pPr marL="553212" lvl="3" indent="-274320"/>
            <a:r>
              <a:rPr lang="en-GB" dirty="0" smtClean="0"/>
              <a:t>Gender</a:t>
            </a:r>
          </a:p>
          <a:p>
            <a:pPr marL="342900" lvl="2" indent="-274320"/>
            <a:r>
              <a:rPr lang="en-GB" dirty="0" smtClean="0"/>
              <a:t>As forces which</a:t>
            </a:r>
          </a:p>
          <a:p>
            <a:pPr marL="553212" lvl="3" indent="-274320"/>
            <a:r>
              <a:rPr lang="en-GB" dirty="0" smtClean="0"/>
              <a:t>Stereotype</a:t>
            </a:r>
          </a:p>
          <a:p>
            <a:pPr marL="553212" lvl="3" indent="-274320"/>
            <a:r>
              <a:rPr lang="en-GB" dirty="0" smtClean="0"/>
              <a:t>Violate</a:t>
            </a:r>
          </a:p>
          <a:p>
            <a:pPr marL="553212" lvl="3" indent="-274320"/>
            <a:r>
              <a:rPr lang="en-GB" dirty="0" smtClean="0"/>
              <a:t>Objectify</a:t>
            </a:r>
          </a:p>
          <a:p>
            <a:pPr marL="553212" lvl="3" indent="-274320"/>
            <a:r>
              <a:rPr lang="en-GB" dirty="0" smtClean="0"/>
              <a:t>dominate</a:t>
            </a:r>
          </a:p>
          <a:p>
            <a:pPr marL="553212" lvl="3" indent="-27432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077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Womanist Theory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Roots in</a:t>
            </a:r>
          </a:p>
          <a:p>
            <a:pPr lvl="1"/>
            <a:r>
              <a:rPr lang="en-GB" dirty="0" smtClean="0"/>
              <a:t>Black Liberation Theology</a:t>
            </a:r>
          </a:p>
          <a:p>
            <a:r>
              <a:rPr lang="en-GB" dirty="0" smtClean="0"/>
              <a:t>Sees feminism as</a:t>
            </a:r>
          </a:p>
          <a:p>
            <a:pPr lvl="1"/>
            <a:r>
              <a:rPr lang="en-GB" dirty="0" smtClean="0"/>
              <a:t>A struggle to end sexist oppression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5558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Womanist </a:t>
            </a:r>
            <a:r>
              <a:rPr lang="en-GB" dirty="0" smtClean="0"/>
              <a:t>Theory:</a:t>
            </a:r>
            <a:br>
              <a:rPr lang="en-GB" dirty="0" smtClean="0"/>
            </a:br>
            <a:r>
              <a:rPr lang="en-GB" dirty="0" smtClean="0"/>
              <a:t>Inter-sectionality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Crenshaw</a:t>
            </a:r>
          </a:p>
          <a:p>
            <a:pPr lvl="1"/>
            <a:r>
              <a:rPr lang="en-GB" dirty="0" smtClean="0"/>
              <a:t>Aims to avoid privileging and particular voice</a:t>
            </a:r>
          </a:p>
          <a:p>
            <a:pPr lvl="2"/>
            <a:r>
              <a:rPr lang="en-GB" dirty="0" smtClean="0"/>
              <a:t>Neither one’s </a:t>
            </a:r>
          </a:p>
          <a:p>
            <a:pPr lvl="3"/>
            <a:r>
              <a:rPr lang="en-GB" dirty="0" smtClean="0"/>
              <a:t>Race</a:t>
            </a:r>
          </a:p>
          <a:p>
            <a:pPr lvl="3"/>
            <a:r>
              <a:rPr lang="en-GB" dirty="0" smtClean="0"/>
              <a:t>Sex </a:t>
            </a:r>
          </a:p>
          <a:p>
            <a:pPr lvl="3"/>
            <a:r>
              <a:rPr lang="en-GB" dirty="0" smtClean="0"/>
              <a:t>Are primary</a:t>
            </a:r>
          </a:p>
          <a:p>
            <a:r>
              <a:rPr lang="en-GB" dirty="0" smtClean="0"/>
              <a:t>A focus on full self-development of everyone </a:t>
            </a:r>
          </a:p>
          <a:p>
            <a:r>
              <a:rPr lang="en-GB" dirty="0" smtClean="0"/>
              <a:t>With a recognition that we are all involved with </a:t>
            </a:r>
          </a:p>
          <a:p>
            <a:pPr lvl="1"/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Communities</a:t>
            </a:r>
          </a:p>
          <a:p>
            <a:pPr lvl="1"/>
            <a:r>
              <a:rPr lang="en-GB" dirty="0" smtClean="0"/>
              <a:t>Political entitles</a:t>
            </a:r>
          </a:p>
          <a:p>
            <a:pPr lvl="1"/>
            <a:r>
              <a:rPr lang="en-GB" dirty="0" smtClean="0"/>
              <a:t>Thus NO-ONE should be subject to oppression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9176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Postmodern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Rejection of the ‘grand narratives’</a:t>
            </a:r>
          </a:p>
          <a:p>
            <a:r>
              <a:rPr lang="en-GB" dirty="0" smtClean="0"/>
              <a:t>Not a single explanation for the oppression of women</a:t>
            </a:r>
          </a:p>
          <a:p>
            <a:r>
              <a:rPr lang="en-GB" dirty="0" smtClean="0"/>
              <a:t>Three ideas</a:t>
            </a:r>
          </a:p>
          <a:p>
            <a:pPr lvl="1"/>
            <a:r>
              <a:rPr lang="en-GB" dirty="0" smtClean="0"/>
              <a:t>Phallologocentrism</a:t>
            </a:r>
          </a:p>
          <a:p>
            <a:pPr lvl="1"/>
            <a:r>
              <a:rPr lang="en-GB" dirty="0" smtClean="0"/>
              <a:t>Psychoanalysis</a:t>
            </a:r>
          </a:p>
          <a:p>
            <a:pPr lvl="1"/>
            <a:r>
              <a:rPr lang="en-GB" dirty="0" smtClean="0"/>
              <a:t>Sexual difference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9948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Phallocentrisim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Phallocentrisim</a:t>
            </a:r>
          </a:p>
          <a:p>
            <a:pPr lvl="1"/>
            <a:r>
              <a:rPr lang="en-GB" dirty="0" smtClean="0"/>
              <a:t>Centrality of the phallus</a:t>
            </a:r>
          </a:p>
          <a:p>
            <a:pPr lvl="2"/>
            <a:r>
              <a:rPr lang="en-GB" dirty="0" smtClean="0"/>
              <a:t>Singularity of a Penis</a:t>
            </a:r>
          </a:p>
          <a:p>
            <a:pPr lvl="2"/>
            <a:r>
              <a:rPr lang="en-GB" dirty="0" smtClean="0"/>
              <a:t>Singularity of thought </a:t>
            </a:r>
          </a:p>
          <a:p>
            <a:r>
              <a:rPr lang="en-GB" dirty="0" smtClean="0"/>
              <a:t>Phallologocentrism</a:t>
            </a:r>
          </a:p>
          <a:p>
            <a:pPr lvl="1"/>
            <a:r>
              <a:rPr lang="en-GB" dirty="0" smtClean="0"/>
              <a:t>Centrality of the world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494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Alternative from </a:t>
            </a:r>
            <a:br>
              <a:rPr lang="en-GB" dirty="0" smtClean="0"/>
            </a:br>
            <a:r>
              <a:rPr lang="en-GB" dirty="0" smtClean="0"/>
              <a:t>Postmodern Feminist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emphasise diversity and difference</a:t>
            </a:r>
          </a:p>
          <a:p>
            <a:r>
              <a:rPr lang="en-GB" dirty="0" smtClean="0"/>
              <a:t>Psychoanalysis</a:t>
            </a:r>
          </a:p>
          <a:p>
            <a:pPr lvl="1"/>
            <a:r>
              <a:rPr lang="en-GB" dirty="0" smtClean="0"/>
              <a:t>Look into childhood</a:t>
            </a:r>
          </a:p>
          <a:p>
            <a:pPr lvl="1"/>
            <a:r>
              <a:rPr lang="en-GB" dirty="0" smtClean="0"/>
              <a:t>Infantile state</a:t>
            </a:r>
          </a:p>
          <a:p>
            <a:pPr lvl="1"/>
            <a:r>
              <a:rPr lang="en-GB" dirty="0" smtClean="0"/>
              <a:t>Roots of our current way of thinking</a:t>
            </a:r>
          </a:p>
          <a:p>
            <a:pPr lvl="1"/>
            <a:r>
              <a:rPr lang="en-GB" dirty="0" smtClean="0"/>
              <a:t>Freud &amp; Lacan</a:t>
            </a:r>
          </a:p>
          <a:p>
            <a:pPr lvl="2"/>
            <a:r>
              <a:rPr lang="en-GB" dirty="0" smtClean="0"/>
              <a:t>Sexist in their writings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4267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Sexual Difference</a:t>
            </a:r>
            <a:br>
              <a:rPr lang="en-GB" dirty="0" smtClean="0"/>
            </a:br>
            <a:r>
              <a:rPr lang="en-GB" dirty="0" smtClean="0"/>
              <a:t>Postmodern Feminist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Sexual difference is </a:t>
            </a:r>
          </a:p>
          <a:p>
            <a:pPr lvl="1"/>
            <a:r>
              <a:rPr lang="en-GB" dirty="0" smtClean="0"/>
              <a:t>socially constructed</a:t>
            </a:r>
          </a:p>
          <a:p>
            <a:pPr lvl="1"/>
            <a:r>
              <a:rPr lang="en-GB" dirty="0" smtClean="0"/>
              <a:t>Not biologically based</a:t>
            </a:r>
          </a:p>
          <a:p>
            <a:r>
              <a:rPr lang="en-GB" dirty="0" smtClean="0"/>
              <a:t>Language</a:t>
            </a:r>
          </a:p>
          <a:p>
            <a:pPr lvl="1"/>
            <a:r>
              <a:rPr lang="en-GB" dirty="0" smtClean="0"/>
              <a:t>Two genders</a:t>
            </a:r>
          </a:p>
          <a:p>
            <a:pPr lvl="2"/>
            <a:r>
              <a:rPr lang="en-GB" dirty="0" smtClean="0"/>
              <a:t>Masculine</a:t>
            </a:r>
          </a:p>
          <a:p>
            <a:pPr lvl="2"/>
            <a:r>
              <a:rPr lang="en-GB" dirty="0" smtClean="0"/>
              <a:t>Feminine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0378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Third World </a:t>
            </a:r>
            <a:br>
              <a:rPr lang="en-GB" dirty="0" smtClean="0"/>
            </a:br>
            <a:r>
              <a:rPr lang="en-GB" dirty="0" smtClean="0"/>
              <a:t>&amp; Postcolonial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Emerged from </a:t>
            </a:r>
          </a:p>
          <a:p>
            <a:pPr lvl="1"/>
            <a:r>
              <a:rPr lang="en-GB" dirty="0" smtClean="0"/>
              <a:t>Third World women</a:t>
            </a:r>
          </a:p>
          <a:p>
            <a:pPr lvl="1"/>
            <a:r>
              <a:rPr lang="en-GB" dirty="0" smtClean="0"/>
              <a:t>Political category</a:t>
            </a:r>
          </a:p>
          <a:p>
            <a:pPr lvl="1"/>
            <a:r>
              <a:rPr lang="en-GB" dirty="0" smtClean="0"/>
              <a:t>More than a geopolitical category</a:t>
            </a:r>
          </a:p>
          <a:p>
            <a:r>
              <a:rPr lang="en-GB" dirty="0" smtClean="0"/>
              <a:t>Oppose</a:t>
            </a:r>
          </a:p>
          <a:p>
            <a:pPr lvl="1"/>
            <a:r>
              <a:rPr lang="en-GB" dirty="0" smtClean="0"/>
              <a:t>Social</a:t>
            </a:r>
          </a:p>
          <a:p>
            <a:pPr lvl="1"/>
            <a:r>
              <a:rPr lang="en-GB" dirty="0" smtClean="0"/>
              <a:t>Cultural</a:t>
            </a:r>
          </a:p>
          <a:p>
            <a:pPr lvl="1"/>
            <a:r>
              <a:rPr lang="en-GB" dirty="0" smtClean="0"/>
              <a:t>Political change</a:t>
            </a:r>
          </a:p>
          <a:p>
            <a:pPr lvl="1"/>
            <a:r>
              <a:rPr lang="en-GB" dirty="0" smtClean="0"/>
              <a:t>Imperialism</a:t>
            </a:r>
          </a:p>
          <a:p>
            <a:pPr lvl="1"/>
            <a:r>
              <a:rPr lang="en-GB" dirty="0" smtClean="0"/>
              <a:t>Racism</a:t>
            </a:r>
          </a:p>
          <a:p>
            <a:pPr lvl="1"/>
            <a:r>
              <a:rPr lang="en-GB" dirty="0" smtClean="0"/>
              <a:t>Sexism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7489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Postcolonial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Refers to men and women in former colonies</a:t>
            </a:r>
          </a:p>
          <a:p>
            <a:pPr lvl="1"/>
            <a:r>
              <a:rPr lang="en-GB" dirty="0" smtClean="0"/>
              <a:t>Roots of oppression are in the these histories</a:t>
            </a:r>
          </a:p>
          <a:p>
            <a:pPr lvl="2"/>
            <a:r>
              <a:rPr lang="en-GB" dirty="0" smtClean="0"/>
              <a:t>Colonialism</a:t>
            </a:r>
          </a:p>
          <a:p>
            <a:pPr lvl="2"/>
            <a:r>
              <a:rPr lang="en-GB" dirty="0" smtClean="0"/>
              <a:t>Exploitation</a:t>
            </a:r>
          </a:p>
          <a:p>
            <a:pPr lvl="2"/>
            <a:r>
              <a:rPr lang="en-GB" dirty="0" smtClean="0"/>
              <a:t>Imperialism</a:t>
            </a:r>
          </a:p>
          <a:p>
            <a:pPr lvl="2"/>
            <a:r>
              <a:rPr lang="en-GB" dirty="0" smtClean="0"/>
              <a:t>Sexism</a:t>
            </a:r>
          </a:p>
          <a:p>
            <a:pPr lvl="2"/>
            <a:r>
              <a:rPr lang="en-GB" dirty="0" smtClean="0"/>
              <a:t>racism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3170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172</TotalTime>
  <Words>1223</Words>
  <Application>Microsoft Office PowerPoint</Application>
  <PresentationFormat>On-screen Show (4:3)</PresentationFormat>
  <Paragraphs>283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Century Gothic</vt:lpstr>
      <vt:lpstr>Wingdings 2</vt:lpstr>
      <vt:lpstr>Austin</vt:lpstr>
      <vt:lpstr>SJSI4017:  The Landscape of Social Inclusion</vt:lpstr>
      <vt:lpstr>Liberal Feminism  &amp; Marxist Feminism</vt:lpstr>
      <vt:lpstr>Liberalism</vt:lpstr>
      <vt:lpstr>Classical Liberalism</vt:lpstr>
      <vt:lpstr>Liberal Feminism</vt:lpstr>
      <vt:lpstr>Liberal Feminism: Western World</vt:lpstr>
      <vt:lpstr>Women </vt:lpstr>
      <vt:lpstr>Marxist Feminism</vt:lpstr>
      <vt:lpstr>Marxists Feminism </vt:lpstr>
      <vt:lpstr>Marxist Feminisms: Fredrick Engels</vt:lpstr>
      <vt:lpstr>Men as Owners</vt:lpstr>
      <vt:lpstr>Friedrich Engels: The Origin of the Family, Private Property, and the State (1884)</vt:lpstr>
      <vt:lpstr>Capitalism &amp; Marxist Feminism</vt:lpstr>
      <vt:lpstr>Unvalued Production</vt:lpstr>
      <vt:lpstr>Marxists Feminism: Capitalism</vt:lpstr>
      <vt:lpstr>Radical Feminism</vt:lpstr>
      <vt:lpstr>Patriarchy</vt:lpstr>
      <vt:lpstr>Radical Feminists</vt:lpstr>
      <vt:lpstr>Monogamous Heterosexuality</vt:lpstr>
      <vt:lpstr>Radical Feminist: Solutions to Oppression</vt:lpstr>
      <vt:lpstr>PowerPoint Presentation</vt:lpstr>
      <vt:lpstr>Radical Feminism: Objectification of Women</vt:lpstr>
      <vt:lpstr>Socialist Feminism</vt:lpstr>
      <vt:lpstr>Roots of Oppression: Socialist Feminism</vt:lpstr>
      <vt:lpstr>Unifying Concept</vt:lpstr>
      <vt:lpstr>Socialist Feminism: Women’s Liberation</vt:lpstr>
      <vt:lpstr>Cultural Feminism</vt:lpstr>
      <vt:lpstr>Cultural Feminism</vt:lpstr>
      <vt:lpstr>Cultural Feminism: Justice versus Care</vt:lpstr>
      <vt:lpstr>Womanist Theory</vt:lpstr>
      <vt:lpstr>Womanist or Feminist</vt:lpstr>
      <vt:lpstr>Womanist Theory</vt:lpstr>
      <vt:lpstr>Womanist Theory: Inter-sectionality</vt:lpstr>
      <vt:lpstr>Postmodern Feminism</vt:lpstr>
      <vt:lpstr>Phallocentrisim</vt:lpstr>
      <vt:lpstr>Alternative from  Postmodern Feminist</vt:lpstr>
      <vt:lpstr>Sexual Difference Postmodern Feminist</vt:lpstr>
      <vt:lpstr>Third World  &amp; Postcolonial Feminism</vt:lpstr>
      <vt:lpstr>Postcolonial Feminism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SJSI4017:  The Landscape of Social Inclusion</dc:title>
  <dc:creator>Caroline</dc:creator>
  <cp:lastModifiedBy>Caroline Lohmann-Hancock</cp:lastModifiedBy>
  <cp:revision>17</cp:revision>
  <dcterms:created xsi:type="dcterms:W3CDTF">2014-01-22T13:22:00Z</dcterms:created>
  <dcterms:modified xsi:type="dcterms:W3CDTF">2018-02-05T14:34:11Z</dcterms:modified>
</cp:coreProperties>
</file>