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D936B8-14EF-424B-A687-568AE0344D42}" v="18" dt="2023-11-13T13:42:39.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220"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0204A5-B8A8-45E2-A786-BEDFDB6E5069}" type="datetimeFigureOut">
              <a:rPr lang="en-US" smtClean="0"/>
              <a:t>11/13/2023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6E20E7-3DB2-4A66-B271-AC1A910751A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“waste-to-energy conversion” could effectively produce clean energy and facilitate the combustion of solid waste for energy recovery.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business manager of renewable energy, “GreenTech Innovations”  could produce “synthetic natural gas”, chemicals and transportation fuels by using the WTE mechanism.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management authority of the “GreenTech Innovations” aims to work on to remove the potential gap associated with the waste disposal and alternative energy sources. Additionally, the opportunities of the waste management market are also estimated to grow by the potential activities of the operational manager.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advanced technologies and implementation of the regulatory compliances plays an effective role to maintain the consistency in the addressing strategy. “GreenTech Innovations” can address the market gap along with the possible improvement areas by making partnerships with the proponents of renewable energy.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“GreenTech Innovations” intends to establish the business operation within the United Kingdom due to the strategic and potential opportunities in the context of renewable energy sources.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legal entity plays an essential role to manage the operational efficiency of an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a structured manner. </a:t>
            </a:r>
            <a:endParaRPr lang="en-GB" dirty="0"/>
          </a:p>
        </p:txBody>
      </p:sp>
      <p:sp>
        <p:nvSpPr>
          <p:cNvPr id="4" name="Slide Number Placeholder 3"/>
          <p:cNvSpPr>
            <a:spLocks noGrp="1"/>
          </p:cNvSpPr>
          <p:nvPr>
            <p:ph type="sldNum" sz="quarter" idx="10"/>
          </p:nvPr>
        </p:nvSpPr>
        <p:spPr/>
        <p:txBody>
          <a:bodyPr/>
          <a:lstStyle/>
          <a:p>
            <a:fld id="{4B6E20E7-3DB2-4A66-B271-AC1A910751A9}" type="slidenum">
              <a:rPr lang="en-GB" smtClean="0"/>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a:lnSpc>
                <a:spcPct val="150000"/>
              </a:lnSpc>
            </a:pPr>
            <a:r>
              <a:rPr lang="en-GB" sz="1800" b="1" dirty="0">
                <a:effectLst/>
                <a:latin typeface="Times New Roman" panose="02020603050405020304" pitchFamily="18" charset="0"/>
                <a:ea typeface="Times New Roman" panose="02020603050405020304" pitchFamily="18" charset="0"/>
              </a:rPr>
              <a:t>Strengths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Sustainable energy  source: The utilising of waste products as renewable energy sources, WTE lessens the need for fossil fuels.</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Waste management solution: Reduces landfill usage and related environmental implications while addressing waste disposal challenges by turning trash into electricity.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Potential revenue stream: Provide chances to make money by processing garbage and selling electricity.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Environmental benefits: Minimises wastes and helps promote a circular economy by reducing greenhouse gas emissions.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Arial" panose="020B0604020202020204" pitchFamily="34"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Weaknesses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High initial costs: Establishing WTE facilities necessitates a large capital outlay as well as ongoing operating costs.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Public perception: Opposition from the community stemming from worries about possible health effects, pollution and odour.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Feedstock variability:  Variations in waste composition can have an impact on operational effectiveness and energy production.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Regulatory difficulties: Adhering to stringent environmental laws and obtaining permits might be difficult.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Opportunities</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Technological advancements: WTE technologies can become more cost effective and efficient with further innovation.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Increasing demand: The market for WTE may see an increase due to the growing focus on sustainable energy solutions.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Partnerships and collaborations: Creating partnerships with waste management firms and municipalities can help businesses grow.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Government support: Policies, grants and incentives in favour of renewable energy can help the WTE industry grow.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Threats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Competition from alternatives: Alternative energy sources, such as wind and solar electricity pose a threat.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Economic factors: The viability of WTE can be impacted by changes in government regulations and energy prices.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Public opposition: Owing to worries about the environment and health, the public continues to oppose. </a:t>
            </a:r>
            <a:endParaRPr lang="en-IN" sz="1800" dirty="0">
              <a:effectLst/>
              <a:latin typeface="Arial" panose="020B0604020202020204" pitchFamily="34" charset="0"/>
              <a:ea typeface="Arial" panose="020B0604020202020204" pitchFamily="34" charset="0"/>
            </a:endParaRPr>
          </a:p>
          <a:p>
            <a:pPr>
              <a:lnSpc>
                <a:spcPct val="150000"/>
              </a:lnSpc>
            </a:pPr>
            <a:r>
              <a:rPr lang="en-GB" sz="1800" dirty="0">
                <a:effectLst/>
                <a:latin typeface="Times New Roman" panose="02020603050405020304" pitchFamily="18" charset="0"/>
                <a:ea typeface="Times New Roman" panose="02020603050405020304" pitchFamily="18" charset="0"/>
              </a:rPr>
              <a:t>Operating challenges: WTE facilities have operating risks due to feedstock logistics, technical complexity and maintenance concerns.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B6E20E7-3DB2-4A66-B271-AC1A910751A9}" type="slidenum">
              <a:rPr lang="en-GB" smtClean="0"/>
              <a:t>9</a:t>
            </a:fld>
            <a:endParaRPr lang="en-GB"/>
          </a:p>
        </p:txBody>
      </p:sp>
    </p:spTree>
    <p:extLst>
      <p:ext uri="{BB962C8B-B14F-4D97-AF65-F5344CB8AC3E}">
        <p14:creationId xmlns:p14="http://schemas.microsoft.com/office/powerpoint/2010/main" val="2929835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Adoption can be boosted by educating the public about the advantages of integrated systems and working with waste management organisations to establish these systems. Attracting potential customers can be achieved by providing flexible contracts and proving WTE's economic feasibility for a range of sectors. Utilising technological innovations and placing a strong emphasis on regulatory compliance will increase market share and confidence in WTE products.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B6E20E7-3DB2-4A66-B271-AC1A910751A9}" type="slidenum">
              <a:rPr lang="en-GB" smtClean="0"/>
              <a:t>10</a:t>
            </a:fld>
            <a:endParaRPr lang="en-GB"/>
          </a:p>
        </p:txBody>
      </p:sp>
    </p:spTree>
    <p:extLst>
      <p:ext uri="{BB962C8B-B14F-4D97-AF65-F5344CB8AC3E}">
        <p14:creationId xmlns:p14="http://schemas.microsoft.com/office/powerpoint/2010/main" val="474581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WTE projects frequently look to a variety of funding sources, including grants from the government, loans from financial institutions, venture capital and private investors. Financial estimates need to account for the costs of building, running and maintaining the business as well as potential government subsidies and energy sales revenue. Continuous operating costs for distribution,  garbage collection, maintenance and staffing need also be taken into account. Secure funding and the sustainability of the Waste to Energy Project depend on a well structured finance plan, a thorough financial plan and a thorough cost benefit analysis.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B6E20E7-3DB2-4A66-B271-AC1A910751A9}" type="slidenum">
              <a:rPr lang="en-GB" smtClean="0"/>
              <a:t>11</a:t>
            </a:fld>
            <a:endParaRPr lang="en-GB"/>
          </a:p>
        </p:txBody>
      </p:sp>
    </p:spTree>
    <p:extLst>
      <p:ext uri="{BB962C8B-B14F-4D97-AF65-F5344CB8AC3E}">
        <p14:creationId xmlns:p14="http://schemas.microsoft.com/office/powerpoint/2010/main" val="141838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WTE programs are financed and lent to by financial institutions such as development bands, green energy funds and commercial banks. Joint ventures are facilitated by public private partnerships with governmental entities, which provide access to waste streams and possible infrastructure support.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B6E20E7-3DB2-4A66-B271-AC1A910751A9}" type="slidenum">
              <a:rPr lang="en-GB" smtClean="0"/>
              <a:t>12</a:t>
            </a:fld>
            <a:endParaRPr lang="en-GB"/>
          </a:p>
        </p:txBody>
      </p:sp>
    </p:spTree>
    <p:extLst>
      <p:ext uri="{BB962C8B-B14F-4D97-AF65-F5344CB8AC3E}">
        <p14:creationId xmlns:p14="http://schemas.microsoft.com/office/powerpoint/2010/main" val="2660521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46B9F5-E89F-4E20-B15E-0D8967965069}" type="datetimeFigureOut">
              <a:rPr lang="en-US" smtClean="0"/>
              <a:t>11/13/2023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75762-7333-4DF2-A1F9-8263ECDE360C}"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5381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6B9F5-E89F-4E20-B15E-0D8967965069}" type="datetimeFigureOut">
              <a:rPr lang="en-US" smtClean="0"/>
              <a:t>11/13/2023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3248799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6B9F5-E89F-4E20-B15E-0D8967965069}" type="datetimeFigureOut">
              <a:rPr lang="en-US" smtClean="0"/>
              <a:t>11/13/2023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75762-7333-4DF2-A1F9-8263ECDE360C}"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1387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46B9F5-E89F-4E20-B15E-0D8967965069}" type="datetimeFigureOut">
              <a:rPr lang="en-US" smtClean="0"/>
              <a:t>11/13/2023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3007357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46B9F5-E89F-4E20-B15E-0D8967965069}" type="datetimeFigureOut">
              <a:rPr lang="en-US" smtClean="0"/>
              <a:t>11/13/2023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2325945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46B9F5-E89F-4E20-B15E-0D8967965069}" type="datetimeFigureOut">
              <a:rPr lang="en-US" smtClean="0"/>
              <a:t>11/13/2023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1353816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D46B9F5-E89F-4E20-B15E-0D8967965069}" type="datetimeFigureOut">
              <a:rPr lang="en-US" smtClean="0"/>
              <a:t>11/13/2023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263062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2D46B9F5-E89F-4E20-B15E-0D8967965069}" type="datetimeFigureOut">
              <a:rPr lang="en-US" smtClean="0"/>
              <a:t>11/13/2023</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E875762-7333-4DF2-A1F9-8263ECDE360C}" type="slidenum">
              <a:rPr lang="en-GB" smtClean="0"/>
              <a:t>‹#›</a:t>
            </a:fld>
            <a:endParaRPr lang="en-GB"/>
          </a:p>
        </p:txBody>
      </p:sp>
    </p:spTree>
    <p:extLst>
      <p:ext uri="{BB962C8B-B14F-4D97-AF65-F5344CB8AC3E}">
        <p14:creationId xmlns:p14="http://schemas.microsoft.com/office/powerpoint/2010/main" val="418182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46B9F5-E89F-4E20-B15E-0D8967965069}" type="datetimeFigureOut">
              <a:rPr lang="en-US" smtClean="0"/>
              <a:t>11/13/2023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1677503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6B9F5-E89F-4E20-B15E-0D8967965069}" type="datetimeFigureOut">
              <a:rPr lang="en-US" smtClean="0"/>
              <a:t>11/13/2023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3381007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6B9F5-E89F-4E20-B15E-0D8967965069}" type="datetimeFigureOut">
              <a:rPr lang="en-US" smtClean="0"/>
              <a:t>11/13/2023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875762-7333-4DF2-A1F9-8263ECDE360C}" type="slidenum">
              <a:rPr lang="en-GB" smtClean="0"/>
              <a:t>‹#›</a:t>
            </a:fld>
            <a:endParaRPr lang="en-GB"/>
          </a:p>
        </p:txBody>
      </p:sp>
    </p:spTree>
    <p:extLst>
      <p:ext uri="{BB962C8B-B14F-4D97-AF65-F5344CB8AC3E}">
        <p14:creationId xmlns:p14="http://schemas.microsoft.com/office/powerpoint/2010/main" val="3794788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2D46B9F5-E89F-4E20-B15E-0D8967965069}" type="datetimeFigureOut">
              <a:rPr lang="en-US" smtClean="0"/>
              <a:t>11/13/2023</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FE875762-7333-4DF2-A1F9-8263ECDE360C}"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600361"/>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tatista.com/statistics/246178/projected-global-waste-management-market-siz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7DC5D6-BB96-3CDF-5E27-D6550C93D365}"/>
              </a:ext>
            </a:extLst>
          </p:cNvPr>
          <p:cNvSpPr>
            <a:spLocks noGrp="1"/>
          </p:cNvSpPr>
          <p:nvPr>
            <p:ph type="ctrTitle"/>
          </p:nvPr>
        </p:nvSpPr>
        <p:spPr>
          <a:xfrm>
            <a:off x="838200" y="5334000"/>
            <a:ext cx="7543800" cy="914400"/>
          </a:xfrm>
        </p:spPr>
        <p:txBody>
          <a:bodyPr>
            <a:normAutofit fontScale="90000"/>
          </a:bodyPr>
          <a:lstStyle/>
          <a:p>
            <a:pPr algn="ctr">
              <a:lnSpc>
                <a:spcPct val="115000"/>
              </a:lnSpc>
            </a:pPr>
            <a:r>
              <a:rPr lang="en-GB" sz="1800" b="1" dirty="0">
                <a:effectLst/>
                <a:latin typeface="Arial" panose="020B0604020202020204" pitchFamily="34" charset="0"/>
                <a:ea typeface="Arial" panose="020B0604020202020204" pitchFamily="34" charset="0"/>
              </a:rPr>
              <a:t>NAME: </a:t>
            </a:r>
            <a:r>
              <a:rPr lang="en-GB" sz="1800" b="1" dirty="0">
                <a:effectLst/>
                <a:latin typeface="Times New Roman" panose="02020603050405020304" pitchFamily="18" charset="0"/>
                <a:ea typeface="Arial" panose="020B0604020202020204" pitchFamily="34" charset="0"/>
              </a:rPr>
              <a:t>DIVYA HARISHKUMAR SOLANKI</a:t>
            </a:r>
            <a:br>
              <a:rPr lang="en-IN"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Arial" panose="020B0604020202020204" pitchFamily="34" charset="0"/>
              </a:rPr>
              <a:t>STUDENT ID:2237588</a:t>
            </a:r>
            <a:br>
              <a:rPr lang="en-IN"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Arial" panose="020B0604020202020204" pitchFamily="34" charset="0"/>
              </a:rPr>
              <a:t>PROGRAMME: </a:t>
            </a:r>
            <a:r>
              <a:rPr lang="en-GB" sz="1800" b="1" kern="100" dirty="0">
                <a:effectLst/>
                <a:latin typeface="Times New Roman" panose="02020603050405020304" pitchFamily="18" charset="0"/>
                <a:ea typeface="Cambria" panose="02040503050406030204" pitchFamily="18" charset="0"/>
              </a:rPr>
              <a:t>MASTER OF BUSINESS ADMINISTRATION</a:t>
            </a:r>
            <a:br>
              <a:rPr lang="en-IN"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Arial" panose="020B0604020202020204" pitchFamily="34" charset="0"/>
              </a:rPr>
              <a:t>MODULE: </a:t>
            </a:r>
            <a:r>
              <a:rPr lang="en-GB" sz="1800" b="1" dirty="0">
                <a:effectLst/>
                <a:latin typeface="Times New Roman" panose="02020603050405020304" pitchFamily="18" charset="0"/>
                <a:ea typeface="Arial" panose="020B0604020202020204" pitchFamily="34" charset="0"/>
              </a:rPr>
              <a:t>ENTREPRENEURSHIP</a:t>
            </a:r>
            <a:br>
              <a:rPr lang="en-IN"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Arial" panose="020B0604020202020204" pitchFamily="34" charset="0"/>
              </a:rPr>
              <a:t>MODULE CODE: </a:t>
            </a:r>
            <a:r>
              <a:rPr lang="en-GB" sz="1800" b="1" dirty="0">
                <a:effectLst/>
                <a:latin typeface="Times New Roman" panose="02020603050405020304" pitchFamily="18" charset="0"/>
                <a:ea typeface="Arial" panose="020B0604020202020204" pitchFamily="34" charset="0"/>
              </a:rPr>
              <a:t>LCMB 7004</a:t>
            </a:r>
            <a:br>
              <a:rPr lang="en-GB" sz="1800" b="1" dirty="0">
                <a:effectLst/>
                <a:latin typeface="Times New Roman" panose="02020603050405020304" pitchFamily="18" charset="0"/>
                <a:ea typeface="Arial" panose="020B0604020202020204" pitchFamily="34" charset="0"/>
              </a:rPr>
            </a:br>
            <a:r>
              <a:rPr lang="en-GB" sz="1800" b="1" dirty="0">
                <a:effectLst/>
                <a:latin typeface="Arial" panose="020B0604020202020204" pitchFamily="34" charset="0"/>
                <a:ea typeface="Arial" panose="020B0604020202020204" pitchFamily="34" charset="0"/>
                <a:cs typeface="Arial" panose="020B0604020202020204" pitchFamily="34" charset="0"/>
              </a:rPr>
              <a:t>Component</a:t>
            </a:r>
            <a:r>
              <a:rPr lang="en-GB" sz="1800" b="1" dirty="0">
                <a:effectLst/>
                <a:latin typeface="Times New Roman" panose="02020603050405020304" pitchFamily="18" charset="0"/>
                <a:ea typeface="Arial" panose="020B0604020202020204" pitchFamily="34" charset="0"/>
              </a:rPr>
              <a:t> : 2</a:t>
            </a:r>
            <a:br>
              <a:rPr lang="en-IN" sz="1800" dirty="0">
                <a:effectLst/>
                <a:latin typeface="Arial" panose="020B0604020202020204" pitchFamily="34" charset="0"/>
                <a:ea typeface="Arial" panose="020B0604020202020204" pitchFamily="34" charset="0"/>
              </a:rPr>
            </a:br>
            <a:r>
              <a:rPr lang="en-GB" sz="1800" b="1" dirty="0">
                <a:effectLst/>
                <a:latin typeface="Times New Roman" panose="02020603050405020304" pitchFamily="18"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GB" sz="1800" b="1" dirty="0">
                <a:effectLst/>
                <a:latin typeface="Arial" panose="020B0604020202020204" pitchFamily="34" charset="0"/>
                <a:ea typeface="Arial" panose="020B0604020202020204" pitchFamily="34" charset="0"/>
              </a:rPr>
              <a:t>LECTURER: </a:t>
            </a:r>
            <a:r>
              <a:rPr lang="en-GB" sz="1800" b="1" dirty="0">
                <a:effectLst/>
                <a:latin typeface="Times New Roman" panose="02020603050405020304" pitchFamily="18" charset="0"/>
                <a:ea typeface="Arial" panose="020B0604020202020204" pitchFamily="34" charset="0"/>
              </a:rPr>
              <a:t>MASUD IBRAHIM</a:t>
            </a:r>
            <a:r>
              <a:rPr lang="en-GB" sz="1800" b="1" dirty="0">
                <a:effectLst/>
                <a:latin typeface="Arial" panose="020B0604020202020204" pitchFamily="34"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GB" sz="1800" dirty="0">
                <a:effectLst/>
                <a:latin typeface="Arial" panose="020B0604020202020204" pitchFamily="34"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GB" sz="1800" dirty="0">
                <a:effectLst/>
                <a:latin typeface="Arial" panose="020B0604020202020204" pitchFamily="34"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GB" sz="1800" b="1" dirty="0">
                <a:effectLst/>
                <a:latin typeface="Times New Roman" panose="02020603050405020304" pitchFamily="18" charset="0"/>
                <a:ea typeface="Times New Roman" panose="02020603050405020304" pitchFamily="18" charset="0"/>
              </a:rPr>
              <a:t> </a:t>
            </a:r>
            <a:br>
              <a:rPr lang="en-IN" sz="1800" dirty="0">
                <a:effectLst/>
                <a:latin typeface="Arial" panose="020B0604020202020204" pitchFamily="34" charset="0"/>
                <a:ea typeface="Arial" panose="020B0604020202020204" pitchFamily="34" charset="0"/>
              </a:rPr>
            </a:br>
            <a:endParaRPr lang="en-IN" dirty="0"/>
          </a:p>
        </p:txBody>
      </p:sp>
      <p:pic>
        <p:nvPicPr>
          <p:cNvPr id="6" name="Picture 5">
            <a:extLst>
              <a:ext uri="{FF2B5EF4-FFF2-40B4-BE49-F238E27FC236}">
                <a16:creationId xmlns:a16="http://schemas.microsoft.com/office/drawing/2014/main" id="{86E6F0B5-4092-8DC2-1CB1-C9E40489F6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3250" y="457200"/>
            <a:ext cx="2857500" cy="12192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950671"/>
            <a:ext cx="2667001" cy="685800"/>
          </a:xfrm>
        </p:spPr>
        <p:txBody>
          <a:bodyPr>
            <a:normAutofit/>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990600" y="2133600"/>
            <a:ext cx="6553200" cy="3430829"/>
          </a:xfrm>
        </p:spPr>
        <p:txBody>
          <a:bodyPr>
            <a:normAutofit/>
          </a:bodyPr>
          <a:lstStyle/>
          <a:p>
            <a:pPr algn="just">
              <a:lnSpc>
                <a:spcPct val="160000"/>
              </a:lnSpc>
              <a:buNone/>
            </a:pPr>
            <a:r>
              <a:rPr lang="en-US" dirty="0">
                <a:latin typeface="Times New Roman" pitchFamily="18" charset="0"/>
                <a:cs typeface="Times New Roman" pitchFamily="18" charset="0"/>
              </a:rPr>
              <a:t>     </a:t>
            </a:r>
            <a:r>
              <a:rPr lang="en-US" sz="1800" dirty="0">
                <a:latin typeface="Times New Roman" pitchFamily="18" charset="0"/>
                <a:cs typeface="Times New Roman" pitchFamily="18" charset="0"/>
              </a:rPr>
              <a:t>The renewable energy business is important to decrease the energy bills, improve the organization's reputation and maintain reliability of the suppliers. This study aims to provide an effective business idea to the management authority of “GreenTech Innovations”. Additionally, existing market gaps, legal entities, business location and funding requirements will be represented through this study. </a:t>
            </a:r>
            <a:endParaRPr lang="en-GB" sz="1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990600"/>
            <a:ext cx="5958840" cy="746761"/>
          </a:xfrm>
        </p:spPr>
        <p:txBody>
          <a:bodyPr>
            <a:normAutofit/>
          </a:bodyPr>
          <a:lstStyle/>
          <a:p>
            <a:r>
              <a:rPr lang="en-US" sz="2400" b="1" dirty="0">
                <a:latin typeface="Times New Roman" pitchFamily="18" charset="0"/>
                <a:cs typeface="Times New Roman" pitchFamily="18" charset="0"/>
              </a:rPr>
              <a:t>Overview of the proposed business idea</a:t>
            </a:r>
            <a:endParaRPr lang="en-GB" sz="2400" b="1" dirty="0">
              <a:latin typeface="Times New Roman" pitchFamily="18" charset="0"/>
              <a:cs typeface="Times New Roman" pitchFamily="18" charset="0"/>
            </a:endParaRPr>
          </a:p>
        </p:txBody>
      </p:sp>
      <p:sp>
        <p:nvSpPr>
          <p:cNvPr id="3" name="Content Placeholder 2"/>
          <p:cNvSpPr>
            <a:spLocks noGrp="1"/>
          </p:cNvSpPr>
          <p:nvPr>
            <p:ph idx="1"/>
          </p:nvPr>
        </p:nvSpPr>
        <p:spPr>
          <a:xfrm>
            <a:off x="914400" y="1828800"/>
            <a:ext cx="4191000" cy="4525963"/>
          </a:xfrm>
        </p:spPr>
        <p:txBody>
          <a:bodyPr>
            <a:normAutofit/>
          </a:bodyPr>
          <a:lstStyle/>
          <a:p>
            <a:pPr algn="just" fontAlgn="base">
              <a:lnSpc>
                <a:spcPct val="170000"/>
              </a:lnSpc>
            </a:pPr>
            <a:r>
              <a:rPr lang="en-US" sz="1600" dirty="0">
                <a:latin typeface="Times New Roman" pitchFamily="18" charset="0"/>
                <a:cs typeface="Times New Roman" pitchFamily="18" charset="0"/>
              </a:rPr>
              <a:t>The organizational manager of the “GreenTech Innovations” intended to utilize the mechanism of the “waste-to-energy conversion” (WTE) mechanism”.</a:t>
            </a:r>
          </a:p>
          <a:p>
            <a:pPr algn="just">
              <a:lnSpc>
                <a:spcPct val="170000"/>
              </a:lnSpc>
            </a:pPr>
            <a:r>
              <a:rPr lang="en-US" sz="1600" dirty="0">
                <a:latin typeface="Times New Roman" pitchFamily="18" charset="0"/>
                <a:cs typeface="Times New Roman" pitchFamily="18" charset="0"/>
              </a:rPr>
              <a:t>The WTE mechanism is related to the conversion of the non-recyclable waste to the usable forms (Ashraf</a:t>
            </a:r>
            <a:r>
              <a:rPr lang="en-US" sz="1600" i="1" dirty="0">
                <a:latin typeface="Times New Roman" pitchFamily="18" charset="0"/>
                <a:cs typeface="Times New Roman" pitchFamily="18" charset="0"/>
              </a:rPr>
              <a:t> et al</a:t>
            </a:r>
            <a:r>
              <a:rPr lang="en-US" sz="1600" dirty="0">
                <a:latin typeface="Times New Roman" pitchFamily="18" charset="0"/>
                <a:cs typeface="Times New Roman" pitchFamily="18" charset="0"/>
              </a:rPr>
              <a:t>. 2023). </a:t>
            </a:r>
            <a:endParaRPr lang="en-GB" sz="16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990600"/>
            <a:ext cx="7543800" cy="670561"/>
          </a:xfrm>
        </p:spPr>
        <p:txBody>
          <a:bodyPr>
            <a:normAutofit/>
          </a:bodyPr>
          <a:lstStyle/>
          <a:p>
            <a:r>
              <a:rPr lang="en-US" sz="2400" b="1" dirty="0">
                <a:latin typeface="Arial" panose="020B0604020202020204" pitchFamily="34" charset="0"/>
                <a:cs typeface="Arial" panose="020B0604020202020204" pitchFamily="34" charset="0"/>
              </a:rPr>
              <a:t>Overview of the proposed business idea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14400" y="1828800"/>
            <a:ext cx="4343400" cy="3659515"/>
          </a:xfrm>
        </p:spPr>
        <p:txBody>
          <a:bodyPr>
            <a:normAutofit/>
          </a:bodyPr>
          <a:lstStyle/>
          <a:p>
            <a:pPr algn="just" fontAlgn="base">
              <a:lnSpc>
                <a:spcPct val="150000"/>
              </a:lnSpc>
            </a:pPr>
            <a:r>
              <a:rPr lang="en-US" sz="1600" dirty="0">
                <a:latin typeface="Times New Roman" pitchFamily="18" charset="0"/>
                <a:cs typeface="Times New Roman" pitchFamily="18" charset="0"/>
              </a:rPr>
              <a:t>The executive board of “GreenTech Innovations” intend to utilize sustainable energy for revolutionizing disposal of garbage. </a:t>
            </a:r>
          </a:p>
          <a:p>
            <a:pPr algn="just">
              <a:lnSpc>
                <a:spcPct val="150000"/>
              </a:lnSpc>
            </a:pPr>
            <a:r>
              <a:rPr lang="en-US" sz="1600" dirty="0">
                <a:latin typeface="Times New Roman" pitchFamily="18" charset="0"/>
                <a:cs typeface="Times New Roman" pitchFamily="18" charset="0"/>
              </a:rPr>
              <a:t>The WTE is effective for reducing landfill waste and greenhouse emission (Hoang</a:t>
            </a:r>
            <a:r>
              <a:rPr lang="en-US" sz="1600" i="1" dirty="0">
                <a:latin typeface="Times New Roman" pitchFamily="18" charset="0"/>
                <a:cs typeface="Times New Roman" pitchFamily="18" charset="0"/>
              </a:rPr>
              <a:t> et al</a:t>
            </a:r>
            <a:r>
              <a:rPr lang="en-US" sz="1600" dirty="0">
                <a:latin typeface="Times New Roman" pitchFamily="18" charset="0"/>
                <a:cs typeface="Times New Roman" pitchFamily="18" charset="0"/>
              </a:rPr>
              <a:t>. 2022). </a:t>
            </a:r>
            <a:endParaRPr lang="en-GB" sz="16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6019800" y="1981200"/>
            <a:ext cx="2552700" cy="2057400"/>
          </a:xfrm>
          <a:prstGeom prst="rect">
            <a:avLst/>
          </a:prstGeom>
          <a:noFill/>
          <a:ln w="28575">
            <a:solidFill>
              <a:schemeClr val="tx1"/>
            </a:solid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6080760" cy="1450757"/>
          </a:xfrm>
        </p:spPr>
        <p:txBody>
          <a:bodyPr>
            <a:normAutofit/>
          </a:bodyPr>
          <a:lstStyle/>
          <a:p>
            <a:r>
              <a:rPr lang="en-US" sz="3600" b="1" dirty="0">
                <a:latin typeface="Arial" panose="020B0604020202020204" pitchFamily="34" charset="0"/>
                <a:cs typeface="Arial" panose="020B0604020202020204" pitchFamily="34" charset="0"/>
              </a:rPr>
              <a:t>Market gap and Addressing procedures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8800"/>
            <a:ext cx="4724400" cy="4953000"/>
          </a:xfrm>
        </p:spPr>
        <p:txBody>
          <a:bodyPr>
            <a:normAutofit/>
          </a:bodyPr>
          <a:lstStyle/>
          <a:p>
            <a:pPr algn="just" fontAlgn="base">
              <a:lnSpc>
                <a:spcPct val="160000"/>
              </a:lnSpc>
            </a:pPr>
            <a:r>
              <a:rPr lang="en-US" sz="1600" dirty="0">
                <a:latin typeface="Times New Roman" pitchFamily="18" charset="0"/>
                <a:cs typeface="Times New Roman" pitchFamily="18" charset="0"/>
              </a:rPr>
              <a:t>Market gap :-</a:t>
            </a:r>
          </a:p>
          <a:p>
            <a:pPr algn="just" fontAlgn="base">
              <a:lnSpc>
                <a:spcPct val="160000"/>
              </a:lnSpc>
            </a:pPr>
            <a:r>
              <a:rPr lang="en-US" sz="1600" dirty="0">
                <a:latin typeface="Times New Roman" pitchFamily="18" charset="0"/>
                <a:cs typeface="Times New Roman" pitchFamily="18" charset="0"/>
              </a:rPr>
              <a:t>The “GreenTech Innovations” aims to solve the intense problem of waste management based on the rising requirement for alternative energy sources.</a:t>
            </a:r>
          </a:p>
          <a:p>
            <a:pPr algn="just" fontAlgn="base">
              <a:lnSpc>
                <a:spcPct val="160000"/>
              </a:lnSpc>
            </a:pPr>
            <a:r>
              <a:rPr lang="en-US" sz="1600" dirty="0">
                <a:latin typeface="Times New Roman" pitchFamily="18" charset="0"/>
                <a:cs typeface="Times New Roman" pitchFamily="18" charset="0"/>
              </a:rPr>
              <a:t> The global waste management market place is valued at approximately 1.3 trillion U.S. dollars within 2022 (Statista, 2023). </a:t>
            </a:r>
          </a:p>
          <a:p>
            <a:pPr algn="just" fontAlgn="base">
              <a:lnSpc>
                <a:spcPct val="160000"/>
              </a:lnSpc>
            </a:pPr>
            <a:r>
              <a:rPr lang="en-US" sz="1600" dirty="0">
                <a:latin typeface="Times New Roman" pitchFamily="18" charset="0"/>
                <a:cs typeface="Times New Roman" pitchFamily="18" charset="0"/>
              </a:rPr>
              <a:t>In 2021, the input quantity, recycled materials and the garbage disposal companies contained nearly 21% of the market in 2021.</a:t>
            </a:r>
          </a:p>
          <a:p>
            <a:endParaRPr lang="en-GB" dirty="0"/>
          </a:p>
        </p:txBody>
      </p:sp>
      <p:pic>
        <p:nvPicPr>
          <p:cNvPr id="3074" name="Picture 2"/>
          <p:cNvPicPr>
            <a:picLocks noChangeAspect="1" noChangeArrowheads="1"/>
          </p:cNvPicPr>
          <p:nvPr/>
        </p:nvPicPr>
        <p:blipFill>
          <a:blip r:embed="rId3"/>
          <a:srcRect/>
          <a:stretch>
            <a:fillRect/>
          </a:stretch>
        </p:blipFill>
        <p:spPr bwMode="auto">
          <a:xfrm>
            <a:off x="5715000" y="2667000"/>
            <a:ext cx="3268694" cy="2057400"/>
          </a:xfrm>
          <a:prstGeom prst="rect">
            <a:avLst/>
          </a:prstGeom>
          <a:noFill/>
          <a:ln w="28575">
            <a:solidFill>
              <a:schemeClr val="tx1"/>
            </a:solid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914400"/>
            <a:ext cx="7543800" cy="688757"/>
          </a:xfrm>
        </p:spPr>
        <p:txBody>
          <a:bodyPr>
            <a:normAutofit/>
          </a:bodyPr>
          <a:lstStyle/>
          <a:p>
            <a:r>
              <a:rPr lang="en-US" sz="2800" b="1" dirty="0">
                <a:latin typeface="Arial" panose="020B0604020202020204" pitchFamily="34" charset="0"/>
                <a:cs typeface="Arial" panose="020B0604020202020204" pitchFamily="34" charset="0"/>
              </a:rPr>
              <a:t>Market gap and Addressing procedures</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90600" y="1676400"/>
            <a:ext cx="4495800" cy="4739639"/>
          </a:xfrm>
        </p:spPr>
        <p:txBody>
          <a:bodyPr>
            <a:normAutofit fontScale="85000" lnSpcReduction="10000"/>
          </a:bodyPr>
          <a:lstStyle/>
          <a:p>
            <a:pPr marL="0" indent="0" algn="just" fontAlgn="base">
              <a:lnSpc>
                <a:spcPct val="170000"/>
              </a:lnSpc>
              <a:buNone/>
            </a:pPr>
            <a:r>
              <a:rPr lang="en-US" sz="1800" dirty="0">
                <a:latin typeface="Times New Roman" pitchFamily="18" charset="0"/>
                <a:cs typeface="Times New Roman" pitchFamily="18" charset="0"/>
              </a:rPr>
              <a:t>Addressing procedures :-</a:t>
            </a:r>
          </a:p>
          <a:p>
            <a:pPr marL="0" indent="0" algn="just" fontAlgn="base">
              <a:lnSpc>
                <a:spcPct val="170000"/>
              </a:lnSpc>
              <a:buNone/>
            </a:pPr>
            <a:r>
              <a:rPr lang="en-US" sz="1800" dirty="0">
                <a:latin typeface="Times New Roman" pitchFamily="18" charset="0"/>
                <a:cs typeface="Times New Roman" pitchFamily="18" charset="0"/>
              </a:rPr>
              <a:t>The “GreenTech Innovations” is planning to implement the advanced technologies to address the requirement for transforming the “waste-to-energy”.</a:t>
            </a:r>
          </a:p>
          <a:p>
            <a:pPr algn="just" fontAlgn="base">
              <a:lnSpc>
                <a:spcPct val="170000"/>
              </a:lnSpc>
            </a:pPr>
            <a:r>
              <a:rPr lang="en-US" sz="1800" dirty="0">
                <a:latin typeface="Times New Roman" pitchFamily="18" charset="0"/>
                <a:cs typeface="Times New Roman" pitchFamily="18" charset="0"/>
              </a:rPr>
              <a:t>“GreenTech Innovations” is responsible for identifying the potential areas of restricted access and water creation. </a:t>
            </a:r>
          </a:p>
          <a:p>
            <a:pPr algn="just">
              <a:lnSpc>
                <a:spcPct val="170000"/>
              </a:lnSpc>
            </a:pPr>
            <a:r>
              <a:rPr lang="en-US" sz="1800" dirty="0">
                <a:latin typeface="Times New Roman" pitchFamily="18" charset="0"/>
                <a:cs typeface="Times New Roman" pitchFamily="18" charset="0"/>
              </a:rPr>
              <a:t>An efficient partnership can be supportive to address the detailed scenario of the competitive market (</a:t>
            </a:r>
            <a:r>
              <a:rPr lang="en-US" sz="1800" dirty="0" err="1">
                <a:latin typeface="Times New Roman" pitchFamily="18" charset="0"/>
                <a:cs typeface="Times New Roman" pitchFamily="18" charset="0"/>
              </a:rPr>
              <a:t>Kalair</a:t>
            </a:r>
            <a:r>
              <a:rPr lang="en-US" sz="1800" i="1" dirty="0" err="1">
                <a:latin typeface="Times New Roman" pitchFamily="18" charset="0"/>
                <a:cs typeface="Times New Roman" pitchFamily="18" charset="0"/>
              </a:rPr>
              <a:t>et</a:t>
            </a:r>
            <a:r>
              <a:rPr lang="en-US" sz="1800" i="1" dirty="0">
                <a:latin typeface="Times New Roman" pitchFamily="18" charset="0"/>
                <a:cs typeface="Times New Roman" pitchFamily="18" charset="0"/>
              </a:rPr>
              <a:t> al.,</a:t>
            </a:r>
            <a:r>
              <a:rPr lang="en-US" sz="1800" dirty="0">
                <a:latin typeface="Times New Roman" pitchFamily="18" charset="0"/>
                <a:cs typeface="Times New Roman" pitchFamily="18" charset="0"/>
              </a:rPr>
              <a:t> 2021).</a:t>
            </a:r>
            <a:endParaRPr lang="en-US" sz="1800" b="1" i="1" dirty="0">
              <a:latin typeface="Times New Roman" pitchFamily="18" charset="0"/>
              <a:cs typeface="Times New Roman" pitchFamily="18" charset="0"/>
            </a:endParaRPr>
          </a:p>
          <a:p>
            <a:endParaRPr lang="en-GB" dirty="0"/>
          </a:p>
        </p:txBody>
      </p:sp>
      <p:pic>
        <p:nvPicPr>
          <p:cNvPr id="4098" name="Picture 2"/>
          <p:cNvPicPr>
            <a:picLocks noChangeAspect="1" noChangeArrowheads="1"/>
          </p:cNvPicPr>
          <p:nvPr/>
        </p:nvPicPr>
        <p:blipFill>
          <a:blip r:embed="rId3"/>
          <a:srcRect/>
          <a:stretch>
            <a:fillRect/>
          </a:stretch>
        </p:blipFill>
        <p:spPr bwMode="auto">
          <a:xfrm>
            <a:off x="5715000" y="2590801"/>
            <a:ext cx="3124200" cy="2057400"/>
          </a:xfrm>
          <a:prstGeom prst="rect">
            <a:avLst/>
          </a:prstGeom>
          <a:noFill/>
          <a:ln w="28575">
            <a:solidFill>
              <a:schemeClr val="tx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7071360" cy="1450757"/>
          </a:xfrm>
        </p:spPr>
        <p:txBody>
          <a:bodyPr>
            <a:noAutofit/>
          </a:bodyPr>
          <a:lstStyle/>
          <a:p>
            <a:r>
              <a:rPr lang="en-US" sz="2400" b="1" dirty="0">
                <a:latin typeface="Arial" panose="020B0604020202020204" pitchFamily="34" charset="0"/>
                <a:cs typeface="Arial" panose="020B0604020202020204" pitchFamily="34" charset="0"/>
              </a:rPr>
              <a:t>Proposed business location and Legal Entity</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905000"/>
            <a:ext cx="4419600" cy="4525963"/>
          </a:xfrm>
        </p:spPr>
        <p:txBody>
          <a:bodyPr>
            <a:normAutofit/>
          </a:bodyPr>
          <a:lstStyle/>
          <a:p>
            <a:pPr algn="just" fontAlgn="base">
              <a:lnSpc>
                <a:spcPct val="150000"/>
              </a:lnSpc>
            </a:pPr>
            <a:r>
              <a:rPr lang="en-US" sz="1600" dirty="0">
                <a:latin typeface="Times New Roman" pitchFamily="18" charset="0"/>
                <a:cs typeface="Times New Roman" pitchFamily="18" charset="0"/>
              </a:rPr>
              <a:t>Proposed business location :-</a:t>
            </a:r>
          </a:p>
          <a:p>
            <a:pPr algn="just" fontAlgn="base">
              <a:lnSpc>
                <a:spcPct val="150000"/>
              </a:lnSpc>
            </a:pPr>
            <a:r>
              <a:rPr lang="en-US" sz="1600" dirty="0">
                <a:latin typeface="Times New Roman" pitchFamily="18" charset="0"/>
                <a:cs typeface="Times New Roman" pitchFamily="18" charset="0"/>
              </a:rPr>
              <a:t>Greentech Innovations” intends to establish the business in the region of East Sussex, United Kingdom.</a:t>
            </a:r>
          </a:p>
          <a:p>
            <a:pPr algn="just" fontAlgn="base">
              <a:lnSpc>
                <a:spcPct val="150000"/>
              </a:lnSpc>
            </a:pPr>
            <a:r>
              <a:rPr lang="en-US" sz="1600" dirty="0">
                <a:latin typeface="Times New Roman" pitchFamily="18" charset="0"/>
                <a:cs typeface="Times New Roman" pitchFamily="18" charset="0"/>
              </a:rPr>
              <a:t>This location is suitable for the renewable business due to the strategic benefits and produced garbage in East Sussex. </a:t>
            </a:r>
          </a:p>
          <a:p>
            <a:endParaRPr lang="en-GB" dirty="0"/>
          </a:p>
        </p:txBody>
      </p:sp>
      <p:pic>
        <p:nvPicPr>
          <p:cNvPr id="5122" name="Picture 2"/>
          <p:cNvPicPr>
            <a:picLocks noChangeAspect="1" noChangeArrowheads="1"/>
          </p:cNvPicPr>
          <p:nvPr/>
        </p:nvPicPr>
        <p:blipFill>
          <a:blip r:embed="rId3"/>
          <a:srcRect/>
          <a:stretch>
            <a:fillRect/>
          </a:stretch>
        </p:blipFill>
        <p:spPr bwMode="auto">
          <a:xfrm>
            <a:off x="5105400" y="2286000"/>
            <a:ext cx="3790950" cy="2343150"/>
          </a:xfrm>
          <a:prstGeom prst="rect">
            <a:avLst/>
          </a:prstGeom>
          <a:noFill/>
          <a:ln w="28575">
            <a:solidFill>
              <a:schemeClr val="tx1"/>
            </a:solid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878" y="609600"/>
            <a:ext cx="7543800" cy="1005524"/>
          </a:xfrm>
        </p:spPr>
        <p:txBody>
          <a:bodyPr>
            <a:noAutofit/>
          </a:bodyPr>
          <a:lstStyle/>
          <a:p>
            <a:r>
              <a:rPr lang="en-US" sz="2400" b="1" dirty="0">
                <a:latin typeface="Arial" panose="020B0604020202020204" pitchFamily="34" charset="0"/>
                <a:cs typeface="Arial" panose="020B0604020202020204" pitchFamily="34" charset="0"/>
              </a:rPr>
              <a:t>Proposed business location and Legal Entity</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8800"/>
            <a:ext cx="4267200" cy="4525963"/>
          </a:xfrm>
        </p:spPr>
        <p:txBody>
          <a:bodyPr>
            <a:normAutofit/>
          </a:bodyPr>
          <a:lstStyle/>
          <a:p>
            <a:pPr algn="just" fontAlgn="base">
              <a:lnSpc>
                <a:spcPct val="150000"/>
              </a:lnSpc>
            </a:pPr>
            <a:r>
              <a:rPr lang="en-US" sz="1600" dirty="0">
                <a:latin typeface="Times New Roman" pitchFamily="18" charset="0"/>
                <a:cs typeface="Times New Roman" pitchFamily="18" charset="0"/>
              </a:rPr>
              <a:t>Legal entity :-</a:t>
            </a:r>
          </a:p>
          <a:p>
            <a:pPr algn="just" fontAlgn="base">
              <a:lnSpc>
                <a:spcPct val="150000"/>
              </a:lnSpc>
            </a:pPr>
            <a:r>
              <a:rPr lang="en-US" sz="1600" dirty="0">
                <a:latin typeface="Times New Roman" pitchFamily="18" charset="0"/>
                <a:cs typeface="Times New Roman" pitchFamily="18" charset="0"/>
              </a:rPr>
              <a:t>“GreenTech Innovations” intends to operate as the legal entity which is registered under the Company Act of 2006.</a:t>
            </a:r>
          </a:p>
          <a:p>
            <a:pPr algn="just" fontAlgn="base">
              <a:lnSpc>
                <a:spcPct val="150000"/>
              </a:lnSpc>
            </a:pPr>
            <a:r>
              <a:rPr lang="en-US" sz="1600" dirty="0">
                <a:latin typeface="Times New Roman" pitchFamily="18" charset="0"/>
                <a:cs typeface="Times New Roman" pitchFamily="18" charset="0"/>
              </a:rPr>
              <a:t>The financial security and expansion depends on the legalized structure in a systematic way. </a:t>
            </a:r>
          </a:p>
          <a:p>
            <a:endParaRPr lang="en-GB" dirty="0"/>
          </a:p>
        </p:txBody>
      </p:sp>
      <p:pic>
        <p:nvPicPr>
          <p:cNvPr id="6146" name="Picture 2"/>
          <p:cNvPicPr>
            <a:picLocks noChangeAspect="1" noChangeArrowheads="1"/>
          </p:cNvPicPr>
          <p:nvPr/>
        </p:nvPicPr>
        <p:blipFill>
          <a:blip r:embed="rId3"/>
          <a:srcRect/>
          <a:stretch>
            <a:fillRect/>
          </a:stretch>
        </p:blipFill>
        <p:spPr bwMode="auto">
          <a:xfrm>
            <a:off x="5486400" y="1905001"/>
            <a:ext cx="2590800" cy="2590800"/>
          </a:xfrm>
          <a:prstGeom prst="rect">
            <a:avLst/>
          </a:prstGeom>
          <a:noFill/>
          <a:ln w="28575">
            <a:solidFill>
              <a:schemeClr val="tx1"/>
            </a:solid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99821"/>
            <a:ext cx="2301240" cy="822961"/>
          </a:xfrm>
        </p:spPr>
        <p:txBody>
          <a:bodyPr>
            <a:norm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SWOT</a:t>
            </a:r>
            <a:r>
              <a:rPr lang="en-GB" sz="2400" b="1" dirty="0">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Analysis </a:t>
            </a:r>
            <a:endParaRPr lang="en-GB" sz="2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6B3E299D-BE8F-7B09-BD80-AA8B15EA466B}"/>
              </a:ext>
            </a:extLst>
          </p:cNvPr>
          <p:cNvGraphicFramePr>
            <a:graphicFrameLocks noGrp="1"/>
          </p:cNvGraphicFramePr>
          <p:nvPr>
            <p:extLst>
              <p:ext uri="{D42A27DB-BD31-4B8C-83A1-F6EECF244321}">
                <p14:modId xmlns:p14="http://schemas.microsoft.com/office/powerpoint/2010/main" val="3178460422"/>
              </p:ext>
            </p:extLst>
          </p:nvPr>
        </p:nvGraphicFramePr>
        <p:xfrm>
          <a:off x="914400" y="1905000"/>
          <a:ext cx="4267200" cy="4267200"/>
        </p:xfrm>
        <a:graphic>
          <a:graphicData uri="http://schemas.openxmlformats.org/drawingml/2006/table">
            <a:tbl>
              <a:tblPr>
                <a:tableStyleId>{5C22544A-7EE6-4342-B048-85BDC9FD1C3A}</a:tableStyleId>
              </a:tblPr>
              <a:tblGrid>
                <a:gridCol w="2140712">
                  <a:extLst>
                    <a:ext uri="{9D8B030D-6E8A-4147-A177-3AD203B41FA5}">
                      <a16:colId xmlns:a16="http://schemas.microsoft.com/office/drawing/2014/main" val="3765687536"/>
                    </a:ext>
                  </a:extLst>
                </a:gridCol>
                <a:gridCol w="2126488">
                  <a:extLst>
                    <a:ext uri="{9D8B030D-6E8A-4147-A177-3AD203B41FA5}">
                      <a16:colId xmlns:a16="http://schemas.microsoft.com/office/drawing/2014/main" val="3607864230"/>
                    </a:ext>
                  </a:extLst>
                </a:gridCol>
              </a:tblGrid>
              <a:tr h="2242475">
                <a:tc>
                  <a:txBody>
                    <a:bodyPr/>
                    <a:lstStyle/>
                    <a:p>
                      <a:pPr>
                        <a:lnSpc>
                          <a:spcPct val="150000"/>
                        </a:lnSpc>
                      </a:pPr>
                      <a:r>
                        <a:rPr lang="en-GB" sz="1100" dirty="0">
                          <a:effectLst/>
                          <a:latin typeface="Times New Roman" panose="02020603050405020304" pitchFamily="18" charset="0"/>
                          <a:cs typeface="Times New Roman" panose="02020603050405020304" pitchFamily="18" charset="0"/>
                        </a:rPr>
                        <a:t>Strengths </a:t>
                      </a:r>
                      <a:endParaRPr lang="en-IN" sz="1100"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Sustainable energy  source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Waste management solution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Potential revenue stream (Lee et al. 2023)</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Environmental benefits </a:t>
                      </a:r>
                      <a:endParaRPr lang="en-IN" sz="11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nSpc>
                          <a:spcPct val="150000"/>
                        </a:lnSpc>
                      </a:pPr>
                      <a:r>
                        <a:rPr lang="en-GB" sz="1100" dirty="0">
                          <a:effectLst/>
                          <a:latin typeface="Times New Roman" panose="02020603050405020304" pitchFamily="18" charset="0"/>
                          <a:cs typeface="Times New Roman" panose="02020603050405020304" pitchFamily="18" charset="0"/>
                        </a:rPr>
                        <a:t>Weakness </a:t>
                      </a:r>
                      <a:endParaRPr lang="en-IN" sz="1100"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High initial costs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Public perception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Feedstock variability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Regulatory difficulties </a:t>
                      </a:r>
                      <a:endParaRPr lang="en-IN" sz="11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2784618488"/>
                  </a:ext>
                </a:extLst>
              </a:tr>
              <a:tr h="2024725">
                <a:tc>
                  <a:txBody>
                    <a:bodyPr/>
                    <a:lstStyle/>
                    <a:p>
                      <a:pPr>
                        <a:lnSpc>
                          <a:spcPct val="150000"/>
                        </a:lnSpc>
                      </a:pPr>
                      <a:r>
                        <a:rPr lang="en-GB" sz="1100" dirty="0">
                          <a:effectLst/>
                          <a:latin typeface="Times New Roman" panose="02020603050405020304" pitchFamily="18" charset="0"/>
                          <a:cs typeface="Times New Roman" panose="02020603050405020304" pitchFamily="18" charset="0"/>
                        </a:rPr>
                        <a:t>Opportunities </a:t>
                      </a:r>
                      <a:endParaRPr lang="en-IN" sz="1100"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Technological advancements</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Increasing demand (Varjani et al. 2022)</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Partnerships and collaborations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Government support </a:t>
                      </a:r>
                      <a:endParaRPr lang="en-IN" sz="11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chemeClr val="accent6">
                        <a:lumMod val="60000"/>
                        <a:lumOff val="40000"/>
                      </a:schemeClr>
                    </a:solidFill>
                  </a:tcPr>
                </a:tc>
                <a:tc>
                  <a:txBody>
                    <a:bodyPr/>
                    <a:lstStyle/>
                    <a:p>
                      <a:pPr>
                        <a:lnSpc>
                          <a:spcPct val="150000"/>
                        </a:lnSpc>
                      </a:pPr>
                      <a:r>
                        <a:rPr lang="en-GB" sz="1100" dirty="0">
                          <a:effectLst/>
                          <a:latin typeface="Times New Roman" panose="02020603050405020304" pitchFamily="18" charset="0"/>
                          <a:cs typeface="Times New Roman" panose="02020603050405020304" pitchFamily="18" charset="0"/>
                        </a:rPr>
                        <a:t>Threats </a:t>
                      </a:r>
                      <a:endParaRPr lang="en-IN" sz="1100"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Competition from alternatives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Economic factors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Public opposition </a:t>
                      </a:r>
                      <a:endParaRPr lang="en-IN" sz="1100" u="none" strike="noStrike" dirty="0">
                        <a:effectLst/>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100" u="none" strike="noStrike" dirty="0">
                          <a:effectLst/>
                          <a:latin typeface="Times New Roman" panose="02020603050405020304" pitchFamily="18" charset="0"/>
                          <a:cs typeface="Times New Roman" panose="02020603050405020304" pitchFamily="18" charset="0"/>
                        </a:rPr>
                        <a:t>Operating challenges </a:t>
                      </a:r>
                      <a:endParaRPr lang="en-IN" sz="11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204022881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Target market and strategies to adopt target market </a:t>
            </a:r>
            <a:endParaRPr lang="en-GB" sz="5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2959" y="1845734"/>
            <a:ext cx="7543801" cy="2345266"/>
          </a:xfrm>
        </p:spPr>
        <p:txBody>
          <a:bodyPr>
            <a:normAutofit lnSpcReduction="10000"/>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waste-to-energy (WTE) conversion target market consists of industrial sectors looking for sustainable energy sources and waste solutions, waste management firms, and municipalities (</a:t>
            </a:r>
            <a:r>
              <a:rPr lang="en-GB" sz="16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Lee </a:t>
            </a:r>
            <a:r>
              <a:rPr lang="en-GB" sz="1600"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Providing affordable and ecologically sustainable energy solutions and forming alliances with local governments for garbage supply are two tactics used to take market share.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pic>
        <p:nvPicPr>
          <p:cNvPr id="2050" name="Picture 2" descr="Evolution of renewable energy technologies: opportunities">
            <a:extLst>
              <a:ext uri="{FF2B5EF4-FFF2-40B4-BE49-F238E27FC236}">
                <a16:creationId xmlns:a16="http://schemas.microsoft.com/office/drawing/2014/main" id="{0F94CC05-AC02-EE34-4C74-5E2365616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441960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Financial plan, funding requirements and sources of the external funding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financial plan for converting waste to energy (WTE) calls for a sizable upfront investment in infrastructure, technology, and operational setup (</a:t>
            </a:r>
            <a:r>
              <a:rPr lang="en-GB" sz="16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Varjani </a:t>
            </a:r>
            <a:r>
              <a:rPr lang="en-GB" sz="1600" i="1"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Construction of the facility, waste processing machinery, energy generation technologies, and compliance controls are all included in the costs.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Depending on the project's size, funding is usually needed for technology acquisition, land acquisition, and permission processing.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pic>
        <p:nvPicPr>
          <p:cNvPr id="4098" name="Picture 2" descr="Renewable Energy Industry | Anávo - Global Recruitment Agency">
            <a:extLst>
              <a:ext uri="{FF2B5EF4-FFF2-40B4-BE49-F238E27FC236}">
                <a16:creationId xmlns:a16="http://schemas.microsoft.com/office/drawing/2014/main" id="{BAD90A13-5A81-8131-F163-6CA3138CA0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232275"/>
            <a:ext cx="2200275" cy="2076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Cont.…</a:t>
            </a:r>
            <a:endParaRPr lang="en-GB" sz="5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2959" y="1845734"/>
            <a:ext cx="7543801" cy="2954866"/>
          </a:xfrm>
        </p:spPr>
        <p:txBody>
          <a:bodyPr>
            <a:normAutofit lnSpcReduction="10000"/>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Waste to Energy (WTE) initiatives can get outside funding via a variety of sources. Innovative and ecologically sensitive enterprises attract a primary source of funding (</a:t>
            </a:r>
            <a:r>
              <a:rPr lang="en-GB" sz="1600" u="none" strike="noStrike" dirty="0">
                <a:solidFill>
                  <a:srgbClr val="222222"/>
                </a:solidFill>
                <a:effectLst/>
                <a:latin typeface="Times New Roman" panose="02020603050405020304" pitchFamily="18" charset="0"/>
                <a:ea typeface="Times New Roman" panose="02020603050405020304" pitchFamily="18" charset="0"/>
              </a:rPr>
              <a:t>Ezzat Salem </a:t>
            </a:r>
            <a:r>
              <a:rPr lang="en-GB" sz="1600" i="1" u="none" strike="noStrike" dirty="0">
                <a:solidFill>
                  <a:srgbClr val="222222"/>
                </a:solidFill>
                <a:effectLst/>
                <a:latin typeface="Times New Roman" panose="02020603050405020304" pitchFamily="18" charset="0"/>
                <a:ea typeface="Times New Roman" panose="02020603050405020304" pitchFamily="18" charset="0"/>
              </a:rPr>
              <a:t>et al.</a:t>
            </a:r>
            <a:r>
              <a:rPr lang="en-GB" sz="1600" u="none" strike="noStrike" dirty="0">
                <a:solidFill>
                  <a:srgbClr val="222222"/>
                </a:solidFill>
                <a:effectLst/>
                <a:latin typeface="Times New Roman" panose="02020603050405020304" pitchFamily="18" charset="0"/>
                <a:ea typeface="Times New Roman" panose="02020603050405020304" pitchFamily="18" charset="0"/>
              </a:rPr>
              <a:t> 2022</a:t>
            </a:r>
            <a:r>
              <a:rPr lang="en-GB" sz="1600" u="none" strike="noStrike" dirty="0">
                <a:effectLst/>
                <a:latin typeface="Times New Roman" panose="02020603050405020304" pitchFamily="18" charset="0"/>
                <a:ea typeface="Times New Roman" panose="02020603050405020304" pitchFamily="18" charset="0"/>
              </a:rPr>
              <a:t>).</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Private investment from impact investors, venture capital firms and private equity. </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Encouragement of renewable energy enterprises by the government is crucial and can take the form of grants, subsidies and tax incentives at the municipal, national and international levels. </a:t>
            </a:r>
            <a:endParaRPr lang="en-IN" sz="1600" u="none" strike="noStrike" dirty="0">
              <a:effectLst/>
              <a:latin typeface="Arial" panose="020B0604020202020204" pitchFamily="34" charset="0"/>
              <a:ea typeface="Arial" panose="020B0604020202020204" pitchFamily="34" charset="0"/>
            </a:endParaRPr>
          </a:p>
          <a:p>
            <a:endParaRPr lang="en-GB" dirty="0"/>
          </a:p>
        </p:txBody>
      </p:sp>
      <p:pic>
        <p:nvPicPr>
          <p:cNvPr id="3074" name="Picture 2" descr="Can the World Run on Renewable Energy? - Knowledge at Wharton">
            <a:extLst>
              <a:ext uri="{FF2B5EF4-FFF2-40B4-BE49-F238E27FC236}">
                <a16:creationId xmlns:a16="http://schemas.microsoft.com/office/drawing/2014/main" id="{96799422-5A7E-F956-8B8F-B3CB24A65A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90160" y="4648200"/>
            <a:ext cx="3276600" cy="1524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005840"/>
            <a:ext cx="2529840" cy="594361"/>
          </a:xfrm>
        </p:spPr>
        <p:txBody>
          <a:bodyPr>
            <a:normAutofit/>
          </a:bodyPr>
          <a:lstStyle/>
          <a:p>
            <a:r>
              <a:rPr lang="en-GB" sz="2400"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876300" y="1752600"/>
            <a:ext cx="5943600" cy="1523999"/>
          </a:xfrm>
        </p:spPr>
        <p:txBody>
          <a:bodyPr>
            <a:normAutofit fontScale="85000" lnSpcReduction="10000"/>
          </a:bodyPr>
          <a:lstStyle/>
          <a:p>
            <a:pPr algn="just">
              <a:lnSpc>
                <a:spcPct val="150000"/>
              </a:lnSpc>
              <a:buNone/>
            </a:pPr>
            <a:r>
              <a:rPr lang="en-US" dirty="0">
                <a:latin typeface="Times New Roman" pitchFamily="18" charset="0"/>
                <a:cs typeface="Times New Roman" pitchFamily="18" charset="0"/>
              </a:rPr>
              <a:t>    </a:t>
            </a:r>
            <a:r>
              <a:rPr lang="en-US" sz="1700" dirty="0">
                <a:latin typeface="Times New Roman" pitchFamily="18" charset="0"/>
                <a:cs typeface="Times New Roman" pitchFamily="18" charset="0"/>
              </a:rPr>
              <a:t>It can be concluded that, the development of the business related to renewable energy sources will be effective to manage the operational efficiency. Additionally, sustainable development and environmental well being significantly depends on managing the waste disposal system. </a:t>
            </a:r>
            <a:endParaRPr lang="en-GB" sz="17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2"/>
          <a:srcRect/>
          <a:stretch>
            <a:fillRect/>
          </a:stretch>
        </p:blipFill>
        <p:spPr bwMode="auto">
          <a:xfrm>
            <a:off x="1981200" y="3747135"/>
            <a:ext cx="4229100" cy="2105025"/>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fontScale="25000" lnSpcReduction="20000"/>
          </a:bodyPr>
          <a:lstStyle/>
          <a:p>
            <a:pPr algn="just">
              <a:lnSpc>
                <a:spcPct val="170000"/>
              </a:lnSpc>
            </a:pPr>
            <a:r>
              <a:rPr lang="en-US" sz="4300" dirty="0" err="1">
                <a:latin typeface="Times New Roman" pitchFamily="18" charset="0"/>
                <a:cs typeface="Times New Roman" pitchFamily="18" charset="0"/>
              </a:rPr>
              <a:t>Ashraf</a:t>
            </a:r>
            <a:r>
              <a:rPr lang="en-US" sz="4300" dirty="0">
                <a:latin typeface="Times New Roman" pitchFamily="18" charset="0"/>
                <a:cs typeface="Times New Roman" pitchFamily="18" charset="0"/>
              </a:rPr>
              <a:t>, M., </a:t>
            </a:r>
            <a:r>
              <a:rPr lang="en-US" sz="4300" dirty="0" err="1">
                <a:latin typeface="Times New Roman" pitchFamily="18" charset="0"/>
                <a:cs typeface="Times New Roman" pitchFamily="18" charset="0"/>
              </a:rPr>
              <a:t>Ullah</a:t>
            </a:r>
            <a:r>
              <a:rPr lang="en-US" sz="4300" dirty="0">
                <a:latin typeface="Times New Roman" pitchFamily="18" charset="0"/>
                <a:cs typeface="Times New Roman" pitchFamily="18" charset="0"/>
              </a:rPr>
              <a:t>, N., Khan, I., </a:t>
            </a:r>
            <a:r>
              <a:rPr lang="en-US" sz="4300" dirty="0" err="1">
                <a:latin typeface="Times New Roman" pitchFamily="18" charset="0"/>
                <a:cs typeface="Times New Roman" pitchFamily="18" charset="0"/>
              </a:rPr>
              <a:t>Tremel</a:t>
            </a:r>
            <a:r>
              <a:rPr lang="en-US" sz="4300" dirty="0">
                <a:latin typeface="Times New Roman" pitchFamily="18" charset="0"/>
                <a:cs typeface="Times New Roman" pitchFamily="18" charset="0"/>
              </a:rPr>
              <a:t>, W., Ahmad, S. and Tahir, M.N., (2023). Photo reforming of waste polymers for sustainable hydrogen fuel and chemicals feedstock: waste to energy. </a:t>
            </a:r>
            <a:r>
              <a:rPr lang="en-US" sz="4300" i="1" dirty="0">
                <a:latin typeface="Times New Roman" pitchFamily="18" charset="0"/>
                <a:cs typeface="Times New Roman" pitchFamily="18" charset="0"/>
              </a:rPr>
              <a:t>Chemical Reviews</a:t>
            </a:r>
            <a:r>
              <a:rPr lang="en-US" sz="4300" dirty="0">
                <a:latin typeface="Times New Roman" pitchFamily="18" charset="0"/>
                <a:cs typeface="Times New Roman" pitchFamily="18" charset="0"/>
              </a:rPr>
              <a:t>, </a:t>
            </a:r>
            <a:r>
              <a:rPr lang="en-US" sz="4300" i="1" dirty="0">
                <a:latin typeface="Times New Roman" pitchFamily="18" charset="0"/>
                <a:cs typeface="Times New Roman" pitchFamily="18" charset="0"/>
              </a:rPr>
              <a:t>123</a:t>
            </a:r>
            <a:r>
              <a:rPr lang="en-US" sz="4300" dirty="0">
                <a:latin typeface="Times New Roman" pitchFamily="18" charset="0"/>
                <a:cs typeface="Times New Roman" pitchFamily="18" charset="0"/>
              </a:rPr>
              <a:t>(8), pp.4443-4509.</a:t>
            </a:r>
          </a:p>
          <a:p>
            <a:pPr algn="just">
              <a:lnSpc>
                <a:spcPct val="170000"/>
              </a:lnSpc>
            </a:pPr>
            <a:r>
              <a:rPr lang="en-US" sz="4300" dirty="0">
                <a:latin typeface="Times New Roman" pitchFamily="18" charset="0"/>
                <a:cs typeface="Times New Roman" pitchFamily="18" charset="0"/>
              </a:rPr>
              <a:t>Hoang, A.T., </a:t>
            </a:r>
            <a:r>
              <a:rPr lang="en-US" sz="4300" dirty="0" err="1">
                <a:latin typeface="Times New Roman" pitchFamily="18" charset="0"/>
                <a:cs typeface="Times New Roman" pitchFamily="18" charset="0"/>
              </a:rPr>
              <a:t>Varbanov</a:t>
            </a:r>
            <a:r>
              <a:rPr lang="en-US" sz="4300" dirty="0">
                <a:latin typeface="Times New Roman" pitchFamily="18" charset="0"/>
                <a:cs typeface="Times New Roman" pitchFamily="18" charset="0"/>
              </a:rPr>
              <a:t>, P.S., </a:t>
            </a:r>
            <a:r>
              <a:rPr lang="en-US" sz="4300" dirty="0" err="1">
                <a:latin typeface="Times New Roman" pitchFamily="18" charset="0"/>
                <a:cs typeface="Times New Roman" pitchFamily="18" charset="0"/>
              </a:rPr>
              <a:t>Nižetić</a:t>
            </a:r>
            <a:r>
              <a:rPr lang="en-US" sz="4300" dirty="0">
                <a:latin typeface="Times New Roman" pitchFamily="18" charset="0"/>
                <a:cs typeface="Times New Roman" pitchFamily="18" charset="0"/>
              </a:rPr>
              <a:t>, S., </a:t>
            </a:r>
            <a:r>
              <a:rPr lang="en-US" sz="4300" dirty="0" err="1">
                <a:latin typeface="Times New Roman" pitchFamily="18" charset="0"/>
                <a:cs typeface="Times New Roman" pitchFamily="18" charset="0"/>
              </a:rPr>
              <a:t>Sirohi</a:t>
            </a:r>
            <a:r>
              <a:rPr lang="en-US" sz="4300" dirty="0">
                <a:latin typeface="Times New Roman" pitchFamily="18" charset="0"/>
                <a:cs typeface="Times New Roman" pitchFamily="18" charset="0"/>
              </a:rPr>
              <a:t>, R., Pandey, A., </a:t>
            </a:r>
            <a:r>
              <a:rPr lang="en-US" sz="4300" dirty="0" err="1">
                <a:latin typeface="Times New Roman" pitchFamily="18" charset="0"/>
                <a:cs typeface="Times New Roman" pitchFamily="18" charset="0"/>
              </a:rPr>
              <a:t>Luque</a:t>
            </a:r>
            <a:r>
              <a:rPr lang="en-US" sz="4300" dirty="0">
                <a:latin typeface="Times New Roman" pitchFamily="18" charset="0"/>
                <a:cs typeface="Times New Roman" pitchFamily="18" charset="0"/>
              </a:rPr>
              <a:t>, R. and Ng, K.H., (2022). Perspective review on Municipal Solid Waste-to-energy route: Characteristics, management strategy, and role in circular economy. </a:t>
            </a:r>
            <a:r>
              <a:rPr lang="en-US" sz="4300" i="1" dirty="0">
                <a:latin typeface="Times New Roman" pitchFamily="18" charset="0"/>
                <a:cs typeface="Times New Roman" pitchFamily="18" charset="0"/>
              </a:rPr>
              <a:t>Journal of Cleaner Production</a:t>
            </a:r>
            <a:r>
              <a:rPr lang="en-US" sz="4300" dirty="0">
                <a:latin typeface="Times New Roman" pitchFamily="18" charset="0"/>
                <a:cs typeface="Times New Roman" pitchFamily="18" charset="0"/>
              </a:rPr>
              <a:t>, </a:t>
            </a:r>
            <a:r>
              <a:rPr lang="en-US" sz="4300" i="1" dirty="0">
                <a:latin typeface="Times New Roman" pitchFamily="18" charset="0"/>
                <a:cs typeface="Times New Roman" pitchFamily="18" charset="0"/>
              </a:rPr>
              <a:t>359</a:t>
            </a:r>
            <a:r>
              <a:rPr lang="en-US" sz="4300" dirty="0">
                <a:latin typeface="Times New Roman" pitchFamily="18" charset="0"/>
                <a:cs typeface="Times New Roman" pitchFamily="18" charset="0"/>
              </a:rPr>
              <a:t>, p.131897.</a:t>
            </a:r>
          </a:p>
          <a:p>
            <a:pPr algn="just">
              <a:lnSpc>
                <a:spcPct val="170000"/>
              </a:lnSpc>
            </a:pPr>
            <a:r>
              <a:rPr lang="en-US" sz="4300" dirty="0" err="1">
                <a:latin typeface="Times New Roman" pitchFamily="18" charset="0"/>
                <a:cs typeface="Times New Roman" pitchFamily="18" charset="0"/>
              </a:rPr>
              <a:t>Kalair</a:t>
            </a:r>
            <a:r>
              <a:rPr lang="en-US" sz="4300" dirty="0">
                <a:latin typeface="Times New Roman" pitchFamily="18" charset="0"/>
                <a:cs typeface="Times New Roman" pitchFamily="18" charset="0"/>
              </a:rPr>
              <a:t>, A.R., </a:t>
            </a:r>
            <a:r>
              <a:rPr lang="en-US" sz="4300" dirty="0" err="1">
                <a:latin typeface="Times New Roman" pitchFamily="18" charset="0"/>
                <a:cs typeface="Times New Roman" pitchFamily="18" charset="0"/>
              </a:rPr>
              <a:t>Seyedmahmoudian</a:t>
            </a:r>
            <a:r>
              <a:rPr lang="en-US" sz="4300" dirty="0">
                <a:latin typeface="Times New Roman" pitchFamily="18" charset="0"/>
                <a:cs typeface="Times New Roman" pitchFamily="18" charset="0"/>
              </a:rPr>
              <a:t>, M., </a:t>
            </a:r>
            <a:r>
              <a:rPr lang="en-US" sz="4300" dirty="0" err="1">
                <a:latin typeface="Times New Roman" pitchFamily="18" charset="0"/>
                <a:cs typeface="Times New Roman" pitchFamily="18" charset="0"/>
              </a:rPr>
              <a:t>Stojcevski</a:t>
            </a:r>
            <a:r>
              <a:rPr lang="en-US" sz="4300" dirty="0">
                <a:latin typeface="Times New Roman" pitchFamily="18" charset="0"/>
                <a:cs typeface="Times New Roman" pitchFamily="18" charset="0"/>
              </a:rPr>
              <a:t>, A., </a:t>
            </a:r>
            <a:r>
              <a:rPr lang="en-US" sz="4300" dirty="0" err="1">
                <a:latin typeface="Times New Roman" pitchFamily="18" charset="0"/>
                <a:cs typeface="Times New Roman" pitchFamily="18" charset="0"/>
              </a:rPr>
              <a:t>Abas</a:t>
            </a:r>
            <a:r>
              <a:rPr lang="en-US" sz="4300" dirty="0">
                <a:latin typeface="Times New Roman" pitchFamily="18" charset="0"/>
                <a:cs typeface="Times New Roman" pitchFamily="18" charset="0"/>
              </a:rPr>
              <a:t>, N. and Khan, N., (2021). Waste to energy conversion for a sustainable future. </a:t>
            </a:r>
            <a:r>
              <a:rPr lang="en-US" sz="4300" i="1" dirty="0" err="1">
                <a:latin typeface="Times New Roman" pitchFamily="18" charset="0"/>
                <a:cs typeface="Times New Roman" pitchFamily="18" charset="0"/>
              </a:rPr>
              <a:t>Heliyon</a:t>
            </a:r>
            <a:r>
              <a:rPr lang="en-US" sz="4300" dirty="0">
                <a:latin typeface="Times New Roman" pitchFamily="18" charset="0"/>
                <a:cs typeface="Times New Roman" pitchFamily="18" charset="0"/>
              </a:rPr>
              <a:t>, 7(10).</a:t>
            </a:r>
          </a:p>
          <a:p>
            <a:pPr algn="just">
              <a:lnSpc>
                <a:spcPct val="170000"/>
              </a:lnSpc>
            </a:pPr>
            <a:r>
              <a:rPr lang="en-US" sz="4300" dirty="0">
                <a:latin typeface="Times New Roman" pitchFamily="18" charset="0"/>
                <a:cs typeface="Times New Roman" pitchFamily="18" charset="0"/>
              </a:rPr>
              <a:t>Statista (2023). </a:t>
            </a:r>
            <a:r>
              <a:rPr lang="en-US" sz="4300" i="1" dirty="0">
                <a:latin typeface="Times New Roman" pitchFamily="18" charset="0"/>
                <a:cs typeface="Times New Roman" pitchFamily="18" charset="0"/>
              </a:rPr>
              <a:t>Waste management market value worldwide 2022-2030</a:t>
            </a:r>
            <a:r>
              <a:rPr lang="en-US" sz="4300" dirty="0">
                <a:latin typeface="Times New Roman" pitchFamily="18" charset="0"/>
                <a:cs typeface="Times New Roman" pitchFamily="18" charset="0"/>
              </a:rPr>
              <a:t>. Available at: </a:t>
            </a:r>
            <a:r>
              <a:rPr lang="en-US" sz="4300" dirty="0">
                <a:latin typeface="Times New Roman" pitchFamily="18" charset="0"/>
                <a:cs typeface="Times New Roman" pitchFamily="18" charset="0"/>
                <a:hlinkClick r:id="rId2"/>
              </a:rPr>
              <a:t>https://www.statista.com/statistics/246178/projected-global-waste-management-market-size/</a:t>
            </a:r>
            <a:r>
              <a:rPr lang="en-US" sz="4300" dirty="0">
                <a:latin typeface="Times New Roman" pitchFamily="18" charset="0"/>
                <a:cs typeface="Times New Roman" pitchFamily="18" charset="0"/>
              </a:rPr>
              <a:t> (Accessed on: 04 October, 2023)</a:t>
            </a:r>
          </a:p>
          <a:p>
            <a:pPr algn="just">
              <a:lnSpc>
                <a:spcPct val="150000"/>
              </a:lnSpc>
            </a:pPr>
            <a:r>
              <a:rPr lang="en-GB" sz="4300" dirty="0">
                <a:solidFill>
                  <a:srgbClr val="222222"/>
                </a:solidFill>
                <a:effectLst/>
                <a:latin typeface="Times New Roman" panose="02020603050405020304" pitchFamily="18" charset="0"/>
                <a:ea typeface="Times New Roman" panose="02020603050405020304" pitchFamily="18" charset="0"/>
              </a:rPr>
              <a:t>Lee, J., Lin, K.Y.A., Jung, S. and Kwon, E.E., 2023. Hybrid renewable energy systems involving thermochemical conversion process for waste-to-energy strategy. </a:t>
            </a:r>
            <a:r>
              <a:rPr lang="en-GB" sz="4300" i="1" dirty="0">
                <a:solidFill>
                  <a:srgbClr val="222222"/>
                </a:solidFill>
                <a:effectLst/>
                <a:latin typeface="Times New Roman" panose="02020603050405020304" pitchFamily="18" charset="0"/>
                <a:ea typeface="Times New Roman" panose="02020603050405020304" pitchFamily="18" charset="0"/>
              </a:rPr>
              <a:t>Chemical Engineering Journal</a:t>
            </a:r>
            <a:r>
              <a:rPr lang="en-GB" sz="4300" dirty="0">
                <a:solidFill>
                  <a:srgbClr val="222222"/>
                </a:solidFill>
                <a:effectLst/>
                <a:latin typeface="Times New Roman" panose="02020603050405020304" pitchFamily="18" charset="0"/>
                <a:ea typeface="Times New Roman" panose="02020603050405020304" pitchFamily="18" charset="0"/>
              </a:rPr>
              <a:t>, </a:t>
            </a:r>
            <a:r>
              <a:rPr lang="en-GB" sz="4300" i="1" dirty="0">
                <a:solidFill>
                  <a:srgbClr val="222222"/>
                </a:solidFill>
                <a:effectLst/>
                <a:latin typeface="Times New Roman" panose="02020603050405020304" pitchFamily="18" charset="0"/>
                <a:ea typeface="Times New Roman" panose="02020603050405020304" pitchFamily="18" charset="0"/>
              </a:rPr>
              <a:t>452</a:t>
            </a:r>
            <a:r>
              <a:rPr lang="en-GB" sz="4300" dirty="0">
                <a:solidFill>
                  <a:srgbClr val="222222"/>
                </a:solidFill>
                <a:effectLst/>
                <a:latin typeface="Times New Roman" panose="02020603050405020304" pitchFamily="18" charset="0"/>
                <a:ea typeface="Times New Roman" panose="02020603050405020304" pitchFamily="18" charset="0"/>
              </a:rPr>
              <a:t>, p.139218. </a:t>
            </a:r>
            <a:endParaRPr lang="en-IN" sz="4300" dirty="0">
              <a:effectLst/>
              <a:latin typeface="Arial" panose="020B0604020202020204" pitchFamily="34" charset="0"/>
              <a:ea typeface="Arial" panose="020B0604020202020204" pitchFamily="34" charset="0"/>
            </a:endParaRPr>
          </a:p>
          <a:p>
            <a:pPr algn="just">
              <a:lnSpc>
                <a:spcPct val="150000"/>
              </a:lnSpc>
            </a:pPr>
            <a:r>
              <a:rPr lang="en-GB" sz="4300" dirty="0">
                <a:solidFill>
                  <a:srgbClr val="222222"/>
                </a:solidFill>
                <a:effectLst/>
                <a:latin typeface="Times New Roman" panose="02020603050405020304" pitchFamily="18" charset="0"/>
                <a:ea typeface="Times New Roman" panose="02020603050405020304" pitchFamily="18" charset="0"/>
              </a:rPr>
              <a:t>Varjani, S., </a:t>
            </a:r>
            <a:r>
              <a:rPr lang="en-GB" sz="4300" dirty="0" err="1">
                <a:solidFill>
                  <a:srgbClr val="222222"/>
                </a:solidFill>
                <a:effectLst/>
                <a:latin typeface="Times New Roman" panose="02020603050405020304" pitchFamily="18" charset="0"/>
                <a:ea typeface="Times New Roman" panose="02020603050405020304" pitchFamily="18" charset="0"/>
              </a:rPr>
              <a:t>Shahbeig</a:t>
            </a:r>
            <a:r>
              <a:rPr lang="en-GB" sz="4300" dirty="0">
                <a:solidFill>
                  <a:srgbClr val="222222"/>
                </a:solidFill>
                <a:effectLst/>
                <a:latin typeface="Times New Roman" panose="02020603050405020304" pitchFamily="18" charset="0"/>
                <a:ea typeface="Times New Roman" panose="02020603050405020304" pitchFamily="18" charset="0"/>
              </a:rPr>
              <a:t>, H., </a:t>
            </a:r>
            <a:r>
              <a:rPr lang="en-GB" sz="4300" dirty="0" err="1">
                <a:solidFill>
                  <a:srgbClr val="222222"/>
                </a:solidFill>
                <a:effectLst/>
                <a:latin typeface="Times New Roman" panose="02020603050405020304" pitchFamily="18" charset="0"/>
                <a:ea typeface="Times New Roman" panose="02020603050405020304" pitchFamily="18" charset="0"/>
              </a:rPr>
              <a:t>Popat</a:t>
            </a:r>
            <a:r>
              <a:rPr lang="en-GB" sz="4300" dirty="0">
                <a:solidFill>
                  <a:srgbClr val="222222"/>
                </a:solidFill>
                <a:effectLst/>
                <a:latin typeface="Times New Roman" panose="02020603050405020304" pitchFamily="18" charset="0"/>
                <a:ea typeface="Times New Roman" panose="02020603050405020304" pitchFamily="18" charset="0"/>
              </a:rPr>
              <a:t>, K., Patel, Z., Vyas, S., Shah, A.V., Barceló, D., Ngo, H.H., </a:t>
            </a:r>
            <a:r>
              <a:rPr lang="en-GB" sz="4300" dirty="0" err="1">
                <a:solidFill>
                  <a:srgbClr val="222222"/>
                </a:solidFill>
                <a:effectLst/>
                <a:latin typeface="Times New Roman" panose="02020603050405020304" pitchFamily="18" charset="0"/>
                <a:ea typeface="Times New Roman" panose="02020603050405020304" pitchFamily="18" charset="0"/>
              </a:rPr>
              <a:t>Sonne</a:t>
            </a:r>
            <a:r>
              <a:rPr lang="en-GB" sz="4300" dirty="0">
                <a:solidFill>
                  <a:srgbClr val="222222"/>
                </a:solidFill>
                <a:effectLst/>
                <a:latin typeface="Times New Roman" panose="02020603050405020304" pitchFamily="18" charset="0"/>
                <a:ea typeface="Times New Roman" panose="02020603050405020304" pitchFamily="18" charset="0"/>
              </a:rPr>
              <a:t>, C., Lam, S.S. and </a:t>
            </a:r>
            <a:r>
              <a:rPr lang="en-GB" sz="4300" dirty="0" err="1">
                <a:solidFill>
                  <a:srgbClr val="222222"/>
                </a:solidFill>
                <a:effectLst/>
                <a:latin typeface="Times New Roman" panose="02020603050405020304" pitchFamily="18" charset="0"/>
                <a:ea typeface="Times New Roman" panose="02020603050405020304" pitchFamily="18" charset="0"/>
              </a:rPr>
              <a:t>Aghbashlo</a:t>
            </a:r>
            <a:r>
              <a:rPr lang="en-GB" sz="4300" dirty="0">
                <a:solidFill>
                  <a:srgbClr val="222222"/>
                </a:solidFill>
                <a:effectLst/>
                <a:latin typeface="Times New Roman" panose="02020603050405020304" pitchFamily="18" charset="0"/>
                <a:ea typeface="Times New Roman" panose="02020603050405020304" pitchFamily="18" charset="0"/>
              </a:rPr>
              <a:t>, M., 2022. Sustainable management of municipal solid waste through waste-to-energy technologies. </a:t>
            </a:r>
            <a:r>
              <a:rPr lang="en-GB" sz="4300" i="1" dirty="0">
                <a:solidFill>
                  <a:srgbClr val="222222"/>
                </a:solidFill>
                <a:effectLst/>
                <a:latin typeface="Times New Roman" panose="02020603050405020304" pitchFamily="18" charset="0"/>
                <a:ea typeface="Times New Roman" panose="02020603050405020304" pitchFamily="18" charset="0"/>
              </a:rPr>
              <a:t>Bioresource technology</a:t>
            </a:r>
            <a:r>
              <a:rPr lang="en-GB" sz="4300" dirty="0">
                <a:solidFill>
                  <a:srgbClr val="222222"/>
                </a:solidFill>
                <a:effectLst/>
                <a:latin typeface="Times New Roman" panose="02020603050405020304" pitchFamily="18" charset="0"/>
                <a:ea typeface="Times New Roman" panose="02020603050405020304" pitchFamily="18" charset="0"/>
              </a:rPr>
              <a:t>, </a:t>
            </a:r>
            <a:r>
              <a:rPr lang="en-GB" sz="4300" i="1" dirty="0">
                <a:solidFill>
                  <a:srgbClr val="222222"/>
                </a:solidFill>
                <a:effectLst/>
                <a:latin typeface="Times New Roman" panose="02020603050405020304" pitchFamily="18" charset="0"/>
                <a:ea typeface="Times New Roman" panose="02020603050405020304" pitchFamily="18" charset="0"/>
              </a:rPr>
              <a:t>355</a:t>
            </a:r>
            <a:r>
              <a:rPr lang="en-GB" sz="4300" dirty="0">
                <a:solidFill>
                  <a:srgbClr val="222222"/>
                </a:solidFill>
                <a:effectLst/>
                <a:latin typeface="Times New Roman" panose="02020603050405020304" pitchFamily="18" charset="0"/>
                <a:ea typeface="Times New Roman" panose="02020603050405020304" pitchFamily="18" charset="0"/>
              </a:rPr>
              <a:t>, p.127247. </a:t>
            </a:r>
            <a:endParaRPr lang="en-IN" sz="4300" dirty="0">
              <a:effectLst/>
              <a:latin typeface="Arial" panose="020B0604020202020204" pitchFamily="34" charset="0"/>
              <a:ea typeface="Arial" panose="020B0604020202020204" pitchFamily="34" charset="0"/>
            </a:endParaRPr>
          </a:p>
          <a:p>
            <a:pPr algn="just">
              <a:lnSpc>
                <a:spcPct val="150000"/>
              </a:lnSpc>
            </a:pPr>
            <a:r>
              <a:rPr lang="en-GB" sz="4300" dirty="0">
                <a:solidFill>
                  <a:srgbClr val="222222"/>
                </a:solidFill>
                <a:effectLst/>
                <a:latin typeface="Times New Roman" panose="02020603050405020304" pitchFamily="18" charset="0"/>
                <a:ea typeface="Times New Roman" panose="02020603050405020304" pitchFamily="18" charset="0"/>
              </a:rPr>
              <a:t>Ezzat Salem, M., El-Halim, A., </a:t>
            </a:r>
            <a:r>
              <a:rPr lang="en-GB" sz="4300" dirty="0" err="1">
                <a:solidFill>
                  <a:srgbClr val="222222"/>
                </a:solidFill>
                <a:effectLst/>
                <a:latin typeface="Times New Roman" panose="02020603050405020304" pitchFamily="18" charset="0"/>
                <a:ea typeface="Times New Roman" panose="02020603050405020304" pitchFamily="18" charset="0"/>
              </a:rPr>
              <a:t>Refky</a:t>
            </a:r>
            <a:r>
              <a:rPr lang="en-GB" sz="4300" dirty="0">
                <a:solidFill>
                  <a:srgbClr val="222222"/>
                </a:solidFill>
                <a:effectLst/>
                <a:latin typeface="Times New Roman" panose="02020603050405020304" pitchFamily="18" charset="0"/>
                <a:ea typeface="Times New Roman" panose="02020603050405020304" pitchFamily="18" charset="0"/>
              </a:rPr>
              <a:t>, A. and Nassar, I.A., 2022. Potential of Waste to Energy Conversion in Egypt. </a:t>
            </a:r>
            <a:r>
              <a:rPr lang="en-GB" sz="4300" i="1" dirty="0">
                <a:solidFill>
                  <a:srgbClr val="222222"/>
                </a:solidFill>
                <a:effectLst/>
                <a:latin typeface="Times New Roman" panose="02020603050405020304" pitchFamily="18" charset="0"/>
                <a:ea typeface="Times New Roman" panose="02020603050405020304" pitchFamily="18" charset="0"/>
              </a:rPr>
              <a:t>Journal of Electrical and Computer Engineering</a:t>
            </a:r>
            <a:r>
              <a:rPr lang="en-GB" sz="4300" dirty="0">
                <a:solidFill>
                  <a:srgbClr val="222222"/>
                </a:solidFill>
                <a:effectLst/>
                <a:latin typeface="Times New Roman" panose="02020603050405020304" pitchFamily="18" charset="0"/>
                <a:ea typeface="Times New Roman" panose="02020603050405020304" pitchFamily="18" charset="0"/>
              </a:rPr>
              <a:t>, </a:t>
            </a:r>
            <a:r>
              <a:rPr lang="en-GB" sz="4300" i="1" dirty="0">
                <a:solidFill>
                  <a:srgbClr val="222222"/>
                </a:solidFill>
                <a:effectLst/>
                <a:latin typeface="Times New Roman" panose="02020603050405020304" pitchFamily="18" charset="0"/>
                <a:ea typeface="Times New Roman" panose="02020603050405020304" pitchFamily="18" charset="0"/>
              </a:rPr>
              <a:t>2022</a:t>
            </a:r>
            <a:r>
              <a:rPr lang="en-GB" sz="4300" dirty="0">
                <a:solidFill>
                  <a:srgbClr val="222222"/>
                </a:solidFill>
                <a:effectLst/>
                <a:latin typeface="Times New Roman" panose="02020603050405020304" pitchFamily="18" charset="0"/>
                <a:ea typeface="Times New Roman" panose="02020603050405020304" pitchFamily="18" charset="0"/>
              </a:rPr>
              <a:t>. </a:t>
            </a:r>
            <a:endParaRPr lang="en-IN" sz="4300" dirty="0">
              <a:effectLst/>
              <a:latin typeface="Arial" panose="020B0604020202020204" pitchFamily="34" charset="0"/>
              <a:ea typeface="Arial" panose="020B0604020202020204" pitchFamily="34" charset="0"/>
            </a:endParaRPr>
          </a:p>
          <a:p>
            <a:endParaRPr lang="en-GB" dirty="0"/>
          </a:p>
        </p:txBody>
      </p:sp>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129</TotalTime>
  <Words>1873</Words>
  <Application>Microsoft Office PowerPoint</Application>
  <PresentationFormat>On-screen Show (4:3)</PresentationFormat>
  <Paragraphs>111</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Retrospect</vt:lpstr>
      <vt:lpstr>NAME: DIVYA HARISHKUMAR SOLANKI STUDENT ID:2237588 PROGRAMME: MASTER OF BUSINESS ADMINISTRATION MODULE: ENTREPRENEURSHIP MODULE CODE: LCMB 7004 Component : 2   LECTURER: MASUD IBRAHIM        </vt:lpstr>
      <vt:lpstr>Introduction</vt:lpstr>
      <vt:lpstr>Overview of the proposed business idea</vt:lpstr>
      <vt:lpstr>Overview of the proposed business idea </vt:lpstr>
      <vt:lpstr>Market gap and Addressing procedures</vt:lpstr>
      <vt:lpstr>Market gap and Addressing procedures</vt:lpstr>
      <vt:lpstr>Proposed business location and Legal Entity</vt:lpstr>
      <vt:lpstr>Proposed business location and Legal Entity</vt:lpstr>
      <vt:lpstr>SWOT Analysis </vt:lpstr>
      <vt:lpstr>Target market and strategies to adopt target market </vt:lpstr>
      <vt:lpstr>Financial plan, funding requirements and sources of the external funding </vt:lpstr>
      <vt:lpstr>Cont.…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LCMB7004 COMPONENT 1-ESSAY</dc:title>
  <dc:creator>Divya</dc:creator>
  <cp:lastModifiedBy>Divya Solanki</cp:lastModifiedBy>
  <cp:revision>3</cp:revision>
  <dcterms:created xsi:type="dcterms:W3CDTF">2023-11-04T10:18:11Z</dcterms:created>
  <dcterms:modified xsi:type="dcterms:W3CDTF">2023-11-13T13:45:36Z</dcterms:modified>
</cp:coreProperties>
</file>