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6" r:id="rId2"/>
    <p:sldId id="267" r:id="rId3"/>
    <p:sldId id="268" r:id="rId4"/>
    <p:sldId id="269" r:id="rId5"/>
    <p:sldId id="270" r:id="rId6"/>
    <p:sldId id="266" r:id="rId7"/>
    <p:sldId id="257" r:id="rId8"/>
    <p:sldId id="259" r:id="rId9"/>
    <p:sldId id="260" r:id="rId10"/>
    <p:sldId id="262" r:id="rId11"/>
    <p:sldId id="265" r:id="rId12"/>
    <p:sldId id="271" r:id="rId13"/>
    <p:sldId id="272" r:id="rId14"/>
    <p:sldId id="263" r:id="rId15"/>
    <p:sldId id="273" r:id="rId16"/>
    <p:sldId id="274" r:id="rId17"/>
    <p:sldId id="275" r:id="rId18"/>
    <p:sldId id="276" r:id="rId19"/>
    <p:sldId id="277" r:id="rId20"/>
    <p:sldId id="278" r:id="rId21"/>
    <p:sldId id="27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578"/>
  </p:normalViewPr>
  <p:slideViewPr>
    <p:cSldViewPr snapToGrid="0" snapToObjects="1">
      <p:cViewPr varScale="1">
        <p:scale>
          <a:sx n="79" d="100"/>
          <a:sy n="79" d="100"/>
        </p:scale>
        <p:origin x="132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C489CA-712D-6344-B5F8-911C6E924CFC}" type="datetimeFigureOut">
              <a:rPr lang="en-US" smtClean="0"/>
              <a:t>11/7/21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0AA098-C86B-9F4C-8F9D-37F0FCA304CE}" type="slidenum">
              <a:rPr lang="en-US" smtClean="0"/>
              <a:t>‹#›</a:t>
            </a:fld>
            <a:endParaRPr lang="en-US"/>
          </a:p>
        </p:txBody>
      </p:sp>
    </p:spTree>
    <p:extLst>
      <p:ext uri="{BB962C8B-B14F-4D97-AF65-F5344CB8AC3E}">
        <p14:creationId xmlns:p14="http://schemas.microsoft.com/office/powerpoint/2010/main" val="2232661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Pearson, J. (1996) </a:t>
            </a:r>
            <a:r>
              <a:rPr lang="en-GB" sz="1200" i="1" kern="1200" dirty="0">
                <a:solidFill>
                  <a:schemeClr val="tx1"/>
                </a:solidFill>
                <a:effectLst/>
                <a:latin typeface="+mn-lt"/>
                <a:ea typeface="+mn-ea"/>
                <a:cs typeface="+mn-cs"/>
              </a:rPr>
              <a:t>Discovering the self through drama and movement</a:t>
            </a:r>
            <a:r>
              <a:rPr lang="en-GB" sz="1200" kern="1200" dirty="0">
                <a:solidFill>
                  <a:schemeClr val="tx1"/>
                </a:solidFill>
                <a:effectLst/>
                <a:latin typeface="+mn-lt"/>
                <a:ea typeface="+mn-ea"/>
                <a:cs typeface="+mn-cs"/>
              </a:rPr>
              <a:t>. Jessica Kingsley Publishers; London.</a:t>
            </a:r>
            <a:endParaRPr lang="en-US" dirty="0"/>
          </a:p>
        </p:txBody>
      </p:sp>
      <p:sp>
        <p:nvSpPr>
          <p:cNvPr id="4" name="Slide Number Placeholder 3"/>
          <p:cNvSpPr>
            <a:spLocks noGrp="1"/>
          </p:cNvSpPr>
          <p:nvPr>
            <p:ph type="sldNum" sz="quarter" idx="5"/>
          </p:nvPr>
        </p:nvSpPr>
        <p:spPr/>
        <p:txBody>
          <a:bodyPr/>
          <a:lstStyle/>
          <a:p>
            <a:fld id="{A20AA098-C86B-9F4C-8F9D-37F0FCA304CE}" type="slidenum">
              <a:rPr lang="en-US" smtClean="0"/>
              <a:t>6</a:t>
            </a:fld>
            <a:endParaRPr lang="en-US"/>
          </a:p>
        </p:txBody>
      </p:sp>
    </p:spTree>
    <p:extLst>
      <p:ext uri="{BB962C8B-B14F-4D97-AF65-F5344CB8AC3E}">
        <p14:creationId xmlns:p14="http://schemas.microsoft.com/office/powerpoint/2010/main" val="622056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Pearson, J. (1996) </a:t>
            </a:r>
            <a:r>
              <a:rPr lang="en-GB" sz="1200" i="1" kern="1200" dirty="0">
                <a:solidFill>
                  <a:schemeClr val="tx1"/>
                </a:solidFill>
                <a:effectLst/>
                <a:latin typeface="+mn-lt"/>
                <a:ea typeface="+mn-ea"/>
                <a:cs typeface="+mn-cs"/>
              </a:rPr>
              <a:t>Discovering the self through drama and movement</a:t>
            </a:r>
            <a:r>
              <a:rPr lang="en-GB" sz="1200" kern="1200" dirty="0">
                <a:solidFill>
                  <a:schemeClr val="tx1"/>
                </a:solidFill>
                <a:effectLst/>
                <a:latin typeface="+mn-lt"/>
                <a:ea typeface="+mn-ea"/>
                <a:cs typeface="+mn-cs"/>
              </a:rPr>
              <a:t>. Jessica Kingsley Publishers; London.</a:t>
            </a:r>
            <a:endParaRPr lang="en-US" dirty="0"/>
          </a:p>
          <a:p>
            <a:endParaRPr lang="en-US" dirty="0"/>
          </a:p>
        </p:txBody>
      </p:sp>
      <p:sp>
        <p:nvSpPr>
          <p:cNvPr id="4" name="Slide Number Placeholder 3"/>
          <p:cNvSpPr>
            <a:spLocks noGrp="1"/>
          </p:cNvSpPr>
          <p:nvPr>
            <p:ph type="sldNum" sz="quarter" idx="5"/>
          </p:nvPr>
        </p:nvSpPr>
        <p:spPr/>
        <p:txBody>
          <a:bodyPr/>
          <a:lstStyle/>
          <a:p>
            <a:fld id="{A20AA098-C86B-9F4C-8F9D-37F0FCA304CE}" type="slidenum">
              <a:rPr lang="en-US" smtClean="0"/>
              <a:t>7</a:t>
            </a:fld>
            <a:endParaRPr lang="en-US"/>
          </a:p>
        </p:txBody>
      </p:sp>
    </p:spTree>
    <p:extLst>
      <p:ext uri="{BB962C8B-B14F-4D97-AF65-F5344CB8AC3E}">
        <p14:creationId xmlns:p14="http://schemas.microsoft.com/office/powerpoint/2010/main" val="3973238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Pearson, J. (1996) </a:t>
            </a:r>
            <a:r>
              <a:rPr lang="en-GB" sz="1200" i="1" kern="1200" dirty="0">
                <a:solidFill>
                  <a:schemeClr val="tx1"/>
                </a:solidFill>
                <a:effectLst/>
                <a:latin typeface="+mn-lt"/>
                <a:ea typeface="+mn-ea"/>
                <a:cs typeface="+mn-cs"/>
              </a:rPr>
              <a:t>Discovering the self through drama and movement</a:t>
            </a:r>
            <a:r>
              <a:rPr lang="en-GB" sz="1200" kern="1200" dirty="0">
                <a:solidFill>
                  <a:schemeClr val="tx1"/>
                </a:solidFill>
                <a:effectLst/>
                <a:latin typeface="+mn-lt"/>
                <a:ea typeface="+mn-ea"/>
                <a:cs typeface="+mn-cs"/>
              </a:rPr>
              <a:t>. Jessica Kingsley Publishers; London.</a:t>
            </a:r>
            <a:endParaRPr lang="en-US" dirty="0"/>
          </a:p>
          <a:p>
            <a:endParaRPr lang="en-US" dirty="0"/>
          </a:p>
        </p:txBody>
      </p:sp>
      <p:sp>
        <p:nvSpPr>
          <p:cNvPr id="4" name="Slide Number Placeholder 3"/>
          <p:cNvSpPr>
            <a:spLocks noGrp="1"/>
          </p:cNvSpPr>
          <p:nvPr>
            <p:ph type="sldNum" sz="quarter" idx="5"/>
          </p:nvPr>
        </p:nvSpPr>
        <p:spPr/>
        <p:txBody>
          <a:bodyPr/>
          <a:lstStyle/>
          <a:p>
            <a:fld id="{A20AA098-C86B-9F4C-8F9D-37F0FCA304CE}" type="slidenum">
              <a:rPr lang="en-US" smtClean="0"/>
              <a:t>8</a:t>
            </a:fld>
            <a:endParaRPr lang="en-US"/>
          </a:p>
        </p:txBody>
      </p:sp>
    </p:spTree>
    <p:extLst>
      <p:ext uri="{BB962C8B-B14F-4D97-AF65-F5344CB8AC3E}">
        <p14:creationId xmlns:p14="http://schemas.microsoft.com/office/powerpoint/2010/main" val="835230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Pearson, J. (1996) </a:t>
            </a:r>
            <a:r>
              <a:rPr lang="en-GB" sz="1200" i="1" kern="1200" dirty="0">
                <a:solidFill>
                  <a:schemeClr val="tx1"/>
                </a:solidFill>
                <a:effectLst/>
                <a:latin typeface="+mn-lt"/>
                <a:ea typeface="+mn-ea"/>
                <a:cs typeface="+mn-cs"/>
              </a:rPr>
              <a:t>Discovering the self through drama and movement</a:t>
            </a:r>
            <a:r>
              <a:rPr lang="en-GB" sz="1200" kern="1200" dirty="0">
                <a:solidFill>
                  <a:schemeClr val="tx1"/>
                </a:solidFill>
                <a:effectLst/>
                <a:latin typeface="+mn-lt"/>
                <a:ea typeface="+mn-ea"/>
                <a:cs typeface="+mn-cs"/>
              </a:rPr>
              <a:t>. Jessica Kingsley Publishers; London.</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A20AA098-C86B-9F4C-8F9D-37F0FCA304CE}" type="slidenum">
              <a:rPr lang="en-US" smtClean="0"/>
              <a:t>9</a:t>
            </a:fld>
            <a:endParaRPr lang="en-US"/>
          </a:p>
        </p:txBody>
      </p:sp>
    </p:spTree>
    <p:extLst>
      <p:ext uri="{BB962C8B-B14F-4D97-AF65-F5344CB8AC3E}">
        <p14:creationId xmlns:p14="http://schemas.microsoft.com/office/powerpoint/2010/main" val="528350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Pearson, J. (1996) </a:t>
            </a:r>
            <a:r>
              <a:rPr lang="en-GB" sz="1200" i="1" kern="1200" dirty="0">
                <a:solidFill>
                  <a:schemeClr val="tx1"/>
                </a:solidFill>
                <a:effectLst/>
                <a:latin typeface="+mn-lt"/>
                <a:ea typeface="+mn-ea"/>
                <a:cs typeface="+mn-cs"/>
              </a:rPr>
              <a:t>Discovering the self through drama and movement</a:t>
            </a:r>
            <a:r>
              <a:rPr lang="en-GB" sz="1200" kern="1200" dirty="0">
                <a:solidFill>
                  <a:schemeClr val="tx1"/>
                </a:solidFill>
                <a:effectLst/>
                <a:latin typeface="+mn-lt"/>
                <a:ea typeface="+mn-ea"/>
                <a:cs typeface="+mn-cs"/>
              </a:rPr>
              <a:t>. Jessica Kingsley Publishers; London.</a:t>
            </a:r>
            <a:endParaRPr lang="en-US" dirty="0"/>
          </a:p>
          <a:p>
            <a:endParaRPr lang="en-US" dirty="0"/>
          </a:p>
        </p:txBody>
      </p:sp>
      <p:sp>
        <p:nvSpPr>
          <p:cNvPr id="4" name="Slide Number Placeholder 3"/>
          <p:cNvSpPr>
            <a:spLocks noGrp="1"/>
          </p:cNvSpPr>
          <p:nvPr>
            <p:ph type="sldNum" sz="quarter" idx="5"/>
          </p:nvPr>
        </p:nvSpPr>
        <p:spPr/>
        <p:txBody>
          <a:bodyPr/>
          <a:lstStyle/>
          <a:p>
            <a:fld id="{A20AA098-C86B-9F4C-8F9D-37F0FCA304CE}" type="slidenum">
              <a:rPr lang="en-US" smtClean="0"/>
              <a:t>10</a:t>
            </a:fld>
            <a:endParaRPr lang="en-US"/>
          </a:p>
        </p:txBody>
      </p:sp>
    </p:spTree>
    <p:extLst>
      <p:ext uri="{BB962C8B-B14F-4D97-AF65-F5344CB8AC3E}">
        <p14:creationId xmlns:p14="http://schemas.microsoft.com/office/powerpoint/2010/main" val="53542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Bogart, A &amp; Landau, T. (2014) The Viewpoints Book: A Practical Guide to Viewpoints and Composition. Nick Hern Books; London.</a:t>
            </a:r>
          </a:p>
          <a:p>
            <a:r>
              <a:rPr lang="en-US" dirty="0"/>
              <a:t>Page 58 </a:t>
            </a:r>
          </a:p>
        </p:txBody>
      </p:sp>
      <p:sp>
        <p:nvSpPr>
          <p:cNvPr id="4" name="Slide Number Placeholder 3"/>
          <p:cNvSpPr>
            <a:spLocks noGrp="1"/>
          </p:cNvSpPr>
          <p:nvPr>
            <p:ph type="sldNum" sz="quarter" idx="5"/>
          </p:nvPr>
        </p:nvSpPr>
        <p:spPr/>
        <p:txBody>
          <a:bodyPr/>
          <a:lstStyle/>
          <a:p>
            <a:fld id="{A20AA098-C86B-9F4C-8F9D-37F0FCA304CE}" type="slidenum">
              <a:rPr lang="en-US" smtClean="0"/>
              <a:t>14</a:t>
            </a:fld>
            <a:endParaRPr lang="en-US"/>
          </a:p>
        </p:txBody>
      </p:sp>
    </p:spTree>
    <p:extLst>
      <p:ext uri="{BB962C8B-B14F-4D97-AF65-F5344CB8AC3E}">
        <p14:creationId xmlns:p14="http://schemas.microsoft.com/office/powerpoint/2010/main" val="569085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FF018-698B-C248-8D46-0E0B36D6DF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A32CAF0-04D0-F440-A52F-0049BF49D1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54DEEA0-74C0-6C42-AD4A-03E1766AF587}"/>
              </a:ext>
            </a:extLst>
          </p:cNvPr>
          <p:cNvSpPr>
            <a:spLocks noGrp="1"/>
          </p:cNvSpPr>
          <p:nvPr>
            <p:ph type="dt" sz="half" idx="10"/>
          </p:nvPr>
        </p:nvSpPr>
        <p:spPr/>
        <p:txBody>
          <a:bodyPr/>
          <a:lstStyle/>
          <a:p>
            <a:fld id="{87FA5949-F102-4A42-8499-30ECB0FE7D45}" type="datetimeFigureOut">
              <a:rPr lang="en-US" smtClean="0"/>
              <a:t>11/7/21</a:t>
            </a:fld>
            <a:endParaRPr lang="en-US"/>
          </a:p>
        </p:txBody>
      </p:sp>
      <p:sp>
        <p:nvSpPr>
          <p:cNvPr id="5" name="Footer Placeholder 4">
            <a:extLst>
              <a:ext uri="{FF2B5EF4-FFF2-40B4-BE49-F238E27FC236}">
                <a16:creationId xmlns:a16="http://schemas.microsoft.com/office/drawing/2014/main" id="{2585510B-FBEE-414A-8C29-5EC106A3E1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A2AE37-936F-F443-9BA7-6D6AC02FE31D}"/>
              </a:ext>
            </a:extLst>
          </p:cNvPr>
          <p:cNvSpPr>
            <a:spLocks noGrp="1"/>
          </p:cNvSpPr>
          <p:nvPr>
            <p:ph type="sldNum" sz="quarter" idx="12"/>
          </p:nvPr>
        </p:nvSpPr>
        <p:spPr/>
        <p:txBody>
          <a:bodyPr/>
          <a:lstStyle/>
          <a:p>
            <a:fld id="{7E34E9F1-E7EF-F244-85AA-A04FA3C846BB}" type="slidenum">
              <a:rPr lang="en-US" smtClean="0"/>
              <a:t>‹#›</a:t>
            </a:fld>
            <a:endParaRPr lang="en-US"/>
          </a:p>
        </p:txBody>
      </p:sp>
    </p:spTree>
    <p:extLst>
      <p:ext uri="{BB962C8B-B14F-4D97-AF65-F5344CB8AC3E}">
        <p14:creationId xmlns:p14="http://schemas.microsoft.com/office/powerpoint/2010/main" val="3824761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B7CD9-A1EE-B649-889F-E53517EC83A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DA00090-0FE2-7E4A-AD27-5405A069F7C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4FA062-09CC-3842-9203-C7BE05CB5B9F}"/>
              </a:ext>
            </a:extLst>
          </p:cNvPr>
          <p:cNvSpPr>
            <a:spLocks noGrp="1"/>
          </p:cNvSpPr>
          <p:nvPr>
            <p:ph type="dt" sz="half" idx="10"/>
          </p:nvPr>
        </p:nvSpPr>
        <p:spPr/>
        <p:txBody>
          <a:bodyPr/>
          <a:lstStyle/>
          <a:p>
            <a:fld id="{87FA5949-F102-4A42-8499-30ECB0FE7D45}" type="datetimeFigureOut">
              <a:rPr lang="en-US" smtClean="0"/>
              <a:t>11/7/21</a:t>
            </a:fld>
            <a:endParaRPr lang="en-US"/>
          </a:p>
        </p:txBody>
      </p:sp>
      <p:sp>
        <p:nvSpPr>
          <p:cNvPr id="5" name="Footer Placeholder 4">
            <a:extLst>
              <a:ext uri="{FF2B5EF4-FFF2-40B4-BE49-F238E27FC236}">
                <a16:creationId xmlns:a16="http://schemas.microsoft.com/office/drawing/2014/main" id="{291EB33E-B26E-BC4C-BB99-0CAAA5D43D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B12C0D-69B0-5444-8626-7A2D71D65797}"/>
              </a:ext>
            </a:extLst>
          </p:cNvPr>
          <p:cNvSpPr>
            <a:spLocks noGrp="1"/>
          </p:cNvSpPr>
          <p:nvPr>
            <p:ph type="sldNum" sz="quarter" idx="12"/>
          </p:nvPr>
        </p:nvSpPr>
        <p:spPr/>
        <p:txBody>
          <a:bodyPr/>
          <a:lstStyle/>
          <a:p>
            <a:fld id="{7E34E9F1-E7EF-F244-85AA-A04FA3C846BB}" type="slidenum">
              <a:rPr lang="en-US" smtClean="0"/>
              <a:t>‹#›</a:t>
            </a:fld>
            <a:endParaRPr lang="en-US"/>
          </a:p>
        </p:txBody>
      </p:sp>
    </p:spTree>
    <p:extLst>
      <p:ext uri="{BB962C8B-B14F-4D97-AF65-F5344CB8AC3E}">
        <p14:creationId xmlns:p14="http://schemas.microsoft.com/office/powerpoint/2010/main" val="3821036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16E65-98FF-7E42-BAB2-F7B8A388E4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BBAB444-22D4-EA46-ADD5-DF15C78816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376AA3C-E481-8943-8EF1-6C2EA2FFFAEB}"/>
              </a:ext>
            </a:extLst>
          </p:cNvPr>
          <p:cNvSpPr>
            <a:spLocks noGrp="1"/>
          </p:cNvSpPr>
          <p:nvPr>
            <p:ph type="dt" sz="half" idx="10"/>
          </p:nvPr>
        </p:nvSpPr>
        <p:spPr/>
        <p:txBody>
          <a:bodyPr/>
          <a:lstStyle/>
          <a:p>
            <a:fld id="{87FA5949-F102-4A42-8499-30ECB0FE7D45}" type="datetimeFigureOut">
              <a:rPr lang="en-US" smtClean="0"/>
              <a:t>11/7/21</a:t>
            </a:fld>
            <a:endParaRPr lang="en-US"/>
          </a:p>
        </p:txBody>
      </p:sp>
      <p:sp>
        <p:nvSpPr>
          <p:cNvPr id="5" name="Footer Placeholder 4">
            <a:extLst>
              <a:ext uri="{FF2B5EF4-FFF2-40B4-BE49-F238E27FC236}">
                <a16:creationId xmlns:a16="http://schemas.microsoft.com/office/drawing/2014/main" id="{55240D3E-72DC-B74B-961D-EFA8366477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47DFF5-D564-DB40-8677-0F03E3E908EE}"/>
              </a:ext>
            </a:extLst>
          </p:cNvPr>
          <p:cNvSpPr>
            <a:spLocks noGrp="1"/>
          </p:cNvSpPr>
          <p:nvPr>
            <p:ph type="sldNum" sz="quarter" idx="12"/>
          </p:nvPr>
        </p:nvSpPr>
        <p:spPr/>
        <p:txBody>
          <a:bodyPr/>
          <a:lstStyle/>
          <a:p>
            <a:fld id="{7E34E9F1-E7EF-F244-85AA-A04FA3C846BB}" type="slidenum">
              <a:rPr lang="en-US" smtClean="0"/>
              <a:t>‹#›</a:t>
            </a:fld>
            <a:endParaRPr lang="en-US"/>
          </a:p>
        </p:txBody>
      </p:sp>
    </p:spTree>
    <p:extLst>
      <p:ext uri="{BB962C8B-B14F-4D97-AF65-F5344CB8AC3E}">
        <p14:creationId xmlns:p14="http://schemas.microsoft.com/office/powerpoint/2010/main" val="619573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8EF88-27BA-FD45-9392-C42C3A03CE2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C1FEEA2-263C-3145-BC1A-E630876C1B4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738831A-33BC-D646-8E80-22CD7361585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F8F08C8-B63B-3E49-85E4-73008BEE9387}"/>
              </a:ext>
            </a:extLst>
          </p:cNvPr>
          <p:cNvSpPr>
            <a:spLocks noGrp="1"/>
          </p:cNvSpPr>
          <p:nvPr>
            <p:ph type="dt" sz="half" idx="10"/>
          </p:nvPr>
        </p:nvSpPr>
        <p:spPr/>
        <p:txBody>
          <a:bodyPr/>
          <a:lstStyle/>
          <a:p>
            <a:fld id="{87FA5949-F102-4A42-8499-30ECB0FE7D45}" type="datetimeFigureOut">
              <a:rPr lang="en-US" smtClean="0"/>
              <a:t>11/7/21</a:t>
            </a:fld>
            <a:endParaRPr lang="en-US"/>
          </a:p>
        </p:txBody>
      </p:sp>
      <p:sp>
        <p:nvSpPr>
          <p:cNvPr id="6" name="Footer Placeholder 5">
            <a:extLst>
              <a:ext uri="{FF2B5EF4-FFF2-40B4-BE49-F238E27FC236}">
                <a16:creationId xmlns:a16="http://schemas.microsoft.com/office/drawing/2014/main" id="{52F991F3-13AB-514A-AE62-7D0ECCCC74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DEEEF5-D254-B447-A23B-A98E7DDD90EC}"/>
              </a:ext>
            </a:extLst>
          </p:cNvPr>
          <p:cNvSpPr>
            <a:spLocks noGrp="1"/>
          </p:cNvSpPr>
          <p:nvPr>
            <p:ph type="sldNum" sz="quarter" idx="12"/>
          </p:nvPr>
        </p:nvSpPr>
        <p:spPr/>
        <p:txBody>
          <a:bodyPr/>
          <a:lstStyle/>
          <a:p>
            <a:fld id="{7E34E9F1-E7EF-F244-85AA-A04FA3C846BB}" type="slidenum">
              <a:rPr lang="en-US" smtClean="0"/>
              <a:t>‹#›</a:t>
            </a:fld>
            <a:endParaRPr lang="en-US"/>
          </a:p>
        </p:txBody>
      </p:sp>
    </p:spTree>
    <p:extLst>
      <p:ext uri="{BB962C8B-B14F-4D97-AF65-F5344CB8AC3E}">
        <p14:creationId xmlns:p14="http://schemas.microsoft.com/office/powerpoint/2010/main" val="440900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1A858-D78B-BD40-B9A8-1648E3DD34F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A22C04B-B8EF-7D48-AC5E-D08DF7D1F6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588DB87-5578-9A43-B55F-79F3A80851A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78BE2E9-F3CD-B048-A057-ECB9CB371D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0A3A330-E2C6-F94B-B76B-22C9F51365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DCC756-20BC-454A-ABBA-E712DB997576}"/>
              </a:ext>
            </a:extLst>
          </p:cNvPr>
          <p:cNvSpPr>
            <a:spLocks noGrp="1"/>
          </p:cNvSpPr>
          <p:nvPr>
            <p:ph type="dt" sz="half" idx="10"/>
          </p:nvPr>
        </p:nvSpPr>
        <p:spPr/>
        <p:txBody>
          <a:bodyPr/>
          <a:lstStyle/>
          <a:p>
            <a:fld id="{87FA5949-F102-4A42-8499-30ECB0FE7D45}" type="datetimeFigureOut">
              <a:rPr lang="en-US" smtClean="0"/>
              <a:t>11/7/21</a:t>
            </a:fld>
            <a:endParaRPr lang="en-US"/>
          </a:p>
        </p:txBody>
      </p:sp>
      <p:sp>
        <p:nvSpPr>
          <p:cNvPr id="8" name="Footer Placeholder 7">
            <a:extLst>
              <a:ext uri="{FF2B5EF4-FFF2-40B4-BE49-F238E27FC236}">
                <a16:creationId xmlns:a16="http://schemas.microsoft.com/office/drawing/2014/main" id="{9949D86A-295F-9146-99D4-CEDCCAB5C86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BFABFB9-F5FC-CE4E-A913-A3395915A641}"/>
              </a:ext>
            </a:extLst>
          </p:cNvPr>
          <p:cNvSpPr>
            <a:spLocks noGrp="1"/>
          </p:cNvSpPr>
          <p:nvPr>
            <p:ph type="sldNum" sz="quarter" idx="12"/>
          </p:nvPr>
        </p:nvSpPr>
        <p:spPr/>
        <p:txBody>
          <a:bodyPr/>
          <a:lstStyle/>
          <a:p>
            <a:fld id="{7E34E9F1-E7EF-F244-85AA-A04FA3C846BB}" type="slidenum">
              <a:rPr lang="en-US" smtClean="0"/>
              <a:t>‹#›</a:t>
            </a:fld>
            <a:endParaRPr lang="en-US"/>
          </a:p>
        </p:txBody>
      </p:sp>
    </p:spTree>
    <p:extLst>
      <p:ext uri="{BB962C8B-B14F-4D97-AF65-F5344CB8AC3E}">
        <p14:creationId xmlns:p14="http://schemas.microsoft.com/office/powerpoint/2010/main" val="1214246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3FB4A-7711-2A4E-8083-218D7677430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D2C2274-8DBB-6943-95D5-676E7DDAF1C2}"/>
              </a:ext>
            </a:extLst>
          </p:cNvPr>
          <p:cNvSpPr>
            <a:spLocks noGrp="1"/>
          </p:cNvSpPr>
          <p:nvPr>
            <p:ph type="dt" sz="half" idx="10"/>
          </p:nvPr>
        </p:nvSpPr>
        <p:spPr/>
        <p:txBody>
          <a:bodyPr/>
          <a:lstStyle/>
          <a:p>
            <a:fld id="{87FA5949-F102-4A42-8499-30ECB0FE7D45}" type="datetimeFigureOut">
              <a:rPr lang="en-US" smtClean="0"/>
              <a:t>11/7/21</a:t>
            </a:fld>
            <a:endParaRPr lang="en-US"/>
          </a:p>
        </p:txBody>
      </p:sp>
      <p:sp>
        <p:nvSpPr>
          <p:cNvPr id="4" name="Footer Placeholder 3">
            <a:extLst>
              <a:ext uri="{FF2B5EF4-FFF2-40B4-BE49-F238E27FC236}">
                <a16:creationId xmlns:a16="http://schemas.microsoft.com/office/drawing/2014/main" id="{AD543BF1-6DF5-8044-91FB-A38CD9A6D9C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07E6BB2-80D0-1F40-8E04-0F7A25F918B8}"/>
              </a:ext>
            </a:extLst>
          </p:cNvPr>
          <p:cNvSpPr>
            <a:spLocks noGrp="1"/>
          </p:cNvSpPr>
          <p:nvPr>
            <p:ph type="sldNum" sz="quarter" idx="12"/>
          </p:nvPr>
        </p:nvSpPr>
        <p:spPr/>
        <p:txBody>
          <a:bodyPr/>
          <a:lstStyle/>
          <a:p>
            <a:fld id="{7E34E9F1-E7EF-F244-85AA-A04FA3C846BB}" type="slidenum">
              <a:rPr lang="en-US" smtClean="0"/>
              <a:t>‹#›</a:t>
            </a:fld>
            <a:endParaRPr lang="en-US"/>
          </a:p>
        </p:txBody>
      </p:sp>
    </p:spTree>
    <p:extLst>
      <p:ext uri="{BB962C8B-B14F-4D97-AF65-F5344CB8AC3E}">
        <p14:creationId xmlns:p14="http://schemas.microsoft.com/office/powerpoint/2010/main" val="1057327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7BDB8C-1857-074A-A121-5B1E31A8CBEB}"/>
              </a:ext>
            </a:extLst>
          </p:cNvPr>
          <p:cNvSpPr>
            <a:spLocks noGrp="1"/>
          </p:cNvSpPr>
          <p:nvPr>
            <p:ph type="dt" sz="half" idx="10"/>
          </p:nvPr>
        </p:nvSpPr>
        <p:spPr/>
        <p:txBody>
          <a:bodyPr/>
          <a:lstStyle/>
          <a:p>
            <a:fld id="{87FA5949-F102-4A42-8499-30ECB0FE7D45}" type="datetimeFigureOut">
              <a:rPr lang="en-US" smtClean="0"/>
              <a:t>11/7/21</a:t>
            </a:fld>
            <a:endParaRPr lang="en-US"/>
          </a:p>
        </p:txBody>
      </p:sp>
      <p:sp>
        <p:nvSpPr>
          <p:cNvPr id="3" name="Footer Placeholder 2">
            <a:extLst>
              <a:ext uri="{FF2B5EF4-FFF2-40B4-BE49-F238E27FC236}">
                <a16:creationId xmlns:a16="http://schemas.microsoft.com/office/drawing/2014/main" id="{2AC31851-2C28-EE4F-9926-BA30A351B7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469D5CF-7BB6-2D44-B10D-726223BAF20A}"/>
              </a:ext>
            </a:extLst>
          </p:cNvPr>
          <p:cNvSpPr>
            <a:spLocks noGrp="1"/>
          </p:cNvSpPr>
          <p:nvPr>
            <p:ph type="sldNum" sz="quarter" idx="12"/>
          </p:nvPr>
        </p:nvSpPr>
        <p:spPr/>
        <p:txBody>
          <a:bodyPr/>
          <a:lstStyle/>
          <a:p>
            <a:fld id="{7E34E9F1-E7EF-F244-85AA-A04FA3C846BB}" type="slidenum">
              <a:rPr lang="en-US" smtClean="0"/>
              <a:t>‹#›</a:t>
            </a:fld>
            <a:endParaRPr lang="en-US"/>
          </a:p>
        </p:txBody>
      </p:sp>
    </p:spTree>
    <p:extLst>
      <p:ext uri="{BB962C8B-B14F-4D97-AF65-F5344CB8AC3E}">
        <p14:creationId xmlns:p14="http://schemas.microsoft.com/office/powerpoint/2010/main" val="1237633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B51BD-E4A9-3640-A04C-DCD0C069AE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9B101F3-6389-3F4B-B6D6-24B66A165B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0CDC355-59AA-1140-9A1E-8B4D8D5CC5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F61246C-8A6C-1A4F-97D4-AD78F84FA6E7}"/>
              </a:ext>
            </a:extLst>
          </p:cNvPr>
          <p:cNvSpPr>
            <a:spLocks noGrp="1"/>
          </p:cNvSpPr>
          <p:nvPr>
            <p:ph type="dt" sz="half" idx="10"/>
          </p:nvPr>
        </p:nvSpPr>
        <p:spPr/>
        <p:txBody>
          <a:bodyPr/>
          <a:lstStyle/>
          <a:p>
            <a:fld id="{87FA5949-F102-4A42-8499-30ECB0FE7D45}" type="datetimeFigureOut">
              <a:rPr lang="en-US" smtClean="0"/>
              <a:t>11/7/21</a:t>
            </a:fld>
            <a:endParaRPr lang="en-US"/>
          </a:p>
        </p:txBody>
      </p:sp>
      <p:sp>
        <p:nvSpPr>
          <p:cNvPr id="6" name="Footer Placeholder 5">
            <a:extLst>
              <a:ext uri="{FF2B5EF4-FFF2-40B4-BE49-F238E27FC236}">
                <a16:creationId xmlns:a16="http://schemas.microsoft.com/office/drawing/2014/main" id="{97CC1F6F-F995-4A4E-814C-A2FEAD6905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2FE6E0-102A-FF4C-A7E2-4444114A6BBC}"/>
              </a:ext>
            </a:extLst>
          </p:cNvPr>
          <p:cNvSpPr>
            <a:spLocks noGrp="1"/>
          </p:cNvSpPr>
          <p:nvPr>
            <p:ph type="sldNum" sz="quarter" idx="12"/>
          </p:nvPr>
        </p:nvSpPr>
        <p:spPr/>
        <p:txBody>
          <a:bodyPr/>
          <a:lstStyle/>
          <a:p>
            <a:fld id="{7E34E9F1-E7EF-F244-85AA-A04FA3C846BB}" type="slidenum">
              <a:rPr lang="en-US" smtClean="0"/>
              <a:t>‹#›</a:t>
            </a:fld>
            <a:endParaRPr lang="en-US"/>
          </a:p>
        </p:txBody>
      </p:sp>
    </p:spTree>
    <p:extLst>
      <p:ext uri="{BB962C8B-B14F-4D97-AF65-F5344CB8AC3E}">
        <p14:creationId xmlns:p14="http://schemas.microsoft.com/office/powerpoint/2010/main" val="3285818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1BDFF-4247-3048-825B-9A4F47544A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3FDE62-A84C-0048-9973-400B2F164A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92C21C6-1443-D045-A271-33B678B4A0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5EDACA-0EB2-7745-8A8B-2CFECF613DCD}"/>
              </a:ext>
            </a:extLst>
          </p:cNvPr>
          <p:cNvSpPr>
            <a:spLocks noGrp="1"/>
          </p:cNvSpPr>
          <p:nvPr>
            <p:ph type="dt" sz="half" idx="10"/>
          </p:nvPr>
        </p:nvSpPr>
        <p:spPr/>
        <p:txBody>
          <a:bodyPr/>
          <a:lstStyle/>
          <a:p>
            <a:fld id="{87FA5949-F102-4A42-8499-30ECB0FE7D45}" type="datetimeFigureOut">
              <a:rPr lang="en-US" smtClean="0"/>
              <a:t>11/7/21</a:t>
            </a:fld>
            <a:endParaRPr lang="en-US"/>
          </a:p>
        </p:txBody>
      </p:sp>
      <p:sp>
        <p:nvSpPr>
          <p:cNvPr id="6" name="Footer Placeholder 5">
            <a:extLst>
              <a:ext uri="{FF2B5EF4-FFF2-40B4-BE49-F238E27FC236}">
                <a16:creationId xmlns:a16="http://schemas.microsoft.com/office/drawing/2014/main" id="{8C02F596-84E1-1746-9112-BAD6EF5132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34BE23-04A9-4E43-AE9F-91982C3E20C1}"/>
              </a:ext>
            </a:extLst>
          </p:cNvPr>
          <p:cNvSpPr>
            <a:spLocks noGrp="1"/>
          </p:cNvSpPr>
          <p:nvPr>
            <p:ph type="sldNum" sz="quarter" idx="12"/>
          </p:nvPr>
        </p:nvSpPr>
        <p:spPr/>
        <p:txBody>
          <a:bodyPr/>
          <a:lstStyle/>
          <a:p>
            <a:fld id="{7E34E9F1-E7EF-F244-85AA-A04FA3C846BB}" type="slidenum">
              <a:rPr lang="en-US" smtClean="0"/>
              <a:t>‹#›</a:t>
            </a:fld>
            <a:endParaRPr lang="en-US"/>
          </a:p>
        </p:txBody>
      </p:sp>
    </p:spTree>
    <p:extLst>
      <p:ext uri="{BB962C8B-B14F-4D97-AF65-F5344CB8AC3E}">
        <p14:creationId xmlns:p14="http://schemas.microsoft.com/office/powerpoint/2010/main" val="1135956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297AF-4B0C-F345-B16B-DCBCE1D1D63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FF88212-98D0-9B48-9533-E4DA6BC7CF9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2D2832-1308-5F41-87DB-64D53A951D2C}"/>
              </a:ext>
            </a:extLst>
          </p:cNvPr>
          <p:cNvSpPr>
            <a:spLocks noGrp="1"/>
          </p:cNvSpPr>
          <p:nvPr>
            <p:ph type="dt" sz="half" idx="10"/>
          </p:nvPr>
        </p:nvSpPr>
        <p:spPr/>
        <p:txBody>
          <a:bodyPr/>
          <a:lstStyle/>
          <a:p>
            <a:fld id="{87FA5949-F102-4A42-8499-30ECB0FE7D45}" type="datetimeFigureOut">
              <a:rPr lang="en-US" smtClean="0"/>
              <a:t>11/7/21</a:t>
            </a:fld>
            <a:endParaRPr lang="en-US"/>
          </a:p>
        </p:txBody>
      </p:sp>
      <p:sp>
        <p:nvSpPr>
          <p:cNvPr id="5" name="Footer Placeholder 4">
            <a:extLst>
              <a:ext uri="{FF2B5EF4-FFF2-40B4-BE49-F238E27FC236}">
                <a16:creationId xmlns:a16="http://schemas.microsoft.com/office/drawing/2014/main" id="{A79E5341-66A3-0D4C-B78A-F2AAC808EA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EC1ABA-96D0-B342-B13E-91DDDC4E0841}"/>
              </a:ext>
            </a:extLst>
          </p:cNvPr>
          <p:cNvSpPr>
            <a:spLocks noGrp="1"/>
          </p:cNvSpPr>
          <p:nvPr>
            <p:ph type="sldNum" sz="quarter" idx="12"/>
          </p:nvPr>
        </p:nvSpPr>
        <p:spPr/>
        <p:txBody>
          <a:bodyPr/>
          <a:lstStyle/>
          <a:p>
            <a:fld id="{7E34E9F1-E7EF-F244-85AA-A04FA3C846BB}" type="slidenum">
              <a:rPr lang="en-US" smtClean="0"/>
              <a:t>‹#›</a:t>
            </a:fld>
            <a:endParaRPr lang="en-US"/>
          </a:p>
        </p:txBody>
      </p:sp>
    </p:spTree>
    <p:extLst>
      <p:ext uri="{BB962C8B-B14F-4D97-AF65-F5344CB8AC3E}">
        <p14:creationId xmlns:p14="http://schemas.microsoft.com/office/powerpoint/2010/main" val="64544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0B9C9E-99A2-BD47-B6D0-940E4404F7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507866F-1BE8-F540-9DB3-40A26734697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9B8E77-DEA6-CF4A-96D6-25641F1BD09D}"/>
              </a:ext>
            </a:extLst>
          </p:cNvPr>
          <p:cNvSpPr>
            <a:spLocks noGrp="1"/>
          </p:cNvSpPr>
          <p:nvPr>
            <p:ph type="dt" sz="half" idx="10"/>
          </p:nvPr>
        </p:nvSpPr>
        <p:spPr/>
        <p:txBody>
          <a:bodyPr/>
          <a:lstStyle/>
          <a:p>
            <a:fld id="{87FA5949-F102-4A42-8499-30ECB0FE7D45}" type="datetimeFigureOut">
              <a:rPr lang="en-US" smtClean="0"/>
              <a:t>11/7/21</a:t>
            </a:fld>
            <a:endParaRPr lang="en-US"/>
          </a:p>
        </p:txBody>
      </p:sp>
      <p:sp>
        <p:nvSpPr>
          <p:cNvPr id="5" name="Footer Placeholder 4">
            <a:extLst>
              <a:ext uri="{FF2B5EF4-FFF2-40B4-BE49-F238E27FC236}">
                <a16:creationId xmlns:a16="http://schemas.microsoft.com/office/drawing/2014/main" id="{065BAB9F-C1B7-924B-AFA7-AE8259DD85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46304F-5B10-5D46-B258-72CDD8DDA81D}"/>
              </a:ext>
            </a:extLst>
          </p:cNvPr>
          <p:cNvSpPr>
            <a:spLocks noGrp="1"/>
          </p:cNvSpPr>
          <p:nvPr>
            <p:ph type="sldNum" sz="quarter" idx="12"/>
          </p:nvPr>
        </p:nvSpPr>
        <p:spPr/>
        <p:txBody>
          <a:bodyPr/>
          <a:lstStyle/>
          <a:p>
            <a:fld id="{7E34E9F1-E7EF-F244-85AA-A04FA3C846BB}" type="slidenum">
              <a:rPr lang="en-US" smtClean="0"/>
              <a:t>‹#›</a:t>
            </a:fld>
            <a:endParaRPr lang="en-US"/>
          </a:p>
        </p:txBody>
      </p:sp>
    </p:spTree>
    <p:extLst>
      <p:ext uri="{BB962C8B-B14F-4D97-AF65-F5344CB8AC3E}">
        <p14:creationId xmlns:p14="http://schemas.microsoft.com/office/powerpoint/2010/main" val="3622437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8C7CEF-3114-7142-94F9-3327053836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722D7A-83E6-744A-A91B-AF18323B96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A2811C-B15E-6C47-936F-6593FEDE67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FA5949-F102-4A42-8499-30ECB0FE7D45}" type="datetimeFigureOut">
              <a:rPr lang="en-US" smtClean="0"/>
              <a:t>11/7/21</a:t>
            </a:fld>
            <a:endParaRPr lang="en-US"/>
          </a:p>
        </p:txBody>
      </p:sp>
      <p:sp>
        <p:nvSpPr>
          <p:cNvPr id="5" name="Footer Placeholder 4">
            <a:extLst>
              <a:ext uri="{FF2B5EF4-FFF2-40B4-BE49-F238E27FC236}">
                <a16:creationId xmlns:a16="http://schemas.microsoft.com/office/drawing/2014/main" id="{7BF93213-4599-2B47-BE46-652588B39E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E50C00B-2C02-1044-AB71-D985F84740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34E9F1-E7EF-F244-85AA-A04FA3C846BB}" type="slidenum">
              <a:rPr lang="en-US" smtClean="0"/>
              <a:t>‹#›</a:t>
            </a:fld>
            <a:endParaRPr lang="en-US"/>
          </a:p>
        </p:txBody>
      </p:sp>
    </p:spTree>
    <p:extLst>
      <p:ext uri="{BB962C8B-B14F-4D97-AF65-F5344CB8AC3E}">
        <p14:creationId xmlns:p14="http://schemas.microsoft.com/office/powerpoint/2010/main" val="21059806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2EF58-5B36-F84A-A96C-8C78205258BC}"/>
              </a:ext>
            </a:extLst>
          </p:cNvPr>
          <p:cNvSpPr>
            <a:spLocks noGrp="1"/>
          </p:cNvSpPr>
          <p:nvPr>
            <p:ph type="ctrTitle"/>
          </p:nvPr>
        </p:nvSpPr>
        <p:spPr/>
        <p:txBody>
          <a:bodyPr/>
          <a:lstStyle/>
          <a:p>
            <a:r>
              <a:rPr lang="en-US" dirty="0"/>
              <a:t>Movement Practices</a:t>
            </a:r>
          </a:p>
        </p:txBody>
      </p:sp>
      <p:sp>
        <p:nvSpPr>
          <p:cNvPr id="3" name="Subtitle 2">
            <a:extLst>
              <a:ext uri="{FF2B5EF4-FFF2-40B4-BE49-F238E27FC236}">
                <a16:creationId xmlns:a16="http://schemas.microsoft.com/office/drawing/2014/main" id="{E8B60006-EAF3-F74A-BBFC-8A13FFDEF734}"/>
              </a:ext>
            </a:extLst>
          </p:cNvPr>
          <p:cNvSpPr>
            <a:spLocks noGrp="1"/>
          </p:cNvSpPr>
          <p:nvPr>
            <p:ph type="subTitle" idx="1"/>
          </p:nvPr>
        </p:nvSpPr>
        <p:spPr/>
        <p:txBody>
          <a:bodyPr/>
          <a:lstStyle/>
          <a:p>
            <a:r>
              <a:rPr lang="en-US" dirty="0"/>
              <a:t>Back in the room</a:t>
            </a:r>
          </a:p>
          <a:p>
            <a:r>
              <a:rPr lang="en-US" dirty="0"/>
              <a:t>Reading week work in Practice</a:t>
            </a:r>
          </a:p>
          <a:p>
            <a:r>
              <a:rPr lang="en-US" dirty="0"/>
              <a:t>Recap </a:t>
            </a:r>
          </a:p>
          <a:p>
            <a:endParaRPr lang="en-US" dirty="0"/>
          </a:p>
        </p:txBody>
      </p:sp>
    </p:spTree>
    <p:extLst>
      <p:ext uri="{BB962C8B-B14F-4D97-AF65-F5344CB8AC3E}">
        <p14:creationId xmlns:p14="http://schemas.microsoft.com/office/powerpoint/2010/main" val="33163468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09C41-9381-3348-930F-9775EA2B3669}"/>
              </a:ext>
            </a:extLst>
          </p:cNvPr>
          <p:cNvSpPr>
            <a:spLocks noGrp="1"/>
          </p:cNvSpPr>
          <p:nvPr>
            <p:ph type="title"/>
          </p:nvPr>
        </p:nvSpPr>
        <p:spPr/>
        <p:txBody>
          <a:bodyPr/>
          <a:lstStyle/>
          <a:p>
            <a:r>
              <a:rPr lang="en-GB" dirty="0"/>
              <a:t>Learning outcomes: reminder</a:t>
            </a:r>
            <a:endParaRPr lang="en-US" dirty="0"/>
          </a:p>
        </p:txBody>
      </p:sp>
      <p:sp>
        <p:nvSpPr>
          <p:cNvPr id="3" name="Content Placeholder 2">
            <a:extLst>
              <a:ext uri="{FF2B5EF4-FFF2-40B4-BE49-F238E27FC236}">
                <a16:creationId xmlns:a16="http://schemas.microsoft.com/office/drawing/2014/main" id="{C181E48F-8F5B-8F49-9A70-0D5E45C2FE6C}"/>
              </a:ext>
            </a:extLst>
          </p:cNvPr>
          <p:cNvSpPr>
            <a:spLocks noGrp="1"/>
          </p:cNvSpPr>
          <p:nvPr>
            <p:ph idx="1"/>
          </p:nvPr>
        </p:nvSpPr>
        <p:spPr/>
        <p:txBody>
          <a:bodyPr>
            <a:normAutofit lnSpcReduction="10000"/>
          </a:bodyPr>
          <a:lstStyle/>
          <a:p>
            <a:pPr lvl="0"/>
            <a:r>
              <a:rPr lang="en-GB" dirty="0"/>
              <a:t>Demonstrate the application of specified physical and vocal skills and techniques in the communication of performance material;</a:t>
            </a:r>
          </a:p>
          <a:p>
            <a:pPr lvl="0"/>
            <a:r>
              <a:rPr lang="en-GB" dirty="0"/>
              <a:t>Evaluate and reflect upon the development of their own physical and/or vocal skills and techniques for preparation and performance within their discipline;</a:t>
            </a:r>
          </a:p>
          <a:p>
            <a:pPr lvl="0"/>
            <a:r>
              <a:rPr lang="en-GB" dirty="0"/>
              <a:t>Develop collaborative and independent practical techniques and approaches that support physical literacy and aid presence in rehearsal and performance;</a:t>
            </a:r>
          </a:p>
          <a:p>
            <a:endParaRPr lang="en-US" dirty="0"/>
          </a:p>
          <a:p>
            <a:r>
              <a:rPr lang="en-US" dirty="0"/>
              <a:t>Submission week – w/c: 6</a:t>
            </a:r>
            <a:r>
              <a:rPr lang="en-US" baseline="30000" dirty="0"/>
              <a:t>th</a:t>
            </a:r>
            <a:r>
              <a:rPr lang="en-US" dirty="0"/>
              <a:t> December.</a:t>
            </a:r>
          </a:p>
        </p:txBody>
      </p:sp>
    </p:spTree>
    <p:extLst>
      <p:ext uri="{BB962C8B-B14F-4D97-AF65-F5344CB8AC3E}">
        <p14:creationId xmlns:p14="http://schemas.microsoft.com/office/powerpoint/2010/main" val="1997921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3E5EA-A21E-BA46-8FF9-92345D1CD039}"/>
              </a:ext>
            </a:extLst>
          </p:cNvPr>
          <p:cNvSpPr>
            <a:spLocks noGrp="1"/>
          </p:cNvSpPr>
          <p:nvPr>
            <p:ph type="title"/>
          </p:nvPr>
        </p:nvSpPr>
        <p:spPr/>
        <p:txBody>
          <a:bodyPr/>
          <a:lstStyle/>
          <a:p>
            <a:r>
              <a:rPr lang="en-GB" dirty="0"/>
              <a:t>Physical task 1</a:t>
            </a:r>
            <a:endParaRPr lang="en-US" dirty="0"/>
          </a:p>
        </p:txBody>
      </p:sp>
      <p:sp>
        <p:nvSpPr>
          <p:cNvPr id="3" name="Content Placeholder 2">
            <a:extLst>
              <a:ext uri="{FF2B5EF4-FFF2-40B4-BE49-F238E27FC236}">
                <a16:creationId xmlns:a16="http://schemas.microsoft.com/office/drawing/2014/main" id="{AC644FB7-AC86-9446-B8BA-BBE06100012A}"/>
              </a:ext>
            </a:extLst>
          </p:cNvPr>
          <p:cNvSpPr>
            <a:spLocks noGrp="1"/>
          </p:cNvSpPr>
          <p:nvPr>
            <p:ph idx="1"/>
          </p:nvPr>
        </p:nvSpPr>
        <p:spPr/>
        <p:txBody>
          <a:bodyPr>
            <a:normAutofit/>
          </a:bodyPr>
          <a:lstStyle/>
          <a:p>
            <a:r>
              <a:rPr lang="en-GB" dirty="0"/>
              <a:t>Start a cycle of </a:t>
            </a:r>
            <a:r>
              <a:rPr lang="en-GB" dirty="0" err="1"/>
              <a:t>complicite</a:t>
            </a:r>
            <a:r>
              <a:rPr lang="en-GB" dirty="0"/>
              <a:t> first: m</a:t>
            </a:r>
            <a:r>
              <a:rPr lang="en-US" dirty="0" err="1"/>
              <a:t>oving</a:t>
            </a:r>
            <a:r>
              <a:rPr lang="en-US" dirty="0"/>
              <a:t> together </a:t>
            </a:r>
            <a:endParaRPr lang="en-GB" dirty="0"/>
          </a:p>
          <a:p>
            <a:pPr lvl="0"/>
            <a:r>
              <a:rPr lang="en-US" dirty="0"/>
              <a:t>Development – </a:t>
            </a:r>
            <a:r>
              <a:rPr lang="en-GB" dirty="0"/>
              <a:t>you will create a </a:t>
            </a:r>
            <a:r>
              <a:rPr lang="en-US" dirty="0"/>
              <a:t>statue pose expressing </a:t>
            </a:r>
            <a:r>
              <a:rPr lang="en-GB" dirty="0"/>
              <a:t>cold when you stop. </a:t>
            </a:r>
          </a:p>
          <a:p>
            <a:pPr lvl="0"/>
            <a:r>
              <a:rPr lang="en-US" dirty="0"/>
              <a:t>Stop – move slowly in to the pose – hold – move out of the pose – restart moving.</a:t>
            </a:r>
            <a:endParaRPr lang="en-GB" dirty="0"/>
          </a:p>
          <a:p>
            <a:pPr lvl="0"/>
            <a:r>
              <a:rPr lang="en-US" dirty="0"/>
              <a:t>Development – </a:t>
            </a:r>
            <a:r>
              <a:rPr lang="en-GB" dirty="0"/>
              <a:t>you will create a </a:t>
            </a:r>
            <a:r>
              <a:rPr lang="en-US" dirty="0"/>
              <a:t>statue pose expressing </a:t>
            </a:r>
            <a:r>
              <a:rPr lang="en-GB" dirty="0"/>
              <a:t>warmth when you stop. </a:t>
            </a:r>
          </a:p>
          <a:p>
            <a:pPr lvl="0"/>
            <a:r>
              <a:rPr lang="en-US" dirty="0"/>
              <a:t>Stop – move slowly in to the pose – hold – move out of the pose – restart moving.</a:t>
            </a:r>
            <a:endParaRPr lang="en-GB" dirty="0"/>
          </a:p>
          <a:p>
            <a:endParaRPr lang="en-US" dirty="0"/>
          </a:p>
        </p:txBody>
      </p:sp>
    </p:spTree>
    <p:extLst>
      <p:ext uri="{BB962C8B-B14F-4D97-AF65-F5344CB8AC3E}">
        <p14:creationId xmlns:p14="http://schemas.microsoft.com/office/powerpoint/2010/main" val="169193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AB608-C416-084C-BC7D-16713F029056}"/>
              </a:ext>
            </a:extLst>
          </p:cNvPr>
          <p:cNvSpPr>
            <a:spLocks noGrp="1"/>
          </p:cNvSpPr>
          <p:nvPr>
            <p:ph type="title"/>
          </p:nvPr>
        </p:nvSpPr>
        <p:spPr/>
        <p:txBody>
          <a:bodyPr/>
          <a:lstStyle/>
          <a:p>
            <a:r>
              <a:rPr lang="en-US" dirty="0"/>
              <a:t>Viewpoints of time</a:t>
            </a:r>
          </a:p>
        </p:txBody>
      </p:sp>
      <p:sp>
        <p:nvSpPr>
          <p:cNvPr id="3" name="Content Placeholder 2">
            <a:extLst>
              <a:ext uri="{FF2B5EF4-FFF2-40B4-BE49-F238E27FC236}">
                <a16:creationId xmlns:a16="http://schemas.microsoft.com/office/drawing/2014/main" id="{EBFEA9C6-19C2-F84E-9134-D4979A2BBA4B}"/>
              </a:ext>
            </a:extLst>
          </p:cNvPr>
          <p:cNvSpPr>
            <a:spLocks noGrp="1"/>
          </p:cNvSpPr>
          <p:nvPr>
            <p:ph idx="1"/>
          </p:nvPr>
        </p:nvSpPr>
        <p:spPr/>
        <p:txBody>
          <a:bodyPr>
            <a:normAutofit/>
          </a:bodyPr>
          <a:lstStyle/>
          <a:p>
            <a:r>
              <a:rPr lang="en-GB" u="sng" dirty="0"/>
              <a:t>Tempo</a:t>
            </a:r>
            <a:r>
              <a:rPr lang="en-GB" dirty="0"/>
              <a:t> – rate</a:t>
            </a:r>
          </a:p>
          <a:p>
            <a:r>
              <a:rPr lang="en-GB" u="sng" dirty="0"/>
              <a:t>Duration</a:t>
            </a:r>
            <a:r>
              <a:rPr lang="en-GB" dirty="0"/>
              <a:t> – length of time</a:t>
            </a:r>
          </a:p>
          <a:p>
            <a:r>
              <a:rPr lang="en-GB" u="sng" dirty="0"/>
              <a:t>Kinesthetics Response</a:t>
            </a:r>
            <a:r>
              <a:rPr lang="en-GB" dirty="0"/>
              <a:t> – the untamed response to a stimulus</a:t>
            </a:r>
          </a:p>
          <a:p>
            <a:r>
              <a:rPr lang="en-GB" u="sng" dirty="0"/>
              <a:t>Repetition</a:t>
            </a:r>
            <a:r>
              <a:rPr lang="en-GB" dirty="0"/>
              <a:t> – internal and external – within and out of your body</a:t>
            </a:r>
          </a:p>
          <a:p>
            <a:endParaRPr lang="en-GB" dirty="0"/>
          </a:p>
          <a:p>
            <a:endParaRPr lang="en-GB" dirty="0"/>
          </a:p>
          <a:p>
            <a:r>
              <a:rPr lang="en-GB" dirty="0"/>
              <a:t>All information on reading from reading week Bogart &amp; Landau pages 7-13 of the Viewpoints Book: A Practical Guide to Viewpoints and Composition.</a:t>
            </a:r>
          </a:p>
          <a:p>
            <a:endParaRPr lang="en-US" dirty="0"/>
          </a:p>
        </p:txBody>
      </p:sp>
    </p:spTree>
    <p:extLst>
      <p:ext uri="{BB962C8B-B14F-4D97-AF65-F5344CB8AC3E}">
        <p14:creationId xmlns:p14="http://schemas.microsoft.com/office/powerpoint/2010/main" val="1266873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26C52-A5FD-2142-ADA6-B001ABFBDBC0}"/>
              </a:ext>
            </a:extLst>
          </p:cNvPr>
          <p:cNvSpPr>
            <a:spLocks noGrp="1"/>
          </p:cNvSpPr>
          <p:nvPr>
            <p:ph type="title"/>
          </p:nvPr>
        </p:nvSpPr>
        <p:spPr/>
        <p:txBody>
          <a:bodyPr/>
          <a:lstStyle/>
          <a:p>
            <a:r>
              <a:rPr lang="en-GB" dirty="0"/>
              <a:t>Viewpoints of space</a:t>
            </a:r>
            <a:endParaRPr lang="en-US" dirty="0"/>
          </a:p>
        </p:txBody>
      </p:sp>
      <p:sp>
        <p:nvSpPr>
          <p:cNvPr id="3" name="Content Placeholder 2">
            <a:extLst>
              <a:ext uri="{FF2B5EF4-FFF2-40B4-BE49-F238E27FC236}">
                <a16:creationId xmlns:a16="http://schemas.microsoft.com/office/drawing/2014/main" id="{B9D6C6BF-03EE-2042-B53A-1B0E660C5006}"/>
              </a:ext>
            </a:extLst>
          </p:cNvPr>
          <p:cNvSpPr>
            <a:spLocks noGrp="1"/>
          </p:cNvSpPr>
          <p:nvPr>
            <p:ph idx="1"/>
          </p:nvPr>
        </p:nvSpPr>
        <p:spPr/>
        <p:txBody>
          <a:bodyPr/>
          <a:lstStyle/>
          <a:p>
            <a:r>
              <a:rPr lang="en-GB" u="sng" dirty="0"/>
              <a:t>Shape</a:t>
            </a:r>
            <a:r>
              <a:rPr lang="en-GB" dirty="0"/>
              <a:t> – lines + curves + ‘lines + curves’, stationary and moving, body in space + body in relationship to architecture + body in relationship to other bodies to make a shape. (Flocking)</a:t>
            </a:r>
          </a:p>
          <a:p>
            <a:endParaRPr lang="en-GB" dirty="0"/>
          </a:p>
          <a:p>
            <a:r>
              <a:rPr lang="en-GB" u="sng" dirty="0"/>
              <a:t>Gesture</a:t>
            </a:r>
            <a:r>
              <a:rPr lang="en-GB" dirty="0"/>
              <a:t> – Behavioural Gesture: a shape with a beginning a middle and an end – a narrative? Scratching / pointing / waving / saluting? The gesture gives information about the context of the situation. </a:t>
            </a:r>
          </a:p>
          <a:p>
            <a:endParaRPr lang="en-US" dirty="0"/>
          </a:p>
        </p:txBody>
      </p:sp>
    </p:spTree>
    <p:extLst>
      <p:ext uri="{BB962C8B-B14F-4D97-AF65-F5344CB8AC3E}">
        <p14:creationId xmlns:p14="http://schemas.microsoft.com/office/powerpoint/2010/main" val="853470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F7626-D7E2-0743-8E27-D49F09620480}"/>
              </a:ext>
            </a:extLst>
          </p:cNvPr>
          <p:cNvSpPr>
            <a:spLocks noGrp="1"/>
          </p:cNvSpPr>
          <p:nvPr>
            <p:ph type="title"/>
          </p:nvPr>
        </p:nvSpPr>
        <p:spPr/>
        <p:txBody>
          <a:bodyPr/>
          <a:lstStyle/>
          <a:p>
            <a:r>
              <a:rPr lang="en-US" dirty="0"/>
              <a:t>Warm up – with inspiration from Pearson</a:t>
            </a:r>
          </a:p>
        </p:txBody>
      </p:sp>
      <p:sp>
        <p:nvSpPr>
          <p:cNvPr id="3" name="Content Placeholder 2">
            <a:extLst>
              <a:ext uri="{FF2B5EF4-FFF2-40B4-BE49-F238E27FC236}">
                <a16:creationId xmlns:a16="http://schemas.microsoft.com/office/drawing/2014/main" id="{EA11AF0D-F641-EB45-8398-B617C7CE4CE3}"/>
              </a:ext>
            </a:extLst>
          </p:cNvPr>
          <p:cNvSpPr>
            <a:spLocks noGrp="1"/>
          </p:cNvSpPr>
          <p:nvPr>
            <p:ph idx="1"/>
          </p:nvPr>
        </p:nvSpPr>
        <p:spPr/>
        <p:txBody>
          <a:bodyPr/>
          <a:lstStyle/>
          <a:p>
            <a:r>
              <a:rPr lang="en-US" dirty="0"/>
              <a:t>‘Play is an exploration for its own sake, involving spontaneity and fluidity’ (Pearson, 1996:29)</a:t>
            </a:r>
          </a:p>
          <a:p>
            <a:endParaRPr lang="en-US" dirty="0"/>
          </a:p>
          <a:p>
            <a:r>
              <a:rPr lang="en-US" dirty="0"/>
              <a:t>Playing means being able to relax and to concentrate. It is not imitating childishness…’ (ibid)</a:t>
            </a:r>
          </a:p>
          <a:p>
            <a:endParaRPr lang="en-US" dirty="0"/>
          </a:p>
          <a:p>
            <a:r>
              <a:rPr lang="en-US" dirty="0"/>
              <a:t>Become aware of the space around you – the room and the people</a:t>
            </a:r>
          </a:p>
        </p:txBody>
      </p:sp>
    </p:spTree>
    <p:extLst>
      <p:ext uri="{BB962C8B-B14F-4D97-AF65-F5344CB8AC3E}">
        <p14:creationId xmlns:p14="http://schemas.microsoft.com/office/powerpoint/2010/main" val="2064657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2F437-3466-BC42-AC11-2A462B80BD0B}"/>
              </a:ext>
            </a:extLst>
          </p:cNvPr>
          <p:cNvSpPr>
            <a:spLocks noGrp="1"/>
          </p:cNvSpPr>
          <p:nvPr>
            <p:ph type="title"/>
          </p:nvPr>
        </p:nvSpPr>
        <p:spPr/>
        <p:txBody>
          <a:bodyPr/>
          <a:lstStyle/>
          <a:p>
            <a:r>
              <a:rPr lang="en-US" dirty="0"/>
              <a:t>Pearson</a:t>
            </a:r>
          </a:p>
        </p:txBody>
      </p:sp>
      <p:sp>
        <p:nvSpPr>
          <p:cNvPr id="3" name="Content Placeholder 2">
            <a:extLst>
              <a:ext uri="{FF2B5EF4-FFF2-40B4-BE49-F238E27FC236}">
                <a16:creationId xmlns:a16="http://schemas.microsoft.com/office/drawing/2014/main" id="{F25E11C2-0F66-5247-9687-EAF811D56D6A}"/>
              </a:ext>
            </a:extLst>
          </p:cNvPr>
          <p:cNvSpPr>
            <a:spLocks noGrp="1"/>
          </p:cNvSpPr>
          <p:nvPr>
            <p:ph idx="1"/>
          </p:nvPr>
        </p:nvSpPr>
        <p:spPr/>
        <p:txBody>
          <a:bodyPr/>
          <a:lstStyle/>
          <a:p>
            <a:r>
              <a:rPr lang="en-US" dirty="0"/>
              <a:t>Freedom</a:t>
            </a:r>
          </a:p>
          <a:p>
            <a:endParaRPr lang="en-US" dirty="0"/>
          </a:p>
          <a:p>
            <a:r>
              <a:rPr lang="en-US" dirty="0"/>
              <a:t>‘Whatever way we choose to express ourselves through moving the body, the movements belong intrinsically and uniquely to us. We are not judged on the skill or performance. There is no right or wrong way. Creative self-expression comes with body feeling first.’ (Pearson, 1996:23)</a:t>
            </a:r>
          </a:p>
        </p:txBody>
      </p:sp>
    </p:spTree>
    <p:extLst>
      <p:ext uri="{BB962C8B-B14F-4D97-AF65-F5344CB8AC3E}">
        <p14:creationId xmlns:p14="http://schemas.microsoft.com/office/powerpoint/2010/main" val="1470645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4FDF9-199E-3C4D-AD5A-40E15C6CAD29}"/>
              </a:ext>
            </a:extLst>
          </p:cNvPr>
          <p:cNvSpPr>
            <a:spLocks noGrp="1"/>
          </p:cNvSpPr>
          <p:nvPr>
            <p:ph type="title"/>
          </p:nvPr>
        </p:nvSpPr>
        <p:spPr/>
        <p:txBody>
          <a:bodyPr/>
          <a:lstStyle/>
          <a:p>
            <a:r>
              <a:rPr lang="en-US" dirty="0"/>
              <a:t>‘Our body is our self’ </a:t>
            </a:r>
          </a:p>
        </p:txBody>
      </p:sp>
      <p:sp>
        <p:nvSpPr>
          <p:cNvPr id="3" name="Content Placeholder 2">
            <a:extLst>
              <a:ext uri="{FF2B5EF4-FFF2-40B4-BE49-F238E27FC236}">
                <a16:creationId xmlns:a16="http://schemas.microsoft.com/office/drawing/2014/main" id="{6CA8BDB2-45F9-B441-9732-81A69AB4DBBE}"/>
              </a:ext>
            </a:extLst>
          </p:cNvPr>
          <p:cNvSpPr>
            <a:spLocks noGrp="1"/>
          </p:cNvSpPr>
          <p:nvPr>
            <p:ph idx="1"/>
          </p:nvPr>
        </p:nvSpPr>
        <p:spPr/>
        <p:txBody>
          <a:bodyPr/>
          <a:lstStyle/>
          <a:p>
            <a:r>
              <a:rPr lang="en-US" dirty="0"/>
              <a:t>Sesame method – moving as a way into knowing ourselves, understanding ourselves and into communication of ourselves. </a:t>
            </a:r>
          </a:p>
          <a:p>
            <a:endParaRPr lang="en-US" dirty="0"/>
          </a:p>
          <a:p>
            <a:r>
              <a:rPr lang="en-US" dirty="0"/>
              <a:t>‘We can all work towards a common goal: to liberate the imagination, to free ourselves in order to free others who may be trapped in some way mentally, physically or emotionally, it is vital that we are able to share the richness of words and language, It is also vital from time to time, to be able to feel comfortable about working without language.’ (Pearson, 1996:25)</a:t>
            </a:r>
          </a:p>
        </p:txBody>
      </p:sp>
    </p:spTree>
    <p:extLst>
      <p:ext uri="{BB962C8B-B14F-4D97-AF65-F5344CB8AC3E}">
        <p14:creationId xmlns:p14="http://schemas.microsoft.com/office/powerpoint/2010/main" val="4086078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6FBB5-4FD3-2B40-8610-F49952032BD5}"/>
              </a:ext>
            </a:extLst>
          </p:cNvPr>
          <p:cNvSpPr>
            <a:spLocks noGrp="1"/>
          </p:cNvSpPr>
          <p:nvPr>
            <p:ph type="title"/>
          </p:nvPr>
        </p:nvSpPr>
        <p:spPr/>
        <p:txBody>
          <a:bodyPr/>
          <a:lstStyle/>
          <a:p>
            <a:r>
              <a:rPr lang="en-US" dirty="0"/>
              <a:t>‘Our body is our self’ </a:t>
            </a:r>
          </a:p>
        </p:txBody>
      </p:sp>
      <p:sp>
        <p:nvSpPr>
          <p:cNvPr id="3" name="Content Placeholder 2">
            <a:extLst>
              <a:ext uri="{FF2B5EF4-FFF2-40B4-BE49-F238E27FC236}">
                <a16:creationId xmlns:a16="http://schemas.microsoft.com/office/drawing/2014/main" id="{6B056E77-24CA-0B47-95A6-05D04442ABE4}"/>
              </a:ext>
            </a:extLst>
          </p:cNvPr>
          <p:cNvSpPr>
            <a:spLocks noGrp="1"/>
          </p:cNvSpPr>
          <p:nvPr>
            <p:ph idx="1"/>
          </p:nvPr>
        </p:nvSpPr>
        <p:spPr/>
        <p:txBody>
          <a:bodyPr/>
          <a:lstStyle/>
          <a:p>
            <a:endParaRPr lang="en-US" dirty="0"/>
          </a:p>
          <a:p>
            <a:endParaRPr lang="en-US" dirty="0"/>
          </a:p>
          <a:p>
            <a:r>
              <a:rPr lang="en-US" dirty="0"/>
              <a:t>‘In the context of working therapeutically with movement, the more we can discover about our own movements the more our capacity for understanding others will deepen.’ (Pearson, 1996:25)</a:t>
            </a:r>
          </a:p>
        </p:txBody>
      </p:sp>
    </p:spTree>
    <p:extLst>
      <p:ext uri="{BB962C8B-B14F-4D97-AF65-F5344CB8AC3E}">
        <p14:creationId xmlns:p14="http://schemas.microsoft.com/office/powerpoint/2010/main" val="3927769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55640-B378-CE4D-AB31-E9575C596776}"/>
              </a:ext>
            </a:extLst>
          </p:cNvPr>
          <p:cNvSpPr>
            <a:spLocks noGrp="1"/>
          </p:cNvSpPr>
          <p:nvPr>
            <p:ph type="title"/>
          </p:nvPr>
        </p:nvSpPr>
        <p:spPr/>
        <p:txBody>
          <a:bodyPr/>
          <a:lstStyle/>
          <a:p>
            <a:r>
              <a:rPr lang="en-US" dirty="0"/>
              <a:t>‘Working with Myth and Story’, </a:t>
            </a:r>
            <a:br>
              <a:rPr lang="en-US" dirty="0"/>
            </a:br>
            <a:r>
              <a:rPr lang="en-US" dirty="0"/>
              <a:t>chapter by Pat Watt in Pearson 1996</a:t>
            </a:r>
          </a:p>
        </p:txBody>
      </p:sp>
      <p:sp>
        <p:nvSpPr>
          <p:cNvPr id="3" name="Content Placeholder 2">
            <a:extLst>
              <a:ext uri="{FF2B5EF4-FFF2-40B4-BE49-F238E27FC236}">
                <a16:creationId xmlns:a16="http://schemas.microsoft.com/office/drawing/2014/main" id="{EC8413C4-0132-D249-8A56-FF6EECD3B89C}"/>
              </a:ext>
            </a:extLst>
          </p:cNvPr>
          <p:cNvSpPr>
            <a:spLocks noGrp="1"/>
          </p:cNvSpPr>
          <p:nvPr>
            <p:ph idx="1"/>
          </p:nvPr>
        </p:nvSpPr>
        <p:spPr/>
        <p:txBody>
          <a:bodyPr/>
          <a:lstStyle/>
          <a:p>
            <a:endParaRPr lang="en-US" dirty="0"/>
          </a:p>
          <a:p>
            <a:r>
              <a:rPr lang="en-US" dirty="0"/>
              <a:t>‘Words can be potent and expressive but they can also keep us in the  thinking part of ourselves and be a </a:t>
            </a:r>
            <a:r>
              <a:rPr lang="en-GB" dirty="0"/>
              <a:t>defence</a:t>
            </a:r>
            <a:r>
              <a:rPr lang="en-US" dirty="0"/>
              <a:t> against feeling, so I encourage the use of sounds and of silence.’ (in Pearson, 1996:29) </a:t>
            </a:r>
          </a:p>
          <a:p>
            <a:endParaRPr lang="en-US" dirty="0"/>
          </a:p>
          <a:p>
            <a:r>
              <a:rPr lang="en-US" dirty="0"/>
              <a:t>‘In myths and legends, basic psychic material is overlaid with cultural material – but fairy tales, which I also use, are less cluttered in this respect and so mirror the patterns of the psyche very clearly.’ (in Pearson, 1996:33) </a:t>
            </a:r>
          </a:p>
        </p:txBody>
      </p:sp>
    </p:spTree>
    <p:extLst>
      <p:ext uri="{BB962C8B-B14F-4D97-AF65-F5344CB8AC3E}">
        <p14:creationId xmlns:p14="http://schemas.microsoft.com/office/powerpoint/2010/main" val="4133619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F82D7-BB3B-4F4F-B5C7-24FFD34C8EED}"/>
              </a:ext>
            </a:extLst>
          </p:cNvPr>
          <p:cNvSpPr>
            <a:spLocks noGrp="1"/>
          </p:cNvSpPr>
          <p:nvPr>
            <p:ph type="title"/>
          </p:nvPr>
        </p:nvSpPr>
        <p:spPr/>
        <p:txBody>
          <a:bodyPr/>
          <a:lstStyle/>
          <a:p>
            <a:r>
              <a:rPr lang="en-US" dirty="0" err="1"/>
              <a:t>Poemstuff</a:t>
            </a:r>
            <a:endParaRPr lang="en-US" dirty="0"/>
          </a:p>
        </p:txBody>
      </p:sp>
      <p:sp>
        <p:nvSpPr>
          <p:cNvPr id="3" name="Content Placeholder 2">
            <a:extLst>
              <a:ext uri="{FF2B5EF4-FFF2-40B4-BE49-F238E27FC236}">
                <a16:creationId xmlns:a16="http://schemas.microsoft.com/office/drawing/2014/main" id="{DEC0E8FC-1688-9C45-BD74-27C52B7ED237}"/>
              </a:ext>
            </a:extLst>
          </p:cNvPr>
          <p:cNvSpPr>
            <a:spLocks noGrp="1"/>
          </p:cNvSpPr>
          <p:nvPr>
            <p:ph idx="1"/>
          </p:nvPr>
        </p:nvSpPr>
        <p:spPr/>
        <p:txBody>
          <a:bodyPr>
            <a:normAutofit lnSpcReduction="10000"/>
          </a:bodyPr>
          <a:lstStyle/>
          <a:p>
            <a:r>
              <a:rPr lang="en-US" dirty="0"/>
              <a:t>Express what the poem is about in one sentence</a:t>
            </a:r>
          </a:p>
          <a:p>
            <a:r>
              <a:rPr lang="en-US" dirty="0"/>
              <a:t>Show what the poem is about in movement</a:t>
            </a:r>
          </a:p>
          <a:p>
            <a:endParaRPr lang="en-US" dirty="0"/>
          </a:p>
          <a:p>
            <a:r>
              <a:rPr lang="en-US" dirty="0"/>
              <a:t>Lamentation - </a:t>
            </a:r>
            <a:r>
              <a:rPr lang="en-GB" dirty="0"/>
              <a:t>the passionate expression of grief or sorrow; weeping</a:t>
            </a:r>
          </a:p>
          <a:p>
            <a:r>
              <a:rPr lang="en-US" dirty="0"/>
              <a:t>Exaltation - </a:t>
            </a:r>
            <a:r>
              <a:rPr lang="en-GB" dirty="0"/>
              <a:t>a feeling or state of extreme happiness.</a:t>
            </a:r>
          </a:p>
          <a:p>
            <a:endParaRPr lang="en-GB" dirty="0"/>
          </a:p>
          <a:p>
            <a:r>
              <a:rPr lang="en-GB" dirty="0"/>
              <a:t>Bring poems every week</a:t>
            </a:r>
          </a:p>
          <a:p>
            <a:r>
              <a:rPr lang="en-GB" dirty="0"/>
              <a:t>Learn 4 lines ‘off by heart by w/c: 8</a:t>
            </a:r>
            <a:r>
              <a:rPr lang="en-GB" baseline="30000" dirty="0"/>
              <a:t>th</a:t>
            </a:r>
            <a:r>
              <a:rPr lang="en-GB" dirty="0"/>
              <a:t> November – with very good awareness of remainder.</a:t>
            </a:r>
          </a:p>
          <a:p>
            <a:endParaRPr lang="en-US" dirty="0"/>
          </a:p>
        </p:txBody>
      </p:sp>
    </p:spTree>
    <p:extLst>
      <p:ext uri="{BB962C8B-B14F-4D97-AF65-F5344CB8AC3E}">
        <p14:creationId xmlns:p14="http://schemas.microsoft.com/office/powerpoint/2010/main" val="326162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F1D94-14AC-994C-8C03-035677D20B5F}"/>
              </a:ext>
            </a:extLst>
          </p:cNvPr>
          <p:cNvSpPr>
            <a:spLocks noGrp="1"/>
          </p:cNvSpPr>
          <p:nvPr>
            <p:ph type="title"/>
          </p:nvPr>
        </p:nvSpPr>
        <p:spPr/>
        <p:txBody>
          <a:bodyPr>
            <a:normAutofit/>
          </a:bodyPr>
          <a:lstStyle/>
          <a:p>
            <a:r>
              <a:rPr lang="en-GB" b="1" dirty="0"/>
              <a:t>What is the quality difference between what is performed in private and in public? </a:t>
            </a:r>
            <a:endParaRPr lang="en-US" dirty="0"/>
          </a:p>
        </p:txBody>
      </p:sp>
      <p:sp>
        <p:nvSpPr>
          <p:cNvPr id="3" name="Content Placeholder 2">
            <a:extLst>
              <a:ext uri="{FF2B5EF4-FFF2-40B4-BE49-F238E27FC236}">
                <a16:creationId xmlns:a16="http://schemas.microsoft.com/office/drawing/2014/main" id="{D2A1E36E-326E-974E-8F8E-4EF5D975326F}"/>
              </a:ext>
            </a:extLst>
          </p:cNvPr>
          <p:cNvSpPr>
            <a:spLocks noGrp="1"/>
          </p:cNvSpPr>
          <p:nvPr>
            <p:ph idx="1"/>
          </p:nvPr>
        </p:nvSpPr>
        <p:spPr/>
        <p:txBody>
          <a:bodyPr>
            <a:normAutofit/>
          </a:bodyPr>
          <a:lstStyle/>
          <a:p>
            <a:r>
              <a:rPr lang="en-GB" dirty="0"/>
              <a:t>Expressive Gesture – inner / abstract /symbolic rather than representational</a:t>
            </a:r>
          </a:p>
          <a:p>
            <a:r>
              <a:rPr lang="en-GB" dirty="0"/>
              <a:t>Task - Sesame Lamentation and Exaltation – in flocking</a:t>
            </a:r>
          </a:p>
          <a:p>
            <a:r>
              <a:rPr lang="en-GB" dirty="0"/>
              <a:t>2 groups, awareness of other action, all copy the action in a </a:t>
            </a:r>
            <a:r>
              <a:rPr lang="en-GB" dirty="0" err="1"/>
              <a:t>complicite</a:t>
            </a:r>
            <a:r>
              <a:rPr lang="en-GB" dirty="0"/>
              <a:t> manner.</a:t>
            </a:r>
          </a:p>
          <a:p>
            <a:endParaRPr lang="en-GB" dirty="0"/>
          </a:p>
          <a:p>
            <a:r>
              <a:rPr lang="en-GB" u="sng" dirty="0"/>
              <a:t>Spatial Relationship</a:t>
            </a:r>
            <a:r>
              <a:rPr lang="en-GB" dirty="0"/>
              <a:t> – close or far / levels – </a:t>
            </a:r>
          </a:p>
          <a:p>
            <a:r>
              <a:rPr lang="en-GB" b="1" dirty="0"/>
              <a:t>Practical game: </a:t>
            </a:r>
            <a:r>
              <a:rPr lang="en-GB" dirty="0"/>
              <a:t>one standing / one sitting / one lying down.</a:t>
            </a:r>
          </a:p>
          <a:p>
            <a:r>
              <a:rPr lang="en-GB" u="sng" dirty="0"/>
              <a:t>Topography</a:t>
            </a:r>
            <a:r>
              <a:rPr lang="en-GB" dirty="0"/>
              <a:t> – shape on stage from birds eye / upstage downstage</a:t>
            </a:r>
          </a:p>
          <a:p>
            <a:endParaRPr lang="en-US" dirty="0"/>
          </a:p>
        </p:txBody>
      </p:sp>
    </p:spTree>
    <p:extLst>
      <p:ext uri="{BB962C8B-B14F-4D97-AF65-F5344CB8AC3E}">
        <p14:creationId xmlns:p14="http://schemas.microsoft.com/office/powerpoint/2010/main" val="16361424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F4EA4-3FF4-8042-B132-FDF83E1E677C}"/>
              </a:ext>
            </a:extLst>
          </p:cNvPr>
          <p:cNvSpPr>
            <a:spLocks noGrp="1"/>
          </p:cNvSpPr>
          <p:nvPr>
            <p:ph type="title"/>
          </p:nvPr>
        </p:nvSpPr>
        <p:spPr/>
        <p:txBody>
          <a:bodyPr/>
          <a:lstStyle/>
          <a:p>
            <a:r>
              <a:rPr lang="en-US" dirty="0"/>
              <a:t>Second session of the week</a:t>
            </a:r>
          </a:p>
        </p:txBody>
      </p:sp>
      <p:sp>
        <p:nvSpPr>
          <p:cNvPr id="3" name="Content Placeholder 2">
            <a:extLst>
              <a:ext uri="{FF2B5EF4-FFF2-40B4-BE49-F238E27FC236}">
                <a16:creationId xmlns:a16="http://schemas.microsoft.com/office/drawing/2014/main" id="{7D78A382-60A9-4943-A9B0-4A90E42ADA1F}"/>
              </a:ext>
            </a:extLst>
          </p:cNvPr>
          <p:cNvSpPr>
            <a:spLocks noGrp="1"/>
          </p:cNvSpPr>
          <p:nvPr>
            <p:ph idx="1"/>
          </p:nvPr>
        </p:nvSpPr>
        <p:spPr/>
        <p:txBody>
          <a:bodyPr/>
          <a:lstStyle/>
          <a:p>
            <a:r>
              <a:rPr lang="en-GB" dirty="0"/>
              <a:t>The river:</a:t>
            </a:r>
          </a:p>
          <a:p>
            <a:r>
              <a:rPr lang="en-GB" dirty="0"/>
              <a:t>All in a circle</a:t>
            </a:r>
          </a:p>
          <a:p>
            <a:r>
              <a:rPr lang="en-GB" dirty="0"/>
              <a:t>1 person to centre – pose of Lamentation / Exaltation (expressive gestures)</a:t>
            </a:r>
          </a:p>
          <a:p>
            <a:r>
              <a:rPr lang="en-GB" dirty="0"/>
              <a:t>Gradually join 1 by 1 half of group to create group shape</a:t>
            </a:r>
          </a:p>
          <a:p>
            <a:r>
              <a:rPr lang="en-GB" dirty="0"/>
              <a:t>Pull out 5 – leave strong dynamic shapes </a:t>
            </a:r>
          </a:p>
          <a:p>
            <a:r>
              <a:rPr lang="en-GB" dirty="0"/>
              <a:t>Look for repetition, opposition, gesture, expressive gesture.</a:t>
            </a:r>
          </a:p>
          <a:p>
            <a:r>
              <a:rPr lang="en-GB" dirty="0"/>
              <a:t>Repeat each word 3 times.</a:t>
            </a:r>
          </a:p>
          <a:p>
            <a:endParaRPr lang="en-US" dirty="0"/>
          </a:p>
        </p:txBody>
      </p:sp>
    </p:spTree>
    <p:extLst>
      <p:ext uri="{BB962C8B-B14F-4D97-AF65-F5344CB8AC3E}">
        <p14:creationId xmlns:p14="http://schemas.microsoft.com/office/powerpoint/2010/main" val="21480601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D131B-7C30-8C40-BCBF-D7849301AFE8}"/>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FDC4AA9-0C38-FF45-8C7A-136D3DE5F0E1}"/>
              </a:ext>
            </a:extLst>
          </p:cNvPr>
          <p:cNvPicPr>
            <a:picLocks noGrp="1" noChangeAspect="1"/>
          </p:cNvPicPr>
          <p:nvPr>
            <p:ph idx="1"/>
          </p:nvPr>
        </p:nvPicPr>
        <p:blipFill rotWithShape="1">
          <a:blip r:embed="rId3"/>
          <a:srcRect l="23016" t="32702" r="20262" b="28967"/>
          <a:stretch/>
        </p:blipFill>
        <p:spPr>
          <a:xfrm>
            <a:off x="2633133" y="0"/>
            <a:ext cx="6925734" cy="6623157"/>
          </a:xfrm>
        </p:spPr>
      </p:pic>
    </p:spTree>
    <p:extLst>
      <p:ext uri="{BB962C8B-B14F-4D97-AF65-F5344CB8AC3E}">
        <p14:creationId xmlns:p14="http://schemas.microsoft.com/office/powerpoint/2010/main" val="423741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707C1-54A0-6247-B473-676D7B6F00A2}"/>
              </a:ext>
            </a:extLst>
          </p:cNvPr>
          <p:cNvSpPr>
            <a:spLocks noGrp="1"/>
          </p:cNvSpPr>
          <p:nvPr>
            <p:ph type="title"/>
          </p:nvPr>
        </p:nvSpPr>
        <p:spPr/>
        <p:txBody>
          <a:bodyPr/>
          <a:lstStyle/>
          <a:p>
            <a:r>
              <a:rPr lang="en-GB" dirty="0"/>
              <a:t>Practical 2</a:t>
            </a:r>
            <a:endParaRPr lang="en-US" dirty="0"/>
          </a:p>
        </p:txBody>
      </p:sp>
      <p:sp>
        <p:nvSpPr>
          <p:cNvPr id="3" name="Content Placeholder 2">
            <a:extLst>
              <a:ext uri="{FF2B5EF4-FFF2-40B4-BE49-F238E27FC236}">
                <a16:creationId xmlns:a16="http://schemas.microsoft.com/office/drawing/2014/main" id="{70C952A2-E73F-494E-9937-0D5CBB98B902}"/>
              </a:ext>
            </a:extLst>
          </p:cNvPr>
          <p:cNvSpPr>
            <a:spLocks noGrp="1"/>
          </p:cNvSpPr>
          <p:nvPr>
            <p:ph idx="1"/>
          </p:nvPr>
        </p:nvSpPr>
        <p:spPr/>
        <p:txBody>
          <a:bodyPr/>
          <a:lstStyle/>
          <a:p>
            <a:r>
              <a:rPr lang="en-GB" dirty="0"/>
              <a:t>Tag version – get 2 into centre in poses before the 3</a:t>
            </a:r>
            <a:r>
              <a:rPr lang="en-GB" baseline="30000" dirty="0"/>
              <a:t>rd</a:t>
            </a:r>
            <a:r>
              <a:rPr lang="en-GB" dirty="0"/>
              <a:t> displaces the first. Observe the shapes for shape:</a:t>
            </a:r>
          </a:p>
          <a:p>
            <a:r>
              <a:rPr lang="en-GB" dirty="0"/>
              <a:t>Lines </a:t>
            </a:r>
          </a:p>
          <a:p>
            <a:r>
              <a:rPr lang="en-GB" dirty="0"/>
              <a:t>Curves</a:t>
            </a:r>
          </a:p>
          <a:p>
            <a:r>
              <a:rPr lang="en-GB" dirty="0"/>
              <a:t>Body in space</a:t>
            </a:r>
          </a:p>
          <a:p>
            <a:r>
              <a:rPr lang="en-GB" dirty="0"/>
              <a:t>Bodies in relationship to other bodies.</a:t>
            </a:r>
          </a:p>
          <a:p>
            <a:endParaRPr lang="en-US" dirty="0"/>
          </a:p>
        </p:txBody>
      </p:sp>
    </p:spTree>
    <p:extLst>
      <p:ext uri="{BB962C8B-B14F-4D97-AF65-F5344CB8AC3E}">
        <p14:creationId xmlns:p14="http://schemas.microsoft.com/office/powerpoint/2010/main" val="29191241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7F289-D40C-E845-AAAD-3AC87C1FFDDA}"/>
              </a:ext>
            </a:extLst>
          </p:cNvPr>
          <p:cNvSpPr>
            <a:spLocks noGrp="1"/>
          </p:cNvSpPr>
          <p:nvPr>
            <p:ph type="title"/>
          </p:nvPr>
        </p:nvSpPr>
        <p:spPr/>
        <p:txBody>
          <a:bodyPr>
            <a:normAutofit fontScale="90000"/>
          </a:bodyPr>
          <a:lstStyle/>
          <a:p>
            <a:r>
              <a:rPr lang="en-GB" dirty="0"/>
              <a:t>Viewpoints – Starting to speak (page 105 onwards) </a:t>
            </a:r>
            <a:br>
              <a:rPr lang="en-GB" dirty="0"/>
            </a:br>
            <a:endParaRPr lang="en-US" dirty="0"/>
          </a:p>
        </p:txBody>
      </p:sp>
      <p:sp>
        <p:nvSpPr>
          <p:cNvPr id="3" name="Content Placeholder 2">
            <a:extLst>
              <a:ext uri="{FF2B5EF4-FFF2-40B4-BE49-F238E27FC236}">
                <a16:creationId xmlns:a16="http://schemas.microsoft.com/office/drawing/2014/main" id="{3F9810A4-349D-754F-87D9-B7317C7FB9C7}"/>
              </a:ext>
            </a:extLst>
          </p:cNvPr>
          <p:cNvSpPr>
            <a:spLocks noGrp="1"/>
          </p:cNvSpPr>
          <p:nvPr>
            <p:ph idx="1"/>
          </p:nvPr>
        </p:nvSpPr>
        <p:spPr/>
        <p:txBody>
          <a:bodyPr/>
          <a:lstStyle/>
          <a:p>
            <a:r>
              <a:rPr lang="en-GB" dirty="0"/>
              <a:t>Write down three, single syllable, nonsense words</a:t>
            </a:r>
          </a:p>
          <a:p>
            <a:endParaRPr lang="en-GB" dirty="0"/>
          </a:p>
          <a:p>
            <a:r>
              <a:rPr lang="en-GB" dirty="0"/>
              <a:t>Anne Bogart’s exercises:</a:t>
            </a:r>
          </a:p>
          <a:p>
            <a:r>
              <a:rPr lang="en-GB" dirty="0"/>
              <a:t>Dynamic with nonsense words – quiet to loud</a:t>
            </a:r>
          </a:p>
          <a:p>
            <a:r>
              <a:rPr lang="en-GB" dirty="0"/>
              <a:t>Dynamic within words – different dynamic or volume on each syllable</a:t>
            </a:r>
          </a:p>
          <a:p>
            <a:r>
              <a:rPr lang="en-GB" dirty="0"/>
              <a:t>Pitch with nonsense words - Low to high</a:t>
            </a:r>
          </a:p>
          <a:p>
            <a:r>
              <a:rPr lang="en-GB" dirty="0"/>
              <a:t>Pitch within words – different pitch on each syllable</a:t>
            </a:r>
          </a:p>
          <a:p>
            <a:r>
              <a:rPr lang="en-GB" dirty="0"/>
              <a:t>Tempo with nonsense words – normal / fast / slow</a:t>
            </a:r>
          </a:p>
          <a:p>
            <a:endParaRPr lang="en-US" dirty="0"/>
          </a:p>
        </p:txBody>
      </p:sp>
    </p:spTree>
    <p:extLst>
      <p:ext uri="{BB962C8B-B14F-4D97-AF65-F5344CB8AC3E}">
        <p14:creationId xmlns:p14="http://schemas.microsoft.com/office/powerpoint/2010/main" val="2462182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E9EE9-7D5D-294B-B7DB-C86CBFF17A89}"/>
              </a:ext>
            </a:extLst>
          </p:cNvPr>
          <p:cNvSpPr>
            <a:spLocks noGrp="1"/>
          </p:cNvSpPr>
          <p:nvPr>
            <p:ph type="title"/>
          </p:nvPr>
        </p:nvSpPr>
        <p:spPr/>
        <p:txBody>
          <a:bodyPr/>
          <a:lstStyle/>
          <a:p>
            <a:r>
              <a:rPr lang="en-GB" dirty="0"/>
              <a:t>Practical 3</a:t>
            </a:r>
            <a:endParaRPr lang="en-US" dirty="0"/>
          </a:p>
        </p:txBody>
      </p:sp>
      <p:sp>
        <p:nvSpPr>
          <p:cNvPr id="3" name="Content Placeholder 2">
            <a:extLst>
              <a:ext uri="{FF2B5EF4-FFF2-40B4-BE49-F238E27FC236}">
                <a16:creationId xmlns:a16="http://schemas.microsoft.com/office/drawing/2014/main" id="{BBC123CE-44BA-E342-B15E-5FB0CAA5AF49}"/>
              </a:ext>
            </a:extLst>
          </p:cNvPr>
          <p:cNvSpPr>
            <a:spLocks noGrp="1"/>
          </p:cNvSpPr>
          <p:nvPr>
            <p:ph idx="1"/>
          </p:nvPr>
        </p:nvSpPr>
        <p:spPr/>
        <p:txBody>
          <a:bodyPr>
            <a:normAutofit lnSpcReduction="10000"/>
          </a:bodyPr>
          <a:lstStyle/>
          <a:p>
            <a:r>
              <a:rPr lang="en-GB" dirty="0"/>
              <a:t>Back to the nonsense words:</a:t>
            </a:r>
          </a:p>
          <a:p>
            <a:r>
              <a:rPr lang="en-GB" dirty="0"/>
              <a:t>Have a discussion with a partner using the nonsense words. Use different pitches to try to convince your partner that you are right by alternating your pitch.</a:t>
            </a:r>
          </a:p>
          <a:p>
            <a:r>
              <a:rPr lang="en-GB" dirty="0"/>
              <a:t>First try with </a:t>
            </a:r>
            <a:r>
              <a:rPr lang="en-GB" b="1" dirty="0"/>
              <a:t>one </a:t>
            </a:r>
            <a:r>
              <a:rPr lang="en-GB" dirty="0"/>
              <a:t>of the words then include more and swap between words.</a:t>
            </a:r>
          </a:p>
          <a:p>
            <a:r>
              <a:rPr lang="en-GB" b="1" dirty="0"/>
              <a:t>Anne Bogart’s exercises:</a:t>
            </a:r>
            <a:endParaRPr lang="en-GB" dirty="0"/>
          </a:p>
          <a:p>
            <a:r>
              <a:rPr lang="en-GB" dirty="0"/>
              <a:t>Tempo with nonsense words – fast / slow/ mixed</a:t>
            </a:r>
          </a:p>
          <a:p>
            <a:r>
              <a:rPr lang="en-GB" dirty="0"/>
              <a:t>Timbre or quality of sound – nasal, throaty, back of throat, back of head, belly</a:t>
            </a:r>
          </a:p>
          <a:p>
            <a:endParaRPr lang="en-US" dirty="0"/>
          </a:p>
        </p:txBody>
      </p:sp>
    </p:spTree>
    <p:extLst>
      <p:ext uri="{BB962C8B-B14F-4D97-AF65-F5344CB8AC3E}">
        <p14:creationId xmlns:p14="http://schemas.microsoft.com/office/powerpoint/2010/main" val="27523922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797EB-F85E-6841-B46A-F6FEC6C37D7B}"/>
              </a:ext>
            </a:extLst>
          </p:cNvPr>
          <p:cNvSpPr>
            <a:spLocks noGrp="1"/>
          </p:cNvSpPr>
          <p:nvPr>
            <p:ph type="title"/>
          </p:nvPr>
        </p:nvSpPr>
        <p:spPr/>
        <p:txBody>
          <a:bodyPr/>
          <a:lstStyle/>
          <a:p>
            <a:r>
              <a:rPr lang="en-US" dirty="0"/>
              <a:t>Sounds</a:t>
            </a:r>
          </a:p>
        </p:txBody>
      </p:sp>
      <p:sp>
        <p:nvSpPr>
          <p:cNvPr id="3" name="Content Placeholder 2">
            <a:extLst>
              <a:ext uri="{FF2B5EF4-FFF2-40B4-BE49-F238E27FC236}">
                <a16:creationId xmlns:a16="http://schemas.microsoft.com/office/drawing/2014/main" id="{6D729CFB-AFE4-8C4B-8862-08D2B7AFFC55}"/>
              </a:ext>
            </a:extLst>
          </p:cNvPr>
          <p:cNvSpPr>
            <a:spLocks noGrp="1"/>
          </p:cNvSpPr>
          <p:nvPr>
            <p:ph idx="1"/>
          </p:nvPr>
        </p:nvSpPr>
        <p:spPr/>
        <p:txBody>
          <a:bodyPr>
            <a:normAutofit/>
          </a:bodyPr>
          <a:lstStyle/>
          <a:p>
            <a:r>
              <a:rPr lang="en-GB" b="1" dirty="0"/>
              <a:t>Expressive –</a:t>
            </a:r>
            <a:r>
              <a:rPr lang="en-GB" dirty="0"/>
              <a:t> not words but sounds that express an emotion, idea or state of being in an abstract way – singular sounds for: surprise, fright, happy, lost, cup of tea or favourite drink. 		                     - have a conversation that has no words. Eisteddfod greeting, Mr. Bean, out late in a social situation – wedding, noisy night do. </a:t>
            </a:r>
          </a:p>
          <a:p>
            <a:endParaRPr lang="en-US" dirty="0"/>
          </a:p>
        </p:txBody>
      </p:sp>
    </p:spTree>
    <p:extLst>
      <p:ext uri="{BB962C8B-B14F-4D97-AF65-F5344CB8AC3E}">
        <p14:creationId xmlns:p14="http://schemas.microsoft.com/office/powerpoint/2010/main" val="258566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990C5-E044-9C44-A81B-37FB3947E87A}"/>
              </a:ext>
            </a:extLst>
          </p:cNvPr>
          <p:cNvSpPr>
            <a:spLocks noGrp="1"/>
          </p:cNvSpPr>
          <p:nvPr>
            <p:ph type="title"/>
          </p:nvPr>
        </p:nvSpPr>
        <p:spPr/>
        <p:txBody>
          <a:bodyPr/>
          <a:lstStyle/>
          <a:p>
            <a:r>
              <a:rPr lang="en-US" dirty="0"/>
              <a:t>Sounds</a:t>
            </a:r>
          </a:p>
        </p:txBody>
      </p:sp>
      <p:sp>
        <p:nvSpPr>
          <p:cNvPr id="3" name="Content Placeholder 2">
            <a:extLst>
              <a:ext uri="{FF2B5EF4-FFF2-40B4-BE49-F238E27FC236}">
                <a16:creationId xmlns:a16="http://schemas.microsoft.com/office/drawing/2014/main" id="{ECF05555-02B2-DB46-B115-1A1941B6F07B}"/>
              </a:ext>
            </a:extLst>
          </p:cNvPr>
          <p:cNvSpPr>
            <a:spLocks noGrp="1"/>
          </p:cNvSpPr>
          <p:nvPr>
            <p:ph idx="1"/>
          </p:nvPr>
        </p:nvSpPr>
        <p:spPr/>
        <p:txBody>
          <a:bodyPr/>
          <a:lstStyle/>
          <a:p>
            <a:r>
              <a:rPr lang="en-GB" b="1" dirty="0"/>
              <a:t>Behavioural </a:t>
            </a:r>
            <a:r>
              <a:rPr lang="en-GB" dirty="0"/>
              <a:t>– sounds (not words) that give concrete information about you and suggest a specific thought  – are you well or ill, are you hot or cold, are you confused or clear minded, are you </a:t>
            </a:r>
          </a:p>
          <a:p>
            <a:endParaRPr lang="en-GB" dirty="0"/>
          </a:p>
          <a:p>
            <a:r>
              <a:rPr lang="en-GB" b="1" dirty="0"/>
              <a:t>Sound that infers meaning or intention </a:t>
            </a:r>
            <a:r>
              <a:rPr lang="en-GB" dirty="0"/>
              <a:t>– contextually. What happens when a suggestive cough – </a:t>
            </a:r>
            <a:r>
              <a:rPr lang="en-GB" dirty="0" err="1"/>
              <a:t>uhumhum</a:t>
            </a:r>
            <a:r>
              <a:rPr lang="en-GB" dirty="0"/>
              <a:t> is not understood by the speaker? What happens to the listening actor party?</a:t>
            </a:r>
          </a:p>
          <a:p>
            <a:endParaRPr lang="en-US" dirty="0"/>
          </a:p>
        </p:txBody>
      </p:sp>
    </p:spTree>
    <p:extLst>
      <p:ext uri="{BB962C8B-B14F-4D97-AF65-F5344CB8AC3E}">
        <p14:creationId xmlns:p14="http://schemas.microsoft.com/office/powerpoint/2010/main" val="4192523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C466-6463-864F-992D-1C13C71CCF91}"/>
              </a:ext>
            </a:extLst>
          </p:cNvPr>
          <p:cNvSpPr>
            <a:spLocks noGrp="1"/>
          </p:cNvSpPr>
          <p:nvPr>
            <p:ph type="title"/>
          </p:nvPr>
        </p:nvSpPr>
        <p:spPr/>
        <p:txBody>
          <a:bodyPr/>
          <a:lstStyle/>
          <a:p>
            <a:r>
              <a:rPr lang="en-GB" dirty="0"/>
              <a:t>Practical 4 </a:t>
            </a:r>
            <a:endParaRPr lang="en-US" dirty="0"/>
          </a:p>
        </p:txBody>
      </p:sp>
      <p:sp>
        <p:nvSpPr>
          <p:cNvPr id="3" name="Content Placeholder 2">
            <a:extLst>
              <a:ext uri="{FF2B5EF4-FFF2-40B4-BE49-F238E27FC236}">
                <a16:creationId xmlns:a16="http://schemas.microsoft.com/office/drawing/2014/main" id="{5EE47499-AB29-0A4F-9D97-9EF95D1BC0FE}"/>
              </a:ext>
            </a:extLst>
          </p:cNvPr>
          <p:cNvSpPr>
            <a:spLocks noGrp="1"/>
          </p:cNvSpPr>
          <p:nvPr>
            <p:ph idx="1"/>
          </p:nvPr>
        </p:nvSpPr>
        <p:spPr/>
        <p:txBody>
          <a:bodyPr/>
          <a:lstStyle/>
          <a:p>
            <a:r>
              <a:rPr lang="en-GB" b="1" dirty="0"/>
              <a:t>Architecture exercise </a:t>
            </a:r>
          </a:p>
          <a:p>
            <a:endParaRPr lang="en-GB" dirty="0"/>
          </a:p>
          <a:p>
            <a:r>
              <a:rPr lang="en-GB" dirty="0"/>
              <a:t>Nonsense words but in conversation over distances. </a:t>
            </a:r>
          </a:p>
          <a:p>
            <a:r>
              <a:rPr lang="en-GB" dirty="0"/>
              <a:t>Start close and move further apart.</a:t>
            </a:r>
          </a:p>
          <a:p>
            <a:r>
              <a:rPr lang="en-GB" dirty="0"/>
              <a:t>Start far apart and move closer together.</a:t>
            </a:r>
          </a:p>
          <a:p>
            <a:endParaRPr lang="en-US" dirty="0"/>
          </a:p>
        </p:txBody>
      </p:sp>
    </p:spTree>
    <p:extLst>
      <p:ext uri="{BB962C8B-B14F-4D97-AF65-F5344CB8AC3E}">
        <p14:creationId xmlns:p14="http://schemas.microsoft.com/office/powerpoint/2010/main" val="2333933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17E84-626D-084C-8142-E5B4B49D8971}"/>
              </a:ext>
            </a:extLst>
          </p:cNvPr>
          <p:cNvSpPr>
            <a:spLocks noGrp="1"/>
          </p:cNvSpPr>
          <p:nvPr>
            <p:ph type="title"/>
          </p:nvPr>
        </p:nvSpPr>
        <p:spPr/>
        <p:txBody>
          <a:bodyPr/>
          <a:lstStyle/>
          <a:p>
            <a:r>
              <a:rPr lang="en-GB" dirty="0"/>
              <a:t>Practical 5: We didn’t reach this one…</a:t>
            </a:r>
            <a:endParaRPr lang="en-US" dirty="0"/>
          </a:p>
        </p:txBody>
      </p:sp>
      <p:sp>
        <p:nvSpPr>
          <p:cNvPr id="3" name="Content Placeholder 2">
            <a:extLst>
              <a:ext uri="{FF2B5EF4-FFF2-40B4-BE49-F238E27FC236}">
                <a16:creationId xmlns:a16="http://schemas.microsoft.com/office/drawing/2014/main" id="{6EB81ADF-3466-A64F-BDD8-1349E6D31D1A}"/>
              </a:ext>
            </a:extLst>
          </p:cNvPr>
          <p:cNvSpPr>
            <a:spLocks noGrp="1"/>
          </p:cNvSpPr>
          <p:nvPr>
            <p:ph idx="1"/>
          </p:nvPr>
        </p:nvSpPr>
        <p:spPr/>
        <p:txBody>
          <a:bodyPr/>
          <a:lstStyle/>
          <a:p>
            <a:pPr marL="0" indent="0">
              <a:buNone/>
            </a:pPr>
            <a:endParaRPr lang="en-GB" dirty="0"/>
          </a:p>
          <a:p>
            <a:r>
              <a:rPr lang="en-GB" dirty="0"/>
              <a:t>Enter space in any way you choose and deliver a line from your poem – play with:</a:t>
            </a:r>
          </a:p>
          <a:p>
            <a:r>
              <a:rPr lang="en-GB" dirty="0"/>
              <a:t>Location  US/ DS – near and far from other / audience</a:t>
            </a:r>
          </a:p>
          <a:p>
            <a:r>
              <a:rPr lang="en-GB" dirty="0"/>
              <a:t>Periphery – over the shoulder shot</a:t>
            </a:r>
          </a:p>
          <a:p>
            <a:r>
              <a:rPr lang="en-GB" dirty="0"/>
              <a:t>Audibility</a:t>
            </a:r>
          </a:p>
          <a:p>
            <a:r>
              <a:rPr lang="en-GB" dirty="0"/>
              <a:t>Dynamics and Pitch</a:t>
            </a:r>
          </a:p>
          <a:p>
            <a:endParaRPr lang="en-US" dirty="0"/>
          </a:p>
        </p:txBody>
      </p:sp>
    </p:spTree>
    <p:extLst>
      <p:ext uri="{BB962C8B-B14F-4D97-AF65-F5344CB8AC3E}">
        <p14:creationId xmlns:p14="http://schemas.microsoft.com/office/powerpoint/2010/main" val="24843094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241</TotalTime>
  <Words>1438</Words>
  <Application>Microsoft Macintosh PowerPoint</Application>
  <PresentationFormat>Widescreen</PresentationFormat>
  <Paragraphs>130</Paragraphs>
  <Slides>21</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Movement Practices</vt:lpstr>
      <vt:lpstr>Learning outcomes: reminder</vt:lpstr>
      <vt:lpstr>Physical task 1</vt:lpstr>
      <vt:lpstr>Viewpoints of time</vt:lpstr>
      <vt:lpstr>Viewpoints of space</vt:lpstr>
      <vt:lpstr>Warm up – with inspiration from Pearson</vt:lpstr>
      <vt:lpstr>Pearson</vt:lpstr>
      <vt:lpstr>‘Our body is our self’ </vt:lpstr>
      <vt:lpstr>‘Our body is our self’ </vt:lpstr>
      <vt:lpstr>‘Working with Myth and Story’,  chapter by Pat Watt in Pearson 1996</vt:lpstr>
      <vt:lpstr>Poemstuff</vt:lpstr>
      <vt:lpstr>What is the quality difference between what is performed in private and in public? </vt:lpstr>
      <vt:lpstr>Second session of the week</vt:lpstr>
      <vt:lpstr>PowerPoint Presentation</vt:lpstr>
      <vt:lpstr>Practical 2</vt:lpstr>
      <vt:lpstr>Viewpoints – Starting to speak (page 105 onwards)  </vt:lpstr>
      <vt:lpstr>Practical 3</vt:lpstr>
      <vt:lpstr>Sounds</vt:lpstr>
      <vt:lpstr>Sounds</vt:lpstr>
      <vt:lpstr>Practical 4 </vt:lpstr>
      <vt:lpstr>Practical 5: We didn’t reach this one…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Sesame notes</dc:title>
  <dc:creator>Jonathan Pugh</dc:creator>
  <cp:lastModifiedBy>Jonathan Pugh</cp:lastModifiedBy>
  <cp:revision>9</cp:revision>
  <dcterms:created xsi:type="dcterms:W3CDTF">2021-11-01T14:58:09Z</dcterms:created>
  <dcterms:modified xsi:type="dcterms:W3CDTF">2021-11-07T14:08:07Z</dcterms:modified>
</cp:coreProperties>
</file>