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sldIdLst>
    <p:sldId id="256" r:id="rId2"/>
    <p:sldId id="257" r:id="rId3"/>
    <p:sldId id="258" r:id="rId4"/>
    <p:sldId id="260" r:id="rId5"/>
    <p:sldId id="262" r:id="rId6"/>
    <p:sldId id="261" r:id="rId7"/>
    <p:sldId id="263" r:id="rId8"/>
    <p:sldId id="265" r:id="rId9"/>
    <p:sldId id="259" r:id="rId10"/>
    <p:sldId id="266" r:id="rId11"/>
    <p:sldId id="267" r:id="rId12"/>
    <p:sldId id="268" r:id="rId13"/>
    <p:sldId id="269" r:id="rId14"/>
    <p:sldId id="270"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83FF"/>
    <a:srgbClr val="FF2F92"/>
    <a:srgbClr val="00FDFF"/>
    <a:srgbClr val="FFC000"/>
    <a:srgbClr val="7030A0"/>
    <a:srgbClr val="00B0F0"/>
    <a:srgbClr val="92D05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2634"/>
  </p:normalViewPr>
  <p:slideViewPr>
    <p:cSldViewPr snapToGrid="0" snapToObjects="1">
      <p:cViewPr varScale="1">
        <p:scale>
          <a:sx n="85" d="100"/>
          <a:sy n="85" d="100"/>
        </p:scale>
        <p:origin x="105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4:52:04.544"/>
    </inkml:context>
    <inkml:brush xml:id="br0">
      <inkml:brushProperty name="width" value="0.1" units="cm"/>
      <inkml:brushProperty name="height" value="0.1" units="cm"/>
      <inkml:brushProperty name="color" value="#E71224"/>
    </inkml:brush>
  </inkml:definitions>
  <inkml:trace contextRef="#ctx0" brushRef="#br0">1503 123 24575,'-28'0'0,"-3"0"0,-16 0 0,6 0 0,-6 0 0,8 0 0,-1 0 0,1 0 0,7 0 0,1 0 0,7 0 0,0 0 0,0 0 0,6 0 0,-4 0 0,9 0 0,-3 0 0,5 0 0,0 0 0,0 0 0,0 0 0,-5 0 0,3 0 0,-9 0 0,9 0 0,-9 0 0,4 0 0,-6 0 0,6 0 0,-5 0 0,11 0 0,-11 0 0,5 0 0,0 0 0,-4 0 0,9 0 0,-9 0 0,4 6 0,0-5 0,-5 4 0,11-5 0,-5 0 0,1 0 0,3 0 0,-3 0 0,5 0 0,0 0 0,0 0 0,0 0 0,0 0 0,-5 5 0,4-4 0,-3 4 0,4-5 0,0 0 0,0 0 0,0 0 0,1 0 0,0 0 0,-1 0 0,1 0 0,0 0 0,0 0 0,0 0 0,0 0 0,0 0 0,0 0 0,-1 0 0,1 0 0,-1 0 0,1 0 0,0 0 0,0 0 0,-1 0 0,1 0 0,0 0 0,0 0 0,0 0 0,0 0 0,0 0 0,0 0 0,-1 0 0,1 0 0,0 0 0,-1 0 0,1 0 0,-1 0 0,1 0 0,0 0 0,-1 0 0,0 0 0,1 0 0,0 0 0,8 0 0,13 0 0,7 0 0,9 0 0,-3 0 0,0 0 0,0 0 0,-1-5 0,1 3 0,0-3 0,-1 5 0,1 0 0,-6 0 0,5 0 0,-6 0 0,7 0 0,-6-5 0,4 4 0,-4-4 0,0 0 0,5 4 0,-11-4 0,10 0 0,-4 3 0,0-3 0,4 0 0,-9 3 0,9-3 0,-4 0 0,0 3 0,4-3 0,-10 5 0,5-5 0,-6 4 0,-1-4 0,1 5 0,0 0 0,-1 0 0,1 0 0,-1 0 0,0 0 0,0 0 0,0 0 0,1 0 0,-1 0 0,1 0 0,-1 0 0,0 0 0,1 0 0,-1 0 0,1 0 0,-1 0 0,1 0 0,-1 0 0,1 0 0,-1 0 0,0 0 0,1 0 0,-1 0 0,1 0 0,-1 0 0,1 0 0,-1 0 0,1 0 0,-1 0 0,0 0 0,0 0 0,0 0 0,1 0 0,-1 0 0,0 0 0,0 0 0,1 0 0,-1 0 0,1 0 0,0 0 0,-1 0 0,1 0 0,6 0 0,-5-5 0,10 4 0,-10-4 0,5 5 0,-6 0 0,5 0 0,-4 0 0,5 0 0,-7 0 0,1 0 0,0 0 0,-1 0 0,1 0 0,-1 0 0,1 0 0,-1 0 0,0 0 0,1-5 0,-1 4 0,0-4 0,0 5 0,0 0 0,0 0 0,0 0 0,0 0 0,-9 0 0,-7 0 0,-5 0 0,-5 0 0,0 0 0,-3 0 0,-5 0 0,-6 0 0,4 0 0,-11 0 0,4 0 0,1 0 0,-6 0 0,13 0 0,-13 0 0,13 0 0,-6 0 0,13 0 0,-5 0 0,5 0 0,-6 0 0,6 0 0,-4 0 0,4 0 0,-1 0 0,-3 0 0,4 0 0,0 0 0,-5 0 0,5 0 0,0 0 0,-4 0 0,9 0 0,-9 0 0,9 0 0,-3 0 0,-1 0 0,5 0 0,-5 0 0,6 0 0,-6 0 0,-1 0 0,0 0 0,-4 0 0,-7 0 0,2 0 0,-1 0 0,5 0 0,5 0 0,0 0 0,-5 0 0,11 0 0,-10 0 0,9 0 0,-3 0 0,5 0 0,-6 0 0,5 0 0,-5 0 0,6 0 0,1 0 0,-1-4 0,1 3 0,0-4 0,-1 5 0,6-5 0,-5 4 0,4-4 0,0 0 0,-3 4 0,3-4 0,-4 5 0,0 0 0,-1 0 0,1 0 0,5-5 0,-4 4 0,12-4 0,3 5 0,5 0 0,4 5 0,2-4 0,1 9 0,12-2 0,3 4 0,6 1 0,0 0 0,0 0 0,0 0 0,0 0 0,-7-6 0,5 5 0,-11-11 0,-1 10 0,-3-10 0,-10 4 0,5 0 0,-7-4 0,1 3 0,0-4 0,-1 0 0,1 0 0,-1 0 0,1 0 0,-1 0 0,0 0 0,1 0 0,-1 0 0,0 0 0,0 0 0,0 0 0,0 0 0,0 0 0,0 0 0,1 0 0,-1 0 0,1 0 0,-1 0 0,-4 5 0,4-4 0,-4 4 0,4-5 0,1 5 0,0-4 0,0 4 0,-1 0 0,1-4 0,0 4 0,-1-5 0,1 0 0,-1 4 0,1-3 0,-1 4 0,0-5 0,1 4 0,-1-2 0,1 2 0,-1-4 0,0 0 0,0 0 0,1 0 0,-1 0 0,0 0 0,1 0 0,-1 0 0,0 0 0,1 0 0,-1 0 0,1 0 0,0 0 0,-1 0 0,1 0 0,0 0 0,-1 0 0,1 0 0,-1 0 0,1 0 0,-1 0 0,1 0 0,-1 0 0,1 0 0,-1 0 0,0 0 0,0 0 0,0 0 0,0 0 0,0 0 0,0 0 0,0 0 0,-1 0 0,1 0 0,0 0 0,0 0 0,0 0 0,0 0 0,0 0 0,0 0 0,0 0 0,0 0 0,-5 0 0,-1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4:52:11.772"/>
    </inkml:context>
    <inkml:brush xml:id="br0">
      <inkml:brushProperty name="width" value="0.1" units="cm"/>
      <inkml:brushProperty name="height" value="0.1" units="cm"/>
      <inkml:brushProperty name="color" value="#E71224"/>
    </inkml:brush>
  </inkml:definitions>
  <inkml:trace contextRef="#ctx0" brushRef="#br0">89 185 24575,'28'0'0,"10"0"0,20 0 0,1 0 0,15 0 0,-6 0 0,9 0 0,-9 0 0,-3 0 0,-8 0 0,0 0 0,0 0 0,-8 0 0,-9 0 0,-10 0 0,-6 0 0,-6 0 0,-1 0 0,-7 0 0,1 0 0,0 0 0,-1 0 0,1 0 0,0 0 0,0 0 0,-1 0 0,1 0 0,0 0 0,0 0 0,-1 0 0,1 0 0,-1 0 0,1 0 0,0 0 0,-1 0 0,1 0 0,0 0 0,0 0 0,-1 0 0,-13 0 0,-10 0 0,-4 0 0,-11 0 0,3 0 0,-7 0 0,-7 0 0,-1 0 0,-7 6 0,6-4 0,-14 10 0,6-10 0,0 4 0,-6 0 0,14-4 0,-6 4 0,15-6 0,1 0 0,7 0 0,0 0 0,6 0 0,1 0 0,6 0 0,0 0 0,1 0 0,-1 0 0,1 0 0,0 0 0,-1 0 0,1 0 0,0 0 0,-1 0 0,1 0 0,0 0 0,0 0 0,0 0 0,-1 0 0,1 0 0,-1 0 0,1 0 0,-1 0 0,0 0 0,1 0 0,-1 0 0,0 0 0,0 0 0,0 0 0,0 0 0,1 0 0,-1 0 0,1-4 0,5-2 0,0-4 0,1 5 0,2-5 0,-7 9 0,8-8 0,-3 3 0,-1 0 0,4-4 0,-4 4 0,5-4 0,-5-1 0,4 1 0,-3 0 0,4 0 0,0-1 0,-5 6 0,3-4 0,-2 3 0,-1-4 0,4 0 0,-8 4 0,8-3 0,-4 3 0,0-5 0,0 1 0,-6 5 0,2 0 0,-2 5 0,1 0 0,0 0 0,0 0 0,4 5 0,2 1 0,4 4 0,0 1 0,0-1 0,0 0 0,0 0 0,0 1 0,0-1 0,0 1 0,0-1 0,0 0 0,0 0 0,0 1 0,0-1 0,0 0 0,0 0 0,0 0 0,0-1 0,0 1 0,0 0 0,0 0 0,0 0 0,0 1 0,0-1 0,0-9 0,5-3 0,0-8 0,6-1 0,0 1 0,-1-1 0,1 0 0,6-1 0,1 1 0,-1-1 0,6 0 0,-5 1 0,0-1 0,4 6 0,-10-4 0,5 4 0,-7 0 0,7-4 0,-5 8 0,5-3 0,-7 5 0,1 0 0,0-5 0,0 4 0,-1-4 0,1 5 0,-1 0 0,1 0 0,-1 0 0,-5-5 0,5 4 0,-5-4 0,6 5 0,-1 0 0,1-4 0,-1 3 0,0-4 0,1 5 0,0 0 0,-1 0 0,1 0 0,-1 0 0,1 0 0,0 0 0,0 0 0,-1 0 0,1 0 0,-1 0 0,0 0 0,0 0 0,1 0 0,-1 0 0,0 0 0,0 0 0,1 0 0,-1 0 0,0 0 0,1 0 0,-1 5 0,1-4 0,-1 8 0,0-4 0,0 1 0,-5 3 0,5-8 0,-9 8 0,8-8 0,-3 8 0,4-4 0,1 1 0,-6 3 0,5-8 0,-4 9 0,5-9 0,-5 9 0,3-9 0,-3 9 0,5-5 0,-1 1 0,1 3 0,-1-7 0,1 7 0,-1-8 0,1 4 0,-1 0 0,0-4 0,1 4 0,-1-1 0,1-3 0,-1 4 0,0-5 0,0 0 0,0 0 0,0 0 0,0 0 0,0 0 0,0 0 0,0 4 0,0-3 0,-9 4 0,-7-5 0,-12 0 0,1 0 0,-5 0 0,9 0 0,-9 0 0,9 0 0,-9 0 0,4 0 0,0 0 0,-5 0 0,11 0 0,-11 0 0,11 0 0,-5-5 0,1 4 0,3-4 0,-3 5 0,5 0 0,0 0 0,0 0 0,0 0 0,0-5 0,0 4 0,1-4 0,-1 0 0,0 4 0,0-4 0,1 5 0,-1 0 0,1 0 0,-1 0 0,10 0 0,11 0 0,2 0 0,7 0 0,-9 0 0,0 0 0,1 0 0,-1 0 0,0 0 0,0 0 0,1 0 0,-1 0 0,1 0 0,-1 0 0,1 0 0,0 0 0,0 0 0,-1 0 0,1 0 0,0 0 0,-1 0 0,1 0 0,-1 0 0,1 0 0,-1 0 0,0 0 0,0 0 0,0 0 0,0 0 0,0 0 0,0 0 0,-1 0 0,1 0 0,-9 0 0,-6 0 0,-6 0 0,-4 0 0,5 0 0,-1 0 0,1 0 0,-1 0 0,0 0 0,1 0 0,-1 0 0,0 0 0,1 0 0,-1 0 0,0 0 0,0 0 0,0 0 0,0 0 0,0 0 0,0 0 0,1 0 0,-1 0 0,0 0 0,0 0 0,0 0 0,-5 0 0,3 0 0,-3 0 0,5 0 0,-6 0 0,5 0 0,-5 0 0,6 0 0,0 0 0,0 0 0,1 0 0,-1 0 0,1 0 0,4 0 0,1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4:52:19.110"/>
    </inkml:context>
    <inkml:brush xml:id="br0">
      <inkml:brushProperty name="width" value="0.1" units="cm"/>
      <inkml:brushProperty name="height" value="0.1" units="cm"/>
      <inkml:brushProperty name="color" value="#E71224"/>
    </inkml:brush>
  </inkml:definitions>
  <inkml:trace contextRef="#ctx0" brushRef="#br0">87 139 24575,'5'-11'0,"0"3"0,5 8 0,-4-5 0,3 4 0,-3-9 0,4 9 0,1-3 0,-6-1 0,5 4 0,-5-4 0,6 5 0,-1 0 0,0 0 0,0 0 0,0 0 0,0 0 0,0 0 0,0 0 0,0 0 0,1 0 0,-1 0 0,0 0 0,0 0 0,1 0 0,-5-5 0,3 4 0,-3-4 0,4 5 0,0 0 0,1 0 0,-1 0 0,-1 0 0,2 0 0,-1 0 0,0 0 0,0 0 0,0 0 0,1 0 0,-1 0 0,1 0 0,0 0 0,0 0 0,-1 0 0,1 0 0,-1 0 0,1 0 0,-1-5 0,0 4 0,0-3 0,0 4 0,0 0 0,0 0 0,0 0 0,0 0 0,0 0 0,0 0 0,1 0 0,-1 0 0,1 0 0,-1 0 0,0 0 0,0 0 0,0 0 0,0 0 0,0 0 0,0 0 0,-1 0 0,1 0 0,1 0 0,-1 0 0,0 0 0,0 0 0,0 0 0,0 0 0,0 0 0,1 0 0,-2 0 0,1 0 0,-9 0 0,-7 0 0,-6 0 0,-9 0 0,9 0 0,-5 0 0,0 0 0,5 0 0,-11 0 0,5 0 0,0 0 0,-4 0 0,4 0 0,-6 0 0,0 0 0,0 0 0,6 0 0,-5 0 0,5 0 0,0 0 0,-5 0 0,11 0 0,-10-6 0,9 5 0,-9-5 0,10 6 0,-5 0 0,0 0 0,5 0 0,-5-4 0,1 2 0,3-2 0,-9 4 0,9-5 0,-9 4 0,4-4 0,-6 5 0,6-5 0,-5 4 0,11-4 0,-10 5 0,4-5 0,0 4 0,3-4 0,4 0 0,0 4 0,1-4 0,4 9 0,6-3 0,1 8 0,8-7 0,-8 7 0,8-8 0,-8 9 0,9-4 0,-4 5 0,5-1 0,-1 1 0,1 0 0,0-1 0,0 1 0,-5 0 0,3 0 0,-8-1 0,4 1 0,0 0 0,-4 0 0,4-1 0,-5 0 0,0 0 0,4-9 0,2 3 0,4-9 0,6 5 0,2 0 0,6 0 0,6 0 0,3 0 0,6 0 0,0 0 0,0 0 0,0 0 0,0 0 0,-7 0 0,-2 0 0,-6 0 0,0 0 0,-6 0 0,-2 0 0,-5 0 0,0 0 0,-1 0 0,1 0 0,0-4 0,-1 3 0,0-4 0,0 5 0,0 0 0,0 0 0,1 0 0,-1 0 0,0 0 0,0 0 0,-8 0 0,-10 0 0,-4 0 0,-10 0 0,4 0 0,-13 0 0,-1 0 0,-7-6 0,-9 5 0,-1-5 0,-8 0 0,1 4 0,-1-11 0,8 12 0,8-6 0,4 1 0,11 5 0,2-5 0,7 1 0,6 4 0,0-4 0,0 5 0,1 0 0,4-4 0,-3 3 0,3-4 0,1 1 0,0-2 0,5-3 0,0-1 0,0 0 0,-4 4 0,-2-3 0,-4 8 0,0-8 0,0 8 0,4-8 0,-3 8 0,8-8 0,-8 8 0,3-3 0,-4 4 0,0 0 0,0 0 0,9 0 0,11 0 0,2 0 0,7 0 0,-9 0 0,1 0 0,0 0 0,-1 0 0,1 0 0,0 0 0,0 0 0,-1 0 0,1 0 0,-1 0 0,0 0 0,1 0 0,-1 0 0,0 0 0,1 0 0,-1 0 0,0 0 0,1 0 0,-1 0 0,0 0 0,1 0 0,-1 0 0,1 0 0,-1 0 0,1 0 0,-1 0 0,0 0 0,0 0 0,1 0 0,0 0 0,-1 0 0,1 0 0,0 0 0,0 0 0,-1 0 0,1 0 0,-1 0 0,1 0 0,0 0 0,-1 0 0,1 0 0,6 0 0,-5 0 0,10 0 0,-10 0 0,5 0 0,-1 0 0,-4 0 0,5 0 0,-6 0 0,-1 0 0,1 0 0,0 0 0,-1 0 0,1 0 0,-1 0 0,1 0 0,0 0 0,-1 0 0,0 0 0,1 0 0,-1 0 0,-5 0 0,0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4:52:26.051"/>
    </inkml:context>
    <inkml:brush xml:id="br0">
      <inkml:brushProperty name="width" value="0.1" units="cm"/>
      <inkml:brushProperty name="height" value="0.1" units="cm"/>
      <inkml:brushProperty name="color" value="#E71224"/>
    </inkml:brush>
  </inkml:definitions>
  <inkml:trace contextRef="#ctx0" brushRef="#br0">1029 203 24575,'-28'0'0,"-10"0"0,-11 0 0,-8 0 0,0 0 0,-9 0 0,7 0 0,-7 0 0,17 0 0,2 0 0,8 0 0,-1 0 0,8 0 0,1 0 0,7 0 0,6 0 0,2 0 0,-1 0 0,5 0 0,-5-4 0,6 2 0,0-3 0,1 1 0,-1 2 0,1-2 0,0 4 0,-1-5 0,1 4 0,0-4 0,1 5 0,3-4 0,-3 3 0,3-4 0,-5 5 0,1-4 0,0 3 0,-1-4 0,5 0 0,-3 4 0,3-8 0,-4 7 0,-1-7 0,1 8 0,-1-9 0,0 9 0,5-9 0,-3 4 0,8-4 0,-8 4 0,8-2 0,1 6 0,5-2 0,6 4 0,-1 0 0,7 0 0,1 0 0,6 0 0,6 0 0,-5 0 0,13 0 0,-13 0 0,13 0 0,-13 0 0,12 0 0,-11 0 0,4 0 0,-12 0 0,5 0 0,-11 0 0,10 0 0,-10 0 0,5 0 0,-1 0 0,-4 0 0,5 0 0,-6 0 0,-1 0 0,1 0 0,0 0 0,0 0 0,-1 0 0,1 0 0,0 0 0,0 0 0,-1 0 0,1 0 0,0 0 0,0 0 0,-1 0 0,0 0 0,0 0 0,1 0 0,-1 0 0,1 0 0,-1 0 0,1 0 0,0 0 0,-1 0 0,0 0 0,1 0 0,-1 0 0,0 0 0,1 0 0,-1 0 0,0 0 0,1 0 0,-1 0 0,-4 5 0,4-4 0,-5 4 0,5-5 0,1 0 0,-2 0 0,-7 0 0,-9 0 0,-4 0 0,-11 0 0,10 0 0,-11-6 0,5 5 0,-6-4 0,0 5 0,0 0 0,-6 0 0,4 0 0,-5-6 0,8 5 0,-1-4 0,5 0 0,-3 4 0,4-4 0,0 0 0,-5 4 0,11-4 0,-11 5 0,11 0 0,-5 0 0,1 0 0,3 0 0,-3-5 0,5 4 0,0-4 0,0 5 0,0 0 0,0 0 0,0 0 0,-5 0 0,3 0 0,-3 0 0,5 0 0,0 0 0,0 0 0,0-5 0,0 4 0,0-4 0,1 5 0,-1 0 0,1 0 0,0 0 0,0 0 0,5-4 0,-5 3 0,5-4 0,3 5 0,8 0 0,5 5 0,4-4 0,-5 8 0,1-3 0,0 0 0,5 4 0,-4-4 0,11 0 0,-11 4 0,10-4 0,-10 1 0,5 3 0,-7-9 0,1 8 0,0-7 0,0 2 0,-5 1 0,3-4 0,-8 8 0,8-7 0,-3 6 0,4-7 0,-5 8 0,5-8 0,-5 4 0,6-5 0,-1 0 0,0 4 0,1-3 0,-1 4 0,1-5 0,0 0 0,-1 0 0,1 5 0,0-4 0,0 4 0,-1-5 0,1 0 0,5 0 0,-3 0 0,3 0 0,-5 0 0,0 0 0,-1 0 0,1 0 0,0 0 0,0 0 0,-1 0 0,1 0 0,-1 4 0,1-3 0,-2 4 0,1-5 0,0 0 0,-4 4 0,3-3 0,-3 4 0,4-5 0,-4 5 0,3-4 0,-3 4 0,4-1 0,0-2 0,0 2 0,-4 1 0,4-4 0,-5 4 0,6-5 0,-10 0 0,-13 0 0,-1 0 0,-15 0 0,10 0 0,0 0 0,-4 0 0,3 0 0,1 0 0,-4 0 0,4 0 0,0 0 0,-5 0 0,5 0 0,0 0 0,1 0 0,1 0 0,3 0 0,-4 0 0,1 0 0,3 0 0,-3 0 0,5 0 0,0 0 0,0 0 0,0 0 0,1 0 0,-1 0 0,0 0 0,1 0 0,-1 0 0,0 0 0,1 0 0,0 0 0,-1 0 0,1 0 0,0 0 0,0 0 0,0 0 0,-1 0 0,1 0 0,0 0 0,9 0 0,11 0 0,2 0 0,7 0 0,-9 0 0,1 0 0,-1 0 0,1 0 0,0 0 0,-1 0 0,1 0 0,-1 0 0,1 0 0,0 0 0,0 0 0,-1 0 0,1-5 0,6 4 0,-5-4 0,4 5 0,-5 0 0,0-5 0,-1 4 0,1-4 0,0 5 0,0 0 0,-1-5 0,1 4 0,0-4 0,0 5 0,-1 0 0,1 0 0,0-5 0,0 4 0,-1-4 0,0 5 0,0 0 0,1 0 0,-1-4 0,0 3 0,0-4 0,0 5 0,-4-4 0,-6 3 0,-6-4 0,-4 5 0,-1 0 0,1 0 0,-1 0 0,0 0 0,0 0 0,0 0 0,1 0 0,-1 0 0,0 0 0,0 0 0,1-4 0,-1 3 0,1-4 0,-1 5 0,1 0 0,0 0 0,0 0 0,9 0 0,2 5 0,4-4 0,0 4 0</inkml:trace>
</inkml:ink>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318BC02B-AAF2-A549-9212-F58590690719}" type="slidenum">
              <a:rPr lang="en-US" smtClean="0"/>
              <a:t>‹#›</a:t>
            </a:fld>
            <a:endParaRPr lang="en-US"/>
          </a:p>
        </p:txBody>
      </p:sp>
    </p:spTree>
    <p:extLst>
      <p:ext uri="{BB962C8B-B14F-4D97-AF65-F5344CB8AC3E}">
        <p14:creationId xmlns:p14="http://schemas.microsoft.com/office/powerpoint/2010/main" val="192023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932644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2953688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C6C75C3-E5B0-F545-A7FB-6E6CBED81E59}" type="datetimeFigureOut">
              <a:rPr lang="en-US" smtClean="0"/>
              <a:t>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1617281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C6C75C3-E5B0-F545-A7FB-6E6CBED81E59}" type="datetimeFigureOut">
              <a:rPr lang="en-US" smtClean="0"/>
              <a:t>1/13/20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4098970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C6C75C3-E5B0-F545-A7FB-6E6CBED81E59}" type="datetimeFigureOut">
              <a:rPr lang="en-US" smtClean="0"/>
              <a:t>1/13/20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3361959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6C75C3-E5B0-F545-A7FB-6E6CBED81E59}" type="datetimeFigureOut">
              <a:rPr lang="en-US" smtClean="0"/>
              <a:t>1/13/20</a:t>
            </a:fld>
            <a:endParaRPr lang="en-US"/>
          </a:p>
        </p:txBody>
      </p:sp>
      <p:sp>
        <p:nvSpPr>
          <p:cNvPr id="3" name="Footer Placeholder 2"/>
          <p:cNvSpPr>
            <a:spLocks noGrp="1"/>
          </p:cNvSpPr>
          <p:nvPr>
            <p:ph type="ftr" sz="quarter" idx="11"/>
          </p:nvPr>
        </p:nvSpPr>
        <p:spPr/>
        <p:txBody>
          <a:bodyPr/>
          <a:lstStyle/>
          <a:p>
            <a:endParaRPr lang="en-US"/>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671244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C6C75C3-E5B0-F545-A7FB-6E6CBED81E59}" type="datetimeFigureOut">
              <a:rPr lang="en-US" smtClean="0"/>
              <a:t>1/13/20</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447642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C6C75C3-E5B0-F545-A7FB-6E6CBED81E59}" type="datetimeFigureOut">
              <a:rPr lang="en-US" smtClean="0"/>
              <a:t>1/13/20</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996196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C6C75C3-E5B0-F545-A7FB-6E6CBED81E59}" type="datetimeFigureOut">
              <a:rPr lang="en-US" smtClean="0"/>
              <a:t>1/13/20</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3517413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1277237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2428019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2385037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C6C75C3-E5B0-F545-A7FB-6E6CBED81E59}" type="datetimeFigureOut">
              <a:rPr lang="en-US" smtClean="0"/>
              <a:t>1/13/20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138488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C6C75C3-E5B0-F545-A7FB-6E6CBED81E59}" type="datetimeFigureOut">
              <a:rPr lang="en-US" smtClean="0"/>
              <a:t>1/13/20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1288556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42912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6C75C3-E5B0-F545-A7FB-6E6CBED81E59}" type="datetimeFigureOut">
              <a:rPr lang="en-US" smtClean="0"/>
              <a:t>1/13/20</a:t>
            </a:fld>
            <a:endParaRPr lang="en-US"/>
          </a:p>
        </p:txBody>
      </p:sp>
      <p:sp>
        <p:nvSpPr>
          <p:cNvPr id="5" name="Footer Placeholder 4"/>
          <p:cNvSpPr>
            <a:spLocks noGrp="1"/>
          </p:cNvSpPr>
          <p:nvPr>
            <p:ph type="ftr" sz="quarter" idx="11"/>
          </p:nvPr>
        </p:nvSpPr>
        <p:spPr/>
        <p:txBody>
          <a:bodyPr/>
          <a:lstStyle/>
          <a:p>
            <a:endParaRPr lang="en-US"/>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8BC02B-AAF2-A549-9212-F58590690719}" type="slidenum">
              <a:rPr lang="en-US" smtClean="0"/>
              <a:t>‹#›</a:t>
            </a:fld>
            <a:endParaRPr lang="en-US"/>
          </a:p>
        </p:txBody>
      </p:sp>
    </p:spTree>
    <p:extLst>
      <p:ext uri="{BB962C8B-B14F-4D97-AF65-F5344CB8AC3E}">
        <p14:creationId xmlns:p14="http://schemas.microsoft.com/office/powerpoint/2010/main" val="1777192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3C6C75C3-E5B0-F545-A7FB-6E6CBED81E59}" type="datetimeFigureOut">
              <a:rPr lang="en-US" smtClean="0"/>
              <a:t>1/13/20</a:t>
            </a:fld>
            <a:endParaRPr lang="en-US"/>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18BC02B-AAF2-A549-9212-F58590690719}" type="slidenum">
              <a:rPr lang="en-US" smtClean="0"/>
              <a:t>‹#›</a:t>
            </a:fld>
            <a:endParaRPr lang="en-US"/>
          </a:p>
        </p:txBody>
      </p:sp>
    </p:spTree>
    <p:extLst>
      <p:ext uri="{BB962C8B-B14F-4D97-AF65-F5344CB8AC3E}">
        <p14:creationId xmlns:p14="http://schemas.microsoft.com/office/powerpoint/2010/main" val="234311611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customXml" Target="../ink/ink2.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customXml" Target="../ink/ink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66535-04DC-ED41-A78A-31852F5C5114}"/>
              </a:ext>
            </a:extLst>
          </p:cNvPr>
          <p:cNvSpPr>
            <a:spLocks noGrp="1"/>
          </p:cNvSpPr>
          <p:nvPr>
            <p:ph type="ctrTitle"/>
          </p:nvPr>
        </p:nvSpPr>
        <p:spPr/>
        <p:txBody>
          <a:bodyPr>
            <a:normAutofit/>
          </a:bodyPr>
          <a:lstStyle/>
          <a:p>
            <a:r>
              <a:rPr lang="en-US" sz="11500" dirty="0"/>
              <a:t>Why me?</a:t>
            </a:r>
          </a:p>
        </p:txBody>
      </p:sp>
      <p:sp>
        <p:nvSpPr>
          <p:cNvPr id="3" name="Subtitle 2">
            <a:extLst>
              <a:ext uri="{FF2B5EF4-FFF2-40B4-BE49-F238E27FC236}">
                <a16:creationId xmlns:a16="http://schemas.microsoft.com/office/drawing/2014/main" id="{B73BD665-8F8F-5249-8A13-710734C72C51}"/>
              </a:ext>
            </a:extLst>
          </p:cNvPr>
          <p:cNvSpPr>
            <a:spLocks noGrp="1"/>
          </p:cNvSpPr>
          <p:nvPr>
            <p:ph type="subTitle" idx="1"/>
          </p:nvPr>
        </p:nvSpPr>
        <p:spPr>
          <a:xfrm>
            <a:off x="1154955" y="5543422"/>
            <a:ext cx="2178180" cy="827881"/>
          </a:xfrm>
        </p:spPr>
        <p:txBody>
          <a:bodyPr>
            <a:normAutofit/>
          </a:bodyPr>
          <a:lstStyle/>
          <a:p>
            <a:r>
              <a:rPr lang="en-US" dirty="0"/>
              <a:t>Scott Hayward </a:t>
            </a:r>
          </a:p>
          <a:p>
            <a:r>
              <a:rPr lang="en-US" dirty="0"/>
              <a:t>1807527</a:t>
            </a:r>
          </a:p>
        </p:txBody>
      </p:sp>
    </p:spTree>
    <p:extLst>
      <p:ext uri="{BB962C8B-B14F-4D97-AF65-F5344CB8AC3E}">
        <p14:creationId xmlns:p14="http://schemas.microsoft.com/office/powerpoint/2010/main" val="2070882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67146-6227-0F46-A6F0-DF20385B2F1E}"/>
              </a:ext>
            </a:extLst>
          </p:cNvPr>
          <p:cNvSpPr>
            <a:spLocks noGrp="1"/>
          </p:cNvSpPr>
          <p:nvPr>
            <p:ph type="title"/>
          </p:nvPr>
        </p:nvSpPr>
        <p:spPr/>
        <p:txBody>
          <a:bodyPr/>
          <a:lstStyle/>
          <a:p>
            <a:r>
              <a:rPr lang="en-US" sz="5400" dirty="0"/>
              <a:t>Personal Information </a:t>
            </a:r>
          </a:p>
        </p:txBody>
      </p:sp>
      <p:sp>
        <p:nvSpPr>
          <p:cNvPr id="3" name="Content Placeholder 2">
            <a:extLst>
              <a:ext uri="{FF2B5EF4-FFF2-40B4-BE49-F238E27FC236}">
                <a16:creationId xmlns:a16="http://schemas.microsoft.com/office/drawing/2014/main" id="{C0F45D76-D9D4-7141-B688-CF2B988E173F}"/>
              </a:ext>
            </a:extLst>
          </p:cNvPr>
          <p:cNvSpPr>
            <a:spLocks noGrp="1"/>
          </p:cNvSpPr>
          <p:nvPr>
            <p:ph idx="1"/>
          </p:nvPr>
        </p:nvSpPr>
        <p:spPr>
          <a:xfrm>
            <a:off x="471948" y="2288706"/>
            <a:ext cx="11250360" cy="4569294"/>
          </a:xfrm>
        </p:spPr>
        <p:txBody>
          <a:bodyPr/>
          <a:lstStyle/>
          <a:p>
            <a:r>
              <a:rPr lang="en-US" b="1" dirty="0"/>
              <a:t>Scott Hayward</a:t>
            </a:r>
          </a:p>
          <a:p>
            <a:r>
              <a:rPr lang="en-US" b="1" dirty="0"/>
              <a:t>25 years old </a:t>
            </a:r>
          </a:p>
          <a:p>
            <a:r>
              <a:rPr lang="en-US" b="1" dirty="0" err="1"/>
              <a:t>Plasmarl</a:t>
            </a:r>
            <a:r>
              <a:rPr lang="en-US" b="1" dirty="0"/>
              <a:t> Primary School – TA </a:t>
            </a:r>
          </a:p>
          <a:p>
            <a:r>
              <a:rPr lang="en-US" b="1" dirty="0"/>
              <a:t>Experience? </a:t>
            </a:r>
          </a:p>
          <a:p>
            <a:pPr marL="0" indent="0" algn="just">
              <a:buNone/>
            </a:pPr>
            <a:r>
              <a:rPr lang="en-US" dirty="0"/>
              <a:t>4 years working in the education sector and a sporting background related to                                                               education, work and hobby.</a:t>
            </a:r>
          </a:p>
          <a:p>
            <a:r>
              <a:rPr lang="en-US" b="1" dirty="0"/>
              <a:t>Goals? </a:t>
            </a:r>
            <a:endParaRPr lang="en-US" dirty="0"/>
          </a:p>
          <a:p>
            <a:r>
              <a:rPr lang="en-US" b="1" dirty="0"/>
              <a:t>Skills and abilities? </a:t>
            </a:r>
          </a:p>
          <a:p>
            <a:pPr marL="0" indent="0" algn="just">
              <a:buNone/>
            </a:pPr>
            <a:r>
              <a:rPr lang="en-US" dirty="0"/>
              <a:t>Determined, confident, approachable, flexible, practical, adaptable, observant, growth mind set, professional, patient and resilient.</a:t>
            </a:r>
          </a:p>
        </p:txBody>
      </p:sp>
    </p:spTree>
    <p:extLst>
      <p:ext uri="{BB962C8B-B14F-4D97-AF65-F5344CB8AC3E}">
        <p14:creationId xmlns:p14="http://schemas.microsoft.com/office/powerpoint/2010/main" val="2092254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7A268-BA43-764B-9BE0-1339687CC17E}"/>
              </a:ext>
            </a:extLst>
          </p:cNvPr>
          <p:cNvSpPr>
            <a:spLocks noGrp="1"/>
          </p:cNvSpPr>
          <p:nvPr>
            <p:ph type="title"/>
          </p:nvPr>
        </p:nvSpPr>
        <p:spPr/>
        <p:txBody>
          <a:bodyPr/>
          <a:lstStyle/>
          <a:p>
            <a:r>
              <a:rPr lang="en-US" sz="5400" dirty="0"/>
              <a:t>Vision </a:t>
            </a:r>
          </a:p>
        </p:txBody>
      </p:sp>
      <p:sp>
        <p:nvSpPr>
          <p:cNvPr id="3" name="Content Placeholder 2">
            <a:extLst>
              <a:ext uri="{FF2B5EF4-FFF2-40B4-BE49-F238E27FC236}">
                <a16:creationId xmlns:a16="http://schemas.microsoft.com/office/drawing/2014/main" id="{ACCA6872-1882-BD49-823D-6B4852DACE31}"/>
              </a:ext>
            </a:extLst>
          </p:cNvPr>
          <p:cNvSpPr>
            <a:spLocks noGrp="1"/>
          </p:cNvSpPr>
          <p:nvPr>
            <p:ph idx="1"/>
          </p:nvPr>
        </p:nvSpPr>
        <p:spPr>
          <a:xfrm>
            <a:off x="494675" y="2318687"/>
            <a:ext cx="11482465" cy="3467516"/>
          </a:xfrm>
        </p:spPr>
        <p:txBody>
          <a:bodyPr>
            <a:normAutofit lnSpcReduction="10000"/>
          </a:bodyPr>
          <a:lstStyle/>
          <a:p>
            <a:r>
              <a:rPr lang="en-US" b="1" dirty="0"/>
              <a:t>Why be a teacher?</a:t>
            </a:r>
          </a:p>
          <a:p>
            <a:pPr marL="0" indent="0" algn="just">
              <a:buNone/>
            </a:pPr>
            <a:r>
              <a:rPr lang="en-US" dirty="0"/>
              <a:t>Role model, Passion for the job, rewards, experiences, teach children to be empathetic as well as myself, teaching children how to build relationships, teaching children skills to equip them for life and creating an environment to make the children feel safe and excited to learn.  </a:t>
            </a:r>
          </a:p>
          <a:p>
            <a:r>
              <a:rPr lang="en-US" b="1" dirty="0"/>
              <a:t>What would my classroom look like? </a:t>
            </a:r>
          </a:p>
          <a:p>
            <a:pPr marL="0" indent="0" algn="just">
              <a:buNone/>
            </a:pPr>
            <a:r>
              <a:rPr lang="en-US" dirty="0"/>
              <a:t>Clear learning zones, visual, displays, systems and routines, </a:t>
            </a:r>
            <a:r>
              <a:rPr lang="en-US" dirty="0" err="1"/>
              <a:t>organised</a:t>
            </a:r>
            <a:r>
              <a:rPr lang="en-US" dirty="0"/>
              <a:t>, resources, safe, exciting, cater to children of all abilities, nationalities and religions.</a:t>
            </a:r>
          </a:p>
          <a:p>
            <a:r>
              <a:rPr lang="en-US" b="1" dirty="0"/>
              <a:t>What would my learners look like? </a:t>
            </a:r>
          </a:p>
          <a:p>
            <a:pPr marL="0" indent="0">
              <a:buNone/>
            </a:pPr>
            <a:r>
              <a:rPr lang="en-US" dirty="0"/>
              <a:t>Problem solvers, independent, have a growth mind set, confident, healthy, ambitious and not afraid to fail.</a:t>
            </a:r>
          </a:p>
        </p:txBody>
      </p:sp>
    </p:spTree>
    <p:extLst>
      <p:ext uri="{BB962C8B-B14F-4D97-AF65-F5344CB8AC3E}">
        <p14:creationId xmlns:p14="http://schemas.microsoft.com/office/powerpoint/2010/main" val="199444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09BF4-E995-2F45-93DD-FC6D88BF76D7}"/>
              </a:ext>
            </a:extLst>
          </p:cNvPr>
          <p:cNvSpPr>
            <a:spLocks noGrp="1"/>
          </p:cNvSpPr>
          <p:nvPr>
            <p:ph type="title"/>
          </p:nvPr>
        </p:nvSpPr>
        <p:spPr/>
        <p:txBody>
          <a:bodyPr/>
          <a:lstStyle/>
          <a:p>
            <a:r>
              <a:rPr lang="en-US" dirty="0"/>
              <a:t>Interactive Display </a:t>
            </a:r>
          </a:p>
        </p:txBody>
      </p:sp>
      <p:pic>
        <p:nvPicPr>
          <p:cNvPr id="5" name="Picture 4" descr="A picture containing book, covered, many, computer&#10;&#10;Description automatically generated">
            <a:extLst>
              <a:ext uri="{FF2B5EF4-FFF2-40B4-BE49-F238E27FC236}">
                <a16:creationId xmlns:a16="http://schemas.microsoft.com/office/drawing/2014/main" id="{942EAFE3-DFE4-BD4A-BB88-C37C019A8F8B}"/>
              </a:ext>
            </a:extLst>
          </p:cNvPr>
          <p:cNvPicPr>
            <a:picLocks noChangeAspect="1"/>
          </p:cNvPicPr>
          <p:nvPr/>
        </p:nvPicPr>
        <p:blipFill rotWithShape="1">
          <a:blip r:embed="rId2"/>
          <a:srcRect l="23668" t="8924" r="27269" b="2773"/>
          <a:stretch/>
        </p:blipFill>
        <p:spPr>
          <a:xfrm rot="5400000">
            <a:off x="3806252" y="-414559"/>
            <a:ext cx="4579495" cy="8761413"/>
          </a:xfrm>
          <a:prstGeom prst="rect">
            <a:avLst/>
          </a:prstGeom>
        </p:spPr>
      </p:pic>
      <p:sp>
        <p:nvSpPr>
          <p:cNvPr id="6" name="TextBox 5">
            <a:extLst>
              <a:ext uri="{FF2B5EF4-FFF2-40B4-BE49-F238E27FC236}">
                <a16:creationId xmlns:a16="http://schemas.microsoft.com/office/drawing/2014/main" id="{3562BBCC-D917-D24D-AAD4-3BD0547C9E11}"/>
              </a:ext>
            </a:extLst>
          </p:cNvPr>
          <p:cNvSpPr txBox="1"/>
          <p:nvPr/>
        </p:nvSpPr>
        <p:spPr>
          <a:xfrm>
            <a:off x="4581992" y="6255896"/>
            <a:ext cx="3028013" cy="369332"/>
          </a:xfrm>
          <a:prstGeom prst="rect">
            <a:avLst/>
          </a:prstGeom>
          <a:noFill/>
        </p:spPr>
        <p:txBody>
          <a:bodyPr wrap="square" rtlCol="0">
            <a:spAutoFit/>
          </a:bodyPr>
          <a:lstStyle/>
          <a:p>
            <a:r>
              <a:rPr lang="en-GB" dirty="0"/>
              <a:t>(Source: Hayward, 2020)</a:t>
            </a:r>
          </a:p>
        </p:txBody>
      </p:sp>
    </p:spTree>
    <p:extLst>
      <p:ext uri="{BB962C8B-B14F-4D97-AF65-F5344CB8AC3E}">
        <p14:creationId xmlns:p14="http://schemas.microsoft.com/office/powerpoint/2010/main" val="3485868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93CF6-0762-E54C-ACD0-0984B404A7F9}"/>
              </a:ext>
            </a:extLst>
          </p:cNvPr>
          <p:cNvSpPr>
            <a:spLocks noGrp="1"/>
          </p:cNvSpPr>
          <p:nvPr>
            <p:ph type="title"/>
          </p:nvPr>
        </p:nvSpPr>
        <p:spPr/>
        <p:txBody>
          <a:bodyPr/>
          <a:lstStyle/>
          <a:p>
            <a:r>
              <a:rPr lang="en-US" dirty="0"/>
              <a:t>Interactive Display</a:t>
            </a:r>
          </a:p>
        </p:txBody>
      </p:sp>
      <p:pic>
        <p:nvPicPr>
          <p:cNvPr id="5" name="Picture 4" descr="A close up of a store&#10;&#10;Description automatically generated">
            <a:extLst>
              <a:ext uri="{FF2B5EF4-FFF2-40B4-BE49-F238E27FC236}">
                <a16:creationId xmlns:a16="http://schemas.microsoft.com/office/drawing/2014/main" id="{888C1F52-94E6-0940-8C31-5F912D5DE400}"/>
              </a:ext>
            </a:extLst>
          </p:cNvPr>
          <p:cNvPicPr>
            <a:picLocks noChangeAspect="1"/>
          </p:cNvPicPr>
          <p:nvPr/>
        </p:nvPicPr>
        <p:blipFill rotWithShape="1">
          <a:blip r:embed="rId2"/>
          <a:srcRect l="5926" r="4184" b="2469"/>
          <a:stretch/>
        </p:blipFill>
        <p:spPr>
          <a:xfrm>
            <a:off x="1299657" y="1823247"/>
            <a:ext cx="9592685" cy="4555067"/>
          </a:xfrm>
          <a:prstGeom prst="rect">
            <a:avLst/>
          </a:prstGeom>
        </p:spPr>
      </p:pic>
      <p:sp>
        <p:nvSpPr>
          <p:cNvPr id="6" name="TextBox 5">
            <a:extLst>
              <a:ext uri="{FF2B5EF4-FFF2-40B4-BE49-F238E27FC236}">
                <a16:creationId xmlns:a16="http://schemas.microsoft.com/office/drawing/2014/main" id="{9FFC1591-7BDF-134B-9AE7-A4BAA451C688}"/>
              </a:ext>
            </a:extLst>
          </p:cNvPr>
          <p:cNvSpPr txBox="1"/>
          <p:nvPr/>
        </p:nvSpPr>
        <p:spPr>
          <a:xfrm>
            <a:off x="4581992" y="6378314"/>
            <a:ext cx="3028013" cy="369332"/>
          </a:xfrm>
          <a:prstGeom prst="rect">
            <a:avLst/>
          </a:prstGeom>
          <a:noFill/>
        </p:spPr>
        <p:txBody>
          <a:bodyPr wrap="square" rtlCol="0">
            <a:spAutoFit/>
          </a:bodyPr>
          <a:lstStyle/>
          <a:p>
            <a:r>
              <a:rPr lang="en-GB" dirty="0"/>
              <a:t>(Source: Hayward, 2020)</a:t>
            </a:r>
          </a:p>
        </p:txBody>
      </p:sp>
    </p:spTree>
    <p:extLst>
      <p:ext uri="{BB962C8B-B14F-4D97-AF65-F5344CB8AC3E}">
        <p14:creationId xmlns:p14="http://schemas.microsoft.com/office/powerpoint/2010/main" val="4119774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F25F2-950A-124F-A30C-366DE940F7D3}"/>
              </a:ext>
            </a:extLst>
          </p:cNvPr>
          <p:cNvSpPr>
            <a:spLocks noGrp="1"/>
          </p:cNvSpPr>
          <p:nvPr>
            <p:ph type="title"/>
          </p:nvPr>
        </p:nvSpPr>
        <p:spPr/>
        <p:txBody>
          <a:bodyPr/>
          <a:lstStyle/>
          <a:p>
            <a:r>
              <a:rPr lang="en-US" dirty="0"/>
              <a:t>Interactive Display</a:t>
            </a:r>
          </a:p>
        </p:txBody>
      </p:sp>
      <p:pic>
        <p:nvPicPr>
          <p:cNvPr id="5" name="Picture 4" descr="A picture containing indoor, object, kitchen, table&#10;&#10;Description automatically generated">
            <a:extLst>
              <a:ext uri="{FF2B5EF4-FFF2-40B4-BE49-F238E27FC236}">
                <a16:creationId xmlns:a16="http://schemas.microsoft.com/office/drawing/2014/main" id="{6156B8FC-8405-1C45-8304-AB6803E94B18}"/>
              </a:ext>
            </a:extLst>
          </p:cNvPr>
          <p:cNvPicPr>
            <a:picLocks noChangeAspect="1"/>
          </p:cNvPicPr>
          <p:nvPr/>
        </p:nvPicPr>
        <p:blipFill rotWithShape="1">
          <a:blip r:embed="rId2"/>
          <a:srcRect l="4184" t="27655" b="11605"/>
          <a:stretch/>
        </p:blipFill>
        <p:spPr>
          <a:xfrm>
            <a:off x="482600" y="1898198"/>
            <a:ext cx="11226800" cy="4555067"/>
          </a:xfrm>
          <a:prstGeom prst="rect">
            <a:avLst/>
          </a:prstGeom>
        </p:spPr>
      </p:pic>
      <p:sp>
        <p:nvSpPr>
          <p:cNvPr id="6" name="TextBox 5">
            <a:extLst>
              <a:ext uri="{FF2B5EF4-FFF2-40B4-BE49-F238E27FC236}">
                <a16:creationId xmlns:a16="http://schemas.microsoft.com/office/drawing/2014/main" id="{19C8AB2A-3082-6C46-8A5F-91C79F93E476}"/>
              </a:ext>
            </a:extLst>
          </p:cNvPr>
          <p:cNvSpPr txBox="1"/>
          <p:nvPr/>
        </p:nvSpPr>
        <p:spPr>
          <a:xfrm>
            <a:off x="4581993" y="6453265"/>
            <a:ext cx="3028013" cy="369332"/>
          </a:xfrm>
          <a:prstGeom prst="rect">
            <a:avLst/>
          </a:prstGeom>
          <a:noFill/>
        </p:spPr>
        <p:txBody>
          <a:bodyPr wrap="square" rtlCol="0">
            <a:spAutoFit/>
          </a:bodyPr>
          <a:lstStyle/>
          <a:p>
            <a:r>
              <a:rPr lang="en-GB" dirty="0"/>
              <a:t>(Source: Hayward, 2020)</a:t>
            </a:r>
          </a:p>
        </p:txBody>
      </p:sp>
    </p:spTree>
    <p:extLst>
      <p:ext uri="{BB962C8B-B14F-4D97-AF65-F5344CB8AC3E}">
        <p14:creationId xmlns:p14="http://schemas.microsoft.com/office/powerpoint/2010/main" val="4200977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0281F-5926-5C4B-80EE-FF1ACF446A53}"/>
              </a:ext>
            </a:extLst>
          </p:cNvPr>
          <p:cNvSpPr>
            <a:spLocks noGrp="1"/>
          </p:cNvSpPr>
          <p:nvPr>
            <p:ph type="title"/>
          </p:nvPr>
        </p:nvSpPr>
        <p:spPr/>
        <p:txBody>
          <a:bodyPr/>
          <a:lstStyle/>
          <a:p>
            <a:r>
              <a:rPr lang="en-US" dirty="0"/>
              <a:t>Mission Sticker </a:t>
            </a:r>
          </a:p>
        </p:txBody>
      </p:sp>
      <p:pic>
        <p:nvPicPr>
          <p:cNvPr id="5" name="Picture 4" descr="A screenshot of a cell phone&#10;&#10;Description automatically generated">
            <a:extLst>
              <a:ext uri="{FF2B5EF4-FFF2-40B4-BE49-F238E27FC236}">
                <a16:creationId xmlns:a16="http://schemas.microsoft.com/office/drawing/2014/main" id="{1FF84F08-5AB3-F947-9372-C12D676A4A0E}"/>
              </a:ext>
            </a:extLst>
          </p:cNvPr>
          <p:cNvPicPr>
            <a:picLocks noChangeAspect="1"/>
          </p:cNvPicPr>
          <p:nvPr/>
        </p:nvPicPr>
        <p:blipFill rotWithShape="1">
          <a:blip r:embed="rId2"/>
          <a:srcRect l="26284" r="12403"/>
          <a:stretch/>
        </p:blipFill>
        <p:spPr>
          <a:xfrm rot="5400000">
            <a:off x="3821243" y="201643"/>
            <a:ext cx="4549513" cy="7997626"/>
          </a:xfrm>
          <a:prstGeom prst="rect">
            <a:avLst/>
          </a:prstGeom>
        </p:spPr>
      </p:pic>
      <p:sp>
        <p:nvSpPr>
          <p:cNvPr id="19" name="TextBox 18">
            <a:extLst>
              <a:ext uri="{FF2B5EF4-FFF2-40B4-BE49-F238E27FC236}">
                <a16:creationId xmlns:a16="http://schemas.microsoft.com/office/drawing/2014/main" id="{67B290F5-4851-C149-B512-8695BF1572E1}"/>
              </a:ext>
            </a:extLst>
          </p:cNvPr>
          <p:cNvSpPr txBox="1"/>
          <p:nvPr/>
        </p:nvSpPr>
        <p:spPr>
          <a:xfrm>
            <a:off x="4581992" y="6486179"/>
            <a:ext cx="3028013" cy="369332"/>
          </a:xfrm>
          <a:prstGeom prst="rect">
            <a:avLst/>
          </a:prstGeom>
          <a:noFill/>
        </p:spPr>
        <p:txBody>
          <a:bodyPr wrap="square" rtlCol="0">
            <a:spAutoFit/>
          </a:bodyPr>
          <a:lstStyle/>
          <a:p>
            <a:r>
              <a:rPr lang="en-GB" dirty="0"/>
              <a:t>(Source: Hayward, 2020)</a:t>
            </a:r>
          </a:p>
        </p:txBody>
      </p:sp>
      <mc:AlternateContent xmlns:mc="http://schemas.openxmlformats.org/markup-compatibility/2006">
        <mc:Choice xmlns:p14="http://schemas.microsoft.com/office/powerpoint/2010/main" Requires="p14">
          <p:contentPart p14:bwMode="auto" r:id="rId3">
            <p14:nvContentPartPr>
              <p14:cNvPr id="20" name="Ink 19">
                <a:extLst>
                  <a:ext uri="{FF2B5EF4-FFF2-40B4-BE49-F238E27FC236}">
                    <a16:creationId xmlns:a16="http://schemas.microsoft.com/office/drawing/2014/main" id="{62E20529-BB9C-384B-8A18-BAAAD798E01A}"/>
                  </a:ext>
                </a:extLst>
              </p14:cNvPr>
              <p14:cNvContentPartPr/>
              <p14:nvPr/>
            </p14:nvContentPartPr>
            <p14:xfrm>
              <a:off x="5164058" y="3066456"/>
              <a:ext cx="541440" cy="72720"/>
            </p14:xfrm>
          </p:contentPart>
        </mc:Choice>
        <mc:Fallback>
          <p:pic>
            <p:nvPicPr>
              <p:cNvPr id="20" name="Ink 19">
                <a:extLst>
                  <a:ext uri="{FF2B5EF4-FFF2-40B4-BE49-F238E27FC236}">
                    <a16:creationId xmlns:a16="http://schemas.microsoft.com/office/drawing/2014/main" id="{62E20529-BB9C-384B-8A18-BAAAD798E01A}"/>
                  </a:ext>
                </a:extLst>
              </p:cNvPr>
              <p:cNvPicPr/>
              <p:nvPr/>
            </p:nvPicPr>
            <p:blipFill>
              <a:blip r:embed="rId4"/>
              <a:stretch>
                <a:fillRect/>
              </a:stretch>
            </p:blipFill>
            <p:spPr>
              <a:xfrm>
                <a:off x="5146058" y="3048456"/>
                <a:ext cx="577080" cy="1083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21" name="Ink 20">
                <a:extLst>
                  <a:ext uri="{FF2B5EF4-FFF2-40B4-BE49-F238E27FC236}">
                    <a16:creationId xmlns:a16="http://schemas.microsoft.com/office/drawing/2014/main" id="{F21D8660-8DFF-A143-BD03-10911B72320B}"/>
                  </a:ext>
                </a:extLst>
              </p14:cNvPr>
              <p14:cNvContentPartPr/>
              <p14:nvPr/>
            </p14:nvContentPartPr>
            <p14:xfrm>
              <a:off x="8351858" y="3714096"/>
              <a:ext cx="430920" cy="88560"/>
            </p14:xfrm>
          </p:contentPart>
        </mc:Choice>
        <mc:Fallback>
          <p:pic>
            <p:nvPicPr>
              <p:cNvPr id="21" name="Ink 20">
                <a:extLst>
                  <a:ext uri="{FF2B5EF4-FFF2-40B4-BE49-F238E27FC236}">
                    <a16:creationId xmlns:a16="http://schemas.microsoft.com/office/drawing/2014/main" id="{F21D8660-8DFF-A143-BD03-10911B72320B}"/>
                  </a:ext>
                </a:extLst>
              </p:cNvPr>
              <p:cNvPicPr/>
              <p:nvPr/>
            </p:nvPicPr>
            <p:blipFill>
              <a:blip r:embed="rId6"/>
              <a:stretch>
                <a:fillRect/>
              </a:stretch>
            </p:blipFill>
            <p:spPr>
              <a:xfrm>
                <a:off x="8334218" y="3696096"/>
                <a:ext cx="466560" cy="1242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22" name="Ink 21">
                <a:extLst>
                  <a:ext uri="{FF2B5EF4-FFF2-40B4-BE49-F238E27FC236}">
                    <a16:creationId xmlns:a16="http://schemas.microsoft.com/office/drawing/2014/main" id="{43688302-1FE9-9C4D-869D-91131B25F968}"/>
                  </a:ext>
                </a:extLst>
              </p14:cNvPr>
              <p14:cNvContentPartPr/>
              <p14:nvPr/>
            </p14:nvContentPartPr>
            <p14:xfrm>
              <a:off x="8745338" y="5540736"/>
              <a:ext cx="307440" cy="74520"/>
            </p14:xfrm>
          </p:contentPart>
        </mc:Choice>
        <mc:Fallback>
          <p:pic>
            <p:nvPicPr>
              <p:cNvPr id="22" name="Ink 21">
                <a:extLst>
                  <a:ext uri="{FF2B5EF4-FFF2-40B4-BE49-F238E27FC236}">
                    <a16:creationId xmlns:a16="http://schemas.microsoft.com/office/drawing/2014/main" id="{43688302-1FE9-9C4D-869D-91131B25F968}"/>
                  </a:ext>
                </a:extLst>
              </p:cNvPr>
              <p:cNvPicPr/>
              <p:nvPr/>
            </p:nvPicPr>
            <p:blipFill>
              <a:blip r:embed="rId8"/>
              <a:stretch>
                <a:fillRect/>
              </a:stretch>
            </p:blipFill>
            <p:spPr>
              <a:xfrm>
                <a:off x="8727338" y="5522736"/>
                <a:ext cx="343080" cy="11016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23" name="Ink 22">
                <a:extLst>
                  <a:ext uri="{FF2B5EF4-FFF2-40B4-BE49-F238E27FC236}">
                    <a16:creationId xmlns:a16="http://schemas.microsoft.com/office/drawing/2014/main" id="{A89845F1-4B59-CD4C-8FE8-A84E2E4A7468}"/>
                  </a:ext>
                </a:extLst>
              </p14:cNvPr>
              <p14:cNvContentPartPr/>
              <p14:nvPr/>
            </p14:nvContentPartPr>
            <p14:xfrm>
              <a:off x="4669418" y="5258136"/>
              <a:ext cx="370440" cy="76680"/>
            </p14:xfrm>
          </p:contentPart>
        </mc:Choice>
        <mc:Fallback>
          <p:pic>
            <p:nvPicPr>
              <p:cNvPr id="23" name="Ink 22">
                <a:extLst>
                  <a:ext uri="{FF2B5EF4-FFF2-40B4-BE49-F238E27FC236}">
                    <a16:creationId xmlns:a16="http://schemas.microsoft.com/office/drawing/2014/main" id="{A89845F1-4B59-CD4C-8FE8-A84E2E4A7468}"/>
                  </a:ext>
                </a:extLst>
              </p:cNvPr>
              <p:cNvPicPr/>
              <p:nvPr/>
            </p:nvPicPr>
            <p:blipFill>
              <a:blip r:embed="rId10"/>
              <a:stretch>
                <a:fillRect/>
              </a:stretch>
            </p:blipFill>
            <p:spPr>
              <a:xfrm>
                <a:off x="4651778" y="5240136"/>
                <a:ext cx="406080" cy="112320"/>
              </a:xfrm>
              <a:prstGeom prst="rect">
                <a:avLst/>
              </a:prstGeom>
            </p:spPr>
          </p:pic>
        </mc:Fallback>
      </mc:AlternateContent>
    </p:spTree>
    <p:extLst>
      <p:ext uri="{BB962C8B-B14F-4D97-AF65-F5344CB8AC3E}">
        <p14:creationId xmlns:p14="http://schemas.microsoft.com/office/powerpoint/2010/main" val="3385697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E2D6C-662E-F546-9BE3-E4146BF17213}"/>
              </a:ext>
            </a:extLst>
          </p:cNvPr>
          <p:cNvSpPr>
            <a:spLocks noGrp="1"/>
          </p:cNvSpPr>
          <p:nvPr>
            <p:ph type="title"/>
          </p:nvPr>
        </p:nvSpPr>
        <p:spPr/>
        <p:txBody>
          <a:bodyPr/>
          <a:lstStyle/>
          <a:p>
            <a:r>
              <a:rPr lang="en-US" dirty="0"/>
              <a:t>New Curriculum</a:t>
            </a:r>
          </a:p>
        </p:txBody>
      </p:sp>
      <p:sp>
        <p:nvSpPr>
          <p:cNvPr id="3" name="Content Placeholder 2">
            <a:extLst>
              <a:ext uri="{FF2B5EF4-FFF2-40B4-BE49-F238E27FC236}">
                <a16:creationId xmlns:a16="http://schemas.microsoft.com/office/drawing/2014/main" id="{F9E50582-3CEE-CE4F-9611-71C947105BE8}"/>
              </a:ext>
            </a:extLst>
          </p:cNvPr>
          <p:cNvSpPr>
            <a:spLocks noGrp="1"/>
          </p:cNvSpPr>
          <p:nvPr>
            <p:ph idx="1"/>
          </p:nvPr>
        </p:nvSpPr>
        <p:spPr>
          <a:xfrm>
            <a:off x="494675" y="2336999"/>
            <a:ext cx="11197653" cy="4049014"/>
          </a:xfrm>
        </p:spPr>
        <p:txBody>
          <a:bodyPr>
            <a:normAutofit fontScale="92500"/>
          </a:bodyPr>
          <a:lstStyle/>
          <a:p>
            <a:pPr marL="0" indent="0" algn="just">
              <a:buNone/>
            </a:pPr>
            <a:r>
              <a:rPr lang="en-US" dirty="0"/>
              <a:t>The last curriculum was introduced in 1993 and at that time, smart phones and tablets did not exist. However, due to the progression of technology and globalization, the way we live has changed. Every school, teacher and staff within the school must try to be more flexible and react to these changes. </a:t>
            </a:r>
          </a:p>
          <a:p>
            <a:pPr marL="0" indent="0" algn="just">
              <a:buNone/>
            </a:pPr>
            <a:r>
              <a:rPr lang="en-US" dirty="0"/>
              <a:t>The new curriculum will encourage higher achievement, attract the interest and inspire all children. In hope this will help them to reach their full potential.</a:t>
            </a:r>
          </a:p>
          <a:p>
            <a:pPr marL="0" indent="0" algn="just">
              <a:buNone/>
            </a:pPr>
            <a:r>
              <a:rPr lang="en-US" dirty="0"/>
              <a:t>To encourage this high achievement and interest of children, learning will become more experienced based with the children learning in a authentic context. All staff within the school will have the flexibility to deliver lessons in a more creative way which will suit the learners that they teach.</a:t>
            </a:r>
          </a:p>
          <a:p>
            <a:pPr marL="0" indent="0" algn="just">
              <a:buNone/>
            </a:pPr>
            <a:r>
              <a:rPr lang="en-US" dirty="0"/>
              <a:t>With this new curriculum comes a new digital competence framework (DCF). This introduces new digital skills to the children across the curriculum. The purpose of this is to prepare young people for the opportunities and risks that can appear online.</a:t>
            </a:r>
          </a:p>
          <a:p>
            <a:pPr marL="0" indent="0" algn="just">
              <a:buNone/>
            </a:pPr>
            <a:r>
              <a:rPr lang="en-US" dirty="0"/>
              <a:t>The curriculum should be a child influenced curriculum. The children will have a say but will not dictate. </a:t>
            </a:r>
          </a:p>
          <a:p>
            <a:pPr marL="0" indent="0">
              <a:buNone/>
            </a:pPr>
            <a:endParaRPr lang="en-US" dirty="0"/>
          </a:p>
        </p:txBody>
      </p:sp>
      <p:sp>
        <p:nvSpPr>
          <p:cNvPr id="4" name="TextBox 3">
            <a:extLst>
              <a:ext uri="{FF2B5EF4-FFF2-40B4-BE49-F238E27FC236}">
                <a16:creationId xmlns:a16="http://schemas.microsoft.com/office/drawing/2014/main" id="{5D387C0F-116B-FC4A-B1A0-61B947CA7FCE}"/>
              </a:ext>
            </a:extLst>
          </p:cNvPr>
          <p:cNvSpPr txBox="1"/>
          <p:nvPr/>
        </p:nvSpPr>
        <p:spPr>
          <a:xfrm>
            <a:off x="8108260" y="6386013"/>
            <a:ext cx="2368446" cy="369332"/>
          </a:xfrm>
          <a:prstGeom prst="rect">
            <a:avLst/>
          </a:prstGeom>
          <a:noFill/>
        </p:spPr>
        <p:txBody>
          <a:bodyPr wrap="square" rtlCol="0">
            <a:spAutoFit/>
          </a:bodyPr>
          <a:lstStyle/>
          <a:p>
            <a:r>
              <a:rPr lang="en-GB" dirty="0"/>
              <a:t>(GOV.WALES, 2019)</a:t>
            </a:r>
            <a:r>
              <a:rPr lang="en-US" b="1" dirty="0"/>
              <a:t>  </a:t>
            </a:r>
          </a:p>
        </p:txBody>
      </p:sp>
    </p:spTree>
    <p:extLst>
      <p:ext uri="{BB962C8B-B14F-4D97-AF65-F5344CB8AC3E}">
        <p14:creationId xmlns:p14="http://schemas.microsoft.com/office/powerpoint/2010/main" val="1694420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74A53-46AF-7B40-A8CA-33F08282F988}"/>
              </a:ext>
            </a:extLst>
          </p:cNvPr>
          <p:cNvSpPr>
            <a:spLocks noGrp="1"/>
          </p:cNvSpPr>
          <p:nvPr>
            <p:ph type="title"/>
          </p:nvPr>
        </p:nvSpPr>
        <p:spPr/>
        <p:txBody>
          <a:bodyPr/>
          <a:lstStyle/>
          <a:p>
            <a:r>
              <a:rPr lang="en-US" dirty="0"/>
              <a:t>New Curriculum</a:t>
            </a:r>
          </a:p>
        </p:txBody>
      </p:sp>
      <p:sp>
        <p:nvSpPr>
          <p:cNvPr id="3" name="Content Placeholder 2">
            <a:extLst>
              <a:ext uri="{FF2B5EF4-FFF2-40B4-BE49-F238E27FC236}">
                <a16:creationId xmlns:a16="http://schemas.microsoft.com/office/drawing/2014/main" id="{D076695A-BEB3-A44A-BE43-9CFC4571D400}"/>
              </a:ext>
            </a:extLst>
          </p:cNvPr>
          <p:cNvSpPr>
            <a:spLocks noGrp="1"/>
          </p:cNvSpPr>
          <p:nvPr>
            <p:ph idx="1"/>
          </p:nvPr>
        </p:nvSpPr>
        <p:spPr>
          <a:xfrm>
            <a:off x="382588" y="2293495"/>
            <a:ext cx="3379944" cy="4564504"/>
          </a:xfrm>
        </p:spPr>
        <p:txBody>
          <a:bodyPr/>
          <a:lstStyle/>
          <a:p>
            <a:pPr marL="0" indent="0">
              <a:buNone/>
            </a:pPr>
            <a:r>
              <a:rPr lang="en-GB" b="1" dirty="0"/>
              <a:t>The New curriculum begins with four </a:t>
            </a:r>
            <a:r>
              <a:rPr lang="en-US" b="1" dirty="0"/>
              <a:t>purposes that mean the children will be:</a:t>
            </a:r>
          </a:p>
          <a:p>
            <a:pPr marL="0" indent="0">
              <a:buNone/>
            </a:pPr>
            <a:r>
              <a:rPr lang="en-US" dirty="0"/>
              <a:t>The four purposes are a driver, everything we do as professionals needs to reflect the four purposes.</a:t>
            </a:r>
          </a:p>
          <a:p>
            <a:pPr marL="0" indent="0">
              <a:buNone/>
            </a:pPr>
            <a:endParaRPr lang="en-US" dirty="0"/>
          </a:p>
        </p:txBody>
      </p:sp>
      <p:sp>
        <p:nvSpPr>
          <p:cNvPr id="9" name="Oval 8">
            <a:extLst>
              <a:ext uri="{FF2B5EF4-FFF2-40B4-BE49-F238E27FC236}">
                <a16:creationId xmlns:a16="http://schemas.microsoft.com/office/drawing/2014/main" id="{D150FBD9-5162-1640-A11A-2F0B765361C0}"/>
              </a:ext>
            </a:extLst>
          </p:cNvPr>
          <p:cNvSpPr/>
          <p:nvPr/>
        </p:nvSpPr>
        <p:spPr>
          <a:xfrm>
            <a:off x="7416925" y="1988693"/>
            <a:ext cx="2683240" cy="2278505"/>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Ambitious, capable learners</a:t>
            </a:r>
          </a:p>
          <a:p>
            <a:pPr algn="ctr"/>
            <a:r>
              <a:rPr lang="en-US" sz="1200" dirty="0"/>
              <a:t>Ready to learn throughout their lives </a:t>
            </a:r>
          </a:p>
          <a:p>
            <a:pPr algn="ctr"/>
            <a:endParaRPr lang="en-US" sz="1200" dirty="0"/>
          </a:p>
          <a:p>
            <a:pPr algn="ctr"/>
            <a:endParaRPr lang="en-US" sz="1200" dirty="0"/>
          </a:p>
          <a:p>
            <a:pPr algn="ctr"/>
            <a:endParaRPr lang="en-US" sz="1200" dirty="0"/>
          </a:p>
          <a:p>
            <a:pPr algn="ctr"/>
            <a:endParaRPr lang="en-US" sz="1200" dirty="0"/>
          </a:p>
        </p:txBody>
      </p:sp>
      <p:sp>
        <p:nvSpPr>
          <p:cNvPr id="10" name="Oval 9">
            <a:extLst>
              <a:ext uri="{FF2B5EF4-FFF2-40B4-BE49-F238E27FC236}">
                <a16:creationId xmlns:a16="http://schemas.microsoft.com/office/drawing/2014/main" id="{5013FEC7-71D9-134F-8829-6B7BEA440FC8}"/>
              </a:ext>
            </a:extLst>
          </p:cNvPr>
          <p:cNvSpPr/>
          <p:nvPr/>
        </p:nvSpPr>
        <p:spPr>
          <a:xfrm>
            <a:off x="9126172" y="3127946"/>
            <a:ext cx="2683240" cy="227850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Enterprising, creative contributors</a:t>
            </a:r>
          </a:p>
          <a:p>
            <a:pPr algn="ctr"/>
            <a:r>
              <a:rPr lang="en-US" sz="1200" dirty="0"/>
              <a:t>Ready to play a full part in life and work</a:t>
            </a:r>
          </a:p>
        </p:txBody>
      </p:sp>
      <p:sp>
        <p:nvSpPr>
          <p:cNvPr id="11" name="Oval 10">
            <a:extLst>
              <a:ext uri="{FF2B5EF4-FFF2-40B4-BE49-F238E27FC236}">
                <a16:creationId xmlns:a16="http://schemas.microsoft.com/office/drawing/2014/main" id="{061F49E8-C859-9C4A-94A5-47FC7C996B8D}"/>
              </a:ext>
            </a:extLst>
          </p:cNvPr>
          <p:cNvSpPr/>
          <p:nvPr/>
        </p:nvSpPr>
        <p:spPr>
          <a:xfrm>
            <a:off x="5707678" y="3127946"/>
            <a:ext cx="2683240" cy="2278505"/>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Ethical informed citizens</a:t>
            </a:r>
          </a:p>
          <a:p>
            <a:pPr algn="ctr"/>
            <a:r>
              <a:rPr lang="en-US" sz="1200" dirty="0"/>
              <a:t>Ready to be citizens of Wales and the world</a:t>
            </a:r>
          </a:p>
        </p:txBody>
      </p:sp>
      <p:sp>
        <p:nvSpPr>
          <p:cNvPr id="12" name="Oval 11">
            <a:extLst>
              <a:ext uri="{FF2B5EF4-FFF2-40B4-BE49-F238E27FC236}">
                <a16:creationId xmlns:a16="http://schemas.microsoft.com/office/drawing/2014/main" id="{CAEFB1F4-1746-2340-AFC9-028F361C41C3}"/>
              </a:ext>
            </a:extLst>
          </p:cNvPr>
          <p:cNvSpPr/>
          <p:nvPr/>
        </p:nvSpPr>
        <p:spPr>
          <a:xfrm>
            <a:off x="7416925" y="4579495"/>
            <a:ext cx="2683240" cy="2278505"/>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Healthy, confident individuals</a:t>
            </a:r>
          </a:p>
          <a:p>
            <a:pPr algn="ctr"/>
            <a:r>
              <a:rPr lang="en-US" sz="1100" dirty="0"/>
              <a:t>Ready to lead fulfilling lives as valued members of society</a:t>
            </a:r>
            <a:r>
              <a:rPr lang="en-US" b="1" dirty="0"/>
              <a:t> </a:t>
            </a:r>
          </a:p>
        </p:txBody>
      </p:sp>
      <p:sp>
        <p:nvSpPr>
          <p:cNvPr id="19" name="Right Arrow 18">
            <a:extLst>
              <a:ext uri="{FF2B5EF4-FFF2-40B4-BE49-F238E27FC236}">
                <a16:creationId xmlns:a16="http://schemas.microsoft.com/office/drawing/2014/main" id="{5F07D3D8-264C-8446-8C37-E79F5797241E}"/>
              </a:ext>
            </a:extLst>
          </p:cNvPr>
          <p:cNvSpPr/>
          <p:nvPr/>
        </p:nvSpPr>
        <p:spPr>
          <a:xfrm>
            <a:off x="3761087" y="2826890"/>
            <a:ext cx="2683240" cy="301055"/>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3674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3CD71-8070-2A45-8EFB-2701DABB3D66}"/>
              </a:ext>
            </a:extLst>
          </p:cNvPr>
          <p:cNvSpPr>
            <a:spLocks noGrp="1"/>
          </p:cNvSpPr>
          <p:nvPr>
            <p:ph type="title"/>
          </p:nvPr>
        </p:nvSpPr>
        <p:spPr/>
        <p:txBody>
          <a:bodyPr/>
          <a:lstStyle/>
          <a:p>
            <a:r>
              <a:rPr lang="en-US" dirty="0"/>
              <a:t>New Curriculum</a:t>
            </a:r>
          </a:p>
        </p:txBody>
      </p:sp>
      <p:sp>
        <p:nvSpPr>
          <p:cNvPr id="3" name="Content Placeholder 2">
            <a:extLst>
              <a:ext uri="{FF2B5EF4-FFF2-40B4-BE49-F238E27FC236}">
                <a16:creationId xmlns:a16="http://schemas.microsoft.com/office/drawing/2014/main" id="{DEABB449-1920-064F-AB41-01B1903BC1A4}"/>
              </a:ext>
            </a:extLst>
          </p:cNvPr>
          <p:cNvSpPr>
            <a:spLocks noGrp="1"/>
          </p:cNvSpPr>
          <p:nvPr>
            <p:ph idx="1"/>
          </p:nvPr>
        </p:nvSpPr>
        <p:spPr>
          <a:xfrm>
            <a:off x="450417" y="2220000"/>
            <a:ext cx="4196534" cy="4638000"/>
          </a:xfrm>
        </p:spPr>
        <p:txBody>
          <a:bodyPr>
            <a:normAutofit lnSpcReduction="10000"/>
          </a:bodyPr>
          <a:lstStyle/>
          <a:p>
            <a:pPr marL="0" indent="0" algn="just">
              <a:buNone/>
            </a:pPr>
            <a:r>
              <a:rPr lang="en-US" dirty="0"/>
              <a:t>It is also suggested that the curriculum should be </a:t>
            </a:r>
            <a:r>
              <a:rPr lang="en-US" dirty="0" err="1"/>
              <a:t>organised</a:t>
            </a:r>
            <a:r>
              <a:rPr lang="en-US" dirty="0"/>
              <a:t> into six ‘Areas of Learning and Experience’ (</a:t>
            </a:r>
            <a:r>
              <a:rPr lang="en-US" dirty="0" err="1"/>
              <a:t>AoLE</a:t>
            </a:r>
            <a:r>
              <a:rPr lang="en-US" dirty="0"/>
              <a:t>). Each of these areas will contribute towards the four purposes. </a:t>
            </a:r>
          </a:p>
          <a:p>
            <a:pPr marL="0" indent="0" algn="just">
              <a:buNone/>
            </a:pPr>
            <a:endParaRPr lang="en-US" dirty="0"/>
          </a:p>
          <a:p>
            <a:pPr marL="0" indent="0" algn="just">
              <a:buNone/>
            </a:pPr>
            <a:r>
              <a:rPr lang="en-US" dirty="0"/>
              <a:t>These </a:t>
            </a:r>
            <a:r>
              <a:rPr lang="en-US" dirty="0" err="1"/>
              <a:t>AoLEs</a:t>
            </a:r>
            <a:r>
              <a:rPr lang="en-US" dirty="0"/>
              <a:t> will run from 3 until 16 years of age.</a:t>
            </a:r>
          </a:p>
          <a:p>
            <a:pPr marL="0" indent="0" algn="just">
              <a:buNone/>
            </a:pPr>
            <a:endParaRPr lang="en-US" dirty="0"/>
          </a:p>
          <a:p>
            <a:pPr marL="0" indent="0" algn="just">
              <a:buNone/>
            </a:pPr>
            <a:r>
              <a:rPr lang="en-US" dirty="0"/>
              <a:t>The six areas will cover all existing subjects and disciplines, they intend to promote collaboration and work together as a holistic curriculum </a:t>
            </a:r>
            <a:r>
              <a:rPr lang="en-GB" dirty="0"/>
              <a:t>(</a:t>
            </a:r>
            <a:r>
              <a:rPr lang="en-GB" dirty="0" err="1"/>
              <a:t>Hwb.gov.wales</a:t>
            </a:r>
            <a:r>
              <a:rPr lang="en-GB" dirty="0"/>
              <a:t>, 2019). </a:t>
            </a:r>
            <a:endParaRPr lang="en-US" dirty="0"/>
          </a:p>
        </p:txBody>
      </p:sp>
      <p:sp>
        <p:nvSpPr>
          <p:cNvPr id="4" name="Rounded Rectangle 3">
            <a:extLst>
              <a:ext uri="{FF2B5EF4-FFF2-40B4-BE49-F238E27FC236}">
                <a16:creationId xmlns:a16="http://schemas.microsoft.com/office/drawing/2014/main" id="{5F679DD8-F6B9-5E46-8F43-007A42E23621}"/>
              </a:ext>
            </a:extLst>
          </p:cNvPr>
          <p:cNvSpPr/>
          <p:nvPr/>
        </p:nvSpPr>
        <p:spPr>
          <a:xfrm>
            <a:off x="5276538" y="2653259"/>
            <a:ext cx="2833141" cy="1034321"/>
          </a:xfrm>
          <a:prstGeom prst="roundRect">
            <a:avLst/>
          </a:prstGeom>
          <a:solidFill>
            <a:srgbClr val="FF0000">
              <a:alpha val="76078"/>
            </a:srgb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omic Sans MS" panose="030F0902030302020204" pitchFamily="66" charset="0"/>
              </a:rPr>
              <a:t>EXPRESSIVE ARTS</a:t>
            </a:r>
          </a:p>
        </p:txBody>
      </p:sp>
      <p:sp>
        <p:nvSpPr>
          <p:cNvPr id="5" name="Rounded Rectangle 4">
            <a:extLst>
              <a:ext uri="{FF2B5EF4-FFF2-40B4-BE49-F238E27FC236}">
                <a16:creationId xmlns:a16="http://schemas.microsoft.com/office/drawing/2014/main" id="{9A047CE9-6365-4E48-B3F9-548B1390D3BC}"/>
              </a:ext>
            </a:extLst>
          </p:cNvPr>
          <p:cNvSpPr/>
          <p:nvPr/>
        </p:nvSpPr>
        <p:spPr>
          <a:xfrm>
            <a:off x="8499795" y="3884951"/>
            <a:ext cx="2833141" cy="1034321"/>
          </a:xfrm>
          <a:prstGeom prst="roundRect">
            <a:avLst/>
          </a:prstGeom>
          <a:solidFill>
            <a:srgbClr val="7030A0">
              <a:alpha val="76078"/>
            </a:srgbClr>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omic Sans MS" panose="030F0902030302020204" pitchFamily="66" charset="0"/>
              </a:rPr>
              <a:t>MATHEMATICS AND NUMERACY</a:t>
            </a:r>
          </a:p>
        </p:txBody>
      </p:sp>
      <p:sp>
        <p:nvSpPr>
          <p:cNvPr id="6" name="Rounded Rectangle 5">
            <a:extLst>
              <a:ext uri="{FF2B5EF4-FFF2-40B4-BE49-F238E27FC236}">
                <a16:creationId xmlns:a16="http://schemas.microsoft.com/office/drawing/2014/main" id="{15DC71EF-CBCF-754F-A65D-CDB1F0C1050D}"/>
              </a:ext>
            </a:extLst>
          </p:cNvPr>
          <p:cNvSpPr/>
          <p:nvPr/>
        </p:nvSpPr>
        <p:spPr>
          <a:xfrm>
            <a:off x="8499796" y="2653258"/>
            <a:ext cx="2833141" cy="1034321"/>
          </a:xfrm>
          <a:prstGeom prst="roundRect">
            <a:avLst/>
          </a:prstGeom>
          <a:solidFill>
            <a:srgbClr val="FFFF00">
              <a:alpha val="76078"/>
            </a:srgbClr>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omic Sans MS" panose="030F0902030302020204" pitchFamily="66" charset="0"/>
              </a:rPr>
              <a:t>HEALTH AND WELL-BEING</a:t>
            </a:r>
          </a:p>
        </p:txBody>
      </p:sp>
      <p:sp>
        <p:nvSpPr>
          <p:cNvPr id="7" name="Rounded Rectangle 6">
            <a:extLst>
              <a:ext uri="{FF2B5EF4-FFF2-40B4-BE49-F238E27FC236}">
                <a16:creationId xmlns:a16="http://schemas.microsoft.com/office/drawing/2014/main" id="{5C381505-D654-7F4C-84BE-904B4C759A34}"/>
              </a:ext>
            </a:extLst>
          </p:cNvPr>
          <p:cNvSpPr/>
          <p:nvPr/>
        </p:nvSpPr>
        <p:spPr>
          <a:xfrm>
            <a:off x="5276538" y="3884950"/>
            <a:ext cx="2833141" cy="1034321"/>
          </a:xfrm>
          <a:prstGeom prst="roundRect">
            <a:avLst/>
          </a:prstGeom>
          <a:solidFill>
            <a:srgbClr val="92D050">
              <a:alpha val="76078"/>
            </a:srgbClr>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omic Sans MS" panose="030F0902030302020204" pitchFamily="66" charset="0"/>
              </a:rPr>
              <a:t>HUMANITIES</a:t>
            </a:r>
          </a:p>
        </p:txBody>
      </p:sp>
      <p:sp>
        <p:nvSpPr>
          <p:cNvPr id="8" name="Rounded Rectangle 7">
            <a:extLst>
              <a:ext uri="{FF2B5EF4-FFF2-40B4-BE49-F238E27FC236}">
                <a16:creationId xmlns:a16="http://schemas.microsoft.com/office/drawing/2014/main" id="{6AA6EB68-EC94-6245-BF82-9E2850937EC8}"/>
              </a:ext>
            </a:extLst>
          </p:cNvPr>
          <p:cNvSpPr/>
          <p:nvPr/>
        </p:nvSpPr>
        <p:spPr>
          <a:xfrm>
            <a:off x="5276538" y="5116641"/>
            <a:ext cx="2833141" cy="1034321"/>
          </a:xfrm>
          <a:prstGeom prst="roundRect">
            <a:avLst/>
          </a:prstGeom>
          <a:solidFill>
            <a:srgbClr val="00B0F0">
              <a:alpha val="76078"/>
            </a:srgbClr>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omic Sans MS" panose="030F0902030302020204" pitchFamily="66" charset="0"/>
              </a:rPr>
              <a:t>LANGUAGES, LITERACY AND COMMUNICATION</a:t>
            </a:r>
          </a:p>
        </p:txBody>
      </p:sp>
      <p:sp>
        <p:nvSpPr>
          <p:cNvPr id="9" name="Rounded Rectangle 8">
            <a:extLst>
              <a:ext uri="{FF2B5EF4-FFF2-40B4-BE49-F238E27FC236}">
                <a16:creationId xmlns:a16="http://schemas.microsoft.com/office/drawing/2014/main" id="{9D2DCE30-448B-5244-8847-AFA5F5467AD2}"/>
              </a:ext>
            </a:extLst>
          </p:cNvPr>
          <p:cNvSpPr/>
          <p:nvPr/>
        </p:nvSpPr>
        <p:spPr>
          <a:xfrm>
            <a:off x="8499794" y="5116640"/>
            <a:ext cx="2833141" cy="1034321"/>
          </a:xfrm>
          <a:prstGeom prst="roundRect">
            <a:avLst/>
          </a:prstGeom>
          <a:solidFill>
            <a:srgbClr val="FFC000">
              <a:alpha val="76078"/>
            </a:srgbClr>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omic Sans MS" panose="030F0902030302020204" pitchFamily="66" charset="0"/>
              </a:rPr>
              <a:t>SCIENCE AND TECHNOLOGY</a:t>
            </a:r>
          </a:p>
        </p:txBody>
      </p:sp>
    </p:spTree>
    <p:extLst>
      <p:ext uri="{BB962C8B-B14F-4D97-AF65-F5344CB8AC3E}">
        <p14:creationId xmlns:p14="http://schemas.microsoft.com/office/powerpoint/2010/main" val="1878040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729AB-741F-2C41-B678-E4FCEF536C77}"/>
              </a:ext>
            </a:extLst>
          </p:cNvPr>
          <p:cNvSpPr>
            <a:spLocks noGrp="1"/>
          </p:cNvSpPr>
          <p:nvPr>
            <p:ph type="title"/>
          </p:nvPr>
        </p:nvSpPr>
        <p:spPr/>
        <p:txBody>
          <a:bodyPr/>
          <a:lstStyle/>
          <a:p>
            <a:r>
              <a:rPr lang="en-US" dirty="0"/>
              <a:t>New Curriculum</a:t>
            </a:r>
          </a:p>
        </p:txBody>
      </p:sp>
      <p:sp>
        <p:nvSpPr>
          <p:cNvPr id="3" name="Content Placeholder 2">
            <a:extLst>
              <a:ext uri="{FF2B5EF4-FFF2-40B4-BE49-F238E27FC236}">
                <a16:creationId xmlns:a16="http://schemas.microsoft.com/office/drawing/2014/main" id="{A66AFF37-C82E-374A-A80B-74C020F93EB6}"/>
              </a:ext>
            </a:extLst>
          </p:cNvPr>
          <p:cNvSpPr>
            <a:spLocks noGrp="1"/>
          </p:cNvSpPr>
          <p:nvPr>
            <p:ph idx="1"/>
          </p:nvPr>
        </p:nvSpPr>
        <p:spPr>
          <a:xfrm>
            <a:off x="450416" y="2333676"/>
            <a:ext cx="11226922" cy="4524323"/>
          </a:xfrm>
        </p:spPr>
        <p:txBody>
          <a:bodyPr/>
          <a:lstStyle/>
          <a:p>
            <a:pPr marL="0" indent="0">
              <a:buNone/>
            </a:pPr>
            <a:r>
              <a:rPr lang="en-US" dirty="0"/>
              <a:t>Along with the four purposes and six areas of learning and experience, the new curriculum will have three cross curricular responsibilities which aim to build a solid foundation for learning. </a:t>
            </a:r>
          </a:p>
          <a:p>
            <a:pPr marL="0" indent="0">
              <a:buNone/>
            </a:pPr>
            <a:endParaRPr lang="en-US" dirty="0"/>
          </a:p>
          <a:p>
            <a:pPr marL="0" indent="0">
              <a:buNone/>
            </a:pPr>
            <a:endParaRPr lang="en-US" dirty="0"/>
          </a:p>
          <a:p>
            <a:pPr marL="0" indent="0">
              <a:buNone/>
            </a:pPr>
            <a:endParaRPr lang="en-US" dirty="0"/>
          </a:p>
          <a:p>
            <a:pPr marL="0" indent="0">
              <a:buNone/>
            </a:pPr>
            <a:r>
              <a:rPr lang="en-US" dirty="0"/>
              <a:t>These three responsibilities will be taught through all six of the </a:t>
            </a:r>
            <a:r>
              <a:rPr lang="en-US" dirty="0" err="1"/>
              <a:t>AoLEs</a:t>
            </a:r>
            <a:r>
              <a:rPr lang="en-US" dirty="0"/>
              <a:t>. </a:t>
            </a:r>
          </a:p>
          <a:p>
            <a:pPr marL="0" indent="0">
              <a:buNone/>
            </a:pPr>
            <a:r>
              <a:rPr lang="en-US" dirty="0"/>
              <a:t>This will benefit children as modern society and workplaces already demand high levels of digital skill. With this, the new DCF will develop the ability to establish progression in children’s learning.</a:t>
            </a:r>
          </a:p>
          <a:p>
            <a:pPr marL="0" indent="0">
              <a:buNone/>
            </a:pPr>
            <a:r>
              <a:rPr lang="en-US" dirty="0"/>
              <a:t>In addition, there will be skills embedded across the curriculum which are necessary for modern life and work. These include: </a:t>
            </a:r>
          </a:p>
          <a:p>
            <a:pPr marL="0" indent="0">
              <a:buNone/>
            </a:pPr>
            <a:r>
              <a:rPr lang="en-US" b="1" dirty="0"/>
              <a:t>&gt;</a:t>
            </a:r>
            <a:r>
              <a:rPr lang="en-US" dirty="0"/>
              <a:t> Critical thinking and problem solving               </a:t>
            </a:r>
            <a:r>
              <a:rPr lang="en-US" b="1" dirty="0"/>
              <a:t>&gt;</a:t>
            </a:r>
            <a:r>
              <a:rPr lang="en-US" dirty="0"/>
              <a:t> Creativity and innovation          </a:t>
            </a:r>
          </a:p>
          <a:p>
            <a:pPr marL="0" indent="0">
              <a:buNone/>
            </a:pPr>
            <a:r>
              <a:rPr lang="en-US" b="1" dirty="0"/>
              <a:t>&gt;</a:t>
            </a:r>
            <a:r>
              <a:rPr lang="en-US" dirty="0"/>
              <a:t> Planning and </a:t>
            </a:r>
            <a:r>
              <a:rPr lang="en-US" dirty="0" err="1"/>
              <a:t>organising</a:t>
            </a:r>
            <a:r>
              <a:rPr lang="en-US" dirty="0"/>
              <a:t>                                    </a:t>
            </a:r>
            <a:r>
              <a:rPr lang="en-US" b="1" dirty="0"/>
              <a:t>&gt;</a:t>
            </a:r>
            <a:r>
              <a:rPr lang="en-US" dirty="0"/>
              <a:t> Personal effectiveness</a:t>
            </a:r>
          </a:p>
          <a:p>
            <a:pPr marL="0" indent="0">
              <a:buNone/>
            </a:pPr>
            <a:endParaRPr lang="en-US" dirty="0"/>
          </a:p>
        </p:txBody>
      </p:sp>
      <p:sp>
        <p:nvSpPr>
          <p:cNvPr id="4" name="Oval 3">
            <a:extLst>
              <a:ext uri="{FF2B5EF4-FFF2-40B4-BE49-F238E27FC236}">
                <a16:creationId xmlns:a16="http://schemas.microsoft.com/office/drawing/2014/main" id="{ABE4B994-DAA2-5D48-B926-B2FE29C50087}"/>
              </a:ext>
            </a:extLst>
          </p:cNvPr>
          <p:cNvSpPr/>
          <p:nvPr/>
        </p:nvSpPr>
        <p:spPr>
          <a:xfrm>
            <a:off x="4295037" y="3062157"/>
            <a:ext cx="3537679" cy="1079292"/>
          </a:xfrm>
          <a:prstGeom prst="ellipse">
            <a:avLst/>
          </a:prstGeom>
          <a:solidFill>
            <a:srgbClr val="FF2F92">
              <a:alpha val="76078"/>
            </a:srgbClr>
          </a:solidFill>
          <a:ln w="57150">
            <a:solidFill>
              <a:srgbClr val="FF2F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omic Sans MS" panose="030F0902030302020204" pitchFamily="66" charset="0"/>
              </a:rPr>
              <a:t>NUMERACY</a:t>
            </a:r>
          </a:p>
        </p:txBody>
      </p:sp>
      <p:sp>
        <p:nvSpPr>
          <p:cNvPr id="5" name="Oval 4">
            <a:extLst>
              <a:ext uri="{FF2B5EF4-FFF2-40B4-BE49-F238E27FC236}">
                <a16:creationId xmlns:a16="http://schemas.microsoft.com/office/drawing/2014/main" id="{81C7DC45-2468-A549-8EBD-A3042B29C1BB}"/>
              </a:ext>
            </a:extLst>
          </p:cNvPr>
          <p:cNvSpPr/>
          <p:nvPr/>
        </p:nvSpPr>
        <p:spPr>
          <a:xfrm>
            <a:off x="450416" y="3062157"/>
            <a:ext cx="3537679" cy="1079292"/>
          </a:xfrm>
          <a:prstGeom prst="ellipse">
            <a:avLst/>
          </a:prstGeom>
          <a:solidFill>
            <a:srgbClr val="00FDFF">
              <a:alpha val="76078"/>
            </a:srgbClr>
          </a:solidFill>
          <a:ln w="57150">
            <a:solidFill>
              <a:srgbClr val="00FD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omic Sans MS" panose="030F0902030302020204" pitchFamily="66" charset="0"/>
              </a:rPr>
              <a:t>LITERACY</a:t>
            </a:r>
          </a:p>
        </p:txBody>
      </p:sp>
      <p:sp>
        <p:nvSpPr>
          <p:cNvPr id="6" name="Oval 5">
            <a:extLst>
              <a:ext uri="{FF2B5EF4-FFF2-40B4-BE49-F238E27FC236}">
                <a16:creationId xmlns:a16="http://schemas.microsoft.com/office/drawing/2014/main" id="{0BA5F9A7-CE4A-9F4D-9A8C-F2B0E4482EFE}"/>
              </a:ext>
            </a:extLst>
          </p:cNvPr>
          <p:cNvSpPr/>
          <p:nvPr/>
        </p:nvSpPr>
        <p:spPr>
          <a:xfrm>
            <a:off x="8139659" y="3062157"/>
            <a:ext cx="3537679" cy="1079292"/>
          </a:xfrm>
          <a:prstGeom prst="ellipse">
            <a:avLst/>
          </a:prstGeom>
          <a:solidFill>
            <a:srgbClr val="D883FF">
              <a:alpha val="76078"/>
            </a:srgbClr>
          </a:solidFill>
          <a:ln w="57150">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omic Sans MS" panose="030F0902030302020204" pitchFamily="66" charset="0"/>
              </a:rPr>
              <a:t>DIGITAL COMPETENCE</a:t>
            </a:r>
          </a:p>
        </p:txBody>
      </p:sp>
    </p:spTree>
    <p:extLst>
      <p:ext uri="{BB962C8B-B14F-4D97-AF65-F5344CB8AC3E}">
        <p14:creationId xmlns:p14="http://schemas.microsoft.com/office/powerpoint/2010/main" val="2912971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CF3F1-3D1A-434D-8D69-ADD1957A1AAB}"/>
              </a:ext>
            </a:extLst>
          </p:cNvPr>
          <p:cNvSpPr>
            <a:spLocks noGrp="1"/>
          </p:cNvSpPr>
          <p:nvPr>
            <p:ph type="title"/>
          </p:nvPr>
        </p:nvSpPr>
        <p:spPr/>
        <p:txBody>
          <a:bodyPr/>
          <a:lstStyle/>
          <a:p>
            <a:r>
              <a:rPr lang="en-US" dirty="0"/>
              <a:t>New Curriculum</a:t>
            </a:r>
          </a:p>
        </p:txBody>
      </p:sp>
      <p:sp>
        <p:nvSpPr>
          <p:cNvPr id="3" name="Content Placeholder 2">
            <a:extLst>
              <a:ext uri="{FF2B5EF4-FFF2-40B4-BE49-F238E27FC236}">
                <a16:creationId xmlns:a16="http://schemas.microsoft.com/office/drawing/2014/main" id="{BB30EBBD-DC3C-0246-8AA7-498475B2B09C}"/>
              </a:ext>
            </a:extLst>
          </p:cNvPr>
          <p:cNvSpPr>
            <a:spLocks noGrp="1"/>
          </p:cNvSpPr>
          <p:nvPr>
            <p:ph idx="1"/>
          </p:nvPr>
        </p:nvSpPr>
        <p:spPr>
          <a:xfrm>
            <a:off x="1715294" y="2428405"/>
            <a:ext cx="8761412" cy="3822493"/>
          </a:xfrm>
        </p:spPr>
        <p:txBody>
          <a:bodyPr/>
          <a:lstStyle/>
          <a:p>
            <a:pPr marL="0" indent="0" algn="ctr">
              <a:buNone/>
            </a:pPr>
            <a:r>
              <a:rPr lang="en-US" b="1" u="sng" dirty="0"/>
              <a:t>Descriptions of Learning </a:t>
            </a:r>
          </a:p>
          <a:p>
            <a:pPr marL="0" indent="0" algn="just">
              <a:buNone/>
            </a:pPr>
            <a:r>
              <a:rPr lang="en-US" dirty="0"/>
              <a:t>Children work through a continuum called descriptions of learning. They should be identified in each </a:t>
            </a:r>
            <a:r>
              <a:rPr lang="en-US" dirty="0" err="1"/>
              <a:t>AoLE</a:t>
            </a:r>
            <a:r>
              <a:rPr lang="en-US" dirty="0"/>
              <a:t>. Designed to allow space to develop skills and knowledge and support for children whose progress is slower. </a:t>
            </a:r>
          </a:p>
          <a:p>
            <a:pPr marL="0" indent="0" algn="just">
              <a:buNone/>
            </a:pPr>
            <a:endParaRPr lang="en-US" dirty="0"/>
          </a:p>
          <a:p>
            <a:pPr marL="0" indent="0" algn="just">
              <a:buNone/>
            </a:pPr>
            <a:r>
              <a:rPr lang="en-US" dirty="0"/>
              <a:t>Descriptions of learning should be at 5, 8, 11, 14 and 16 years of age.</a:t>
            </a:r>
          </a:p>
          <a:p>
            <a:pPr marL="0" indent="0" algn="just">
              <a:buNone/>
            </a:pPr>
            <a:endParaRPr lang="en-US" dirty="0"/>
          </a:p>
          <a:p>
            <a:pPr marL="0" indent="0" algn="just">
              <a:buNone/>
            </a:pPr>
            <a:r>
              <a:rPr lang="en-US" dirty="0"/>
              <a:t>Achievements should be described in child friendly language. Using, ‘I have…’ for experiences  and ‘I can…’ for outcomes.</a:t>
            </a:r>
          </a:p>
        </p:txBody>
      </p:sp>
    </p:spTree>
    <p:extLst>
      <p:ext uri="{BB962C8B-B14F-4D97-AF65-F5344CB8AC3E}">
        <p14:creationId xmlns:p14="http://schemas.microsoft.com/office/powerpoint/2010/main" val="3958948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AEBB5-3ECD-0842-8BF4-1EDC3BE345F1}"/>
              </a:ext>
            </a:extLst>
          </p:cNvPr>
          <p:cNvSpPr>
            <a:spLocks noGrp="1"/>
          </p:cNvSpPr>
          <p:nvPr>
            <p:ph type="title"/>
          </p:nvPr>
        </p:nvSpPr>
        <p:spPr/>
        <p:txBody>
          <a:bodyPr/>
          <a:lstStyle/>
          <a:p>
            <a:r>
              <a:rPr lang="en-GB" altLang="en-US" dirty="0">
                <a:latin typeface="Arial" panose="020B0604020202020204" pitchFamily="34" charset="0"/>
              </a:rPr>
              <a:t>Additional Learning Needs and Education Tribunal (Wales) Bill </a:t>
            </a:r>
            <a:endParaRPr lang="en-US" dirty="0"/>
          </a:p>
        </p:txBody>
      </p:sp>
      <p:sp>
        <p:nvSpPr>
          <p:cNvPr id="3" name="Content Placeholder 2">
            <a:extLst>
              <a:ext uri="{FF2B5EF4-FFF2-40B4-BE49-F238E27FC236}">
                <a16:creationId xmlns:a16="http://schemas.microsoft.com/office/drawing/2014/main" id="{8EC10C7B-3EE7-1F40-92A2-9865AFE2C653}"/>
              </a:ext>
            </a:extLst>
          </p:cNvPr>
          <p:cNvSpPr>
            <a:spLocks noGrp="1"/>
          </p:cNvSpPr>
          <p:nvPr>
            <p:ph idx="1"/>
          </p:nvPr>
        </p:nvSpPr>
        <p:spPr>
          <a:xfrm>
            <a:off x="509666" y="2293495"/>
            <a:ext cx="5021704" cy="3726305"/>
          </a:xfrm>
        </p:spPr>
        <p:txBody>
          <a:bodyPr>
            <a:normAutofit/>
          </a:bodyPr>
          <a:lstStyle/>
          <a:p>
            <a:pPr marL="0" indent="0">
              <a:buNone/>
            </a:pPr>
            <a:r>
              <a:rPr lang="en-US" u="sng" dirty="0"/>
              <a:t>Reasons for change</a:t>
            </a:r>
          </a:p>
          <a:p>
            <a:r>
              <a:rPr lang="en-US" dirty="0"/>
              <a:t>The previous SEN legislation is 30 years old</a:t>
            </a:r>
          </a:p>
          <a:p>
            <a:r>
              <a:rPr lang="en-US" dirty="0"/>
              <a:t>It was not child-</a:t>
            </a:r>
            <a:r>
              <a:rPr lang="en-US" dirty="0" err="1"/>
              <a:t>centred</a:t>
            </a:r>
            <a:endParaRPr lang="en-US" dirty="0"/>
          </a:p>
          <a:p>
            <a:r>
              <a:rPr lang="en-US" dirty="0"/>
              <a:t>Obstacles for families </a:t>
            </a:r>
          </a:p>
          <a:p>
            <a:r>
              <a:rPr lang="en-US" dirty="0"/>
              <a:t>Support unclear </a:t>
            </a:r>
          </a:p>
        </p:txBody>
      </p:sp>
      <p:sp>
        <p:nvSpPr>
          <p:cNvPr id="5" name="TextBox 4">
            <a:extLst>
              <a:ext uri="{FF2B5EF4-FFF2-40B4-BE49-F238E27FC236}">
                <a16:creationId xmlns:a16="http://schemas.microsoft.com/office/drawing/2014/main" id="{606B134F-262B-5647-8BED-61229131F8EF}"/>
              </a:ext>
            </a:extLst>
          </p:cNvPr>
          <p:cNvSpPr txBox="1"/>
          <p:nvPr/>
        </p:nvSpPr>
        <p:spPr>
          <a:xfrm>
            <a:off x="3844622" y="6267563"/>
            <a:ext cx="7837714" cy="369332"/>
          </a:xfrm>
          <a:prstGeom prst="rect">
            <a:avLst/>
          </a:prstGeom>
          <a:noFill/>
        </p:spPr>
        <p:txBody>
          <a:bodyPr wrap="square" rtlCol="0">
            <a:spAutoFit/>
          </a:bodyPr>
          <a:lstStyle/>
          <a:p>
            <a:r>
              <a:rPr lang="en-GB" dirty="0"/>
              <a:t>(Additional learning needs (ALN) transformation programme, 2017)</a:t>
            </a:r>
            <a:endParaRPr lang="en-US" dirty="0"/>
          </a:p>
        </p:txBody>
      </p:sp>
    </p:spTree>
    <p:extLst>
      <p:ext uri="{BB962C8B-B14F-4D97-AF65-F5344CB8AC3E}">
        <p14:creationId xmlns:p14="http://schemas.microsoft.com/office/powerpoint/2010/main" val="2798098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1802D-510D-3C44-9F9B-EB0BFC129BB2}"/>
              </a:ext>
            </a:extLst>
          </p:cNvPr>
          <p:cNvSpPr>
            <a:spLocks noGrp="1"/>
          </p:cNvSpPr>
          <p:nvPr>
            <p:ph type="title"/>
          </p:nvPr>
        </p:nvSpPr>
        <p:spPr/>
        <p:txBody>
          <a:bodyPr/>
          <a:lstStyle/>
          <a:p>
            <a:r>
              <a:rPr lang="en-GB" altLang="en-US" dirty="0">
                <a:latin typeface="Arial" panose="020B0604020202020204" pitchFamily="34" charset="0"/>
              </a:rPr>
              <a:t>Additional Learning Needs and Education Tribunal (Wales) Bill </a:t>
            </a:r>
            <a:endParaRPr lang="en-US" dirty="0"/>
          </a:p>
        </p:txBody>
      </p:sp>
      <p:sp>
        <p:nvSpPr>
          <p:cNvPr id="4" name="Content Placeholder 2">
            <a:extLst>
              <a:ext uri="{FF2B5EF4-FFF2-40B4-BE49-F238E27FC236}">
                <a16:creationId xmlns:a16="http://schemas.microsoft.com/office/drawing/2014/main" id="{7B6EA9C5-6AC8-3F42-B931-C7BA4DF82EC9}"/>
              </a:ext>
            </a:extLst>
          </p:cNvPr>
          <p:cNvSpPr txBox="1">
            <a:spLocks/>
          </p:cNvSpPr>
          <p:nvPr/>
        </p:nvSpPr>
        <p:spPr>
          <a:xfrm>
            <a:off x="513955" y="2353456"/>
            <a:ext cx="11133401" cy="3726305"/>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u="sng" dirty="0"/>
              <a:t>Main changes </a:t>
            </a:r>
          </a:p>
          <a:p>
            <a:r>
              <a:rPr lang="en-US" dirty="0"/>
              <a:t>Children and young people will no longer be given statements. Instead, they will be given a ‘Individual Development Plan’ (IDP). The IDP will consist of a profile page, evidence for the action proposed, agreed action plan and names and contact details for everyone involved. The IDP is separate to a ‘Individual Education Plan’ (IEP).</a:t>
            </a:r>
          </a:p>
          <a:p>
            <a:r>
              <a:rPr lang="en-US" dirty="0"/>
              <a:t>The IDP will remain with that person until the age of 25.</a:t>
            </a:r>
          </a:p>
          <a:p>
            <a:r>
              <a:rPr lang="en-US" dirty="0"/>
              <a:t>Collaboration increase by involving the child, family, professionals and the school the child attends.</a:t>
            </a:r>
          </a:p>
          <a:p>
            <a:r>
              <a:rPr lang="en-US" dirty="0"/>
              <a:t>Terminology change with the removal of the term ‘Special Educational Needs’ (SEN) and replaced with ‘Additional Learning Needs’ (ALN). Also, ‘Special Educational Needs Coordinator’ (SENCO) will now be referred to as ‘Additional Learning Needs Coordinator’ (ALNCO).</a:t>
            </a:r>
          </a:p>
          <a:p>
            <a:r>
              <a:rPr lang="en-US" dirty="0"/>
              <a:t>Child-</a:t>
            </a:r>
            <a:r>
              <a:rPr lang="en-US" dirty="0" err="1"/>
              <a:t>centred</a:t>
            </a:r>
            <a:endParaRPr lang="en-US" dirty="0"/>
          </a:p>
          <a:p>
            <a:r>
              <a:rPr lang="en-US" dirty="0"/>
              <a:t>High aspiration / improved outcomes </a:t>
            </a:r>
          </a:p>
          <a:p>
            <a:r>
              <a:rPr lang="en-US" dirty="0"/>
              <a:t>Simple system / less adversarial </a:t>
            </a:r>
          </a:p>
        </p:txBody>
      </p:sp>
      <p:sp>
        <p:nvSpPr>
          <p:cNvPr id="5" name="TextBox 4">
            <a:extLst>
              <a:ext uri="{FF2B5EF4-FFF2-40B4-BE49-F238E27FC236}">
                <a16:creationId xmlns:a16="http://schemas.microsoft.com/office/drawing/2014/main" id="{72B62AC7-B168-E14E-93B9-BABEC5B265DD}"/>
              </a:ext>
            </a:extLst>
          </p:cNvPr>
          <p:cNvSpPr txBox="1"/>
          <p:nvPr/>
        </p:nvSpPr>
        <p:spPr>
          <a:xfrm>
            <a:off x="8728219" y="6079761"/>
            <a:ext cx="2376296" cy="369332"/>
          </a:xfrm>
          <a:prstGeom prst="rect">
            <a:avLst/>
          </a:prstGeom>
          <a:noFill/>
        </p:spPr>
        <p:txBody>
          <a:bodyPr wrap="square" rtlCol="0">
            <a:spAutoFit/>
          </a:bodyPr>
          <a:lstStyle/>
          <a:p>
            <a:r>
              <a:rPr lang="en-GB" dirty="0"/>
              <a:t>(SNAP Cymru, 2020)</a:t>
            </a:r>
            <a:endParaRPr lang="en-US" dirty="0"/>
          </a:p>
        </p:txBody>
      </p:sp>
    </p:spTree>
    <p:extLst>
      <p:ext uri="{BB962C8B-B14F-4D97-AF65-F5344CB8AC3E}">
        <p14:creationId xmlns:p14="http://schemas.microsoft.com/office/powerpoint/2010/main" val="492416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640D9-761B-D14C-B082-D0FF5ADB8E5F}"/>
              </a:ext>
            </a:extLst>
          </p:cNvPr>
          <p:cNvSpPr>
            <a:spLocks noGrp="1"/>
          </p:cNvSpPr>
          <p:nvPr>
            <p:ph type="title"/>
          </p:nvPr>
        </p:nvSpPr>
        <p:spPr/>
        <p:txBody>
          <a:bodyPr/>
          <a:lstStyle/>
          <a:p>
            <a:r>
              <a:rPr lang="en-US" dirty="0"/>
              <a:t>Reference List </a:t>
            </a:r>
          </a:p>
        </p:txBody>
      </p:sp>
      <p:sp>
        <p:nvSpPr>
          <p:cNvPr id="3" name="Content Placeholder 2">
            <a:extLst>
              <a:ext uri="{FF2B5EF4-FFF2-40B4-BE49-F238E27FC236}">
                <a16:creationId xmlns:a16="http://schemas.microsoft.com/office/drawing/2014/main" id="{1C1DEF1B-AF18-3947-9814-9B1916522EFB}"/>
              </a:ext>
            </a:extLst>
          </p:cNvPr>
          <p:cNvSpPr>
            <a:spLocks noGrp="1"/>
          </p:cNvSpPr>
          <p:nvPr>
            <p:ph idx="1"/>
          </p:nvPr>
        </p:nvSpPr>
        <p:spPr>
          <a:xfrm>
            <a:off x="479686" y="2323475"/>
            <a:ext cx="11182662" cy="4422099"/>
          </a:xfrm>
        </p:spPr>
        <p:txBody>
          <a:bodyPr/>
          <a:lstStyle/>
          <a:p>
            <a:pPr marL="0" indent="0" algn="just">
              <a:buNone/>
            </a:pPr>
            <a:r>
              <a:rPr lang="en-GB" dirty="0"/>
              <a:t>Additional learning needs (ALN) transformation programme. (2017). pp.2-4.</a:t>
            </a:r>
          </a:p>
          <a:p>
            <a:pPr marL="0" indent="0" algn="just">
              <a:buNone/>
            </a:pPr>
            <a:r>
              <a:rPr lang="en-GB" dirty="0"/>
              <a:t>GOV.WALES. (2019). </a:t>
            </a:r>
            <a:r>
              <a:rPr lang="en-GB" i="1" dirty="0"/>
              <a:t>New school curriculum: overview | GOV.WALES</a:t>
            </a:r>
            <a:r>
              <a:rPr lang="en-GB" dirty="0"/>
              <a:t>. [online] Available at: https://</a:t>
            </a:r>
            <a:r>
              <a:rPr lang="en-GB" dirty="0" err="1"/>
              <a:t>gov.wales</a:t>
            </a:r>
            <a:r>
              <a:rPr lang="en-GB" dirty="0"/>
              <a:t>/new-school-curriculum-overview [Accessed 15 Jan. 2020].</a:t>
            </a:r>
          </a:p>
          <a:p>
            <a:pPr marL="0" indent="0" algn="just">
              <a:buNone/>
            </a:pPr>
            <a:r>
              <a:rPr lang="en-GB" dirty="0"/>
              <a:t>Hayward, S.  (2020)  Personal image. [Digital photograph].</a:t>
            </a:r>
          </a:p>
          <a:p>
            <a:pPr marL="0" indent="0" algn="just">
              <a:buNone/>
            </a:pPr>
            <a:r>
              <a:rPr lang="en-GB" dirty="0" err="1"/>
              <a:t>Hwb.gov.wales</a:t>
            </a:r>
            <a:r>
              <a:rPr lang="en-GB" dirty="0"/>
              <a:t>. (2019). </a:t>
            </a:r>
            <a:r>
              <a:rPr lang="en-GB" i="1" dirty="0"/>
              <a:t>A guide to Curriculum for Wales 2022 - </a:t>
            </a:r>
            <a:r>
              <a:rPr lang="en-GB" i="1" dirty="0" err="1"/>
              <a:t>Hwb</a:t>
            </a:r>
            <a:r>
              <a:rPr lang="en-GB" dirty="0"/>
              <a:t>. [online] Available at: https://</a:t>
            </a:r>
            <a:r>
              <a:rPr lang="en-GB" dirty="0" err="1"/>
              <a:t>hwb.gov.wales</a:t>
            </a:r>
            <a:r>
              <a:rPr lang="en-GB" dirty="0"/>
              <a:t>/draft-curriculum-for-wales-2022/a-guide-to-curriculum-for-wales-2022#areas-of-learning-and-experience [Accessed 16 Jan. 2020].</a:t>
            </a:r>
          </a:p>
          <a:p>
            <a:pPr marL="0" indent="0" algn="just">
              <a:buNone/>
            </a:pPr>
            <a:r>
              <a:rPr lang="en-GB" dirty="0"/>
              <a:t>SNAP Cymru. (2020). </a:t>
            </a:r>
            <a:r>
              <a:rPr lang="en-GB" i="1" dirty="0"/>
              <a:t>ALN/SEN Reform - SNAP Cymru</a:t>
            </a:r>
            <a:r>
              <a:rPr lang="en-GB" dirty="0"/>
              <a:t>. [online] Available at: http://</a:t>
            </a:r>
            <a:r>
              <a:rPr lang="en-GB" dirty="0" err="1"/>
              <a:t>www.snapcymru.org</a:t>
            </a:r>
            <a:r>
              <a:rPr lang="en-GB" dirty="0"/>
              <a:t>/help-for-families/</a:t>
            </a:r>
            <a:r>
              <a:rPr lang="en-GB" dirty="0" err="1"/>
              <a:t>aln</a:t>
            </a:r>
            <a:r>
              <a:rPr lang="en-GB" dirty="0"/>
              <a:t>-reform/ [Accessed 15 Jan. 2020].</a:t>
            </a:r>
          </a:p>
          <a:p>
            <a:pPr marL="0" indent="0">
              <a:buNone/>
            </a:pPr>
            <a:endParaRPr lang="en-GB" dirty="0"/>
          </a:p>
          <a:p>
            <a:pPr marL="0" indent="0">
              <a:buNone/>
            </a:pPr>
            <a:endParaRPr lang="en-US" dirty="0"/>
          </a:p>
        </p:txBody>
      </p:sp>
    </p:spTree>
    <p:extLst>
      <p:ext uri="{BB962C8B-B14F-4D97-AF65-F5344CB8AC3E}">
        <p14:creationId xmlns:p14="http://schemas.microsoft.com/office/powerpoint/2010/main" val="8847336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Gre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{9F696C2A-8834-DD42-A8E4-85F113D6D567}tf10001076</Template>
  <TotalTime>5786</TotalTime>
  <Words>1206</Words>
  <Application>Microsoft Macintosh PowerPoint</Application>
  <PresentationFormat>Widescreen</PresentationFormat>
  <Paragraphs>102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Comic Sans MS</vt:lpstr>
      <vt:lpstr>Wingdings 3</vt:lpstr>
      <vt:lpstr>Ion Boardroom</vt:lpstr>
      <vt:lpstr>Why me?</vt:lpstr>
      <vt:lpstr>Personal Information </vt:lpstr>
      <vt:lpstr>Vision </vt:lpstr>
      <vt:lpstr>Interactive Display </vt:lpstr>
      <vt:lpstr>Interactive Display</vt:lpstr>
      <vt:lpstr>Interactive Display</vt:lpstr>
      <vt:lpstr>Mission Sticker </vt:lpstr>
      <vt:lpstr>New Curriculum</vt:lpstr>
      <vt:lpstr>New Curriculum</vt:lpstr>
      <vt:lpstr>New Curriculum</vt:lpstr>
      <vt:lpstr>New Curriculum</vt:lpstr>
      <vt:lpstr>New Curriculum</vt:lpstr>
      <vt:lpstr>Additional Learning Needs and Education Tribunal (Wales) Bill </vt:lpstr>
      <vt:lpstr>Additional Learning Needs and Education Tribunal (Wales) Bill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me?</dc:title>
  <dc:creator>S Hayward (Plasmarl Primary School)</dc:creator>
  <cp:lastModifiedBy>S Hayward (Plasmarl Primary School)</cp:lastModifiedBy>
  <cp:revision>46</cp:revision>
  <dcterms:created xsi:type="dcterms:W3CDTF">2020-01-13T17:42:21Z</dcterms:created>
  <dcterms:modified xsi:type="dcterms:W3CDTF">2020-01-17T18:09:18Z</dcterms:modified>
</cp:coreProperties>
</file>