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Lst>
  <p:notesMasterIdLst>
    <p:notesMasterId r:id="rId19"/>
  </p:notesMasterIdLst>
  <p:sldIdLst>
    <p:sldId id="431" r:id="rId2"/>
    <p:sldId id="351" r:id="rId3"/>
    <p:sldId id="357" r:id="rId4"/>
    <p:sldId id="333" r:id="rId5"/>
    <p:sldId id="340" r:id="rId6"/>
    <p:sldId id="358" r:id="rId7"/>
    <p:sldId id="336" r:id="rId8"/>
    <p:sldId id="343" r:id="rId9"/>
    <p:sldId id="432" r:id="rId10"/>
    <p:sldId id="433" r:id="rId11"/>
    <p:sldId id="360" r:id="rId12"/>
    <p:sldId id="344" r:id="rId13"/>
    <p:sldId id="353" r:id="rId14"/>
    <p:sldId id="354" r:id="rId15"/>
    <p:sldId id="361" r:id="rId16"/>
    <p:sldId id="362" r:id="rId17"/>
    <p:sldId id="43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764EE3-0ED7-4310-A94D-D4C5E0780B41}" v="3" dt="2022-11-01T14:50:16.3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29" autoAdjust="0"/>
    <p:restoredTop sz="94627" autoAdjust="0"/>
  </p:normalViewPr>
  <p:slideViewPr>
    <p:cSldViewPr snapToGrid="0">
      <p:cViewPr varScale="1">
        <p:scale>
          <a:sx n="78" d="100"/>
          <a:sy n="78" d="100"/>
        </p:scale>
        <p:origin x="922" y="62"/>
      </p:cViewPr>
      <p:guideLst>
        <p:guide pos="3840"/>
        <p:guide orient="horz" pos="2160"/>
      </p:guideLst>
    </p:cSldViewPr>
  </p:slideViewPr>
  <p:outlineViewPr>
    <p:cViewPr>
      <p:scale>
        <a:sx n="33" d="100"/>
        <a:sy n="33" d="100"/>
      </p:scale>
      <p:origin x="0" y="-1236"/>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Ruddy" userId="a958ee1cd2223a3a" providerId="LiveId" clId="{71764EE3-0ED7-4310-A94D-D4C5E0780B41}"/>
    <pc:docChg chg="undo custSel addSld delSld modSld sldOrd">
      <pc:chgData name="Katie Ruddy" userId="a958ee1cd2223a3a" providerId="LiveId" clId="{71764EE3-0ED7-4310-A94D-D4C5E0780B41}" dt="2022-11-01T14:56:25.434" v="137" actId="122"/>
      <pc:docMkLst>
        <pc:docMk/>
      </pc:docMkLst>
      <pc:sldChg chg="modSp mod">
        <pc:chgData name="Katie Ruddy" userId="a958ee1cd2223a3a" providerId="LiveId" clId="{71764EE3-0ED7-4310-A94D-D4C5E0780B41}" dt="2022-11-01T14:43:38.302" v="23" actId="20577"/>
        <pc:sldMkLst>
          <pc:docMk/>
          <pc:sldMk cId="1970581726" sldId="354"/>
        </pc:sldMkLst>
        <pc:spChg chg="mod">
          <ac:chgData name="Katie Ruddy" userId="a958ee1cd2223a3a" providerId="LiveId" clId="{71764EE3-0ED7-4310-A94D-D4C5E0780B41}" dt="2022-11-01T14:43:38.302" v="23" actId="20577"/>
          <ac:spMkLst>
            <pc:docMk/>
            <pc:sldMk cId="1970581726" sldId="354"/>
            <ac:spMk id="2" creationId="{21661BEF-0774-46F1-B974-38BD7A7EF027}"/>
          </ac:spMkLst>
        </pc:spChg>
      </pc:sldChg>
      <pc:sldChg chg="modSp mod">
        <pc:chgData name="Katie Ruddy" userId="a958ee1cd2223a3a" providerId="LiveId" clId="{71764EE3-0ED7-4310-A94D-D4C5E0780B41}" dt="2022-11-01T14:46:45.096" v="42" actId="255"/>
        <pc:sldMkLst>
          <pc:docMk/>
          <pc:sldMk cId="2458516190" sldId="432"/>
        </pc:sldMkLst>
        <pc:spChg chg="mod">
          <ac:chgData name="Katie Ruddy" userId="a958ee1cd2223a3a" providerId="LiveId" clId="{71764EE3-0ED7-4310-A94D-D4C5E0780B41}" dt="2022-11-01T14:46:11.365" v="37" actId="27636"/>
          <ac:spMkLst>
            <pc:docMk/>
            <pc:sldMk cId="2458516190" sldId="432"/>
            <ac:spMk id="8" creationId="{92E243AA-59A2-66D5-9E6D-51F778AD4B12}"/>
          </ac:spMkLst>
        </pc:spChg>
        <pc:spChg chg="mod">
          <ac:chgData name="Katie Ruddy" userId="a958ee1cd2223a3a" providerId="LiveId" clId="{71764EE3-0ED7-4310-A94D-D4C5E0780B41}" dt="2022-11-01T14:46:45.096" v="42" actId="255"/>
          <ac:spMkLst>
            <pc:docMk/>
            <pc:sldMk cId="2458516190" sldId="432"/>
            <ac:spMk id="9" creationId="{01E844F5-365D-F85F-D5EC-DC308F52F720}"/>
          </ac:spMkLst>
        </pc:spChg>
      </pc:sldChg>
      <pc:sldChg chg="addSp delSp modSp new mod modClrScheme chgLayout">
        <pc:chgData name="Katie Ruddy" userId="a958ee1cd2223a3a" providerId="LiveId" clId="{71764EE3-0ED7-4310-A94D-D4C5E0780B41}" dt="2022-11-01T14:56:25.434" v="137" actId="122"/>
        <pc:sldMkLst>
          <pc:docMk/>
          <pc:sldMk cId="2585379665" sldId="433"/>
        </pc:sldMkLst>
        <pc:spChg chg="del mod ord">
          <ac:chgData name="Katie Ruddy" userId="a958ee1cd2223a3a" providerId="LiveId" clId="{71764EE3-0ED7-4310-A94D-D4C5E0780B41}" dt="2022-11-01T14:48:11.645" v="44" actId="700"/>
          <ac:spMkLst>
            <pc:docMk/>
            <pc:sldMk cId="2585379665" sldId="433"/>
            <ac:spMk id="2" creationId="{D6B702ED-2272-2149-A872-72B511BFE685}"/>
          </ac:spMkLst>
        </pc:spChg>
        <pc:spChg chg="del">
          <ac:chgData name="Katie Ruddy" userId="a958ee1cd2223a3a" providerId="LiveId" clId="{71764EE3-0ED7-4310-A94D-D4C5E0780B41}" dt="2022-11-01T14:48:11.645" v="44" actId="700"/>
          <ac:spMkLst>
            <pc:docMk/>
            <pc:sldMk cId="2585379665" sldId="433"/>
            <ac:spMk id="3" creationId="{742435A4-527F-0601-2995-E6558B5BFCFE}"/>
          </ac:spMkLst>
        </pc:spChg>
        <pc:spChg chg="del">
          <ac:chgData name="Katie Ruddy" userId="a958ee1cd2223a3a" providerId="LiveId" clId="{71764EE3-0ED7-4310-A94D-D4C5E0780B41}" dt="2022-11-01T14:48:11.645" v="44" actId="700"/>
          <ac:spMkLst>
            <pc:docMk/>
            <pc:sldMk cId="2585379665" sldId="433"/>
            <ac:spMk id="4" creationId="{538A088D-62F2-7454-24E7-7A03594B797A}"/>
          </ac:spMkLst>
        </pc:spChg>
        <pc:spChg chg="add mod ord">
          <ac:chgData name="Katie Ruddy" userId="a958ee1cd2223a3a" providerId="LiveId" clId="{71764EE3-0ED7-4310-A94D-D4C5E0780B41}" dt="2022-11-01T14:56:25.434" v="137" actId="122"/>
          <ac:spMkLst>
            <pc:docMk/>
            <pc:sldMk cId="2585379665" sldId="433"/>
            <ac:spMk id="5" creationId="{6FB19570-36C6-6D71-FAD9-67356F38ECFF}"/>
          </ac:spMkLst>
        </pc:spChg>
      </pc:sldChg>
      <pc:sldChg chg="new del">
        <pc:chgData name="Katie Ruddy" userId="a958ee1cd2223a3a" providerId="LiveId" clId="{71764EE3-0ED7-4310-A94D-D4C5E0780B41}" dt="2022-11-01T14:50:21.754" v="109" actId="2696"/>
        <pc:sldMkLst>
          <pc:docMk/>
          <pc:sldMk cId="3555495294" sldId="434"/>
        </pc:sldMkLst>
      </pc:sldChg>
      <pc:sldChg chg="add ord">
        <pc:chgData name="Katie Ruddy" userId="a958ee1cd2223a3a" providerId="LiveId" clId="{71764EE3-0ED7-4310-A94D-D4C5E0780B41}" dt="2022-11-01T14:50:19.253" v="108"/>
        <pc:sldMkLst>
          <pc:docMk/>
          <pc:sldMk cId="3375899310" sldId="43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CED375-F056-4F5A-9C5E-08E62B66A90C}"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1CEEB7AA-5B7A-4875-B04A-BAF2BB5872FC}">
      <dgm:prSet/>
      <dgm:spPr/>
      <dgm:t>
        <a:bodyPr/>
        <a:lstStyle/>
        <a:p>
          <a:r>
            <a:rPr lang="en-GB" dirty="0"/>
            <a:t>Q &amp; A 9-10am</a:t>
          </a:r>
        </a:p>
        <a:p>
          <a:r>
            <a:rPr lang="en-GB" dirty="0"/>
            <a:t>Review Assessments </a:t>
          </a:r>
          <a:endParaRPr lang="en-US" dirty="0"/>
        </a:p>
      </dgm:t>
    </dgm:pt>
    <dgm:pt modelId="{403E35E3-440A-4F41-A131-A3CA1A6DB4F4}" type="parTrans" cxnId="{12F2BADE-6808-4180-92CA-B6B3AE608A45}">
      <dgm:prSet/>
      <dgm:spPr/>
      <dgm:t>
        <a:bodyPr/>
        <a:lstStyle/>
        <a:p>
          <a:endParaRPr lang="en-US"/>
        </a:p>
      </dgm:t>
    </dgm:pt>
    <dgm:pt modelId="{FDB00803-608E-49AE-ACD0-CB20CFAE47B5}" type="sibTrans" cxnId="{12F2BADE-6808-4180-92CA-B6B3AE608A45}">
      <dgm:prSet/>
      <dgm:spPr/>
      <dgm:t>
        <a:bodyPr/>
        <a:lstStyle/>
        <a:p>
          <a:endParaRPr lang="en-US"/>
        </a:p>
      </dgm:t>
    </dgm:pt>
    <dgm:pt modelId="{87A3D507-E85B-459A-B1E2-2CBD142567D4}">
      <dgm:prSet/>
      <dgm:spPr/>
      <dgm:t>
        <a:bodyPr/>
        <a:lstStyle/>
        <a:p>
          <a:r>
            <a:rPr lang="en-US" dirty="0"/>
            <a:t>Theoretical input on MBSR, MBCT and DBT</a:t>
          </a:r>
        </a:p>
      </dgm:t>
    </dgm:pt>
    <dgm:pt modelId="{08E291FC-24A1-48B1-A3D3-2152DBB69CA0}" type="parTrans" cxnId="{3B4E5693-7B28-4A7A-B803-698E143935E7}">
      <dgm:prSet/>
      <dgm:spPr/>
      <dgm:t>
        <a:bodyPr/>
        <a:lstStyle/>
        <a:p>
          <a:endParaRPr lang="en-US"/>
        </a:p>
      </dgm:t>
    </dgm:pt>
    <dgm:pt modelId="{164EC7CB-1544-4E2C-88AE-C25FEE6C1727}" type="sibTrans" cxnId="{3B4E5693-7B28-4A7A-B803-698E143935E7}">
      <dgm:prSet/>
      <dgm:spPr/>
      <dgm:t>
        <a:bodyPr/>
        <a:lstStyle/>
        <a:p>
          <a:endParaRPr lang="en-US"/>
        </a:p>
      </dgm:t>
    </dgm:pt>
    <dgm:pt modelId="{D2F7CC1A-9DE8-455C-BB88-07A9742E67F9}">
      <dgm:prSet/>
      <dgm:spPr/>
      <dgm:t>
        <a:bodyPr/>
        <a:lstStyle/>
        <a:p>
          <a:r>
            <a:rPr lang="en-GB" dirty="0"/>
            <a:t>Discussion on Approaches</a:t>
          </a:r>
          <a:endParaRPr lang="en-US" dirty="0"/>
        </a:p>
      </dgm:t>
    </dgm:pt>
    <dgm:pt modelId="{B60C3A33-9F3B-4560-AD78-9551A348E70A}" type="parTrans" cxnId="{9C46192D-76C1-42A9-9A76-801AE976C840}">
      <dgm:prSet/>
      <dgm:spPr/>
      <dgm:t>
        <a:bodyPr/>
        <a:lstStyle/>
        <a:p>
          <a:endParaRPr lang="en-US"/>
        </a:p>
      </dgm:t>
    </dgm:pt>
    <dgm:pt modelId="{54AB3F92-1242-4F78-9D9D-B1FE28593CA5}" type="sibTrans" cxnId="{9C46192D-76C1-42A9-9A76-801AE976C840}">
      <dgm:prSet/>
      <dgm:spPr/>
      <dgm:t>
        <a:bodyPr/>
        <a:lstStyle/>
        <a:p>
          <a:endParaRPr lang="en-US"/>
        </a:p>
      </dgm:t>
    </dgm:pt>
    <dgm:pt modelId="{B1DB89E6-E81C-4977-8FD2-96D21F6363DE}">
      <dgm:prSet/>
      <dgm:spPr/>
      <dgm:t>
        <a:bodyPr/>
        <a:lstStyle/>
        <a:p>
          <a:r>
            <a:rPr lang="en-US" dirty="0"/>
            <a:t>Practical Applications</a:t>
          </a:r>
        </a:p>
        <a:p>
          <a:r>
            <a:rPr lang="en-US" dirty="0"/>
            <a:t>Feedback</a:t>
          </a:r>
        </a:p>
      </dgm:t>
    </dgm:pt>
    <dgm:pt modelId="{AE061B66-8CAC-44D8-A576-1534A82E86C9}" type="parTrans" cxnId="{CA7A9296-D783-47DA-A0F8-7EB5A5920F97}">
      <dgm:prSet/>
      <dgm:spPr/>
      <dgm:t>
        <a:bodyPr/>
        <a:lstStyle/>
        <a:p>
          <a:endParaRPr lang="en-US"/>
        </a:p>
      </dgm:t>
    </dgm:pt>
    <dgm:pt modelId="{D539AB34-286C-4DA6-AC1F-3F345FBC1DDE}" type="sibTrans" cxnId="{CA7A9296-D783-47DA-A0F8-7EB5A5920F97}">
      <dgm:prSet/>
      <dgm:spPr/>
      <dgm:t>
        <a:bodyPr/>
        <a:lstStyle/>
        <a:p>
          <a:endParaRPr lang="en-US"/>
        </a:p>
      </dgm:t>
    </dgm:pt>
    <dgm:pt modelId="{CB298978-9EEF-4C94-9778-342E2B82B19E}" type="pres">
      <dgm:prSet presAssocID="{46CED375-F056-4F5A-9C5E-08E62B66A90C}" presName="vert0" presStyleCnt="0">
        <dgm:presLayoutVars>
          <dgm:dir/>
          <dgm:animOne val="branch"/>
          <dgm:animLvl val="lvl"/>
        </dgm:presLayoutVars>
      </dgm:prSet>
      <dgm:spPr/>
    </dgm:pt>
    <dgm:pt modelId="{27BE288F-341E-4C42-9516-912B7B2583B7}" type="pres">
      <dgm:prSet presAssocID="{1CEEB7AA-5B7A-4875-B04A-BAF2BB5872FC}" presName="thickLine" presStyleLbl="alignNode1" presStyleIdx="0" presStyleCnt="4"/>
      <dgm:spPr/>
    </dgm:pt>
    <dgm:pt modelId="{9DE133E2-2F06-4996-B12B-D5C3490A2854}" type="pres">
      <dgm:prSet presAssocID="{1CEEB7AA-5B7A-4875-B04A-BAF2BB5872FC}" presName="horz1" presStyleCnt="0"/>
      <dgm:spPr/>
    </dgm:pt>
    <dgm:pt modelId="{C676A2A7-63CF-49F0-8E55-2A65011794A5}" type="pres">
      <dgm:prSet presAssocID="{1CEEB7AA-5B7A-4875-B04A-BAF2BB5872FC}" presName="tx1" presStyleLbl="revTx" presStyleIdx="0" presStyleCnt="4"/>
      <dgm:spPr/>
    </dgm:pt>
    <dgm:pt modelId="{9A2DFF48-4914-496C-8D4D-00CB744F41DB}" type="pres">
      <dgm:prSet presAssocID="{1CEEB7AA-5B7A-4875-B04A-BAF2BB5872FC}" presName="vert1" presStyleCnt="0"/>
      <dgm:spPr/>
    </dgm:pt>
    <dgm:pt modelId="{936CE657-500F-4FB9-AF12-A3FA77A046E6}" type="pres">
      <dgm:prSet presAssocID="{87A3D507-E85B-459A-B1E2-2CBD142567D4}" presName="thickLine" presStyleLbl="alignNode1" presStyleIdx="1" presStyleCnt="4"/>
      <dgm:spPr/>
    </dgm:pt>
    <dgm:pt modelId="{82755730-AB94-4A64-8B9E-9013E7139EE8}" type="pres">
      <dgm:prSet presAssocID="{87A3D507-E85B-459A-B1E2-2CBD142567D4}" presName="horz1" presStyleCnt="0"/>
      <dgm:spPr/>
    </dgm:pt>
    <dgm:pt modelId="{BDC1E823-C86F-4CEE-A56C-393275DAC3AF}" type="pres">
      <dgm:prSet presAssocID="{87A3D507-E85B-459A-B1E2-2CBD142567D4}" presName="tx1" presStyleLbl="revTx" presStyleIdx="1" presStyleCnt="4"/>
      <dgm:spPr/>
    </dgm:pt>
    <dgm:pt modelId="{32571C01-F591-4CDD-B761-038D0CDACD67}" type="pres">
      <dgm:prSet presAssocID="{87A3D507-E85B-459A-B1E2-2CBD142567D4}" presName="vert1" presStyleCnt="0"/>
      <dgm:spPr/>
    </dgm:pt>
    <dgm:pt modelId="{42A902C8-450C-4638-9ED1-E6371168720A}" type="pres">
      <dgm:prSet presAssocID="{D2F7CC1A-9DE8-455C-BB88-07A9742E67F9}" presName="thickLine" presStyleLbl="alignNode1" presStyleIdx="2" presStyleCnt="4"/>
      <dgm:spPr/>
    </dgm:pt>
    <dgm:pt modelId="{27C04BF5-71CB-405A-9B72-3475C6CA5BA9}" type="pres">
      <dgm:prSet presAssocID="{D2F7CC1A-9DE8-455C-BB88-07A9742E67F9}" presName="horz1" presStyleCnt="0"/>
      <dgm:spPr/>
    </dgm:pt>
    <dgm:pt modelId="{3D5F062E-F446-4E45-A677-24AA0004ED27}" type="pres">
      <dgm:prSet presAssocID="{D2F7CC1A-9DE8-455C-BB88-07A9742E67F9}" presName="tx1" presStyleLbl="revTx" presStyleIdx="2" presStyleCnt="4"/>
      <dgm:spPr/>
    </dgm:pt>
    <dgm:pt modelId="{5A29BDCC-16D1-4120-9C12-92086973BC36}" type="pres">
      <dgm:prSet presAssocID="{D2F7CC1A-9DE8-455C-BB88-07A9742E67F9}" presName="vert1" presStyleCnt="0"/>
      <dgm:spPr/>
    </dgm:pt>
    <dgm:pt modelId="{D0690F5B-9173-49FA-8424-FD86AB9359B9}" type="pres">
      <dgm:prSet presAssocID="{B1DB89E6-E81C-4977-8FD2-96D21F6363DE}" presName="thickLine" presStyleLbl="alignNode1" presStyleIdx="3" presStyleCnt="4"/>
      <dgm:spPr/>
    </dgm:pt>
    <dgm:pt modelId="{2E34078F-74EF-4ED8-96E5-A422717A2BC4}" type="pres">
      <dgm:prSet presAssocID="{B1DB89E6-E81C-4977-8FD2-96D21F6363DE}" presName="horz1" presStyleCnt="0"/>
      <dgm:spPr/>
    </dgm:pt>
    <dgm:pt modelId="{2D5CB8DF-63C0-462F-B6D9-EB276D4D94E9}" type="pres">
      <dgm:prSet presAssocID="{B1DB89E6-E81C-4977-8FD2-96D21F6363DE}" presName="tx1" presStyleLbl="revTx" presStyleIdx="3" presStyleCnt="4"/>
      <dgm:spPr/>
    </dgm:pt>
    <dgm:pt modelId="{1493CF37-076B-433D-9028-8212D3F52361}" type="pres">
      <dgm:prSet presAssocID="{B1DB89E6-E81C-4977-8FD2-96D21F6363DE}" presName="vert1" presStyleCnt="0"/>
      <dgm:spPr/>
    </dgm:pt>
  </dgm:ptLst>
  <dgm:cxnLst>
    <dgm:cxn modelId="{FEDB470A-1BA0-4B3E-812F-E8B56BB1218B}" type="presOf" srcId="{87A3D507-E85B-459A-B1E2-2CBD142567D4}" destId="{BDC1E823-C86F-4CEE-A56C-393275DAC3AF}" srcOrd="0" destOrd="0" presId="urn:microsoft.com/office/officeart/2008/layout/LinedList"/>
    <dgm:cxn modelId="{2E77011E-DD63-416D-A669-3C75A6CBD603}" type="presOf" srcId="{D2F7CC1A-9DE8-455C-BB88-07A9742E67F9}" destId="{3D5F062E-F446-4E45-A677-24AA0004ED27}" srcOrd="0" destOrd="0" presId="urn:microsoft.com/office/officeart/2008/layout/LinedList"/>
    <dgm:cxn modelId="{9C46192D-76C1-42A9-9A76-801AE976C840}" srcId="{46CED375-F056-4F5A-9C5E-08E62B66A90C}" destId="{D2F7CC1A-9DE8-455C-BB88-07A9742E67F9}" srcOrd="2" destOrd="0" parTransId="{B60C3A33-9F3B-4560-AD78-9551A348E70A}" sibTransId="{54AB3F92-1242-4F78-9D9D-B1FE28593CA5}"/>
    <dgm:cxn modelId="{972CB667-26C9-4120-BE2E-DDAACD325C1B}" type="presOf" srcId="{1CEEB7AA-5B7A-4875-B04A-BAF2BB5872FC}" destId="{C676A2A7-63CF-49F0-8E55-2A65011794A5}" srcOrd="0" destOrd="0" presId="urn:microsoft.com/office/officeart/2008/layout/LinedList"/>
    <dgm:cxn modelId="{DB0D1B7E-673F-4031-8104-387C7D4C77B0}" type="presOf" srcId="{B1DB89E6-E81C-4977-8FD2-96D21F6363DE}" destId="{2D5CB8DF-63C0-462F-B6D9-EB276D4D94E9}" srcOrd="0" destOrd="0" presId="urn:microsoft.com/office/officeart/2008/layout/LinedList"/>
    <dgm:cxn modelId="{7ED66783-0505-46EC-9F5E-040E9F3405AD}" type="presOf" srcId="{46CED375-F056-4F5A-9C5E-08E62B66A90C}" destId="{CB298978-9EEF-4C94-9778-342E2B82B19E}" srcOrd="0" destOrd="0" presId="urn:microsoft.com/office/officeart/2008/layout/LinedList"/>
    <dgm:cxn modelId="{3B4E5693-7B28-4A7A-B803-698E143935E7}" srcId="{46CED375-F056-4F5A-9C5E-08E62B66A90C}" destId="{87A3D507-E85B-459A-B1E2-2CBD142567D4}" srcOrd="1" destOrd="0" parTransId="{08E291FC-24A1-48B1-A3D3-2152DBB69CA0}" sibTransId="{164EC7CB-1544-4E2C-88AE-C25FEE6C1727}"/>
    <dgm:cxn modelId="{CA7A9296-D783-47DA-A0F8-7EB5A5920F97}" srcId="{46CED375-F056-4F5A-9C5E-08E62B66A90C}" destId="{B1DB89E6-E81C-4977-8FD2-96D21F6363DE}" srcOrd="3" destOrd="0" parTransId="{AE061B66-8CAC-44D8-A576-1534A82E86C9}" sibTransId="{D539AB34-286C-4DA6-AC1F-3F345FBC1DDE}"/>
    <dgm:cxn modelId="{12F2BADE-6808-4180-92CA-B6B3AE608A45}" srcId="{46CED375-F056-4F5A-9C5E-08E62B66A90C}" destId="{1CEEB7AA-5B7A-4875-B04A-BAF2BB5872FC}" srcOrd="0" destOrd="0" parTransId="{403E35E3-440A-4F41-A131-A3CA1A6DB4F4}" sibTransId="{FDB00803-608E-49AE-ACD0-CB20CFAE47B5}"/>
    <dgm:cxn modelId="{AFA39618-62B7-4050-8BEA-C86C50C5EEB1}" type="presParOf" srcId="{CB298978-9EEF-4C94-9778-342E2B82B19E}" destId="{27BE288F-341E-4C42-9516-912B7B2583B7}" srcOrd="0" destOrd="0" presId="urn:microsoft.com/office/officeart/2008/layout/LinedList"/>
    <dgm:cxn modelId="{F0E0F970-AD83-4749-BC5B-EEBA97D431A4}" type="presParOf" srcId="{CB298978-9EEF-4C94-9778-342E2B82B19E}" destId="{9DE133E2-2F06-4996-B12B-D5C3490A2854}" srcOrd="1" destOrd="0" presId="urn:microsoft.com/office/officeart/2008/layout/LinedList"/>
    <dgm:cxn modelId="{4107DCA5-7155-46DE-95EE-4FBDA73B1FBD}" type="presParOf" srcId="{9DE133E2-2F06-4996-B12B-D5C3490A2854}" destId="{C676A2A7-63CF-49F0-8E55-2A65011794A5}" srcOrd="0" destOrd="0" presId="urn:microsoft.com/office/officeart/2008/layout/LinedList"/>
    <dgm:cxn modelId="{BCC5CBB4-48BC-451D-B8A5-C8C163578A08}" type="presParOf" srcId="{9DE133E2-2F06-4996-B12B-D5C3490A2854}" destId="{9A2DFF48-4914-496C-8D4D-00CB744F41DB}" srcOrd="1" destOrd="0" presId="urn:microsoft.com/office/officeart/2008/layout/LinedList"/>
    <dgm:cxn modelId="{BFD21C5B-8BD4-4772-848B-347477D53E47}" type="presParOf" srcId="{CB298978-9EEF-4C94-9778-342E2B82B19E}" destId="{936CE657-500F-4FB9-AF12-A3FA77A046E6}" srcOrd="2" destOrd="0" presId="urn:microsoft.com/office/officeart/2008/layout/LinedList"/>
    <dgm:cxn modelId="{202154E6-038F-4413-B7A7-94B06B7BF746}" type="presParOf" srcId="{CB298978-9EEF-4C94-9778-342E2B82B19E}" destId="{82755730-AB94-4A64-8B9E-9013E7139EE8}" srcOrd="3" destOrd="0" presId="urn:microsoft.com/office/officeart/2008/layout/LinedList"/>
    <dgm:cxn modelId="{CDF674C3-0CA9-4CAF-8B52-461010EF8CBF}" type="presParOf" srcId="{82755730-AB94-4A64-8B9E-9013E7139EE8}" destId="{BDC1E823-C86F-4CEE-A56C-393275DAC3AF}" srcOrd="0" destOrd="0" presId="urn:microsoft.com/office/officeart/2008/layout/LinedList"/>
    <dgm:cxn modelId="{71575305-C8EE-4DC3-8931-37AA8E5A2D60}" type="presParOf" srcId="{82755730-AB94-4A64-8B9E-9013E7139EE8}" destId="{32571C01-F591-4CDD-B761-038D0CDACD67}" srcOrd="1" destOrd="0" presId="urn:microsoft.com/office/officeart/2008/layout/LinedList"/>
    <dgm:cxn modelId="{036F0FDF-A938-4F90-BEE8-E6590E27DDFF}" type="presParOf" srcId="{CB298978-9EEF-4C94-9778-342E2B82B19E}" destId="{42A902C8-450C-4638-9ED1-E6371168720A}" srcOrd="4" destOrd="0" presId="urn:microsoft.com/office/officeart/2008/layout/LinedList"/>
    <dgm:cxn modelId="{F13F3020-6002-4A60-881B-A8853E7369D3}" type="presParOf" srcId="{CB298978-9EEF-4C94-9778-342E2B82B19E}" destId="{27C04BF5-71CB-405A-9B72-3475C6CA5BA9}" srcOrd="5" destOrd="0" presId="urn:microsoft.com/office/officeart/2008/layout/LinedList"/>
    <dgm:cxn modelId="{1F5BFCB2-4B0D-4953-B0F9-AFDE8EAF07E6}" type="presParOf" srcId="{27C04BF5-71CB-405A-9B72-3475C6CA5BA9}" destId="{3D5F062E-F446-4E45-A677-24AA0004ED27}" srcOrd="0" destOrd="0" presId="urn:microsoft.com/office/officeart/2008/layout/LinedList"/>
    <dgm:cxn modelId="{251D7FF0-C434-425D-87DA-3963D9BB166B}" type="presParOf" srcId="{27C04BF5-71CB-405A-9B72-3475C6CA5BA9}" destId="{5A29BDCC-16D1-4120-9C12-92086973BC36}" srcOrd="1" destOrd="0" presId="urn:microsoft.com/office/officeart/2008/layout/LinedList"/>
    <dgm:cxn modelId="{47C0FFD7-398A-430B-902D-B82F3AB9D56F}" type="presParOf" srcId="{CB298978-9EEF-4C94-9778-342E2B82B19E}" destId="{D0690F5B-9173-49FA-8424-FD86AB9359B9}" srcOrd="6" destOrd="0" presId="urn:microsoft.com/office/officeart/2008/layout/LinedList"/>
    <dgm:cxn modelId="{0029E987-5BCF-432E-88CC-A4860030E79C}" type="presParOf" srcId="{CB298978-9EEF-4C94-9778-342E2B82B19E}" destId="{2E34078F-74EF-4ED8-96E5-A422717A2BC4}" srcOrd="7" destOrd="0" presId="urn:microsoft.com/office/officeart/2008/layout/LinedList"/>
    <dgm:cxn modelId="{1AC65B69-01AC-42F8-BC0B-9E37DF98E250}" type="presParOf" srcId="{2E34078F-74EF-4ED8-96E5-A422717A2BC4}" destId="{2D5CB8DF-63C0-462F-B6D9-EB276D4D94E9}" srcOrd="0" destOrd="0" presId="urn:microsoft.com/office/officeart/2008/layout/LinedList"/>
    <dgm:cxn modelId="{488BDF17-C0C3-4EBE-A7E7-68CCE7DC6B96}" type="presParOf" srcId="{2E34078F-74EF-4ED8-96E5-A422717A2BC4}" destId="{1493CF37-076B-433D-9028-8212D3F523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E288F-341E-4C42-9516-912B7B2583B7}">
      <dsp:nvSpPr>
        <dsp:cNvPr id="0" name=""/>
        <dsp:cNvSpPr/>
      </dsp:nvSpPr>
      <dsp:spPr>
        <a:xfrm>
          <a:off x="0" y="0"/>
          <a:ext cx="53244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676A2A7-63CF-49F0-8E55-2A65011794A5}">
      <dsp:nvSpPr>
        <dsp:cNvPr id="0" name=""/>
        <dsp:cNvSpPr/>
      </dsp:nvSpPr>
      <dsp:spPr>
        <a:xfrm>
          <a:off x="0" y="0"/>
          <a:ext cx="5324475" cy="979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Q &amp; A 9-10am</a:t>
          </a:r>
        </a:p>
        <a:p>
          <a:pPr marL="0" lvl="0" indent="0" algn="l" defTabSz="1022350">
            <a:lnSpc>
              <a:spcPct val="90000"/>
            </a:lnSpc>
            <a:spcBef>
              <a:spcPct val="0"/>
            </a:spcBef>
            <a:spcAft>
              <a:spcPct val="35000"/>
            </a:spcAft>
            <a:buNone/>
          </a:pPr>
          <a:r>
            <a:rPr lang="en-GB" sz="2300" kern="1200" dirty="0"/>
            <a:t>Review Assessments </a:t>
          </a:r>
          <a:endParaRPr lang="en-US" sz="2300" kern="1200" dirty="0"/>
        </a:p>
      </dsp:txBody>
      <dsp:txXfrm>
        <a:off x="0" y="0"/>
        <a:ext cx="5324475" cy="979884"/>
      </dsp:txXfrm>
    </dsp:sp>
    <dsp:sp modelId="{936CE657-500F-4FB9-AF12-A3FA77A046E6}">
      <dsp:nvSpPr>
        <dsp:cNvPr id="0" name=""/>
        <dsp:cNvSpPr/>
      </dsp:nvSpPr>
      <dsp:spPr>
        <a:xfrm>
          <a:off x="0" y="979884"/>
          <a:ext cx="53244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DC1E823-C86F-4CEE-A56C-393275DAC3AF}">
      <dsp:nvSpPr>
        <dsp:cNvPr id="0" name=""/>
        <dsp:cNvSpPr/>
      </dsp:nvSpPr>
      <dsp:spPr>
        <a:xfrm>
          <a:off x="0" y="979884"/>
          <a:ext cx="5324475" cy="979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Theoretical input on MBSR, MBCT and DBT</a:t>
          </a:r>
        </a:p>
      </dsp:txBody>
      <dsp:txXfrm>
        <a:off x="0" y="979884"/>
        <a:ext cx="5324475" cy="979884"/>
      </dsp:txXfrm>
    </dsp:sp>
    <dsp:sp modelId="{42A902C8-450C-4638-9ED1-E6371168720A}">
      <dsp:nvSpPr>
        <dsp:cNvPr id="0" name=""/>
        <dsp:cNvSpPr/>
      </dsp:nvSpPr>
      <dsp:spPr>
        <a:xfrm>
          <a:off x="0" y="1959768"/>
          <a:ext cx="53244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D5F062E-F446-4E45-A677-24AA0004ED27}">
      <dsp:nvSpPr>
        <dsp:cNvPr id="0" name=""/>
        <dsp:cNvSpPr/>
      </dsp:nvSpPr>
      <dsp:spPr>
        <a:xfrm>
          <a:off x="0" y="1959768"/>
          <a:ext cx="5324475" cy="979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Discussion on Approaches</a:t>
          </a:r>
          <a:endParaRPr lang="en-US" sz="2300" kern="1200" dirty="0"/>
        </a:p>
      </dsp:txBody>
      <dsp:txXfrm>
        <a:off x="0" y="1959768"/>
        <a:ext cx="5324475" cy="979884"/>
      </dsp:txXfrm>
    </dsp:sp>
    <dsp:sp modelId="{D0690F5B-9173-49FA-8424-FD86AB9359B9}">
      <dsp:nvSpPr>
        <dsp:cNvPr id="0" name=""/>
        <dsp:cNvSpPr/>
      </dsp:nvSpPr>
      <dsp:spPr>
        <a:xfrm>
          <a:off x="0" y="2939653"/>
          <a:ext cx="53244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D5CB8DF-63C0-462F-B6D9-EB276D4D94E9}">
      <dsp:nvSpPr>
        <dsp:cNvPr id="0" name=""/>
        <dsp:cNvSpPr/>
      </dsp:nvSpPr>
      <dsp:spPr>
        <a:xfrm>
          <a:off x="0" y="2939653"/>
          <a:ext cx="5324475" cy="979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Practical Applications</a:t>
          </a:r>
        </a:p>
        <a:p>
          <a:pPr marL="0" lvl="0" indent="0" algn="l" defTabSz="1022350">
            <a:lnSpc>
              <a:spcPct val="90000"/>
            </a:lnSpc>
            <a:spcBef>
              <a:spcPct val="0"/>
            </a:spcBef>
            <a:spcAft>
              <a:spcPct val="35000"/>
            </a:spcAft>
            <a:buNone/>
          </a:pPr>
          <a:r>
            <a:rPr lang="en-US" sz="2300" kern="1200" dirty="0"/>
            <a:t>Feedback</a:t>
          </a:r>
        </a:p>
      </dsp:txBody>
      <dsp:txXfrm>
        <a:off x="0" y="2939653"/>
        <a:ext cx="5324475" cy="97988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60AD99-EDCD-4602-AFE8-7BD40ACD627E}" type="datetimeFigureOut">
              <a:rPr lang="en-GB"/>
              <a:t>01/11/2022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AF2D7-A4BB-43B7-81E4-975608D35C18}" type="slidenum">
              <a:rPr lang="en-GB"/>
              <a:t>‹#›</a:t>
            </a:fld>
            <a:endParaRPr lang="en-GB"/>
          </a:p>
        </p:txBody>
      </p:sp>
    </p:spTree>
    <p:extLst>
      <p:ext uri="{BB962C8B-B14F-4D97-AF65-F5344CB8AC3E}">
        <p14:creationId xmlns:p14="http://schemas.microsoft.com/office/powerpoint/2010/main" val="12546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DDAF2D7-A4BB-43B7-81E4-975608D35C18}" type="slidenum">
              <a:rPr lang="en-GB" smtClean="0"/>
              <a:t>5</a:t>
            </a:fld>
            <a:endParaRPr lang="en-GB"/>
          </a:p>
        </p:txBody>
      </p:sp>
    </p:spTree>
    <p:extLst>
      <p:ext uri="{BB962C8B-B14F-4D97-AF65-F5344CB8AC3E}">
        <p14:creationId xmlns:p14="http://schemas.microsoft.com/office/powerpoint/2010/main" val="772023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development of mindful awareness by a combination of systematic and informal practice;</a:t>
            </a:r>
          </a:p>
          <a:p>
            <a:r>
              <a:rPr lang="en-GB" dirty="0"/>
              <a:t>•	an attitudinal framework characterized by kindness, curiosity, and a willingness to be present with the unfolding of experience;</a:t>
            </a:r>
          </a:p>
          <a:p>
            <a:endParaRPr lang="en-GB" dirty="0"/>
          </a:p>
          <a:p>
            <a:r>
              <a:rPr lang="en-GB" dirty="0"/>
              <a:t>•	</a:t>
            </a:r>
          </a:p>
        </p:txBody>
      </p:sp>
      <p:sp>
        <p:nvSpPr>
          <p:cNvPr id="4" name="Slide Number Placeholder 3"/>
          <p:cNvSpPr>
            <a:spLocks noGrp="1"/>
          </p:cNvSpPr>
          <p:nvPr>
            <p:ph type="sldNum" sz="quarter" idx="10"/>
          </p:nvPr>
        </p:nvSpPr>
        <p:spPr/>
        <p:txBody>
          <a:bodyPr/>
          <a:lstStyle/>
          <a:p>
            <a:fld id="{DDDAF2D7-A4BB-43B7-81E4-975608D35C18}" type="slidenum">
              <a:rPr lang="en-GB" smtClean="0"/>
              <a:t>7</a:t>
            </a:fld>
            <a:endParaRPr lang="en-GB" dirty="0"/>
          </a:p>
        </p:txBody>
      </p:sp>
    </p:spTree>
    <p:extLst>
      <p:ext uri="{BB962C8B-B14F-4D97-AF65-F5344CB8AC3E}">
        <p14:creationId xmlns:p14="http://schemas.microsoft.com/office/powerpoint/2010/main" val="718769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400" b="1" dirty="0"/>
              <a:t>In a nutshell, ‘dialectics’ means trying to balance opposite positions and look at how they go together. </a:t>
            </a:r>
          </a:p>
          <a:p>
            <a:r>
              <a:rPr lang="en-GB" sz="2400" b="1" dirty="0">
                <a:solidFill>
                  <a:srgbClr val="002060"/>
                </a:solidFill>
              </a:rPr>
              <a:t>For example, in DBT, you will work with your therapist to find a good balance between: </a:t>
            </a:r>
          </a:p>
          <a:p>
            <a:pPr lvl="1"/>
            <a:r>
              <a:rPr lang="en-GB" sz="2400" b="1" dirty="0">
                <a:solidFill>
                  <a:srgbClr val="002060"/>
                </a:solidFill>
              </a:rPr>
              <a:t>Acceptance – accepting yourself as you are. </a:t>
            </a:r>
          </a:p>
          <a:p>
            <a:pPr lvl="1"/>
            <a:r>
              <a:rPr lang="en-GB" sz="2400" b="1" dirty="0">
                <a:solidFill>
                  <a:srgbClr val="002060"/>
                </a:solidFill>
              </a:rPr>
              <a:t>Change – making positive changes in your life. </a:t>
            </a:r>
          </a:p>
          <a:p>
            <a:r>
              <a:rPr lang="en-GB" sz="2400" b="1" dirty="0"/>
              <a:t>You might eventually come to feel that these goals are not as conflicting as they first seem. For example, coming to understand and accept yourself, your experiences and your emotions, can then help you learn to deal with your feelings in a different way</a:t>
            </a:r>
          </a:p>
          <a:p>
            <a:endParaRPr lang="en-GB" dirty="0"/>
          </a:p>
        </p:txBody>
      </p:sp>
      <p:sp>
        <p:nvSpPr>
          <p:cNvPr id="4" name="Slide Number Placeholder 3"/>
          <p:cNvSpPr>
            <a:spLocks noGrp="1"/>
          </p:cNvSpPr>
          <p:nvPr>
            <p:ph type="sldNum" sz="quarter" idx="5"/>
          </p:nvPr>
        </p:nvSpPr>
        <p:spPr/>
        <p:txBody>
          <a:bodyPr/>
          <a:lstStyle/>
          <a:p>
            <a:fld id="{DDDAF2D7-A4BB-43B7-81E4-975608D35C18}" type="slidenum">
              <a:rPr lang="en-GB" smtClean="0"/>
              <a:t>13</a:t>
            </a:fld>
            <a:endParaRPr lang="en-GB" dirty="0"/>
          </a:p>
        </p:txBody>
      </p:sp>
    </p:spTree>
    <p:extLst>
      <p:ext uri="{BB962C8B-B14F-4D97-AF65-F5344CB8AC3E}">
        <p14:creationId xmlns:p14="http://schemas.microsoft.com/office/powerpoint/2010/main" val="114225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8AD59-191C-42D2-B290-4E83384EA7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5D02F9-78F3-404F-AC42-94A0EB493B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C81C37-A1E2-473A-A09D-23533A9A6CAF}"/>
              </a:ext>
            </a:extLst>
          </p:cNvPr>
          <p:cNvSpPr>
            <a:spLocks noGrp="1"/>
          </p:cNvSpPr>
          <p:nvPr>
            <p:ph type="dt" sz="half" idx="10"/>
          </p:nvPr>
        </p:nvSpPr>
        <p:spPr/>
        <p:txBody>
          <a:bodyPr/>
          <a:lstStyle/>
          <a:p>
            <a:fld id="{EA0C0817-A112-4847-8014-A94B7D2A4EA3}" type="datetime1">
              <a:rPr lang="en-US" smtClean="0"/>
              <a:t>11/1/2022</a:t>
            </a:fld>
            <a:endParaRPr lang="en-US" dirty="0"/>
          </a:p>
        </p:txBody>
      </p:sp>
      <p:sp>
        <p:nvSpPr>
          <p:cNvPr id="5" name="Footer Placeholder 4">
            <a:extLst>
              <a:ext uri="{FF2B5EF4-FFF2-40B4-BE49-F238E27FC236}">
                <a16:creationId xmlns:a16="http://schemas.microsoft.com/office/drawing/2014/main" id="{1A11F90C-823C-4312-A52D-C136D869C8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CD1FDF0-B5B0-4E77-A5CF-5CFBD0033F99}"/>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38365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4E61-A25A-4C87-BA31-66604D4578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F6157C-AD77-408F-A584-ABFA21D37B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823354-46CF-428C-8C40-3BE383413851}"/>
              </a:ext>
            </a:extLst>
          </p:cNvPr>
          <p:cNvSpPr>
            <a:spLocks noGrp="1"/>
          </p:cNvSpPr>
          <p:nvPr>
            <p:ph type="dt" sz="half" idx="10"/>
          </p:nvPr>
        </p:nvSpPr>
        <p:spPr/>
        <p:txBody>
          <a:bodyPr/>
          <a:lstStyle/>
          <a:p>
            <a:fld id="{7332B432-ACDA-4023-A761-2BAB76577B62}" type="datetime1">
              <a:rPr lang="en-US" smtClean="0"/>
              <a:t>11/1/2022</a:t>
            </a:fld>
            <a:endParaRPr lang="en-US"/>
          </a:p>
        </p:txBody>
      </p:sp>
      <p:sp>
        <p:nvSpPr>
          <p:cNvPr id="5" name="Footer Placeholder 4">
            <a:extLst>
              <a:ext uri="{FF2B5EF4-FFF2-40B4-BE49-F238E27FC236}">
                <a16:creationId xmlns:a16="http://schemas.microsoft.com/office/drawing/2014/main" id="{C55AC62C-A1EA-4D6A-8E5B-2732CA8063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A4A4D2-D908-4716-A2F2-21ABDE6F3D5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57880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CA565-85E2-403F-B2BC-DCDB1A8300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4CD3F9-3186-4217-BF88-ACC85FFE4B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F2DC21-9EA5-4905-AC83-0468EA5E3059}"/>
              </a:ext>
            </a:extLst>
          </p:cNvPr>
          <p:cNvSpPr>
            <a:spLocks noGrp="1"/>
          </p:cNvSpPr>
          <p:nvPr>
            <p:ph type="dt" sz="half" idx="10"/>
          </p:nvPr>
        </p:nvSpPr>
        <p:spPr/>
        <p:txBody>
          <a:bodyPr/>
          <a:lstStyle/>
          <a:p>
            <a:fld id="{D9C646AA-F36E-4540-911D-FFFC0A0EF24A}" type="datetime1">
              <a:rPr lang="en-US" smtClean="0"/>
              <a:t>11/1/2022</a:t>
            </a:fld>
            <a:endParaRPr lang="en-US" dirty="0"/>
          </a:p>
        </p:txBody>
      </p:sp>
      <p:sp>
        <p:nvSpPr>
          <p:cNvPr id="5" name="Footer Placeholder 4">
            <a:extLst>
              <a:ext uri="{FF2B5EF4-FFF2-40B4-BE49-F238E27FC236}">
                <a16:creationId xmlns:a16="http://schemas.microsoft.com/office/drawing/2014/main" id="{8670CA76-F78B-4F5F-A1AE-958AAABF5A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C5F6AC-2F42-4BCA-A968-1A4ED124872B}"/>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21571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FE9D7-7248-4C1B-804A-78C9D37B7C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88DCBC-24D3-4D11-AE33-E015E0742F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1293A6-AC63-4A20-BA7D-413811F1BF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D8504-1B69-4851-8839-7389CC6C1CA5}"/>
              </a:ext>
            </a:extLst>
          </p:cNvPr>
          <p:cNvSpPr>
            <a:spLocks noGrp="1"/>
          </p:cNvSpPr>
          <p:nvPr>
            <p:ph type="dt" sz="half" idx="10"/>
          </p:nvPr>
        </p:nvSpPr>
        <p:spPr/>
        <p:txBody>
          <a:bodyPr/>
          <a:lstStyle/>
          <a:p>
            <a:fld id="{69186D26-FA5F-4637-B602-B7C2DC34CFD4}" type="datetime1">
              <a:rPr lang="en-US" smtClean="0"/>
              <a:t>11/1/2022</a:t>
            </a:fld>
            <a:endParaRPr lang="en-US"/>
          </a:p>
        </p:txBody>
      </p:sp>
      <p:sp>
        <p:nvSpPr>
          <p:cNvPr id="6" name="Footer Placeholder 5">
            <a:extLst>
              <a:ext uri="{FF2B5EF4-FFF2-40B4-BE49-F238E27FC236}">
                <a16:creationId xmlns:a16="http://schemas.microsoft.com/office/drawing/2014/main" id="{78B0856E-6195-4A3A-8556-7E97792648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6D3663-61B2-4F9B-BEE4-5AF78FAD3FD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10682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0ED2-0A80-4E79-B1A9-CCB62B421B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91DCEB-FFC7-492A-AE8D-47DEA7E949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142F5F-916A-49A9-974D-51FE7A075D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AF7B82-BA34-4C3F-8B24-3A21647D83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2B2C03-275B-4795-808A-7604967C1B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F51CE5-068A-45A4-AB7F-A8746F8E8213}"/>
              </a:ext>
            </a:extLst>
          </p:cNvPr>
          <p:cNvSpPr>
            <a:spLocks noGrp="1"/>
          </p:cNvSpPr>
          <p:nvPr>
            <p:ph type="dt" sz="half" idx="10"/>
          </p:nvPr>
        </p:nvSpPr>
        <p:spPr/>
        <p:txBody>
          <a:bodyPr/>
          <a:lstStyle/>
          <a:p>
            <a:fld id="{8A7F15D8-96D1-4781-BC50-CA8A088B2FE4}" type="datetime1">
              <a:rPr lang="en-US" smtClean="0"/>
              <a:t>11/1/2022</a:t>
            </a:fld>
            <a:endParaRPr lang="en-US"/>
          </a:p>
        </p:txBody>
      </p:sp>
      <p:sp>
        <p:nvSpPr>
          <p:cNvPr id="8" name="Footer Placeholder 7">
            <a:extLst>
              <a:ext uri="{FF2B5EF4-FFF2-40B4-BE49-F238E27FC236}">
                <a16:creationId xmlns:a16="http://schemas.microsoft.com/office/drawing/2014/main" id="{2A1D2845-74AF-40DD-8A16-1F74067546B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449A5D-BFCB-49F6-B0B5-B083C724610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49917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4587D-44D2-4E9A-A315-7E980A48D0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1EBB5E-7C6C-43B3-A264-09C35B6EB9D9}"/>
              </a:ext>
            </a:extLst>
          </p:cNvPr>
          <p:cNvSpPr>
            <a:spLocks noGrp="1"/>
          </p:cNvSpPr>
          <p:nvPr>
            <p:ph type="dt" sz="half" idx="10"/>
          </p:nvPr>
        </p:nvSpPr>
        <p:spPr/>
        <p:txBody>
          <a:bodyPr/>
          <a:lstStyle/>
          <a:p>
            <a:fld id="{F9A96C99-B8F8-4528-BD05-0E16E943DC09}" type="datetime1">
              <a:rPr lang="en-US" smtClean="0"/>
              <a:t>11/1/2022</a:t>
            </a:fld>
            <a:endParaRPr lang="en-US"/>
          </a:p>
        </p:txBody>
      </p:sp>
      <p:sp>
        <p:nvSpPr>
          <p:cNvPr id="4" name="Footer Placeholder 3">
            <a:extLst>
              <a:ext uri="{FF2B5EF4-FFF2-40B4-BE49-F238E27FC236}">
                <a16:creationId xmlns:a16="http://schemas.microsoft.com/office/drawing/2014/main" id="{2D7B8FC6-A29E-472C-82A6-D537B80F61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72207F-A499-4CF0-875F-9452CF3E2E01}"/>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48698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752905-B3C1-45C5-9706-6DA3B6DAAFDA}"/>
              </a:ext>
            </a:extLst>
          </p:cNvPr>
          <p:cNvSpPr>
            <a:spLocks noGrp="1"/>
          </p:cNvSpPr>
          <p:nvPr>
            <p:ph type="dt" sz="half" idx="10"/>
          </p:nvPr>
        </p:nvSpPr>
        <p:spPr/>
        <p:txBody>
          <a:bodyPr/>
          <a:lstStyle/>
          <a:p>
            <a:fld id="{03636942-C211-4B28-8DBD-C953E00AF71B}" type="datetime1">
              <a:rPr lang="en-US" smtClean="0"/>
              <a:t>11/1/2022</a:t>
            </a:fld>
            <a:endParaRPr lang="en-US"/>
          </a:p>
        </p:txBody>
      </p:sp>
      <p:sp>
        <p:nvSpPr>
          <p:cNvPr id="3" name="Footer Placeholder 2">
            <a:extLst>
              <a:ext uri="{FF2B5EF4-FFF2-40B4-BE49-F238E27FC236}">
                <a16:creationId xmlns:a16="http://schemas.microsoft.com/office/drawing/2014/main" id="{E0981A26-F6E7-4E31-A9AA-7568F67F66D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ACDB1B-A458-49DB-959B-6B5D7669206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03903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87D5-145D-45D1-8D33-C6DC1CD1E7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3350A3-D9C3-4D14-9DCA-4BBFF9C2C7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740BFA-1F23-483A-AB77-2C535F282E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078495-AF4E-474A-9EB3-36558ECD38C5}"/>
              </a:ext>
            </a:extLst>
          </p:cNvPr>
          <p:cNvSpPr>
            <a:spLocks noGrp="1"/>
          </p:cNvSpPr>
          <p:nvPr>
            <p:ph type="dt" sz="half" idx="10"/>
          </p:nvPr>
        </p:nvSpPr>
        <p:spPr/>
        <p:txBody>
          <a:bodyPr/>
          <a:lstStyle/>
          <a:p>
            <a:fld id="{7E8D12A6-918A-48BD-8CB9-CA713993B0EA}" type="datetime1">
              <a:rPr lang="en-US" smtClean="0"/>
              <a:t>11/1/2022</a:t>
            </a:fld>
            <a:endParaRPr lang="en-US"/>
          </a:p>
        </p:txBody>
      </p:sp>
      <p:sp>
        <p:nvSpPr>
          <p:cNvPr id="6" name="Footer Placeholder 5">
            <a:extLst>
              <a:ext uri="{FF2B5EF4-FFF2-40B4-BE49-F238E27FC236}">
                <a16:creationId xmlns:a16="http://schemas.microsoft.com/office/drawing/2014/main" id="{304E09F1-D494-4347-B0FB-FD9823132C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DC84A2-A308-43C3-AFA1-C9642901B0E3}"/>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29707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1ACD-6709-4B47-BFF2-EB388F733E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5B03F3-568A-4D2E-BB14-A57E7B8799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AF59D5-51BB-46AB-B37F-21EE577724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964D40-1843-4F25-B36D-E5D274CC380B}"/>
              </a:ext>
            </a:extLst>
          </p:cNvPr>
          <p:cNvSpPr>
            <a:spLocks noGrp="1"/>
          </p:cNvSpPr>
          <p:nvPr>
            <p:ph type="dt" sz="half" idx="10"/>
          </p:nvPr>
        </p:nvSpPr>
        <p:spPr/>
        <p:txBody>
          <a:bodyPr/>
          <a:lstStyle/>
          <a:p>
            <a:fld id="{E778CE86-875F-4587-BCF6-FA054AFC0D53}" type="datetime1">
              <a:rPr lang="en-US" smtClean="0"/>
              <a:pPr/>
              <a:t>11/1/2022</a:t>
            </a:fld>
            <a:endParaRPr lang="en-US" dirty="0"/>
          </a:p>
        </p:txBody>
      </p:sp>
      <p:sp>
        <p:nvSpPr>
          <p:cNvPr id="6" name="Footer Placeholder 5">
            <a:extLst>
              <a:ext uri="{FF2B5EF4-FFF2-40B4-BE49-F238E27FC236}">
                <a16:creationId xmlns:a16="http://schemas.microsoft.com/office/drawing/2014/main" id="{B497692B-5792-47AB-BEF4-EE0BC304B165}"/>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445A074D-5AAF-421A-A17C-9C22D73135A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61049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7700C-A739-44A5-B1C6-CE57FC348B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3BE8D6-35CF-4FF3-9E55-75E2CE2733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80A03F-0D3D-466C-9DB5-707E015951C3}"/>
              </a:ext>
            </a:extLst>
          </p:cNvPr>
          <p:cNvSpPr>
            <a:spLocks noGrp="1"/>
          </p:cNvSpPr>
          <p:nvPr>
            <p:ph type="dt" sz="half" idx="10"/>
          </p:nvPr>
        </p:nvSpPr>
        <p:spPr/>
        <p:txBody>
          <a:bodyPr/>
          <a:lstStyle/>
          <a:p>
            <a:fld id="{134F40B7-36AB-4376-BE14-EF7004D79BB9}" type="datetime1">
              <a:rPr lang="en-US" smtClean="0"/>
              <a:t>11/1/2022</a:t>
            </a:fld>
            <a:endParaRPr lang="en-US"/>
          </a:p>
        </p:txBody>
      </p:sp>
      <p:sp>
        <p:nvSpPr>
          <p:cNvPr id="5" name="Footer Placeholder 4">
            <a:extLst>
              <a:ext uri="{FF2B5EF4-FFF2-40B4-BE49-F238E27FC236}">
                <a16:creationId xmlns:a16="http://schemas.microsoft.com/office/drawing/2014/main" id="{1ECDA328-BE4F-4DCA-8445-B2B0A8AF57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34157-00B9-4234-AB92-D9CE70C6677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58784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606466-0E2C-4B86-9CDD-C6D487CC67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723B51-EBCF-43F0-9D0A-551853C04F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885FC5-28FF-4E70-9443-3EF6EFCB2996}"/>
              </a:ext>
            </a:extLst>
          </p:cNvPr>
          <p:cNvSpPr>
            <a:spLocks noGrp="1"/>
          </p:cNvSpPr>
          <p:nvPr>
            <p:ph type="dt" sz="half" idx="10"/>
          </p:nvPr>
        </p:nvSpPr>
        <p:spPr/>
        <p:txBody>
          <a:bodyPr/>
          <a:lstStyle/>
          <a:p>
            <a:fld id="{FF87CAB8-DCAE-46A5-AADA-B3FAD11A54E0}" type="datetime1">
              <a:rPr lang="en-US" smtClean="0"/>
              <a:t>11/1/2022</a:t>
            </a:fld>
            <a:endParaRPr lang="en-US"/>
          </a:p>
        </p:txBody>
      </p:sp>
      <p:sp>
        <p:nvSpPr>
          <p:cNvPr id="5" name="Footer Placeholder 4">
            <a:extLst>
              <a:ext uri="{FF2B5EF4-FFF2-40B4-BE49-F238E27FC236}">
                <a16:creationId xmlns:a16="http://schemas.microsoft.com/office/drawing/2014/main" id="{5B3A928A-DE73-402B-9537-094FF1F62A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CA8756-76A5-48AB-B327-2149646904ED}"/>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40422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25754B-1C31-4C4A-B747-0900E19235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DE6BE-3A85-47FE-AA11-7AD38CD4B4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B6826C-BE9C-4CFC-A4CB-D481BA4735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11/1/2022</a:t>
            </a:fld>
            <a:endParaRPr lang="en-US"/>
          </a:p>
        </p:txBody>
      </p:sp>
      <p:sp>
        <p:nvSpPr>
          <p:cNvPr id="5" name="Footer Placeholder 4">
            <a:extLst>
              <a:ext uri="{FF2B5EF4-FFF2-40B4-BE49-F238E27FC236}">
                <a16:creationId xmlns:a16="http://schemas.microsoft.com/office/drawing/2014/main" id="{4A55E0D2-429A-46DC-A2EF-365B390F5B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8EA8330-7115-4F7E-A724-25140B43C0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52111450"/>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psycnet-apa-org.ezproxy.uwtsd.ac.uk/doi/10.1037/0000188-000" TargetMode="External"/><Relationship Id="rId2" Type="http://schemas.openxmlformats.org/officeDocument/2006/relationships/hyperlink" Target="https://psycnet-apa-org.ezproxy.uwtsd.ac.uk/doi/10.1037/0000156-00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hyperlink" Target="https://www.mindfulnessstudies.com/understanding-mbps/" TargetMode="External"/><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www.mind.org.uk/media-a/2887/dialectical-behaviour-therapy-2017.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psychologytools.com/professional/therapies/dialectical-behavior-therapy-dbt/"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letstalkaboutcbt.libsyn.com/website" TargetMode="External"/><Relationship Id="rId2" Type="http://schemas.openxmlformats.org/officeDocument/2006/relationships/hyperlink" Target="https://www.babcp.com/What-is-CBT" TargetMode="Externa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640080" y="325369"/>
            <a:ext cx="4368602" cy="1956841"/>
          </a:xfrm>
        </p:spPr>
        <p:txBody>
          <a:bodyPr anchor="b">
            <a:normAutofit/>
          </a:bodyPr>
          <a:lstStyle/>
          <a:p>
            <a:r>
              <a:rPr lang="en-GB" sz="4200" b="1" dirty="0"/>
              <a:t>Counselling Skills and Approaches ECPS5010</a:t>
            </a: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640080" y="2872899"/>
            <a:ext cx="4823881" cy="3320668"/>
          </a:xfrm>
        </p:spPr>
        <p:txBody>
          <a:bodyPr>
            <a:normAutofit/>
          </a:bodyPr>
          <a:lstStyle/>
          <a:p>
            <a:pPr marL="0" indent="0">
              <a:buNone/>
            </a:pPr>
            <a:r>
              <a:rPr lang="en-GB" sz="3600" b="1" dirty="0"/>
              <a:t>Week 5:  Monday 7th  November</a:t>
            </a:r>
          </a:p>
          <a:p>
            <a:pPr marL="0" indent="0">
              <a:buNone/>
            </a:pPr>
            <a:r>
              <a:rPr lang="en-GB" sz="3600" b="1" dirty="0">
                <a:solidFill>
                  <a:schemeClr val="accent2"/>
                </a:solidFill>
              </a:rPr>
              <a:t>Counselling Theories and Approaches </a:t>
            </a:r>
          </a:p>
          <a:p>
            <a:pPr marL="0" indent="0">
              <a:buNone/>
            </a:pPr>
            <a:r>
              <a:rPr lang="en-GB" sz="3600" b="1" dirty="0">
                <a:solidFill>
                  <a:schemeClr val="accent2"/>
                </a:solidFill>
              </a:rPr>
              <a:t>New Cognitive Approaches (CBT) </a:t>
            </a:r>
          </a:p>
          <a:p>
            <a:pPr marL="0" indent="0">
              <a:buNone/>
            </a:pPr>
            <a:endParaRPr lang="en-GB" sz="3600" b="1" dirty="0"/>
          </a:p>
        </p:txBody>
      </p:sp>
      <p:pic>
        <p:nvPicPr>
          <p:cNvPr id="7" name="Picture 6">
            <a:extLst>
              <a:ext uri="{FF2B5EF4-FFF2-40B4-BE49-F238E27FC236}">
                <a16:creationId xmlns:a16="http://schemas.microsoft.com/office/drawing/2014/main" id="{173D1614-461E-DFEC-8F1E-E1199EA36157}"/>
              </a:ext>
            </a:extLst>
          </p:cNvPr>
          <p:cNvPicPr>
            <a:picLocks noChangeAspect="1"/>
          </p:cNvPicPr>
          <p:nvPr/>
        </p:nvPicPr>
        <p:blipFill rotWithShape="1">
          <a:blip r:embed="rId2">
            <a:extLst>
              <a:ext uri="{28A0092B-C50C-407E-A947-70E740481C1C}">
                <a14:useLocalDpi xmlns:a14="http://schemas.microsoft.com/office/drawing/2010/main" val="0"/>
              </a:ext>
            </a:extLst>
          </a:blip>
          <a:srcRect l="21070" r="14234" b="-1"/>
          <a:stretch/>
        </p:blipFill>
        <p:spPr>
          <a:xfrm>
            <a:off x="5345361" y="-140236"/>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AEB2A4B-C5D0-4672-B647-099D0A6641DB}"/>
              </a:ext>
            </a:extLst>
          </p:cNvPr>
          <p:cNvSpPr>
            <a:spLocks noGrp="1"/>
          </p:cNvSpPr>
          <p:nvPr>
            <p:ph type="title"/>
          </p:nvPr>
        </p:nvSpPr>
        <p:spPr>
          <a:xfrm>
            <a:off x="481011" y="327025"/>
            <a:ext cx="5324477" cy="1630363"/>
          </a:xfrm>
        </p:spPr>
        <p:txBody>
          <a:bodyPr anchor="b">
            <a:normAutofit/>
          </a:bodyPr>
          <a:lstStyle/>
          <a:p>
            <a:r>
              <a:rPr lang="en-GB" sz="3600" dirty="0"/>
              <a:t>Aims</a:t>
            </a:r>
          </a:p>
        </p:txBody>
      </p:sp>
      <p:pic>
        <p:nvPicPr>
          <p:cNvPr id="10" name="Picture 9">
            <a:extLst>
              <a:ext uri="{FF2B5EF4-FFF2-40B4-BE49-F238E27FC236}">
                <a16:creationId xmlns:a16="http://schemas.microsoft.com/office/drawing/2014/main" id="{FB85B6D2-42FA-464E-A97A-65EDA45944FD}"/>
              </a:ext>
            </a:extLst>
          </p:cNvPr>
          <p:cNvPicPr>
            <a:picLocks noChangeAspect="1"/>
          </p:cNvPicPr>
          <p:nvPr/>
        </p:nvPicPr>
        <p:blipFill rotWithShape="1">
          <a:blip r:embed="rId2"/>
          <a:srcRect l="20631" r="18759" b="-2"/>
          <a:stretch/>
        </p:blipFill>
        <p:spPr>
          <a:xfrm>
            <a:off x="5966355" y="1588"/>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8" name="Content Placeholder 5">
            <a:extLst>
              <a:ext uri="{FF2B5EF4-FFF2-40B4-BE49-F238E27FC236}">
                <a16:creationId xmlns:a16="http://schemas.microsoft.com/office/drawing/2014/main" id="{49DB5A6D-2B10-4A4F-A5C7-961930D49CB4}"/>
              </a:ext>
            </a:extLst>
          </p:cNvPr>
          <p:cNvGraphicFramePr>
            <a:graphicFrameLocks noGrp="1"/>
          </p:cNvGraphicFramePr>
          <p:nvPr>
            <p:ph idx="1"/>
            <p:extLst>
              <p:ext uri="{D42A27DB-BD31-4B8C-83A1-F6EECF244321}">
                <p14:modId xmlns:p14="http://schemas.microsoft.com/office/powerpoint/2010/main" val="2258393754"/>
              </p:ext>
            </p:extLst>
          </p:nvPr>
        </p:nvGraphicFramePr>
        <p:xfrm>
          <a:off x="481013" y="2286001"/>
          <a:ext cx="5324475" cy="3919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5534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7DEC28-DE07-4F7C-B04B-244132F72809}"/>
              </a:ext>
            </a:extLst>
          </p:cNvPr>
          <p:cNvSpPr>
            <a:spLocks noGrp="1"/>
          </p:cNvSpPr>
          <p:nvPr>
            <p:ph type="title"/>
          </p:nvPr>
        </p:nvSpPr>
        <p:spPr>
          <a:xfrm>
            <a:off x="645065" y="1463040"/>
            <a:ext cx="3796306" cy="2690949"/>
          </a:xfrm>
        </p:spPr>
        <p:txBody>
          <a:bodyPr anchor="t">
            <a:normAutofit/>
          </a:bodyPr>
          <a:lstStyle/>
          <a:p>
            <a:r>
              <a:rPr lang="en-GB" sz="4800" dirty="0"/>
              <a:t>Additional  Information</a:t>
            </a:r>
            <a:endParaRPr lang="en-GB" sz="4800" b="1"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EF0E5D8-3EF7-47F4-8D37-02920186E99E}"/>
              </a:ext>
            </a:extLst>
          </p:cNvPr>
          <p:cNvSpPr>
            <a:spLocks noGrp="1"/>
          </p:cNvSpPr>
          <p:nvPr>
            <p:ph idx="1"/>
          </p:nvPr>
        </p:nvSpPr>
        <p:spPr>
          <a:xfrm>
            <a:off x="5656218" y="1463039"/>
            <a:ext cx="5542387" cy="4300447"/>
          </a:xfrm>
        </p:spPr>
        <p:txBody>
          <a:bodyPr anchor="t">
            <a:normAutofit/>
          </a:bodyPr>
          <a:lstStyle/>
          <a:p>
            <a:r>
              <a:rPr lang="en-GB" sz="2000" b="0" i="0" dirty="0">
                <a:effectLst/>
                <a:latin typeface="-apple-system"/>
              </a:rPr>
              <a:t>Reading 1: Chapter 1 and 2 Davis, D., </a:t>
            </a:r>
            <a:r>
              <a:rPr lang="en-GB" sz="2000" b="0" i="0" dirty="0" err="1">
                <a:effectLst/>
                <a:latin typeface="-apple-system"/>
              </a:rPr>
              <a:t>DeBlaere</a:t>
            </a:r>
            <a:r>
              <a:rPr lang="en-GB" sz="2000" b="0" i="0" dirty="0">
                <a:effectLst/>
                <a:latin typeface="-apple-system"/>
              </a:rPr>
              <a:t>, C., Hook, J. N., &amp; Owen, J. (2020). </a:t>
            </a:r>
            <a:r>
              <a:rPr lang="en-GB" sz="2000" b="0" i="1" dirty="0">
                <a:effectLst/>
                <a:latin typeface="-apple-system"/>
              </a:rPr>
              <a:t>Mindfulness-based practices in therapy: A cultural humility approach.</a:t>
            </a:r>
            <a:r>
              <a:rPr lang="en-GB" sz="2000" b="0" i="0" dirty="0">
                <a:effectLst/>
                <a:latin typeface="-apple-system"/>
              </a:rPr>
              <a:t> American Psychological Association. </a:t>
            </a:r>
            <a:r>
              <a:rPr lang="en-GB" sz="2000" b="0" i="0" u="none" strike="noStrike" dirty="0">
                <a:effectLst/>
                <a:latin typeface="-apple-system"/>
                <a:hlinkClick r:id="rId2"/>
              </a:rPr>
              <a:t>https://doi-org.ezproxy.uwtsd.ac.uk/10.1037/0000156-000</a:t>
            </a:r>
            <a:endParaRPr lang="en-GB" sz="2000" b="0" i="0" dirty="0">
              <a:effectLst/>
              <a:latin typeface="-apple-system"/>
            </a:endParaRPr>
          </a:p>
          <a:p>
            <a:r>
              <a:rPr lang="en-GB" sz="2000" b="0" i="0" dirty="0">
                <a:effectLst/>
                <a:latin typeface="-apple-system"/>
              </a:rPr>
              <a:t>Reading 2: Chapter 1 and 2 Chapman, A. L., &amp; Dixon-Gordon, K. L. (2020). </a:t>
            </a:r>
            <a:r>
              <a:rPr lang="en-GB" sz="2000" b="0" i="1" dirty="0">
                <a:effectLst/>
                <a:latin typeface="-apple-system"/>
              </a:rPr>
              <a:t>Dialectical </a:t>
            </a:r>
            <a:r>
              <a:rPr lang="en-GB" sz="2000" b="0" i="1" dirty="0" err="1">
                <a:effectLst/>
                <a:latin typeface="-apple-system"/>
              </a:rPr>
              <a:t>behavior</a:t>
            </a:r>
            <a:r>
              <a:rPr lang="en-GB" sz="2000" b="0" i="1" dirty="0">
                <a:effectLst/>
                <a:latin typeface="-apple-system"/>
              </a:rPr>
              <a:t> therapy.</a:t>
            </a:r>
            <a:r>
              <a:rPr lang="en-GB" sz="2000" b="0" i="0" dirty="0">
                <a:effectLst/>
                <a:latin typeface="-apple-system"/>
              </a:rPr>
              <a:t> American Psychological Association. </a:t>
            </a:r>
            <a:r>
              <a:rPr lang="en-GB" sz="2000" b="0" i="0" u="none" strike="noStrike" dirty="0">
                <a:effectLst/>
                <a:latin typeface="-apple-system"/>
                <a:hlinkClick r:id="rId3"/>
              </a:rPr>
              <a:t>https://doi-org.ezproxy.uwtsd.ac.uk/10.1037/0000188-000</a:t>
            </a:r>
            <a:endParaRPr lang="en-GB" sz="2000" b="0" i="0" u="none" strike="noStrike" dirty="0">
              <a:effectLst/>
              <a:latin typeface="-apple-system"/>
            </a:endParaRPr>
          </a:p>
          <a:p>
            <a:endParaRPr lang="en-GB" sz="2000" dirty="0">
              <a:latin typeface="-apple-system"/>
            </a:endParaRPr>
          </a:p>
          <a:p>
            <a:endParaRPr lang="en-GB" sz="2000" dirty="0"/>
          </a:p>
        </p:txBody>
      </p:sp>
    </p:spTree>
    <p:extLst>
      <p:ext uri="{BB962C8B-B14F-4D97-AF65-F5344CB8AC3E}">
        <p14:creationId xmlns:p14="http://schemas.microsoft.com/office/powerpoint/2010/main" val="3260561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p:cNvSpPr>
            <a:spLocks noGrp="1"/>
          </p:cNvSpPr>
          <p:nvPr>
            <p:ph type="title"/>
          </p:nvPr>
        </p:nvSpPr>
        <p:spPr>
          <a:xfrm>
            <a:off x="589560" y="856180"/>
            <a:ext cx="4560584" cy="1128068"/>
          </a:xfrm>
        </p:spPr>
        <p:txBody>
          <a:bodyPr vert="horz" lIns="91440" tIns="45720" rIns="91440" bIns="45720" rtlCol="0" anchor="ctr">
            <a:normAutofit/>
          </a:bodyPr>
          <a:lstStyle/>
          <a:p>
            <a:r>
              <a:rPr lang="en-US" sz="3700"/>
              <a:t>Development of Contemporary CBT</a:t>
            </a:r>
          </a:p>
        </p:txBody>
      </p:sp>
      <p:grpSp>
        <p:nvGrpSpPr>
          <p:cNvPr id="17" name="Group 1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8" name="Rectangle 1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p:cNvSpPr>
            <a:spLocks noGrp="1"/>
          </p:cNvSpPr>
          <p:nvPr>
            <p:ph type="body" sz="half" idx="2"/>
          </p:nvPr>
        </p:nvSpPr>
        <p:spPr>
          <a:xfrm>
            <a:off x="590719" y="2330505"/>
            <a:ext cx="4559425" cy="3979585"/>
          </a:xfrm>
        </p:spPr>
        <p:txBody>
          <a:bodyPr vert="horz" lIns="91440" tIns="45720" rIns="91440" bIns="45720" rtlCol="0" anchor="ctr">
            <a:noAutofit/>
          </a:bodyPr>
          <a:lstStyle/>
          <a:p>
            <a:pPr indent="-228600">
              <a:buFont typeface="Arial" panose="020B0604020202020204" pitchFamily="34" charset="0"/>
              <a:buChar char="•"/>
            </a:pPr>
            <a:endParaRPr lang="en-US" sz="2800" dirty="0"/>
          </a:p>
          <a:p>
            <a:pPr indent="-228600">
              <a:buFont typeface="Arial" panose="020B0604020202020204" pitchFamily="34" charset="0"/>
              <a:buChar char="•"/>
            </a:pPr>
            <a:r>
              <a:rPr lang="en-US" sz="2800" dirty="0"/>
              <a:t>First Wave</a:t>
            </a:r>
          </a:p>
          <a:p>
            <a:pPr indent="-228600">
              <a:buFont typeface="Arial" panose="020B0604020202020204" pitchFamily="34" charset="0"/>
              <a:buChar char="•"/>
            </a:pPr>
            <a:r>
              <a:rPr lang="en-US" sz="2800" dirty="0"/>
              <a:t>Second Wave</a:t>
            </a:r>
          </a:p>
          <a:p>
            <a:pPr indent="-228600">
              <a:buFont typeface="Arial" panose="020B0604020202020204" pitchFamily="34" charset="0"/>
              <a:buChar char="•"/>
            </a:pPr>
            <a:r>
              <a:rPr lang="en-US" sz="2800" b="1" dirty="0"/>
              <a:t>Third Wave</a:t>
            </a:r>
          </a:p>
          <a:p>
            <a:pPr indent="-228600">
              <a:buFont typeface="Arial" panose="020B0604020202020204" pitchFamily="34" charset="0"/>
              <a:buChar char="•"/>
            </a:pPr>
            <a:endParaRPr lang="en-US" sz="2800" dirty="0"/>
          </a:p>
          <a:p>
            <a:pPr indent="-228600">
              <a:buFont typeface="Arial" panose="020B0604020202020204" pitchFamily="34" charset="0"/>
              <a:buChar char="•"/>
            </a:pPr>
            <a:r>
              <a:rPr lang="en-US" sz="2800" dirty="0"/>
              <a:t>Grant, A. Ed. (2010) </a:t>
            </a:r>
            <a:r>
              <a:rPr lang="en-US" sz="2800" i="1" dirty="0"/>
              <a:t>Cognitive </a:t>
            </a:r>
            <a:r>
              <a:rPr lang="en-US" sz="2800" i="1" dirty="0" err="1"/>
              <a:t>Behavioural</a:t>
            </a:r>
            <a:r>
              <a:rPr lang="en-US" sz="2800" i="1" dirty="0"/>
              <a:t> Therapy in Mental Health, </a:t>
            </a:r>
            <a:r>
              <a:rPr lang="en-US" sz="2800" dirty="0"/>
              <a:t>London: Sage (p.251)</a:t>
            </a:r>
          </a:p>
        </p:txBody>
      </p:sp>
      <p:sp>
        <p:nvSpPr>
          <p:cNvPr id="23" name="Rectangle 2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p:cNvPicPr>
            <a:picLocks noGrp="1" noChangeAspect="1"/>
          </p:cNvPicPr>
          <p:nvPr>
            <p:ph idx="1"/>
          </p:nvPr>
        </p:nvPicPr>
        <p:blipFill rotWithShape="1">
          <a:blip r:embed="rId2"/>
          <a:srcRect l="11407" r="11225"/>
          <a:stretch/>
        </p:blipFill>
        <p:spPr>
          <a:xfrm>
            <a:off x="5977788" y="799352"/>
            <a:ext cx="5425410" cy="5259296"/>
          </a:xfrm>
          <a:prstGeom prst="rect">
            <a:avLst/>
          </a:prstGeom>
        </p:spPr>
      </p:pic>
    </p:spTree>
    <p:extLst>
      <p:ext uri="{BB962C8B-B14F-4D97-AF65-F5344CB8AC3E}">
        <p14:creationId xmlns:p14="http://schemas.microsoft.com/office/powerpoint/2010/main" val="2427908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46137" y="727626"/>
            <a:ext cx="4602152" cy="1718225"/>
          </a:xfrm>
        </p:spPr>
        <p:txBody>
          <a:bodyPr vert="horz" lIns="91440" tIns="45720" rIns="91440" bIns="45720" rtlCol="0" anchor="ctr">
            <a:normAutofit/>
          </a:bodyPr>
          <a:lstStyle/>
          <a:p>
            <a:pPr>
              <a:lnSpc>
                <a:spcPct val="90000"/>
              </a:lnSpc>
            </a:pPr>
            <a:r>
              <a:rPr lang="en-US" sz="4400" dirty="0">
                <a:solidFill>
                  <a:schemeClr val="tx1">
                    <a:lumMod val="85000"/>
                    <a:lumOff val="15000"/>
                  </a:schemeClr>
                </a:solidFill>
              </a:rPr>
              <a:t>New Cognitive Approaches  </a:t>
            </a:r>
          </a:p>
        </p:txBody>
      </p:sp>
      <p:pic>
        <p:nvPicPr>
          <p:cNvPr id="19" name="Content Placeholder 5">
            <a:extLst>
              <a:ext uri="{FF2B5EF4-FFF2-40B4-BE49-F238E27FC236}">
                <a16:creationId xmlns:a16="http://schemas.microsoft.com/office/drawing/2014/main" id="{ECDB806F-FBB7-48C8-A01C-54F9FDAAF29F}"/>
              </a:ext>
            </a:extLst>
          </p:cNvPr>
          <p:cNvPicPr>
            <a:picLocks noGrp="1" noChangeAspect="1"/>
          </p:cNvPicPr>
          <p:nvPr>
            <p:ph idx="1"/>
          </p:nvPr>
        </p:nvPicPr>
        <p:blipFill rotWithShape="1">
          <a:blip r:embed="rId3"/>
          <a:srcRect l="39098" r="2" b="2"/>
          <a:stretch/>
        </p:blipFill>
        <p:spPr>
          <a:xfrm>
            <a:off x="424928" y="445572"/>
            <a:ext cx="5522976" cy="6053328"/>
          </a:xfrm>
          <a:prstGeom prst="rect">
            <a:avLst/>
          </a:prstGeom>
        </p:spPr>
      </p:pic>
      <p:sp>
        <p:nvSpPr>
          <p:cNvPr id="4" name="Text Placeholder 3"/>
          <p:cNvSpPr>
            <a:spLocks noGrp="1"/>
          </p:cNvSpPr>
          <p:nvPr>
            <p:ph type="body" sz="half" idx="2"/>
          </p:nvPr>
        </p:nvSpPr>
        <p:spPr>
          <a:xfrm>
            <a:off x="6846137" y="2538919"/>
            <a:ext cx="4602152" cy="3557805"/>
          </a:xfrm>
        </p:spPr>
        <p:txBody>
          <a:bodyPr vert="horz" lIns="91440" tIns="45720" rIns="91440" bIns="45720" rtlCol="0">
            <a:normAutofit/>
          </a:bodyPr>
          <a:lstStyle/>
          <a:p>
            <a:pPr indent="-182880">
              <a:lnSpc>
                <a:spcPct val="100000"/>
              </a:lnSpc>
              <a:buFont typeface="Garamond" pitchFamily="18" charset="0"/>
              <a:buChar char="◦"/>
            </a:pPr>
            <a:r>
              <a:rPr lang="en-US" sz="2000" dirty="0"/>
              <a:t>Mindfulness Based Stress Reduction (MBSR)</a:t>
            </a:r>
          </a:p>
          <a:p>
            <a:pPr indent="-182880">
              <a:lnSpc>
                <a:spcPct val="100000"/>
              </a:lnSpc>
              <a:buFont typeface="Garamond" pitchFamily="18" charset="0"/>
              <a:buChar char="◦"/>
            </a:pPr>
            <a:r>
              <a:rPr lang="en-US" sz="2000" dirty="0"/>
              <a:t>Mindfulness Based Cognitive Therapy (MBCT) </a:t>
            </a:r>
          </a:p>
          <a:p>
            <a:pPr indent="-182880">
              <a:lnSpc>
                <a:spcPct val="100000"/>
              </a:lnSpc>
              <a:buFont typeface="Garamond" pitchFamily="18" charset="0"/>
              <a:buChar char="◦"/>
            </a:pPr>
            <a:r>
              <a:rPr lang="en-US" sz="2000" dirty="0"/>
              <a:t>Dialectical </a:t>
            </a:r>
            <a:r>
              <a:rPr lang="en-US" sz="2000" dirty="0" err="1"/>
              <a:t>Behaviour</a:t>
            </a:r>
            <a:r>
              <a:rPr lang="en-US" sz="2000" dirty="0"/>
              <a:t> Therapy (DBT)</a:t>
            </a:r>
          </a:p>
          <a:p>
            <a:pPr indent="-182880">
              <a:lnSpc>
                <a:spcPct val="100000"/>
              </a:lnSpc>
              <a:buFont typeface="Garamond" pitchFamily="18" charset="0"/>
              <a:buChar char="◦"/>
            </a:pPr>
            <a:r>
              <a:rPr lang="en-US" sz="2000" dirty="0"/>
              <a:t>Compassion Focus Therapy (CFT) </a:t>
            </a:r>
          </a:p>
          <a:p>
            <a:pPr indent="-182880">
              <a:lnSpc>
                <a:spcPct val="100000"/>
              </a:lnSpc>
              <a:buFont typeface="Garamond" pitchFamily="18" charset="0"/>
              <a:buChar char="◦"/>
            </a:pPr>
            <a:r>
              <a:rPr lang="en-US" sz="2000" dirty="0"/>
              <a:t>Acceptance and Commitment Therapy </a:t>
            </a:r>
          </a:p>
          <a:p>
            <a:pPr indent="-182880">
              <a:lnSpc>
                <a:spcPct val="100000"/>
              </a:lnSpc>
              <a:buFont typeface="Garamond" pitchFamily="18" charset="0"/>
              <a:buChar char="◦"/>
            </a:pPr>
            <a:r>
              <a:rPr lang="en-US" sz="2000" dirty="0"/>
              <a:t>Other Psychotherapeutic Practices</a:t>
            </a:r>
          </a:p>
          <a:p>
            <a:pPr indent="-182880">
              <a:lnSpc>
                <a:spcPct val="100000"/>
              </a:lnSpc>
              <a:buFont typeface="Garamond" pitchFamily="18" charset="0"/>
              <a:buChar char="◦"/>
            </a:pPr>
            <a:endParaRPr lang="en-US" b="1" dirty="0"/>
          </a:p>
          <a:p>
            <a:pPr indent="-182880">
              <a:lnSpc>
                <a:spcPct val="100000"/>
              </a:lnSpc>
              <a:buFont typeface="Garamond" pitchFamily="18" charset="0"/>
              <a:buChar char="◦"/>
            </a:pPr>
            <a:endParaRPr lang="en-US" dirty="0"/>
          </a:p>
        </p:txBody>
      </p:sp>
    </p:spTree>
    <p:extLst>
      <p:ext uri="{BB962C8B-B14F-4D97-AF65-F5344CB8AC3E}">
        <p14:creationId xmlns:p14="http://schemas.microsoft.com/office/powerpoint/2010/main" val="522943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3BF0ED-F0EB-414B-BDEB-26B37FB054EE}"/>
              </a:ext>
            </a:extLst>
          </p:cNvPr>
          <p:cNvSpPr>
            <a:spLocks noGrp="1"/>
          </p:cNvSpPr>
          <p:nvPr>
            <p:ph type="title"/>
          </p:nvPr>
        </p:nvSpPr>
        <p:spPr>
          <a:xfrm>
            <a:off x="640080" y="325369"/>
            <a:ext cx="4368602" cy="1956841"/>
          </a:xfrm>
        </p:spPr>
        <p:txBody>
          <a:bodyPr anchor="b">
            <a:normAutofit/>
          </a:bodyPr>
          <a:lstStyle/>
          <a:p>
            <a:r>
              <a:rPr lang="en-GB" sz="5400" dirty="0"/>
              <a:t>You tube Clip</a:t>
            </a: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103209-253F-455D-9039-68F116E6DAE4}"/>
              </a:ext>
            </a:extLst>
          </p:cNvPr>
          <p:cNvSpPr>
            <a:spLocks noGrp="1"/>
          </p:cNvSpPr>
          <p:nvPr>
            <p:ph idx="1"/>
          </p:nvPr>
        </p:nvSpPr>
        <p:spPr>
          <a:xfrm>
            <a:off x="640080" y="2872899"/>
            <a:ext cx="4243589" cy="3320668"/>
          </a:xfrm>
        </p:spPr>
        <p:txBody>
          <a:bodyPr>
            <a:normAutofit/>
          </a:bodyPr>
          <a:lstStyle/>
          <a:p>
            <a:pPr marL="0" indent="0">
              <a:buNone/>
            </a:pPr>
            <a:r>
              <a:rPr lang="en-GB" sz="2200" dirty="0"/>
              <a:t>Mindfulness </a:t>
            </a:r>
          </a:p>
          <a:p>
            <a:pPr marL="0" indent="0">
              <a:buNone/>
            </a:pPr>
            <a:r>
              <a:rPr lang="en-GB" sz="2200" dirty="0"/>
              <a:t>Jon Kabat-Zinn</a:t>
            </a:r>
          </a:p>
        </p:txBody>
      </p:sp>
      <p:pic>
        <p:nvPicPr>
          <p:cNvPr id="5" name="Picture 4" descr="Close up of a red, blue and orange LED screen">
            <a:extLst>
              <a:ext uri="{FF2B5EF4-FFF2-40B4-BE49-F238E27FC236}">
                <a16:creationId xmlns:a16="http://schemas.microsoft.com/office/drawing/2014/main" id="{8449E73A-16D3-4DC6-8A32-3784F407439F}"/>
              </a:ext>
            </a:extLst>
          </p:cNvPr>
          <p:cNvPicPr>
            <a:picLocks noChangeAspect="1"/>
          </p:cNvPicPr>
          <p:nvPr/>
        </p:nvPicPr>
        <p:blipFill rotWithShape="1">
          <a:blip r:embed="rId2"/>
          <a:srcRect l="13950" r="1909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93184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46137" y="727626"/>
            <a:ext cx="4602152" cy="1718225"/>
          </a:xfrm>
        </p:spPr>
        <p:txBody>
          <a:bodyPr vert="horz" lIns="91440" tIns="45720" rIns="91440" bIns="45720" rtlCol="0" anchor="ctr">
            <a:normAutofit/>
          </a:bodyPr>
          <a:lstStyle/>
          <a:p>
            <a:pPr>
              <a:lnSpc>
                <a:spcPct val="90000"/>
              </a:lnSpc>
            </a:pPr>
            <a:br>
              <a:rPr lang="en-US" sz="4800" b="1" dirty="0">
                <a:solidFill>
                  <a:schemeClr val="tx1">
                    <a:lumMod val="85000"/>
                    <a:lumOff val="15000"/>
                  </a:schemeClr>
                </a:solidFill>
              </a:rPr>
            </a:br>
            <a:endParaRPr lang="en-US" sz="4800" b="1" dirty="0">
              <a:solidFill>
                <a:schemeClr val="tx1">
                  <a:lumMod val="85000"/>
                  <a:lumOff val="15000"/>
                </a:schemeClr>
              </a:solidFill>
            </a:endParaRPr>
          </a:p>
        </p:txBody>
      </p:sp>
      <p:pic>
        <p:nvPicPr>
          <p:cNvPr id="34" name="Content Placeholder 4" descr="A close up of a human face&#10;&#10;Description automatically generated with low confidence">
            <a:extLst>
              <a:ext uri="{FF2B5EF4-FFF2-40B4-BE49-F238E27FC236}">
                <a16:creationId xmlns:a16="http://schemas.microsoft.com/office/drawing/2014/main" id="{39F4C064-7C00-4189-9899-DF8A3B8528C4}"/>
              </a:ext>
            </a:extLst>
          </p:cNvPr>
          <p:cNvPicPr>
            <a:picLocks noGrp="1" noChangeAspect="1"/>
          </p:cNvPicPr>
          <p:nvPr>
            <p:ph idx="1"/>
          </p:nvPr>
        </p:nvPicPr>
        <p:blipFill rotWithShape="1">
          <a:blip r:embed="rId3"/>
          <a:srcRect l="30641" r="8459" b="2"/>
          <a:stretch/>
        </p:blipFill>
        <p:spPr>
          <a:xfrm>
            <a:off x="424928" y="419292"/>
            <a:ext cx="5522976" cy="6053328"/>
          </a:xfrm>
          <a:prstGeom prst="rect">
            <a:avLst/>
          </a:prstGeom>
        </p:spPr>
      </p:pic>
      <p:sp>
        <p:nvSpPr>
          <p:cNvPr id="4" name="Text Placeholder 3"/>
          <p:cNvSpPr>
            <a:spLocks noGrp="1"/>
          </p:cNvSpPr>
          <p:nvPr>
            <p:ph type="body" sz="half" idx="2"/>
          </p:nvPr>
        </p:nvSpPr>
        <p:spPr>
          <a:xfrm>
            <a:off x="6846137" y="419293"/>
            <a:ext cx="4602152" cy="5677432"/>
          </a:xfrm>
        </p:spPr>
        <p:txBody>
          <a:bodyPr vert="horz" lIns="91440" tIns="45720" rIns="91440" bIns="45720" rtlCol="0">
            <a:normAutofit/>
          </a:bodyPr>
          <a:lstStyle/>
          <a:p>
            <a:pPr indent="-182880">
              <a:lnSpc>
                <a:spcPct val="90000"/>
              </a:lnSpc>
              <a:buFont typeface="Garamond" pitchFamily="18" charset="0"/>
              <a:buChar char="◦"/>
            </a:pPr>
            <a:endParaRPr lang="en-US" sz="2000" b="1" i="1" dirty="0"/>
          </a:p>
          <a:p>
            <a:pPr indent="-182880">
              <a:lnSpc>
                <a:spcPct val="90000"/>
              </a:lnSpc>
              <a:buFont typeface="Garamond" pitchFamily="18" charset="0"/>
              <a:buChar char="◦"/>
            </a:pPr>
            <a:endParaRPr lang="en-US" sz="2000" b="1" i="1" dirty="0"/>
          </a:p>
          <a:p>
            <a:pPr indent="-182880">
              <a:lnSpc>
                <a:spcPct val="90000"/>
              </a:lnSpc>
              <a:buFont typeface="Garamond" pitchFamily="18" charset="0"/>
              <a:buChar char="◦"/>
            </a:pPr>
            <a:endParaRPr lang="en-US" sz="2000" b="1" i="1" dirty="0"/>
          </a:p>
          <a:p>
            <a:pPr indent="-182880">
              <a:lnSpc>
                <a:spcPct val="90000"/>
              </a:lnSpc>
              <a:buFont typeface="Garamond" pitchFamily="18" charset="0"/>
              <a:buChar char="◦"/>
            </a:pPr>
            <a:endParaRPr lang="en-US" sz="2000" b="1" i="1" dirty="0"/>
          </a:p>
          <a:p>
            <a:pPr>
              <a:lnSpc>
                <a:spcPct val="90000"/>
              </a:lnSpc>
            </a:pPr>
            <a:r>
              <a:rPr lang="en-US" sz="2000" b="1" i="1" dirty="0"/>
              <a:t>Mindfulness has been defined as the awareness that emerges when we pay attention to experience on purpose, in the present moment, and nonjudgmentally (Kabat-Zinn, 1994). </a:t>
            </a:r>
          </a:p>
          <a:p>
            <a:pPr indent="-182880">
              <a:lnSpc>
                <a:spcPct val="90000"/>
              </a:lnSpc>
              <a:buFont typeface="Garamond" pitchFamily="18" charset="0"/>
              <a:buChar char="◦"/>
            </a:pPr>
            <a:endParaRPr lang="en-US" sz="1700" b="1" i="1" dirty="0"/>
          </a:p>
          <a:p>
            <a:pPr indent="-182880">
              <a:lnSpc>
                <a:spcPct val="90000"/>
              </a:lnSpc>
              <a:buFont typeface="Garamond" pitchFamily="18" charset="0"/>
              <a:buChar char="◦"/>
            </a:pPr>
            <a:endParaRPr lang="en-US" sz="1700" b="1" i="1" dirty="0"/>
          </a:p>
        </p:txBody>
      </p:sp>
    </p:spTree>
    <p:extLst>
      <p:ext uri="{BB962C8B-B14F-4D97-AF65-F5344CB8AC3E}">
        <p14:creationId xmlns:p14="http://schemas.microsoft.com/office/powerpoint/2010/main" val="155521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389812" y="0"/>
            <a:ext cx="4802188"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2" name="Title 1"/>
          <p:cNvSpPr>
            <a:spLocks noGrp="1"/>
          </p:cNvSpPr>
          <p:nvPr>
            <p:ph type="title"/>
          </p:nvPr>
        </p:nvSpPr>
        <p:spPr>
          <a:xfrm>
            <a:off x="8016641" y="662400"/>
            <a:ext cx="3410309" cy="1492132"/>
          </a:xfrm>
        </p:spPr>
        <p:txBody>
          <a:bodyPr vert="horz" lIns="91440" tIns="45720" rIns="91440" bIns="45720" rtlCol="0" anchor="t">
            <a:normAutofit/>
          </a:bodyPr>
          <a:lstStyle/>
          <a:p>
            <a:r>
              <a:rPr lang="en-US" sz="3400" kern="1200" dirty="0">
                <a:solidFill>
                  <a:schemeClr val="tx1"/>
                </a:solidFill>
                <a:latin typeface="+mj-lt"/>
                <a:ea typeface="+mj-ea"/>
                <a:cs typeface="+mj-cs"/>
              </a:rPr>
              <a:t>Centre for Mindfulness Studies </a:t>
            </a:r>
          </a:p>
        </p:txBody>
      </p:sp>
      <p:sp>
        <p:nvSpPr>
          <p:cNvPr id="16" name="Freeform: Shape 15">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713579"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p:cNvPicPr>
            <a:picLocks noGrp="1" noChangeAspect="1"/>
          </p:cNvPicPr>
          <p:nvPr>
            <p:ph idx="1"/>
          </p:nvPr>
        </p:nvPicPr>
        <p:blipFill>
          <a:blip r:embed="rId2"/>
          <a:stretch>
            <a:fillRect/>
          </a:stretch>
        </p:blipFill>
        <p:spPr>
          <a:xfrm>
            <a:off x="156950" y="662400"/>
            <a:ext cx="6623998" cy="5943115"/>
          </a:xfrm>
          <a:prstGeom prst="rect">
            <a:avLst/>
          </a:prstGeom>
        </p:spPr>
      </p:pic>
      <p:sp>
        <p:nvSpPr>
          <p:cNvPr id="4" name="Text Placeholder 3"/>
          <p:cNvSpPr>
            <a:spLocks noGrp="1"/>
          </p:cNvSpPr>
          <p:nvPr>
            <p:ph type="body" sz="half" idx="2"/>
          </p:nvPr>
        </p:nvSpPr>
        <p:spPr>
          <a:xfrm>
            <a:off x="8016641" y="2286000"/>
            <a:ext cx="3410309" cy="3844800"/>
          </a:xfrm>
        </p:spPr>
        <p:txBody>
          <a:bodyPr vert="horz" lIns="91440" tIns="45720" rIns="91440" bIns="45720" rtlCol="0">
            <a:normAutofit/>
          </a:bodyPr>
          <a:lstStyle/>
          <a:p>
            <a:pPr indent="-228600">
              <a:buFont typeface="Arial" panose="020B0604020202020204" pitchFamily="34" charset="0"/>
              <a:buChar char="•"/>
            </a:pPr>
            <a:endParaRPr lang="en-US" sz="2000" dirty="0">
              <a:solidFill>
                <a:schemeClr val="tx1">
                  <a:alpha val="60000"/>
                </a:schemeClr>
              </a:solidFill>
              <a:hlinkClick r:id="rId3"/>
            </a:endParaRPr>
          </a:p>
          <a:p>
            <a:pPr indent="-228600">
              <a:buFont typeface="Arial" panose="020B0604020202020204" pitchFamily="34" charset="0"/>
              <a:buChar char="•"/>
            </a:pPr>
            <a:r>
              <a:rPr lang="en-US" sz="2000" b="1" dirty="0">
                <a:solidFill>
                  <a:schemeClr val="tx1">
                    <a:alpha val="60000"/>
                  </a:schemeClr>
                </a:solidFill>
                <a:hlinkClick r:id="rId3"/>
              </a:rPr>
              <a:t>https://www.mindfulnessstudies.com/understanding-mbps</a:t>
            </a:r>
            <a:r>
              <a:rPr lang="en-US" sz="2000" dirty="0">
                <a:solidFill>
                  <a:schemeClr val="tx1">
                    <a:alpha val="60000"/>
                  </a:schemeClr>
                </a:solidFill>
                <a:hlinkClick r:id="rId3"/>
              </a:rPr>
              <a:t>/</a:t>
            </a:r>
            <a:endParaRPr lang="en-US" sz="2000" dirty="0">
              <a:solidFill>
                <a:schemeClr val="tx1">
                  <a:alpha val="60000"/>
                </a:schemeClr>
              </a:solidFill>
            </a:endParaRPr>
          </a:p>
        </p:txBody>
      </p:sp>
    </p:spTree>
    <p:extLst>
      <p:ext uri="{BB962C8B-B14F-4D97-AF65-F5344CB8AC3E}">
        <p14:creationId xmlns:p14="http://schemas.microsoft.com/office/powerpoint/2010/main" val="1236851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F7C5D1E-6211-DDD5-7196-6C73486DF75B}"/>
              </a:ext>
            </a:extLst>
          </p:cNvPr>
          <p:cNvSpPr>
            <a:spLocks noGrp="1"/>
          </p:cNvSpPr>
          <p:nvPr>
            <p:ph type="title"/>
          </p:nvPr>
        </p:nvSpPr>
        <p:spPr/>
        <p:txBody>
          <a:bodyPr/>
          <a:lstStyle/>
          <a:p>
            <a:r>
              <a:rPr lang="en-US" dirty="0"/>
              <a:t>Mindfulness Based Cognitive Therapy  </a:t>
            </a:r>
            <a:endParaRPr lang="en-GB" dirty="0"/>
          </a:p>
        </p:txBody>
      </p:sp>
      <p:sp>
        <p:nvSpPr>
          <p:cNvPr id="8" name="Content Placeholder 7">
            <a:extLst>
              <a:ext uri="{FF2B5EF4-FFF2-40B4-BE49-F238E27FC236}">
                <a16:creationId xmlns:a16="http://schemas.microsoft.com/office/drawing/2014/main" id="{92E243AA-59A2-66D5-9E6D-51F778AD4B12}"/>
              </a:ext>
            </a:extLst>
          </p:cNvPr>
          <p:cNvSpPr>
            <a:spLocks noGrp="1"/>
          </p:cNvSpPr>
          <p:nvPr>
            <p:ph sz="half" idx="1"/>
          </p:nvPr>
        </p:nvSpPr>
        <p:spPr/>
        <p:txBody>
          <a:bodyPr>
            <a:normAutofit/>
          </a:bodyPr>
          <a:lstStyle/>
          <a:p>
            <a:pPr marL="0" indent="0">
              <a:buNone/>
            </a:pPr>
            <a:r>
              <a:rPr lang="en-US" sz="1800" dirty="0">
                <a:latin typeface="+mj-lt"/>
              </a:rPr>
              <a:t>How does it work?</a:t>
            </a:r>
          </a:p>
          <a:p>
            <a:pPr marL="0" indent="0">
              <a:buNone/>
            </a:pPr>
            <a:endParaRPr lang="en-US" sz="1800" dirty="0">
              <a:latin typeface="+mj-lt"/>
            </a:endParaRPr>
          </a:p>
          <a:p>
            <a:r>
              <a:rPr lang="en-US" sz="1800" dirty="0">
                <a:latin typeface="+mj-lt"/>
              </a:rPr>
              <a:t>Clients learn to use cognitive methods and mindfulness meditation to interrupt automatic thoughts often triggering depression</a:t>
            </a:r>
          </a:p>
          <a:p>
            <a:r>
              <a:rPr lang="en-US" sz="1800" dirty="0">
                <a:latin typeface="+mj-lt"/>
              </a:rPr>
              <a:t>Raises client's awareness of their feelings and helps to identify triggers. This is done by learning how to separate yourself from your thoughts and feelings</a:t>
            </a:r>
          </a:p>
          <a:p>
            <a:r>
              <a:rPr lang="en-US" sz="1800" dirty="0">
                <a:latin typeface="+mj-lt"/>
              </a:rPr>
              <a:t>Learn skills to reduce symptoms of anxiety and depression to use throughout their life when faced with overwhelming experiencing’s. </a:t>
            </a:r>
          </a:p>
          <a:p>
            <a:r>
              <a:rPr lang="en-US" sz="1800" b="0" i="0" dirty="0">
                <a:solidFill>
                  <a:srgbClr val="333333"/>
                </a:solidFill>
                <a:effectLst/>
                <a:latin typeface="+mj-lt"/>
              </a:rPr>
              <a:t>MBCT in particular may be used as a primary treatment modality or in conjunction with other forms of therapy.</a:t>
            </a:r>
            <a:endParaRPr lang="en-GB" sz="1800" dirty="0">
              <a:latin typeface="+mj-lt"/>
            </a:endParaRPr>
          </a:p>
        </p:txBody>
      </p:sp>
      <p:sp>
        <p:nvSpPr>
          <p:cNvPr id="9" name="Content Placeholder 8">
            <a:extLst>
              <a:ext uri="{FF2B5EF4-FFF2-40B4-BE49-F238E27FC236}">
                <a16:creationId xmlns:a16="http://schemas.microsoft.com/office/drawing/2014/main" id="{01E844F5-365D-F85F-D5EC-DC308F52F720}"/>
              </a:ext>
            </a:extLst>
          </p:cNvPr>
          <p:cNvSpPr>
            <a:spLocks noGrp="1"/>
          </p:cNvSpPr>
          <p:nvPr>
            <p:ph sz="half" idx="2"/>
          </p:nvPr>
        </p:nvSpPr>
        <p:spPr>
          <a:xfrm>
            <a:off x="6172199" y="1465006"/>
            <a:ext cx="5370871" cy="4711957"/>
          </a:xfrm>
        </p:spPr>
        <p:txBody>
          <a:bodyPr>
            <a:noAutofit/>
          </a:bodyPr>
          <a:lstStyle/>
          <a:p>
            <a:pPr marL="0" indent="0">
              <a:buNone/>
            </a:pPr>
            <a:r>
              <a:rPr lang="en-US" sz="1600" dirty="0">
                <a:latin typeface="+mj-lt"/>
              </a:rPr>
              <a:t>What techniques are used?</a:t>
            </a:r>
          </a:p>
          <a:p>
            <a:pPr marL="0" indent="0">
              <a:buNone/>
            </a:pPr>
            <a:endParaRPr lang="en-US" sz="1600" dirty="0">
              <a:latin typeface="+mj-lt"/>
            </a:endParaRPr>
          </a:p>
          <a:p>
            <a:r>
              <a:rPr lang="en-US" sz="1600" dirty="0">
                <a:latin typeface="+mj-lt"/>
              </a:rPr>
              <a:t>Originally used in groups, weekly for 8 weeks</a:t>
            </a:r>
          </a:p>
          <a:p>
            <a:r>
              <a:rPr lang="en-US" sz="1600" dirty="0">
                <a:latin typeface="+mj-lt"/>
              </a:rPr>
              <a:t>Homework used in between sessions – listening to meditation/mindfulness recordings</a:t>
            </a:r>
          </a:p>
          <a:p>
            <a:r>
              <a:rPr lang="en-US" sz="1600" dirty="0">
                <a:latin typeface="+mj-lt"/>
              </a:rPr>
              <a:t>3-minute breathing space – encouraged to practice daily</a:t>
            </a:r>
          </a:p>
          <a:p>
            <a:r>
              <a:rPr lang="en-US" sz="1600" dirty="0">
                <a:latin typeface="+mj-lt"/>
              </a:rPr>
              <a:t>Present moment awareness -Increasing clients awareness about what is happening in their bodies and mind moment to moment </a:t>
            </a:r>
          </a:p>
          <a:p>
            <a:r>
              <a:rPr lang="en-US" sz="1600" i="0" dirty="0">
                <a:solidFill>
                  <a:srgbClr val="333333"/>
                </a:solidFill>
                <a:effectLst/>
                <a:latin typeface="+mj-lt"/>
              </a:rPr>
              <a:t>Certain meditation techniques—breathing meditations, sitting meditations, body scan meditations, walking meditations, and yoga—may help to improve a person’s mindfulness</a:t>
            </a:r>
          </a:p>
          <a:p>
            <a:r>
              <a:rPr lang="en-US" sz="1600" i="0" dirty="0">
                <a:solidFill>
                  <a:srgbClr val="333333"/>
                </a:solidFill>
                <a:effectLst/>
                <a:latin typeface="+mj-lt"/>
              </a:rPr>
              <a:t>In MBCT, individuals in treatment are also taught cognitive concepts such as the association between thoughts and feelings, and they also often have the opportunity to develop a deeper understanding of depression.</a:t>
            </a:r>
            <a:endParaRPr lang="en-US" sz="1600" dirty="0">
              <a:latin typeface="+mj-lt"/>
            </a:endParaRPr>
          </a:p>
          <a:p>
            <a:r>
              <a:rPr lang="en-US" sz="1600" dirty="0">
                <a:latin typeface="+mj-lt"/>
              </a:rPr>
              <a:t> Helping clients to change their relationship with their emotions </a:t>
            </a:r>
            <a:endParaRPr lang="en-GB" sz="1600" dirty="0">
              <a:latin typeface="+mj-lt"/>
            </a:endParaRPr>
          </a:p>
        </p:txBody>
      </p:sp>
    </p:spTree>
    <p:extLst>
      <p:ext uri="{BB962C8B-B14F-4D97-AF65-F5344CB8AC3E}">
        <p14:creationId xmlns:p14="http://schemas.microsoft.com/office/powerpoint/2010/main" val="2458516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FB19570-36C6-6D71-FAD9-67356F38ECFF}"/>
              </a:ext>
            </a:extLst>
          </p:cNvPr>
          <p:cNvSpPr>
            <a:spLocks noGrp="1"/>
          </p:cNvSpPr>
          <p:nvPr>
            <p:ph type="title"/>
          </p:nvPr>
        </p:nvSpPr>
        <p:spPr>
          <a:xfrm>
            <a:off x="1025013" y="2766218"/>
            <a:ext cx="10515600" cy="1325563"/>
          </a:xfrm>
        </p:spPr>
        <p:txBody>
          <a:bodyPr>
            <a:normAutofit fontScale="90000"/>
          </a:bodyPr>
          <a:lstStyle/>
          <a:p>
            <a:pPr algn="ctr"/>
            <a:r>
              <a:rPr lang="en-US" dirty="0"/>
              <a:t>3-minute breathing space exercise </a:t>
            </a:r>
            <a:br>
              <a:rPr lang="en-US" dirty="0"/>
            </a:br>
            <a:br>
              <a:rPr lang="en-US" dirty="0"/>
            </a:br>
            <a:r>
              <a:rPr lang="en-US" dirty="0"/>
              <a:t>Thoughts </a:t>
            </a:r>
            <a:r>
              <a:rPr lang="en-US"/>
              <a:t>and reflections</a:t>
            </a:r>
            <a:endParaRPr lang="en-GB" dirty="0"/>
          </a:p>
        </p:txBody>
      </p:sp>
    </p:spTree>
    <p:extLst>
      <p:ext uri="{BB962C8B-B14F-4D97-AF65-F5344CB8AC3E}">
        <p14:creationId xmlns:p14="http://schemas.microsoft.com/office/powerpoint/2010/main" val="2585379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BF0ED-F0EB-414B-BDEB-26B37FB054EE}"/>
              </a:ext>
            </a:extLst>
          </p:cNvPr>
          <p:cNvSpPr>
            <a:spLocks noGrp="1"/>
          </p:cNvSpPr>
          <p:nvPr>
            <p:ph type="title"/>
          </p:nvPr>
        </p:nvSpPr>
        <p:spPr>
          <a:xfrm>
            <a:off x="640080" y="325369"/>
            <a:ext cx="4368602" cy="1956841"/>
          </a:xfrm>
        </p:spPr>
        <p:txBody>
          <a:bodyPr anchor="b">
            <a:normAutofit/>
          </a:bodyPr>
          <a:lstStyle/>
          <a:p>
            <a:r>
              <a:rPr lang="en-GB" sz="5400" dirty="0"/>
              <a:t>You tube Clips</a:t>
            </a:r>
          </a:p>
        </p:txBody>
      </p:sp>
      <p:sp>
        <p:nvSpPr>
          <p:cNvPr id="3" name="Content Placeholder 2">
            <a:extLst>
              <a:ext uri="{FF2B5EF4-FFF2-40B4-BE49-F238E27FC236}">
                <a16:creationId xmlns:a16="http://schemas.microsoft.com/office/drawing/2014/main" id="{9B103209-253F-455D-9039-68F116E6DAE4}"/>
              </a:ext>
            </a:extLst>
          </p:cNvPr>
          <p:cNvSpPr>
            <a:spLocks noGrp="1"/>
          </p:cNvSpPr>
          <p:nvPr>
            <p:ph idx="1"/>
          </p:nvPr>
        </p:nvSpPr>
        <p:spPr>
          <a:xfrm>
            <a:off x="640080" y="2872899"/>
            <a:ext cx="4243589" cy="3320668"/>
          </a:xfrm>
        </p:spPr>
        <p:txBody>
          <a:bodyPr>
            <a:normAutofit/>
          </a:bodyPr>
          <a:lstStyle/>
          <a:p>
            <a:pPr marL="0" indent="0">
              <a:buNone/>
            </a:pPr>
            <a:r>
              <a:rPr lang="en-GB" sz="2200" dirty="0"/>
              <a:t>DBT</a:t>
            </a:r>
          </a:p>
        </p:txBody>
      </p:sp>
      <p:pic>
        <p:nvPicPr>
          <p:cNvPr id="5" name="Picture 4" descr="Close up of a red, blue and orange LED screen">
            <a:extLst>
              <a:ext uri="{FF2B5EF4-FFF2-40B4-BE49-F238E27FC236}">
                <a16:creationId xmlns:a16="http://schemas.microsoft.com/office/drawing/2014/main" id="{8449E73A-16D3-4DC6-8A32-3784F407439F}"/>
              </a:ext>
            </a:extLst>
          </p:cNvPr>
          <p:cNvPicPr>
            <a:picLocks noChangeAspect="1"/>
          </p:cNvPicPr>
          <p:nvPr/>
        </p:nvPicPr>
        <p:blipFill rotWithShape="1">
          <a:blip r:embed="rId2"/>
          <a:srcRect l="13950" r="1909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29509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343296" y="382385"/>
            <a:ext cx="7520248" cy="6051665"/>
          </a:xfrm>
          <a:prstGeom prst="rect">
            <a:avLst/>
          </a:prstGeom>
        </p:spPr>
      </p:pic>
      <p:sp>
        <p:nvSpPr>
          <p:cNvPr id="2" name="Title 1"/>
          <p:cNvSpPr>
            <a:spLocks noGrp="1"/>
          </p:cNvSpPr>
          <p:nvPr>
            <p:ph type="title"/>
          </p:nvPr>
        </p:nvSpPr>
        <p:spPr>
          <a:xfrm>
            <a:off x="8458200" y="607392"/>
            <a:ext cx="3161963" cy="1509583"/>
          </a:xfrm>
        </p:spPr>
        <p:txBody>
          <a:bodyPr>
            <a:normAutofit/>
          </a:bodyPr>
          <a:lstStyle/>
          <a:p>
            <a:br>
              <a:rPr lang="en-GB" dirty="0"/>
            </a:br>
            <a:r>
              <a:rPr lang="en-GB" dirty="0"/>
              <a:t>DBT</a:t>
            </a:r>
            <a:br>
              <a:rPr lang="en-GB" dirty="0"/>
            </a:br>
            <a:r>
              <a:rPr lang="en-GB" dirty="0"/>
              <a:t> </a:t>
            </a:r>
          </a:p>
        </p:txBody>
      </p:sp>
      <p:sp>
        <p:nvSpPr>
          <p:cNvPr id="6" name="Content Placeholder 5"/>
          <p:cNvSpPr>
            <a:spLocks noGrp="1"/>
          </p:cNvSpPr>
          <p:nvPr>
            <p:ph idx="1"/>
          </p:nvPr>
        </p:nvSpPr>
        <p:spPr>
          <a:xfrm>
            <a:off x="8304662" y="491319"/>
            <a:ext cx="3050725" cy="6051665"/>
          </a:xfrm>
        </p:spPr>
        <p:txBody>
          <a:bodyPr>
            <a:normAutofit/>
          </a:bodyPr>
          <a:lstStyle/>
          <a:p>
            <a:pPr marL="0" indent="0" algn="ctr">
              <a:buNone/>
            </a:pPr>
            <a:endParaRPr lang="en-GB" sz="2800" b="1" dirty="0">
              <a:solidFill>
                <a:srgbClr val="FFFF00"/>
              </a:solidFill>
            </a:endParaRPr>
          </a:p>
        </p:txBody>
      </p:sp>
      <p:sp>
        <p:nvSpPr>
          <p:cNvPr id="4" name="Text Placeholder 3"/>
          <p:cNvSpPr>
            <a:spLocks noGrp="1"/>
          </p:cNvSpPr>
          <p:nvPr>
            <p:ph type="body" sz="half" idx="2"/>
          </p:nvPr>
        </p:nvSpPr>
        <p:spPr>
          <a:xfrm>
            <a:off x="8458200" y="1584960"/>
            <a:ext cx="3161963" cy="4358640"/>
          </a:xfrm>
        </p:spPr>
        <p:txBody>
          <a:bodyPr>
            <a:normAutofit lnSpcReduction="10000"/>
          </a:bodyPr>
          <a:lstStyle/>
          <a:p>
            <a:r>
              <a:rPr lang="en-GB" sz="1800" dirty="0"/>
              <a:t>Dialectical Behaviour Therapy (DBT) is part of the cognitive-behavioural family of therapies. </a:t>
            </a:r>
          </a:p>
          <a:p>
            <a:r>
              <a:rPr lang="en-GB" sz="1800" dirty="0"/>
              <a:t>It was originally developed to treat seriously and chronically suicidal patients and has evolved to treat patients who meet criteria for borderline personality disorder and problems of emotional regulation. </a:t>
            </a:r>
          </a:p>
          <a:p>
            <a:r>
              <a:rPr lang="en-GB" sz="1800" dirty="0"/>
              <a:t>DBT combines principles of behavioural psychology, which are used to promote change, with mindfulness principles adapted from Buddhism, which are used to promote acceptance (Linehan, 1993)</a:t>
            </a:r>
          </a:p>
          <a:p>
            <a:endParaRPr lang="en-GB" dirty="0"/>
          </a:p>
        </p:txBody>
      </p:sp>
      <p:sp>
        <p:nvSpPr>
          <p:cNvPr id="8" name="TextBox 7">
            <a:extLst>
              <a:ext uri="{FF2B5EF4-FFF2-40B4-BE49-F238E27FC236}">
                <a16:creationId xmlns:a16="http://schemas.microsoft.com/office/drawing/2014/main" id="{5B10DA76-9131-42D1-B893-D179D2A5473D}"/>
              </a:ext>
            </a:extLst>
          </p:cNvPr>
          <p:cNvSpPr txBox="1"/>
          <p:nvPr/>
        </p:nvSpPr>
        <p:spPr>
          <a:xfrm>
            <a:off x="4615543" y="2989829"/>
            <a:ext cx="2280557" cy="1938992"/>
          </a:xfrm>
          <a:prstGeom prst="rect">
            <a:avLst/>
          </a:prstGeom>
          <a:noFill/>
        </p:spPr>
        <p:txBody>
          <a:bodyPr wrap="square">
            <a:spAutoFit/>
          </a:bodyPr>
          <a:lstStyle/>
          <a:p>
            <a:pPr marL="0" indent="0" algn="ctr">
              <a:buNone/>
            </a:pPr>
            <a:r>
              <a:rPr lang="en-GB" sz="2400" b="1" dirty="0">
                <a:solidFill>
                  <a:srgbClr val="002060"/>
                </a:solidFill>
              </a:rPr>
              <a:t>DBT Teaches Balance of </a:t>
            </a:r>
          </a:p>
          <a:p>
            <a:pPr marL="0" indent="0" algn="ctr">
              <a:buNone/>
            </a:pPr>
            <a:r>
              <a:rPr lang="en-GB" sz="2400" b="1" dirty="0">
                <a:solidFill>
                  <a:srgbClr val="002060"/>
                </a:solidFill>
              </a:rPr>
              <a:t>“Acceptance Skills” and “Change Skills”</a:t>
            </a:r>
          </a:p>
        </p:txBody>
      </p:sp>
    </p:spTree>
    <p:extLst>
      <p:ext uri="{BB962C8B-B14F-4D97-AF65-F5344CB8AC3E}">
        <p14:creationId xmlns:p14="http://schemas.microsoft.com/office/powerpoint/2010/main" val="1877783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1">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DAF3B659-B378-4202-8BC2-3EC631BECA7B}"/>
              </a:ext>
            </a:extLst>
          </p:cNvPr>
          <p:cNvSpPr>
            <a:spLocks noGrp="1"/>
          </p:cNvSpPr>
          <p:nvPr>
            <p:ph type="title"/>
          </p:nvPr>
        </p:nvSpPr>
        <p:spPr>
          <a:xfrm>
            <a:off x="645065" y="1463040"/>
            <a:ext cx="3796306" cy="2690949"/>
          </a:xfrm>
        </p:spPr>
        <p:txBody>
          <a:bodyPr anchor="t">
            <a:normAutofit/>
          </a:bodyPr>
          <a:lstStyle/>
          <a:p>
            <a:r>
              <a:rPr lang="en-GB" sz="4800" i="1" dirty="0">
                <a:latin typeface="+mn-lt"/>
              </a:rPr>
              <a:t>What does Dialectic Mean</a:t>
            </a:r>
            <a:r>
              <a:rPr lang="en-GB" sz="4800" dirty="0"/>
              <a:t>? </a:t>
            </a:r>
          </a:p>
        </p:txBody>
      </p:sp>
      <p:grpSp>
        <p:nvGrpSpPr>
          <p:cNvPr id="33" name="Group 23">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34" name="Rectangle 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5" name="Rectangle 2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771A563D-0596-4967-9D5F-5B3A0A065899}"/>
              </a:ext>
            </a:extLst>
          </p:cNvPr>
          <p:cNvSpPr>
            <a:spLocks noGrp="1"/>
          </p:cNvSpPr>
          <p:nvPr>
            <p:ph idx="1"/>
          </p:nvPr>
        </p:nvSpPr>
        <p:spPr>
          <a:xfrm>
            <a:off x="5656218" y="1463039"/>
            <a:ext cx="5542387" cy="4300447"/>
          </a:xfrm>
        </p:spPr>
        <p:txBody>
          <a:bodyPr anchor="t">
            <a:normAutofit/>
          </a:bodyPr>
          <a:lstStyle/>
          <a:p>
            <a:pPr marL="0" indent="0">
              <a:buNone/>
            </a:pPr>
            <a:endParaRPr lang="en-GB" sz="2200" b="1" dirty="0"/>
          </a:p>
          <a:p>
            <a:pPr marL="0" indent="0">
              <a:buNone/>
            </a:pPr>
            <a:r>
              <a:rPr lang="en-GB" sz="2200" dirty="0"/>
              <a:t>MIND.org.uk</a:t>
            </a:r>
          </a:p>
          <a:p>
            <a:pPr marL="0" indent="0">
              <a:buNone/>
            </a:pPr>
            <a:r>
              <a:rPr lang="en-GB" sz="2200" dirty="0">
                <a:hlinkClick r:id="rId3"/>
              </a:rPr>
              <a:t>https://www.mind.org.uk/media-a/2887/dialectical-behaviour-therapy-2017.pdf</a:t>
            </a:r>
            <a:endParaRPr lang="en-GB" sz="2200" b="1" dirty="0"/>
          </a:p>
          <a:p>
            <a:endParaRPr lang="en-GB" sz="2200" dirty="0"/>
          </a:p>
        </p:txBody>
      </p:sp>
    </p:spTree>
    <p:extLst>
      <p:ext uri="{BB962C8B-B14F-4D97-AF65-F5344CB8AC3E}">
        <p14:creationId xmlns:p14="http://schemas.microsoft.com/office/powerpoint/2010/main" val="1162289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661BEF-0774-46F1-B974-38BD7A7EF027}"/>
              </a:ext>
            </a:extLst>
          </p:cNvPr>
          <p:cNvSpPr>
            <a:spLocks noGrp="1"/>
          </p:cNvSpPr>
          <p:nvPr>
            <p:ph type="title"/>
          </p:nvPr>
        </p:nvSpPr>
        <p:spPr>
          <a:xfrm>
            <a:off x="645065" y="1463040"/>
            <a:ext cx="3796306" cy="2690949"/>
          </a:xfrm>
        </p:spPr>
        <p:txBody>
          <a:bodyPr anchor="t">
            <a:normAutofit fontScale="90000"/>
          </a:bodyPr>
          <a:lstStyle/>
          <a:p>
            <a:r>
              <a:rPr lang="en-GB" sz="3600" dirty="0"/>
              <a:t>Working with Acceptance and Change Skills – The 4 pillars of DBT</a:t>
            </a:r>
            <a:br>
              <a:rPr lang="en-GB" sz="3600" dirty="0"/>
            </a:br>
            <a:br>
              <a:rPr lang="en-GB" sz="3600" dirty="0"/>
            </a:br>
            <a:r>
              <a:rPr lang="en-GB" sz="1800" b="1" dirty="0">
                <a:hlinkClick r:id="rId2"/>
              </a:rPr>
              <a:t>https://www.psychologytools.com/professional/therapies/dialectical-behavior-therapy-dbt/</a:t>
            </a:r>
            <a:br>
              <a:rPr lang="en-GB" sz="1800" b="1" dirty="0"/>
            </a:br>
            <a:endParaRPr lang="en-GB" sz="4800"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B612368-8735-4651-A898-8FCA15D20FD4}"/>
              </a:ext>
            </a:extLst>
          </p:cNvPr>
          <p:cNvSpPr>
            <a:spLocks noGrp="1"/>
          </p:cNvSpPr>
          <p:nvPr>
            <p:ph idx="1"/>
          </p:nvPr>
        </p:nvSpPr>
        <p:spPr>
          <a:xfrm>
            <a:off x="5656218" y="1463039"/>
            <a:ext cx="5542387" cy="4300447"/>
          </a:xfrm>
        </p:spPr>
        <p:txBody>
          <a:bodyPr anchor="t">
            <a:normAutofit lnSpcReduction="10000"/>
          </a:bodyPr>
          <a:lstStyle/>
          <a:p>
            <a:r>
              <a:rPr lang="en-GB" sz="2000" b="1" dirty="0">
                <a:solidFill>
                  <a:srgbClr val="002060"/>
                </a:solidFill>
              </a:rPr>
              <a:t>Mindfulness skills </a:t>
            </a:r>
            <a:r>
              <a:rPr lang="en-GB" sz="2000" dirty="0">
                <a:solidFill>
                  <a:srgbClr val="002060"/>
                </a:solidFill>
              </a:rPr>
              <a:t>(acceptance) including core mindfulness skills (</a:t>
            </a:r>
            <a:r>
              <a:rPr lang="en-GB" sz="2000" dirty="0" err="1">
                <a:solidFill>
                  <a:srgbClr val="002060"/>
                </a:solidFill>
              </a:rPr>
              <a:t>nonjudgmental</a:t>
            </a:r>
            <a:r>
              <a:rPr lang="en-GB" sz="2000" dirty="0">
                <a:solidFill>
                  <a:srgbClr val="002060"/>
                </a:solidFill>
              </a:rPr>
              <a:t> observation) and more complex mindfulness practice (wise mind, loving kindness, balancing ‘doing’ and ‘being’).</a:t>
            </a:r>
          </a:p>
          <a:p>
            <a:r>
              <a:rPr lang="en-GB" sz="2000" b="1" dirty="0">
                <a:solidFill>
                  <a:srgbClr val="002060"/>
                </a:solidFill>
              </a:rPr>
              <a:t>Distress tolerance skills </a:t>
            </a:r>
            <a:r>
              <a:rPr lang="en-GB" sz="2000" dirty="0">
                <a:solidFill>
                  <a:srgbClr val="002060"/>
                </a:solidFill>
              </a:rPr>
              <a:t>(acceptance) including crisis survival skills, reality acceptance skills, and distress tolerance skills related to addiction.</a:t>
            </a:r>
          </a:p>
          <a:p>
            <a:r>
              <a:rPr lang="en-GB" sz="2000" b="1" dirty="0">
                <a:solidFill>
                  <a:srgbClr val="002060"/>
                </a:solidFill>
              </a:rPr>
              <a:t>Emotion regulation skills </a:t>
            </a:r>
            <a:r>
              <a:rPr lang="en-GB" sz="2000" dirty="0">
                <a:solidFill>
                  <a:srgbClr val="002060"/>
                </a:solidFill>
              </a:rPr>
              <a:t>(change) including recognizing emotions, changing emotional responses (including cognitive restructuring), and reducing vulnerability to the emotional mind.</a:t>
            </a:r>
          </a:p>
          <a:p>
            <a:r>
              <a:rPr lang="en-GB" sz="2000" b="1" dirty="0">
                <a:solidFill>
                  <a:srgbClr val="002060"/>
                </a:solidFill>
              </a:rPr>
              <a:t>Interpersonal effectiveness skills </a:t>
            </a:r>
            <a:r>
              <a:rPr lang="en-GB" sz="2000" dirty="0">
                <a:solidFill>
                  <a:srgbClr val="002060"/>
                </a:solidFill>
              </a:rPr>
              <a:t>(change) including objectives, relationship, and self-respect effectiveness skills</a:t>
            </a:r>
            <a:r>
              <a:rPr lang="en-GB" sz="2800" dirty="0">
                <a:solidFill>
                  <a:srgbClr val="002060"/>
                </a:solidFill>
              </a:rPr>
              <a:t>.</a:t>
            </a:r>
          </a:p>
          <a:p>
            <a:endParaRPr lang="en-GB" sz="2200" dirty="0"/>
          </a:p>
        </p:txBody>
      </p:sp>
    </p:spTree>
    <p:extLst>
      <p:ext uri="{BB962C8B-B14F-4D97-AF65-F5344CB8AC3E}">
        <p14:creationId xmlns:p14="http://schemas.microsoft.com/office/powerpoint/2010/main" val="19705817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B593C0-C8FD-45CB-A380-E6F3F1982EA8}"/>
              </a:ext>
            </a:extLst>
          </p:cNvPr>
          <p:cNvSpPr>
            <a:spLocks noGrp="1"/>
          </p:cNvSpPr>
          <p:nvPr>
            <p:ph type="title"/>
          </p:nvPr>
        </p:nvSpPr>
        <p:spPr>
          <a:xfrm>
            <a:off x="640080" y="325369"/>
            <a:ext cx="4368602" cy="1956841"/>
          </a:xfrm>
        </p:spPr>
        <p:txBody>
          <a:bodyPr anchor="b">
            <a:normAutofit/>
          </a:bodyPr>
          <a:lstStyle/>
          <a:p>
            <a:r>
              <a:rPr lang="en-GB" sz="5400"/>
              <a:t>Group Task</a:t>
            </a: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DBCD89-D4D5-4BC4-8A60-9D935A5484C8}"/>
              </a:ext>
            </a:extLst>
          </p:cNvPr>
          <p:cNvSpPr>
            <a:spLocks noGrp="1"/>
          </p:cNvSpPr>
          <p:nvPr>
            <p:ph idx="1"/>
          </p:nvPr>
        </p:nvSpPr>
        <p:spPr>
          <a:xfrm>
            <a:off x="640080" y="2872899"/>
            <a:ext cx="4243589" cy="3320668"/>
          </a:xfrm>
        </p:spPr>
        <p:txBody>
          <a:bodyPr>
            <a:normAutofit/>
          </a:bodyPr>
          <a:lstStyle/>
          <a:p>
            <a:pPr marL="0" indent="0">
              <a:buNone/>
            </a:pPr>
            <a:r>
              <a:rPr lang="en-GB" sz="3200" dirty="0"/>
              <a:t>Explore the efficacy of the following: MBSR, MBCT and DBT</a:t>
            </a:r>
          </a:p>
          <a:p>
            <a:pPr marL="0" indent="0">
              <a:buNone/>
            </a:pPr>
            <a:endParaRPr lang="en-GB" sz="3200" dirty="0"/>
          </a:p>
          <a:p>
            <a:pPr marL="0" indent="0">
              <a:buNone/>
            </a:pPr>
            <a:r>
              <a:rPr lang="en-GB" sz="3200" dirty="0"/>
              <a:t>Mini Presentations from the Group</a:t>
            </a:r>
          </a:p>
          <a:p>
            <a:pPr marL="0" indent="0">
              <a:buNone/>
            </a:pPr>
            <a:endParaRPr lang="en-GB" sz="2200" dirty="0"/>
          </a:p>
        </p:txBody>
      </p:sp>
      <p:pic>
        <p:nvPicPr>
          <p:cNvPr id="5" name="Picture 4" descr="Conference room table">
            <a:extLst>
              <a:ext uri="{FF2B5EF4-FFF2-40B4-BE49-F238E27FC236}">
                <a16:creationId xmlns:a16="http://schemas.microsoft.com/office/drawing/2014/main" id="{22A0D412-6C03-4D51-AE30-EC2EB11FFA54}"/>
              </a:ext>
            </a:extLst>
          </p:cNvPr>
          <p:cNvPicPr>
            <a:picLocks noChangeAspect="1"/>
          </p:cNvPicPr>
          <p:nvPr/>
        </p:nvPicPr>
        <p:blipFill rotWithShape="1">
          <a:blip r:embed="rId2"/>
          <a:srcRect l="1048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25670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D43E9-9A5F-4E62-9625-F730EBACC84A}"/>
              </a:ext>
            </a:extLst>
          </p:cNvPr>
          <p:cNvSpPr>
            <a:spLocks noGrp="1"/>
          </p:cNvSpPr>
          <p:nvPr>
            <p:ph type="title"/>
          </p:nvPr>
        </p:nvSpPr>
        <p:spPr>
          <a:xfrm>
            <a:off x="640080" y="325369"/>
            <a:ext cx="4368602" cy="1956841"/>
          </a:xfrm>
        </p:spPr>
        <p:txBody>
          <a:bodyPr anchor="b">
            <a:normAutofit/>
          </a:bodyPr>
          <a:lstStyle/>
          <a:p>
            <a:r>
              <a:rPr lang="en-GB" sz="5400"/>
              <a:t>Practical Applications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C7BABC-0E4E-4C2A-A9B3-A369CD46BEA5}"/>
              </a:ext>
            </a:extLst>
          </p:cNvPr>
          <p:cNvSpPr>
            <a:spLocks noGrp="1"/>
          </p:cNvSpPr>
          <p:nvPr>
            <p:ph idx="1"/>
          </p:nvPr>
        </p:nvSpPr>
        <p:spPr>
          <a:xfrm>
            <a:off x="640080" y="2872899"/>
            <a:ext cx="4243589" cy="3320668"/>
          </a:xfrm>
        </p:spPr>
        <p:txBody>
          <a:bodyPr>
            <a:normAutofit/>
          </a:bodyPr>
          <a:lstStyle/>
          <a:p>
            <a:pPr marL="0" indent="0">
              <a:buNone/>
            </a:pPr>
            <a:r>
              <a:rPr lang="en-GB" sz="2200" dirty="0"/>
              <a:t>How does it work?</a:t>
            </a:r>
          </a:p>
          <a:p>
            <a:pPr marL="0" indent="0">
              <a:buNone/>
            </a:pPr>
            <a:r>
              <a:rPr lang="en-GB" sz="1600" dirty="0">
                <a:hlinkClick r:id="rId2"/>
              </a:rPr>
              <a:t>What is CBT? (babcp.com)</a:t>
            </a:r>
            <a:endParaRPr lang="en-GB" sz="2200" dirty="0"/>
          </a:p>
          <a:p>
            <a:pPr marL="0" indent="0">
              <a:buNone/>
            </a:pPr>
            <a:r>
              <a:rPr lang="en-GB" sz="2200" dirty="0"/>
              <a:t>Case Examples?</a:t>
            </a:r>
          </a:p>
          <a:p>
            <a:pPr marL="0" indent="0">
              <a:buNone/>
            </a:pPr>
            <a:r>
              <a:rPr lang="en-GB" sz="1600" dirty="0">
                <a:hlinkClick r:id="rId3"/>
              </a:rPr>
              <a:t>Let's Talk About CBT (libsyn.com)</a:t>
            </a:r>
            <a:endParaRPr lang="en-GB" sz="2200" dirty="0"/>
          </a:p>
          <a:p>
            <a:pPr marL="0" indent="0">
              <a:buNone/>
            </a:pPr>
            <a:r>
              <a:rPr lang="en-GB" sz="2200" dirty="0"/>
              <a:t>Worksheets </a:t>
            </a:r>
          </a:p>
        </p:txBody>
      </p:sp>
      <p:pic>
        <p:nvPicPr>
          <p:cNvPr id="5" name="Picture 4" descr="Molecules">
            <a:extLst>
              <a:ext uri="{FF2B5EF4-FFF2-40B4-BE49-F238E27FC236}">
                <a16:creationId xmlns:a16="http://schemas.microsoft.com/office/drawing/2014/main" id="{9CC72DDA-14AC-40AD-9E18-28E026700E7C}"/>
              </a:ext>
            </a:extLst>
          </p:cNvPr>
          <p:cNvPicPr>
            <a:picLocks noChangeAspect="1"/>
          </p:cNvPicPr>
          <p:nvPr/>
        </p:nvPicPr>
        <p:blipFill rotWithShape="1">
          <a:blip r:embed="rId4"/>
          <a:srcRect l="25057" r="799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38183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Image result for pixabay free pebbles">
            <a:extLst>
              <a:ext uri="{FF2B5EF4-FFF2-40B4-BE49-F238E27FC236}">
                <a16:creationId xmlns:a16="http://schemas.microsoft.com/office/drawing/2014/main" id="{25085561-21C0-DA51-1F7C-45AC74B236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20750" y="1844675"/>
            <a:ext cx="5827713" cy="4449763"/>
          </a:xfrm>
        </p:spPr>
      </p:pic>
      <p:pic>
        <p:nvPicPr>
          <p:cNvPr id="10" name="Graphic 9" descr="Help">
            <a:extLst>
              <a:ext uri="{FF2B5EF4-FFF2-40B4-BE49-F238E27FC236}">
                <a16:creationId xmlns:a16="http://schemas.microsoft.com/office/drawing/2014/main" id="{1926A114-5B34-11C6-B9BF-56E0DED81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19900" y="1844675"/>
            <a:ext cx="4449763" cy="4449763"/>
          </a:xfrm>
          <a:prstGeom prst="rect">
            <a:avLst/>
          </a:prstGeom>
        </p:spPr>
      </p:pic>
      <p:sp>
        <p:nvSpPr>
          <p:cNvPr id="5" name="Title 4">
            <a:extLst>
              <a:ext uri="{FF2B5EF4-FFF2-40B4-BE49-F238E27FC236}">
                <a16:creationId xmlns:a16="http://schemas.microsoft.com/office/drawing/2014/main" id="{1E2E9417-C751-721D-C6D4-8A84BEB0D72F}"/>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ctr"/>
            <a:r>
              <a:rPr lang="en-US" sz="5200" b="1" kern="1200" dirty="0">
                <a:solidFill>
                  <a:schemeClr val="accent2"/>
                </a:solidFill>
                <a:latin typeface="+mj-lt"/>
                <a:ea typeface="+mj-ea"/>
                <a:cs typeface="+mj-cs"/>
              </a:rPr>
              <a:t>Any Questions  &amp; Feedback </a:t>
            </a:r>
          </a:p>
        </p:txBody>
      </p:sp>
    </p:spTree>
    <p:extLst>
      <p:ext uri="{BB962C8B-B14F-4D97-AF65-F5344CB8AC3E}">
        <p14:creationId xmlns:p14="http://schemas.microsoft.com/office/powerpoint/2010/main" val="3375899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5187</TotalTime>
  <Words>943</Words>
  <Application>Microsoft Office PowerPoint</Application>
  <PresentationFormat>Widescreen</PresentationFormat>
  <Paragraphs>97</Paragraphs>
  <Slides>17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-apple-system</vt:lpstr>
      <vt:lpstr>Arial</vt:lpstr>
      <vt:lpstr>Calibri</vt:lpstr>
      <vt:lpstr>Calibri Light</vt:lpstr>
      <vt:lpstr>Garamond</vt:lpstr>
      <vt:lpstr>Office Theme</vt:lpstr>
      <vt:lpstr>Counselling Skills and Approaches ECPS5010</vt:lpstr>
      <vt:lpstr>Aims</vt:lpstr>
      <vt:lpstr>Additional  Information</vt:lpstr>
      <vt:lpstr>Development of Contemporary CBT</vt:lpstr>
      <vt:lpstr>New Cognitive Approaches  </vt:lpstr>
      <vt:lpstr>You tube Clip</vt:lpstr>
      <vt:lpstr> </vt:lpstr>
      <vt:lpstr>Centre for Mindfulness Studies </vt:lpstr>
      <vt:lpstr>Mindfulness Based Cognitive Therapy  </vt:lpstr>
      <vt:lpstr>3-minute breathing space exercise   Thoughts and reflections</vt:lpstr>
      <vt:lpstr>You tube Clips</vt:lpstr>
      <vt:lpstr> DBT  </vt:lpstr>
      <vt:lpstr>What does Dialectic Mean? </vt:lpstr>
      <vt:lpstr>Working with Acceptance and Change Skills – The 4 pillars of DBT  https://www.psychologytools.com/professional/therapies/dialectical-behavior-therapy-dbt/ </vt:lpstr>
      <vt:lpstr>Group Task</vt:lpstr>
      <vt:lpstr>Practical Applications </vt:lpstr>
      <vt:lpstr>Any Questions  &amp; Feedback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Katie Ruddy</cp:lastModifiedBy>
  <cp:revision>1290</cp:revision>
  <dcterms:created xsi:type="dcterms:W3CDTF">2020-10-18T09:07:00Z</dcterms:created>
  <dcterms:modified xsi:type="dcterms:W3CDTF">2022-11-01T14:56:25Z</dcterms:modified>
</cp:coreProperties>
</file>