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notesMasterIdLst>
    <p:notesMasterId r:id="rId17"/>
  </p:notesMasterIdLst>
  <p:sldIdLst>
    <p:sldId id="256" r:id="rId2"/>
    <p:sldId id="257" r:id="rId3"/>
    <p:sldId id="272" r:id="rId4"/>
    <p:sldId id="258" r:id="rId5"/>
    <p:sldId id="259" r:id="rId6"/>
    <p:sldId id="264" r:id="rId7"/>
    <p:sldId id="260" r:id="rId8"/>
    <p:sldId id="266" r:id="rId9"/>
    <p:sldId id="261" r:id="rId10"/>
    <p:sldId id="269" r:id="rId11"/>
    <p:sldId id="263" r:id="rId12"/>
    <p:sldId id="268" r:id="rId13"/>
    <p:sldId id="267" r:id="rId14"/>
    <p:sldId id="270" r:id="rId15"/>
    <p:sldId id="26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6" d="100"/>
          <a:sy n="46" d="100"/>
        </p:scale>
        <p:origin x="957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 Bowen (Pentrehafod School)" userId="47112930-5e69-4e29-b141-4849ab1f3b0e" providerId="ADAL" clId="{9ED2D9A0-01C1-437A-883D-5298F52F9C1E}"/>
    <pc:docChg chg="custSel addSld delSld modSld">
      <pc:chgData name="J Bowen (Pentrehafod School)" userId="47112930-5e69-4e29-b141-4849ab1f3b0e" providerId="ADAL" clId="{9ED2D9A0-01C1-437A-883D-5298F52F9C1E}" dt="2026-10-23T07:46:07.721" v="991" actId="5793"/>
      <pc:docMkLst>
        <pc:docMk/>
      </pc:docMkLst>
      <pc:sldChg chg="modSp mod">
        <pc:chgData name="J Bowen (Pentrehafod School)" userId="47112930-5e69-4e29-b141-4849ab1f3b0e" providerId="ADAL" clId="{9ED2D9A0-01C1-437A-883D-5298F52F9C1E}" dt="2026-10-23T07:42:11.028" v="814" actId="20577"/>
        <pc:sldMkLst>
          <pc:docMk/>
          <pc:sldMk cId="3531513533" sldId="259"/>
        </pc:sldMkLst>
        <pc:spChg chg="mod">
          <ac:chgData name="J Bowen (Pentrehafod School)" userId="47112930-5e69-4e29-b141-4849ab1f3b0e" providerId="ADAL" clId="{9ED2D9A0-01C1-437A-883D-5298F52F9C1E}" dt="2026-10-23T07:42:11.028" v="814" actId="20577"/>
          <ac:spMkLst>
            <pc:docMk/>
            <pc:sldMk cId="3531513533" sldId="259"/>
            <ac:spMk id="15" creationId="{91BAD010-642D-295D-3EEB-2F51B7CF6702}"/>
          </ac:spMkLst>
        </pc:spChg>
      </pc:sldChg>
      <pc:sldChg chg="modSp mod">
        <pc:chgData name="J Bowen (Pentrehafod School)" userId="47112930-5e69-4e29-b141-4849ab1f3b0e" providerId="ADAL" clId="{9ED2D9A0-01C1-437A-883D-5298F52F9C1E}" dt="2026-10-23T07:42:48.437" v="832" actId="20577"/>
        <pc:sldMkLst>
          <pc:docMk/>
          <pc:sldMk cId="911359692" sldId="260"/>
        </pc:sldMkLst>
        <pc:spChg chg="mod">
          <ac:chgData name="J Bowen (Pentrehafod School)" userId="47112930-5e69-4e29-b141-4849ab1f3b0e" providerId="ADAL" clId="{9ED2D9A0-01C1-437A-883D-5298F52F9C1E}" dt="2026-10-23T07:42:48.437" v="832" actId="20577"/>
          <ac:spMkLst>
            <pc:docMk/>
            <pc:sldMk cId="911359692" sldId="260"/>
            <ac:spMk id="7" creationId="{DDC638CA-2E05-1850-7D33-CB5EE2650551}"/>
          </ac:spMkLst>
        </pc:spChg>
      </pc:sldChg>
      <pc:sldChg chg="modSp mod">
        <pc:chgData name="J Bowen (Pentrehafod School)" userId="47112930-5e69-4e29-b141-4849ab1f3b0e" providerId="ADAL" clId="{9ED2D9A0-01C1-437A-883D-5298F52F9C1E}" dt="2026-10-23T07:43:44.323" v="882" actId="14100"/>
        <pc:sldMkLst>
          <pc:docMk/>
          <pc:sldMk cId="2760731403" sldId="261"/>
        </pc:sldMkLst>
        <pc:spChg chg="mod">
          <ac:chgData name="J Bowen (Pentrehafod School)" userId="47112930-5e69-4e29-b141-4849ab1f3b0e" providerId="ADAL" clId="{9ED2D9A0-01C1-437A-883D-5298F52F9C1E}" dt="2026-10-23T07:43:44.323" v="882" actId="14100"/>
          <ac:spMkLst>
            <pc:docMk/>
            <pc:sldMk cId="2760731403" sldId="261"/>
            <ac:spMk id="6" creationId="{04C28004-744F-0A77-3DB8-750DC226928C}"/>
          </ac:spMkLst>
        </pc:spChg>
      </pc:sldChg>
      <pc:sldChg chg="modSp mod">
        <pc:chgData name="J Bowen (Pentrehafod School)" userId="47112930-5e69-4e29-b141-4849ab1f3b0e" providerId="ADAL" clId="{9ED2D9A0-01C1-437A-883D-5298F52F9C1E}" dt="2026-10-23T07:44:22.442" v="956" actId="20577"/>
        <pc:sldMkLst>
          <pc:docMk/>
          <pc:sldMk cId="2239124142" sldId="263"/>
        </pc:sldMkLst>
        <pc:spChg chg="mod">
          <ac:chgData name="J Bowen (Pentrehafod School)" userId="47112930-5e69-4e29-b141-4849ab1f3b0e" providerId="ADAL" clId="{9ED2D9A0-01C1-437A-883D-5298F52F9C1E}" dt="2026-10-23T07:44:22.442" v="956" actId="20577"/>
          <ac:spMkLst>
            <pc:docMk/>
            <pc:sldMk cId="2239124142" sldId="263"/>
            <ac:spMk id="6" creationId="{8D4952C0-DF74-C777-2EFD-D29E49265D17}"/>
          </ac:spMkLst>
        </pc:spChg>
      </pc:sldChg>
      <pc:sldChg chg="new del">
        <pc:chgData name="J Bowen (Pentrehafod School)" userId="47112930-5e69-4e29-b141-4849ab1f3b0e" providerId="ADAL" clId="{9ED2D9A0-01C1-437A-883D-5298F52F9C1E}" dt="2026-10-23T07:45:25.364" v="958" actId="2696"/>
        <pc:sldMkLst>
          <pc:docMk/>
          <pc:sldMk cId="117100110" sldId="265"/>
        </pc:sldMkLst>
      </pc:sldChg>
      <pc:sldChg chg="modSp add mod">
        <pc:chgData name="J Bowen (Pentrehafod School)" userId="47112930-5e69-4e29-b141-4849ab1f3b0e" providerId="ADAL" clId="{9ED2D9A0-01C1-437A-883D-5298F52F9C1E}" dt="2026-10-23T07:46:07.721" v="991" actId="5793"/>
        <pc:sldMkLst>
          <pc:docMk/>
          <pc:sldMk cId="2755608896" sldId="265"/>
        </pc:sldMkLst>
        <pc:spChg chg="mod">
          <ac:chgData name="J Bowen (Pentrehafod School)" userId="47112930-5e69-4e29-b141-4849ab1f3b0e" providerId="ADAL" clId="{9ED2D9A0-01C1-437A-883D-5298F52F9C1E}" dt="2026-10-23T07:45:46.212" v="975" actId="1076"/>
          <ac:spMkLst>
            <pc:docMk/>
            <pc:sldMk cId="2755608896" sldId="265"/>
            <ac:spMk id="2" creationId="{8E5E0C1D-7407-F565-FE1D-E5E7E8A0D630}"/>
          </ac:spMkLst>
        </pc:spChg>
        <pc:spChg chg="mod">
          <ac:chgData name="J Bowen (Pentrehafod School)" userId="47112930-5e69-4e29-b141-4849ab1f3b0e" providerId="ADAL" clId="{9ED2D9A0-01C1-437A-883D-5298F52F9C1E}" dt="2026-10-23T07:46:07.721" v="991" actId="5793"/>
          <ac:spMkLst>
            <pc:docMk/>
            <pc:sldMk cId="2755608896" sldId="265"/>
            <ac:spMk id="3" creationId="{C6A0E3C4-082F-15FF-0AF3-0C4089FD157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33BB48-5CAA-4777-96F5-830776111C12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FB4A35-3452-4FC2-B07E-62598F5B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386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FB4A35-3452-4FC2-B07E-62598F5B887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3685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3DD7B-4454-FEBA-C179-CF96324EC2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4916B7-8C62-C13C-D3A2-59CD150BC1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222FE4-14AB-0624-6FBB-11D7B46C22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67AA-0A73-42F3-AA1C-D58FF37D87B2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1341D0-9355-49F6-3C7D-3499462EB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D92C7C-9422-C1E0-91BE-1D65FAF58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41A0F-A96D-48C2-8A24-A12ACFCC3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624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6843-42E2-BDDA-14ED-7849A6C6C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B5E21-D1FC-3B79-C32B-C034759A32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AE268F-1BCB-94B2-A0E7-903D41AA7D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67AA-0A73-42F3-AA1C-D58FF37D87B2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3DF28-B42B-DAEB-B20B-F2C18900D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709C45-A60B-BCF1-A985-FA7A4C233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41A0F-A96D-48C2-8A24-A12ACFCC3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8962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D0DA4-16C5-DD66-2781-6BDB1994A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36FC1B-C3F2-B686-8E9D-83CD86506C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B634B-C44E-ACA0-0846-0E48A86C5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67AA-0A73-42F3-AA1C-D58FF37D87B2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6A3B8F-3A08-A746-2CA8-FE4A35E0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FC64EB-1308-E54C-7411-6A4AB0D5D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41A0F-A96D-48C2-8A24-A12ACFCC3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129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ED2E0-F19A-0DE8-601A-AB1C3D537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32BDB-0558-574F-672B-62F3C52468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54C240-0993-00CE-9BFC-6C762002D4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9962B1-4A32-11D7-548E-5CB401E7D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67AA-0A73-42F3-AA1C-D58FF37D87B2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A037E1-85C0-394D-35B1-83FF411C1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31709-1454-DA6C-88EF-376E1B273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41A0F-A96D-48C2-8A24-A12ACFCC3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170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A7FC7-59D4-6C45-BDAC-4F7906C74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E62DD2-DFFB-3C4A-ACB7-14B8565D42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048901-B4C9-35DB-E48B-D66CCCC8D7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04D927-CEDE-CC01-5B84-D52128363A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F97B45-F148-B86E-F7CD-9585C7A92F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D2D037-4F08-AA8E-392A-918B867BE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67AA-0A73-42F3-AA1C-D58FF37D87B2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A5008D-CC19-1805-F828-1E556D956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97CD6F-AF07-0B0A-CFE6-06D8B0EA6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41A0F-A96D-48C2-8A24-A12ACFCC3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914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7711F-B24D-5F96-EFFA-FF97B273C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AD03E1-1ACB-6A8C-8578-C02625762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67AA-0A73-42F3-AA1C-D58FF37D87B2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652EA6-E200-062F-5950-BA36A4D25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377A0-2583-180E-43E7-1EED9BF96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41A0F-A96D-48C2-8A24-A12ACFCC3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123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9C98CA-0286-4A13-2CB0-F70B57F4F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67AA-0A73-42F3-AA1C-D58FF37D87B2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50D298-88DE-4CB8-1D98-1B4F57FEE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C45B85-F109-D91E-1284-DF2C9D42D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41A0F-A96D-48C2-8A24-A12ACFCC3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065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D57EC-4148-7AF2-8E27-71EE47652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05104-46DF-79AD-0256-B08BB05289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A10E53-A341-CA71-3E83-BD1DB8FEB0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67168D-9A37-7ADC-BF93-7EF297C49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67AA-0A73-42F3-AA1C-D58FF37D87B2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C04ADD-EADB-355B-4EEA-7B03D262D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E0860A-84D3-69A1-BC44-E3396AAEF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41A0F-A96D-48C2-8A24-A12ACFCC3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220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A5116-80EF-48F8-E66F-2A572843D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44F741-5D61-3848-E615-578029ED7EE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88D756-E6A5-EAA1-3F35-1C3E9A2F08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4F71EB-CAA7-C474-47DA-15084F92E7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67AA-0A73-42F3-AA1C-D58FF37D87B2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317B6B-E2B8-2444-843F-D4B5DD543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0B5606-0A13-A98F-7CFC-CF048DC5F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41A0F-A96D-48C2-8A24-A12ACFCC3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213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0728B-9B43-58D1-0586-77593B845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366539-60E5-B47C-AE87-CFFBA3D193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98019D-231A-CD40-475C-7C10317AA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67AA-0A73-42F3-AA1C-D58FF37D87B2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27CE10-F085-3748-E18B-3F446E835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02911-6CEB-6A3A-E4AD-607A49E18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41A0F-A96D-48C2-8A24-A12ACFCC3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53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7E80EF-A88B-AE61-7229-1E2C2515A6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986662-CA71-D0CD-7962-4EEC9BFE58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F7E1D4-71B3-B23C-352C-AB8A37B7A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67AA-0A73-42F3-AA1C-D58FF37D87B2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AD8F36-F54F-1E92-4C06-63E00DE09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EBD443-8C74-CD94-B136-F04414EB2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41A0F-A96D-48C2-8A24-A12ACFCC3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2270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59378-C430-49DB-B2D6-E32FBBCD4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F5A02-0FC4-41C8-A13C-4C929B28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67AA-0A73-42F3-AA1C-D58FF37D87B2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9D57D-CB8E-4E67-AE2D-2790E2AA6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41A0F-A96D-48C2-8A24-A12ACFCC3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997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B5822-64C9-CD10-2949-C6FEA660D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295C53-DDD0-4742-8917-FD4AEC717B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FE7C31-FA00-98EA-F2A3-426B3D3CAA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1F67AA-0A73-42F3-AA1C-D58FF37D87B2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ABFDA-CBF8-FD7C-15A7-566DB56C25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AF09B8-E96A-32A1-2BE3-AC510DE1FC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941A0F-A96D-48C2-8A24-A12ACFCC3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367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slide" Target="slide1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6" Type="http://schemas.openxmlformats.org/officeDocument/2006/relationships/slide" Target="slide4.xml"/><Relationship Id="rId5" Type="http://schemas.openxmlformats.org/officeDocument/2006/relationships/slide" Target="slide6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6" Type="http://schemas.openxmlformats.org/officeDocument/2006/relationships/slide" Target="slide14.xml"/><Relationship Id="rId5" Type="http://schemas.openxmlformats.org/officeDocument/2006/relationships/slide" Target="slide4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3" Type="http://schemas.openxmlformats.org/officeDocument/2006/relationships/image" Target="../media/image9.png"/><Relationship Id="rId7" Type="http://schemas.openxmlformats.org/officeDocument/2006/relationships/slide" Target="slide4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" Target="slide8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slide" Target="slide14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" Target="slide4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slide" Target="slide4.xml"/><Relationship Id="rId7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slide" Target="slide1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4.xml"/><Relationship Id="rId7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slide" Target="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Relationship Id="rId9" Type="http://schemas.openxmlformats.org/officeDocument/2006/relationships/slide" Target="slide1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slide" Target="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737E43-110E-2322-30B9-8CEA19D3CE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5729" y="1764407"/>
            <a:ext cx="5760846" cy="2310312"/>
          </a:xfrm>
        </p:spPr>
        <p:txBody>
          <a:bodyPr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Zones of Regulation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D3CC87-2DD8-A303-27A3-49ED809FF4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2803" y="5874209"/>
            <a:ext cx="2880271" cy="4286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2112098 Joy Bowen </a:t>
            </a:r>
          </a:p>
        </p:txBody>
      </p:sp>
    </p:spTree>
    <p:extLst>
      <p:ext uri="{BB962C8B-B14F-4D97-AF65-F5344CB8AC3E}">
        <p14:creationId xmlns:p14="http://schemas.microsoft.com/office/powerpoint/2010/main" val="2513734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E5E0C1D-7407-F565-FE1D-E5E7E8A0D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9799" y="317233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What is Zones of Regulation?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0E3C4-082F-15FF-0AF3-0C4089FD15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0072" y="2711690"/>
            <a:ext cx="7251967" cy="2430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Zones of Regulation is a framework designed to support individuals with understanding and regulating their emotions, behaviours and sensory needs (The Zones of Regulation, n.d.).</a:t>
            </a: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</p:grpSp>
      <p:sp>
        <p:nvSpPr>
          <p:cNvPr id="4" name="Action Button: Get Information 3">
            <a:hlinkClick r:id="rId2" action="ppaction://hlinksldjump" highlightClick="1"/>
            <a:extLst>
              <a:ext uri="{FF2B5EF4-FFF2-40B4-BE49-F238E27FC236}">
                <a16:creationId xmlns:a16="http://schemas.microsoft.com/office/drawing/2014/main" id="{FEF5D826-D3FF-6711-47B2-5B0984C98342}"/>
              </a:ext>
            </a:extLst>
          </p:cNvPr>
          <p:cNvSpPr/>
          <p:nvPr/>
        </p:nvSpPr>
        <p:spPr>
          <a:xfrm>
            <a:off x="11142860" y="5937662"/>
            <a:ext cx="593766" cy="570016"/>
          </a:xfrm>
          <a:prstGeom prst="actionButtonInformation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252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226B6DB-3E63-DDD8-0ADB-CAA3F88AA5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114C78B5-EC6B-4A39-8860-705100867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9AB236-C44B-F66F-6AF7-223A182C2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69978"/>
            <a:ext cx="4391024" cy="1173700"/>
          </a:xfrm>
        </p:spPr>
        <p:txBody>
          <a:bodyPr anchor="t"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Remember</a:t>
            </a:r>
          </a:p>
        </p:txBody>
      </p:sp>
      <p:pic>
        <p:nvPicPr>
          <p:cNvPr id="6" name="Picture 5" descr="Empty speech bubbles">
            <a:extLst>
              <a:ext uri="{FF2B5EF4-FFF2-40B4-BE49-F238E27FC236}">
                <a16:creationId xmlns:a16="http://schemas.microsoft.com/office/drawing/2014/main" id="{44053546-7AC8-591D-995F-4C947305AF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88" r="11527"/>
          <a:stretch>
            <a:fillRect/>
          </a:stretch>
        </p:blipFill>
        <p:spPr>
          <a:xfrm>
            <a:off x="20" y="10"/>
            <a:ext cx="4000480" cy="3904882"/>
          </a:xfrm>
          <a:custGeom>
            <a:avLst/>
            <a:gdLst/>
            <a:ahLst/>
            <a:cxnLst/>
            <a:rect l="l" t="t" r="r" b="b"/>
            <a:pathLst>
              <a:path w="4000500" h="3413410">
                <a:moveTo>
                  <a:pt x="0" y="0"/>
                </a:moveTo>
                <a:lnTo>
                  <a:pt x="4000500" y="0"/>
                </a:lnTo>
                <a:lnTo>
                  <a:pt x="4000500" y="3330603"/>
                </a:lnTo>
                <a:lnTo>
                  <a:pt x="416174" y="3413410"/>
                </a:lnTo>
                <a:lnTo>
                  <a:pt x="0" y="3408169"/>
                </a:lnTo>
                <a:close/>
              </a:path>
            </a:pathLst>
          </a:custGeom>
        </p:spPr>
      </p:pic>
      <p:pic>
        <p:nvPicPr>
          <p:cNvPr id="8" name="Picture 7" descr="Range of moods sticky notes">
            <a:extLst>
              <a:ext uri="{FF2B5EF4-FFF2-40B4-BE49-F238E27FC236}">
                <a16:creationId xmlns:a16="http://schemas.microsoft.com/office/drawing/2014/main" id="{B9FCB546-FF71-95AA-69E9-F15A6832D3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83" r="16788"/>
          <a:stretch>
            <a:fillRect/>
          </a:stretch>
        </p:blipFill>
        <p:spPr>
          <a:xfrm>
            <a:off x="4191002" y="10"/>
            <a:ext cx="3809998" cy="3904881"/>
          </a:xfrm>
          <a:custGeom>
            <a:avLst/>
            <a:gdLst/>
            <a:ahLst/>
            <a:cxnLst/>
            <a:rect l="l" t="t" r="r" b="b"/>
            <a:pathLst>
              <a:path w="3809998" h="3361533">
                <a:moveTo>
                  <a:pt x="0" y="0"/>
                </a:moveTo>
                <a:lnTo>
                  <a:pt x="3809998" y="0"/>
                </a:lnTo>
                <a:lnTo>
                  <a:pt x="3809998" y="3353206"/>
                </a:lnTo>
                <a:lnTo>
                  <a:pt x="1781628" y="3181423"/>
                </a:lnTo>
                <a:lnTo>
                  <a:pt x="0" y="3361533"/>
                </a:lnTo>
                <a:close/>
              </a:path>
            </a:pathLst>
          </a:custGeom>
        </p:spPr>
      </p:pic>
      <p:pic>
        <p:nvPicPr>
          <p:cNvPr id="10" name="Picture 9" descr="Black and white film board">
            <a:extLst>
              <a:ext uri="{FF2B5EF4-FFF2-40B4-BE49-F238E27FC236}">
                <a16:creationId xmlns:a16="http://schemas.microsoft.com/office/drawing/2014/main" id="{F44123FF-8664-9B48-2686-1A0000793B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45" r="5137" b="2"/>
          <a:stretch>
            <a:fillRect/>
          </a:stretch>
        </p:blipFill>
        <p:spPr>
          <a:xfrm>
            <a:off x="8191500" y="-1"/>
            <a:ext cx="4000500" cy="4008409"/>
          </a:xfrm>
          <a:custGeom>
            <a:avLst/>
            <a:gdLst/>
            <a:ahLst/>
            <a:cxnLst/>
            <a:rect l="l" t="t" r="r" b="b"/>
            <a:pathLst>
              <a:path w="4000500" h="3403026">
                <a:moveTo>
                  <a:pt x="0" y="0"/>
                </a:moveTo>
                <a:lnTo>
                  <a:pt x="4000500" y="0"/>
                </a:lnTo>
                <a:lnTo>
                  <a:pt x="4000500" y="3403026"/>
                </a:lnTo>
                <a:lnTo>
                  <a:pt x="9072" y="3370108"/>
                </a:lnTo>
                <a:lnTo>
                  <a:pt x="0" y="3369340"/>
                </a:lnTo>
                <a:close/>
              </a:path>
            </a:pathLst>
          </a:custGeom>
        </p:spPr>
      </p:pic>
      <p:grpSp>
        <p:nvGrpSpPr>
          <p:cNvPr id="45" name="Group 44">
            <a:extLst>
              <a:ext uri="{FF2B5EF4-FFF2-40B4-BE49-F238E27FC236}">
                <a16:creationId xmlns:a16="http://schemas.microsoft.com/office/drawing/2014/main" id="{A50943B0-FDF7-4C2C-B784-9208C945A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4021FAB-FA86-49DE-8FC9-585A1729B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7B58B526-A432-4EB5-AA70-2BB897257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6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225BA-A141-0755-37DD-FC7449701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0086" y="4446024"/>
            <a:ext cx="5692774" cy="107741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600" dirty="0">
              <a:solidFill>
                <a:schemeClr val="bg1">
                  <a:alpha val="80000"/>
                </a:schemeClr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marL="0" indent="0">
              <a:buNone/>
            </a:pPr>
            <a:endParaRPr lang="en-GB" sz="600" dirty="0">
              <a:solidFill>
                <a:schemeClr val="bg1">
                  <a:alpha val="80000"/>
                </a:schemeClr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marL="0" indent="0">
              <a:buNone/>
            </a:pPr>
            <a:r>
              <a:rPr lang="en-GB" sz="11200" b="1" dirty="0">
                <a:solidFill>
                  <a:schemeClr val="bg1">
                    <a:alpha val="8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You can control…</a:t>
            </a:r>
          </a:p>
          <a:p>
            <a:r>
              <a:rPr lang="en-GB" sz="11200" dirty="0">
                <a:solidFill>
                  <a:schemeClr val="bg1">
                    <a:alpha val="8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Your thoughts</a:t>
            </a:r>
          </a:p>
          <a:p>
            <a:r>
              <a:rPr lang="en-GB" sz="11200" dirty="0">
                <a:solidFill>
                  <a:schemeClr val="bg1">
                    <a:alpha val="8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Your feelings </a:t>
            </a:r>
          </a:p>
          <a:p>
            <a:r>
              <a:rPr lang="en-GB" sz="11200" dirty="0">
                <a:solidFill>
                  <a:schemeClr val="bg1">
                    <a:alpha val="8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Your behaviours</a:t>
            </a:r>
          </a:p>
        </p:txBody>
      </p:sp>
    </p:spTree>
    <p:extLst>
      <p:ext uri="{BB962C8B-B14F-4D97-AF65-F5344CB8AC3E}">
        <p14:creationId xmlns:p14="http://schemas.microsoft.com/office/powerpoint/2010/main" val="1403796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314D791-4D8A-4854-B8FC-6959656D0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5076E76-3EB3-4269-8135-07CAB20E5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81A308-0BF8-4795-25FB-EB0AA9132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2803" y="571885"/>
            <a:ext cx="6739136" cy="84748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The Zones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EB3C7E5-50E1-4F9E-AEA3-A6D219039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305" y="0"/>
            <a:ext cx="5163047" cy="3153018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80233B5C-C5A9-48C0-8C07-21E6F6B360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0F3AF96-AAC1-41E3-9F66-0A6277845D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DF38A98-557F-4C23-935A-42806B67AA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ACEB13D-EBFC-4288-B604-572C2F779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988F9A4-0578-4C59-8B4A-346E02C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9262397" y="3928396"/>
            <a:ext cx="3142400" cy="2716805"/>
            <a:chOff x="-305" y="-4155"/>
            <a:chExt cx="2514948" cy="2174333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63F827B-FA00-442A-A09C-806F1FFA34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C876680-EE75-4791-842F-E23509221D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B9819B2-70D4-4E0A-8D51-6B359B44C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FA8033D-6A70-4FA5-8F37-7F8C117C98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</p:grpSp>
      <p:sp>
        <p:nvSpPr>
          <p:cNvPr id="16" name="Action Button: Blank 15">
            <a:hlinkClick r:id="" action="ppaction://hlinkshowjump?jump=nextslide" highlightClick="1"/>
            <a:extLst>
              <a:ext uri="{FF2B5EF4-FFF2-40B4-BE49-F238E27FC236}">
                <a16:creationId xmlns:a16="http://schemas.microsoft.com/office/drawing/2014/main" id="{539C5FA8-89C7-5F50-B88B-04C773106B50}"/>
              </a:ext>
            </a:extLst>
          </p:cNvPr>
          <p:cNvSpPr/>
          <p:nvPr/>
        </p:nvSpPr>
        <p:spPr>
          <a:xfrm>
            <a:off x="394773" y="2396687"/>
            <a:ext cx="2711614" cy="2890109"/>
          </a:xfrm>
          <a:prstGeom prst="actionButtonBlank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algn="ctr"/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</a:rPr>
              <a:t>Blue Zone </a:t>
            </a: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2" name="Action Button: Blank 21">
            <a:hlinkClick r:id="rId2" action="ppaction://hlinksldjump" highlightClick="1"/>
            <a:extLst>
              <a:ext uri="{FF2B5EF4-FFF2-40B4-BE49-F238E27FC236}">
                <a16:creationId xmlns:a16="http://schemas.microsoft.com/office/drawing/2014/main" id="{3B8B40B9-4C24-7C4B-95FC-7C40C1A549CE}"/>
              </a:ext>
            </a:extLst>
          </p:cNvPr>
          <p:cNvSpPr/>
          <p:nvPr/>
        </p:nvSpPr>
        <p:spPr>
          <a:xfrm>
            <a:off x="3298166" y="2396686"/>
            <a:ext cx="2711614" cy="2890109"/>
          </a:xfrm>
          <a:prstGeom prst="actionButtonBlank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</a:rPr>
              <a:t>Green Zone </a:t>
            </a:r>
          </a:p>
        </p:txBody>
      </p:sp>
      <p:sp>
        <p:nvSpPr>
          <p:cNvPr id="23" name="Action Button: Blank 22">
            <a:hlinkClick r:id="rId3" action="ppaction://hlinksldjump" highlightClick="1"/>
            <a:extLst>
              <a:ext uri="{FF2B5EF4-FFF2-40B4-BE49-F238E27FC236}">
                <a16:creationId xmlns:a16="http://schemas.microsoft.com/office/drawing/2014/main" id="{73B6A07C-73E6-109D-4AE4-4A90403825C5}"/>
              </a:ext>
            </a:extLst>
          </p:cNvPr>
          <p:cNvSpPr/>
          <p:nvPr/>
        </p:nvSpPr>
        <p:spPr>
          <a:xfrm>
            <a:off x="6261395" y="2405347"/>
            <a:ext cx="2711614" cy="2890109"/>
          </a:xfrm>
          <a:prstGeom prst="actionButtonBlank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</a:rPr>
              <a:t>Yellow Zone</a:t>
            </a:r>
          </a:p>
        </p:txBody>
      </p:sp>
      <p:sp>
        <p:nvSpPr>
          <p:cNvPr id="24" name="Action Button: Blank 23">
            <a:hlinkClick r:id="rId4" action="ppaction://hlinksldjump" highlightClick="1"/>
            <a:extLst>
              <a:ext uri="{FF2B5EF4-FFF2-40B4-BE49-F238E27FC236}">
                <a16:creationId xmlns:a16="http://schemas.microsoft.com/office/drawing/2014/main" id="{09E64694-B702-0C5C-8EE6-A0025A28CC12}"/>
              </a:ext>
            </a:extLst>
          </p:cNvPr>
          <p:cNvSpPr/>
          <p:nvPr/>
        </p:nvSpPr>
        <p:spPr>
          <a:xfrm>
            <a:off x="9164788" y="2396685"/>
            <a:ext cx="2711614" cy="2890109"/>
          </a:xfrm>
          <a:prstGeom prst="actionButtonBlank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</a:rPr>
              <a:t>Red Zone</a:t>
            </a:r>
          </a:p>
        </p:txBody>
      </p:sp>
    </p:spTree>
    <p:extLst>
      <p:ext uri="{BB962C8B-B14F-4D97-AF65-F5344CB8AC3E}">
        <p14:creationId xmlns:p14="http://schemas.microsoft.com/office/powerpoint/2010/main" val="2928490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71C6503-5F27-341E-DE9D-78F770D90DDA}"/>
              </a:ext>
            </a:extLst>
          </p:cNvPr>
          <p:cNvSpPr/>
          <p:nvPr/>
        </p:nvSpPr>
        <p:spPr>
          <a:xfrm>
            <a:off x="4283195" y="224135"/>
            <a:ext cx="39106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Blue Zone </a:t>
            </a:r>
          </a:p>
        </p:txBody>
      </p:sp>
      <p:pic>
        <p:nvPicPr>
          <p:cNvPr id="8" name="Picture 7" descr="Crying Teodor the Cat">
            <a:extLst>
              <a:ext uri="{FF2B5EF4-FFF2-40B4-BE49-F238E27FC236}">
                <a16:creationId xmlns:a16="http://schemas.microsoft.com/office/drawing/2014/main" id="{8E07E22F-60D7-BBF4-402A-DACED513B4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3085" y="5158837"/>
            <a:ext cx="1508167" cy="1508167"/>
          </a:xfrm>
          <a:prstGeom prst="rect">
            <a:avLst/>
          </a:prstGeom>
        </p:spPr>
      </p:pic>
      <p:pic>
        <p:nvPicPr>
          <p:cNvPr id="10" name="Picture 9" descr="Flu Meow">
            <a:extLst>
              <a:ext uri="{FF2B5EF4-FFF2-40B4-BE49-F238E27FC236}">
                <a16:creationId xmlns:a16="http://schemas.microsoft.com/office/drawing/2014/main" id="{C2568519-8132-BCCB-DB86-3190CBB56B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08566"/>
            <a:ext cx="2149434" cy="2149434"/>
          </a:xfrm>
          <a:prstGeom prst="rect">
            <a:avLst/>
          </a:prstGeom>
        </p:spPr>
      </p:pic>
      <p:pic>
        <p:nvPicPr>
          <p:cNvPr id="12" name="Picture 11" descr="Zzzz Gummy Monsters">
            <a:extLst>
              <a:ext uri="{FF2B5EF4-FFF2-40B4-BE49-F238E27FC236}">
                <a16:creationId xmlns:a16="http://schemas.microsoft.com/office/drawing/2014/main" id="{E737C68F-1424-03DA-4B13-E235D667D7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0749" y="5051960"/>
            <a:ext cx="2249384" cy="2249384"/>
          </a:xfrm>
          <a:prstGeom prst="rect">
            <a:avLst/>
          </a:prstGeom>
        </p:spPr>
      </p:pic>
      <p:sp>
        <p:nvSpPr>
          <p:cNvPr id="14" name="Rectangle: Rounded Corners 13">
            <a:hlinkClick r:id="rId5" action="ppaction://hlinksldjump" highlightClick="1"/>
            <a:extLst>
              <a:ext uri="{FF2B5EF4-FFF2-40B4-BE49-F238E27FC236}">
                <a16:creationId xmlns:a16="http://schemas.microsoft.com/office/drawing/2014/main" id="{AC5CACD9-71E6-90FA-73D6-8D1D2D0DA0BB}"/>
              </a:ext>
            </a:extLst>
          </p:cNvPr>
          <p:cNvSpPr/>
          <p:nvPr/>
        </p:nvSpPr>
        <p:spPr>
          <a:xfrm>
            <a:off x="3734789" y="4437388"/>
            <a:ext cx="4286992" cy="92333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1" rtlCol="0" anchor="ctr"/>
          <a:lstStyle/>
          <a:p>
            <a:pPr algn="ctr"/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</a:rPr>
              <a:t>What can I do?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1BAD010-642D-295D-3EEB-2F51B7CF6702}"/>
              </a:ext>
            </a:extLst>
          </p:cNvPr>
          <p:cNvSpPr/>
          <p:nvPr/>
        </p:nvSpPr>
        <p:spPr>
          <a:xfrm>
            <a:off x="1579418" y="1147465"/>
            <a:ext cx="8763989" cy="300445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</a:rPr>
              <a:t>I am feeling…</a:t>
            </a:r>
          </a:p>
          <a:p>
            <a:pPr algn="ctr"/>
            <a:endParaRPr lang="en-GB" sz="280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algn="ctr"/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</a:rPr>
              <a:t>Sad        Upset     Tired     Unwell     In pain     Bored     Sick     Hurt     Moving slowly     Lethargic     Distracted     Not fully awake      Struggling to focus     Low mood                         Low levels of energy    </a:t>
            </a:r>
          </a:p>
        </p:txBody>
      </p:sp>
      <p:sp>
        <p:nvSpPr>
          <p:cNvPr id="5" name="Action Button: Go Home 4">
            <a:hlinkClick r:id="rId6" action="ppaction://hlinksldjump" highlightClick="1"/>
            <a:extLst>
              <a:ext uri="{FF2B5EF4-FFF2-40B4-BE49-F238E27FC236}">
                <a16:creationId xmlns:a16="http://schemas.microsoft.com/office/drawing/2014/main" id="{43A72DC4-A84B-375D-DC9B-508C6BE74C98}"/>
              </a:ext>
            </a:extLst>
          </p:cNvPr>
          <p:cNvSpPr/>
          <p:nvPr/>
        </p:nvSpPr>
        <p:spPr>
          <a:xfrm>
            <a:off x="11150930" y="332510"/>
            <a:ext cx="700644" cy="641268"/>
          </a:xfrm>
          <a:prstGeom prst="actionButtonHom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ction Button: Get Information 6">
            <a:hlinkClick r:id="rId7" action="ppaction://hlinksldjump" highlightClick="1"/>
            <a:extLst>
              <a:ext uri="{FF2B5EF4-FFF2-40B4-BE49-F238E27FC236}">
                <a16:creationId xmlns:a16="http://schemas.microsoft.com/office/drawing/2014/main" id="{3C25F0F6-E29C-CD63-2F0D-26F34F870E23}"/>
              </a:ext>
            </a:extLst>
          </p:cNvPr>
          <p:cNvSpPr/>
          <p:nvPr/>
        </p:nvSpPr>
        <p:spPr>
          <a:xfrm>
            <a:off x="11501252" y="6176652"/>
            <a:ext cx="593766" cy="570016"/>
          </a:xfrm>
          <a:prstGeom prst="actionButtonInformati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513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D74CE5-8ABF-C8A8-DDAE-F6EAFE44A0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636C8EE-074B-7B69-CF94-883E50DD23F9}"/>
              </a:ext>
            </a:extLst>
          </p:cNvPr>
          <p:cNvSpPr/>
          <p:nvPr/>
        </p:nvSpPr>
        <p:spPr>
          <a:xfrm>
            <a:off x="4283195" y="224135"/>
            <a:ext cx="39106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Blue Zone </a:t>
            </a:r>
          </a:p>
        </p:txBody>
      </p:sp>
      <p:pic>
        <p:nvPicPr>
          <p:cNvPr id="8" name="Picture 7" descr="Crying Teodor the Cat">
            <a:extLst>
              <a:ext uri="{FF2B5EF4-FFF2-40B4-BE49-F238E27FC236}">
                <a16:creationId xmlns:a16="http://schemas.microsoft.com/office/drawing/2014/main" id="{75BF6360-779D-2CE4-DF83-CB82508B26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8191" y="5272642"/>
            <a:ext cx="1508167" cy="1508167"/>
          </a:xfrm>
          <a:prstGeom prst="rect">
            <a:avLst/>
          </a:prstGeom>
        </p:spPr>
      </p:pic>
      <p:pic>
        <p:nvPicPr>
          <p:cNvPr id="10" name="Picture 9" descr="Flu Meow">
            <a:extLst>
              <a:ext uri="{FF2B5EF4-FFF2-40B4-BE49-F238E27FC236}">
                <a16:creationId xmlns:a16="http://schemas.microsoft.com/office/drawing/2014/main" id="{90816FC3-05B6-B243-7234-B325207D44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08566"/>
            <a:ext cx="2149434" cy="2149434"/>
          </a:xfrm>
          <a:prstGeom prst="rect">
            <a:avLst/>
          </a:prstGeom>
        </p:spPr>
      </p:pic>
      <p:pic>
        <p:nvPicPr>
          <p:cNvPr id="12" name="Picture 11" descr="Zzzz Gummy Monsters">
            <a:extLst>
              <a:ext uri="{FF2B5EF4-FFF2-40B4-BE49-F238E27FC236}">
                <a16:creationId xmlns:a16="http://schemas.microsoft.com/office/drawing/2014/main" id="{F25FDD67-EA1A-72D6-C794-8E1015377D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0798" y="4525487"/>
            <a:ext cx="2760023" cy="2760023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6E280F4-5617-16D8-07BF-592FDFC2A4B0}"/>
              </a:ext>
            </a:extLst>
          </p:cNvPr>
          <p:cNvSpPr/>
          <p:nvPr/>
        </p:nvSpPr>
        <p:spPr>
          <a:xfrm>
            <a:off x="855024" y="1147466"/>
            <a:ext cx="2149434" cy="669460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I can….</a:t>
            </a:r>
          </a:p>
        </p:txBody>
      </p:sp>
      <p:sp>
        <p:nvSpPr>
          <p:cNvPr id="5" name="Action Button: Go Home 4">
            <a:hlinkClick r:id="rId5" action="ppaction://hlinksldjump" highlightClick="1"/>
            <a:extLst>
              <a:ext uri="{FF2B5EF4-FFF2-40B4-BE49-F238E27FC236}">
                <a16:creationId xmlns:a16="http://schemas.microsoft.com/office/drawing/2014/main" id="{5613B35A-009A-B907-0E82-D0DC364DCC23}"/>
              </a:ext>
            </a:extLst>
          </p:cNvPr>
          <p:cNvSpPr/>
          <p:nvPr/>
        </p:nvSpPr>
        <p:spPr>
          <a:xfrm>
            <a:off x="11150930" y="332510"/>
            <a:ext cx="700644" cy="641268"/>
          </a:xfrm>
          <a:prstGeom prst="actionButtonHom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5F2C940-68FE-9A01-EC6C-998F540FA5F8}"/>
              </a:ext>
            </a:extLst>
          </p:cNvPr>
          <p:cNvSpPr/>
          <p:nvPr/>
        </p:nvSpPr>
        <p:spPr>
          <a:xfrm>
            <a:off x="326571" y="2196935"/>
            <a:ext cx="3645725" cy="232855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Do arm-pretzel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Bubble breath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Give myself a hug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Arm massage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Hand massage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Finger pull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Palm Push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Seat push up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EC9C1CE-A29A-F5E6-5C80-EAD15639B751}"/>
              </a:ext>
            </a:extLst>
          </p:cNvPr>
          <p:cNvSpPr/>
          <p:nvPr/>
        </p:nvSpPr>
        <p:spPr>
          <a:xfrm>
            <a:off x="4273137" y="2196935"/>
            <a:ext cx="3645725" cy="232855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Fidget tools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Drink water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Wall push ups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Talk to an adult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Have a movement break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Write things down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Wobble cushion 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2D5743F0-5519-4C38-0CF3-3DEF8E5AFDA9}"/>
              </a:ext>
            </a:extLst>
          </p:cNvPr>
          <p:cNvSpPr/>
          <p:nvPr/>
        </p:nvSpPr>
        <p:spPr>
          <a:xfrm>
            <a:off x="8255329" y="2196935"/>
            <a:ext cx="3645725" cy="232855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Run hands under cold water.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Chair band.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Mindfulness, stop! Assess and challenge thoughts</a:t>
            </a:r>
          </a:p>
          <a:p>
            <a:endParaRPr lang="en-GB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5" name="Action Button: Get Information 14">
            <a:hlinkClick r:id="rId6" action="ppaction://hlinksldjump" highlightClick="1"/>
            <a:extLst>
              <a:ext uri="{FF2B5EF4-FFF2-40B4-BE49-F238E27FC236}">
                <a16:creationId xmlns:a16="http://schemas.microsoft.com/office/drawing/2014/main" id="{664A9F23-EDFE-6EA7-552E-EC63F48C12BA}"/>
              </a:ext>
            </a:extLst>
          </p:cNvPr>
          <p:cNvSpPr/>
          <p:nvPr/>
        </p:nvSpPr>
        <p:spPr>
          <a:xfrm>
            <a:off x="11477501" y="6270170"/>
            <a:ext cx="641267" cy="510639"/>
          </a:xfrm>
          <a:prstGeom prst="actionButtonInformati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624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3E14DB5-E32A-62E1-0E76-AA5C04D888F3}"/>
              </a:ext>
            </a:extLst>
          </p:cNvPr>
          <p:cNvSpPr/>
          <p:nvPr/>
        </p:nvSpPr>
        <p:spPr>
          <a:xfrm>
            <a:off x="3993854" y="224135"/>
            <a:ext cx="44893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Green Zone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DC638CA-2E05-1850-7D33-CB5EE2650551}"/>
              </a:ext>
            </a:extLst>
          </p:cNvPr>
          <p:cNvSpPr/>
          <p:nvPr/>
        </p:nvSpPr>
        <p:spPr>
          <a:xfrm>
            <a:off x="1923803" y="1147464"/>
            <a:ext cx="8419604" cy="2581387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</a:rPr>
              <a:t>I am feeling…</a:t>
            </a:r>
          </a:p>
          <a:p>
            <a:pPr algn="ctr"/>
            <a:endParaRPr lang="en-GB" sz="280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algn="ctr"/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</a:rPr>
              <a:t>Happy     Calm     Focused     Ready to learn     Satisfied      Pleased     ok     Proud     Peaceful     Content     Relaxed     Awake     Interested      Engaged      In control  </a:t>
            </a:r>
          </a:p>
        </p:txBody>
      </p:sp>
      <p:pic>
        <p:nvPicPr>
          <p:cNvPr id="10" name="Picture 9" descr="Happy cartoon bee">
            <a:extLst>
              <a:ext uri="{FF2B5EF4-FFF2-40B4-BE49-F238E27FC236}">
                <a16:creationId xmlns:a16="http://schemas.microsoft.com/office/drawing/2014/main" id="{1D096AEB-A3F2-22CF-705B-8445FF88E2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46524" y="4510442"/>
            <a:ext cx="1973900" cy="2168749"/>
          </a:xfrm>
          <a:prstGeom prst="rect">
            <a:avLst/>
          </a:prstGeom>
        </p:spPr>
      </p:pic>
      <p:pic>
        <p:nvPicPr>
          <p:cNvPr id="12" name="Picture 11" descr="Cartoon bee with pointer">
            <a:extLst>
              <a:ext uri="{FF2B5EF4-FFF2-40B4-BE49-F238E27FC236}">
                <a16:creationId xmlns:a16="http://schemas.microsoft.com/office/drawing/2014/main" id="{61671F18-3769-9080-58B3-6450527804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576" y="4616937"/>
            <a:ext cx="1761674" cy="1986734"/>
          </a:xfrm>
          <a:prstGeom prst="rect">
            <a:avLst/>
          </a:prstGeom>
        </p:spPr>
      </p:pic>
      <p:pic>
        <p:nvPicPr>
          <p:cNvPr id="18" name="Picture 17" descr="Reading cartoon bee">
            <a:extLst>
              <a:ext uri="{FF2B5EF4-FFF2-40B4-BE49-F238E27FC236}">
                <a16:creationId xmlns:a16="http://schemas.microsoft.com/office/drawing/2014/main" id="{F71D9302-4175-5F89-0921-E1FA4DCE68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0028" y="4528428"/>
            <a:ext cx="1599838" cy="2127576"/>
          </a:xfrm>
          <a:prstGeom prst="rect">
            <a:avLst/>
          </a:prstGeom>
        </p:spPr>
      </p:pic>
      <p:pic>
        <p:nvPicPr>
          <p:cNvPr id="3" name="Picture 2" descr="Cartoon bee with pencil">
            <a:extLst>
              <a:ext uri="{FF2B5EF4-FFF2-40B4-BE49-F238E27FC236}">
                <a16:creationId xmlns:a16="http://schemas.microsoft.com/office/drawing/2014/main" id="{2951AA04-54BF-36A9-2D91-9380134B3C5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0301" y="4765068"/>
            <a:ext cx="1761673" cy="1890936"/>
          </a:xfrm>
          <a:prstGeom prst="rect">
            <a:avLst/>
          </a:prstGeom>
        </p:spPr>
      </p:pic>
      <p:sp>
        <p:nvSpPr>
          <p:cNvPr id="4" name="Rectangle: Rounded Corners 3">
            <a:hlinkClick r:id="rId6" action="ppaction://hlinksldjump" highlightClick="1"/>
            <a:extLst>
              <a:ext uri="{FF2B5EF4-FFF2-40B4-BE49-F238E27FC236}">
                <a16:creationId xmlns:a16="http://schemas.microsoft.com/office/drawing/2014/main" id="{F9E2D216-A204-76B3-E892-E408C16066A5}"/>
              </a:ext>
            </a:extLst>
          </p:cNvPr>
          <p:cNvSpPr/>
          <p:nvPr/>
        </p:nvSpPr>
        <p:spPr>
          <a:xfrm>
            <a:off x="4349945" y="4405508"/>
            <a:ext cx="3455720" cy="961901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How can I stay in this Zone?</a:t>
            </a:r>
          </a:p>
        </p:txBody>
      </p:sp>
      <p:sp>
        <p:nvSpPr>
          <p:cNvPr id="8" name="Action Button: Go Home 7">
            <a:hlinkClick r:id="rId7" action="ppaction://hlinksldjump" highlightClick="1"/>
            <a:extLst>
              <a:ext uri="{FF2B5EF4-FFF2-40B4-BE49-F238E27FC236}">
                <a16:creationId xmlns:a16="http://schemas.microsoft.com/office/drawing/2014/main" id="{6AD3DEC6-4CF4-C56D-BBB6-E56C1A470C3B}"/>
              </a:ext>
            </a:extLst>
          </p:cNvPr>
          <p:cNvSpPr/>
          <p:nvPr/>
        </p:nvSpPr>
        <p:spPr>
          <a:xfrm>
            <a:off x="11150930" y="332510"/>
            <a:ext cx="700644" cy="641268"/>
          </a:xfrm>
          <a:prstGeom prst="actionButtonHom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ction Button: Get Information 10">
            <a:hlinkClick r:id="rId8" action="ppaction://hlinksldjump" highlightClick="1"/>
            <a:extLst>
              <a:ext uri="{FF2B5EF4-FFF2-40B4-BE49-F238E27FC236}">
                <a16:creationId xmlns:a16="http://schemas.microsoft.com/office/drawing/2014/main" id="{46468C85-11BE-1746-BA04-ABA074AA7B0E}"/>
              </a:ext>
            </a:extLst>
          </p:cNvPr>
          <p:cNvSpPr/>
          <p:nvPr/>
        </p:nvSpPr>
        <p:spPr>
          <a:xfrm>
            <a:off x="11501252" y="6215063"/>
            <a:ext cx="593766" cy="570016"/>
          </a:xfrm>
          <a:prstGeom prst="actionButtonInformation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3596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EAE1BD-D82E-E93D-F7EA-8BD17698A6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EE453B5-A66B-98A1-489F-37FB7B5A0E56}"/>
              </a:ext>
            </a:extLst>
          </p:cNvPr>
          <p:cNvSpPr/>
          <p:nvPr/>
        </p:nvSpPr>
        <p:spPr>
          <a:xfrm>
            <a:off x="3993854" y="224135"/>
            <a:ext cx="44893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Green Zone </a:t>
            </a:r>
          </a:p>
        </p:txBody>
      </p:sp>
      <p:pic>
        <p:nvPicPr>
          <p:cNvPr id="10" name="Picture 9" descr="Happy cartoon bee">
            <a:extLst>
              <a:ext uri="{FF2B5EF4-FFF2-40B4-BE49-F238E27FC236}">
                <a16:creationId xmlns:a16="http://schemas.microsoft.com/office/drawing/2014/main" id="{40938A57-F5E6-8F4C-12C4-0B0BAF0FC5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8925" y="4525929"/>
            <a:ext cx="1973900" cy="2168749"/>
          </a:xfrm>
          <a:prstGeom prst="rect">
            <a:avLst/>
          </a:prstGeom>
        </p:spPr>
      </p:pic>
      <p:pic>
        <p:nvPicPr>
          <p:cNvPr id="12" name="Picture 11" descr="Cartoon bee with pointer">
            <a:extLst>
              <a:ext uri="{FF2B5EF4-FFF2-40B4-BE49-F238E27FC236}">
                <a16:creationId xmlns:a16="http://schemas.microsoft.com/office/drawing/2014/main" id="{8ED1ACF4-6B1E-9116-A645-CF3A7877FF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576" y="4616937"/>
            <a:ext cx="1761674" cy="1986734"/>
          </a:xfrm>
          <a:prstGeom prst="rect">
            <a:avLst/>
          </a:prstGeom>
        </p:spPr>
      </p:pic>
      <p:pic>
        <p:nvPicPr>
          <p:cNvPr id="18" name="Picture 17" descr="Reading cartoon bee">
            <a:extLst>
              <a:ext uri="{FF2B5EF4-FFF2-40B4-BE49-F238E27FC236}">
                <a16:creationId xmlns:a16="http://schemas.microsoft.com/office/drawing/2014/main" id="{63057A88-E5B8-C439-5A53-4AEFBE77B8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1221" y="4476095"/>
            <a:ext cx="1599838" cy="2127576"/>
          </a:xfrm>
          <a:prstGeom prst="rect">
            <a:avLst/>
          </a:prstGeom>
        </p:spPr>
      </p:pic>
      <p:pic>
        <p:nvPicPr>
          <p:cNvPr id="3" name="Picture 2" descr="Cartoon bee with pencil">
            <a:extLst>
              <a:ext uri="{FF2B5EF4-FFF2-40B4-BE49-F238E27FC236}">
                <a16:creationId xmlns:a16="http://schemas.microsoft.com/office/drawing/2014/main" id="{FDFF457D-2FC7-5CB7-0904-F65DEE46A89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9108" y="4712735"/>
            <a:ext cx="1761673" cy="1890936"/>
          </a:xfrm>
          <a:prstGeom prst="rect">
            <a:avLst/>
          </a:prstGeom>
        </p:spPr>
      </p:pic>
      <p:sp>
        <p:nvSpPr>
          <p:cNvPr id="4" name="Action Button: Go Home 3">
            <a:hlinkClick r:id="rId6" action="ppaction://hlinksldjump" highlightClick="1"/>
            <a:extLst>
              <a:ext uri="{FF2B5EF4-FFF2-40B4-BE49-F238E27FC236}">
                <a16:creationId xmlns:a16="http://schemas.microsoft.com/office/drawing/2014/main" id="{09E00623-9A64-79F0-01A7-17923A9C113A}"/>
              </a:ext>
            </a:extLst>
          </p:cNvPr>
          <p:cNvSpPr/>
          <p:nvPr/>
        </p:nvSpPr>
        <p:spPr>
          <a:xfrm>
            <a:off x="11150930" y="332510"/>
            <a:ext cx="700644" cy="641268"/>
          </a:xfrm>
          <a:prstGeom prst="actionButtonHom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818F3F2-9F71-1465-FC35-C91A32282027}"/>
              </a:ext>
            </a:extLst>
          </p:cNvPr>
          <p:cNvSpPr/>
          <p:nvPr/>
        </p:nvSpPr>
        <p:spPr>
          <a:xfrm>
            <a:off x="326571" y="2196935"/>
            <a:ext cx="3645725" cy="2328552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Drink water to stay hydrated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Continue to do your work and ask for help when needed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E24EE30-71BD-D3A5-4BAA-3939E15E6BE5}"/>
              </a:ext>
            </a:extLst>
          </p:cNvPr>
          <p:cNvSpPr/>
          <p:nvPr/>
        </p:nvSpPr>
        <p:spPr>
          <a:xfrm>
            <a:off x="4191989" y="2196935"/>
            <a:ext cx="3645725" cy="2328552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Write down the feelings and memories so you can reflect back on them – especially when you feel yourself moving into other Zones.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1D74931B-9925-C556-3640-33ADC270F615}"/>
              </a:ext>
            </a:extLst>
          </p:cNvPr>
          <p:cNvSpPr/>
          <p:nvPr/>
        </p:nvSpPr>
        <p:spPr>
          <a:xfrm>
            <a:off x="8057407" y="2196935"/>
            <a:ext cx="3645725" cy="2328552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Remember to be respectful towards others.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Positive thinking.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19449685-2E98-236D-BC30-89828665AA32}"/>
              </a:ext>
            </a:extLst>
          </p:cNvPr>
          <p:cNvSpPr/>
          <p:nvPr/>
        </p:nvSpPr>
        <p:spPr>
          <a:xfrm>
            <a:off x="855024" y="1147466"/>
            <a:ext cx="2149434" cy="669460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accent2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I can….</a:t>
            </a:r>
          </a:p>
        </p:txBody>
      </p:sp>
      <p:sp>
        <p:nvSpPr>
          <p:cNvPr id="19" name="Action Button: Get Information 18">
            <a:hlinkClick r:id="rId7" action="ppaction://hlinksldjump" highlightClick="1"/>
            <a:extLst>
              <a:ext uri="{FF2B5EF4-FFF2-40B4-BE49-F238E27FC236}">
                <a16:creationId xmlns:a16="http://schemas.microsoft.com/office/drawing/2014/main" id="{4F8F5F99-68E9-D742-7484-ACDA3EAACBF9}"/>
              </a:ext>
            </a:extLst>
          </p:cNvPr>
          <p:cNvSpPr/>
          <p:nvPr/>
        </p:nvSpPr>
        <p:spPr>
          <a:xfrm>
            <a:off x="11477501" y="6270170"/>
            <a:ext cx="641267" cy="510639"/>
          </a:xfrm>
          <a:prstGeom prst="actionButtonInformation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0187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91D38A9-7615-71B6-7854-AC58C9381CD9}"/>
              </a:ext>
            </a:extLst>
          </p:cNvPr>
          <p:cNvSpPr/>
          <p:nvPr/>
        </p:nvSpPr>
        <p:spPr>
          <a:xfrm>
            <a:off x="3958942" y="224135"/>
            <a:ext cx="45591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accent3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Yellow</a:t>
            </a:r>
            <a:r>
              <a:rPr lang="en-US" sz="5400" b="0" cap="none" spc="0" dirty="0">
                <a:ln w="0"/>
                <a:solidFill>
                  <a:schemeClr val="accent3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 Zone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4C28004-744F-0A77-3DB8-750DC226928C}"/>
              </a:ext>
            </a:extLst>
          </p:cNvPr>
          <p:cNvSpPr/>
          <p:nvPr/>
        </p:nvSpPr>
        <p:spPr>
          <a:xfrm>
            <a:off x="1515095" y="1147465"/>
            <a:ext cx="9345881" cy="322265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I am feeling…</a:t>
            </a:r>
          </a:p>
          <a:p>
            <a:pPr algn="ctr"/>
            <a:endParaRPr lang="en-GB" sz="28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algn="ctr"/>
            <a:r>
              <a:rPr lang="en-GB" sz="280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Worried     Frustrated     Silly     Excited     Stressed     Anxious     Confused     Nervous     Fidgety     Restless     Annoyed     A little out of control     On the go      Unable to focus     Grumpy     Higher energy     Stronger feelings</a:t>
            </a:r>
          </a:p>
        </p:txBody>
      </p:sp>
      <p:pic>
        <p:nvPicPr>
          <p:cNvPr id="7" name="Picture 6" descr="Question Cat">
            <a:extLst>
              <a:ext uri="{FF2B5EF4-FFF2-40B4-BE49-F238E27FC236}">
                <a16:creationId xmlns:a16="http://schemas.microsoft.com/office/drawing/2014/main" id="{644D1204-8112-314B-6669-EC53FBE161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1771" y="4954002"/>
            <a:ext cx="1993473" cy="1993473"/>
          </a:xfrm>
          <a:prstGeom prst="rect">
            <a:avLst/>
          </a:prstGeom>
        </p:spPr>
      </p:pic>
      <p:sp>
        <p:nvSpPr>
          <p:cNvPr id="9" name="Action Button: Go Home 8">
            <a:hlinkClick r:id="rId3" action="ppaction://hlinksldjump" highlightClick="1"/>
            <a:extLst>
              <a:ext uri="{FF2B5EF4-FFF2-40B4-BE49-F238E27FC236}">
                <a16:creationId xmlns:a16="http://schemas.microsoft.com/office/drawing/2014/main" id="{22AD167F-3056-7782-62BB-30172DA056CE}"/>
              </a:ext>
            </a:extLst>
          </p:cNvPr>
          <p:cNvSpPr/>
          <p:nvPr/>
        </p:nvSpPr>
        <p:spPr>
          <a:xfrm>
            <a:off x="11150930" y="332510"/>
            <a:ext cx="700644" cy="641268"/>
          </a:xfrm>
          <a:prstGeom prst="actionButtonHome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 descr="Laugh Out Loud Teodor the Cat">
            <a:extLst>
              <a:ext uri="{FF2B5EF4-FFF2-40B4-BE49-F238E27FC236}">
                <a16:creationId xmlns:a16="http://schemas.microsoft.com/office/drawing/2014/main" id="{8AFA1A17-C413-CF75-2A83-6B3367D866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3773" y="5210360"/>
            <a:ext cx="1636290" cy="1636290"/>
          </a:xfrm>
          <a:prstGeom prst="rect">
            <a:avLst/>
          </a:prstGeom>
        </p:spPr>
      </p:pic>
      <p:pic>
        <p:nvPicPr>
          <p:cNvPr id="15" name="Picture 14" descr="Fear Taffy Cat">
            <a:extLst>
              <a:ext uri="{FF2B5EF4-FFF2-40B4-BE49-F238E27FC236}">
                <a16:creationId xmlns:a16="http://schemas.microsoft.com/office/drawing/2014/main" id="{C484135C-1AB6-7B3C-A215-6813CC53A0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25328" y="4597758"/>
            <a:ext cx="2266672" cy="2266672"/>
          </a:xfrm>
          <a:prstGeom prst="rect">
            <a:avLst/>
          </a:prstGeom>
        </p:spPr>
      </p:pic>
      <p:pic>
        <p:nvPicPr>
          <p:cNvPr id="17" name="Picture 16" descr="Doh Panda">
            <a:extLst>
              <a:ext uri="{FF2B5EF4-FFF2-40B4-BE49-F238E27FC236}">
                <a16:creationId xmlns:a16="http://schemas.microsoft.com/office/drawing/2014/main" id="{A51608DB-63C1-80AB-5798-5CDFB9746AB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4324" y="4781982"/>
            <a:ext cx="2082448" cy="2082448"/>
          </a:xfrm>
          <a:prstGeom prst="rect">
            <a:avLst/>
          </a:prstGeom>
        </p:spPr>
      </p:pic>
      <p:pic>
        <p:nvPicPr>
          <p:cNvPr id="19" name="Picture 18" descr="Tongue Out Max The Husky">
            <a:extLst>
              <a:ext uri="{FF2B5EF4-FFF2-40B4-BE49-F238E27FC236}">
                <a16:creationId xmlns:a16="http://schemas.microsoft.com/office/drawing/2014/main" id="{894DA68B-0A4F-2655-ED57-B730CF8D15E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0893" y="5130666"/>
            <a:ext cx="1727334" cy="1727334"/>
          </a:xfrm>
          <a:prstGeom prst="rect">
            <a:avLst/>
          </a:prstGeom>
        </p:spPr>
      </p:pic>
      <p:sp>
        <p:nvSpPr>
          <p:cNvPr id="20" name="Rectangle: Rounded Corners 19">
            <a:hlinkClick r:id="rId8" action="ppaction://hlinksldjump" highlightClick="1"/>
            <a:extLst>
              <a:ext uri="{FF2B5EF4-FFF2-40B4-BE49-F238E27FC236}">
                <a16:creationId xmlns:a16="http://schemas.microsoft.com/office/drawing/2014/main" id="{5A407F16-F81B-9A98-727B-B3A2E5E00476}"/>
              </a:ext>
            </a:extLst>
          </p:cNvPr>
          <p:cNvSpPr/>
          <p:nvPr/>
        </p:nvSpPr>
        <p:spPr>
          <a:xfrm>
            <a:off x="4784406" y="4539409"/>
            <a:ext cx="3092895" cy="591257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What can I do?</a:t>
            </a:r>
          </a:p>
        </p:txBody>
      </p:sp>
      <p:sp>
        <p:nvSpPr>
          <p:cNvPr id="22" name="Action Button: Get Information 21">
            <a:hlinkClick r:id="rId9" action="ppaction://hlinksldjump" highlightClick="1"/>
            <a:extLst>
              <a:ext uri="{FF2B5EF4-FFF2-40B4-BE49-F238E27FC236}">
                <a16:creationId xmlns:a16="http://schemas.microsoft.com/office/drawing/2014/main" id="{E0C49BAA-E4B7-799D-7BC7-3B993E05FBC7}"/>
              </a:ext>
            </a:extLst>
          </p:cNvPr>
          <p:cNvSpPr/>
          <p:nvPr/>
        </p:nvSpPr>
        <p:spPr>
          <a:xfrm>
            <a:off x="11501252" y="6151418"/>
            <a:ext cx="593766" cy="570016"/>
          </a:xfrm>
          <a:prstGeom prst="actionButtonInformation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7314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E7626C-D65F-8A4B-C3F7-77CFDC8E2C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90D8E13-BC8C-8E84-738B-37909EDD5A5C}"/>
              </a:ext>
            </a:extLst>
          </p:cNvPr>
          <p:cNvSpPr/>
          <p:nvPr/>
        </p:nvSpPr>
        <p:spPr>
          <a:xfrm>
            <a:off x="3958942" y="224135"/>
            <a:ext cx="45591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accent3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Yellow</a:t>
            </a:r>
            <a:r>
              <a:rPr lang="en-US" sz="5400" b="0" cap="none" spc="0" dirty="0">
                <a:ln w="0"/>
                <a:solidFill>
                  <a:schemeClr val="accent3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 Zone </a:t>
            </a:r>
          </a:p>
        </p:txBody>
      </p:sp>
      <p:pic>
        <p:nvPicPr>
          <p:cNvPr id="7" name="Picture 6" descr="Question Cat">
            <a:extLst>
              <a:ext uri="{FF2B5EF4-FFF2-40B4-BE49-F238E27FC236}">
                <a16:creationId xmlns:a16="http://schemas.microsoft.com/office/drawing/2014/main" id="{6BDDAFFD-CD24-0432-615A-A63C41FFE2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1771" y="5220140"/>
            <a:ext cx="1727335" cy="1727335"/>
          </a:xfrm>
          <a:prstGeom prst="rect">
            <a:avLst/>
          </a:prstGeom>
        </p:spPr>
      </p:pic>
      <p:sp>
        <p:nvSpPr>
          <p:cNvPr id="9" name="Action Button: Go Home 8">
            <a:hlinkClick r:id="rId3" action="ppaction://hlinksldjump" highlightClick="1"/>
            <a:extLst>
              <a:ext uri="{FF2B5EF4-FFF2-40B4-BE49-F238E27FC236}">
                <a16:creationId xmlns:a16="http://schemas.microsoft.com/office/drawing/2014/main" id="{442958F6-5489-468F-3386-E0AD3E2E7012}"/>
              </a:ext>
            </a:extLst>
          </p:cNvPr>
          <p:cNvSpPr/>
          <p:nvPr/>
        </p:nvSpPr>
        <p:spPr>
          <a:xfrm>
            <a:off x="11150930" y="332510"/>
            <a:ext cx="700644" cy="641268"/>
          </a:xfrm>
          <a:prstGeom prst="actionButtonHome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 descr="Laugh Out Loud Teodor the Cat">
            <a:extLst>
              <a:ext uri="{FF2B5EF4-FFF2-40B4-BE49-F238E27FC236}">
                <a16:creationId xmlns:a16="http://schemas.microsoft.com/office/drawing/2014/main" id="{6DCCC6E0-D911-9507-65CA-8784ECE2D6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3773" y="5176188"/>
            <a:ext cx="1636290" cy="1636290"/>
          </a:xfrm>
          <a:prstGeom prst="rect">
            <a:avLst/>
          </a:prstGeom>
        </p:spPr>
      </p:pic>
      <p:pic>
        <p:nvPicPr>
          <p:cNvPr id="15" name="Picture 14" descr="Fear Taffy Cat">
            <a:extLst>
              <a:ext uri="{FF2B5EF4-FFF2-40B4-BE49-F238E27FC236}">
                <a16:creationId xmlns:a16="http://schemas.microsoft.com/office/drawing/2014/main" id="{1A2158CF-EC29-3279-35DD-DB7D29FC827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1527" y="4702193"/>
            <a:ext cx="2266672" cy="2266672"/>
          </a:xfrm>
          <a:prstGeom prst="rect">
            <a:avLst/>
          </a:prstGeom>
        </p:spPr>
      </p:pic>
      <p:pic>
        <p:nvPicPr>
          <p:cNvPr id="17" name="Picture 16" descr="Doh Panda">
            <a:extLst>
              <a:ext uri="{FF2B5EF4-FFF2-40B4-BE49-F238E27FC236}">
                <a16:creationId xmlns:a16="http://schemas.microsoft.com/office/drawing/2014/main" id="{6B5BF837-B78C-EB4A-26E7-2CFE49D9282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4324" y="4781982"/>
            <a:ext cx="2082448" cy="2082448"/>
          </a:xfrm>
          <a:prstGeom prst="rect">
            <a:avLst/>
          </a:prstGeom>
        </p:spPr>
      </p:pic>
      <p:pic>
        <p:nvPicPr>
          <p:cNvPr id="19" name="Picture 18" descr="Tongue Out Max The Husky">
            <a:extLst>
              <a:ext uri="{FF2B5EF4-FFF2-40B4-BE49-F238E27FC236}">
                <a16:creationId xmlns:a16="http://schemas.microsoft.com/office/drawing/2014/main" id="{2B941ED8-AD3A-C25E-BE2C-D6A81F01675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0893" y="5130666"/>
            <a:ext cx="1727334" cy="1727334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30D7ED6-4BB4-3FC6-D7F0-69B951520EFA}"/>
              </a:ext>
            </a:extLst>
          </p:cNvPr>
          <p:cNvSpPr/>
          <p:nvPr/>
        </p:nvSpPr>
        <p:spPr>
          <a:xfrm>
            <a:off x="313218" y="1698171"/>
            <a:ext cx="3637756" cy="3241963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Do arm-pretzel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Bubble breath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Give myself a hug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Arm Massage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Hand massage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Finger pull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Palm Push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Seat push up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8675221-988B-BE77-1293-4EDA50BD1CDD}"/>
              </a:ext>
            </a:extLst>
          </p:cNvPr>
          <p:cNvSpPr/>
          <p:nvPr/>
        </p:nvSpPr>
        <p:spPr>
          <a:xfrm>
            <a:off x="4273138" y="1147466"/>
            <a:ext cx="3637756" cy="402872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Count to 10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Box breathing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Use ear defenders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Fidget tools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Drink water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Wall push ups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Talk to an adult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Ask for help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Go for a walk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Chair band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Mindfulness, stop! Assess and challenge thoughts.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F4B6C07-C918-01BC-840C-2539CB3921C8}"/>
              </a:ext>
            </a:extLst>
          </p:cNvPr>
          <p:cNvSpPr/>
          <p:nvPr/>
        </p:nvSpPr>
        <p:spPr>
          <a:xfrm>
            <a:off x="8178641" y="1147466"/>
            <a:ext cx="3672933" cy="3983200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Movement break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Write things down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Doodle pads or mindful colouring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Think of something that makes you happy e.g. your happy place, a pet, a memory.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Grounding technique</a:t>
            </a:r>
          </a:p>
          <a:p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    - 5 things can see</a:t>
            </a:r>
          </a:p>
          <a:p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    - 4 things can feel</a:t>
            </a:r>
          </a:p>
          <a:p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    - 3 things can hear</a:t>
            </a:r>
          </a:p>
          <a:p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    - 2 things can smell</a:t>
            </a:r>
          </a:p>
          <a:p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    - 1 thing can taste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F219BAA-374A-C3F0-D3CA-1DE6BEB669C3}"/>
              </a:ext>
            </a:extLst>
          </p:cNvPr>
          <p:cNvSpPr/>
          <p:nvPr/>
        </p:nvSpPr>
        <p:spPr>
          <a:xfrm>
            <a:off x="493081" y="784340"/>
            <a:ext cx="2149434" cy="669460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n w="3175">
                  <a:solidFill>
                    <a:sysClr val="windowText" lastClr="000000"/>
                  </a:solidFill>
                </a:ln>
                <a:solidFill>
                  <a:schemeClr val="accent3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I can….</a:t>
            </a:r>
          </a:p>
        </p:txBody>
      </p:sp>
      <p:sp>
        <p:nvSpPr>
          <p:cNvPr id="18" name="Action Button: Get Information 17">
            <a:hlinkClick r:id="rId8" action="ppaction://hlinksldjump" highlightClick="1"/>
            <a:extLst>
              <a:ext uri="{FF2B5EF4-FFF2-40B4-BE49-F238E27FC236}">
                <a16:creationId xmlns:a16="http://schemas.microsoft.com/office/drawing/2014/main" id="{569B0A94-EFAE-F74B-8C7C-37C3AA14628E}"/>
              </a:ext>
            </a:extLst>
          </p:cNvPr>
          <p:cNvSpPr/>
          <p:nvPr/>
        </p:nvSpPr>
        <p:spPr>
          <a:xfrm>
            <a:off x="11477501" y="6270170"/>
            <a:ext cx="641267" cy="510639"/>
          </a:xfrm>
          <a:prstGeom prst="actionButtonInformation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7906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3332593-F06E-808A-FD17-9D7C70A3A668}"/>
              </a:ext>
            </a:extLst>
          </p:cNvPr>
          <p:cNvSpPr/>
          <p:nvPr/>
        </p:nvSpPr>
        <p:spPr>
          <a:xfrm>
            <a:off x="4283749" y="224135"/>
            <a:ext cx="380622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accent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Red</a:t>
            </a:r>
            <a:r>
              <a:rPr lang="en-US" sz="5400" b="0" cap="none" spc="0" dirty="0">
                <a:ln w="0"/>
                <a:solidFill>
                  <a:schemeClr val="accent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 Zone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D4952C0-DF74-C777-2EFD-D29E49265D17}"/>
              </a:ext>
            </a:extLst>
          </p:cNvPr>
          <p:cNvSpPr/>
          <p:nvPr/>
        </p:nvSpPr>
        <p:spPr>
          <a:xfrm>
            <a:off x="1686296" y="1147464"/>
            <a:ext cx="8752113" cy="3495788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</a:rPr>
              <a:t>I am feeling…</a:t>
            </a:r>
          </a:p>
          <a:p>
            <a:pPr algn="ctr"/>
            <a:endParaRPr lang="en-GB" sz="280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algn="ctr"/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</a:rPr>
              <a:t>Angry     Panicked     Furious     Rage     Overjoyed     Elated    Terrified     Euphoric     Out of Control     Devastated            Breaking things     Yell     Hit   Kick    </a:t>
            </a:r>
          </a:p>
          <a:p>
            <a:pPr algn="ctr"/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</a:rPr>
              <a:t> Unable to speak     Overwhelmed    </a:t>
            </a:r>
          </a:p>
          <a:p>
            <a:pPr algn="ctr"/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</a:rPr>
              <a:t> Big, strong feelings    Extremely high energy</a:t>
            </a:r>
          </a:p>
        </p:txBody>
      </p:sp>
      <p:sp>
        <p:nvSpPr>
          <p:cNvPr id="3" name="Action Button: Go Home 2">
            <a:hlinkClick r:id="rId2" action="ppaction://hlinksldjump" highlightClick="1"/>
            <a:extLst>
              <a:ext uri="{FF2B5EF4-FFF2-40B4-BE49-F238E27FC236}">
                <a16:creationId xmlns:a16="http://schemas.microsoft.com/office/drawing/2014/main" id="{DEDA04FB-D6E3-9F67-2519-32C74BF911CB}"/>
              </a:ext>
            </a:extLst>
          </p:cNvPr>
          <p:cNvSpPr/>
          <p:nvPr/>
        </p:nvSpPr>
        <p:spPr>
          <a:xfrm>
            <a:off x="11150930" y="332510"/>
            <a:ext cx="700644" cy="641268"/>
          </a:xfrm>
          <a:prstGeom prst="actionButtonHom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Angry Panda">
            <a:extLst>
              <a:ext uri="{FF2B5EF4-FFF2-40B4-BE49-F238E27FC236}">
                <a16:creationId xmlns:a16="http://schemas.microsoft.com/office/drawing/2014/main" id="{56F24A26-9294-559D-B6A4-8DFC565A2F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5688" y="4732316"/>
            <a:ext cx="2078182" cy="2078182"/>
          </a:xfrm>
          <a:prstGeom prst="rect">
            <a:avLst/>
          </a:prstGeom>
        </p:spPr>
      </p:pic>
      <p:pic>
        <p:nvPicPr>
          <p:cNvPr id="9" name="Picture 8" descr="No Teodor the Cat">
            <a:extLst>
              <a:ext uri="{FF2B5EF4-FFF2-40B4-BE49-F238E27FC236}">
                <a16:creationId xmlns:a16="http://schemas.microsoft.com/office/drawing/2014/main" id="{C3DA52FE-3502-6825-57C7-F6189F8264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0837" y="4288971"/>
            <a:ext cx="2438400" cy="2438400"/>
          </a:xfrm>
          <a:prstGeom prst="rect">
            <a:avLst/>
          </a:prstGeom>
        </p:spPr>
      </p:pic>
      <p:pic>
        <p:nvPicPr>
          <p:cNvPr id="11" name="Picture 10" descr="OMG O Fox">
            <a:extLst>
              <a:ext uri="{FF2B5EF4-FFF2-40B4-BE49-F238E27FC236}">
                <a16:creationId xmlns:a16="http://schemas.microsoft.com/office/drawing/2014/main" id="{2BCB3DC2-8E67-E1E5-3741-38F939CDF0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8637" y="5100159"/>
            <a:ext cx="1854725" cy="1854725"/>
          </a:xfrm>
          <a:prstGeom prst="rect">
            <a:avLst/>
          </a:prstGeom>
        </p:spPr>
      </p:pic>
      <p:pic>
        <p:nvPicPr>
          <p:cNvPr id="13" name="Picture 12" descr="Feisty Meow">
            <a:extLst>
              <a:ext uri="{FF2B5EF4-FFF2-40B4-BE49-F238E27FC236}">
                <a16:creationId xmlns:a16="http://schemas.microsoft.com/office/drawing/2014/main" id="{3CB0EA99-CA68-1746-D640-379EADEF457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2817" y="5054832"/>
            <a:ext cx="1900052" cy="1900052"/>
          </a:xfrm>
          <a:prstGeom prst="rect">
            <a:avLst/>
          </a:prstGeom>
        </p:spPr>
      </p:pic>
      <p:pic>
        <p:nvPicPr>
          <p:cNvPr id="17" name="Picture 16" descr="Bomb Gummy Monsters">
            <a:extLst>
              <a:ext uri="{FF2B5EF4-FFF2-40B4-BE49-F238E27FC236}">
                <a16:creationId xmlns:a16="http://schemas.microsoft.com/office/drawing/2014/main" id="{9CA6CDA7-F2E8-A883-F148-DB64ADA359F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0467" y="4997347"/>
            <a:ext cx="1697804" cy="1697804"/>
          </a:xfrm>
          <a:prstGeom prst="rect">
            <a:avLst/>
          </a:prstGeom>
        </p:spPr>
      </p:pic>
      <p:sp>
        <p:nvSpPr>
          <p:cNvPr id="18" name="Rectangle: Rounded Corners 17">
            <a:hlinkClick r:id="rId8" action="ppaction://hlinksldjump" highlightClick="1"/>
            <a:extLst>
              <a:ext uri="{FF2B5EF4-FFF2-40B4-BE49-F238E27FC236}">
                <a16:creationId xmlns:a16="http://schemas.microsoft.com/office/drawing/2014/main" id="{BAADE4E8-9460-4992-D6DD-D8C872324DEC}"/>
              </a:ext>
            </a:extLst>
          </p:cNvPr>
          <p:cNvSpPr/>
          <p:nvPr/>
        </p:nvSpPr>
        <p:spPr>
          <a:xfrm>
            <a:off x="4391175" y="4807527"/>
            <a:ext cx="3342354" cy="700644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</a:rPr>
              <a:t>What can I do?</a:t>
            </a:r>
          </a:p>
        </p:txBody>
      </p:sp>
      <p:sp>
        <p:nvSpPr>
          <p:cNvPr id="20" name="Action Button: Get Information 19">
            <a:hlinkClick r:id="rId9" action="ppaction://hlinksldjump" highlightClick="1"/>
            <a:extLst>
              <a:ext uri="{FF2B5EF4-FFF2-40B4-BE49-F238E27FC236}">
                <a16:creationId xmlns:a16="http://schemas.microsoft.com/office/drawing/2014/main" id="{6D9464F4-11CE-0C95-4AF8-F82D642511F9}"/>
              </a:ext>
            </a:extLst>
          </p:cNvPr>
          <p:cNvSpPr/>
          <p:nvPr/>
        </p:nvSpPr>
        <p:spPr>
          <a:xfrm>
            <a:off x="11501252" y="6240482"/>
            <a:ext cx="593766" cy="570016"/>
          </a:xfrm>
          <a:prstGeom prst="actionButtonInformation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1241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908338-AEA8-58C4-3A0F-9082050E16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93BEC15-39F0-0131-FB88-4CDD18D92325}"/>
              </a:ext>
            </a:extLst>
          </p:cNvPr>
          <p:cNvSpPr/>
          <p:nvPr/>
        </p:nvSpPr>
        <p:spPr>
          <a:xfrm>
            <a:off x="4283749" y="224135"/>
            <a:ext cx="380622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accent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Red</a:t>
            </a:r>
            <a:r>
              <a:rPr lang="en-US" sz="5400" b="0" cap="none" spc="0" dirty="0">
                <a:ln w="0"/>
                <a:solidFill>
                  <a:schemeClr val="accent4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 Zone </a:t>
            </a:r>
          </a:p>
        </p:txBody>
      </p:sp>
      <p:sp>
        <p:nvSpPr>
          <p:cNvPr id="3" name="Action Button: Go Home 2">
            <a:hlinkClick r:id="rId2" action="ppaction://hlinksldjump" highlightClick="1"/>
            <a:extLst>
              <a:ext uri="{FF2B5EF4-FFF2-40B4-BE49-F238E27FC236}">
                <a16:creationId xmlns:a16="http://schemas.microsoft.com/office/drawing/2014/main" id="{2235E5C3-5F7E-3C8F-DD8C-F813FFCFF444}"/>
              </a:ext>
            </a:extLst>
          </p:cNvPr>
          <p:cNvSpPr/>
          <p:nvPr/>
        </p:nvSpPr>
        <p:spPr>
          <a:xfrm>
            <a:off x="11150930" y="332510"/>
            <a:ext cx="700644" cy="641268"/>
          </a:xfrm>
          <a:prstGeom prst="actionButtonHom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Angry Panda">
            <a:extLst>
              <a:ext uri="{FF2B5EF4-FFF2-40B4-BE49-F238E27FC236}">
                <a16:creationId xmlns:a16="http://schemas.microsoft.com/office/drawing/2014/main" id="{B1093EFB-F510-8521-1E6D-0BE24F3DC2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0028" y="4859986"/>
            <a:ext cx="2078182" cy="2078182"/>
          </a:xfrm>
          <a:prstGeom prst="rect">
            <a:avLst/>
          </a:prstGeom>
        </p:spPr>
      </p:pic>
      <p:pic>
        <p:nvPicPr>
          <p:cNvPr id="9" name="Picture 8" descr="No Teodor the Cat">
            <a:extLst>
              <a:ext uri="{FF2B5EF4-FFF2-40B4-BE49-F238E27FC236}">
                <a16:creationId xmlns:a16="http://schemas.microsoft.com/office/drawing/2014/main" id="{4526DAD5-5318-56E4-7080-FEA062E594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0837" y="4827319"/>
            <a:ext cx="1900052" cy="1900052"/>
          </a:xfrm>
          <a:prstGeom prst="rect">
            <a:avLst/>
          </a:prstGeom>
        </p:spPr>
      </p:pic>
      <p:pic>
        <p:nvPicPr>
          <p:cNvPr id="11" name="Picture 10" descr="OMG O Fox">
            <a:extLst>
              <a:ext uri="{FF2B5EF4-FFF2-40B4-BE49-F238E27FC236}">
                <a16:creationId xmlns:a16="http://schemas.microsoft.com/office/drawing/2014/main" id="{7788D0B3-2C13-8453-D49B-8EC0F4659E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3549" y="5107195"/>
            <a:ext cx="1854725" cy="1854725"/>
          </a:xfrm>
          <a:prstGeom prst="rect">
            <a:avLst/>
          </a:prstGeom>
        </p:spPr>
      </p:pic>
      <p:pic>
        <p:nvPicPr>
          <p:cNvPr id="13" name="Picture 12" descr="Feisty Meow">
            <a:extLst>
              <a:ext uri="{FF2B5EF4-FFF2-40B4-BE49-F238E27FC236}">
                <a16:creationId xmlns:a16="http://schemas.microsoft.com/office/drawing/2014/main" id="{8F2945CD-9BB4-D8F7-8DCD-14256CDD3E1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9976" y="5061868"/>
            <a:ext cx="1900052" cy="1900052"/>
          </a:xfrm>
          <a:prstGeom prst="rect">
            <a:avLst/>
          </a:prstGeom>
        </p:spPr>
      </p:pic>
      <p:pic>
        <p:nvPicPr>
          <p:cNvPr id="17" name="Picture 16" descr="Bomb Gummy Monsters">
            <a:extLst>
              <a:ext uri="{FF2B5EF4-FFF2-40B4-BE49-F238E27FC236}">
                <a16:creationId xmlns:a16="http://schemas.microsoft.com/office/drawing/2014/main" id="{3568C90F-515E-2CB0-07B1-9C9F14EEB8D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2190" y="5061868"/>
            <a:ext cx="1697804" cy="1697804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57B8C86-2AE9-10B6-0495-EB0F416C1A92}"/>
              </a:ext>
            </a:extLst>
          </p:cNvPr>
          <p:cNvSpPr/>
          <p:nvPr/>
        </p:nvSpPr>
        <p:spPr>
          <a:xfrm>
            <a:off x="340426" y="2264724"/>
            <a:ext cx="3645725" cy="2328552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Do arm-pretzel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Bubble breath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Give myself a hug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Arm massage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Hand massage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Finger pull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Palm Push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Seat push-up 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F03CDE0-0D67-B628-4F48-CFB1754AF0C4}"/>
              </a:ext>
            </a:extLst>
          </p:cNvPr>
          <p:cNvSpPr/>
          <p:nvPr/>
        </p:nvSpPr>
        <p:spPr>
          <a:xfrm>
            <a:off x="4283750" y="1147465"/>
            <a:ext cx="3553606" cy="4089553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Count to ten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Box breathing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Use ear defenders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Fidget tools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Drink water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Wall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</a:rPr>
              <a:t>pushups</a:t>
            </a:r>
            <a:endParaRPr lang="en-GB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Talk to an adult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Distract yourself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Quiet space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Write things down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Chair band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Mindfulness, stop! Assess and challenge thoughts.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88BDDB5F-568C-B29A-5826-A8B350093AB3}"/>
              </a:ext>
            </a:extLst>
          </p:cNvPr>
          <p:cNvSpPr/>
          <p:nvPr/>
        </p:nvSpPr>
        <p:spPr>
          <a:xfrm>
            <a:off x="412756" y="705109"/>
            <a:ext cx="2149434" cy="669460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accent4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I can….</a:t>
            </a:r>
          </a:p>
        </p:txBody>
      </p:sp>
      <p:sp>
        <p:nvSpPr>
          <p:cNvPr id="20" name="Action Button: Get Information 19">
            <a:hlinkClick r:id="rId8" action="ppaction://hlinksldjump" highlightClick="1"/>
            <a:extLst>
              <a:ext uri="{FF2B5EF4-FFF2-40B4-BE49-F238E27FC236}">
                <a16:creationId xmlns:a16="http://schemas.microsoft.com/office/drawing/2014/main" id="{DBB010F1-AA7D-8EA8-A92E-F895810FC6F0}"/>
              </a:ext>
            </a:extLst>
          </p:cNvPr>
          <p:cNvSpPr/>
          <p:nvPr/>
        </p:nvSpPr>
        <p:spPr>
          <a:xfrm>
            <a:off x="11477501" y="6270170"/>
            <a:ext cx="641267" cy="510639"/>
          </a:xfrm>
          <a:prstGeom prst="actionButtonInformation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2E613CBB-5169-53F8-4A91-92DC0CF72566}"/>
              </a:ext>
            </a:extLst>
          </p:cNvPr>
          <p:cNvSpPr/>
          <p:nvPr/>
        </p:nvSpPr>
        <p:spPr>
          <a:xfrm>
            <a:off x="8178641" y="1147466"/>
            <a:ext cx="3672933" cy="3983200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Movement break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Write things down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Doodle pads or mindful colouring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Think of something that makes you happy e.g. your happy place, a pet, a memory.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Grounding technique</a:t>
            </a:r>
          </a:p>
          <a:p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     - 5 things can see</a:t>
            </a:r>
          </a:p>
          <a:p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     - 4 things can feel</a:t>
            </a:r>
          </a:p>
          <a:p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     - 3 things can hear</a:t>
            </a:r>
          </a:p>
          <a:p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     - 2 things can smell</a:t>
            </a:r>
          </a:p>
          <a:p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     - 1 thing can taste</a:t>
            </a:r>
          </a:p>
        </p:txBody>
      </p:sp>
    </p:spTree>
    <p:extLst>
      <p:ext uri="{BB962C8B-B14F-4D97-AF65-F5344CB8AC3E}">
        <p14:creationId xmlns:p14="http://schemas.microsoft.com/office/powerpoint/2010/main" val="27441976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830B2-4459-0B79-9DC2-32E6BFC4E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Definitions (meaning of words)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9E71F-B86D-4BA2-2CA7-E48750991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7457" y="1718163"/>
            <a:ext cx="11745686" cy="4294197"/>
          </a:xfrm>
        </p:spPr>
        <p:txBody>
          <a:bodyPr vert="horz" lIns="91440" tIns="45720" rIns="91440" bIns="45720" numCol="2" rtlCol="0">
            <a:noAutofit/>
          </a:bodyPr>
          <a:lstStyle/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Annoyed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A bit angry.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Anxious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thinking something bad is going to happen or has happened.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Confused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do not know what to do or think.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Content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feeling peaceful and happy.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Control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to have power over something. 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Distracted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to stop giving your attention to something.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Elated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extremely happy or excited.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Engaged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involved or busy doing something.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Euphoric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extremely happy or excited.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Fidgety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making continuous small movements. 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Frustrated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feel you can’t do something or something has not gone as well as you would like.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Furious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extremely angry.</a:t>
            </a: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Grounding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managing thoughts, emotions and </a:t>
            </a:r>
            <a:r>
              <a:rPr lang="en-US" sz="1200" dirty="0" err="1">
                <a:latin typeface="Verdana" panose="020B0604030504040204" pitchFamily="34" charset="0"/>
                <a:ea typeface="Verdana" panose="020B0604030504040204" pitchFamily="34" charset="0"/>
              </a:rPr>
              <a:t>behaviours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 effectively. 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Lethargic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having little energy, feeling like you unable or not willing to do something. </a:t>
            </a: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Nervous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feeling frightened or worried about something that is going to happen or that is happening.</a:t>
            </a:r>
          </a:p>
          <a:p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marL="0" indent="0">
              <a:buNone/>
            </a:pP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Overwhelmed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lots of big feelings that you are finding difficult to deal with.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Panicked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a sudden fear of something happening, that you feel will be difficult to deal with. 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Pleased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happy or satisfied.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Rage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extreme anger. 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Reflect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to think carefully.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Regulation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to control something. (e.g. thoughts, feelings and </a:t>
            </a:r>
            <a:r>
              <a:rPr lang="en-US" sz="1200" dirty="0" err="1">
                <a:latin typeface="Verdana" panose="020B0604030504040204" pitchFamily="34" charset="0"/>
                <a:ea typeface="Verdana" panose="020B0604030504040204" pitchFamily="34" charset="0"/>
              </a:rPr>
              <a:t>behaviours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).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Respectful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being polite to someone or something. 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Restless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unable to stay still or be quiet and calm. 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Satisfied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feeling like you have everything you need right now to make you feel happy. 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Stressed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finding things really difficult to deal with.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Terrified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very frightened.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Unwell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feeling ill or sick.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200" b="1" dirty="0">
                <a:latin typeface="Verdana" panose="020B0604030504040204" pitchFamily="34" charset="0"/>
                <a:ea typeface="Verdana" panose="020B0604030504040204" pitchFamily="34" charset="0"/>
              </a:rPr>
              <a:t>Upset – 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feeling unhappy, disappointed or worried about something or someone.</a:t>
            </a:r>
            <a:endParaRPr lang="en-US" sz="12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endParaRPr lang="en-US" sz="8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endParaRPr lang="en-US" sz="8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endParaRPr lang="en-US" sz="8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endParaRPr lang="en-US" sz="8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endParaRPr lang="en-US" sz="80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endParaRPr lang="en-US" sz="8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5" name="Action Button: Return 4">
            <a:hlinkClick r:id="" action="ppaction://hlinkshowjump?jump=lastslideviewed" highlightClick="1"/>
            <a:extLst>
              <a:ext uri="{FF2B5EF4-FFF2-40B4-BE49-F238E27FC236}">
                <a16:creationId xmlns:a16="http://schemas.microsoft.com/office/drawing/2014/main" id="{C02FB000-DFEE-0453-A51A-42A4497D7CA9}"/>
              </a:ext>
            </a:extLst>
          </p:cNvPr>
          <p:cNvSpPr/>
          <p:nvPr/>
        </p:nvSpPr>
        <p:spPr>
          <a:xfrm>
            <a:off x="11214700" y="603055"/>
            <a:ext cx="616527" cy="681037"/>
          </a:xfrm>
          <a:prstGeom prst="actionButtonReturn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8199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4791F9-9276-93A7-0A5B-8EE0412D4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6"/>
            <a:ext cx="10515600" cy="1546162"/>
          </a:xfrm>
        </p:spPr>
        <p:txBody>
          <a:bodyPr>
            <a:normAutofit/>
          </a:bodyPr>
          <a:lstStyle/>
          <a:p>
            <a:r>
              <a:rPr lang="en-GB" sz="5400" dirty="0">
                <a:latin typeface="Verdana" panose="020B0604030504040204" pitchFamily="34" charset="0"/>
                <a:ea typeface="Verdana" panose="020B0604030504040204" pitchFamily="34" charset="0"/>
              </a:rPr>
              <a:t>Strategies explained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485A5B-A930-3584-91AD-0BEB04ACE0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545771"/>
            <a:ext cx="5097780" cy="4680858"/>
          </a:xfrm>
        </p:spPr>
        <p:txBody>
          <a:bodyPr>
            <a:noAutofit/>
          </a:bodyPr>
          <a:lstStyle/>
          <a:p>
            <a:r>
              <a:rPr lang="en-GB" sz="1400" b="1" dirty="0">
                <a:latin typeface="Verdana" panose="020B0604030504040204" pitchFamily="34" charset="0"/>
                <a:ea typeface="Verdana" panose="020B0604030504040204" pitchFamily="34" charset="0"/>
              </a:rPr>
              <a:t>Arm pretzel - </a:t>
            </a:r>
            <a:r>
              <a:rPr lang="en-GB" sz="1400" dirty="0">
                <a:latin typeface="Verdana" panose="020B0604030504040204" pitchFamily="34" charset="0"/>
                <a:ea typeface="Verdana" panose="020B0604030504040204" pitchFamily="34" charset="0"/>
              </a:rPr>
              <a:t> </a:t>
            </a:r>
            <a:r>
              <a:rPr lang="en-GB" sz="1400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cross your arms, have your palms touching with your fingers joined and twist your arms to your chest to look like a pretzel. </a:t>
            </a:r>
          </a:p>
          <a:p>
            <a:r>
              <a:rPr lang="en-GB" sz="1400" b="1" dirty="0">
                <a:latin typeface="Verdana" panose="020B0604030504040204" pitchFamily="34" charset="0"/>
                <a:ea typeface="Verdana" panose="020B0604030504040204" pitchFamily="34" charset="0"/>
              </a:rPr>
              <a:t>Bubble breath – </a:t>
            </a:r>
            <a:r>
              <a:rPr lang="en-GB" sz="1400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Breathe in for five seconds and then breathe out for five seconds. Imagine you are blowing a bubble when you breathe out. </a:t>
            </a:r>
            <a:endParaRPr lang="en-GB" sz="1400" b="1" dirty="0">
              <a:solidFill>
                <a:srgbClr val="002060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GB" sz="1400" b="1" dirty="0">
                <a:latin typeface="Verdana" panose="020B0604030504040204" pitchFamily="34" charset="0"/>
                <a:ea typeface="Verdana" panose="020B0604030504040204" pitchFamily="34" charset="0"/>
              </a:rPr>
              <a:t>Finger pull – </a:t>
            </a:r>
            <a:r>
              <a:rPr lang="en-GB" sz="1400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touch your fingertips together, and pull them apart as hard as you can</a:t>
            </a:r>
            <a:r>
              <a:rPr lang="en-GB" sz="1400" dirty="0">
                <a:latin typeface="Verdana" panose="020B0604030504040204" pitchFamily="34" charset="0"/>
                <a:ea typeface="Verdana" panose="020B0604030504040204" pitchFamily="34" charset="0"/>
              </a:rPr>
              <a:t>. </a:t>
            </a:r>
            <a:endParaRPr lang="en-GB" sz="14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GB" sz="1400" b="1" dirty="0">
                <a:latin typeface="Verdana" panose="020B0604030504040204" pitchFamily="34" charset="0"/>
                <a:ea typeface="Verdana" panose="020B0604030504040204" pitchFamily="34" charset="0"/>
              </a:rPr>
              <a:t>Palm push – </a:t>
            </a:r>
            <a:r>
              <a:rPr lang="en-GB" sz="1400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push the palms of your hands firmly together. </a:t>
            </a:r>
            <a:endParaRPr lang="en-GB" sz="1400" b="1" dirty="0">
              <a:solidFill>
                <a:srgbClr val="002060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GB" sz="1400" b="1" dirty="0">
                <a:latin typeface="Verdana" panose="020B0604030504040204" pitchFamily="34" charset="0"/>
                <a:ea typeface="Verdana" panose="020B0604030504040204" pitchFamily="34" charset="0"/>
              </a:rPr>
              <a:t>Seat push-up – </a:t>
            </a:r>
            <a:r>
              <a:rPr lang="en-GB" sz="1400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sit on the floor with your legs crossed and use your palms to push you up</a:t>
            </a:r>
            <a:r>
              <a:rPr lang="en-GB" sz="1400" dirty="0">
                <a:latin typeface="Verdana" panose="020B0604030504040204" pitchFamily="34" charset="0"/>
                <a:ea typeface="Verdana" panose="020B0604030504040204" pitchFamily="34" charset="0"/>
              </a:rPr>
              <a:t>. </a:t>
            </a:r>
            <a:endParaRPr lang="en-GB" sz="14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GB" sz="1400" b="1" dirty="0">
                <a:latin typeface="Verdana" panose="020B0604030504040204" pitchFamily="34" charset="0"/>
                <a:ea typeface="Verdana" panose="020B0604030504040204" pitchFamily="34" charset="0"/>
              </a:rPr>
              <a:t>Wall push-ups – </a:t>
            </a:r>
            <a:r>
              <a:rPr lang="en-GB" sz="1400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palms of hands flat on the wall. Keeping your body straight push yourself towards the wall. </a:t>
            </a:r>
          </a:p>
          <a:p>
            <a:r>
              <a:rPr lang="en-GB" sz="1400" b="1" dirty="0">
                <a:latin typeface="Verdana" panose="020B0604030504040204" pitchFamily="34" charset="0"/>
                <a:ea typeface="Verdana" panose="020B0604030504040204" pitchFamily="34" charset="0"/>
              </a:rPr>
              <a:t>Chair band – </a:t>
            </a:r>
            <a:r>
              <a:rPr lang="en-GB" sz="1400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A rubber resistant band that goes around the legs of the chair that you can bounce your legs on. </a:t>
            </a:r>
            <a:endParaRPr lang="en-GB" sz="1400" b="1" dirty="0">
              <a:solidFill>
                <a:srgbClr val="002060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397103-7E1D-DF1F-4E95-888B01B250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1600452"/>
            <a:ext cx="5097780" cy="4884633"/>
          </a:xfrm>
        </p:spPr>
        <p:txBody>
          <a:bodyPr>
            <a:noAutofit/>
          </a:bodyPr>
          <a:lstStyle/>
          <a:p>
            <a:r>
              <a:rPr lang="en-GB" sz="1400" b="1" dirty="0">
                <a:latin typeface="Verdana" panose="020B0604030504040204" pitchFamily="34" charset="0"/>
                <a:ea typeface="Verdana" panose="020B0604030504040204" pitchFamily="34" charset="0"/>
              </a:rPr>
              <a:t>Box Breathing – </a:t>
            </a:r>
            <a:r>
              <a:rPr lang="en-GB" sz="1400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imagine a box breathe in as you draw one side and out as you draw the other side. Repeat until you have completed making a box</a:t>
            </a:r>
            <a:r>
              <a:rPr lang="en-GB" sz="1400" dirty="0">
                <a:latin typeface="Verdana" panose="020B0604030504040204" pitchFamily="34" charset="0"/>
                <a:ea typeface="Verdana" panose="020B0604030504040204" pitchFamily="34" charset="0"/>
              </a:rPr>
              <a:t>. </a:t>
            </a:r>
            <a:endParaRPr lang="en-GB" sz="14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GB" sz="1400" b="1" dirty="0">
                <a:latin typeface="Verdana" panose="020B0604030504040204" pitchFamily="34" charset="0"/>
                <a:ea typeface="Verdana" panose="020B0604030504040204" pitchFamily="34" charset="0"/>
              </a:rPr>
              <a:t>Mindfulness, Stop! Assess and challenge </a:t>
            </a:r>
            <a:r>
              <a:rPr lang="en-GB" sz="1400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– is problem solving strategy. </a:t>
            </a:r>
          </a:p>
          <a:p>
            <a:pPr marL="0" indent="0">
              <a:buNone/>
            </a:pPr>
            <a:endParaRPr lang="en-GB" sz="140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marL="0" indent="0" algn="ctr">
              <a:buNone/>
            </a:pPr>
            <a:r>
              <a:rPr lang="en-GB" sz="1400" b="1" dirty="0">
                <a:latin typeface="Verdana" panose="020B0604030504040204" pitchFamily="34" charset="0"/>
                <a:ea typeface="Verdana" panose="020B0604030504040204" pitchFamily="34" charset="0"/>
              </a:rPr>
              <a:t> </a:t>
            </a:r>
            <a:r>
              <a:rPr lang="en-GB" sz="1400" b="1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Mindfulness </a:t>
            </a:r>
            <a:r>
              <a:rPr lang="en-GB" sz="1400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– What am I thinking or feeling?</a:t>
            </a:r>
          </a:p>
          <a:p>
            <a:pPr marL="0" indent="0" algn="ctr">
              <a:buNone/>
            </a:pPr>
            <a:r>
              <a:rPr lang="en-GB" sz="1400" b="1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Stop! </a:t>
            </a:r>
            <a:r>
              <a:rPr lang="en-GB" sz="1400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– Tell yourself ‘Stop!’ (or use a similar word).</a:t>
            </a:r>
          </a:p>
          <a:p>
            <a:pPr marL="0" indent="0" algn="ctr">
              <a:buNone/>
            </a:pPr>
            <a:r>
              <a:rPr lang="en-GB" sz="1400" b="1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Assess </a:t>
            </a:r>
            <a:r>
              <a:rPr lang="en-GB" sz="1400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– what am I thinking? What am I feeling? Are these based on facts? Is it important? Am I thinking negatively about myself? Do I have evidence to back up my thoughts? Why am I thinking this way? </a:t>
            </a:r>
          </a:p>
          <a:p>
            <a:pPr marL="0" indent="0" algn="ctr">
              <a:buNone/>
            </a:pPr>
            <a:r>
              <a:rPr lang="en-GB" sz="1400" b="1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Challenge</a:t>
            </a:r>
            <a:r>
              <a:rPr lang="en-GB" sz="1400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– What will I achieve by thinking, feeling or behaving like this? What is the worst that is likely to happen? What are the facts? How can I think more realistically about things? If the worst happens will it really be that bad or will I find a way to cope? What can I do differently to deal with the situation?</a:t>
            </a:r>
          </a:p>
        </p:txBody>
      </p:sp>
      <p:sp>
        <p:nvSpPr>
          <p:cNvPr id="6" name="Action Button: Return 5">
            <a:hlinkClick r:id="" action="ppaction://hlinkshowjump?jump=lastslideviewed" highlightClick="1"/>
            <a:extLst>
              <a:ext uri="{FF2B5EF4-FFF2-40B4-BE49-F238E27FC236}">
                <a16:creationId xmlns:a16="http://schemas.microsoft.com/office/drawing/2014/main" id="{2A89633E-31AB-27A9-DC10-E40E021560DF}"/>
              </a:ext>
            </a:extLst>
          </p:cNvPr>
          <p:cNvSpPr/>
          <p:nvPr/>
        </p:nvSpPr>
        <p:spPr>
          <a:xfrm>
            <a:off x="11413929" y="5732700"/>
            <a:ext cx="616527" cy="794375"/>
          </a:xfrm>
          <a:prstGeom prst="actionButtonReturn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31509424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AA67F9-9241-A827-E135-5F4BE3230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Reference List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7F4D9ED-2499-A97B-50CF-9B098A054E72}"/>
              </a:ext>
            </a:extLst>
          </p:cNvPr>
          <p:cNvSpPr txBox="1">
            <a:spLocks/>
          </p:cNvSpPr>
          <p:nvPr/>
        </p:nvSpPr>
        <p:spPr>
          <a:xfrm>
            <a:off x="4332514" y="0"/>
            <a:ext cx="7021285" cy="66264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>
                <a:latin typeface="Verdana" panose="020B0604030504040204" pitchFamily="34" charset="0"/>
                <a:ea typeface="Verdana" panose="020B0604030504040204" pitchFamily="34" charset="0"/>
              </a:rPr>
              <a:t>Bates, B (2019). </a:t>
            </a:r>
            <a:r>
              <a:rPr lang="en-US" sz="2000" i="1">
                <a:latin typeface="Verdana" panose="020B0604030504040204" pitchFamily="34" charset="0"/>
                <a:ea typeface="Verdana" panose="020B0604030504040204" pitchFamily="34" charset="0"/>
              </a:rPr>
              <a:t>Learning Theories Simplified</a:t>
            </a:r>
            <a:r>
              <a:rPr lang="en-US" sz="2000">
                <a:latin typeface="Verdana" panose="020B0604030504040204" pitchFamily="34" charset="0"/>
                <a:ea typeface="Verdana" panose="020B0604030504040204" pitchFamily="34" charset="0"/>
              </a:rPr>
              <a:t>. 2nd edn. Sage Publications.</a:t>
            </a:r>
            <a:endParaRPr lang="en-GB" sz="200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GB" sz="2000">
                <a:latin typeface="Verdana" panose="020B0604030504040204" pitchFamily="34" charset="0"/>
                <a:ea typeface="Verdana" panose="020B0604030504040204" pitchFamily="34" charset="0"/>
              </a:rPr>
              <a:t>Branagan, A, Cross, M and Parsons, S (2021) </a:t>
            </a:r>
            <a:r>
              <a:rPr lang="en-GB" sz="2000" i="1">
                <a:latin typeface="Verdana" panose="020B0604030504040204" pitchFamily="34" charset="0"/>
                <a:ea typeface="Verdana" panose="020B0604030504040204" pitchFamily="34" charset="0"/>
              </a:rPr>
              <a:t>Language for Behaviour and Emotions A Practical Guide to Working with Children and Young People. </a:t>
            </a:r>
            <a:r>
              <a:rPr lang="en-GB" sz="2000">
                <a:latin typeface="Verdana" panose="020B0604030504040204" pitchFamily="34" charset="0"/>
                <a:ea typeface="Verdana" panose="020B0604030504040204" pitchFamily="34" charset="0"/>
              </a:rPr>
              <a:t>Routledge.</a:t>
            </a:r>
          </a:p>
          <a:p>
            <a:r>
              <a:rPr lang="en-GB" sz="2000">
                <a:latin typeface="Verdana" panose="020B0604030504040204" pitchFamily="34" charset="0"/>
                <a:ea typeface="Verdana" panose="020B0604030504040204" pitchFamily="34" charset="0"/>
              </a:rPr>
              <a:t>Brukner, L (2014) </a:t>
            </a:r>
            <a:r>
              <a:rPr lang="en-GB" sz="2000" i="1">
                <a:latin typeface="Verdana" panose="020B0604030504040204" pitchFamily="34" charset="0"/>
                <a:ea typeface="Verdana" panose="020B0604030504040204" pitchFamily="34" charset="0"/>
              </a:rPr>
              <a:t>The Kids’ Guide to Staying Awesome and in Control Simple Stuff to Help Children Regulate Their Emotions and Senses. </a:t>
            </a:r>
            <a:r>
              <a:rPr lang="en-GB" sz="2000">
                <a:latin typeface="Verdana" panose="020B0604030504040204" pitchFamily="34" charset="0"/>
                <a:ea typeface="Verdana" panose="020B0604030504040204" pitchFamily="34" charset="0"/>
              </a:rPr>
              <a:t>Jessica Kingsley Publishers.</a:t>
            </a:r>
          </a:p>
          <a:p>
            <a:r>
              <a:rPr lang="en-GB" sz="2000">
                <a:latin typeface="Verdana" panose="020B0604030504040204" pitchFamily="34" charset="0"/>
                <a:ea typeface="Verdana" panose="020B0604030504040204" pitchFamily="34" charset="0"/>
              </a:rPr>
              <a:t>Cambridge Dictionary (n.d.) </a:t>
            </a:r>
            <a:r>
              <a:rPr lang="en-GB" sz="2000" i="1">
                <a:latin typeface="Verdana" panose="020B0604030504040204" pitchFamily="34" charset="0"/>
                <a:ea typeface="Verdana" panose="020B0604030504040204" pitchFamily="34" charset="0"/>
              </a:rPr>
              <a:t>English Dictionary. </a:t>
            </a:r>
            <a:r>
              <a:rPr lang="en-GB" sz="2000">
                <a:latin typeface="Verdana" panose="020B0604030504040204" pitchFamily="34" charset="0"/>
                <a:ea typeface="Verdana" panose="020B0604030504040204" pitchFamily="34" charset="0"/>
              </a:rPr>
              <a:t>Available at: https://dictionary.cambridge.org/dictionary/english/ (Accessed: 25</a:t>
            </a:r>
            <a:r>
              <a:rPr lang="en-GB" sz="2000" baseline="30000">
                <a:latin typeface="Verdana" panose="020B0604030504040204" pitchFamily="34" charset="0"/>
                <a:ea typeface="Verdana" panose="020B0604030504040204" pitchFamily="34" charset="0"/>
              </a:rPr>
              <a:t>th</a:t>
            </a:r>
            <a:r>
              <a:rPr lang="en-GB" sz="2000">
                <a:latin typeface="Verdana" panose="020B0604030504040204" pitchFamily="34" charset="0"/>
                <a:ea typeface="Verdana" panose="020B0604030504040204" pitchFamily="34" charset="0"/>
              </a:rPr>
              <a:t> October 2026)</a:t>
            </a:r>
          </a:p>
          <a:p>
            <a:r>
              <a:rPr lang="en-GB" sz="2000">
                <a:latin typeface="Verdana" panose="020B0604030504040204" pitchFamily="34" charset="0"/>
                <a:ea typeface="Verdana" panose="020B0604030504040204" pitchFamily="34" charset="0"/>
              </a:rPr>
              <a:t>Collins-Donnelly, K (2013). </a:t>
            </a:r>
            <a:r>
              <a:rPr lang="en-GB" sz="2000" i="1">
                <a:latin typeface="Verdana" panose="020B0604030504040204" pitchFamily="34" charset="0"/>
                <a:ea typeface="Verdana" panose="020B0604030504040204" pitchFamily="34" charset="0"/>
              </a:rPr>
              <a:t>Starving the Anxiety Gremlin. </a:t>
            </a:r>
            <a:r>
              <a:rPr lang="en-GB" sz="2000">
                <a:latin typeface="Verdana" panose="020B0604030504040204" pitchFamily="34" charset="0"/>
                <a:ea typeface="Verdana" panose="020B0604030504040204" pitchFamily="34" charset="0"/>
              </a:rPr>
              <a:t>Jessica Kingsley Publishers.</a:t>
            </a:r>
          </a:p>
          <a:p>
            <a:r>
              <a:rPr lang="en-GB" sz="2000">
                <a:latin typeface="Verdana" panose="020B0604030504040204" pitchFamily="34" charset="0"/>
                <a:ea typeface="Verdana" panose="020B0604030504040204" pitchFamily="34" charset="0"/>
              </a:rPr>
              <a:t>McLeod, S (2026). </a:t>
            </a:r>
            <a:r>
              <a:rPr lang="en-US" sz="2000" i="1">
                <a:latin typeface="Verdana" panose="020B0604030504040204" pitchFamily="34" charset="0"/>
                <a:ea typeface="Verdana" panose="020B0604030504040204" pitchFamily="34" charset="0"/>
              </a:rPr>
              <a:t>Albert Bandura’s Social Learning Theory. </a:t>
            </a:r>
            <a:r>
              <a:rPr lang="en-US" sz="2000">
                <a:latin typeface="Verdana" panose="020B0604030504040204" pitchFamily="34" charset="0"/>
                <a:ea typeface="Verdana" panose="020B0604030504040204" pitchFamily="34" charset="0"/>
              </a:rPr>
              <a:t>Available at: https://www.simplypsychology.org/bandura.html (Accessed: 25</a:t>
            </a:r>
            <a:r>
              <a:rPr lang="en-US" sz="2000" baseline="30000">
                <a:latin typeface="Verdana" panose="020B0604030504040204" pitchFamily="34" charset="0"/>
                <a:ea typeface="Verdana" panose="020B0604030504040204" pitchFamily="34" charset="0"/>
              </a:rPr>
              <a:t>th</a:t>
            </a:r>
            <a:r>
              <a:rPr lang="en-US" sz="2000">
                <a:latin typeface="Verdana" panose="020B0604030504040204" pitchFamily="34" charset="0"/>
                <a:ea typeface="Verdana" panose="020B0604030504040204" pitchFamily="34" charset="0"/>
              </a:rPr>
              <a:t> October 2026).</a:t>
            </a:r>
            <a:endParaRPr lang="en-GB" sz="200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GB" sz="2000">
                <a:latin typeface="Verdana" panose="020B0604030504040204" pitchFamily="34" charset="0"/>
                <a:ea typeface="Verdana" panose="020B0604030504040204" pitchFamily="34" charset="0"/>
              </a:rPr>
              <a:t>Speakman, K (n.d.) </a:t>
            </a:r>
            <a:r>
              <a:rPr lang="en-GB" sz="2000" i="1">
                <a:latin typeface="Verdana" panose="020B0604030504040204" pitchFamily="34" charset="0"/>
                <a:ea typeface="Verdana" panose="020B0604030504040204" pitchFamily="34" charset="0"/>
              </a:rPr>
              <a:t>Zones of Regulation. </a:t>
            </a:r>
            <a:r>
              <a:rPr lang="en-GB" sz="2000">
                <a:latin typeface="Verdana" panose="020B0604030504040204" pitchFamily="34" charset="0"/>
                <a:ea typeface="Verdana" panose="020B0604030504040204" pitchFamily="34" charset="0"/>
              </a:rPr>
              <a:t>City and County of Swansea Local Education Authority Occupational Therapy. Unpublished.</a:t>
            </a:r>
          </a:p>
          <a:p>
            <a:r>
              <a:rPr lang="en-GB" sz="2000">
                <a:latin typeface="Verdana" panose="020B0604030504040204" pitchFamily="34" charset="0"/>
                <a:ea typeface="Verdana" panose="020B0604030504040204" pitchFamily="34" charset="0"/>
              </a:rPr>
              <a:t>The Zones of Regulation (n.d.) </a:t>
            </a:r>
            <a:r>
              <a:rPr lang="en-GB" sz="2000" i="1">
                <a:latin typeface="Verdana" panose="020B0604030504040204" pitchFamily="34" charset="0"/>
                <a:ea typeface="Verdana" panose="020B0604030504040204" pitchFamily="34" charset="0"/>
              </a:rPr>
              <a:t>Regulation Strategies for Everyone</a:t>
            </a:r>
            <a:r>
              <a:rPr lang="en-GB" sz="2000">
                <a:latin typeface="Verdana" panose="020B0604030504040204" pitchFamily="34" charset="0"/>
                <a:ea typeface="Verdana" panose="020B0604030504040204" pitchFamily="34" charset="0"/>
              </a:rPr>
              <a:t>. Available at: https://zonesofregulation.com/ (Accessed: 19</a:t>
            </a:r>
            <a:r>
              <a:rPr lang="en-GB" sz="2000" baseline="30000">
                <a:latin typeface="Verdana" panose="020B0604030504040204" pitchFamily="34" charset="0"/>
                <a:ea typeface="Verdana" panose="020B0604030504040204" pitchFamily="34" charset="0"/>
              </a:rPr>
              <a:t>th</a:t>
            </a:r>
            <a:r>
              <a:rPr lang="en-GB" sz="2000">
                <a:latin typeface="Verdana" panose="020B0604030504040204" pitchFamily="34" charset="0"/>
                <a:ea typeface="Verdana" panose="020B0604030504040204" pitchFamily="34" charset="0"/>
              </a:rPr>
              <a:t> October 2026)</a:t>
            </a:r>
          </a:p>
          <a:p>
            <a:r>
              <a:rPr lang="en-GB" sz="2000">
                <a:latin typeface="Verdana" panose="020B0604030504040204" pitchFamily="34" charset="0"/>
                <a:ea typeface="Verdana" panose="020B0604030504040204" pitchFamily="34" charset="0"/>
              </a:rPr>
              <a:t>Thynne, R (2022) </a:t>
            </a:r>
            <a:r>
              <a:rPr lang="en-GB" sz="2000" i="1">
                <a:latin typeface="Verdana" panose="020B0604030504040204" pitchFamily="34" charset="0"/>
                <a:ea typeface="Verdana" panose="020B0604030504040204" pitchFamily="34" charset="0"/>
              </a:rPr>
              <a:t>Behaviours Barriers and Beyond Practical Strategies to Help All Pupils Thrive. </a:t>
            </a:r>
            <a:r>
              <a:rPr lang="en-GB" sz="2000">
                <a:latin typeface="Verdana" panose="020B0604030504040204" pitchFamily="34" charset="0"/>
                <a:ea typeface="Verdana" panose="020B0604030504040204" pitchFamily="34" charset="0"/>
              </a:rPr>
              <a:t>Routledge.</a:t>
            </a:r>
            <a:r>
              <a:rPr lang="en-GB" sz="2000" i="1">
                <a:latin typeface="Verdana" panose="020B0604030504040204" pitchFamily="34" charset="0"/>
                <a:ea typeface="Verdana" panose="020B0604030504040204" pitchFamily="34" charset="0"/>
              </a:rPr>
              <a:t> </a:t>
            </a:r>
          </a:p>
          <a:p>
            <a:r>
              <a:rPr lang="en-GB" sz="2000">
                <a:latin typeface="Verdana" panose="020B0604030504040204" pitchFamily="34" charset="0"/>
                <a:ea typeface="Verdana" panose="020B0604030504040204" pitchFamily="34" charset="0"/>
              </a:rPr>
              <a:t>Universal Class (n.d.) </a:t>
            </a:r>
            <a:r>
              <a:rPr lang="en-US" sz="2000" i="1">
                <a:latin typeface="Verdana" panose="020B0604030504040204" pitchFamily="34" charset="0"/>
                <a:ea typeface="Verdana" panose="020B0604030504040204" pitchFamily="34" charset="0"/>
              </a:rPr>
              <a:t>Implementing Choice Therapy in the Classroom Management. </a:t>
            </a:r>
            <a:r>
              <a:rPr lang="en-US" sz="2000">
                <a:latin typeface="Verdana" panose="020B0604030504040204" pitchFamily="34" charset="0"/>
                <a:ea typeface="Verdana" panose="020B0604030504040204" pitchFamily="34" charset="0"/>
              </a:rPr>
              <a:t>Available at: https://universalclass.com/articles/self-help/implementing-choice-therapy-in-the-classroom-management.htm (Accessed: 25</a:t>
            </a:r>
            <a:r>
              <a:rPr lang="en-US" sz="2000" baseline="30000">
                <a:latin typeface="Verdana" panose="020B0604030504040204" pitchFamily="34" charset="0"/>
                <a:ea typeface="Verdana" panose="020B0604030504040204" pitchFamily="34" charset="0"/>
              </a:rPr>
              <a:t>th</a:t>
            </a:r>
            <a:r>
              <a:rPr lang="en-US" sz="2000">
                <a:latin typeface="Verdana" panose="020B0604030504040204" pitchFamily="34" charset="0"/>
                <a:ea typeface="Verdana" panose="020B0604030504040204" pitchFamily="34" charset="0"/>
              </a:rPr>
              <a:t> October 2026). </a:t>
            </a:r>
            <a:endParaRPr lang="en-GB" sz="2000" i="1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04669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00B0F0"/>
      </a:accent1>
      <a:accent2>
        <a:srgbClr val="33CC33"/>
      </a:accent2>
      <a:accent3>
        <a:srgbClr val="FFFF00"/>
      </a:accent3>
      <a:accent4>
        <a:srgbClr val="FF0000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504</TotalTime>
  <Words>1485</Words>
  <Application>Microsoft Office PowerPoint</Application>
  <PresentationFormat>Widescreen</PresentationFormat>
  <Paragraphs>194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Verdana</vt:lpstr>
      <vt:lpstr>Office Theme</vt:lpstr>
      <vt:lpstr>Zones of Regulation</vt:lpstr>
      <vt:lpstr>What is Zones of Regulation?</vt:lpstr>
      <vt:lpstr>Remember</vt:lpstr>
      <vt:lpstr>The Zones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Definitions (meaning of words)</vt:lpstr>
      <vt:lpstr>Strategies explained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Zones of Regulation</dc:title>
  <dc:creator>J Bowen (Pentrehafod School)</dc:creator>
  <cp:lastModifiedBy>J Bowen (Pentrehafod School)</cp:lastModifiedBy>
  <cp:revision>28</cp:revision>
  <dcterms:created xsi:type="dcterms:W3CDTF">2026-10-19T19:55:52Z</dcterms:created>
  <dcterms:modified xsi:type="dcterms:W3CDTF">2026-10-25T21:29:54Z</dcterms:modified>
</cp:coreProperties>
</file>