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5/14/2020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‹N›</a:t>
            </a:fld>
            <a:endParaRPr lang="en-US"/>
          </a:p>
        </p:txBody>
      </p:sp>
    </p:spTree>
    <p:extLst>
      <p:ext uri="{BB962C8B-B14F-4D97-AF65-F5344CB8AC3E}">
        <p14:creationId xmlns:p14="http://schemas.microsoft.com/office/powerpoint/2010/main" val="16806087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5/14/2020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‹N›</a:t>
            </a:fld>
            <a:endParaRPr lang="en-US"/>
          </a:p>
        </p:txBody>
      </p:sp>
    </p:spTree>
    <p:extLst>
      <p:ext uri="{BB962C8B-B14F-4D97-AF65-F5344CB8AC3E}">
        <p14:creationId xmlns:p14="http://schemas.microsoft.com/office/powerpoint/2010/main" val="3400507181"/>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5"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EAEC731E-DBA2-4A96-8B6E-64EF9C4F9D7E}"/>
              </a:ext>
            </a:extLst>
          </p:cNvPr>
          <p:cNvSpPr>
            <a:spLocks noGrp="1"/>
          </p:cNvSpPr>
          <p:nvPr>
            <p:ph type="ctrTitle"/>
          </p:nvPr>
        </p:nvSpPr>
        <p:spPr>
          <a:xfrm>
            <a:off x="6513788" y="365125"/>
            <a:ext cx="4840010" cy="1807305"/>
          </a:xfrm>
        </p:spPr>
        <p:txBody>
          <a:bodyPr vert="horz" lIns="91440" tIns="45720" rIns="91440" bIns="45720" rtlCol="0" anchor="ctr">
            <a:normAutofit/>
          </a:bodyPr>
          <a:lstStyle/>
          <a:p>
            <a:r>
              <a:rPr lang="en-US" sz="4000" b="1" dirty="0">
                <a:latin typeface="News Gothic MT" panose="020B0504020203020204" pitchFamily="34" charset="0"/>
              </a:rPr>
              <a:t>Introspective aspect of Paramedic job </a:t>
            </a:r>
          </a:p>
        </p:txBody>
      </p:sp>
      <p:pic>
        <p:nvPicPr>
          <p:cNvPr id="3" name="Picture 2">
            <a:extLst>
              <a:ext uri="{FF2B5EF4-FFF2-40B4-BE49-F238E27FC236}">
                <a16:creationId xmlns:a16="http://schemas.microsoft.com/office/drawing/2014/main" id="{00159043-09F6-4AAD-B0F0-83F71D29603D}"/>
              </a:ext>
            </a:extLst>
          </p:cNvPr>
          <p:cNvPicPr>
            <a:picLocks noChangeAspect="1"/>
          </p:cNvPicPr>
          <p:nvPr/>
        </p:nvPicPr>
        <p:blipFill rotWithShape="1">
          <a:blip r:embed="rId2"/>
          <a:srcRect l="40467" r="-1"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asellaDiTesto 3">
            <a:extLst>
              <a:ext uri="{FF2B5EF4-FFF2-40B4-BE49-F238E27FC236}">
                <a16:creationId xmlns:a16="http://schemas.microsoft.com/office/drawing/2014/main" id="{26B0D1FC-8346-4850-BBD3-2DED815E46FA}"/>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b="1" dirty="0"/>
              <a:t>Student name: Sabrina </a:t>
            </a:r>
            <a:r>
              <a:rPr lang="en-US" sz="2000" b="1" dirty="0" err="1"/>
              <a:t>Gneri</a:t>
            </a:r>
            <a:r>
              <a:rPr lang="en-US" sz="2000" b="1" dirty="0"/>
              <a:t> </a:t>
            </a:r>
          </a:p>
          <a:p>
            <a:pPr indent="-228600">
              <a:spcAft>
                <a:spcPts val="600"/>
              </a:spcAft>
              <a:buFont typeface="Arial" panose="020B0604020202020204" pitchFamily="34" charset="0"/>
              <a:buChar char="•"/>
            </a:pPr>
            <a:endParaRPr lang="en-US" sz="2000" b="1" dirty="0"/>
          </a:p>
          <a:p>
            <a:pPr indent="-228600">
              <a:spcAft>
                <a:spcPts val="600"/>
              </a:spcAft>
              <a:buFont typeface="Arial" panose="020B0604020202020204" pitchFamily="34" charset="0"/>
              <a:buChar char="•"/>
            </a:pPr>
            <a:r>
              <a:rPr lang="en-US" sz="2000" b="1" dirty="0"/>
              <a:t>Student Number: 1808294</a:t>
            </a:r>
          </a:p>
          <a:p>
            <a:pPr indent="-228600">
              <a:spcAft>
                <a:spcPts val="600"/>
              </a:spcAft>
              <a:buFont typeface="Arial" panose="020B0604020202020204" pitchFamily="34" charset="0"/>
              <a:buChar char="•"/>
            </a:pPr>
            <a:endParaRPr lang="en-US" sz="2000" b="1" dirty="0"/>
          </a:p>
          <a:p>
            <a:pPr indent="-228600">
              <a:spcAft>
                <a:spcPts val="600"/>
              </a:spcAft>
              <a:buFont typeface="Arial" panose="020B0604020202020204" pitchFamily="34" charset="0"/>
              <a:buChar char="•"/>
            </a:pPr>
            <a:r>
              <a:rPr lang="en-US" sz="2000" b="1" dirty="0"/>
              <a:t>Module Title: Introduction to research </a:t>
            </a:r>
          </a:p>
          <a:p>
            <a:pPr indent="-228600">
              <a:spcAft>
                <a:spcPts val="600"/>
              </a:spcAft>
              <a:buFont typeface="Arial" panose="020B0604020202020204" pitchFamily="34" charset="0"/>
              <a:buChar char="•"/>
            </a:pPr>
            <a:endParaRPr lang="en-US" sz="2000" b="1" dirty="0"/>
          </a:p>
          <a:p>
            <a:pPr indent="-228600">
              <a:spcAft>
                <a:spcPts val="600"/>
              </a:spcAft>
              <a:buFont typeface="Arial" panose="020B0604020202020204" pitchFamily="34" charset="0"/>
              <a:buChar char="•"/>
            </a:pPr>
            <a:r>
              <a:rPr lang="en-US" sz="2000" b="1" dirty="0"/>
              <a:t>Module Lecture’s Name: Barbara </a:t>
            </a:r>
            <a:r>
              <a:rPr lang="en-US" sz="2000" b="1" dirty="0" err="1"/>
              <a:t>Chinyani</a:t>
            </a:r>
            <a:r>
              <a:rPr lang="en-US" sz="2000" b="1" dirty="0"/>
              <a:t> </a:t>
            </a:r>
          </a:p>
        </p:txBody>
      </p:sp>
    </p:spTree>
    <p:extLst>
      <p:ext uri="{BB962C8B-B14F-4D97-AF65-F5344CB8AC3E}">
        <p14:creationId xmlns:p14="http://schemas.microsoft.com/office/powerpoint/2010/main" val="1737870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2245F03-66D5-45EC-A0B5-90E656B11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F61A7D61-CC6C-4E01-BCCB-E9461E7EBC52}"/>
              </a:ext>
            </a:extLst>
          </p:cNvPr>
          <p:cNvSpPr>
            <a:spLocks noGrp="1"/>
          </p:cNvSpPr>
          <p:nvPr>
            <p:ph type="ctrTitle"/>
          </p:nvPr>
        </p:nvSpPr>
        <p:spPr>
          <a:xfrm>
            <a:off x="1522476" y="4153271"/>
            <a:ext cx="9144000" cy="585675"/>
          </a:xfrm>
        </p:spPr>
        <p:txBody>
          <a:bodyPr anchor="ctr">
            <a:noAutofit/>
          </a:bodyPr>
          <a:lstStyle/>
          <a:p>
            <a:pPr algn="ctr"/>
            <a:r>
              <a:rPr lang="en-GB" sz="2400" b="1" i="0" dirty="0">
                <a:latin typeface="News Gothic MT" panose="020B0504020203020204" pitchFamily="34" charset="0"/>
              </a:rPr>
              <a:t>Paramedic is a master medicinal services proficient who reacts to crisis calls, for clinical assistance outside the emergency clinic.</a:t>
            </a:r>
            <a:endParaRPr lang="it-IT" sz="2400" b="1" i="0" dirty="0">
              <a:latin typeface="News Gothic MT" panose="020B0504020203020204" pitchFamily="34" charset="0"/>
            </a:endParaRPr>
          </a:p>
        </p:txBody>
      </p:sp>
      <p:pic>
        <p:nvPicPr>
          <p:cNvPr id="4" name="Immagine 3">
            <a:extLst>
              <a:ext uri="{FF2B5EF4-FFF2-40B4-BE49-F238E27FC236}">
                <a16:creationId xmlns:a16="http://schemas.microsoft.com/office/drawing/2014/main" id="{1BB8A5EA-257B-4CFC-B362-DBC888195D61}"/>
              </a:ext>
            </a:extLst>
          </p:cNvPr>
          <p:cNvPicPr>
            <a:picLocks noChangeAspect="1"/>
          </p:cNvPicPr>
          <p:nvPr/>
        </p:nvPicPr>
        <p:blipFill>
          <a:blip r:embed="rId2"/>
          <a:stretch>
            <a:fillRect/>
          </a:stretch>
        </p:blipFill>
        <p:spPr>
          <a:xfrm>
            <a:off x="1042394" y="649707"/>
            <a:ext cx="4731872" cy="3146695"/>
          </a:xfrm>
          <a:prstGeom prst="rect">
            <a:avLst/>
          </a:prstGeom>
        </p:spPr>
      </p:pic>
      <p:pic>
        <p:nvPicPr>
          <p:cNvPr id="5" name="Immagine 4">
            <a:extLst>
              <a:ext uri="{FF2B5EF4-FFF2-40B4-BE49-F238E27FC236}">
                <a16:creationId xmlns:a16="http://schemas.microsoft.com/office/drawing/2014/main" id="{73853F75-739B-477F-99B4-495B608F5679}"/>
              </a:ext>
            </a:extLst>
          </p:cNvPr>
          <p:cNvPicPr>
            <a:picLocks noChangeAspect="1"/>
          </p:cNvPicPr>
          <p:nvPr/>
        </p:nvPicPr>
        <p:blipFill>
          <a:blip r:embed="rId3"/>
          <a:stretch>
            <a:fillRect/>
          </a:stretch>
        </p:blipFill>
        <p:spPr>
          <a:xfrm>
            <a:off x="6417732" y="643467"/>
            <a:ext cx="4465265" cy="3159175"/>
          </a:xfrm>
          <a:prstGeom prst="rect">
            <a:avLst/>
          </a:prstGeom>
        </p:spPr>
      </p:pic>
      <p:sp>
        <p:nvSpPr>
          <p:cNvPr id="6" name="Freccia in giù 5">
            <a:extLst>
              <a:ext uri="{FF2B5EF4-FFF2-40B4-BE49-F238E27FC236}">
                <a16:creationId xmlns:a16="http://schemas.microsoft.com/office/drawing/2014/main" id="{5749F7DD-DE6F-4DDC-A065-7BED3EE05E19}"/>
              </a:ext>
            </a:extLst>
          </p:cNvPr>
          <p:cNvSpPr/>
          <p:nvPr/>
        </p:nvSpPr>
        <p:spPr>
          <a:xfrm>
            <a:off x="5987662" y="5089575"/>
            <a:ext cx="447001" cy="57677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7" name="CasellaDiTesto 6">
            <a:extLst>
              <a:ext uri="{FF2B5EF4-FFF2-40B4-BE49-F238E27FC236}">
                <a16:creationId xmlns:a16="http://schemas.microsoft.com/office/drawing/2014/main" id="{726F9354-AC73-4408-A5E6-990EA8C55632}"/>
              </a:ext>
            </a:extLst>
          </p:cNvPr>
          <p:cNvSpPr txBox="1"/>
          <p:nvPr/>
        </p:nvSpPr>
        <p:spPr>
          <a:xfrm>
            <a:off x="887564" y="5567640"/>
            <a:ext cx="11060335" cy="461665"/>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They are also called Life-savers and they are usually the first who provide emergency care </a:t>
            </a:r>
            <a:endParaRPr lang="it-IT" sz="24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80987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ella 4">
            <a:extLst>
              <a:ext uri="{FF2B5EF4-FFF2-40B4-BE49-F238E27FC236}">
                <a16:creationId xmlns:a16="http://schemas.microsoft.com/office/drawing/2014/main" id="{B2BD0A8E-5F54-4B3F-B498-2977BB0DA3C3}"/>
              </a:ext>
            </a:extLst>
          </p:cNvPr>
          <p:cNvGraphicFramePr>
            <a:graphicFrameLocks noGrp="1"/>
          </p:cNvGraphicFramePr>
          <p:nvPr>
            <p:extLst>
              <p:ext uri="{D42A27DB-BD31-4B8C-83A1-F6EECF244321}">
                <p14:modId xmlns:p14="http://schemas.microsoft.com/office/powerpoint/2010/main" val="933509029"/>
              </p:ext>
            </p:extLst>
          </p:nvPr>
        </p:nvGraphicFramePr>
        <p:xfrm>
          <a:off x="1023581" y="109184"/>
          <a:ext cx="10112992" cy="3218063"/>
        </p:xfrm>
        <a:graphic>
          <a:graphicData uri="http://schemas.openxmlformats.org/drawingml/2006/table">
            <a:tbl>
              <a:tblPr firstRow="1" bandRow="1">
                <a:tableStyleId>{5C22544A-7EE6-4342-B048-85BDC9FD1C3A}</a:tableStyleId>
              </a:tblPr>
              <a:tblGrid>
                <a:gridCol w="5056496">
                  <a:extLst>
                    <a:ext uri="{9D8B030D-6E8A-4147-A177-3AD203B41FA5}">
                      <a16:colId xmlns:a16="http://schemas.microsoft.com/office/drawing/2014/main" val="885996611"/>
                    </a:ext>
                  </a:extLst>
                </a:gridCol>
                <a:gridCol w="5056496">
                  <a:extLst>
                    <a:ext uri="{9D8B030D-6E8A-4147-A177-3AD203B41FA5}">
                      <a16:colId xmlns:a16="http://schemas.microsoft.com/office/drawing/2014/main" val="293397216"/>
                    </a:ext>
                  </a:extLst>
                </a:gridCol>
              </a:tblGrid>
              <a:tr h="422504">
                <a:tc>
                  <a:txBody>
                    <a:bodyPr/>
                    <a:lstStyle/>
                    <a:p>
                      <a:r>
                        <a:rPr lang="en-GB" dirty="0"/>
                        <a:t>Good aspect of this kind of job </a:t>
                      </a:r>
                      <a:endParaRPr lang="it-IT" dirty="0"/>
                    </a:p>
                  </a:txBody>
                  <a:tcPr/>
                </a:tc>
                <a:tc>
                  <a:txBody>
                    <a:bodyPr/>
                    <a:lstStyle/>
                    <a:p>
                      <a:r>
                        <a:rPr lang="en-GB" dirty="0"/>
                        <a:t>Bad aspect of this kind of job </a:t>
                      </a:r>
                      <a:endParaRPr lang="it-IT" dirty="0"/>
                    </a:p>
                  </a:txBody>
                  <a:tcPr/>
                </a:tc>
                <a:extLst>
                  <a:ext uri="{0D108BD9-81ED-4DB2-BD59-A6C34878D82A}">
                    <a16:rowId xmlns:a16="http://schemas.microsoft.com/office/drawing/2014/main" val="2108615239"/>
                  </a:ext>
                </a:extLst>
              </a:tr>
              <a:tr h="422504">
                <a:tc>
                  <a:txBody>
                    <a:bodyPr/>
                    <a:lstStyle/>
                    <a:p>
                      <a:r>
                        <a:rPr lang="en-GB" dirty="0"/>
                        <a:t>Competitive Salary </a:t>
                      </a:r>
                      <a:endParaRPr lang="it-IT" dirty="0"/>
                    </a:p>
                  </a:txBody>
                  <a:tcPr/>
                </a:tc>
                <a:tc>
                  <a:txBody>
                    <a:bodyPr/>
                    <a:lstStyle/>
                    <a:p>
                      <a:r>
                        <a:rPr lang="en-GB" dirty="0"/>
                        <a:t>Long shift ( 9, 14 and 24 hour)</a:t>
                      </a:r>
                      <a:endParaRPr lang="it-IT" dirty="0"/>
                    </a:p>
                  </a:txBody>
                  <a:tcPr/>
                </a:tc>
                <a:extLst>
                  <a:ext uri="{0D108BD9-81ED-4DB2-BD59-A6C34878D82A}">
                    <a16:rowId xmlns:a16="http://schemas.microsoft.com/office/drawing/2014/main" val="197654643"/>
                  </a:ext>
                </a:extLst>
              </a:tr>
              <a:tr h="465463">
                <a:tc>
                  <a:txBody>
                    <a:bodyPr/>
                    <a:lstStyle/>
                    <a:p>
                      <a:r>
                        <a:rPr lang="en-GB" dirty="0"/>
                        <a:t>Team working </a:t>
                      </a:r>
                      <a:endParaRPr lang="it-IT" dirty="0"/>
                    </a:p>
                  </a:txBody>
                  <a:tcPr/>
                </a:tc>
                <a:tc>
                  <a:txBody>
                    <a:bodyPr/>
                    <a:lstStyle/>
                    <a:p>
                      <a:r>
                        <a:rPr lang="en-GB" dirty="0"/>
                        <a:t>Mental health problems </a:t>
                      </a:r>
                    </a:p>
                    <a:p>
                      <a:endParaRPr lang="it-IT" dirty="0"/>
                    </a:p>
                  </a:txBody>
                  <a:tcPr/>
                </a:tc>
                <a:extLst>
                  <a:ext uri="{0D108BD9-81ED-4DB2-BD59-A6C34878D82A}">
                    <a16:rowId xmlns:a16="http://schemas.microsoft.com/office/drawing/2014/main" val="3721213418"/>
                  </a:ext>
                </a:extLst>
              </a:tr>
              <a:tr h="422504">
                <a:tc>
                  <a:txBody>
                    <a:bodyPr/>
                    <a:lstStyle/>
                    <a:p>
                      <a:r>
                        <a:rPr lang="en-GB" dirty="0"/>
                        <a:t>Refresher courses </a:t>
                      </a:r>
                      <a:endParaRPr lang="it-IT" dirty="0"/>
                    </a:p>
                  </a:txBody>
                  <a:tcPr/>
                </a:tc>
                <a:tc>
                  <a:txBody>
                    <a:bodyPr/>
                    <a:lstStyle/>
                    <a:p>
                      <a:r>
                        <a:rPr lang="en-GB" dirty="0"/>
                        <a:t>Stress, Anxiety, Suicide, Burnout </a:t>
                      </a:r>
                      <a:endParaRPr lang="it-IT" dirty="0"/>
                    </a:p>
                  </a:txBody>
                  <a:tcPr/>
                </a:tc>
                <a:extLst>
                  <a:ext uri="{0D108BD9-81ED-4DB2-BD59-A6C34878D82A}">
                    <a16:rowId xmlns:a16="http://schemas.microsoft.com/office/drawing/2014/main" val="594697184"/>
                  </a:ext>
                </a:extLst>
              </a:tr>
              <a:tr h="422504">
                <a:tc>
                  <a:txBody>
                    <a:bodyPr/>
                    <a:lstStyle/>
                    <a:p>
                      <a:r>
                        <a:rPr lang="en-GB" dirty="0"/>
                        <a:t>Good training </a:t>
                      </a:r>
                      <a:endParaRPr lang="it-IT" dirty="0"/>
                    </a:p>
                  </a:txBody>
                  <a:tcPr/>
                </a:tc>
                <a:tc>
                  <a:txBody>
                    <a:bodyPr/>
                    <a:lstStyle/>
                    <a:p>
                      <a:r>
                        <a:rPr lang="en-GB" dirty="0"/>
                        <a:t>Lost of interest </a:t>
                      </a:r>
                      <a:endParaRPr lang="it-IT" dirty="0"/>
                    </a:p>
                  </a:txBody>
                  <a:tcPr/>
                </a:tc>
                <a:extLst>
                  <a:ext uri="{0D108BD9-81ED-4DB2-BD59-A6C34878D82A}">
                    <a16:rowId xmlns:a16="http://schemas.microsoft.com/office/drawing/2014/main" val="2731217134"/>
                  </a:ext>
                </a:extLst>
              </a:tr>
              <a:tr h="465463">
                <a:tc>
                  <a:txBody>
                    <a:bodyPr/>
                    <a:lstStyle/>
                    <a:p>
                      <a:r>
                        <a:rPr lang="en-GB" dirty="0"/>
                        <a:t>Recognition and respect from the Country </a:t>
                      </a:r>
                      <a:endParaRPr lang="it-IT" dirty="0"/>
                    </a:p>
                  </a:txBody>
                  <a:tcPr/>
                </a:tc>
                <a:tc>
                  <a:txBody>
                    <a:bodyPr/>
                    <a:lstStyle/>
                    <a:p>
                      <a:r>
                        <a:rPr lang="en-GB" dirty="0"/>
                        <a:t>Nightmare </a:t>
                      </a:r>
                      <a:endParaRPr lang="it-IT" dirty="0"/>
                    </a:p>
                  </a:txBody>
                  <a:tcPr/>
                </a:tc>
                <a:extLst>
                  <a:ext uri="{0D108BD9-81ED-4DB2-BD59-A6C34878D82A}">
                    <a16:rowId xmlns:a16="http://schemas.microsoft.com/office/drawing/2014/main" val="1549448222"/>
                  </a:ext>
                </a:extLst>
              </a:tr>
              <a:tr h="422504">
                <a:tc>
                  <a:txBody>
                    <a:bodyPr/>
                    <a:lstStyle/>
                    <a:p>
                      <a:endParaRPr lang="it-IT"/>
                    </a:p>
                  </a:txBody>
                  <a:tcPr/>
                </a:tc>
                <a:tc>
                  <a:txBody>
                    <a:bodyPr/>
                    <a:lstStyle/>
                    <a:p>
                      <a:r>
                        <a:rPr lang="en-GB" dirty="0"/>
                        <a:t>Difficulty in sleeping </a:t>
                      </a:r>
                      <a:endParaRPr lang="it-IT" dirty="0"/>
                    </a:p>
                  </a:txBody>
                  <a:tcPr/>
                </a:tc>
                <a:extLst>
                  <a:ext uri="{0D108BD9-81ED-4DB2-BD59-A6C34878D82A}">
                    <a16:rowId xmlns:a16="http://schemas.microsoft.com/office/drawing/2014/main" val="4022427222"/>
                  </a:ext>
                </a:extLst>
              </a:tr>
            </a:tbl>
          </a:graphicData>
        </a:graphic>
      </p:graphicFrame>
      <p:sp>
        <p:nvSpPr>
          <p:cNvPr id="6" name="CasellaDiTesto 5">
            <a:extLst>
              <a:ext uri="{FF2B5EF4-FFF2-40B4-BE49-F238E27FC236}">
                <a16:creationId xmlns:a16="http://schemas.microsoft.com/office/drawing/2014/main" id="{EE2BC9C5-EBC9-432E-A49A-F77F054196A6}"/>
              </a:ext>
            </a:extLst>
          </p:cNvPr>
          <p:cNvSpPr txBox="1"/>
          <p:nvPr/>
        </p:nvSpPr>
        <p:spPr>
          <a:xfrm>
            <a:off x="852491" y="4285991"/>
            <a:ext cx="5243509" cy="1631216"/>
          </a:xfrm>
          <a:prstGeom prst="rect">
            <a:avLst/>
          </a:prstGeom>
          <a:noFill/>
        </p:spPr>
        <p:txBody>
          <a:bodyPr wrap="square" rtlCol="0">
            <a:spAutoFit/>
          </a:bodyPr>
          <a:lstStyle/>
          <a:p>
            <a:r>
              <a:rPr lang="en-GB" sz="2000" b="1" dirty="0">
                <a:latin typeface="Calibri Light" panose="020F0302020204030204" pitchFamily="34" charset="0"/>
                <a:cs typeface="Calibri Light" panose="020F0302020204030204" pitchFamily="34" charset="0"/>
              </a:rPr>
              <a:t>With this research, it is affirmed  that there are many more bad and dangerous  aspects than good ones, that person  need to have strong self-esteem and professionalism to do this type of work</a:t>
            </a:r>
            <a:endParaRPr lang="it-IT" sz="2000" b="1" dirty="0">
              <a:latin typeface="Calibri Light" panose="020F0302020204030204" pitchFamily="34" charset="0"/>
              <a:cs typeface="Calibri Light" panose="020F0302020204030204" pitchFamily="34" charset="0"/>
            </a:endParaRPr>
          </a:p>
        </p:txBody>
      </p:sp>
      <p:sp>
        <p:nvSpPr>
          <p:cNvPr id="7" name="CasellaDiTesto 6">
            <a:extLst>
              <a:ext uri="{FF2B5EF4-FFF2-40B4-BE49-F238E27FC236}">
                <a16:creationId xmlns:a16="http://schemas.microsoft.com/office/drawing/2014/main" id="{67205DCD-5FBE-4A42-B101-FB0A9808659E}"/>
              </a:ext>
            </a:extLst>
          </p:cNvPr>
          <p:cNvSpPr txBox="1"/>
          <p:nvPr/>
        </p:nvSpPr>
        <p:spPr>
          <a:xfrm>
            <a:off x="852491" y="3575786"/>
            <a:ext cx="1321196" cy="461665"/>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Findings </a:t>
            </a:r>
            <a:r>
              <a:rPr lang="en-GB" dirty="0"/>
              <a:t>:</a:t>
            </a:r>
            <a:endParaRPr lang="it-IT" dirty="0"/>
          </a:p>
        </p:txBody>
      </p:sp>
      <p:sp>
        <p:nvSpPr>
          <p:cNvPr id="9" name="Freccia a destra 8">
            <a:extLst>
              <a:ext uri="{FF2B5EF4-FFF2-40B4-BE49-F238E27FC236}">
                <a16:creationId xmlns:a16="http://schemas.microsoft.com/office/drawing/2014/main" id="{CE581416-687D-4393-BE62-4FE7DE2E928D}"/>
              </a:ext>
            </a:extLst>
          </p:cNvPr>
          <p:cNvSpPr/>
          <p:nvPr/>
        </p:nvSpPr>
        <p:spPr>
          <a:xfrm>
            <a:off x="6080077" y="4664277"/>
            <a:ext cx="1086678" cy="437322"/>
          </a:xfrm>
          <a:prstGeom prst="righ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0" name="CasellaDiTesto 9">
            <a:extLst>
              <a:ext uri="{FF2B5EF4-FFF2-40B4-BE49-F238E27FC236}">
                <a16:creationId xmlns:a16="http://schemas.microsoft.com/office/drawing/2014/main" id="{D4A54749-7C44-4A9B-8DE3-D101C190E3C1}"/>
              </a:ext>
            </a:extLst>
          </p:cNvPr>
          <p:cNvSpPr txBox="1"/>
          <p:nvPr/>
        </p:nvSpPr>
        <p:spPr>
          <a:xfrm>
            <a:off x="7500730" y="3579030"/>
            <a:ext cx="1724062" cy="461665"/>
          </a:xfrm>
          <a:prstGeom prst="rect">
            <a:avLst/>
          </a:prstGeom>
          <a:noFill/>
        </p:spPr>
        <p:txBody>
          <a:bodyPr wrap="none" rtlCol="0">
            <a:spAutoFit/>
          </a:bodyPr>
          <a:lstStyle/>
          <a:p>
            <a:r>
              <a:rPr lang="en-GB" sz="2400" b="1" dirty="0">
                <a:latin typeface="Calibri Light" panose="020F0302020204030204" pitchFamily="34" charset="0"/>
                <a:cs typeface="Calibri Light" panose="020F0302020204030204" pitchFamily="34" charset="0"/>
              </a:rPr>
              <a:t>Key themes: </a:t>
            </a:r>
            <a:endParaRPr lang="it-IT" sz="2400" b="1" dirty="0">
              <a:latin typeface="Calibri Light" panose="020F0302020204030204" pitchFamily="34" charset="0"/>
              <a:cs typeface="Calibri Light" panose="020F0302020204030204" pitchFamily="34" charset="0"/>
            </a:endParaRPr>
          </a:p>
        </p:txBody>
      </p:sp>
      <p:sp>
        <p:nvSpPr>
          <p:cNvPr id="11" name="CasellaDiTesto 10">
            <a:extLst>
              <a:ext uri="{FF2B5EF4-FFF2-40B4-BE49-F238E27FC236}">
                <a16:creationId xmlns:a16="http://schemas.microsoft.com/office/drawing/2014/main" id="{C82C439F-C9D0-4773-B62C-B0F895014A0C}"/>
              </a:ext>
            </a:extLst>
          </p:cNvPr>
          <p:cNvSpPr txBox="1"/>
          <p:nvPr/>
        </p:nvSpPr>
        <p:spPr>
          <a:xfrm>
            <a:off x="7325782" y="4371293"/>
            <a:ext cx="4667436" cy="707886"/>
          </a:xfrm>
          <a:prstGeom prst="rect">
            <a:avLst/>
          </a:prstGeom>
          <a:noFill/>
        </p:spPr>
        <p:txBody>
          <a:bodyPr wrap="square" rtlCol="0">
            <a:spAutoFit/>
          </a:bodyPr>
          <a:lstStyle/>
          <a:p>
            <a:r>
              <a:rPr lang="en-GB" sz="2000" b="1" dirty="0">
                <a:latin typeface="Calibri Light" panose="020F0302020204030204" pitchFamily="34" charset="0"/>
                <a:cs typeface="Calibri Light" panose="020F0302020204030204" pitchFamily="34" charset="0"/>
              </a:rPr>
              <a:t>Mental health problems, especially during the years </a:t>
            </a:r>
            <a:endParaRPr lang="it-IT" sz="20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98709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C1C6CEF-496E-4760-BE1A-58FB87459B28}"/>
              </a:ext>
            </a:extLst>
          </p:cNvPr>
          <p:cNvSpPr>
            <a:spLocks noGrp="1"/>
          </p:cNvSpPr>
          <p:nvPr>
            <p:ph type="ctrTitle"/>
          </p:nvPr>
        </p:nvSpPr>
        <p:spPr>
          <a:xfrm>
            <a:off x="1508759" y="291548"/>
            <a:ext cx="8191831" cy="1338469"/>
          </a:xfrm>
        </p:spPr>
        <p:txBody>
          <a:bodyPr>
            <a:noAutofit/>
          </a:bodyPr>
          <a:lstStyle/>
          <a:p>
            <a:r>
              <a:rPr lang="en-GB" sz="2400" b="1" i="0" dirty="0">
                <a:latin typeface="Calibri Light" panose="020F0302020204030204" pitchFamily="34" charset="0"/>
                <a:cs typeface="Calibri Light" panose="020F0302020204030204" pitchFamily="34" charset="0"/>
              </a:rPr>
              <a:t>Passing the years, it is affirmed that there are so many cases of Mental Health Problems related to the Paramedic Jobs in </a:t>
            </a:r>
            <a:r>
              <a:rPr lang="en-GB" sz="2400" b="1" i="0" dirty="0" err="1">
                <a:latin typeface="Calibri Light" panose="020F0302020204030204" pitchFamily="34" charset="0"/>
                <a:cs typeface="Calibri Light" panose="020F0302020204030204" pitchFamily="34" charset="0"/>
              </a:rPr>
              <a:t>Uk</a:t>
            </a:r>
            <a:r>
              <a:rPr lang="en-GB" sz="2400" b="1" i="0" dirty="0">
                <a:latin typeface="Calibri Light" panose="020F0302020204030204" pitchFamily="34" charset="0"/>
                <a:cs typeface="Calibri Light" panose="020F0302020204030204" pitchFamily="34" charset="0"/>
              </a:rPr>
              <a:t>.</a:t>
            </a:r>
            <a:br>
              <a:rPr lang="en-GB" sz="2400" b="1" i="0" dirty="0">
                <a:latin typeface="Calibri Light" panose="020F0302020204030204" pitchFamily="34" charset="0"/>
                <a:cs typeface="Calibri Light" panose="020F0302020204030204" pitchFamily="34" charset="0"/>
              </a:rPr>
            </a:br>
            <a:r>
              <a:rPr lang="en-GB" sz="2400" b="1" i="0" dirty="0">
                <a:latin typeface="Calibri Light" panose="020F0302020204030204" pitchFamily="34" charset="0"/>
                <a:cs typeface="Calibri Light" panose="020F0302020204030204" pitchFamily="34" charset="0"/>
              </a:rPr>
              <a:t>How to deal with the real situations of many mental health problems?</a:t>
            </a:r>
            <a:endParaRPr lang="it-IT" sz="2400" b="1" i="0" dirty="0">
              <a:highlight>
                <a:srgbClr val="FF0000"/>
              </a:highlight>
              <a:latin typeface="Calibri Light" panose="020F0302020204030204" pitchFamily="34" charset="0"/>
              <a:cs typeface="Calibri Light" panose="020F0302020204030204" pitchFamily="34" charset="0"/>
            </a:endParaRPr>
          </a:p>
        </p:txBody>
      </p:sp>
      <p:sp>
        <p:nvSpPr>
          <p:cNvPr id="8" name="Freccia in giù 7">
            <a:extLst>
              <a:ext uri="{FF2B5EF4-FFF2-40B4-BE49-F238E27FC236}">
                <a16:creationId xmlns:a16="http://schemas.microsoft.com/office/drawing/2014/main" id="{34ECE013-6D48-49B8-94AC-45C18CA99FF6}"/>
              </a:ext>
            </a:extLst>
          </p:cNvPr>
          <p:cNvSpPr/>
          <p:nvPr/>
        </p:nvSpPr>
        <p:spPr>
          <a:xfrm>
            <a:off x="1696278" y="1630017"/>
            <a:ext cx="397565" cy="80838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9" name="CasellaDiTesto 8">
            <a:extLst>
              <a:ext uri="{FF2B5EF4-FFF2-40B4-BE49-F238E27FC236}">
                <a16:creationId xmlns:a16="http://schemas.microsoft.com/office/drawing/2014/main" id="{05649C26-6265-4541-93D0-7412E4720B52}"/>
              </a:ext>
            </a:extLst>
          </p:cNvPr>
          <p:cNvSpPr txBox="1"/>
          <p:nvPr/>
        </p:nvSpPr>
        <p:spPr>
          <a:xfrm>
            <a:off x="834888" y="2438400"/>
            <a:ext cx="2252868" cy="4524315"/>
          </a:xfrm>
          <a:prstGeom prst="rect">
            <a:avLst/>
          </a:prstGeom>
          <a:noFill/>
        </p:spPr>
        <p:txBody>
          <a:bodyPr wrap="square" rtlCol="0">
            <a:spAutoFit/>
          </a:bodyPr>
          <a:lstStyle/>
          <a:p>
            <a:r>
              <a:rPr lang="en-GB" sz="2400" b="1" dirty="0">
                <a:highlight>
                  <a:srgbClr val="FF0000"/>
                </a:highlight>
                <a:latin typeface="Calibri Light" panose="020F0302020204030204" pitchFamily="34" charset="0"/>
                <a:cs typeface="Calibri Light" panose="020F0302020204030204" pitchFamily="34" charset="0"/>
              </a:rPr>
              <a:t>Aims</a:t>
            </a:r>
            <a:r>
              <a:rPr lang="en-GB" sz="2400" dirty="0">
                <a:highlight>
                  <a:srgbClr val="FF0000"/>
                </a:highlight>
                <a:latin typeface="Calibri Light" panose="020F0302020204030204" pitchFamily="34" charset="0"/>
                <a:cs typeface="Calibri Light" panose="020F0302020204030204" pitchFamily="34" charset="0"/>
              </a:rPr>
              <a:t>:</a:t>
            </a:r>
            <a:r>
              <a:rPr lang="en-GB" sz="2400" dirty="0">
                <a:latin typeface="Calibri Light" panose="020F0302020204030204" pitchFamily="34" charset="0"/>
                <a:cs typeface="Calibri Light" panose="020F0302020204030204" pitchFamily="34" charset="0"/>
              </a:rPr>
              <a:t> </a:t>
            </a:r>
          </a:p>
          <a:p>
            <a:r>
              <a:rPr lang="en-GB" sz="2400" b="1" dirty="0">
                <a:latin typeface="Calibri Light" panose="020F0302020204030204" pitchFamily="34" charset="0"/>
                <a:cs typeface="Calibri Light" panose="020F0302020204030204" pitchFamily="34" charset="0"/>
              </a:rPr>
              <a:t>the purpose of this research was to know all the problems that exist within this type of work, to understand the situations and habits of Paramedics</a:t>
            </a:r>
            <a:endParaRPr lang="it-IT" sz="2400" b="1" dirty="0">
              <a:latin typeface="Calibri Light" panose="020F0302020204030204" pitchFamily="34" charset="0"/>
              <a:cs typeface="Calibri Light" panose="020F0302020204030204" pitchFamily="34" charset="0"/>
            </a:endParaRPr>
          </a:p>
        </p:txBody>
      </p:sp>
      <p:sp>
        <p:nvSpPr>
          <p:cNvPr id="11" name="Freccia in giù 10">
            <a:extLst>
              <a:ext uri="{FF2B5EF4-FFF2-40B4-BE49-F238E27FC236}">
                <a16:creationId xmlns:a16="http://schemas.microsoft.com/office/drawing/2014/main" id="{F621BDAF-8C3A-440F-BB19-D33ADEC670FE}"/>
              </a:ext>
            </a:extLst>
          </p:cNvPr>
          <p:cNvSpPr/>
          <p:nvPr/>
        </p:nvSpPr>
        <p:spPr>
          <a:xfrm>
            <a:off x="7182678" y="1643270"/>
            <a:ext cx="397565" cy="13384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12" name="CasellaDiTesto 11">
            <a:extLst>
              <a:ext uri="{FF2B5EF4-FFF2-40B4-BE49-F238E27FC236}">
                <a16:creationId xmlns:a16="http://schemas.microsoft.com/office/drawing/2014/main" id="{9EBF3909-F6DB-426C-B30D-C3761760FC2D}"/>
              </a:ext>
            </a:extLst>
          </p:cNvPr>
          <p:cNvSpPr txBox="1"/>
          <p:nvPr/>
        </p:nvSpPr>
        <p:spPr>
          <a:xfrm>
            <a:off x="6692348" y="2981739"/>
            <a:ext cx="1973980" cy="3693319"/>
          </a:xfrm>
          <a:prstGeom prst="rect">
            <a:avLst/>
          </a:prstGeom>
          <a:noFill/>
        </p:spPr>
        <p:txBody>
          <a:bodyPr wrap="square" rtlCol="0">
            <a:spAutoFit/>
          </a:bodyPr>
          <a:lstStyle/>
          <a:p>
            <a:r>
              <a:rPr lang="en-GB" sz="2400" b="1" dirty="0">
                <a:highlight>
                  <a:srgbClr val="FF0000"/>
                </a:highlight>
                <a:latin typeface="Calibri Light" panose="020F0302020204030204" pitchFamily="34" charset="0"/>
                <a:cs typeface="Calibri Light" panose="020F0302020204030204" pitchFamily="34" charset="0"/>
              </a:rPr>
              <a:t>Objectives:</a:t>
            </a:r>
          </a:p>
          <a:p>
            <a:r>
              <a:rPr lang="en-GB" sz="2400" b="1" dirty="0">
                <a:latin typeface="Calibri Light" panose="020F0302020204030204" pitchFamily="34" charset="0"/>
                <a:cs typeface="Calibri Light" panose="020F0302020204030204" pitchFamily="34" charset="0"/>
              </a:rPr>
              <a:t>this research was made possible thanks to the help of many articles that dealt with this topic</a:t>
            </a:r>
          </a:p>
          <a:p>
            <a:endParaRPr lang="it-IT" dirty="0"/>
          </a:p>
        </p:txBody>
      </p:sp>
    </p:spTree>
    <p:extLst>
      <p:ext uri="{BB962C8B-B14F-4D97-AF65-F5344CB8AC3E}">
        <p14:creationId xmlns:p14="http://schemas.microsoft.com/office/powerpoint/2010/main" val="2731077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05734C4-39C9-4105-9025-D416FCE6221A}"/>
              </a:ext>
            </a:extLst>
          </p:cNvPr>
          <p:cNvSpPr>
            <a:spLocks noGrp="1"/>
          </p:cNvSpPr>
          <p:nvPr>
            <p:ph type="ctrTitle"/>
          </p:nvPr>
        </p:nvSpPr>
        <p:spPr>
          <a:xfrm>
            <a:off x="1508760" y="212035"/>
            <a:ext cx="5705856" cy="996697"/>
          </a:xfrm>
        </p:spPr>
        <p:txBody>
          <a:bodyPr>
            <a:normAutofit/>
          </a:bodyPr>
          <a:lstStyle/>
          <a:p>
            <a:r>
              <a:rPr lang="en-GB" sz="4000" b="1" dirty="0">
                <a:latin typeface="Calibri Light" panose="020F0302020204030204" pitchFamily="34" charset="0"/>
                <a:cs typeface="Calibri Light" panose="020F0302020204030204" pitchFamily="34" charset="0"/>
              </a:rPr>
              <a:t>                            </a:t>
            </a:r>
            <a:r>
              <a:rPr lang="en-GB" b="1" dirty="0">
                <a:solidFill>
                  <a:srgbClr val="C00000"/>
                </a:solidFill>
                <a:latin typeface="Calibri Light" panose="020F0302020204030204" pitchFamily="34" charset="0"/>
                <a:cs typeface="Calibri Light" panose="020F0302020204030204" pitchFamily="34" charset="0"/>
              </a:rPr>
              <a:t>Methods</a:t>
            </a:r>
            <a:endParaRPr lang="it-IT" dirty="0">
              <a:solidFill>
                <a:srgbClr val="C00000"/>
              </a:solidFill>
            </a:endParaRPr>
          </a:p>
        </p:txBody>
      </p:sp>
      <p:cxnSp>
        <p:nvCxnSpPr>
          <p:cNvPr id="6" name="Connettore 2 5">
            <a:extLst>
              <a:ext uri="{FF2B5EF4-FFF2-40B4-BE49-F238E27FC236}">
                <a16:creationId xmlns:a16="http://schemas.microsoft.com/office/drawing/2014/main" id="{8B09E9D8-4C00-4038-AEC1-9C4D336975DA}"/>
              </a:ext>
            </a:extLst>
          </p:cNvPr>
          <p:cNvCxnSpPr/>
          <p:nvPr/>
        </p:nvCxnSpPr>
        <p:spPr>
          <a:xfrm flipH="1">
            <a:off x="2040835" y="1208732"/>
            <a:ext cx="2650435" cy="126942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Connettore 2 7">
            <a:extLst>
              <a:ext uri="{FF2B5EF4-FFF2-40B4-BE49-F238E27FC236}">
                <a16:creationId xmlns:a16="http://schemas.microsoft.com/office/drawing/2014/main" id="{99594A78-3C88-4D7B-86F4-CDB6DB8DE135}"/>
              </a:ext>
            </a:extLst>
          </p:cNvPr>
          <p:cNvCxnSpPr>
            <a:cxnSpLocks/>
          </p:cNvCxnSpPr>
          <p:nvPr/>
        </p:nvCxnSpPr>
        <p:spPr>
          <a:xfrm flipH="1">
            <a:off x="4147930" y="1208732"/>
            <a:ext cx="1192696" cy="15123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Connettore 2 9">
            <a:extLst>
              <a:ext uri="{FF2B5EF4-FFF2-40B4-BE49-F238E27FC236}">
                <a16:creationId xmlns:a16="http://schemas.microsoft.com/office/drawing/2014/main" id="{EEF5A4AE-319B-406F-870B-4B6A07A69435}"/>
              </a:ext>
            </a:extLst>
          </p:cNvPr>
          <p:cNvCxnSpPr>
            <a:cxnSpLocks/>
          </p:cNvCxnSpPr>
          <p:nvPr/>
        </p:nvCxnSpPr>
        <p:spPr>
          <a:xfrm flipH="1">
            <a:off x="6096000" y="1208732"/>
            <a:ext cx="291548" cy="15123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Connettore 2 11">
            <a:extLst>
              <a:ext uri="{FF2B5EF4-FFF2-40B4-BE49-F238E27FC236}">
                <a16:creationId xmlns:a16="http://schemas.microsoft.com/office/drawing/2014/main" id="{00F724ED-832A-490F-8E40-2C0524CF8FD7}"/>
              </a:ext>
            </a:extLst>
          </p:cNvPr>
          <p:cNvCxnSpPr>
            <a:cxnSpLocks/>
          </p:cNvCxnSpPr>
          <p:nvPr/>
        </p:nvCxnSpPr>
        <p:spPr>
          <a:xfrm>
            <a:off x="6803802" y="1037271"/>
            <a:ext cx="1452302" cy="144088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CasellaDiTesto 13">
            <a:extLst>
              <a:ext uri="{FF2B5EF4-FFF2-40B4-BE49-F238E27FC236}">
                <a16:creationId xmlns:a16="http://schemas.microsoft.com/office/drawing/2014/main" id="{CE20F6F3-B3CB-4A1D-9C7C-173EC9A143DA}"/>
              </a:ext>
            </a:extLst>
          </p:cNvPr>
          <p:cNvSpPr txBox="1"/>
          <p:nvPr/>
        </p:nvSpPr>
        <p:spPr>
          <a:xfrm>
            <a:off x="362447" y="2721114"/>
            <a:ext cx="2292626" cy="830997"/>
          </a:xfrm>
          <a:prstGeom prst="rect">
            <a:avLst/>
          </a:prstGeom>
          <a:noFill/>
        </p:spPr>
        <p:txBody>
          <a:bodyPr wrap="square" rtlCol="0">
            <a:spAutoFit/>
          </a:bodyPr>
          <a:lstStyle/>
          <a:p>
            <a:r>
              <a:rPr lang="en-GB" sz="2000" b="1" dirty="0"/>
              <a:t>.</a:t>
            </a:r>
            <a:r>
              <a:rPr lang="en-GB" sz="2400" b="1" dirty="0">
                <a:latin typeface="Calibri Light" panose="020F0302020204030204" pitchFamily="34" charset="0"/>
                <a:cs typeface="Calibri Light" panose="020F0302020204030204" pitchFamily="34" charset="0"/>
              </a:rPr>
              <a:t>Secondary research </a:t>
            </a:r>
            <a:endParaRPr lang="it-IT" sz="2400" b="1" dirty="0">
              <a:latin typeface="Calibri Light" panose="020F0302020204030204" pitchFamily="34" charset="0"/>
              <a:cs typeface="Calibri Light" panose="020F0302020204030204" pitchFamily="34" charset="0"/>
            </a:endParaRPr>
          </a:p>
        </p:txBody>
      </p:sp>
      <p:sp>
        <p:nvSpPr>
          <p:cNvPr id="15" name="CasellaDiTesto 14">
            <a:extLst>
              <a:ext uri="{FF2B5EF4-FFF2-40B4-BE49-F238E27FC236}">
                <a16:creationId xmlns:a16="http://schemas.microsoft.com/office/drawing/2014/main" id="{37F2FA28-29CA-44D3-AFF4-70BE32700742}"/>
              </a:ext>
            </a:extLst>
          </p:cNvPr>
          <p:cNvSpPr txBox="1"/>
          <p:nvPr/>
        </p:nvSpPr>
        <p:spPr>
          <a:xfrm>
            <a:off x="2753737" y="2859880"/>
            <a:ext cx="2438396" cy="2954655"/>
          </a:xfrm>
          <a:prstGeom prst="rect">
            <a:avLst/>
          </a:prstGeom>
          <a:noFill/>
        </p:spPr>
        <p:txBody>
          <a:bodyPr wrap="square" rtlCol="0">
            <a:spAutoFit/>
          </a:bodyPr>
          <a:lstStyle/>
          <a:p>
            <a:r>
              <a:rPr lang="en-GB" sz="2400" b="1" dirty="0">
                <a:solidFill>
                  <a:srgbClr val="C00000"/>
                </a:solidFill>
                <a:latin typeface="Calibri Light" panose="020F0302020204030204" pitchFamily="34" charset="0"/>
                <a:cs typeface="Calibri Light" panose="020F0302020204030204" pitchFamily="34" charset="0"/>
              </a:rPr>
              <a:t>Key words used:</a:t>
            </a:r>
          </a:p>
          <a:p>
            <a:r>
              <a:rPr lang="en-GB" sz="2400" b="1" dirty="0">
                <a:latin typeface="Calibri Light" panose="020F0302020204030204" pitchFamily="34" charset="0"/>
                <a:cs typeface="Calibri Light" panose="020F0302020204030204" pitchFamily="34" charset="0"/>
              </a:rPr>
              <a:t>. Paramedic Salary</a:t>
            </a:r>
          </a:p>
          <a:p>
            <a:r>
              <a:rPr lang="en-GB" sz="2400" b="1" dirty="0">
                <a:latin typeface="Calibri Light" panose="020F0302020204030204" pitchFamily="34" charset="0"/>
                <a:cs typeface="Calibri Light" panose="020F0302020204030204" pitchFamily="34" charset="0"/>
              </a:rPr>
              <a:t>.Mental health problems</a:t>
            </a:r>
          </a:p>
          <a:p>
            <a:r>
              <a:rPr lang="en-GB" sz="2400" b="1" dirty="0">
                <a:latin typeface="Calibri Light" panose="020F0302020204030204" pitchFamily="34" charset="0"/>
                <a:cs typeface="Calibri Light" panose="020F0302020204030204" pitchFamily="34" charset="0"/>
              </a:rPr>
              <a:t>.Risks factors</a:t>
            </a:r>
          </a:p>
          <a:p>
            <a:r>
              <a:rPr lang="en-GB" sz="2400" b="1" dirty="0">
                <a:latin typeface="Calibri Light" panose="020F0302020204030204" pitchFamily="34" charset="0"/>
                <a:cs typeface="Calibri Light" panose="020F0302020204030204" pitchFamily="34" charset="0"/>
              </a:rPr>
              <a:t>.Ambulance </a:t>
            </a:r>
          </a:p>
          <a:p>
            <a:r>
              <a:rPr lang="en-GB" sz="2400" b="1" dirty="0">
                <a:latin typeface="Calibri Light" panose="020F0302020204030204" pitchFamily="34" charset="0"/>
                <a:cs typeface="Calibri Light" panose="020F0302020204030204" pitchFamily="34" charset="0"/>
              </a:rPr>
              <a:t>.Suicide </a:t>
            </a:r>
          </a:p>
          <a:p>
            <a:endParaRPr lang="it-IT" dirty="0"/>
          </a:p>
        </p:txBody>
      </p:sp>
      <p:sp>
        <p:nvSpPr>
          <p:cNvPr id="16" name="CasellaDiTesto 15">
            <a:extLst>
              <a:ext uri="{FF2B5EF4-FFF2-40B4-BE49-F238E27FC236}">
                <a16:creationId xmlns:a16="http://schemas.microsoft.com/office/drawing/2014/main" id="{5EF8F249-AB2B-4A6B-BEBE-68565A4F3B3A}"/>
              </a:ext>
            </a:extLst>
          </p:cNvPr>
          <p:cNvSpPr txBox="1"/>
          <p:nvPr/>
        </p:nvSpPr>
        <p:spPr>
          <a:xfrm>
            <a:off x="5560810" y="2859880"/>
            <a:ext cx="1677593" cy="2585323"/>
          </a:xfrm>
          <a:prstGeom prst="rect">
            <a:avLst/>
          </a:prstGeom>
          <a:noFill/>
        </p:spPr>
        <p:txBody>
          <a:bodyPr wrap="square" rtlCol="0">
            <a:spAutoFit/>
          </a:bodyPr>
          <a:lstStyle/>
          <a:p>
            <a:r>
              <a:rPr lang="en-GB" sz="2400" b="1" dirty="0">
                <a:solidFill>
                  <a:srgbClr val="C00000"/>
                </a:solidFill>
                <a:latin typeface="Calibri Light" panose="020F0302020204030204" pitchFamily="34" charset="0"/>
                <a:cs typeface="Calibri Light" panose="020F0302020204030204" pitchFamily="34" charset="0"/>
              </a:rPr>
              <a:t>Data sources:</a:t>
            </a:r>
          </a:p>
          <a:p>
            <a:r>
              <a:rPr lang="en-GB" sz="2400" b="1" dirty="0">
                <a:latin typeface="Calibri Light" panose="020F0302020204030204" pitchFamily="34" charset="0"/>
                <a:cs typeface="Calibri Light" panose="020F0302020204030204" pitchFamily="34" charset="0"/>
              </a:rPr>
              <a:t>.Online articles</a:t>
            </a:r>
          </a:p>
          <a:p>
            <a:r>
              <a:rPr lang="en-GB" sz="2400" b="1" dirty="0">
                <a:latin typeface="Calibri Light" panose="020F0302020204030204" pitchFamily="34" charset="0"/>
                <a:cs typeface="Calibri Light" panose="020F0302020204030204" pitchFamily="34" charset="0"/>
              </a:rPr>
              <a:t>.Journals</a:t>
            </a:r>
          </a:p>
          <a:p>
            <a:r>
              <a:rPr lang="en-GB" sz="2400" b="1" dirty="0">
                <a:latin typeface="Calibri Light" panose="020F0302020204030204" pitchFamily="34" charset="0"/>
                <a:cs typeface="Calibri Light" panose="020F0302020204030204" pitchFamily="34" charset="0"/>
              </a:rPr>
              <a:t>.Statistic</a:t>
            </a:r>
          </a:p>
          <a:p>
            <a:endParaRPr lang="en-GB" dirty="0"/>
          </a:p>
        </p:txBody>
      </p:sp>
      <p:sp>
        <p:nvSpPr>
          <p:cNvPr id="18" name="CasellaDiTesto 17">
            <a:extLst>
              <a:ext uri="{FF2B5EF4-FFF2-40B4-BE49-F238E27FC236}">
                <a16:creationId xmlns:a16="http://schemas.microsoft.com/office/drawing/2014/main" id="{87554F0B-C185-447B-9A14-CF570962E624}"/>
              </a:ext>
            </a:extLst>
          </p:cNvPr>
          <p:cNvSpPr txBox="1"/>
          <p:nvPr/>
        </p:nvSpPr>
        <p:spPr>
          <a:xfrm>
            <a:off x="7858539" y="2859879"/>
            <a:ext cx="2160104" cy="1938992"/>
          </a:xfrm>
          <a:prstGeom prst="rect">
            <a:avLst/>
          </a:prstGeom>
          <a:noFill/>
        </p:spPr>
        <p:txBody>
          <a:bodyPr wrap="square" rtlCol="0">
            <a:spAutoFit/>
          </a:bodyPr>
          <a:lstStyle/>
          <a:p>
            <a:r>
              <a:rPr lang="en-GB" sz="2400" b="1" dirty="0">
                <a:solidFill>
                  <a:srgbClr val="C00000"/>
                </a:solidFill>
                <a:latin typeface="Calibri Light" panose="020F0302020204030204" pitchFamily="34" charset="0"/>
                <a:cs typeface="Calibri Light" panose="020F0302020204030204" pitchFamily="34" charset="0"/>
              </a:rPr>
              <a:t>Inclusion criteria:</a:t>
            </a:r>
            <a:endParaRPr lang="it-IT" sz="2400" b="1" dirty="0">
              <a:solidFill>
                <a:srgbClr val="C00000"/>
              </a:solidFill>
              <a:latin typeface="Calibri Light" panose="020F0302020204030204" pitchFamily="34" charset="0"/>
              <a:cs typeface="Calibri Light" panose="020F0302020204030204" pitchFamily="34" charset="0"/>
            </a:endParaRPr>
          </a:p>
          <a:p>
            <a:r>
              <a:rPr lang="it-IT" sz="2400" b="1" dirty="0" err="1">
                <a:latin typeface="Calibri Light" panose="020F0302020204030204" pitchFamily="34" charset="0"/>
                <a:cs typeface="Calibri Light" panose="020F0302020204030204" pitchFamily="34" charset="0"/>
              </a:rPr>
              <a:t>Paramedic</a:t>
            </a:r>
            <a:r>
              <a:rPr lang="it-IT" sz="2400" b="1" dirty="0">
                <a:latin typeface="Calibri Light" panose="020F0302020204030204" pitchFamily="34" charset="0"/>
                <a:cs typeface="Calibri Light" panose="020F0302020204030204" pitchFamily="34" charset="0"/>
              </a:rPr>
              <a:t> job in United Kingdom</a:t>
            </a:r>
            <a:endParaRPr lang="en-GB" sz="2400" b="1" dirty="0">
              <a:latin typeface="Calibri Light" panose="020F0302020204030204" pitchFamily="34" charset="0"/>
              <a:cs typeface="Calibri Light" panose="020F0302020204030204" pitchFamily="34" charset="0"/>
            </a:endParaRPr>
          </a:p>
        </p:txBody>
      </p:sp>
      <p:cxnSp>
        <p:nvCxnSpPr>
          <p:cNvPr id="24" name="Connettore 2 23">
            <a:extLst>
              <a:ext uri="{FF2B5EF4-FFF2-40B4-BE49-F238E27FC236}">
                <a16:creationId xmlns:a16="http://schemas.microsoft.com/office/drawing/2014/main" id="{8E387AF4-7C04-4ECA-BDB6-BA955CC639AF}"/>
              </a:ext>
            </a:extLst>
          </p:cNvPr>
          <p:cNvCxnSpPr/>
          <p:nvPr/>
        </p:nvCxnSpPr>
        <p:spPr>
          <a:xfrm>
            <a:off x="7214616" y="1037271"/>
            <a:ext cx="2896789" cy="51683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5" name="CasellaDiTesto 24">
            <a:extLst>
              <a:ext uri="{FF2B5EF4-FFF2-40B4-BE49-F238E27FC236}">
                <a16:creationId xmlns:a16="http://schemas.microsoft.com/office/drawing/2014/main" id="{E12B2F1F-657B-4819-B70A-0B8D89463047}"/>
              </a:ext>
            </a:extLst>
          </p:cNvPr>
          <p:cNvSpPr txBox="1"/>
          <p:nvPr/>
        </p:nvSpPr>
        <p:spPr>
          <a:xfrm>
            <a:off x="9986312" y="1757714"/>
            <a:ext cx="1753638" cy="3416320"/>
          </a:xfrm>
          <a:prstGeom prst="rect">
            <a:avLst/>
          </a:prstGeom>
          <a:noFill/>
        </p:spPr>
        <p:txBody>
          <a:bodyPr wrap="square" rtlCol="0">
            <a:spAutoFit/>
          </a:bodyPr>
          <a:lstStyle/>
          <a:p>
            <a:r>
              <a:rPr lang="en-GB" sz="2400" b="1" dirty="0">
                <a:solidFill>
                  <a:srgbClr val="C00000"/>
                </a:solidFill>
                <a:latin typeface="Calibri Light" panose="020F0302020204030204" pitchFamily="34" charset="0"/>
                <a:cs typeface="Calibri Light" panose="020F0302020204030204" pitchFamily="34" charset="0"/>
              </a:rPr>
              <a:t>Exclusion criteria:</a:t>
            </a:r>
          </a:p>
          <a:p>
            <a:r>
              <a:rPr lang="en-GB" sz="2400" b="1" dirty="0">
                <a:latin typeface="Calibri Light" panose="020F0302020204030204" pitchFamily="34" charset="0"/>
                <a:cs typeface="Calibri Light" panose="020F0302020204030204" pitchFamily="34" charset="0"/>
              </a:rPr>
              <a:t>The important role of Paramedic with who are  End of life </a:t>
            </a:r>
            <a:endParaRPr lang="it-IT" sz="24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491209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AAC1F1C-EEB6-4961-B4C2-2A06A9256CD8}"/>
              </a:ext>
            </a:extLst>
          </p:cNvPr>
          <p:cNvSpPr>
            <a:spLocks noGrp="1"/>
          </p:cNvSpPr>
          <p:nvPr>
            <p:ph type="ctrTitle"/>
          </p:nvPr>
        </p:nvSpPr>
        <p:spPr>
          <a:xfrm>
            <a:off x="541361" y="17788"/>
            <a:ext cx="5705856" cy="742121"/>
          </a:xfrm>
        </p:spPr>
        <p:txBody>
          <a:bodyPr>
            <a:normAutofit fontScale="90000"/>
          </a:bodyPr>
          <a:lstStyle/>
          <a:p>
            <a:r>
              <a:rPr lang="en-GB" dirty="0">
                <a:latin typeface="Calibri Light" panose="020F0302020204030204" pitchFamily="34" charset="0"/>
                <a:cs typeface="Calibri Light" panose="020F0302020204030204" pitchFamily="34" charset="0"/>
              </a:rPr>
              <a:t>References:</a:t>
            </a:r>
            <a:endParaRPr lang="it-IT" dirty="0">
              <a:latin typeface="Calibri Light" panose="020F0302020204030204" pitchFamily="34" charset="0"/>
              <a:cs typeface="Calibri Light" panose="020F0302020204030204" pitchFamily="34" charset="0"/>
            </a:endParaRPr>
          </a:p>
        </p:txBody>
      </p:sp>
      <p:sp>
        <p:nvSpPr>
          <p:cNvPr id="4" name="CasellaDiTesto 3">
            <a:extLst>
              <a:ext uri="{FF2B5EF4-FFF2-40B4-BE49-F238E27FC236}">
                <a16:creationId xmlns:a16="http://schemas.microsoft.com/office/drawing/2014/main" id="{7049EC2F-00BF-4E89-A969-16C4A39496ED}"/>
              </a:ext>
            </a:extLst>
          </p:cNvPr>
          <p:cNvSpPr txBox="1"/>
          <p:nvPr/>
        </p:nvSpPr>
        <p:spPr>
          <a:xfrm>
            <a:off x="335854" y="618170"/>
            <a:ext cx="10866782" cy="830997"/>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Learn.org. 2020. </a:t>
            </a:r>
            <a:r>
              <a:rPr lang="en-GB" sz="1600" b="1" i="1" dirty="0" err="1">
                <a:latin typeface="Calibri Light" panose="020F0302020204030204" pitchFamily="34" charset="0"/>
                <a:cs typeface="Calibri Light" panose="020F0302020204030204" pitchFamily="34" charset="0"/>
              </a:rPr>
              <a:t>Learn.Org</a:t>
            </a:r>
            <a:r>
              <a:rPr lang="en-GB" sz="1600" b="1" i="1" dirty="0">
                <a:latin typeface="Calibri Light" panose="020F0302020204030204" pitchFamily="34" charset="0"/>
                <a:cs typeface="Calibri Light" panose="020F0302020204030204" pitchFamily="34" charset="0"/>
              </a:rPr>
              <a:t> </a:t>
            </a:r>
          </a:p>
          <a:p>
            <a:r>
              <a:rPr lang="en-GB" sz="1600" b="1" i="1" dirty="0">
                <a:latin typeface="Calibri Light" panose="020F0302020204030204" pitchFamily="34" charset="0"/>
                <a:cs typeface="Calibri Light" panose="020F0302020204030204" pitchFamily="34" charset="0"/>
              </a:rPr>
              <a:t>[online] Available at: &lt;https://learn.org/articles/Paramedic_Job_Duties_Occupational_Outlook_and_Education_Prerequisites.html&gt; [Accessed 3 May 2020].</a:t>
            </a:r>
            <a:endParaRPr lang="it-IT" sz="1600" b="1" i="1" dirty="0">
              <a:latin typeface="Calibri Light" panose="020F0302020204030204" pitchFamily="34" charset="0"/>
              <a:cs typeface="Calibri Light" panose="020F0302020204030204" pitchFamily="34" charset="0"/>
            </a:endParaRPr>
          </a:p>
        </p:txBody>
      </p:sp>
      <p:sp>
        <p:nvSpPr>
          <p:cNvPr id="5" name="CasellaDiTesto 4">
            <a:extLst>
              <a:ext uri="{FF2B5EF4-FFF2-40B4-BE49-F238E27FC236}">
                <a16:creationId xmlns:a16="http://schemas.microsoft.com/office/drawing/2014/main" id="{22263EFE-368B-4D22-A40A-266C09B65657}"/>
              </a:ext>
            </a:extLst>
          </p:cNvPr>
          <p:cNvSpPr txBox="1"/>
          <p:nvPr/>
        </p:nvSpPr>
        <p:spPr>
          <a:xfrm>
            <a:off x="265932" y="1523261"/>
            <a:ext cx="10866782" cy="830997"/>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Kim Kirby, &amp;., 2020. The Impact Of Working Shifts: Exploring The Views Of UK Paramedics | Journal Of Paramedic Practice. </a:t>
            </a:r>
          </a:p>
          <a:p>
            <a:r>
              <a:rPr lang="en-GB" sz="1600" b="1" i="1" dirty="0">
                <a:latin typeface="Calibri Light" panose="020F0302020204030204" pitchFamily="34" charset="0"/>
                <a:cs typeface="Calibri Light" panose="020F0302020204030204" pitchFamily="34" charset="0"/>
              </a:rPr>
              <a:t>[online] Magonlinelibrary.com. Available at: &lt;https://www.magonlinelibrary.com/doi/abs/10.12968/jpar.2016.8.5.252&gt; [Accessed 4 May 2020].</a:t>
            </a:r>
            <a:endParaRPr lang="it-IT" sz="1600" b="1" i="1" dirty="0">
              <a:latin typeface="Calibri Light" panose="020F0302020204030204" pitchFamily="34" charset="0"/>
              <a:cs typeface="Calibri Light" panose="020F0302020204030204" pitchFamily="34" charset="0"/>
            </a:endParaRPr>
          </a:p>
        </p:txBody>
      </p:sp>
      <p:sp>
        <p:nvSpPr>
          <p:cNvPr id="6" name="CasellaDiTesto 5">
            <a:extLst>
              <a:ext uri="{FF2B5EF4-FFF2-40B4-BE49-F238E27FC236}">
                <a16:creationId xmlns:a16="http://schemas.microsoft.com/office/drawing/2014/main" id="{63D906BD-2A1D-42FF-9F4E-3AFED0439B3C}"/>
              </a:ext>
            </a:extLst>
          </p:cNvPr>
          <p:cNvSpPr txBox="1"/>
          <p:nvPr/>
        </p:nvSpPr>
        <p:spPr>
          <a:xfrm>
            <a:off x="211835" y="2354258"/>
            <a:ext cx="11251491" cy="584775"/>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Glassdoor.com. 2020. Salary: Paramedic In London, UK | Glassdoor. [online] Available at: &lt;https://www.glassdoor.com/Salaries/london-paramedic-salary-SRCH_IL.0,6_IM1035_KO7,16.htm&gt; [Accessed 6 May 2020].</a:t>
            </a:r>
            <a:endParaRPr lang="it-IT" sz="1600" b="1" i="1" dirty="0">
              <a:latin typeface="Calibri Light" panose="020F0302020204030204" pitchFamily="34" charset="0"/>
              <a:cs typeface="Calibri Light" panose="020F0302020204030204" pitchFamily="34" charset="0"/>
            </a:endParaRPr>
          </a:p>
        </p:txBody>
      </p:sp>
      <p:sp>
        <p:nvSpPr>
          <p:cNvPr id="7" name="CasellaDiTesto 6">
            <a:extLst>
              <a:ext uri="{FF2B5EF4-FFF2-40B4-BE49-F238E27FC236}">
                <a16:creationId xmlns:a16="http://schemas.microsoft.com/office/drawing/2014/main" id="{FC4D21DF-8494-460E-A996-E45D1C9A1E65}"/>
              </a:ext>
            </a:extLst>
          </p:cNvPr>
          <p:cNvSpPr txBox="1"/>
          <p:nvPr/>
        </p:nvSpPr>
        <p:spPr>
          <a:xfrm>
            <a:off x="211835" y="3034736"/>
            <a:ext cx="10827026" cy="830997"/>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 Ananya Mandal, M., 2020. Paramedics At Risk Of Stress, Anxiety And Depression: Study. [online] News-Medical.net. Available at: &lt;https://www.news-medical.net/news/20101025/Paramedics-at-risk-of-stress-anxiety-and-depression-Study.aspx&gt; [Accessed 6 May 2020].</a:t>
            </a:r>
            <a:endParaRPr lang="it-IT" sz="1600" b="1" i="1" dirty="0">
              <a:latin typeface="Calibri Light" panose="020F0302020204030204" pitchFamily="34" charset="0"/>
              <a:cs typeface="Calibri Light" panose="020F0302020204030204" pitchFamily="34" charset="0"/>
            </a:endParaRPr>
          </a:p>
        </p:txBody>
      </p:sp>
      <p:sp>
        <p:nvSpPr>
          <p:cNvPr id="8" name="CasellaDiTesto 7">
            <a:extLst>
              <a:ext uri="{FF2B5EF4-FFF2-40B4-BE49-F238E27FC236}">
                <a16:creationId xmlns:a16="http://schemas.microsoft.com/office/drawing/2014/main" id="{11544544-48D2-41BC-82FF-C8A011DB0A52}"/>
              </a:ext>
            </a:extLst>
          </p:cNvPr>
          <p:cNvSpPr txBox="1"/>
          <p:nvPr/>
        </p:nvSpPr>
        <p:spPr>
          <a:xfrm>
            <a:off x="255249" y="3911899"/>
            <a:ext cx="10827025" cy="584775"/>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Dodge, A., 2017. Paramedics &amp; Stress. [online] Career Trend. Available at: &lt;https://careertrend.com/about-5572454-paramedics-stress.html&gt; [Accessed 6 May 2020].</a:t>
            </a:r>
            <a:endParaRPr lang="it-IT" sz="1600" b="1" i="1" dirty="0">
              <a:latin typeface="Calibri Light" panose="020F0302020204030204" pitchFamily="34" charset="0"/>
              <a:cs typeface="Calibri Light" panose="020F0302020204030204" pitchFamily="34" charset="0"/>
            </a:endParaRPr>
          </a:p>
        </p:txBody>
      </p:sp>
      <p:sp>
        <p:nvSpPr>
          <p:cNvPr id="10" name="CasellaDiTesto 9">
            <a:extLst>
              <a:ext uri="{FF2B5EF4-FFF2-40B4-BE49-F238E27FC236}">
                <a16:creationId xmlns:a16="http://schemas.microsoft.com/office/drawing/2014/main" id="{7C3DBAF9-B88F-482B-A7B2-E4538D5AB1A9}"/>
              </a:ext>
            </a:extLst>
          </p:cNvPr>
          <p:cNvSpPr txBox="1"/>
          <p:nvPr/>
        </p:nvSpPr>
        <p:spPr>
          <a:xfrm>
            <a:off x="230423" y="4546211"/>
            <a:ext cx="11043215" cy="584775"/>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Quail, A., 2020. Ambulance Staff Contemplate Suicide Due To Stress And Poor Mental Health | Journal Of Paramedic Practice. [online] Magonlinelibrary.com. Available at: &lt;https://www.magonlinelibrary.com/doi/abs/10.12968/jpar.2016.8.5.224&gt; [Accessed 6 May 2020].</a:t>
            </a:r>
            <a:endParaRPr lang="it-IT" sz="1600" b="1" i="1" dirty="0">
              <a:latin typeface="Calibri Light" panose="020F0302020204030204" pitchFamily="34" charset="0"/>
              <a:cs typeface="Calibri Light" panose="020F0302020204030204" pitchFamily="34" charset="0"/>
            </a:endParaRPr>
          </a:p>
        </p:txBody>
      </p:sp>
      <p:sp>
        <p:nvSpPr>
          <p:cNvPr id="11" name="CasellaDiTesto 10">
            <a:extLst>
              <a:ext uri="{FF2B5EF4-FFF2-40B4-BE49-F238E27FC236}">
                <a16:creationId xmlns:a16="http://schemas.microsoft.com/office/drawing/2014/main" id="{E3F6B992-D8DB-43EE-94B3-D1A1161A7FA4}"/>
              </a:ext>
            </a:extLst>
          </p:cNvPr>
          <p:cNvSpPr txBox="1"/>
          <p:nvPr/>
        </p:nvSpPr>
        <p:spPr>
          <a:xfrm>
            <a:off x="230423" y="5188317"/>
            <a:ext cx="11143299" cy="584775"/>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Cameron, t., 2016. Paramedics &amp; Mental Health Trauma | Mental Illness Community Canada. [online]  Available at: &lt;https://www.sicknotweak.com/2016/08/paramedics-mental-health-trauma/&gt; [Accessed 6 May 2020].</a:t>
            </a:r>
            <a:endParaRPr lang="it-IT" sz="1600" b="1" i="1" dirty="0">
              <a:latin typeface="Calibri Light" panose="020F0302020204030204" pitchFamily="34" charset="0"/>
              <a:cs typeface="Calibri Light" panose="020F0302020204030204" pitchFamily="34" charset="0"/>
            </a:endParaRPr>
          </a:p>
        </p:txBody>
      </p:sp>
      <p:sp>
        <p:nvSpPr>
          <p:cNvPr id="12" name="CasellaDiTesto 11">
            <a:extLst>
              <a:ext uri="{FF2B5EF4-FFF2-40B4-BE49-F238E27FC236}">
                <a16:creationId xmlns:a16="http://schemas.microsoft.com/office/drawing/2014/main" id="{43B0A2D8-B16E-47F8-8DDD-D2BEC0427743}"/>
              </a:ext>
            </a:extLst>
          </p:cNvPr>
          <p:cNvSpPr txBox="1"/>
          <p:nvPr/>
        </p:nvSpPr>
        <p:spPr>
          <a:xfrm>
            <a:off x="211835" y="5844160"/>
            <a:ext cx="11660528" cy="584775"/>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EMS1. 2016 5 Signs You're A Burnt Out Paramedic. [online] Available at: &lt;https://www.ems1.com/health-and-wellness/articles/5-signs-youre-a-burnt-out-paramedic-NIPtyJoAJjuHTc5H/&gt; [Accessed 6 May 2020].</a:t>
            </a:r>
            <a:endParaRPr lang="it-IT" sz="1600" b="1"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071962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524D136-3C28-47A1-B6B7-6CBEABEC6D8A}"/>
              </a:ext>
            </a:extLst>
          </p:cNvPr>
          <p:cNvSpPr>
            <a:spLocks noGrp="1"/>
          </p:cNvSpPr>
          <p:nvPr>
            <p:ph type="ctrTitle"/>
          </p:nvPr>
        </p:nvSpPr>
        <p:spPr>
          <a:xfrm>
            <a:off x="92765" y="0"/>
            <a:ext cx="10973794" cy="1311965"/>
          </a:xfrm>
        </p:spPr>
        <p:txBody>
          <a:bodyPr>
            <a:normAutofit/>
          </a:bodyPr>
          <a:lstStyle/>
          <a:p>
            <a:r>
              <a:rPr lang="en-GB" sz="1600" b="1" dirty="0">
                <a:latin typeface="Calibri Light" panose="020F0302020204030204" pitchFamily="34" charset="0"/>
                <a:cs typeface="Calibri Light" panose="020F0302020204030204" pitchFamily="34" charset="0"/>
              </a:rPr>
              <a:t>Gainsford, M., 2020. A Guide To The Mental Capacity Act For Paramedics | Journal Of Paramedic Practice. [online] Magonlinelibrary.com. Available at: &lt;https://www.magonlinelibrary.com/doi/abs/10.12968/jpar.2018.10.10.424&gt; [Accessed 6 May 2020].</a:t>
            </a:r>
            <a:endParaRPr lang="it-IT" sz="1600" b="1" dirty="0">
              <a:latin typeface="Calibri Light" panose="020F0302020204030204" pitchFamily="34" charset="0"/>
              <a:cs typeface="Calibri Light" panose="020F0302020204030204" pitchFamily="34" charset="0"/>
            </a:endParaRPr>
          </a:p>
        </p:txBody>
      </p:sp>
      <p:sp>
        <p:nvSpPr>
          <p:cNvPr id="4" name="CasellaDiTesto 3">
            <a:extLst>
              <a:ext uri="{FF2B5EF4-FFF2-40B4-BE49-F238E27FC236}">
                <a16:creationId xmlns:a16="http://schemas.microsoft.com/office/drawing/2014/main" id="{E4A6D64F-FB80-43A3-8B9D-1C1B526FFC38}"/>
              </a:ext>
            </a:extLst>
          </p:cNvPr>
          <p:cNvSpPr txBox="1"/>
          <p:nvPr/>
        </p:nvSpPr>
        <p:spPr>
          <a:xfrm>
            <a:off x="92765" y="1404730"/>
            <a:ext cx="9250017" cy="584775"/>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2018. [online] Available at: &lt;https://www.magonlinelibrary.com/doi/full/10.12968/jpar.2018.10.5.192&gt; [Accessed 6 May 2020].</a:t>
            </a:r>
            <a:endParaRPr lang="it-IT" sz="1600" b="1" i="1" dirty="0">
              <a:latin typeface="Calibri Light" panose="020F0302020204030204" pitchFamily="34" charset="0"/>
              <a:cs typeface="Calibri Light" panose="020F0302020204030204" pitchFamily="34" charset="0"/>
            </a:endParaRPr>
          </a:p>
        </p:txBody>
      </p:sp>
      <p:sp>
        <p:nvSpPr>
          <p:cNvPr id="5" name="CasellaDiTesto 4">
            <a:extLst>
              <a:ext uri="{FF2B5EF4-FFF2-40B4-BE49-F238E27FC236}">
                <a16:creationId xmlns:a16="http://schemas.microsoft.com/office/drawing/2014/main" id="{ED845642-216A-4234-B2BA-4423EFBC1576}"/>
              </a:ext>
            </a:extLst>
          </p:cNvPr>
          <p:cNvSpPr txBox="1"/>
          <p:nvPr/>
        </p:nvSpPr>
        <p:spPr>
          <a:xfrm>
            <a:off x="0" y="2082270"/>
            <a:ext cx="10354497" cy="830997"/>
          </a:xfrm>
          <a:prstGeom prst="rect">
            <a:avLst/>
          </a:prstGeom>
          <a:noFill/>
        </p:spPr>
        <p:txBody>
          <a:bodyPr wrap="square" rtlCol="0">
            <a:spAutoFit/>
          </a:bodyPr>
          <a:lstStyle/>
          <a:p>
            <a:r>
              <a:rPr lang="en-GB" sz="1600" b="1" i="1" dirty="0">
                <a:latin typeface="Calibri Light" panose="020F0302020204030204" pitchFamily="34" charset="0"/>
                <a:cs typeface="Calibri Light" panose="020F0302020204030204" pitchFamily="34" charset="0"/>
              </a:rPr>
              <a:t>COUPER, G., 2020. [online] Available at: &lt;https://www.researchgate.net/publication/330347944_Protecting_the_mental_health_of_UK_paramedics&gt; [Accessed 6 May 2020].</a:t>
            </a:r>
            <a:endParaRPr lang="it-IT" sz="1600" b="1" i="1" dirty="0">
              <a:latin typeface="Calibri Light" panose="020F0302020204030204" pitchFamily="34" charset="0"/>
              <a:cs typeface="Calibri Light" panose="020F0302020204030204" pitchFamily="34" charset="0"/>
            </a:endParaRPr>
          </a:p>
        </p:txBody>
      </p:sp>
      <p:sp>
        <p:nvSpPr>
          <p:cNvPr id="6" name="CasellaDiTesto 5">
            <a:extLst>
              <a:ext uri="{FF2B5EF4-FFF2-40B4-BE49-F238E27FC236}">
                <a16:creationId xmlns:a16="http://schemas.microsoft.com/office/drawing/2014/main" id="{F80B92D0-FFFE-4BC0-9FED-796AC974FBBB}"/>
              </a:ext>
            </a:extLst>
          </p:cNvPr>
          <p:cNvSpPr txBox="1"/>
          <p:nvPr/>
        </p:nvSpPr>
        <p:spPr>
          <a:xfrm>
            <a:off x="9158246" y="5300869"/>
            <a:ext cx="3816626" cy="923330"/>
          </a:xfrm>
          <a:prstGeom prst="rect">
            <a:avLst/>
          </a:prstGeom>
          <a:noFill/>
        </p:spPr>
        <p:txBody>
          <a:bodyPr wrap="square" rtlCol="0">
            <a:spAutoFit/>
          </a:bodyPr>
          <a:lstStyle/>
          <a:p>
            <a:r>
              <a:rPr lang="en-GB" b="1" i="1" dirty="0"/>
              <a:t>THANKS </a:t>
            </a:r>
          </a:p>
          <a:p>
            <a:endParaRPr lang="en-GB" b="1" i="1" dirty="0"/>
          </a:p>
          <a:p>
            <a:r>
              <a:rPr lang="en-GB" b="1" i="1" dirty="0"/>
              <a:t>SABRINA GNERI </a:t>
            </a:r>
            <a:endParaRPr lang="it-IT" b="1" i="1" dirty="0"/>
          </a:p>
        </p:txBody>
      </p:sp>
    </p:spTree>
    <p:extLst>
      <p:ext uri="{BB962C8B-B14F-4D97-AF65-F5344CB8AC3E}">
        <p14:creationId xmlns:p14="http://schemas.microsoft.com/office/powerpoint/2010/main" val="1628273377"/>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272441"/>
      </a:dk2>
      <a:lt2>
        <a:srgbClr val="E2E6E8"/>
      </a:lt2>
      <a:accent1>
        <a:srgbClr val="BF9988"/>
      </a:accent1>
      <a:accent2>
        <a:srgbClr val="AFA077"/>
      </a:accent2>
      <a:accent3>
        <a:srgbClr val="A1A77E"/>
      </a:accent3>
      <a:accent4>
        <a:srgbClr val="8CAA74"/>
      </a:accent4>
      <a:accent5>
        <a:srgbClr val="82AC81"/>
      </a:accent5>
      <a:accent6>
        <a:srgbClr val="77AE8D"/>
      </a:accent6>
      <a:hlink>
        <a:srgbClr val="5E899D"/>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526</TotalTime>
  <Words>831</Words>
  <Application>Microsoft Office PowerPoint</Application>
  <PresentationFormat>Widescreen</PresentationFormat>
  <Paragraphs>65</Paragraphs>
  <Slides>7</Slides>
  <Notes>0</Notes>
  <HiddenSlides>0</HiddenSlides>
  <MMClips>0</MMClips>
  <ScaleCrop>false</ScaleCrop>
  <HeadingPairs>
    <vt:vector size="6" baseType="variant">
      <vt:variant>
        <vt:lpstr>Caratteri utilizzati</vt:lpstr>
      </vt:variant>
      <vt:variant>
        <vt:i4>5</vt:i4>
      </vt:variant>
      <vt:variant>
        <vt:lpstr>Tema</vt:lpstr>
      </vt:variant>
      <vt:variant>
        <vt:i4>1</vt:i4>
      </vt:variant>
      <vt:variant>
        <vt:lpstr>Titoli diapositive</vt:lpstr>
      </vt:variant>
      <vt:variant>
        <vt:i4>7</vt:i4>
      </vt:variant>
    </vt:vector>
  </HeadingPairs>
  <TitlesOfParts>
    <vt:vector size="13" baseType="lpstr">
      <vt:lpstr>Arial</vt:lpstr>
      <vt:lpstr>Calibri Light</vt:lpstr>
      <vt:lpstr>Century Gothic</vt:lpstr>
      <vt:lpstr>Elephant</vt:lpstr>
      <vt:lpstr>News Gothic MT</vt:lpstr>
      <vt:lpstr>BrushVTI</vt:lpstr>
      <vt:lpstr>Introspective aspect of Paramedic job </vt:lpstr>
      <vt:lpstr>Paramedic is a master medicinal services proficient who reacts to crisis calls, for clinical assistance outside the emergency clinic.</vt:lpstr>
      <vt:lpstr>Presentazione standard di PowerPoint</vt:lpstr>
      <vt:lpstr>Passing the years, it is affirmed that there are so many cases of Mental Health Problems related to the Paramedic Jobs in Uk. How to deal with the real situations of many mental health problems?</vt:lpstr>
      <vt:lpstr>                            Methods</vt:lpstr>
      <vt:lpstr>References:</vt:lpstr>
      <vt:lpstr>Gainsford, M., 2020. A Guide To The Mental Capacity Act For Paramedics | Journal Of Paramedic Practice. [online] Magonlinelibrary.com. Available at: &lt;https://www.magonlinelibrary.com/doi/abs/10.12968/jpar.2018.10.10.424&gt; [Accessed 6 May 2020].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Introspective aspect of Paramedic job</dc:title>
  <dc:creator>gnerisabrina@gmail.com</dc:creator>
  <cp:lastModifiedBy>gnerisabrina@gmail.com</cp:lastModifiedBy>
  <cp:revision>25</cp:revision>
  <dcterms:created xsi:type="dcterms:W3CDTF">2020-05-06T09:08:51Z</dcterms:created>
  <dcterms:modified xsi:type="dcterms:W3CDTF">2020-05-14T15:36:26Z</dcterms:modified>
</cp:coreProperties>
</file>