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33" r:id="rId1"/>
  </p:sldMasterIdLst>
  <p:notesMasterIdLst>
    <p:notesMasterId r:id="rId43"/>
  </p:notesMasterIdLst>
  <p:handoutMasterIdLst>
    <p:handoutMasterId r:id="rId44"/>
  </p:handoutMasterIdLst>
  <p:sldIdLst>
    <p:sldId id="297" r:id="rId2"/>
    <p:sldId id="336" r:id="rId3"/>
    <p:sldId id="338" r:id="rId4"/>
    <p:sldId id="354" r:id="rId5"/>
    <p:sldId id="358" r:id="rId6"/>
    <p:sldId id="359" r:id="rId7"/>
    <p:sldId id="360" r:id="rId8"/>
    <p:sldId id="361" r:id="rId9"/>
    <p:sldId id="363" r:id="rId10"/>
    <p:sldId id="364" r:id="rId11"/>
    <p:sldId id="366" r:id="rId12"/>
    <p:sldId id="367" r:id="rId13"/>
    <p:sldId id="368" r:id="rId14"/>
    <p:sldId id="369" r:id="rId15"/>
    <p:sldId id="370" r:id="rId16"/>
    <p:sldId id="371" r:id="rId17"/>
    <p:sldId id="362" r:id="rId18"/>
    <p:sldId id="342" r:id="rId19"/>
    <p:sldId id="357" r:id="rId20"/>
    <p:sldId id="356" r:id="rId21"/>
    <p:sldId id="351" r:id="rId22"/>
    <p:sldId id="355" r:id="rId23"/>
    <p:sldId id="377" r:id="rId24"/>
    <p:sldId id="352" r:id="rId25"/>
    <p:sldId id="378" r:id="rId26"/>
    <p:sldId id="347" r:id="rId27"/>
    <p:sldId id="337" r:id="rId28"/>
    <p:sldId id="343" r:id="rId29"/>
    <p:sldId id="374" r:id="rId30"/>
    <p:sldId id="379" r:id="rId31"/>
    <p:sldId id="380" r:id="rId32"/>
    <p:sldId id="376" r:id="rId33"/>
    <p:sldId id="381" r:id="rId34"/>
    <p:sldId id="382" r:id="rId35"/>
    <p:sldId id="383" r:id="rId36"/>
    <p:sldId id="384" r:id="rId37"/>
    <p:sldId id="350" r:id="rId38"/>
    <p:sldId id="373" r:id="rId39"/>
    <p:sldId id="345" r:id="rId40"/>
    <p:sldId id="353" r:id="rId41"/>
    <p:sldId id="372" r:id="rId42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17E99E-D87A-4796-9579-8324881EB9DE}" v="5" dt="2020-10-20T09:47:01.6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14" d="100"/>
          <a:sy n="114" d="100"/>
        </p:scale>
        <p:origin x="216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0C17E99E-D87A-4796-9579-8324881EB9DE}"/>
    <pc:docChg chg="undo custSel delSld modSld">
      <pc:chgData name="Tim Bashford" userId="5fd3d9a1-443c-4717-9608-098946ca22e0" providerId="ADAL" clId="{0C17E99E-D87A-4796-9579-8324881EB9DE}" dt="2020-10-20T09:47:01.630" v="114" actId="1076"/>
      <pc:docMkLst>
        <pc:docMk/>
      </pc:docMkLst>
      <pc:sldChg chg="delSp modSp mod">
        <pc:chgData name="Tim Bashford" userId="5fd3d9a1-443c-4717-9608-098946ca22e0" providerId="ADAL" clId="{0C17E99E-D87A-4796-9579-8324881EB9DE}" dt="2020-10-20T09:45:04.162" v="79" actId="20577"/>
        <pc:sldMkLst>
          <pc:docMk/>
          <pc:sldMk cId="0" sldId="337"/>
        </pc:sldMkLst>
        <pc:spChg chg="mod">
          <ac:chgData name="Tim Bashford" userId="5fd3d9a1-443c-4717-9608-098946ca22e0" providerId="ADAL" clId="{0C17E99E-D87A-4796-9579-8324881EB9DE}" dt="2020-10-20T09:45:00.413" v="77" actId="20577"/>
          <ac:spMkLst>
            <pc:docMk/>
            <pc:sldMk cId="0" sldId="337"/>
            <ac:spMk id="14338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20T09:45:04.162" v="79" actId="20577"/>
          <ac:spMkLst>
            <pc:docMk/>
            <pc:sldMk cId="0" sldId="337"/>
            <ac:spMk id="14341" creationId="{00000000-0000-0000-0000-000000000000}"/>
          </ac:spMkLst>
        </pc:spChg>
        <pc:picChg chg="del">
          <ac:chgData name="Tim Bashford" userId="5fd3d9a1-443c-4717-9608-098946ca22e0" providerId="ADAL" clId="{0C17E99E-D87A-4796-9579-8324881EB9DE}" dt="2020-10-20T09:45:01.700" v="78" actId="478"/>
          <ac:picMkLst>
            <pc:docMk/>
            <pc:sldMk cId="0" sldId="337"/>
            <ac:picMk id="2" creationId="{00000000-0000-0000-0000-000000000000}"/>
          </ac:picMkLst>
        </pc:picChg>
      </pc:sldChg>
      <pc:sldChg chg="delSp mod">
        <pc:chgData name="Tim Bashford" userId="5fd3d9a1-443c-4717-9608-098946ca22e0" providerId="ADAL" clId="{0C17E99E-D87A-4796-9579-8324881EB9DE}" dt="2020-10-20T00:21:46.809" v="12" actId="478"/>
        <pc:sldMkLst>
          <pc:docMk/>
          <pc:sldMk cId="0" sldId="338"/>
        </pc:sldMkLst>
        <pc:picChg chg="del">
          <ac:chgData name="Tim Bashford" userId="5fd3d9a1-443c-4717-9608-098946ca22e0" providerId="ADAL" clId="{0C17E99E-D87A-4796-9579-8324881EB9DE}" dt="2020-10-20T00:21:46.809" v="12" actId="478"/>
          <ac:picMkLst>
            <pc:docMk/>
            <pc:sldMk cId="0" sldId="338"/>
            <ac:picMk id="2" creationId="{00000000-0000-0000-0000-000000000000}"/>
          </ac:picMkLst>
        </pc:picChg>
      </pc:sldChg>
      <pc:sldChg chg="del">
        <pc:chgData name="Tim Bashford" userId="5fd3d9a1-443c-4717-9608-098946ca22e0" providerId="ADAL" clId="{0C17E99E-D87A-4796-9579-8324881EB9DE}" dt="2020-10-20T09:44:36.438" v="73" actId="47"/>
        <pc:sldMkLst>
          <pc:docMk/>
          <pc:sldMk cId="0" sldId="339"/>
        </pc:sldMkLst>
      </pc:sldChg>
      <pc:sldChg chg="del">
        <pc:chgData name="Tim Bashford" userId="5fd3d9a1-443c-4717-9608-098946ca22e0" providerId="ADAL" clId="{0C17E99E-D87A-4796-9579-8324881EB9DE}" dt="2020-10-20T09:44:34.284" v="72" actId="47"/>
        <pc:sldMkLst>
          <pc:docMk/>
          <pc:sldMk cId="0" sldId="340"/>
        </pc:sldMkLst>
      </pc:sldChg>
      <pc:sldChg chg="del">
        <pc:chgData name="Tim Bashford" userId="5fd3d9a1-443c-4717-9608-098946ca22e0" providerId="ADAL" clId="{0C17E99E-D87A-4796-9579-8324881EB9DE}" dt="2020-10-20T09:44:38.477" v="74" actId="47"/>
        <pc:sldMkLst>
          <pc:docMk/>
          <pc:sldMk cId="0" sldId="341"/>
        </pc:sldMkLst>
      </pc:sldChg>
      <pc:sldChg chg="modSp mod">
        <pc:chgData name="Tim Bashford" userId="5fd3d9a1-443c-4717-9608-098946ca22e0" providerId="ADAL" clId="{0C17E99E-D87A-4796-9579-8324881EB9DE}" dt="2020-10-20T09:45:35.422" v="84" actId="20577"/>
        <pc:sldMkLst>
          <pc:docMk/>
          <pc:sldMk cId="0" sldId="345"/>
        </pc:sldMkLst>
        <pc:spChg chg="mod">
          <ac:chgData name="Tim Bashford" userId="5fd3d9a1-443c-4717-9608-098946ca22e0" providerId="ADAL" clId="{0C17E99E-D87A-4796-9579-8324881EB9DE}" dt="2020-10-20T09:45:35.422" v="84" actId="20577"/>
          <ac:spMkLst>
            <pc:docMk/>
            <pc:sldMk cId="0" sldId="345"/>
            <ac:spMk id="18434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31.004" v="82" actId="20577"/>
        <pc:sldMkLst>
          <pc:docMk/>
          <pc:sldMk cId="2700297170" sldId="350"/>
        </pc:sldMkLst>
        <pc:spChg chg="mod">
          <ac:chgData name="Tim Bashford" userId="5fd3d9a1-443c-4717-9608-098946ca22e0" providerId="ADAL" clId="{0C17E99E-D87A-4796-9579-8324881EB9DE}" dt="2020-10-20T09:45:31.004" v="82" actId="20577"/>
          <ac:spMkLst>
            <pc:docMk/>
            <pc:sldMk cId="2700297170" sldId="350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4:44.728" v="75" actId="20577"/>
        <pc:sldMkLst>
          <pc:docMk/>
          <pc:sldMk cId="2761164189" sldId="351"/>
        </pc:sldMkLst>
        <pc:spChg chg="mod">
          <ac:chgData name="Tim Bashford" userId="5fd3d9a1-443c-4717-9608-098946ca22e0" providerId="ADAL" clId="{0C17E99E-D87A-4796-9579-8324881EB9DE}" dt="2020-10-20T09:44:44.728" v="75" actId="20577"/>
          <ac:spMkLst>
            <pc:docMk/>
            <pc:sldMk cId="2761164189" sldId="351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4:51.396" v="76" actId="20577"/>
        <pc:sldMkLst>
          <pc:docMk/>
          <pc:sldMk cId="1419047308" sldId="352"/>
        </pc:sldMkLst>
        <pc:spChg chg="mod">
          <ac:chgData name="Tim Bashford" userId="5fd3d9a1-443c-4717-9608-098946ca22e0" providerId="ADAL" clId="{0C17E99E-D87A-4796-9579-8324881EB9DE}" dt="2020-10-20T09:44:51.396" v="76" actId="20577"/>
          <ac:spMkLst>
            <pc:docMk/>
            <pc:sldMk cId="1419047308" sldId="352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7:01.630" v="114" actId="1076"/>
        <pc:sldMkLst>
          <pc:docMk/>
          <pc:sldMk cId="3262941367" sldId="356"/>
        </pc:sldMkLst>
        <pc:spChg chg="mod">
          <ac:chgData name="Tim Bashford" userId="5fd3d9a1-443c-4717-9608-098946ca22e0" providerId="ADAL" clId="{0C17E99E-D87A-4796-9579-8324881EB9DE}" dt="2020-10-20T09:46:57.345" v="113" actId="207"/>
          <ac:spMkLst>
            <pc:docMk/>
            <pc:sldMk cId="3262941367" sldId="356"/>
            <ac:spMk id="3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20T00:35:15.932" v="70" actId="1076"/>
          <ac:spMkLst>
            <pc:docMk/>
            <pc:sldMk cId="3262941367" sldId="356"/>
            <ac:spMk id="6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19T16:06:39.054" v="7" actId="1076"/>
          <ac:spMkLst>
            <pc:docMk/>
            <pc:sldMk cId="3262941367" sldId="356"/>
            <ac:spMk id="8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20T09:47:01.630" v="114" actId="1076"/>
          <ac:spMkLst>
            <pc:docMk/>
            <pc:sldMk cId="3262941367" sldId="356"/>
            <ac:spMk id="9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19T16:06:36.512" v="6" actId="1076"/>
          <ac:spMkLst>
            <pc:docMk/>
            <pc:sldMk cId="3262941367" sldId="356"/>
            <ac:spMk id="10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3:19.318" v="71" actId="20577"/>
        <pc:sldMkLst>
          <pc:docMk/>
          <pc:sldMk cId="1812390331" sldId="358"/>
        </pc:sldMkLst>
        <pc:spChg chg="mod">
          <ac:chgData name="Tim Bashford" userId="5fd3d9a1-443c-4717-9608-098946ca22e0" providerId="ADAL" clId="{0C17E99E-D87A-4796-9579-8324881EB9DE}" dt="2020-10-20T09:43:19.318" v="71" actId="20577"/>
          <ac:spMkLst>
            <pc:docMk/>
            <pc:sldMk cId="1812390331" sldId="35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0:22:41.878" v="69" actId="5793"/>
        <pc:sldMkLst>
          <pc:docMk/>
          <pc:sldMk cId="2025256586" sldId="359"/>
        </pc:sldMkLst>
        <pc:spChg chg="mod">
          <ac:chgData name="Tim Bashford" userId="5fd3d9a1-443c-4717-9608-098946ca22e0" providerId="ADAL" clId="{0C17E99E-D87A-4796-9579-8324881EB9DE}" dt="2020-10-20T00:22:41.878" v="69" actId="5793"/>
          <ac:spMkLst>
            <pc:docMk/>
            <pc:sldMk cId="2025256586" sldId="359"/>
            <ac:spMk id="24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33.274" v="83" actId="20577"/>
        <pc:sldMkLst>
          <pc:docMk/>
          <pc:sldMk cId="636955927" sldId="373"/>
        </pc:sldMkLst>
        <pc:spChg chg="mod">
          <ac:chgData name="Tim Bashford" userId="5fd3d9a1-443c-4717-9608-098946ca22e0" providerId="ADAL" clId="{0C17E99E-D87A-4796-9579-8324881EB9DE}" dt="2020-10-20T09:45:33.274" v="83" actId="20577"/>
          <ac:spMkLst>
            <pc:docMk/>
            <pc:sldMk cId="636955927" sldId="373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12.286" v="80" actId="20577"/>
        <pc:sldMkLst>
          <pc:docMk/>
          <pc:sldMk cId="830262238" sldId="374"/>
        </pc:sldMkLst>
        <pc:spChg chg="mod">
          <ac:chgData name="Tim Bashford" userId="5fd3d9a1-443c-4717-9608-098946ca22e0" providerId="ADAL" clId="{0C17E99E-D87A-4796-9579-8324881EB9DE}" dt="2020-10-20T09:45:12.286" v="80" actId="20577"/>
          <ac:spMkLst>
            <pc:docMk/>
            <pc:sldMk cId="830262238" sldId="374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17.660" v="81" actId="20577"/>
        <pc:sldMkLst>
          <pc:docMk/>
          <pc:sldMk cId="539998976" sldId="376"/>
        </pc:sldMkLst>
        <pc:spChg chg="mod">
          <ac:chgData name="Tim Bashford" userId="5fd3d9a1-443c-4717-9608-098946ca22e0" providerId="ADAL" clId="{0C17E99E-D87A-4796-9579-8324881EB9DE}" dt="2020-10-20T09:45:17.660" v="81" actId="20577"/>
          <ac:spMkLst>
            <pc:docMk/>
            <pc:sldMk cId="539998976" sldId="37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B3AF87C-54FF-4540-8C23-5EA9FA919B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22279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FFFEAD57-E73D-4EBE-8C60-6D4F015268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2821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ED190A-4C5B-4752-A026-78191D75ACA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16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784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09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67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083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320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880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72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940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683294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6691509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320162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6054730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226206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2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484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142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4" r:id="rId1"/>
    <p:sldLayoutId id="2147484035" r:id="rId2"/>
    <p:sldLayoutId id="2147484036" r:id="rId3"/>
    <p:sldLayoutId id="2147484037" r:id="rId4"/>
    <p:sldLayoutId id="2147484038" r:id="rId5"/>
    <p:sldLayoutId id="2147484039" r:id="rId6"/>
    <p:sldLayoutId id="2147484040" r:id="rId7"/>
    <p:sldLayoutId id="2147484041" r:id="rId8"/>
    <p:sldLayoutId id="2147484042" r:id="rId9"/>
    <p:sldLayoutId id="2147484043" r:id="rId10"/>
    <p:sldLayoutId id="2147484044" r:id="rId11"/>
    <p:sldLayoutId id="2147484045" r:id="rId12"/>
    <p:sldLayoutId id="2147484046" r:id="rId13"/>
    <p:sldLayoutId id="2147484047" r:id="rId14"/>
    <p:sldLayoutId id="2147484048" r:id="rId15"/>
    <p:sldLayoutId id="2147484049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Problem Solving Java</a:t>
            </a:r>
            <a:endParaRPr lang="en-US" altLang="en-US" dirty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r>
              <a:rPr lang="en-US" altLang="en-US" dirty="0"/>
              <a:t>Problem Solving</a:t>
            </a:r>
          </a:p>
        </p:txBody>
      </p:sp>
      <p:sp>
        <p:nvSpPr>
          <p:cNvPr id="512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Generic Function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Solve problems by giving them an name (or name the solution)</a:t>
            </a:r>
          </a:p>
          <a:p>
            <a:pPr>
              <a:defRPr/>
            </a:pPr>
            <a:r>
              <a:rPr lang="en-GB" dirty="0"/>
              <a:t>Provide information to solve the problem</a:t>
            </a:r>
          </a:p>
          <a:p>
            <a:pPr>
              <a:defRPr/>
            </a:pPr>
            <a:r>
              <a:rPr lang="en-GB" dirty="0"/>
              <a:t>Some problems produce a result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err="1"/>
              <a:t>resulttype</a:t>
            </a:r>
            <a:r>
              <a:rPr lang="en-GB" dirty="0"/>
              <a:t> </a:t>
            </a:r>
            <a:r>
              <a:rPr lang="en-GB" dirty="0" err="1"/>
              <a:t>ProblemName</a:t>
            </a:r>
            <a:r>
              <a:rPr lang="en-GB" dirty="0"/>
              <a:t>(information to solve problem)</a:t>
            </a:r>
          </a:p>
        </p:txBody>
      </p:sp>
      <p:sp>
        <p:nvSpPr>
          <p:cNvPr id="6148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609598" y="346554"/>
            <a:ext cx="6347713" cy="1320800"/>
          </a:xfrm>
        </p:spPr>
        <p:txBody>
          <a:bodyPr/>
          <a:lstStyle/>
          <a:p>
            <a:r>
              <a:rPr lang="en-GB" altLang="en-US" dirty="0"/>
              <a:t>Problem Solving Techniques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268729" y="1068841"/>
            <a:ext cx="7029450" cy="515508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Use what you know</a:t>
            </a:r>
            <a:br>
              <a:rPr lang="en-GB" altLang="en-US" b="1" dirty="0"/>
            </a:br>
            <a:r>
              <a:rPr lang="en-GB" altLang="en-US" dirty="0"/>
              <a:t>Remember the things you’ve been taught and think how they may be applied</a:t>
            </a:r>
            <a:endParaRPr lang="en-GB" altLang="en-US" b="1" dirty="0"/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Restate the problem</a:t>
            </a:r>
            <a:br>
              <a:rPr lang="en-GB" altLang="en-US" dirty="0"/>
            </a:br>
            <a:r>
              <a:rPr lang="en-GB" altLang="en-US" dirty="0"/>
              <a:t>Make restatement of the problem constraints generic (or abstract)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Generalise</a:t>
            </a:r>
            <a:br>
              <a:rPr lang="en-GB" altLang="en-US" dirty="0"/>
            </a:br>
            <a:r>
              <a:rPr lang="en-GB" altLang="en-US" dirty="0"/>
              <a:t>Try to make the solution as generic as problem so that it can solve a range of problems rather than just one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Subdivide the problem</a:t>
            </a:r>
            <a:br>
              <a:rPr lang="en-GB" altLang="en-US" dirty="0"/>
            </a:br>
            <a:r>
              <a:rPr lang="en-GB" altLang="en-US" dirty="0"/>
              <a:t>Always break the problem into parts</a:t>
            </a:r>
            <a:br>
              <a:rPr lang="en-GB" altLang="en-US" dirty="0"/>
            </a:br>
            <a:r>
              <a:rPr lang="en-GB" altLang="en-US" dirty="0"/>
              <a:t>How does an ant eat an elephant?</a:t>
            </a:r>
            <a:br>
              <a:rPr lang="en-GB" altLang="en-US" dirty="0"/>
            </a:br>
            <a:r>
              <a:rPr lang="en-GB" altLang="en-US" dirty="0"/>
              <a:t>Answer: In very small bites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Solve the easiest problem first</a:t>
            </a:r>
            <a:br>
              <a:rPr lang="en-GB" altLang="en-US" dirty="0"/>
            </a:br>
            <a:r>
              <a:rPr lang="en-GB" altLang="en-US" dirty="0"/>
              <a:t>Always solve the most heavily constrained or the most obvious component of a problem first. </a:t>
            </a:r>
            <a:br>
              <a:rPr lang="en-GB" altLang="en-US" dirty="0"/>
            </a:br>
            <a:r>
              <a:rPr lang="en-GB" altLang="en-US" dirty="0"/>
              <a:t>Start by coding/designing what “you know how to do” before doing anything else.</a:t>
            </a:r>
            <a:br>
              <a:rPr lang="en-GB" altLang="en-US" dirty="0"/>
            </a:br>
            <a:r>
              <a:rPr lang="en-GB" altLang="en-US" b="1" dirty="0"/>
              <a:t>“LOW HANGING FRUIT”</a:t>
            </a:r>
          </a:p>
        </p:txBody>
      </p:sp>
      <p:sp>
        <p:nvSpPr>
          <p:cNvPr id="717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8584"/>
            <a:ext cx="7029450" cy="4710241"/>
          </a:xfrm>
        </p:spPr>
        <p:txBody>
          <a:bodyPr/>
          <a:lstStyle/>
          <a:p>
            <a:pPr marL="457200" indent="-457200">
              <a:buFont typeface="+mj-lt"/>
              <a:buAutoNum type="arabicPeriod" startAt="5"/>
            </a:pPr>
            <a:r>
              <a:rPr lang="en-GB" b="1" dirty="0"/>
              <a:t>“Change the Game”</a:t>
            </a:r>
            <a:br>
              <a:rPr lang="en-GB" dirty="0"/>
            </a:br>
            <a:r>
              <a:rPr lang="en-GB" dirty="0"/>
              <a:t>If you can’t solve the problem you are given, rewrite the problem to make it simpler</a:t>
            </a:r>
            <a:br>
              <a:rPr lang="en-GB" dirty="0"/>
            </a:br>
            <a:r>
              <a:rPr lang="en-GB" altLang="en-US" dirty="0"/>
              <a:t>Concentrate on a simpler reduced version of the problem by adding or removing constraints</a:t>
            </a:r>
            <a:br>
              <a:rPr lang="en-GB" dirty="0"/>
            </a:br>
            <a:r>
              <a:rPr lang="en-GB" dirty="0"/>
              <a:t>Learn from solving the simpler problem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b="1" dirty="0"/>
              <a:t>“Work the Problem”</a:t>
            </a:r>
            <a:br>
              <a:rPr lang="en-GB" dirty="0"/>
            </a:br>
            <a:r>
              <a:rPr lang="en-GB" dirty="0"/>
              <a:t>Don’t attempt to solve the problem by typing at the keyboard, solve it on paper first</a:t>
            </a:r>
          </a:p>
          <a:p>
            <a:pPr marL="857250" lvl="1" indent="-457200"/>
            <a:r>
              <a:rPr lang="en-GB" dirty="0"/>
              <a:t>Identify what you don’t understand or don’t know</a:t>
            </a:r>
          </a:p>
          <a:p>
            <a:pPr marL="857250" lvl="1" indent="-457200"/>
            <a:r>
              <a:rPr lang="en-GB" dirty="0"/>
              <a:t>Break the problem statement down in separate parts</a:t>
            </a:r>
          </a:p>
          <a:p>
            <a:pPr marL="857250" lvl="1" indent="-457200"/>
            <a:r>
              <a:rPr lang="en-GB" b="1" u="sng" dirty="0"/>
              <a:t>Experiment</a:t>
            </a:r>
            <a:r>
              <a:rPr lang="en-GB" dirty="0"/>
              <a:t> with different input values or combinations of input values on a piece of paper and/or draw diagrams to represent the problem</a:t>
            </a:r>
          </a:p>
          <a:p>
            <a:pPr marL="857250" lvl="1" indent="-457200"/>
            <a:r>
              <a:rPr lang="en-GB" b="1" dirty="0">
                <a:solidFill>
                  <a:srgbClr val="FF0000"/>
                </a:solidFill>
              </a:rPr>
              <a:t>DON’T GIVE UP!!!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308317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33611"/>
            <a:ext cx="6347713" cy="1320800"/>
          </a:xfrm>
        </p:spPr>
        <p:txBody>
          <a:bodyPr/>
          <a:lstStyle/>
          <a:p>
            <a:r>
              <a:rPr lang="en-GB" dirty="0"/>
              <a:t>What do you know?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1978"/>
            <a:ext cx="7029450" cy="51468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Variables</a:t>
            </a:r>
          </a:p>
          <a:p>
            <a:pPr lvl="1"/>
            <a:r>
              <a:rPr lang="en-GB" dirty="0"/>
              <a:t>Can only contain </a:t>
            </a:r>
            <a:r>
              <a:rPr lang="en-GB" b="1" dirty="0"/>
              <a:t>one</a:t>
            </a:r>
            <a:r>
              <a:rPr lang="en-GB" dirty="0"/>
              <a:t> value</a:t>
            </a:r>
          </a:p>
          <a:p>
            <a:pPr lvl="1"/>
            <a:r>
              <a:rPr lang="en-GB" dirty="0"/>
              <a:t>Must have a type e.g. string, </a:t>
            </a:r>
            <a:r>
              <a:rPr lang="en-GB" dirty="0" err="1"/>
              <a:t>int</a:t>
            </a:r>
            <a:r>
              <a:rPr lang="en-GB" dirty="0"/>
              <a:t>, etc.</a:t>
            </a:r>
          </a:p>
          <a:p>
            <a:r>
              <a:rPr lang="en-GB" dirty="0"/>
              <a:t>Branch statements (if…else)</a:t>
            </a:r>
          </a:p>
          <a:p>
            <a:pPr lvl="1"/>
            <a:r>
              <a:rPr lang="en-GB" dirty="0"/>
              <a:t>Conditions are Boolean expressions (</a:t>
            </a:r>
            <a:r>
              <a:rPr lang="en-GB" b="1" dirty="0"/>
              <a:t>true</a:t>
            </a:r>
            <a:r>
              <a:rPr lang="en-GB" dirty="0"/>
              <a:t> or </a:t>
            </a:r>
            <a:r>
              <a:rPr lang="en-GB" b="1" dirty="0"/>
              <a:t>false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&gt;, &lt;/ &gt;=, &lt;=, ==, !=</a:t>
            </a:r>
          </a:p>
          <a:p>
            <a:pPr lvl="1"/>
            <a:r>
              <a:rPr lang="en-GB" dirty="0"/>
              <a:t>Boolean AND / Boolean OR  (&amp;&amp;, ||)</a:t>
            </a:r>
          </a:p>
          <a:p>
            <a:r>
              <a:rPr lang="en-GB" dirty="0"/>
              <a:t>Loops</a:t>
            </a:r>
          </a:p>
          <a:p>
            <a:pPr lvl="1"/>
            <a:r>
              <a:rPr lang="en-GB" dirty="0"/>
              <a:t>While loops (test a condition)</a:t>
            </a:r>
          </a:p>
          <a:p>
            <a:pPr lvl="1"/>
            <a:r>
              <a:rPr lang="en-GB" dirty="0"/>
              <a:t>For loops (counting loops), when you know the maximum count</a:t>
            </a:r>
          </a:p>
          <a:p>
            <a:r>
              <a:rPr lang="en-GB" dirty="0"/>
              <a:t>Arrays (</a:t>
            </a:r>
            <a:r>
              <a:rPr lang="en-GB" i="1" dirty="0"/>
              <a:t>square brackets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Store </a:t>
            </a:r>
            <a:r>
              <a:rPr lang="en-GB" b="1" dirty="0"/>
              <a:t>multiple values </a:t>
            </a:r>
            <a:r>
              <a:rPr lang="en-GB" dirty="0"/>
              <a:t>of the </a:t>
            </a:r>
            <a:r>
              <a:rPr lang="en-GB" b="1" dirty="0"/>
              <a:t>same type</a:t>
            </a:r>
          </a:p>
          <a:p>
            <a:pPr lvl="1"/>
            <a:r>
              <a:rPr lang="en-GB" dirty="0"/>
              <a:t>Must know how many values are required to create array</a:t>
            </a:r>
          </a:p>
          <a:p>
            <a:pPr lvl="1"/>
            <a:r>
              <a:rPr lang="en-GB" dirty="0"/>
              <a:t>Use counting loops and arrays together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3034" y="5864909"/>
            <a:ext cx="7815088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YOU KNOW THESE PATTERNS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ANY SOLUTION WILL REQUIRE ONE OR MORE OF THESE PATTERNS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58232" y="691978"/>
            <a:ext cx="228574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You also know how to read and display using the Console window</a:t>
            </a:r>
          </a:p>
        </p:txBody>
      </p:sp>
    </p:spTree>
    <p:extLst>
      <p:ext uri="{BB962C8B-B14F-4D97-AF65-F5344CB8AC3E}">
        <p14:creationId xmlns:p14="http://schemas.microsoft.com/office/powerpoint/2010/main" val="1812390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don’t I know?</a:t>
            </a:r>
            <a:br>
              <a:rPr lang="en-GB" dirty="0"/>
            </a:br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396" y="2024007"/>
            <a:ext cx="6347714" cy="3880773"/>
          </a:xfrm>
        </p:spPr>
        <p:txBody>
          <a:bodyPr/>
          <a:lstStyle/>
          <a:p>
            <a:r>
              <a:rPr lang="en-GB" dirty="0"/>
              <a:t>A program allows the user to </a:t>
            </a:r>
            <a:r>
              <a:rPr lang="en-GB" b="1" dirty="0"/>
              <a:t>search</a:t>
            </a:r>
            <a:r>
              <a:rPr lang="en-GB" dirty="0"/>
              <a:t> for a </a:t>
            </a:r>
            <a:r>
              <a:rPr lang="en-GB" b="1" dirty="0"/>
              <a:t>word</a:t>
            </a:r>
            <a:r>
              <a:rPr lang="en-GB" dirty="0"/>
              <a:t> from a </a:t>
            </a:r>
            <a:r>
              <a:rPr lang="en-GB" b="1" dirty="0"/>
              <a:t>list</a:t>
            </a:r>
            <a:r>
              <a:rPr lang="en-GB" dirty="0"/>
              <a:t> of 10 words </a:t>
            </a:r>
            <a:r>
              <a:rPr lang="en-GB" b="1" dirty="0"/>
              <a:t>previously</a:t>
            </a:r>
            <a:r>
              <a:rPr lang="en-GB" dirty="0"/>
              <a:t> </a:t>
            </a:r>
            <a:r>
              <a:rPr lang="en-GB" b="1" dirty="0"/>
              <a:t>entered</a:t>
            </a:r>
            <a:r>
              <a:rPr lang="en-GB" dirty="0"/>
              <a:t> into the program. A </a:t>
            </a:r>
            <a:r>
              <a:rPr lang="en-GB" b="1" dirty="0"/>
              <a:t>message</a:t>
            </a:r>
            <a:r>
              <a:rPr lang="en-GB" dirty="0"/>
              <a:t> is </a:t>
            </a:r>
            <a:r>
              <a:rPr lang="en-GB" b="1" dirty="0"/>
              <a:t>printed</a:t>
            </a:r>
            <a:r>
              <a:rPr lang="en-GB" dirty="0"/>
              <a:t> stating whether the word </a:t>
            </a:r>
            <a:r>
              <a:rPr lang="en-GB" b="1" dirty="0"/>
              <a:t>is or isn’t in the list</a:t>
            </a:r>
            <a:r>
              <a:rPr lang="en-GB" dirty="0"/>
              <a:t> of words provided.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92195" y="3229227"/>
            <a:ext cx="267893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Printed?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34960" y="3501081"/>
            <a:ext cx="2743318" cy="31393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Variables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Branches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Loops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Arrays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 err="1"/>
              <a:t>Input/Output</a:t>
            </a:r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2356022" y="4267200"/>
            <a:ext cx="3122599" cy="129977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Arrow Connector 8"/>
          <p:cNvCxnSpPr/>
          <p:nvPr/>
        </p:nvCxnSpPr>
        <p:spPr bwMode="auto">
          <a:xfrm flipV="1">
            <a:off x="2776151" y="4516743"/>
            <a:ext cx="2678938" cy="52481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2974975" y="4604267"/>
            <a:ext cx="2503646" cy="725614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endCxn id="21" idx="1"/>
          </p:cNvCxnSpPr>
          <p:nvPr/>
        </p:nvCxnSpPr>
        <p:spPr bwMode="auto">
          <a:xfrm flipV="1">
            <a:off x="2776151" y="3932882"/>
            <a:ext cx="2843048" cy="87801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5381954" y="5449003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More than one value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58898" y="4300479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Must be a question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619199" y="3748216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Must be a value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824383" y="4860324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Must repeat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309748" y="3131749"/>
            <a:ext cx="2193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WHAT DO I KNOW</a:t>
            </a:r>
          </a:p>
        </p:txBody>
      </p:sp>
      <p:cxnSp>
        <p:nvCxnSpPr>
          <p:cNvPr id="28" name="Straight Arrow Connector 27"/>
          <p:cNvCxnSpPr/>
          <p:nvPr/>
        </p:nvCxnSpPr>
        <p:spPr bwMode="auto">
          <a:xfrm>
            <a:off x="2577914" y="3424881"/>
            <a:ext cx="3025464" cy="410519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/>
          <p:cNvSpPr txBox="1"/>
          <p:nvPr/>
        </p:nvSpPr>
        <p:spPr>
          <a:xfrm>
            <a:off x="7834184" y="616799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Continued</a:t>
            </a:r>
          </a:p>
        </p:txBody>
      </p:sp>
      <p:cxnSp>
        <p:nvCxnSpPr>
          <p:cNvPr id="23" name="Straight Arrow Connector 22"/>
          <p:cNvCxnSpPr/>
          <p:nvPr/>
        </p:nvCxnSpPr>
        <p:spPr bwMode="auto">
          <a:xfrm>
            <a:off x="2776151" y="5633669"/>
            <a:ext cx="2605803" cy="79219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5381954" y="5991226"/>
            <a:ext cx="14237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…</a:t>
            </a:r>
            <a:r>
              <a:rPr lang="en-GB" i="1" dirty="0" err="1"/>
              <a:t>printf</a:t>
            </a:r>
            <a:r>
              <a:rPr lang="en-GB" i="1" dirty="0"/>
              <a:t>()</a:t>
            </a:r>
            <a:br>
              <a:rPr lang="en-GB" i="1" dirty="0"/>
            </a:br>
            <a:r>
              <a:rPr lang="en-GB" i="1" dirty="0"/>
              <a:t>…</a:t>
            </a:r>
            <a:r>
              <a:rPr lang="en-GB" i="1" dirty="0" err="1"/>
              <a:t>nextLine</a:t>
            </a:r>
            <a:r>
              <a:rPr lang="en-GB" i="1" dirty="0"/>
              <a:t>()</a:t>
            </a:r>
          </a:p>
        </p:txBody>
      </p:sp>
      <p:cxnSp>
        <p:nvCxnSpPr>
          <p:cNvPr id="29" name="Straight Arrow Connector 28"/>
          <p:cNvCxnSpPr/>
          <p:nvPr/>
        </p:nvCxnSpPr>
        <p:spPr bwMode="auto">
          <a:xfrm>
            <a:off x="2702011" y="5894535"/>
            <a:ext cx="2679943" cy="28135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2525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8411" y="1029724"/>
            <a:ext cx="26789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8024" y="1186248"/>
            <a:ext cx="24288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Find what?</a:t>
            </a:r>
            <a:br>
              <a:rPr lang="en-GB" dirty="0"/>
            </a:br>
            <a:r>
              <a:rPr lang="en-GB" dirty="0"/>
              <a:t>What am I searching?</a:t>
            </a:r>
          </a:p>
          <a:p>
            <a:r>
              <a:rPr lang="en-GB" dirty="0"/>
              <a:t>How?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3247349" y="1631092"/>
            <a:ext cx="710675" cy="7414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853689" y="928825"/>
            <a:ext cx="2018501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search for a </a:t>
            </a:r>
            <a:r>
              <a:rPr lang="en-GB" b="1" dirty="0"/>
              <a:t>word</a:t>
            </a:r>
          </a:p>
        </p:txBody>
      </p:sp>
      <p:cxnSp>
        <p:nvCxnSpPr>
          <p:cNvPr id="12" name="Straight Arrow Connector 11"/>
          <p:cNvCxnSpPr/>
          <p:nvPr/>
        </p:nvCxnSpPr>
        <p:spPr bwMode="auto">
          <a:xfrm flipV="1">
            <a:off x="5373573" y="1222036"/>
            <a:ext cx="1353157" cy="1454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6109672" y="2111295"/>
            <a:ext cx="2582758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a </a:t>
            </a:r>
            <a:r>
              <a:rPr lang="en-GB" b="1" dirty="0"/>
              <a:t>list</a:t>
            </a:r>
            <a:r>
              <a:rPr lang="en-GB" dirty="0"/>
              <a:t> </a:t>
            </a:r>
            <a:r>
              <a:rPr lang="en-GB" b="1" dirty="0"/>
              <a:t>of</a:t>
            </a:r>
            <a:r>
              <a:rPr lang="en-GB" dirty="0"/>
              <a:t> 10 </a:t>
            </a:r>
            <a:r>
              <a:rPr lang="en-GB" b="1" dirty="0"/>
              <a:t>words</a:t>
            </a:r>
          </a:p>
        </p:txBody>
      </p:sp>
      <p:cxnSp>
        <p:nvCxnSpPr>
          <p:cNvPr id="18" name="Straight Arrow Connector 17"/>
          <p:cNvCxnSpPr/>
          <p:nvPr/>
        </p:nvCxnSpPr>
        <p:spPr bwMode="auto">
          <a:xfrm>
            <a:off x="5535827" y="1812324"/>
            <a:ext cx="827187" cy="195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7879611" y="1252152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variable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632474" y="2457929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array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058499" y="2761357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Find variable value in array?</a:t>
            </a:r>
          </a:p>
        </p:txBody>
      </p:sp>
      <p:cxnSp>
        <p:nvCxnSpPr>
          <p:cNvPr id="24" name="Straight Arrow Connector 23"/>
          <p:cNvCxnSpPr/>
          <p:nvPr/>
        </p:nvCxnSpPr>
        <p:spPr bwMode="auto">
          <a:xfrm>
            <a:off x="4489622" y="2147334"/>
            <a:ext cx="682837" cy="61402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5" name="TextBox 24"/>
          <p:cNvSpPr txBox="1"/>
          <p:nvPr/>
        </p:nvSpPr>
        <p:spPr>
          <a:xfrm>
            <a:off x="5144315" y="3840549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How?</a:t>
            </a:r>
          </a:p>
        </p:txBody>
      </p:sp>
      <p:cxnSp>
        <p:nvCxnSpPr>
          <p:cNvPr id="27" name="Straight Arrow Connector 26"/>
          <p:cNvCxnSpPr/>
          <p:nvPr/>
        </p:nvCxnSpPr>
        <p:spPr bwMode="auto">
          <a:xfrm>
            <a:off x="5272216" y="3204519"/>
            <a:ext cx="164757" cy="64255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0" name="TextBox 29"/>
          <p:cNvSpPr txBox="1"/>
          <p:nvPr/>
        </p:nvSpPr>
        <p:spPr>
          <a:xfrm>
            <a:off x="1260389" y="3775003"/>
            <a:ext cx="317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me to find a word the list of words must already exist</a:t>
            </a:r>
          </a:p>
        </p:txBody>
      </p:sp>
      <p:cxnSp>
        <p:nvCxnSpPr>
          <p:cNvPr id="32" name="Straight Arrow Connector 31"/>
          <p:cNvCxnSpPr/>
          <p:nvPr/>
        </p:nvCxnSpPr>
        <p:spPr bwMode="auto">
          <a:xfrm flipV="1">
            <a:off x="3602686" y="3110302"/>
            <a:ext cx="455813" cy="6647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3" name="TextBox 32"/>
          <p:cNvSpPr txBox="1"/>
          <p:nvPr/>
        </p:nvSpPr>
        <p:spPr>
          <a:xfrm>
            <a:off x="6400800" y="3555312"/>
            <a:ext cx="22736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many values in array?</a:t>
            </a:r>
          </a:p>
        </p:txBody>
      </p:sp>
      <p:cxnSp>
        <p:nvCxnSpPr>
          <p:cNvPr id="35" name="Straight Arrow Connector 34"/>
          <p:cNvCxnSpPr/>
          <p:nvPr/>
        </p:nvCxnSpPr>
        <p:spPr bwMode="auto">
          <a:xfrm>
            <a:off x="6573795" y="3130689"/>
            <a:ext cx="586952" cy="3755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TextBox 35"/>
          <p:cNvSpPr txBox="1"/>
          <p:nvPr/>
        </p:nvSpPr>
        <p:spPr>
          <a:xfrm>
            <a:off x="6491416" y="4745028"/>
            <a:ext cx="1774845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list of </a:t>
            </a:r>
            <a:r>
              <a:rPr lang="en-GB" b="1" dirty="0"/>
              <a:t>10</a:t>
            </a:r>
            <a:r>
              <a:rPr lang="en-GB" dirty="0"/>
              <a:t> words</a:t>
            </a:r>
          </a:p>
        </p:txBody>
      </p:sp>
      <p:cxnSp>
        <p:nvCxnSpPr>
          <p:cNvPr id="38" name="Straight Arrow Connector 37"/>
          <p:cNvCxnSpPr>
            <a:stCxn id="33" idx="2"/>
          </p:cNvCxnSpPr>
          <p:nvPr/>
        </p:nvCxnSpPr>
        <p:spPr bwMode="auto">
          <a:xfrm flipH="1">
            <a:off x="7537621" y="4201643"/>
            <a:ext cx="1" cy="42462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9" name="TextBox 38"/>
          <p:cNvSpPr txBox="1"/>
          <p:nvPr/>
        </p:nvSpPr>
        <p:spPr>
          <a:xfrm>
            <a:off x="705261" y="4673623"/>
            <a:ext cx="4220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WHAT DO I KNOW ABOUT ARRAYS?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546943" y="5129637"/>
            <a:ext cx="4883427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Store multiple values of the same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Must know how many values are required to create array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Use counting loops and arrays together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469656" y="126875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type?</a:t>
            </a:r>
          </a:p>
        </p:txBody>
      </p:sp>
      <p:cxnSp>
        <p:nvCxnSpPr>
          <p:cNvPr id="44" name="Straight Arrow Connector 43"/>
          <p:cNvCxnSpPr>
            <a:endCxn id="41" idx="2"/>
          </p:cNvCxnSpPr>
          <p:nvPr/>
        </p:nvCxnSpPr>
        <p:spPr bwMode="auto">
          <a:xfrm flipH="1" flipV="1">
            <a:off x="1145482" y="496207"/>
            <a:ext cx="244491" cy="55307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46" name="Straight Arrow Connector 45"/>
          <p:cNvCxnSpPr/>
          <p:nvPr/>
        </p:nvCxnSpPr>
        <p:spPr bwMode="auto">
          <a:xfrm>
            <a:off x="2594919" y="2492416"/>
            <a:ext cx="363935" cy="127604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0" name="TextBox 49"/>
          <p:cNvSpPr txBox="1"/>
          <p:nvPr/>
        </p:nvSpPr>
        <p:spPr>
          <a:xfrm>
            <a:off x="2434294" y="0"/>
            <a:ext cx="1997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“hello”, “goodbye”</a:t>
            </a:r>
          </a:p>
        </p:txBody>
      </p:sp>
      <p:cxnSp>
        <p:nvCxnSpPr>
          <p:cNvPr id="52" name="Straight Arrow Connector 51"/>
          <p:cNvCxnSpPr>
            <a:stCxn id="41" idx="3"/>
          </p:cNvCxnSpPr>
          <p:nvPr/>
        </p:nvCxnSpPr>
        <p:spPr bwMode="auto">
          <a:xfrm flipV="1">
            <a:off x="1821308" y="166369"/>
            <a:ext cx="710675" cy="1451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5" name="TextBox 54"/>
          <p:cNvSpPr txBox="1"/>
          <p:nvPr/>
        </p:nvSpPr>
        <p:spPr>
          <a:xfrm>
            <a:off x="2927145" y="243413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strings</a:t>
            </a:r>
          </a:p>
        </p:txBody>
      </p:sp>
      <p:sp>
        <p:nvSpPr>
          <p:cNvPr id="57" name="Freeform 56"/>
          <p:cNvSpPr/>
          <p:nvPr/>
        </p:nvSpPr>
        <p:spPr bwMode="auto">
          <a:xfrm>
            <a:off x="5321643" y="4258962"/>
            <a:ext cx="819967" cy="1911179"/>
          </a:xfrm>
          <a:custGeom>
            <a:avLst/>
            <a:gdLst>
              <a:gd name="connsiteX0" fmla="*/ 148281 w 819967"/>
              <a:gd name="connsiteY0" fmla="*/ 0 h 1911179"/>
              <a:gd name="connsiteX1" fmla="*/ 535460 w 819967"/>
              <a:gd name="connsiteY1" fmla="*/ 469557 h 1911179"/>
              <a:gd name="connsiteX2" fmla="*/ 749643 w 819967"/>
              <a:gd name="connsiteY2" fmla="*/ 1128584 h 1911179"/>
              <a:gd name="connsiteX3" fmla="*/ 757881 w 819967"/>
              <a:gd name="connsiteY3" fmla="*/ 1713470 h 1911179"/>
              <a:gd name="connsiteX4" fmla="*/ 0 w 819967"/>
              <a:gd name="connsiteY4" fmla="*/ 1911179 h 1911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9967" h="1911179">
                <a:moveTo>
                  <a:pt x="148281" y="0"/>
                </a:moveTo>
                <a:cubicBezTo>
                  <a:pt x="291757" y="140730"/>
                  <a:pt x="435233" y="281460"/>
                  <a:pt x="535460" y="469557"/>
                </a:cubicBezTo>
                <a:cubicBezTo>
                  <a:pt x="635687" y="657654"/>
                  <a:pt x="712573" y="921265"/>
                  <a:pt x="749643" y="1128584"/>
                </a:cubicBezTo>
                <a:cubicBezTo>
                  <a:pt x="786713" y="1335903"/>
                  <a:pt x="882821" y="1583038"/>
                  <a:pt x="757881" y="1713470"/>
                </a:cubicBezTo>
                <a:cubicBezTo>
                  <a:pt x="632941" y="1843902"/>
                  <a:pt x="316470" y="1877540"/>
                  <a:pt x="0" y="1911179"/>
                </a:cubicBezTo>
              </a:path>
            </a:pathLst>
          </a:custGeom>
          <a:noFill/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6154059" y="5657745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Could I use a loop?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7834184" y="616799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Continued</a:t>
            </a:r>
          </a:p>
        </p:txBody>
      </p:sp>
      <p:cxnSp>
        <p:nvCxnSpPr>
          <p:cNvPr id="42" name="Straight Arrow Connector 41"/>
          <p:cNvCxnSpPr>
            <a:endCxn id="45" idx="1"/>
          </p:cNvCxnSpPr>
          <p:nvPr/>
        </p:nvCxnSpPr>
        <p:spPr bwMode="auto">
          <a:xfrm flipV="1">
            <a:off x="1652488" y="914895"/>
            <a:ext cx="289196" cy="28541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45" idx="3"/>
            <a:endCxn id="43" idx="1"/>
          </p:cNvCxnSpPr>
          <p:nvPr/>
        </p:nvCxnSpPr>
        <p:spPr bwMode="auto">
          <a:xfrm flipV="1">
            <a:off x="5949420" y="325076"/>
            <a:ext cx="381181" cy="5898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5" name="TextBox 44"/>
          <p:cNvSpPr txBox="1"/>
          <p:nvPr/>
        </p:nvSpPr>
        <p:spPr>
          <a:xfrm>
            <a:off x="1941684" y="730229"/>
            <a:ext cx="4007736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allows the user </a:t>
            </a:r>
            <a:r>
              <a:rPr lang="en-GB" dirty="0"/>
              <a:t>to search for a word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330601" y="140410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User enters word?</a:t>
            </a:r>
          </a:p>
        </p:txBody>
      </p:sp>
      <p:cxnSp>
        <p:nvCxnSpPr>
          <p:cNvPr id="51" name="Straight Arrow Connector 50"/>
          <p:cNvCxnSpPr>
            <a:stCxn id="43" idx="2"/>
          </p:cNvCxnSpPr>
          <p:nvPr/>
        </p:nvCxnSpPr>
        <p:spPr bwMode="auto">
          <a:xfrm>
            <a:off x="7365500" y="509742"/>
            <a:ext cx="266974" cy="37307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6" name="Straight Arrow Connector 55"/>
          <p:cNvCxnSpPr>
            <a:stCxn id="30" idx="3"/>
            <a:endCxn id="25" idx="1"/>
          </p:cNvCxnSpPr>
          <p:nvPr/>
        </p:nvCxnSpPr>
        <p:spPr bwMode="auto">
          <a:xfrm flipV="1">
            <a:off x="4431957" y="4025215"/>
            <a:ext cx="712358" cy="729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9373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  <p:bldP spid="16" grpId="0" animBg="1"/>
      <p:bldP spid="20" grpId="0"/>
      <p:bldP spid="21" grpId="0"/>
      <p:bldP spid="22" grpId="0"/>
      <p:bldP spid="25" grpId="0"/>
      <p:bldP spid="30" grpId="0"/>
      <p:bldP spid="33" grpId="0"/>
      <p:bldP spid="36" grpId="0" animBg="1"/>
      <p:bldP spid="39" grpId="0"/>
      <p:bldP spid="40" grpId="0" animBg="1"/>
      <p:bldP spid="41" grpId="0"/>
      <p:bldP spid="50" grpId="0"/>
      <p:bldP spid="55" grpId="0"/>
      <p:bldP spid="57" grpId="0" animBg="1"/>
      <p:bldP spid="58" grpId="0"/>
      <p:bldP spid="45" grpId="0" animBg="1"/>
      <p:bldP spid="4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8411" y="2075933"/>
            <a:ext cx="26789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871784" y="2784389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is the question?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82314" y="3621215"/>
            <a:ext cx="731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Word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98292" y="3621215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List of words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51990" y="388826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variable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9090" y="3871784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array</a:t>
            </a:r>
          </a:p>
        </p:txBody>
      </p:sp>
      <p:cxnSp>
        <p:nvCxnSpPr>
          <p:cNvPr id="11" name="Straight Arrow Connector 10"/>
          <p:cNvCxnSpPr>
            <a:endCxn id="6" idx="1"/>
          </p:cNvCxnSpPr>
          <p:nvPr/>
        </p:nvCxnSpPr>
        <p:spPr bwMode="auto">
          <a:xfrm flipV="1">
            <a:off x="2084173" y="2969055"/>
            <a:ext cx="1787611" cy="91920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V="1">
            <a:off x="2265405" y="3089189"/>
            <a:ext cx="1606379" cy="106268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/>
          <p:nvPr/>
        </p:nvCxnSpPr>
        <p:spPr bwMode="auto">
          <a:xfrm flipH="1">
            <a:off x="4258962" y="3153721"/>
            <a:ext cx="584887" cy="3967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" name="Straight Arrow Connector 20"/>
          <p:cNvCxnSpPr/>
          <p:nvPr/>
        </p:nvCxnSpPr>
        <p:spPr bwMode="auto">
          <a:xfrm>
            <a:off x="5717059" y="3153721"/>
            <a:ext cx="557947" cy="40502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2" name="TextBox 21"/>
          <p:cNvSpPr txBox="1"/>
          <p:nvPr/>
        </p:nvSpPr>
        <p:spPr>
          <a:xfrm>
            <a:off x="5403583" y="4693505"/>
            <a:ext cx="15910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Value in array</a:t>
            </a:r>
          </a:p>
          <a:p>
            <a:r>
              <a:rPr lang="en-GB" i="1" dirty="0"/>
              <a:t>array[index]</a:t>
            </a:r>
          </a:p>
        </p:txBody>
      </p:sp>
      <p:cxnSp>
        <p:nvCxnSpPr>
          <p:cNvPr id="24" name="Straight Arrow Connector 23"/>
          <p:cNvCxnSpPr>
            <a:stCxn id="10" idx="2"/>
            <a:endCxn id="22" idx="0"/>
          </p:cNvCxnSpPr>
          <p:nvPr/>
        </p:nvCxnSpPr>
        <p:spPr bwMode="auto">
          <a:xfrm flipH="1">
            <a:off x="6199090" y="4241116"/>
            <a:ext cx="355226" cy="45238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2408087" y="4830812"/>
            <a:ext cx="22878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Something like</a:t>
            </a:r>
            <a:br>
              <a:rPr lang="en-GB" dirty="0"/>
            </a:br>
            <a:r>
              <a:rPr lang="en-GB" dirty="0"/>
              <a:t>word == array[index]</a:t>
            </a:r>
          </a:p>
          <a:p>
            <a:r>
              <a:rPr lang="en-GB" dirty="0"/>
              <a:t>???</a:t>
            </a:r>
          </a:p>
        </p:txBody>
      </p:sp>
      <p:cxnSp>
        <p:nvCxnSpPr>
          <p:cNvPr id="28" name="Straight Arrow Connector 27"/>
          <p:cNvCxnSpPr>
            <a:stCxn id="9" idx="2"/>
          </p:cNvCxnSpPr>
          <p:nvPr/>
        </p:nvCxnSpPr>
        <p:spPr bwMode="auto">
          <a:xfrm flipH="1">
            <a:off x="3789405" y="4257592"/>
            <a:ext cx="258875" cy="43591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0" name="Straight Arrow Connector 29"/>
          <p:cNvCxnSpPr>
            <a:stCxn id="22" idx="1"/>
          </p:cNvCxnSpPr>
          <p:nvPr/>
        </p:nvCxnSpPr>
        <p:spPr bwMode="auto">
          <a:xfrm flipH="1">
            <a:off x="4635271" y="5016671"/>
            <a:ext cx="768312" cy="13849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/>
          <p:cNvSpPr txBox="1"/>
          <p:nvPr/>
        </p:nvSpPr>
        <p:spPr>
          <a:xfrm>
            <a:off x="5290508" y="1564677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Could I use a loop?</a:t>
            </a:r>
          </a:p>
        </p:txBody>
      </p:sp>
      <p:sp>
        <p:nvSpPr>
          <p:cNvPr id="32" name="Freeform 31"/>
          <p:cNvSpPr/>
          <p:nvPr/>
        </p:nvSpPr>
        <p:spPr bwMode="auto">
          <a:xfrm>
            <a:off x="3352800" y="1812324"/>
            <a:ext cx="5296416" cy="4571222"/>
          </a:xfrm>
          <a:custGeom>
            <a:avLst/>
            <a:gdLst>
              <a:gd name="connsiteX0" fmla="*/ 0 w 5296416"/>
              <a:gd name="connsiteY0" fmla="*/ 3772930 h 4571222"/>
              <a:gd name="connsiteX1" fmla="*/ 527222 w 5296416"/>
              <a:gd name="connsiteY1" fmla="*/ 4349579 h 4571222"/>
              <a:gd name="connsiteX2" fmla="*/ 2281881 w 5296416"/>
              <a:gd name="connsiteY2" fmla="*/ 4547287 h 4571222"/>
              <a:gd name="connsiteX3" fmla="*/ 4267200 w 5296416"/>
              <a:gd name="connsiteY3" fmla="*/ 4440195 h 4571222"/>
              <a:gd name="connsiteX4" fmla="*/ 5189838 w 5296416"/>
              <a:gd name="connsiteY4" fmla="*/ 3410465 h 4571222"/>
              <a:gd name="connsiteX5" fmla="*/ 5255741 w 5296416"/>
              <a:gd name="connsiteY5" fmla="*/ 1334530 h 4571222"/>
              <a:gd name="connsiteX6" fmla="*/ 5000368 w 5296416"/>
              <a:gd name="connsiteY6" fmla="*/ 222422 h 4571222"/>
              <a:gd name="connsiteX7" fmla="*/ 4143632 w 5296416"/>
              <a:gd name="connsiteY7" fmla="*/ 0 h 457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96416" h="4571222">
                <a:moveTo>
                  <a:pt x="0" y="3772930"/>
                </a:moveTo>
                <a:cubicBezTo>
                  <a:pt x="73454" y="3996725"/>
                  <a:pt x="146909" y="4220520"/>
                  <a:pt x="527222" y="4349579"/>
                </a:cubicBezTo>
                <a:cubicBezTo>
                  <a:pt x="907536" y="4478639"/>
                  <a:pt x="1658551" y="4532184"/>
                  <a:pt x="2281881" y="4547287"/>
                </a:cubicBezTo>
                <a:cubicBezTo>
                  <a:pt x="2905211" y="4562390"/>
                  <a:pt x="3782540" y="4629665"/>
                  <a:pt x="4267200" y="4440195"/>
                </a:cubicBezTo>
                <a:cubicBezTo>
                  <a:pt x="4751860" y="4250725"/>
                  <a:pt x="5025081" y="3928076"/>
                  <a:pt x="5189838" y="3410465"/>
                </a:cubicBezTo>
                <a:cubicBezTo>
                  <a:pt x="5354595" y="2892854"/>
                  <a:pt x="5287319" y="1865870"/>
                  <a:pt x="5255741" y="1334530"/>
                </a:cubicBezTo>
                <a:cubicBezTo>
                  <a:pt x="5224163" y="803189"/>
                  <a:pt x="5185719" y="444844"/>
                  <a:pt x="5000368" y="222422"/>
                </a:cubicBezTo>
                <a:cubicBezTo>
                  <a:pt x="4815017" y="0"/>
                  <a:pt x="4283675" y="32951"/>
                  <a:pt x="4143632" y="0"/>
                </a:cubicBezTo>
              </a:path>
            </a:pathLst>
          </a:custGeom>
          <a:noFill/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551405" y="469896"/>
            <a:ext cx="2207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 I do when I find word?</a:t>
            </a:r>
          </a:p>
        </p:txBody>
      </p:sp>
      <p:cxnSp>
        <p:nvCxnSpPr>
          <p:cNvPr id="35" name="Straight Arrow Connector 34"/>
          <p:cNvCxnSpPr/>
          <p:nvPr/>
        </p:nvCxnSpPr>
        <p:spPr bwMode="auto">
          <a:xfrm flipH="1" flipV="1">
            <a:off x="5898292" y="1137680"/>
            <a:ext cx="300797" cy="3645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TextBox 35"/>
          <p:cNvSpPr txBox="1"/>
          <p:nvPr/>
        </p:nvSpPr>
        <p:spPr>
          <a:xfrm>
            <a:off x="7378184" y="322390"/>
            <a:ext cx="1588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Stop searching??</a:t>
            </a:r>
          </a:p>
        </p:txBody>
      </p:sp>
      <p:cxnSp>
        <p:nvCxnSpPr>
          <p:cNvPr id="38" name="Straight Arrow Connector 37"/>
          <p:cNvCxnSpPr>
            <a:endCxn id="36" idx="1"/>
          </p:cNvCxnSpPr>
          <p:nvPr/>
        </p:nvCxnSpPr>
        <p:spPr bwMode="auto">
          <a:xfrm flipV="1">
            <a:off x="6554315" y="645556"/>
            <a:ext cx="823869" cy="1475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" name="TextBox 1"/>
          <p:cNvSpPr txBox="1"/>
          <p:nvPr/>
        </p:nvSpPr>
        <p:spPr>
          <a:xfrm>
            <a:off x="8075461" y="120585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How?</a:t>
            </a:r>
          </a:p>
        </p:txBody>
      </p:sp>
      <p:cxnSp>
        <p:nvCxnSpPr>
          <p:cNvPr id="12" name="Straight Arrow Connector 11"/>
          <p:cNvCxnSpPr>
            <a:stCxn id="36" idx="2"/>
          </p:cNvCxnSpPr>
          <p:nvPr/>
        </p:nvCxnSpPr>
        <p:spPr bwMode="auto">
          <a:xfrm>
            <a:off x="8172535" y="968721"/>
            <a:ext cx="98254" cy="23713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0" name="TextBox 39"/>
          <p:cNvSpPr txBox="1"/>
          <p:nvPr/>
        </p:nvSpPr>
        <p:spPr>
          <a:xfrm>
            <a:off x="4622913" y="5868962"/>
            <a:ext cx="3249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Array contains multiple values</a:t>
            </a:r>
          </a:p>
        </p:txBody>
      </p:sp>
    </p:spTree>
    <p:extLst>
      <p:ext uri="{BB962C8B-B14F-4D97-AF65-F5344CB8AC3E}">
        <p14:creationId xmlns:p14="http://schemas.microsoft.com/office/powerpoint/2010/main" val="107928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22" grpId="0"/>
      <p:bldP spid="26" grpId="0"/>
      <p:bldP spid="31" grpId="0"/>
      <p:bldP spid="32" grpId="0" animBg="1"/>
      <p:bldP spid="33" grpId="0"/>
      <p:bldP spid="36" grpId="0"/>
      <p:bldP spid="2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359364"/>
            <a:ext cx="6347713" cy="1320800"/>
          </a:xfrm>
        </p:spPr>
        <p:txBody>
          <a:bodyPr/>
          <a:lstStyle/>
          <a:p>
            <a:r>
              <a:rPr lang="en-GB" dirty="0"/>
              <a:t>Subdivide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4249" y="1095628"/>
            <a:ext cx="4596714" cy="1812324"/>
          </a:xfrm>
        </p:spPr>
        <p:txBody>
          <a:bodyPr/>
          <a:lstStyle/>
          <a:p>
            <a:r>
              <a:rPr lang="en-GB" dirty="0"/>
              <a:t>Enter 10 words</a:t>
            </a:r>
          </a:p>
          <a:p>
            <a:r>
              <a:rPr lang="en-GB" dirty="0"/>
              <a:t>Enter search word</a:t>
            </a:r>
          </a:p>
          <a:p>
            <a:r>
              <a:rPr lang="en-GB" dirty="0"/>
              <a:t>Find word in list</a:t>
            </a:r>
          </a:p>
          <a:p>
            <a:r>
              <a:rPr lang="en-GB" dirty="0"/>
              <a:t>Display message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741" y="988531"/>
            <a:ext cx="26789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</p:txBody>
      </p:sp>
      <p:cxnSp>
        <p:nvCxnSpPr>
          <p:cNvPr id="6" name="Straight Arrow Connector 5"/>
          <p:cNvCxnSpPr/>
          <p:nvPr/>
        </p:nvCxnSpPr>
        <p:spPr bwMode="auto">
          <a:xfrm flipV="1">
            <a:off x="3113903" y="1342763"/>
            <a:ext cx="1120346" cy="88145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Arrow Connector 8"/>
          <p:cNvCxnSpPr/>
          <p:nvPr/>
        </p:nvCxnSpPr>
        <p:spPr bwMode="auto">
          <a:xfrm>
            <a:off x="1902941" y="1153293"/>
            <a:ext cx="2331308" cy="525502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/>
          <p:cNvCxnSpPr>
            <a:endCxn id="3" idx="1"/>
          </p:cNvCxnSpPr>
          <p:nvPr/>
        </p:nvCxnSpPr>
        <p:spPr bwMode="auto">
          <a:xfrm>
            <a:off x="2174790" y="1466332"/>
            <a:ext cx="2059459" cy="53545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2174790" y="2397209"/>
            <a:ext cx="2117124" cy="181232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5" name="Content Placeholder 2"/>
          <p:cNvSpPr txBox="1">
            <a:spLocks/>
          </p:cNvSpPr>
          <p:nvPr/>
        </p:nvSpPr>
        <p:spPr bwMode="auto">
          <a:xfrm>
            <a:off x="411893" y="3354520"/>
            <a:ext cx="5272216" cy="326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/>
              <a:t>What are problems you are trying to solve?</a:t>
            </a:r>
          </a:p>
          <a:p>
            <a:r>
              <a:rPr lang="en-GB" dirty="0"/>
              <a:t>How do I enter a list of words</a:t>
            </a:r>
          </a:p>
          <a:p>
            <a:pPr lvl="1"/>
            <a:r>
              <a:rPr lang="en-GB" dirty="0"/>
              <a:t>How do I enter a word?</a:t>
            </a:r>
          </a:p>
          <a:p>
            <a:r>
              <a:rPr lang="en-GB" dirty="0">
                <a:sym typeface="Wingdings" panose="05000000000000000000" pitchFamily="2" charset="2"/>
              </a:rPr>
              <a:t>How do I enter a search word?</a:t>
            </a:r>
          </a:p>
          <a:p>
            <a:r>
              <a:rPr lang="en-GB" dirty="0">
                <a:sym typeface="Wingdings" panose="05000000000000000000" pitchFamily="2" charset="2"/>
              </a:rPr>
              <a:t>How do I search list of words?</a:t>
            </a:r>
          </a:p>
          <a:p>
            <a:r>
              <a:rPr lang="en-GB" dirty="0">
                <a:sym typeface="Wingdings" panose="05000000000000000000" pitchFamily="2" charset="2"/>
              </a:rPr>
              <a:t>How do I display correct message (found/not found)?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How do I display message?</a:t>
            </a:r>
          </a:p>
          <a:p>
            <a:pPr lvl="1"/>
            <a:endParaRPr lang="en-GB" dirty="0"/>
          </a:p>
        </p:txBody>
      </p:sp>
      <p:sp>
        <p:nvSpPr>
          <p:cNvPr id="28" name="Content Placeholder 2"/>
          <p:cNvSpPr txBox="1">
            <a:spLocks/>
          </p:cNvSpPr>
          <p:nvPr/>
        </p:nvSpPr>
        <p:spPr bwMode="auto">
          <a:xfrm>
            <a:off x="5486399" y="3354520"/>
            <a:ext cx="3457575" cy="2647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/>
              <a:t>Name the some of the problems you are solving</a:t>
            </a:r>
          </a:p>
          <a:p>
            <a:endParaRPr lang="en-GB" b="1" dirty="0"/>
          </a:p>
          <a:p>
            <a:r>
              <a:rPr lang="en-GB" b="1" dirty="0" err="1"/>
              <a:t>readValues</a:t>
            </a:r>
            <a:r>
              <a:rPr lang="en-GB" dirty="0"/>
              <a:t> </a:t>
            </a:r>
          </a:p>
          <a:p>
            <a:r>
              <a:rPr lang="en-GB" b="1" dirty="0" err="1">
                <a:sym typeface="Wingdings" panose="05000000000000000000" pitchFamily="2" charset="2"/>
              </a:rPr>
              <a:t>readSearchWord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b="1" dirty="0" err="1">
                <a:sym typeface="Wingdings" panose="05000000000000000000" pitchFamily="2" charset="2"/>
              </a:rPr>
              <a:t>findWord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b="1" dirty="0" err="1">
                <a:sym typeface="Wingdings" panose="05000000000000000000" pitchFamily="2" charset="2"/>
              </a:rPr>
              <a:t>displayMessage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56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Each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044" y="2088984"/>
            <a:ext cx="6347714" cy="4499706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 err="1"/>
              <a:t>readValues</a:t>
            </a:r>
            <a:br>
              <a:rPr lang="en-GB" dirty="0"/>
            </a:br>
            <a:r>
              <a:rPr lang="en-GB" dirty="0"/>
              <a:t>Read all the values for the word list</a:t>
            </a:r>
            <a:br>
              <a:rPr lang="en-GB" dirty="0"/>
            </a:br>
            <a:r>
              <a:rPr lang="en-GB" dirty="0"/>
              <a:t>	Ask user to enter word</a:t>
            </a:r>
            <a:br>
              <a:rPr lang="en-GB" dirty="0"/>
            </a:br>
            <a:r>
              <a:rPr lang="en-GB" dirty="0"/>
              <a:t>	Read entered word</a:t>
            </a:r>
            <a:br>
              <a:rPr lang="en-GB" dirty="0"/>
            </a:br>
            <a:r>
              <a:rPr lang="en-GB" dirty="0"/>
              <a:t>Do I create array?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u="sng" dirty="0" err="1"/>
              <a:t>readSearchWord</a:t>
            </a:r>
            <a:br>
              <a:rPr lang="en-GB" dirty="0"/>
            </a:br>
            <a:r>
              <a:rPr lang="en-GB" dirty="0"/>
              <a:t>Ask user to enter search word</a:t>
            </a:r>
            <a:br>
              <a:rPr lang="en-GB" dirty="0"/>
            </a:br>
            <a:r>
              <a:rPr lang="en-GB" dirty="0"/>
              <a:t>Read entered word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534032" y="1095632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List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859785" y="1072293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array</a:t>
            </a:r>
          </a:p>
        </p:txBody>
      </p:sp>
      <p:cxnSp>
        <p:nvCxnSpPr>
          <p:cNvPr id="11" name="Straight Arrow Connector 10"/>
          <p:cNvCxnSpPr>
            <a:endCxn id="9" idx="1"/>
          </p:cNvCxnSpPr>
          <p:nvPr/>
        </p:nvCxnSpPr>
        <p:spPr bwMode="auto">
          <a:xfrm flipV="1">
            <a:off x="4176584" y="1256959"/>
            <a:ext cx="683201" cy="2333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487691" y="4111018"/>
            <a:ext cx="3390672" cy="1200329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Create array</a:t>
            </a:r>
            <a:br>
              <a:rPr lang="en-GB" dirty="0"/>
            </a:br>
            <a:r>
              <a:rPr lang="en-GB" dirty="0"/>
              <a:t>User enters each value in array</a:t>
            </a:r>
            <a:br>
              <a:rPr lang="en-GB" dirty="0"/>
            </a:br>
            <a:r>
              <a:rPr lang="en-GB" b="1" dirty="0"/>
              <a:t>Inputs</a:t>
            </a:r>
            <a:r>
              <a:rPr lang="en-GB" dirty="0"/>
              <a:t>: None</a:t>
            </a:r>
            <a:br>
              <a:rPr lang="en-GB" dirty="0"/>
            </a:br>
            <a:r>
              <a:rPr lang="en-GB" b="1" dirty="0"/>
              <a:t>Return</a:t>
            </a:r>
            <a:r>
              <a:rPr lang="en-GB" dirty="0"/>
              <a:t>: The array (word list)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81205" y="4258062"/>
            <a:ext cx="4326890" cy="923330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User enters each value in array</a:t>
            </a:r>
            <a:br>
              <a:rPr lang="en-GB" dirty="0"/>
            </a:br>
            <a:r>
              <a:rPr lang="en-GB" b="1" dirty="0"/>
              <a:t>Inputs</a:t>
            </a:r>
            <a:r>
              <a:rPr lang="en-GB" dirty="0"/>
              <a:t>: Array to be filled with user words</a:t>
            </a:r>
            <a:br>
              <a:rPr lang="en-GB" dirty="0"/>
            </a:br>
            <a:r>
              <a:rPr lang="en-GB" b="1" dirty="0"/>
              <a:t>Return</a:t>
            </a:r>
            <a:r>
              <a:rPr lang="en-GB" dirty="0"/>
              <a:t>: The array (word list)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>
            <a:off x="1539112" y="3352800"/>
            <a:ext cx="882812" cy="7358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/>
          <p:nvPr/>
        </p:nvCxnSpPr>
        <p:spPr bwMode="auto">
          <a:xfrm>
            <a:off x="2421924" y="3352800"/>
            <a:ext cx="2815977" cy="75821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TextBox 17"/>
          <p:cNvSpPr txBox="1"/>
          <p:nvPr/>
        </p:nvSpPr>
        <p:spPr>
          <a:xfrm>
            <a:off x="1047750" y="3675956"/>
            <a:ext cx="56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467393" y="355814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1" name="Right Brace 20"/>
          <p:cNvSpPr/>
          <p:nvPr/>
        </p:nvSpPr>
        <p:spPr bwMode="auto">
          <a:xfrm>
            <a:off x="5107459" y="2430162"/>
            <a:ext cx="222422" cy="560173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Right Brace 21"/>
          <p:cNvSpPr/>
          <p:nvPr/>
        </p:nvSpPr>
        <p:spPr bwMode="auto">
          <a:xfrm>
            <a:off x="4947011" y="5901336"/>
            <a:ext cx="222422" cy="560173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170141" y="2423650"/>
            <a:ext cx="2610379" cy="14773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Can we make this a generic problem because they look similar?</a:t>
            </a:r>
            <a:br>
              <a:rPr lang="en-GB" dirty="0"/>
            </a:br>
            <a:r>
              <a:rPr lang="en-GB" b="1" dirty="0" err="1"/>
              <a:t>readWord</a:t>
            </a:r>
            <a:endParaRPr lang="en-GB" b="1" dirty="0"/>
          </a:p>
        </p:txBody>
      </p:sp>
      <p:cxnSp>
        <p:nvCxnSpPr>
          <p:cNvPr id="25" name="Straight Arrow Connector 24"/>
          <p:cNvCxnSpPr/>
          <p:nvPr/>
        </p:nvCxnSpPr>
        <p:spPr bwMode="auto">
          <a:xfrm flipH="1" flipV="1">
            <a:off x="5511114" y="2776151"/>
            <a:ext cx="659027" cy="30111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7" name="Straight Arrow Connector 26"/>
          <p:cNvCxnSpPr/>
          <p:nvPr/>
        </p:nvCxnSpPr>
        <p:spPr bwMode="auto">
          <a:xfrm flipH="1">
            <a:off x="5327149" y="3543894"/>
            <a:ext cx="842992" cy="25773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0173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err="1">
                <a:sym typeface="Wingdings" panose="05000000000000000000" pitchFamily="2" charset="2"/>
              </a:rPr>
              <a:t>findWord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Search the list of entered words for the search 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Array containing words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True if found or false if not found</a:t>
            </a:r>
          </a:p>
          <a:p>
            <a:endParaRPr lang="en-GB" b="1" dirty="0">
              <a:sym typeface="Wingdings" panose="05000000000000000000" pitchFamily="2" charset="2"/>
            </a:endParaRPr>
          </a:p>
          <a:p>
            <a:r>
              <a:rPr lang="en-GB" b="1" u="sng" dirty="0" err="1">
                <a:sym typeface="Wingdings" panose="05000000000000000000" pitchFamily="2" charset="2"/>
              </a:rPr>
              <a:t>displayMessage</a:t>
            </a:r>
            <a:br>
              <a:rPr lang="en-GB" b="1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Display a message string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The message to display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None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GD &amp; H</a:t>
            </a:r>
          </a:p>
        </p:txBody>
      </p:sp>
      <p:sp>
        <p:nvSpPr>
          <p:cNvPr id="5" name="Right Brace 4"/>
          <p:cNvSpPr/>
          <p:nvPr/>
        </p:nvSpPr>
        <p:spPr bwMode="auto">
          <a:xfrm>
            <a:off x="5589563" y="3718309"/>
            <a:ext cx="222422" cy="985496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986490" y="3749392"/>
            <a:ext cx="2679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not really a problem, we know this is just </a:t>
            </a:r>
            <a:r>
              <a:rPr lang="en-GB" dirty="0" err="1"/>
              <a:t>System.out.printf</a:t>
            </a:r>
            <a:r>
              <a:rPr lang="en-GB" dirty="0"/>
              <a:t>()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 flipV="1">
            <a:off x="645953" y="3702883"/>
            <a:ext cx="2818701" cy="143451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880845" y="3610604"/>
            <a:ext cx="2877424" cy="166941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Content Placeholder 2"/>
          <p:cNvSpPr txBox="1">
            <a:spLocks/>
          </p:cNvSpPr>
          <p:nvPr/>
        </p:nvSpPr>
        <p:spPr bwMode="auto">
          <a:xfrm>
            <a:off x="1593996" y="5062465"/>
            <a:ext cx="7029450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chooseMessage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Given we have found word choose “found it” otherwise choose “not found”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Some value we can check when word is found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found or not found message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5108721" y="4907269"/>
            <a:ext cx="1174459" cy="5452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972961" y="4951831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Alternative?</a:t>
            </a:r>
          </a:p>
        </p:txBody>
      </p:sp>
    </p:spTree>
    <p:extLst>
      <p:ext uri="{BB962C8B-B14F-4D97-AF65-F5344CB8AC3E}">
        <p14:creationId xmlns:p14="http://schemas.microsoft.com/office/powerpoint/2010/main" val="212866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Rank the Problems from Easiest to Hardest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Display a message </a:t>
            </a:r>
            <a:r>
              <a:rPr lang="en-GB" dirty="0">
                <a:sym typeface="Wingdings" panose="05000000000000000000" pitchFamily="2" charset="2"/>
              </a:rPr>
              <a:t> Just </a:t>
            </a:r>
            <a:r>
              <a:rPr lang="en-GB" dirty="0" err="1">
                <a:sym typeface="Wingdings" panose="05000000000000000000" pitchFamily="2" charset="2"/>
              </a:rPr>
              <a:t>System.out.printf</a:t>
            </a:r>
            <a:r>
              <a:rPr lang="en-GB" dirty="0">
                <a:sym typeface="Wingdings" panose="05000000000000000000" pitchFamily="2" charset="2"/>
              </a:rPr>
              <a:t>()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readWord</a:t>
            </a:r>
            <a:r>
              <a:rPr lang="en-GB" dirty="0">
                <a:sym typeface="Wingdings" panose="05000000000000000000" pitchFamily="2" charset="2"/>
              </a:rPr>
              <a:t>  Just get user to enter one word (message asking user to enter word will be different)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readSearchWord</a:t>
            </a:r>
            <a:r>
              <a:rPr lang="en-GB" dirty="0"/>
              <a:t>  </a:t>
            </a:r>
            <a:r>
              <a:rPr lang="en-GB" dirty="0">
                <a:sym typeface="Wingdings" panose="05000000000000000000" pitchFamily="2" charset="2"/>
              </a:rPr>
              <a:t> Just input one word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chooseMessage</a:t>
            </a:r>
            <a:r>
              <a:rPr lang="en-GB" dirty="0">
                <a:sym typeface="Wingdings" panose="05000000000000000000" pitchFamily="2" charset="2"/>
              </a:rPr>
              <a:t>  Pick one of two message strings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readValues</a:t>
            </a:r>
            <a:r>
              <a:rPr lang="en-GB" dirty="0">
                <a:sym typeface="Wingdings" panose="05000000000000000000" pitchFamily="2" charset="2"/>
              </a:rPr>
              <a:t>  Input 10 values into an array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findWord</a:t>
            </a:r>
            <a:r>
              <a:rPr lang="en-GB" dirty="0">
                <a:sym typeface="Wingdings" panose="05000000000000000000" pitchFamily="2" charset="2"/>
              </a:rPr>
              <a:t>  Look for matching word in array</a:t>
            </a:r>
          </a:p>
          <a:p>
            <a:pPr marL="457200" indent="-457200">
              <a:buFont typeface="+mj-lt"/>
              <a:buAutoNum type="arabicPeriod"/>
            </a:pPr>
            <a:endParaRPr lang="en-GB" dirty="0">
              <a:sym typeface="Wingdings" panose="05000000000000000000" pitchFamily="2" charset="2"/>
            </a:endParaRP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ALWAYS SOLVE THE SIMPLEST PROBLEMS FIRST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714316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026" y="484915"/>
            <a:ext cx="6347713" cy="13208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6205"/>
            <a:ext cx="7029450" cy="4792620"/>
          </a:xfrm>
        </p:spPr>
        <p:txBody>
          <a:bodyPr/>
          <a:lstStyle/>
          <a:p>
            <a:r>
              <a:rPr lang="en-GB" dirty="0" err="1"/>
              <a:t>System.out.printf</a:t>
            </a:r>
            <a:r>
              <a:rPr lang="en-GB" dirty="0"/>
              <a:t>(“Found word”);</a:t>
            </a:r>
          </a:p>
          <a:p>
            <a:r>
              <a:rPr lang="en-GB" dirty="0" err="1"/>
              <a:t>System.out.printf</a:t>
            </a:r>
            <a:r>
              <a:rPr lang="en-GB" dirty="0"/>
              <a:t>(“Word not found”);</a:t>
            </a:r>
          </a:p>
          <a:p>
            <a:endParaRPr lang="en-GB" dirty="0"/>
          </a:p>
          <a:p>
            <a:r>
              <a:rPr lang="en-GB" dirty="0"/>
              <a:t>String </a:t>
            </a:r>
            <a:r>
              <a:rPr lang="en-GB" dirty="0" err="1"/>
              <a:t>someMessage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String word;</a:t>
            </a:r>
            <a:br>
              <a:rPr lang="en-GB" dirty="0"/>
            </a:br>
            <a:r>
              <a:rPr lang="en-GB" dirty="0" err="1"/>
              <a:t>System.out.printf</a:t>
            </a:r>
            <a:r>
              <a:rPr lang="en-GB" dirty="0"/>
              <a:t>(</a:t>
            </a:r>
            <a:r>
              <a:rPr lang="en-GB" dirty="0" err="1"/>
              <a:t>someMessage</a:t>
            </a:r>
            <a:r>
              <a:rPr lang="en-GB" dirty="0"/>
              <a:t>);</a:t>
            </a:r>
            <a:br>
              <a:rPr lang="en-GB" dirty="0"/>
            </a:br>
            <a:r>
              <a:rPr lang="en-GB" dirty="0"/>
              <a:t>word = </a:t>
            </a:r>
            <a:r>
              <a:rPr lang="en-GB" dirty="0" err="1"/>
              <a:t>stdin.nextLine</a:t>
            </a:r>
            <a:r>
              <a:rPr lang="en-GB" dirty="0"/>
              <a:t>();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346860" y="3857109"/>
            <a:ext cx="7029450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readWord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Display message to ask user to enter 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Read word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Message string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entered word</a:t>
            </a:r>
          </a:p>
        </p:txBody>
      </p:sp>
      <p:sp>
        <p:nvSpPr>
          <p:cNvPr id="6" name="Right Brace 5"/>
          <p:cNvSpPr/>
          <p:nvPr/>
        </p:nvSpPr>
        <p:spPr bwMode="auto">
          <a:xfrm>
            <a:off x="5762557" y="2278038"/>
            <a:ext cx="222422" cy="1190092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2512541" y="2826934"/>
            <a:ext cx="4399391" cy="1300528"/>
          </a:xfrm>
          <a:custGeom>
            <a:avLst/>
            <a:gdLst>
              <a:gd name="connsiteX0" fmla="*/ 3575221 w 4399391"/>
              <a:gd name="connsiteY0" fmla="*/ 81023 h 1300528"/>
              <a:gd name="connsiteX1" fmla="*/ 4234248 w 4399391"/>
              <a:gd name="connsiteY1" fmla="*/ 97498 h 1300528"/>
              <a:gd name="connsiteX2" fmla="*/ 4357816 w 4399391"/>
              <a:gd name="connsiteY2" fmla="*/ 1053088 h 1300528"/>
              <a:gd name="connsiteX3" fmla="*/ 3641124 w 4399391"/>
              <a:gd name="connsiteY3" fmla="*/ 1291985 h 1300528"/>
              <a:gd name="connsiteX4" fmla="*/ 2010032 w 4399391"/>
              <a:gd name="connsiteY4" fmla="*/ 838904 h 1300528"/>
              <a:gd name="connsiteX5" fmla="*/ 667264 w 4399391"/>
              <a:gd name="connsiteY5" fmla="*/ 740050 h 1300528"/>
              <a:gd name="connsiteX6" fmla="*/ 0 w 4399391"/>
              <a:gd name="connsiteY6" fmla="*/ 1020136 h 1300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9391" h="1300528">
                <a:moveTo>
                  <a:pt x="3575221" y="81023"/>
                </a:moveTo>
                <a:cubicBezTo>
                  <a:pt x="3839518" y="8255"/>
                  <a:pt x="4103815" y="-64513"/>
                  <a:pt x="4234248" y="97498"/>
                </a:cubicBezTo>
                <a:cubicBezTo>
                  <a:pt x="4364681" y="259509"/>
                  <a:pt x="4456670" y="854007"/>
                  <a:pt x="4357816" y="1053088"/>
                </a:cubicBezTo>
                <a:cubicBezTo>
                  <a:pt x="4258962" y="1252169"/>
                  <a:pt x="4032421" y="1327682"/>
                  <a:pt x="3641124" y="1291985"/>
                </a:cubicBezTo>
                <a:cubicBezTo>
                  <a:pt x="3249827" y="1256288"/>
                  <a:pt x="2505675" y="930893"/>
                  <a:pt x="2010032" y="838904"/>
                </a:cubicBezTo>
                <a:cubicBezTo>
                  <a:pt x="1514389" y="746915"/>
                  <a:pt x="1002269" y="709845"/>
                  <a:pt x="667264" y="740050"/>
                </a:cubicBezTo>
                <a:cubicBezTo>
                  <a:pt x="332259" y="770255"/>
                  <a:pt x="166129" y="895195"/>
                  <a:pt x="0" y="1020136"/>
                </a:cubicBezTo>
              </a:path>
            </a:pathLst>
          </a:cu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927488" y="5220334"/>
            <a:ext cx="3634328" cy="1477328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string</a:t>
            </a:r>
            <a:r>
              <a:rPr lang="en-GB" i="1" dirty="0"/>
              <a:t> </a:t>
            </a:r>
            <a:r>
              <a:rPr lang="en-GB" i="1" dirty="0" err="1"/>
              <a:t>readWord</a:t>
            </a:r>
            <a:r>
              <a:rPr lang="en-GB" i="1" dirty="0"/>
              <a:t>(</a:t>
            </a:r>
            <a:r>
              <a:rPr lang="en-GB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string message</a:t>
            </a:r>
            <a:r>
              <a:rPr lang="en-GB" i="1" dirty="0"/>
              <a:t>)</a:t>
            </a:r>
            <a:br>
              <a:rPr lang="en-GB" i="1" dirty="0"/>
            </a:br>
            <a:r>
              <a:rPr lang="en-GB" i="1" dirty="0"/>
              <a:t>{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dirty="0" err="1"/>
              <a:t>System.out.printf</a:t>
            </a:r>
            <a:r>
              <a:rPr lang="en-GB" i="1" dirty="0"/>
              <a:t>(message);</a:t>
            </a:r>
            <a:br>
              <a:rPr lang="en-GB" i="1" dirty="0"/>
            </a:br>
            <a:r>
              <a:rPr lang="en-GB" i="1" dirty="0"/>
              <a:t>     return </a:t>
            </a:r>
            <a:r>
              <a:rPr lang="en-GB" i="1" dirty="0" err="1"/>
              <a:t>stdin.nextLine</a:t>
            </a:r>
            <a:r>
              <a:rPr lang="en-GB" i="1" dirty="0"/>
              <a:t>();</a:t>
            </a:r>
          </a:p>
          <a:p>
            <a:r>
              <a:rPr lang="en-GB" i="1" dirty="0"/>
              <a:t>}</a:t>
            </a:r>
          </a:p>
        </p:txBody>
      </p:sp>
      <p:sp>
        <p:nvSpPr>
          <p:cNvPr id="9" name="Freeform 8"/>
          <p:cNvSpPr/>
          <p:nvPr/>
        </p:nvSpPr>
        <p:spPr bwMode="auto">
          <a:xfrm>
            <a:off x="6532605" y="2734689"/>
            <a:ext cx="1806061" cy="2485645"/>
          </a:xfrm>
          <a:custGeom>
            <a:avLst/>
            <a:gdLst>
              <a:gd name="connsiteX0" fmla="*/ 0 w 1806061"/>
              <a:gd name="connsiteY0" fmla="*/ 82652 h 2735235"/>
              <a:gd name="connsiteX1" fmla="*/ 1556952 w 1806061"/>
              <a:gd name="connsiteY1" fmla="*/ 156792 h 2735235"/>
              <a:gd name="connsiteX2" fmla="*/ 1746422 w 1806061"/>
              <a:gd name="connsiteY2" fmla="*/ 1507797 h 2735235"/>
              <a:gd name="connsiteX3" fmla="*/ 972065 w 1806061"/>
              <a:gd name="connsiteY3" fmla="*/ 2224489 h 2735235"/>
              <a:gd name="connsiteX4" fmla="*/ 444844 w 1806061"/>
              <a:gd name="connsiteY4" fmla="*/ 2306868 h 2735235"/>
              <a:gd name="connsiteX5" fmla="*/ 148281 w 1806061"/>
              <a:gd name="connsiteY5" fmla="*/ 2735235 h 2735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06061" h="2735235">
                <a:moveTo>
                  <a:pt x="0" y="82652"/>
                </a:moveTo>
                <a:cubicBezTo>
                  <a:pt x="632941" y="960"/>
                  <a:pt x="1265882" y="-80732"/>
                  <a:pt x="1556952" y="156792"/>
                </a:cubicBezTo>
                <a:cubicBezTo>
                  <a:pt x="1848022" y="394316"/>
                  <a:pt x="1843903" y="1163181"/>
                  <a:pt x="1746422" y="1507797"/>
                </a:cubicBezTo>
                <a:cubicBezTo>
                  <a:pt x="1648941" y="1852413"/>
                  <a:pt x="1188995" y="2091311"/>
                  <a:pt x="972065" y="2224489"/>
                </a:cubicBezTo>
                <a:cubicBezTo>
                  <a:pt x="755135" y="2357668"/>
                  <a:pt x="582141" y="2221744"/>
                  <a:pt x="444844" y="2306868"/>
                </a:cubicBezTo>
                <a:cubicBezTo>
                  <a:pt x="307547" y="2391992"/>
                  <a:pt x="227914" y="2563613"/>
                  <a:pt x="148281" y="2735235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32605" y="1942559"/>
            <a:ext cx="2331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Convert working solution to function</a:t>
            </a:r>
          </a:p>
        </p:txBody>
      </p:sp>
      <p:sp>
        <p:nvSpPr>
          <p:cNvPr id="12" name="Oval 11"/>
          <p:cNvSpPr/>
          <p:nvPr/>
        </p:nvSpPr>
        <p:spPr bwMode="auto">
          <a:xfrm>
            <a:off x="453081" y="1046205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13" name="Oval 12"/>
          <p:cNvSpPr/>
          <p:nvPr/>
        </p:nvSpPr>
        <p:spPr bwMode="auto">
          <a:xfrm>
            <a:off x="521945" y="2399419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18304" y="4613387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60000"/>
                    <a:lumOff val="40000"/>
                  </a:schemeClr>
                </a:solidFill>
              </a:rPr>
              <a:t>Inputs</a:t>
            </a:r>
          </a:p>
        </p:txBody>
      </p:sp>
      <p:cxnSp>
        <p:nvCxnSpPr>
          <p:cNvPr id="16" name="Straight Arrow Connector 15"/>
          <p:cNvCxnSpPr>
            <a:stCxn id="14" idx="1"/>
          </p:cNvCxnSpPr>
          <p:nvPr/>
        </p:nvCxnSpPr>
        <p:spPr bwMode="auto">
          <a:xfrm flipH="1">
            <a:off x="7782254" y="4798053"/>
            <a:ext cx="436050" cy="5468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3410465" y="598462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Return</a:t>
            </a:r>
          </a:p>
        </p:txBody>
      </p:sp>
      <p:cxnSp>
        <p:nvCxnSpPr>
          <p:cNvPr id="19" name="Straight Arrow Connector 18"/>
          <p:cNvCxnSpPr/>
          <p:nvPr/>
        </p:nvCxnSpPr>
        <p:spPr bwMode="auto">
          <a:xfrm flipV="1">
            <a:off x="4151870" y="5527589"/>
            <a:ext cx="864973" cy="4314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91773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string </a:t>
            </a:r>
            <a:r>
              <a:rPr lang="en-GB" dirty="0" err="1"/>
              <a:t>searchWord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 err="1"/>
              <a:t>searchWord</a:t>
            </a:r>
            <a:r>
              <a:rPr lang="en-GB" dirty="0"/>
              <a:t> = </a:t>
            </a:r>
            <a:r>
              <a:rPr lang="en-GB" dirty="0" err="1"/>
              <a:t>readWord</a:t>
            </a:r>
            <a:r>
              <a:rPr lang="en-GB" dirty="0"/>
              <a:t>(“Enter search word”);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Oval 4"/>
          <p:cNvSpPr/>
          <p:nvPr/>
        </p:nvSpPr>
        <p:spPr bwMode="auto">
          <a:xfrm>
            <a:off x="554896" y="1724025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3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0" y="2952139"/>
            <a:ext cx="5203353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readSearchWord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Display message to ask user to enter 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Read word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None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entered search word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403489" y="5080291"/>
            <a:ext cx="4515019" cy="1200329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/>
              <a:t>string </a:t>
            </a:r>
            <a:r>
              <a:rPr lang="en-GB" i="1" dirty="0" err="1"/>
              <a:t>readSearchWord</a:t>
            </a:r>
            <a:r>
              <a:rPr lang="en-GB" i="1" dirty="0"/>
              <a:t>()</a:t>
            </a:r>
            <a:br>
              <a:rPr lang="en-GB" i="1" dirty="0"/>
            </a:br>
            <a:r>
              <a:rPr lang="en-GB" i="1" dirty="0"/>
              <a:t>{</a:t>
            </a:r>
            <a:br>
              <a:rPr lang="en-GB" i="1" dirty="0"/>
            </a:br>
            <a:r>
              <a:rPr lang="en-GB" i="1" dirty="0"/>
              <a:t>     return </a:t>
            </a:r>
            <a:r>
              <a:rPr lang="en-GB" dirty="0" err="1"/>
              <a:t>readWord</a:t>
            </a:r>
            <a:r>
              <a:rPr lang="en-GB" dirty="0"/>
              <a:t>(“Enter search word”);</a:t>
            </a:r>
            <a:endParaRPr lang="en-GB" i="1" dirty="0"/>
          </a:p>
          <a:p>
            <a:r>
              <a:rPr lang="en-GB" i="1" dirty="0"/>
              <a:t>}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12666" y="2578354"/>
            <a:ext cx="2331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Convert working solution to function</a:t>
            </a:r>
          </a:p>
        </p:txBody>
      </p:sp>
      <p:sp>
        <p:nvSpPr>
          <p:cNvPr id="12" name="Freeform 11"/>
          <p:cNvSpPr/>
          <p:nvPr/>
        </p:nvSpPr>
        <p:spPr bwMode="auto">
          <a:xfrm>
            <a:off x="5873578" y="2479589"/>
            <a:ext cx="708134" cy="2578443"/>
          </a:xfrm>
          <a:custGeom>
            <a:avLst/>
            <a:gdLst>
              <a:gd name="connsiteX0" fmla="*/ 0 w 708134"/>
              <a:gd name="connsiteY0" fmla="*/ 0 h 2578443"/>
              <a:gd name="connsiteX1" fmla="*/ 650790 w 708134"/>
              <a:gd name="connsiteY1" fmla="*/ 897925 h 2578443"/>
              <a:gd name="connsiteX2" fmla="*/ 626076 w 708134"/>
              <a:gd name="connsiteY2" fmla="*/ 1886465 h 2578443"/>
              <a:gd name="connsiteX3" fmla="*/ 214184 w 708134"/>
              <a:gd name="connsiteY3" fmla="*/ 2578443 h 2578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8134" h="2578443">
                <a:moveTo>
                  <a:pt x="0" y="0"/>
                </a:moveTo>
                <a:cubicBezTo>
                  <a:pt x="273222" y="291757"/>
                  <a:pt x="546444" y="583514"/>
                  <a:pt x="650790" y="897925"/>
                </a:cubicBezTo>
                <a:cubicBezTo>
                  <a:pt x="755136" y="1212336"/>
                  <a:pt x="698844" y="1606379"/>
                  <a:pt x="626076" y="1886465"/>
                </a:cubicBezTo>
                <a:cubicBezTo>
                  <a:pt x="553308" y="2166551"/>
                  <a:pt x="245762" y="2526270"/>
                  <a:pt x="214184" y="2578443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Freeform 12"/>
          <p:cNvSpPr/>
          <p:nvPr/>
        </p:nvSpPr>
        <p:spPr bwMode="auto">
          <a:xfrm>
            <a:off x="4950941" y="3336324"/>
            <a:ext cx="1565189" cy="732039"/>
          </a:xfrm>
          <a:custGeom>
            <a:avLst/>
            <a:gdLst>
              <a:gd name="connsiteX0" fmla="*/ 1565189 w 1565189"/>
              <a:gd name="connsiteY0" fmla="*/ 0 h 732039"/>
              <a:gd name="connsiteX1" fmla="*/ 1145059 w 1565189"/>
              <a:gd name="connsiteY1" fmla="*/ 650790 h 732039"/>
              <a:gd name="connsiteX2" fmla="*/ 0 w 1565189"/>
              <a:gd name="connsiteY2" fmla="*/ 700217 h 732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65189" h="732039">
                <a:moveTo>
                  <a:pt x="1565189" y="0"/>
                </a:moveTo>
                <a:cubicBezTo>
                  <a:pt x="1485556" y="267043"/>
                  <a:pt x="1405924" y="534087"/>
                  <a:pt x="1145059" y="650790"/>
                </a:cubicBezTo>
                <a:cubicBezTo>
                  <a:pt x="884194" y="767493"/>
                  <a:pt x="442097" y="733855"/>
                  <a:pt x="0" y="700217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4054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1957"/>
            <a:ext cx="7029450" cy="4114800"/>
          </a:xfrm>
        </p:spPr>
        <p:txBody>
          <a:bodyPr/>
          <a:lstStyle/>
          <a:p>
            <a:r>
              <a:rPr lang="en-GB" dirty="0"/>
              <a:t>if(</a:t>
            </a:r>
            <a:r>
              <a:rPr lang="en-GB" i="1" dirty="0" err="1"/>
              <a:t>wordFound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</a:t>
            </a:r>
            <a:r>
              <a:rPr lang="en-GB" dirty="0" err="1"/>
              <a:t>System.out.printf</a:t>
            </a:r>
            <a:r>
              <a:rPr lang="en-GB" dirty="0"/>
              <a:t>(“Found word”);</a:t>
            </a:r>
            <a:br>
              <a:rPr lang="en-GB" dirty="0"/>
            </a:br>
            <a:r>
              <a:rPr lang="en-GB" dirty="0"/>
              <a:t>}</a:t>
            </a:r>
            <a:br>
              <a:rPr lang="en-GB" dirty="0"/>
            </a:br>
            <a:r>
              <a:rPr lang="en-GB" dirty="0"/>
              <a:t>else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err="1"/>
              <a:t>System.out.printf</a:t>
            </a:r>
            <a:r>
              <a:rPr lang="en-GB" dirty="0"/>
              <a:t>(“Word not found”);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Oval 4"/>
          <p:cNvSpPr/>
          <p:nvPr/>
        </p:nvSpPr>
        <p:spPr bwMode="auto">
          <a:xfrm>
            <a:off x="554896" y="751957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>
                <a:solidFill>
                  <a:srgbClr val="FF0000"/>
                </a:solidFill>
              </a:rPr>
              <a:t>4</a:t>
            </a:r>
            <a:endParaRPr kumimoji="0" lang="en-GB" sz="1800" b="1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50703" y="751957"/>
            <a:ext cx="22901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don’t know how to form this question yet!!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2273643" y="500268"/>
            <a:ext cx="3682314" cy="667484"/>
          </a:xfrm>
          <a:custGeom>
            <a:avLst/>
            <a:gdLst>
              <a:gd name="connsiteX0" fmla="*/ 0 w 3682314"/>
              <a:gd name="connsiteY0" fmla="*/ 263773 h 667484"/>
              <a:gd name="connsiteX1" fmla="*/ 444843 w 3682314"/>
              <a:gd name="connsiteY1" fmla="*/ 162 h 667484"/>
              <a:gd name="connsiteX2" fmla="*/ 1713470 w 3682314"/>
              <a:gd name="connsiteY2" fmla="*/ 296724 h 667484"/>
              <a:gd name="connsiteX3" fmla="*/ 2438400 w 3682314"/>
              <a:gd name="connsiteY3" fmla="*/ 609762 h 667484"/>
              <a:gd name="connsiteX4" fmla="*/ 3682314 w 3682314"/>
              <a:gd name="connsiteY4" fmla="*/ 667427 h 667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2314" h="667484">
                <a:moveTo>
                  <a:pt x="0" y="263773"/>
                </a:moveTo>
                <a:cubicBezTo>
                  <a:pt x="79632" y="129221"/>
                  <a:pt x="159265" y="-5330"/>
                  <a:pt x="444843" y="162"/>
                </a:cubicBezTo>
                <a:cubicBezTo>
                  <a:pt x="730421" y="5654"/>
                  <a:pt x="1381211" y="195124"/>
                  <a:pt x="1713470" y="296724"/>
                </a:cubicBezTo>
                <a:cubicBezTo>
                  <a:pt x="2045729" y="398324"/>
                  <a:pt x="2110259" y="547978"/>
                  <a:pt x="2438400" y="609762"/>
                </a:cubicBezTo>
                <a:cubicBezTo>
                  <a:pt x="2766541" y="671546"/>
                  <a:pt x="3682314" y="667427"/>
                  <a:pt x="3682314" y="667427"/>
                </a:cubicBezTo>
              </a:path>
            </a:pathLst>
          </a:custGeom>
          <a:noFill/>
          <a:ln w="38100" cap="flat" cmpd="sng" algn="ctr">
            <a:solidFill>
              <a:schemeClr val="tx1"/>
            </a:solidFill>
            <a:prstDash val="solid"/>
            <a:round/>
            <a:headEnd type="stealth" w="lg" len="lg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49694" y="3578979"/>
            <a:ext cx="4438074" cy="3139321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/>
              <a:t>void </a:t>
            </a:r>
            <a:r>
              <a:rPr lang="en-GB" i="1" dirty="0" err="1"/>
              <a:t>chooseMessage</a:t>
            </a:r>
            <a:r>
              <a:rPr lang="en-GB" i="1" dirty="0"/>
              <a:t>(</a:t>
            </a:r>
            <a:r>
              <a:rPr lang="en-GB" b="1" i="1" dirty="0"/>
              <a:t>bool </a:t>
            </a:r>
            <a:r>
              <a:rPr lang="en-GB" b="1" i="1" dirty="0" err="1"/>
              <a:t>wordFound</a:t>
            </a:r>
            <a:r>
              <a:rPr lang="en-GB" i="1" dirty="0"/>
              <a:t>)</a:t>
            </a:r>
            <a:br>
              <a:rPr lang="en-GB" i="1" dirty="0"/>
            </a:br>
            <a:r>
              <a:rPr lang="en-GB" i="1" dirty="0"/>
              <a:t>{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dirty="0"/>
              <a:t>if(</a:t>
            </a:r>
            <a:r>
              <a:rPr lang="en-GB" i="1" dirty="0" err="1"/>
              <a:t>wordFound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</a:t>
            </a:r>
            <a:r>
              <a:rPr lang="en-GB" dirty="0" err="1"/>
              <a:t>System.out.printf</a:t>
            </a:r>
            <a:r>
              <a:rPr lang="en-GB" dirty="0"/>
              <a:t>(“Found word”);</a:t>
            </a:r>
            <a:br>
              <a:rPr lang="en-GB" dirty="0"/>
            </a:br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    else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</a:t>
            </a:r>
            <a:r>
              <a:rPr lang="en-GB" dirty="0" err="1"/>
              <a:t>System.out.printf</a:t>
            </a:r>
            <a:r>
              <a:rPr lang="en-GB" dirty="0"/>
              <a:t>(“Word not found”);</a:t>
            </a:r>
            <a:br>
              <a:rPr lang="en-GB" dirty="0"/>
            </a:br>
            <a:r>
              <a:rPr lang="en-GB" dirty="0"/>
              <a:t>    }</a:t>
            </a:r>
            <a:endParaRPr lang="en-GB" i="1" dirty="0"/>
          </a:p>
          <a:p>
            <a:r>
              <a:rPr lang="en-GB" i="1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79963" y="4472115"/>
            <a:ext cx="25588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Could convert solution like this!!</a:t>
            </a:r>
            <a:br>
              <a:rPr lang="en-GB" dirty="0"/>
            </a:br>
            <a:r>
              <a:rPr lang="en-GB" dirty="0"/>
              <a:t>But it feels like it’s just a branch statement, rather than a solution to a problem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7302" y="2718245"/>
            <a:ext cx="18966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true = found</a:t>
            </a:r>
            <a:br>
              <a:rPr lang="en-GB" dirty="0"/>
            </a:br>
            <a:r>
              <a:rPr lang="en-GB" dirty="0"/>
              <a:t>false = not found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7718854" y="3367772"/>
            <a:ext cx="41189" cy="289828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626075" y="3657600"/>
            <a:ext cx="309742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Make use of solution to </a:t>
            </a:r>
          </a:p>
        </p:txBody>
      </p:sp>
      <p:sp>
        <p:nvSpPr>
          <p:cNvPr id="15" name="Oval 14"/>
          <p:cNvSpPr/>
          <p:nvPr/>
        </p:nvSpPr>
        <p:spPr bwMode="auto">
          <a:xfrm>
            <a:off x="3159038" y="3657600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>
                <a:solidFill>
                  <a:srgbClr val="FF0000"/>
                </a:solidFill>
              </a:rPr>
              <a:t>1</a:t>
            </a:r>
            <a:endParaRPr kumimoji="0" lang="en-GB" sz="1800" b="1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3076720" y="3041411"/>
            <a:ext cx="271788" cy="53756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/>
          <p:nvPr/>
        </p:nvCxnSpPr>
        <p:spPr bwMode="auto">
          <a:xfrm flipV="1">
            <a:off x="3348508" y="1781379"/>
            <a:ext cx="189471" cy="179760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981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58564"/>
            <a:ext cx="6347713" cy="1320800"/>
          </a:xfrm>
        </p:spPr>
        <p:txBody>
          <a:bodyPr/>
          <a:lstStyle/>
          <a:p>
            <a:r>
              <a:rPr lang="en-GB" dirty="0"/>
              <a:t>Generalise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br>
              <a:rPr lang="en-US" altLang="en-US" dirty="0"/>
            </a:b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68466" y="2654481"/>
            <a:ext cx="1886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Generalise, so we can handle any array length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3688056" y="3015049"/>
            <a:ext cx="2959880" cy="3764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7684" y="687481"/>
            <a:ext cx="438036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String[] list = new String[</a:t>
            </a:r>
            <a:r>
              <a:rPr lang="en-GB" b="1" dirty="0"/>
              <a:t>10</a:t>
            </a:r>
            <a:r>
              <a:rPr lang="en-GB" dirty="0"/>
              <a:t>];</a:t>
            </a:r>
            <a:br>
              <a:rPr lang="en-GB" dirty="0"/>
            </a:b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for(index = 0; index &lt; 10; index++)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0997" y="2908969"/>
            <a:ext cx="43803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int</a:t>
            </a:r>
            <a:r>
              <a:rPr lang="en-GB" dirty="0"/>
              <a:t> length</a:t>
            </a:r>
            <a:br>
              <a:rPr lang="en-GB" dirty="0"/>
            </a:br>
            <a:r>
              <a:rPr lang="en-GB" dirty="0"/>
              <a:t>String[] list = new String[</a:t>
            </a:r>
            <a:r>
              <a:rPr lang="en-GB" b="1" dirty="0"/>
              <a:t>length</a:t>
            </a:r>
            <a:r>
              <a:rPr lang="en-GB" dirty="0"/>
              <a:t>];</a:t>
            </a:r>
            <a:br>
              <a:rPr lang="en-GB" dirty="0"/>
            </a:b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for(index = 0; index &lt; length; index++)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>
            <a:off x="6244281" y="1030920"/>
            <a:ext cx="1467417" cy="16235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4721363" y="3938379"/>
            <a:ext cx="4380366" cy="2862322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string[] </a:t>
            </a:r>
            <a:r>
              <a:rPr lang="en-GB" dirty="0" err="1"/>
              <a:t>readValues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b="1" dirty="0"/>
              <a:t>length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String[] list = new String[length];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r>
              <a:rPr lang="en-GB" dirty="0"/>
              <a:t>    for(index = 0; index &lt; length; index++)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    return list;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20" name="Straight Arrow Connector 19"/>
          <p:cNvCxnSpPr/>
          <p:nvPr/>
        </p:nvCxnSpPr>
        <p:spPr bwMode="auto">
          <a:xfrm flipH="1">
            <a:off x="7397578" y="3577811"/>
            <a:ext cx="146118" cy="45049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Content Placeholder 2"/>
          <p:cNvSpPr txBox="1">
            <a:spLocks/>
          </p:cNvSpPr>
          <p:nvPr/>
        </p:nvSpPr>
        <p:spPr bwMode="auto">
          <a:xfrm>
            <a:off x="7159" y="1030920"/>
            <a:ext cx="3427779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readValues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Create array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Fill with words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Number of words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array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37960" y="5890994"/>
            <a:ext cx="2331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Convert working solution to function</a:t>
            </a:r>
          </a:p>
        </p:txBody>
      </p:sp>
      <p:sp>
        <p:nvSpPr>
          <p:cNvPr id="3" name="Freeform 2"/>
          <p:cNvSpPr/>
          <p:nvPr/>
        </p:nvSpPr>
        <p:spPr bwMode="auto">
          <a:xfrm>
            <a:off x="2339546" y="5025081"/>
            <a:ext cx="2364259" cy="1259404"/>
          </a:xfrm>
          <a:custGeom>
            <a:avLst/>
            <a:gdLst>
              <a:gd name="connsiteX0" fmla="*/ 0 w 2364259"/>
              <a:gd name="connsiteY0" fmla="*/ 0 h 1259404"/>
              <a:gd name="connsiteX1" fmla="*/ 140043 w 2364259"/>
              <a:gd name="connsiteY1" fmla="*/ 873211 h 1259404"/>
              <a:gd name="connsiteX2" fmla="*/ 502508 w 2364259"/>
              <a:gd name="connsiteY2" fmla="*/ 1161535 h 1259404"/>
              <a:gd name="connsiteX3" fmla="*/ 1721708 w 2364259"/>
              <a:gd name="connsiteY3" fmla="*/ 1252151 h 1259404"/>
              <a:gd name="connsiteX4" fmla="*/ 2364259 w 2364259"/>
              <a:gd name="connsiteY4" fmla="*/ 996778 h 1259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64259" h="1259404">
                <a:moveTo>
                  <a:pt x="0" y="0"/>
                </a:moveTo>
                <a:cubicBezTo>
                  <a:pt x="28146" y="339811"/>
                  <a:pt x="56292" y="679622"/>
                  <a:pt x="140043" y="873211"/>
                </a:cubicBezTo>
                <a:cubicBezTo>
                  <a:pt x="223794" y="1066800"/>
                  <a:pt x="238897" y="1098378"/>
                  <a:pt x="502508" y="1161535"/>
                </a:cubicBezTo>
                <a:cubicBezTo>
                  <a:pt x="766119" y="1224692"/>
                  <a:pt x="1411416" y="1279610"/>
                  <a:pt x="1721708" y="1252151"/>
                </a:cubicBezTo>
                <a:cubicBezTo>
                  <a:pt x="2032000" y="1224692"/>
                  <a:pt x="2198129" y="1110735"/>
                  <a:pt x="2364259" y="996778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5060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429" y="2977550"/>
            <a:ext cx="3788217" cy="2585323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// Search for word</a:t>
            </a:r>
            <a:br>
              <a:rPr lang="en-GB" dirty="0"/>
            </a:br>
            <a:r>
              <a:rPr lang="en-GB" dirty="0"/>
              <a:t>if(</a:t>
            </a:r>
            <a:r>
              <a:rPr lang="en-GB" b="1" dirty="0" err="1"/>
              <a:t>findWord</a:t>
            </a:r>
            <a:r>
              <a:rPr lang="en-GB" b="1" dirty="0"/>
              <a:t>(list, 10, word)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System.out.printf</a:t>
            </a:r>
            <a:r>
              <a:rPr lang="en-GB" b="1" dirty="0"/>
              <a:t>(“Found”);</a:t>
            </a:r>
          </a:p>
          <a:p>
            <a:r>
              <a:rPr lang="en-GB" dirty="0"/>
              <a:t>}</a:t>
            </a:r>
          </a:p>
          <a:p>
            <a:r>
              <a:rPr lang="en-GB" dirty="0"/>
              <a:t>else</a:t>
            </a:r>
          </a:p>
          <a:p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System.out.printf</a:t>
            </a:r>
            <a:r>
              <a:rPr lang="en-GB" b="1" dirty="0"/>
              <a:t>(“Not Found”);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82067" y="217877"/>
            <a:ext cx="4380366" cy="2862322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string[] </a:t>
            </a:r>
            <a:r>
              <a:rPr lang="en-GB" dirty="0" err="1"/>
              <a:t>readValues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length)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string[] list = new string[length];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r>
              <a:rPr lang="en-GB" dirty="0"/>
              <a:t>    for(index = 0; index &lt; length; index++)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    return list;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90305" y="3488299"/>
            <a:ext cx="4326826" cy="3139321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bool </a:t>
            </a:r>
            <a:r>
              <a:rPr lang="en-GB" dirty="0" err="1"/>
              <a:t>findWord</a:t>
            </a:r>
            <a:r>
              <a:rPr lang="en-GB" dirty="0"/>
              <a:t>(string[] list, </a:t>
            </a:r>
            <a:r>
              <a:rPr lang="en-GB" dirty="0" err="1"/>
              <a:t>int</a:t>
            </a:r>
            <a:r>
              <a:rPr lang="en-GB" dirty="0"/>
              <a:t> length,    </a:t>
            </a:r>
            <a:br>
              <a:rPr lang="en-GB" dirty="0"/>
            </a:br>
            <a:r>
              <a:rPr lang="en-GB" dirty="0"/>
              <a:t>		string word)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r>
              <a:rPr lang="en-GB" dirty="0"/>
              <a:t>    for(index = 0; index &lt; length; index++)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 if(list[index] == word)</a:t>
            </a:r>
            <a:br>
              <a:rPr lang="en-GB" dirty="0"/>
            </a:br>
            <a:r>
              <a:rPr lang="en-GB" dirty="0"/>
              <a:t>                return true;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    return false;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953" y="5689137"/>
            <a:ext cx="4761468" cy="92333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// Search for word</a:t>
            </a:r>
            <a:br>
              <a:rPr lang="en-GB" dirty="0"/>
            </a:br>
            <a:r>
              <a:rPr lang="en-GB" dirty="0"/>
              <a:t>bool </a:t>
            </a:r>
            <a:r>
              <a:rPr lang="en-GB" dirty="0" err="1"/>
              <a:t>wordFound</a:t>
            </a:r>
            <a:r>
              <a:rPr lang="en-GB" dirty="0"/>
              <a:t> = </a:t>
            </a:r>
            <a:r>
              <a:rPr lang="en-GB" b="1" dirty="0" err="1"/>
              <a:t>findWord</a:t>
            </a:r>
            <a:r>
              <a:rPr lang="en-GB" b="1" dirty="0"/>
              <a:t>(list, 10, word)</a:t>
            </a:r>
            <a:r>
              <a:rPr lang="en-GB" dirty="0"/>
              <a:t>;</a:t>
            </a:r>
            <a:br>
              <a:rPr lang="en-GB" dirty="0"/>
            </a:br>
            <a:r>
              <a:rPr lang="en-GB" b="1" dirty="0" err="1"/>
              <a:t>chooseMessage</a:t>
            </a:r>
            <a:r>
              <a:rPr lang="en-GB" dirty="0"/>
              <a:t>(</a:t>
            </a:r>
            <a:r>
              <a:rPr lang="en-GB" dirty="0" err="1"/>
              <a:t>wordFound</a:t>
            </a:r>
            <a:r>
              <a:rPr lang="en-GB" dirty="0"/>
              <a:t>);</a:t>
            </a:r>
          </a:p>
        </p:txBody>
      </p:sp>
      <p:sp>
        <p:nvSpPr>
          <p:cNvPr id="11" name="Right Brace 10"/>
          <p:cNvSpPr/>
          <p:nvPr/>
        </p:nvSpPr>
        <p:spPr bwMode="auto">
          <a:xfrm>
            <a:off x="4287984" y="3283054"/>
            <a:ext cx="222422" cy="2160550"/>
          </a:xfrm>
          <a:prstGeom prst="rightBrace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Freeform 11"/>
          <p:cNvSpPr/>
          <p:nvPr/>
        </p:nvSpPr>
        <p:spPr bwMode="auto">
          <a:xfrm>
            <a:off x="2517234" y="4352713"/>
            <a:ext cx="2227283" cy="1496152"/>
          </a:xfrm>
          <a:custGeom>
            <a:avLst/>
            <a:gdLst>
              <a:gd name="connsiteX0" fmla="*/ 1980625 w 2227283"/>
              <a:gd name="connsiteY0" fmla="*/ 21579 h 1496152"/>
              <a:gd name="connsiteX1" fmla="*/ 2194809 w 2227283"/>
              <a:gd name="connsiteY1" fmla="*/ 128671 h 1496152"/>
              <a:gd name="connsiteX2" fmla="*/ 2211285 w 2227283"/>
              <a:gd name="connsiteY2" fmla="*/ 1001882 h 1496152"/>
              <a:gd name="connsiteX3" fmla="*/ 2046528 w 2227283"/>
              <a:gd name="connsiteY3" fmla="*/ 1183114 h 1496152"/>
              <a:gd name="connsiteX4" fmla="*/ 580193 w 2227283"/>
              <a:gd name="connsiteY4" fmla="*/ 1051309 h 1496152"/>
              <a:gd name="connsiteX5" fmla="*/ 85923 w 2227283"/>
              <a:gd name="connsiteY5" fmla="*/ 1059546 h 1496152"/>
              <a:gd name="connsiteX6" fmla="*/ 3544 w 2227283"/>
              <a:gd name="connsiteY6" fmla="*/ 1496152 h 1496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27283" h="1496152">
                <a:moveTo>
                  <a:pt x="1980625" y="21579"/>
                </a:moveTo>
                <a:cubicBezTo>
                  <a:pt x="2068495" y="-6567"/>
                  <a:pt x="2156366" y="-34713"/>
                  <a:pt x="2194809" y="128671"/>
                </a:cubicBezTo>
                <a:cubicBezTo>
                  <a:pt x="2233252" y="292055"/>
                  <a:pt x="2235999" y="826142"/>
                  <a:pt x="2211285" y="1001882"/>
                </a:cubicBezTo>
                <a:cubicBezTo>
                  <a:pt x="2186572" y="1177623"/>
                  <a:pt x="2318376" y="1174876"/>
                  <a:pt x="2046528" y="1183114"/>
                </a:cubicBezTo>
                <a:cubicBezTo>
                  <a:pt x="1774680" y="1191352"/>
                  <a:pt x="906961" y="1071904"/>
                  <a:pt x="580193" y="1051309"/>
                </a:cubicBezTo>
                <a:cubicBezTo>
                  <a:pt x="253425" y="1030714"/>
                  <a:pt x="182031" y="985406"/>
                  <a:pt x="85923" y="1059546"/>
                </a:cubicBezTo>
                <a:cubicBezTo>
                  <a:pt x="-10185" y="1133686"/>
                  <a:pt x="-3321" y="1314919"/>
                  <a:pt x="3544" y="1496152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963425" y="5258938"/>
            <a:ext cx="53091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1184" y="217877"/>
            <a:ext cx="4624023" cy="2585323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String word;</a:t>
            </a:r>
          </a:p>
          <a:p>
            <a:r>
              <a:rPr lang="en-GB" dirty="0"/>
              <a:t>String[] list;</a:t>
            </a:r>
          </a:p>
          <a:p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endParaRPr lang="en-GB" dirty="0"/>
          </a:p>
          <a:p>
            <a:r>
              <a:rPr lang="en-GB" dirty="0"/>
              <a:t>// Read values</a:t>
            </a:r>
            <a:br>
              <a:rPr lang="en-GB" dirty="0"/>
            </a:br>
            <a:r>
              <a:rPr lang="en-GB" dirty="0"/>
              <a:t>list = </a:t>
            </a:r>
            <a:r>
              <a:rPr lang="en-GB" b="1" dirty="0" err="1"/>
              <a:t>readValues</a:t>
            </a:r>
            <a:r>
              <a:rPr lang="en-GB" b="1" dirty="0"/>
              <a:t>(list, 10);</a:t>
            </a:r>
          </a:p>
          <a:p>
            <a:endParaRPr lang="en-GB" dirty="0"/>
          </a:p>
          <a:p>
            <a:r>
              <a:rPr lang="en-GB" dirty="0"/>
              <a:t>// Read search word</a:t>
            </a:r>
            <a:br>
              <a:rPr lang="en-GB" dirty="0"/>
            </a:br>
            <a:r>
              <a:rPr lang="en-GB" b="1" dirty="0" err="1"/>
              <a:t>word</a:t>
            </a:r>
            <a:r>
              <a:rPr lang="en-GB" b="1" dirty="0"/>
              <a:t> = </a:t>
            </a:r>
            <a:r>
              <a:rPr lang="en-GB" b="1" dirty="0" err="1"/>
              <a:t>readWord</a:t>
            </a:r>
            <a:r>
              <a:rPr lang="en-GB" b="1" dirty="0"/>
              <a:t>(“Enter search word”);</a:t>
            </a:r>
          </a:p>
        </p:txBody>
      </p:sp>
    </p:spTree>
    <p:extLst>
      <p:ext uri="{BB962C8B-B14F-4D97-AF65-F5344CB8AC3E}">
        <p14:creationId xmlns:p14="http://schemas.microsoft.com/office/powerpoint/2010/main" val="251652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Restate the Problem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047750" y="1161535"/>
            <a:ext cx="7029450" cy="4677290"/>
          </a:xfrm>
        </p:spPr>
        <p:txBody>
          <a:bodyPr/>
          <a:lstStyle/>
          <a:p>
            <a:r>
              <a:rPr lang="en-GB" altLang="en-US" dirty="0"/>
              <a:t>Identify the Requirements and Constraints</a:t>
            </a:r>
          </a:p>
          <a:p>
            <a:endParaRPr lang="en-GB" altLang="en-US" dirty="0"/>
          </a:p>
          <a:p>
            <a:r>
              <a:rPr lang="en-GB" altLang="en-US" dirty="0"/>
              <a:t>Requirement:</a:t>
            </a:r>
            <a:br>
              <a:rPr lang="en-GB" altLang="en-US" dirty="0"/>
            </a:br>
            <a:r>
              <a:rPr lang="en-GB" altLang="en-US" dirty="0"/>
              <a:t>Something the program must or should do!!</a:t>
            </a:r>
            <a:br>
              <a:rPr lang="en-GB" altLang="en-US" dirty="0"/>
            </a:br>
            <a:r>
              <a:rPr lang="en-GB" altLang="en-US" dirty="0"/>
              <a:t>Example:</a:t>
            </a:r>
            <a:br>
              <a:rPr lang="en-GB" altLang="en-US" dirty="0"/>
            </a:br>
            <a:r>
              <a:rPr lang="en-GB" altLang="en-US" dirty="0"/>
              <a:t>“The user must be allowed to enter a number”</a:t>
            </a:r>
          </a:p>
          <a:p>
            <a:endParaRPr lang="en-GB" altLang="en-US" dirty="0"/>
          </a:p>
          <a:p>
            <a:r>
              <a:rPr lang="en-GB" altLang="en-US" dirty="0"/>
              <a:t>Constraint:</a:t>
            </a:r>
            <a:br>
              <a:rPr lang="en-GB" altLang="en-US" dirty="0"/>
            </a:br>
            <a:r>
              <a:rPr lang="en-GB" altLang="en-US" dirty="0"/>
              <a:t>A restriction or limitation</a:t>
            </a:r>
            <a:br>
              <a:rPr lang="en-GB" altLang="en-US" dirty="0"/>
            </a:br>
            <a:r>
              <a:rPr lang="en-GB" altLang="en-US" dirty="0"/>
              <a:t>A rule we must obey</a:t>
            </a:r>
            <a:br>
              <a:rPr lang="en-GB" altLang="en-US" dirty="0"/>
            </a:br>
            <a:r>
              <a:rPr lang="en-GB" altLang="en-US" dirty="0"/>
              <a:t>Example:</a:t>
            </a:r>
            <a:br>
              <a:rPr lang="en-GB" altLang="en-US" dirty="0"/>
            </a:br>
            <a:r>
              <a:rPr lang="en-GB" altLang="en-US" dirty="0"/>
              <a:t>“A number should only be 4 digits in length”</a:t>
            </a:r>
          </a:p>
        </p:txBody>
      </p:sp>
      <p:sp>
        <p:nvSpPr>
          <p:cNvPr id="8196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is a variable type “char” that is used to contain single characters</a:t>
            </a:r>
          </a:p>
          <a:p>
            <a:r>
              <a:rPr lang="en-GB" dirty="0"/>
              <a:t>A character value is denoted using single quotes (NOT double quotes) e.g. </a:t>
            </a:r>
            <a:r>
              <a:rPr lang="en-GB" b="1" dirty="0"/>
              <a:t>‘</a:t>
            </a:r>
            <a:r>
              <a:rPr lang="en-GB" dirty="0"/>
              <a:t>A</a:t>
            </a:r>
            <a:r>
              <a:rPr lang="en-GB" b="1" dirty="0"/>
              <a:t>’ </a:t>
            </a:r>
            <a:r>
              <a:rPr lang="en-GB" dirty="0"/>
              <a:t>and </a:t>
            </a:r>
            <a:r>
              <a:rPr lang="en-GB" b="1" dirty="0"/>
              <a:t>not</a:t>
            </a:r>
            <a:r>
              <a:rPr lang="en-GB" dirty="0"/>
              <a:t> “A”</a:t>
            </a:r>
          </a:p>
          <a:p>
            <a:endParaRPr lang="en-GB" b="1" dirty="0"/>
          </a:p>
          <a:p>
            <a:r>
              <a:rPr lang="en-GB" b="1" dirty="0"/>
              <a:t>Example:</a:t>
            </a:r>
            <a:br>
              <a:rPr lang="en-GB" b="1" dirty="0"/>
            </a:br>
            <a:r>
              <a:rPr lang="en-GB" dirty="0"/>
              <a:t>char digit;</a:t>
            </a:r>
            <a:br>
              <a:rPr lang="en-GB" dirty="0"/>
            </a:br>
            <a:r>
              <a:rPr lang="en-GB" dirty="0"/>
              <a:t>char letter;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digit = ‘1’;</a:t>
            </a:r>
            <a:br>
              <a:rPr lang="en-GB" dirty="0"/>
            </a:br>
            <a:r>
              <a:rPr lang="en-GB" dirty="0"/>
              <a:t>letter = ‘g’;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letter = “goat”;	</a:t>
            </a:r>
            <a:r>
              <a:rPr lang="en-GB" dirty="0">
                <a:sym typeface="Wingdings" panose="05000000000000000000" pitchFamily="2" charset="2"/>
              </a:rPr>
              <a:t> </a:t>
            </a:r>
            <a:r>
              <a:rPr lang="en-GB" b="1" dirty="0">
                <a:sym typeface="Wingdings" panose="05000000000000000000" pitchFamily="2" charset="2"/>
              </a:rPr>
              <a:t>not</a:t>
            </a:r>
            <a:r>
              <a:rPr lang="en-GB" dirty="0">
                <a:sym typeface="Wingdings" panose="05000000000000000000" pitchFamily="2" charset="2"/>
              </a:rPr>
              <a:t> a single character</a:t>
            </a:r>
            <a:r>
              <a:rPr lang="en-GB" dirty="0"/>
              <a:t>   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72714" y="5198075"/>
            <a:ext cx="67839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×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22875" y="3525795"/>
            <a:ext cx="9541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/>
              <a:t>‘a’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32066" y="3525795"/>
            <a:ext cx="12618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/>
              <a:t>“a”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32485" y="3343920"/>
            <a:ext cx="9044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0000"/>
                </a:solidFill>
              </a:rPr>
              <a:t>×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22829" y="3574752"/>
            <a:ext cx="6495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>
                <a:solidFill>
                  <a:schemeClr val="accent1">
                    <a:lumMod val="25000"/>
                  </a:schemeClr>
                </a:solidFill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25512570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40522"/>
            <a:ext cx="6347713" cy="1320800"/>
          </a:xfrm>
        </p:spPr>
        <p:txBody>
          <a:bodyPr/>
          <a:lstStyle/>
          <a:p>
            <a:r>
              <a:rPr lang="en-GB" dirty="0"/>
              <a:t>Strings and Character Array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1978"/>
            <a:ext cx="7029450" cy="5146847"/>
          </a:xfrm>
        </p:spPr>
        <p:txBody>
          <a:bodyPr>
            <a:normAutofit lnSpcReduction="10000"/>
          </a:bodyPr>
          <a:lstStyle/>
          <a:p>
            <a:r>
              <a:rPr kumimoji="0" lang="en-GB" altLang="en-US" b="1" dirty="0"/>
              <a:t>Strings are arrays of characters</a:t>
            </a:r>
          </a:p>
          <a:p>
            <a:r>
              <a:rPr lang="en-GB" dirty="0"/>
              <a:t>You can convert a string to a character array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String text = "12A";</a:t>
            </a:r>
            <a:br>
              <a:rPr lang="en-GB" dirty="0"/>
            </a:br>
            <a:r>
              <a:rPr lang="en-GB" dirty="0"/>
              <a:t>	char[] letters = </a:t>
            </a:r>
            <a:r>
              <a:rPr lang="en-GB" dirty="0" err="1">
                <a:solidFill>
                  <a:srgbClr val="FF0000"/>
                </a:solidFill>
              </a:rPr>
              <a:t>text.toCharArray</a:t>
            </a:r>
            <a:r>
              <a:rPr lang="en-GB" dirty="0">
                <a:solidFill>
                  <a:srgbClr val="FF0000"/>
                </a:solidFill>
              </a:rPr>
              <a:t>()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You can convert a character array to a string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char[] </a:t>
            </a:r>
            <a:r>
              <a:rPr lang="en-GB" b="1" dirty="0"/>
              <a:t>letters</a:t>
            </a:r>
            <a:r>
              <a:rPr lang="en-GB" dirty="0"/>
              <a:t> = new char[] { ‘a', ‘b', ‘5' };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startIndex</a:t>
            </a:r>
            <a:r>
              <a:rPr lang="en-GB" dirty="0"/>
              <a:t> = 0;    </a:t>
            </a:r>
            <a:r>
              <a:rPr lang="en-GB" dirty="0">
                <a:sym typeface="Wingdings" panose="05000000000000000000" pitchFamily="2" charset="2"/>
              </a:rPr>
              <a:t> Start at first letter i.e.  ‘a’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int</a:t>
            </a:r>
            <a:r>
              <a:rPr lang="en-GB" dirty="0"/>
              <a:t> length = 3;          </a:t>
            </a:r>
            <a:r>
              <a:rPr lang="en-GB" dirty="0">
                <a:sym typeface="Wingdings" panose="05000000000000000000" pitchFamily="2" charset="2"/>
              </a:rPr>
              <a:t> 3 letters i.e. a, b, 5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>
                <a:solidFill>
                  <a:schemeClr val="tx1"/>
                </a:solidFill>
              </a:rPr>
              <a:t>String text = </a:t>
            </a:r>
            <a:r>
              <a:rPr lang="en-GB" dirty="0" err="1">
                <a:solidFill>
                  <a:srgbClr val="FF0000"/>
                </a:solidFill>
              </a:rPr>
              <a:t>String.valueOf</a:t>
            </a:r>
            <a:r>
              <a:rPr lang="en-GB" dirty="0">
                <a:solidFill>
                  <a:srgbClr val="FF0000"/>
                </a:solidFill>
              </a:rPr>
              <a:t>(letters)</a:t>
            </a:r>
            <a:r>
              <a:rPr lang="en-GB" dirty="0">
                <a:solidFill>
                  <a:schemeClr val="tx1"/>
                </a:solidFill>
              </a:rPr>
              <a:t>;</a:t>
            </a:r>
          </a:p>
          <a:p>
            <a:endParaRPr lang="en-GB" dirty="0"/>
          </a:p>
          <a:p>
            <a:r>
              <a:rPr lang="en-GB" dirty="0"/>
              <a:t>The number of letters in character array can be found like this:</a:t>
            </a:r>
            <a:br>
              <a:rPr lang="en-GB" dirty="0"/>
            </a:br>
            <a:r>
              <a:rPr lang="en-GB" dirty="0"/>
              <a:t>String text = “</a:t>
            </a:r>
            <a:r>
              <a:rPr lang="en-GB" dirty="0" err="1"/>
              <a:t>abcd</a:t>
            </a:r>
            <a:r>
              <a:rPr lang="en-GB" dirty="0"/>
              <a:t>”;</a:t>
            </a:r>
            <a:br>
              <a:rPr lang="en-GB" dirty="0"/>
            </a:br>
            <a:r>
              <a:rPr lang="en-GB" dirty="0"/>
              <a:t>int length = </a:t>
            </a:r>
            <a:r>
              <a:rPr lang="en-GB" dirty="0" err="1"/>
              <a:t>text</a:t>
            </a:r>
            <a:r>
              <a:rPr lang="en-GB" sz="2400" b="1" dirty="0" err="1">
                <a:solidFill>
                  <a:srgbClr val="FF0000"/>
                </a:solidFill>
              </a:rPr>
              <a:t>.</a:t>
            </a:r>
            <a:r>
              <a:rPr lang="en-GB" dirty="0" err="1"/>
              <a:t>length</a:t>
            </a:r>
            <a:r>
              <a:rPr lang="en-GB" dirty="0"/>
              <a:t>();	</a:t>
            </a:r>
            <a:r>
              <a:rPr lang="en-GB" dirty="0">
                <a:sym typeface="Wingdings" panose="05000000000000000000" pitchFamily="2" charset="2"/>
              </a:rPr>
              <a:t> length is 4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73794" y="1622193"/>
            <a:ext cx="156324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letters[0] = ‘1’</a:t>
            </a:r>
            <a:br>
              <a:rPr lang="en-GB" dirty="0"/>
            </a:br>
            <a:r>
              <a:rPr lang="en-GB" dirty="0"/>
              <a:t>letters[1] = ‘2’</a:t>
            </a:r>
          </a:p>
          <a:p>
            <a:r>
              <a:rPr lang="en-GB" dirty="0"/>
              <a:t>letters[2] = ‘A’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85081" y="4195892"/>
            <a:ext cx="1358064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text = “ab5”</a:t>
            </a:r>
          </a:p>
        </p:txBody>
      </p:sp>
      <p:sp>
        <p:nvSpPr>
          <p:cNvPr id="7" name="Left Brace 6"/>
          <p:cNvSpPr/>
          <p:nvPr/>
        </p:nvSpPr>
        <p:spPr bwMode="auto">
          <a:xfrm>
            <a:off x="5939482" y="1622193"/>
            <a:ext cx="543697" cy="923330"/>
          </a:xfrm>
          <a:prstGeom prst="leftBrace">
            <a:avLst>
              <a:gd name="adj1" fmla="val 8333"/>
              <a:gd name="adj2" fmla="val 62491"/>
            </a:avLst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03312" y="5127287"/>
            <a:ext cx="2021737" cy="646331"/>
          </a:xfrm>
          <a:prstGeom prst="rect">
            <a:avLst/>
          </a:prstGeom>
          <a:noFill/>
          <a:ln w="222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Don’t forget the dot here</a:t>
            </a:r>
          </a:p>
        </p:txBody>
      </p:sp>
      <p:sp>
        <p:nvSpPr>
          <p:cNvPr id="9" name="Freeform 8"/>
          <p:cNvSpPr/>
          <p:nvPr/>
        </p:nvSpPr>
        <p:spPr bwMode="auto">
          <a:xfrm>
            <a:off x="3244496" y="5646545"/>
            <a:ext cx="3404419" cy="183799"/>
          </a:xfrm>
          <a:custGeom>
            <a:avLst/>
            <a:gdLst>
              <a:gd name="connsiteX0" fmla="*/ 19022 w 2992882"/>
              <a:gd name="connsiteY0" fmla="*/ 1752212 h 1995168"/>
              <a:gd name="connsiteX1" fmla="*/ 150828 w 2992882"/>
              <a:gd name="connsiteY1" fmla="*/ 1908730 h 1995168"/>
              <a:gd name="connsiteX2" fmla="*/ 1131130 w 2992882"/>
              <a:gd name="connsiteY2" fmla="*/ 1941682 h 1995168"/>
              <a:gd name="connsiteX3" fmla="*/ 1658352 w 2992882"/>
              <a:gd name="connsiteY3" fmla="*/ 1167325 h 1995168"/>
              <a:gd name="connsiteX4" fmla="*/ 1724255 w 2992882"/>
              <a:gd name="connsiteY4" fmla="*/ 343541 h 1995168"/>
              <a:gd name="connsiteX5" fmla="*/ 2440947 w 2992882"/>
              <a:gd name="connsiteY5" fmla="*/ 38741 h 1995168"/>
              <a:gd name="connsiteX6" fmla="*/ 2992882 w 2992882"/>
              <a:gd name="connsiteY6" fmla="*/ 14028 h 1995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2882" h="1995168">
                <a:moveTo>
                  <a:pt x="19022" y="1752212"/>
                </a:moveTo>
                <a:cubicBezTo>
                  <a:pt x="-7751" y="1814682"/>
                  <a:pt x="-34523" y="1877152"/>
                  <a:pt x="150828" y="1908730"/>
                </a:cubicBezTo>
                <a:cubicBezTo>
                  <a:pt x="336179" y="1940308"/>
                  <a:pt x="879876" y="2065249"/>
                  <a:pt x="1131130" y="1941682"/>
                </a:cubicBezTo>
                <a:cubicBezTo>
                  <a:pt x="1382384" y="1818115"/>
                  <a:pt x="1559498" y="1433682"/>
                  <a:pt x="1658352" y="1167325"/>
                </a:cubicBezTo>
                <a:cubicBezTo>
                  <a:pt x="1757206" y="900968"/>
                  <a:pt x="1593822" y="531638"/>
                  <a:pt x="1724255" y="343541"/>
                </a:cubicBezTo>
                <a:cubicBezTo>
                  <a:pt x="1854688" y="155444"/>
                  <a:pt x="2229509" y="93660"/>
                  <a:pt x="2440947" y="38741"/>
                </a:cubicBezTo>
                <a:cubicBezTo>
                  <a:pt x="2652385" y="-16178"/>
                  <a:pt x="2822633" y="-1075"/>
                  <a:pt x="2992882" y="14028"/>
                </a:cubicBezTo>
              </a:path>
            </a:pathLst>
          </a:custGeom>
          <a:noFill/>
          <a:ln w="22225" cap="flat" cmpd="sng" algn="ctr">
            <a:solidFill>
              <a:srgbClr val="FF0000"/>
            </a:solidFill>
            <a:prstDash val="dash"/>
            <a:round/>
            <a:headEnd type="stealth" w="lg" len="lg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643988" y="5995972"/>
            <a:ext cx="3217547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OR  char[] letters;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 err="1"/>
              <a:t>int</a:t>
            </a:r>
            <a:r>
              <a:rPr lang="en-GB" dirty="0"/>
              <a:t> length = </a:t>
            </a:r>
            <a:r>
              <a:rPr lang="en-GB" dirty="0" err="1"/>
              <a:t>letters.length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941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394043"/>
            <a:ext cx="6347713" cy="1320800"/>
          </a:xfrm>
        </p:spPr>
        <p:txBody>
          <a:bodyPr/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4443"/>
            <a:ext cx="7029450" cy="4784382"/>
          </a:xfrm>
        </p:spPr>
        <p:txBody>
          <a:bodyPr/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dirty="0"/>
              <a:t>Create a program that allows the user to enter a word, then reverse the letters in the word</a:t>
            </a:r>
          </a:p>
          <a:p>
            <a:r>
              <a:rPr lang="en-GB" dirty="0"/>
              <a:t>Display the reversed word.</a:t>
            </a:r>
          </a:p>
          <a:p>
            <a:r>
              <a:rPr lang="en-GB" dirty="0"/>
              <a:t>Constraint 1: The reversed word must be stored in a string variable</a:t>
            </a:r>
            <a:br>
              <a:rPr lang="en-GB" dirty="0"/>
            </a:br>
            <a:r>
              <a:rPr lang="en-GB" dirty="0"/>
              <a:t>Constraint 2: You must write your own functions</a:t>
            </a:r>
          </a:p>
          <a:p>
            <a:endParaRPr lang="en-GB" dirty="0"/>
          </a:p>
          <a:p>
            <a:r>
              <a:rPr lang="en-GB" dirty="0"/>
              <a:t>For example:</a:t>
            </a:r>
            <a:br>
              <a:rPr lang="en-GB" dirty="0"/>
            </a:br>
            <a:r>
              <a:rPr lang="en-GB" dirty="0"/>
              <a:t>“Hello” becomes “</a:t>
            </a:r>
            <a:r>
              <a:rPr lang="en-GB" dirty="0" err="1"/>
              <a:t>olleH</a:t>
            </a:r>
            <a:r>
              <a:rPr lang="en-GB" dirty="0"/>
              <a:t>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42505" y="4907257"/>
            <a:ext cx="5277568" cy="646331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Hint: A simple approach to create a second array to contain the reversed word.</a:t>
            </a:r>
          </a:p>
        </p:txBody>
      </p:sp>
    </p:spTree>
    <p:extLst>
      <p:ext uri="{BB962C8B-B14F-4D97-AF65-F5344CB8AC3E}">
        <p14:creationId xmlns:p14="http://schemas.microsoft.com/office/powerpoint/2010/main" val="2761164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95909"/>
            <a:ext cx="6347713" cy="1320800"/>
          </a:xfrm>
        </p:spPr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716692"/>
            <a:ext cx="7820025" cy="5122133"/>
          </a:xfrm>
        </p:spPr>
        <p:txBody>
          <a:bodyPr/>
          <a:lstStyle/>
          <a:p>
            <a:r>
              <a:rPr lang="en-GB" dirty="0"/>
              <a:t>Requirements</a:t>
            </a:r>
          </a:p>
          <a:p>
            <a:pPr lvl="1"/>
            <a:r>
              <a:rPr lang="en-GB" dirty="0"/>
              <a:t>User must be able to enter a word</a:t>
            </a:r>
          </a:p>
          <a:p>
            <a:pPr lvl="1"/>
            <a:r>
              <a:rPr lang="en-GB" dirty="0"/>
              <a:t>Letters in word must be reversed</a:t>
            </a:r>
          </a:p>
          <a:p>
            <a:pPr lvl="1"/>
            <a:r>
              <a:rPr lang="en-GB" dirty="0"/>
              <a:t>Must display the reversed word</a:t>
            </a:r>
          </a:p>
          <a:p>
            <a:pPr lvl="1"/>
            <a:endParaRPr lang="en-GB" dirty="0"/>
          </a:p>
          <a:p>
            <a:r>
              <a:rPr lang="en-GB" dirty="0"/>
              <a:t>Constraints</a:t>
            </a:r>
          </a:p>
          <a:p>
            <a:pPr lvl="1"/>
            <a:r>
              <a:rPr lang="en-GB" dirty="0"/>
              <a:t>Letters in reversed word are the same as those entered</a:t>
            </a:r>
          </a:p>
          <a:p>
            <a:r>
              <a:rPr lang="en-GB" dirty="0"/>
              <a:t>Work the problem</a:t>
            </a:r>
          </a:p>
          <a:p>
            <a:pPr lvl="1"/>
            <a:r>
              <a:rPr lang="en-GB" dirty="0"/>
              <a:t>Clearly we need to be able to read each letter from the original word</a:t>
            </a:r>
          </a:p>
          <a:p>
            <a:pPr lvl="1"/>
            <a:r>
              <a:rPr lang="en-GB" dirty="0"/>
              <a:t>First letter becomes the last letter, </a:t>
            </a:r>
            <a:r>
              <a:rPr lang="en-GB" dirty="0" err="1"/>
              <a:t>etc</a:t>
            </a:r>
            <a:endParaRPr lang="en-GB" dirty="0"/>
          </a:p>
          <a:p>
            <a:pPr lvl="2"/>
            <a:r>
              <a:rPr lang="en-GB" dirty="0"/>
              <a:t>Implies we need to read one letter at a time</a:t>
            </a:r>
          </a:p>
          <a:p>
            <a:pPr lvl="3"/>
            <a:r>
              <a:rPr lang="en-GB" dirty="0"/>
              <a:t>Implies we need to </a:t>
            </a:r>
            <a:r>
              <a:rPr lang="en-GB" b="1" dirty="0"/>
              <a:t>repeat</a:t>
            </a:r>
            <a:r>
              <a:rPr lang="en-GB" dirty="0"/>
              <a:t> reading</a:t>
            </a:r>
          </a:p>
          <a:p>
            <a:pPr lvl="2"/>
            <a:r>
              <a:rPr lang="en-GB" dirty="0"/>
              <a:t>Read from front of string</a:t>
            </a:r>
          </a:p>
          <a:p>
            <a:pPr lvl="2"/>
            <a:r>
              <a:rPr lang="en-GB" dirty="0"/>
              <a:t>Write to back of string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42356" y="5264745"/>
            <a:ext cx="9669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dirty="0" err="1"/>
              <a:t>abcde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dirty="0" err="1"/>
              <a:t>edcba</a:t>
            </a:r>
            <a:r>
              <a:rPr lang="en-GB" dirty="0"/>
              <a:t>”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701360"/>
              </p:ext>
            </p:extLst>
          </p:nvPr>
        </p:nvGraphicFramePr>
        <p:xfrm>
          <a:off x="5276335" y="4971515"/>
          <a:ext cx="2800865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01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2" name="Straight Arrow Connector 11"/>
          <p:cNvCxnSpPr/>
          <p:nvPr/>
        </p:nvCxnSpPr>
        <p:spPr bwMode="auto">
          <a:xfrm>
            <a:off x="5737654" y="5560678"/>
            <a:ext cx="2042984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/>
          <p:cNvCxnSpPr/>
          <p:nvPr/>
        </p:nvCxnSpPr>
        <p:spPr bwMode="auto">
          <a:xfrm flipH="1">
            <a:off x="5605849" y="5901690"/>
            <a:ext cx="2055340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8077200" y="5341111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Read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124875" y="5708631"/>
            <a:ext cx="719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Write</a:t>
            </a:r>
          </a:p>
        </p:txBody>
      </p:sp>
    </p:spTree>
    <p:extLst>
      <p:ext uri="{BB962C8B-B14F-4D97-AF65-F5344CB8AC3E}">
        <p14:creationId xmlns:p14="http://schemas.microsoft.com/office/powerpoint/2010/main" val="4262863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7438"/>
            <a:ext cx="7029450" cy="4611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string </a:t>
            </a:r>
            <a:r>
              <a:rPr lang="en-GB" dirty="0" err="1"/>
              <a:t>reversedWord</a:t>
            </a:r>
            <a:r>
              <a:rPr lang="en-GB" dirty="0"/>
              <a:t>(string word)</a:t>
            </a:r>
          </a:p>
          <a:p>
            <a:pPr marL="0" indent="0">
              <a:buNone/>
            </a:pP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char[] letters;</a:t>
            </a:r>
            <a:br>
              <a:rPr lang="en-GB" dirty="0"/>
            </a:br>
            <a:r>
              <a:rPr lang="en-GB" dirty="0"/>
              <a:t>     char[] reverse;</a:t>
            </a:r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count;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     letters = </a:t>
            </a:r>
            <a:r>
              <a:rPr lang="en-GB" dirty="0" err="1"/>
              <a:t>word.toCharArray</a:t>
            </a:r>
            <a:r>
              <a:rPr lang="en-GB" dirty="0"/>
              <a:t>();</a:t>
            </a:r>
            <a:br>
              <a:rPr lang="en-GB" dirty="0"/>
            </a:br>
            <a:r>
              <a:rPr lang="en-GB" dirty="0"/>
              <a:t>     reverse = new char[</a:t>
            </a:r>
            <a:r>
              <a:rPr lang="en-GB" dirty="0" err="1"/>
              <a:t>word.length</a:t>
            </a:r>
            <a:r>
              <a:rPr lang="en-GB" dirty="0"/>
              <a:t>()];</a:t>
            </a:r>
          </a:p>
          <a:p>
            <a:pPr marL="0" indent="0">
              <a:buNone/>
            </a:pPr>
            <a:r>
              <a:rPr lang="en-GB" dirty="0"/>
              <a:t>     for(count = 0; count &lt; </a:t>
            </a:r>
            <a:r>
              <a:rPr lang="en-GB" dirty="0" err="1"/>
              <a:t>word.length</a:t>
            </a:r>
            <a:r>
              <a:rPr lang="en-GB" dirty="0"/>
              <a:t>(); count++)</a:t>
            </a:r>
            <a:br>
              <a:rPr lang="en-GB" dirty="0"/>
            </a:br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 reverse[count] = letters[</a:t>
            </a:r>
            <a:r>
              <a:rPr lang="en-GB" dirty="0" err="1"/>
              <a:t>word.length</a:t>
            </a:r>
            <a:r>
              <a:rPr lang="en-GB" dirty="0"/>
              <a:t>() – 1 – count];</a:t>
            </a:r>
            <a:br>
              <a:rPr lang="en-GB" dirty="0"/>
            </a:br>
            <a:r>
              <a:rPr lang="en-GB" dirty="0"/>
              <a:t>     }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return new string(reverse, 0, </a:t>
            </a:r>
            <a:r>
              <a:rPr lang="en-GB" dirty="0" err="1"/>
              <a:t>word.length</a:t>
            </a:r>
            <a:r>
              <a:rPr lang="en-GB" dirty="0"/>
              <a:t>());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0407852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51512"/>
            <a:ext cx="6347713" cy="1320800"/>
          </a:xfrm>
        </p:spPr>
        <p:txBody>
          <a:bodyPr/>
          <a:lstStyle/>
          <a:p>
            <a:r>
              <a:rPr lang="en-GB" dirty="0"/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9114"/>
            <a:ext cx="7029450" cy="4899711"/>
          </a:xfrm>
        </p:spPr>
        <p:txBody>
          <a:bodyPr/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dirty="0"/>
              <a:t>Write a program that allows the user to enter a sentence and a word.</a:t>
            </a:r>
          </a:p>
          <a:p>
            <a:r>
              <a:rPr lang="en-GB" dirty="0"/>
              <a:t>The program should display the number of times the </a:t>
            </a:r>
            <a:r>
              <a:rPr lang="en-GB" b="1" dirty="0"/>
              <a:t>word</a:t>
            </a:r>
            <a:r>
              <a:rPr lang="en-GB" dirty="0"/>
              <a:t> appears in the sentence</a:t>
            </a:r>
          </a:p>
          <a:p>
            <a:r>
              <a:rPr lang="en-GB" dirty="0"/>
              <a:t>This does not include parts of words e.g. “</a:t>
            </a:r>
            <a:r>
              <a:rPr lang="en-GB" dirty="0" err="1"/>
              <a:t>seaview</a:t>
            </a:r>
            <a:r>
              <a:rPr lang="en-GB" dirty="0"/>
              <a:t>” is not counted if we are looking for the word “sea”</a:t>
            </a:r>
          </a:p>
          <a:p>
            <a:endParaRPr lang="en-GB" dirty="0"/>
          </a:p>
          <a:p>
            <a:r>
              <a:rPr lang="en-GB" dirty="0"/>
              <a:t>For example:</a:t>
            </a:r>
            <a:br>
              <a:rPr lang="en-GB" dirty="0"/>
            </a:br>
            <a:r>
              <a:rPr lang="en-GB" dirty="0"/>
              <a:t>They enter “This is a great big </a:t>
            </a:r>
            <a:r>
              <a:rPr lang="en-GB" u="sng" dirty="0"/>
              <a:t>blue</a:t>
            </a:r>
            <a:r>
              <a:rPr lang="en-GB" dirty="0"/>
              <a:t> ship with </a:t>
            </a:r>
            <a:r>
              <a:rPr lang="en-GB" u="sng" dirty="0"/>
              <a:t>blue</a:t>
            </a:r>
            <a:r>
              <a:rPr lang="en-GB" dirty="0"/>
              <a:t> sails”</a:t>
            </a:r>
            <a:br>
              <a:rPr lang="en-GB" dirty="0"/>
            </a:br>
            <a:r>
              <a:rPr lang="en-GB" dirty="0"/>
              <a:t>They enter the word “blue”</a:t>
            </a:r>
            <a:br>
              <a:rPr lang="en-GB" dirty="0"/>
            </a:br>
            <a:r>
              <a:rPr lang="en-GB" dirty="0"/>
              <a:t>The program prints 2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44796" y="5471724"/>
            <a:ext cx="59606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Hint 1: What separates the words in a sentence?</a:t>
            </a:r>
          </a:p>
          <a:p>
            <a:r>
              <a:rPr lang="en-GB" dirty="0"/>
              <a:t>Hint 2: In the string, find the positions of the first and last characters in word </a:t>
            </a:r>
            <a:r>
              <a:rPr lang="en-GB" dirty="0">
                <a:sym typeface="Wingdings" panose="05000000000000000000" pitchFamily="2" charset="2"/>
              </a:rPr>
              <a:t> could copy word into a new string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444796" y="5007828"/>
            <a:ext cx="5737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Simplify: Can you read and test just the first word?</a:t>
            </a:r>
          </a:p>
        </p:txBody>
      </p:sp>
    </p:spTree>
    <p:extLst>
      <p:ext uri="{BB962C8B-B14F-4D97-AF65-F5344CB8AC3E}">
        <p14:creationId xmlns:p14="http://schemas.microsoft.com/office/powerpoint/2010/main" val="1419047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5569" y="1787772"/>
            <a:ext cx="6347714" cy="3880773"/>
          </a:xfrm>
        </p:spPr>
        <p:txBody>
          <a:bodyPr/>
          <a:lstStyle/>
          <a:p>
            <a:r>
              <a:rPr lang="en-GB" dirty="0"/>
              <a:t>We can identify individual words by looking for spaces</a:t>
            </a:r>
          </a:p>
          <a:p>
            <a:r>
              <a:rPr lang="en-GB" dirty="0"/>
              <a:t>What is a space? </a:t>
            </a:r>
            <a:r>
              <a:rPr lang="en-GB" dirty="0">
                <a:sym typeface="Wingdings" panose="05000000000000000000" pitchFamily="2" charset="2"/>
              </a:rPr>
              <a:t> the character ‘ ‘ in the string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32139" y="992660"/>
            <a:ext cx="3481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Lucida Handwriting" panose="03010101010101010101" pitchFamily="66" charset="0"/>
              </a:rPr>
              <a:t>There is a space here</a:t>
            </a:r>
          </a:p>
        </p:txBody>
      </p:sp>
      <p:sp>
        <p:nvSpPr>
          <p:cNvPr id="6" name="Freeform 5"/>
          <p:cNvSpPr/>
          <p:nvPr/>
        </p:nvSpPr>
        <p:spPr bwMode="auto">
          <a:xfrm>
            <a:off x="4975809" y="1189455"/>
            <a:ext cx="497983" cy="1010048"/>
          </a:xfrm>
          <a:custGeom>
            <a:avLst/>
            <a:gdLst>
              <a:gd name="connsiteX0" fmla="*/ 419975 w 497983"/>
              <a:gd name="connsiteY0" fmla="*/ 13269 h 1010048"/>
              <a:gd name="connsiteX1" fmla="*/ 115175 w 497983"/>
              <a:gd name="connsiteY1" fmla="*/ 46221 h 1010048"/>
              <a:gd name="connsiteX2" fmla="*/ 16321 w 497983"/>
              <a:gd name="connsiteY2" fmla="*/ 392210 h 1010048"/>
              <a:gd name="connsiteX3" fmla="*/ 428213 w 497983"/>
              <a:gd name="connsiteY3" fmla="*/ 474588 h 1010048"/>
              <a:gd name="connsiteX4" fmla="*/ 494115 w 497983"/>
              <a:gd name="connsiteY4" fmla="*/ 1010048 h 1010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983" h="1010048">
                <a:moveTo>
                  <a:pt x="419975" y="13269"/>
                </a:moveTo>
                <a:cubicBezTo>
                  <a:pt x="301213" y="-1834"/>
                  <a:pt x="182451" y="-16936"/>
                  <a:pt x="115175" y="46221"/>
                </a:cubicBezTo>
                <a:cubicBezTo>
                  <a:pt x="47899" y="109378"/>
                  <a:pt x="-35852" y="320816"/>
                  <a:pt x="16321" y="392210"/>
                </a:cubicBezTo>
                <a:cubicBezTo>
                  <a:pt x="68494" y="463604"/>
                  <a:pt x="348581" y="371615"/>
                  <a:pt x="428213" y="474588"/>
                </a:cubicBezTo>
                <a:cubicBezTo>
                  <a:pt x="507845" y="577561"/>
                  <a:pt x="500980" y="793804"/>
                  <a:pt x="494115" y="1010048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48896" y="2597221"/>
            <a:ext cx="747512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string </a:t>
            </a:r>
            <a:r>
              <a:rPr lang="en-GB" dirty="0" err="1"/>
              <a:t>readWord</a:t>
            </a:r>
            <a:r>
              <a:rPr lang="en-GB" dirty="0"/>
              <a:t>(char[] sentence,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wordStart</a:t>
            </a:r>
            <a:r>
              <a:rPr lang="en-GB" dirty="0"/>
              <a:t>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remainingLength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</a:t>
            </a:r>
            <a:r>
              <a:rPr lang="en-GB" dirty="0" err="1"/>
              <a:t>int</a:t>
            </a:r>
            <a:r>
              <a:rPr lang="en-GB" dirty="0"/>
              <a:t> count = 0;</a:t>
            </a:r>
            <a:br>
              <a:rPr lang="en-GB" dirty="0"/>
            </a:br>
            <a:r>
              <a:rPr lang="en-GB" dirty="0"/>
              <a:t>      while(count &lt; </a:t>
            </a:r>
            <a:r>
              <a:rPr lang="en-GB" dirty="0" err="1"/>
              <a:t>remainingLength</a:t>
            </a:r>
            <a:r>
              <a:rPr lang="en-GB" dirty="0"/>
              <a:t> &amp;&amp; sentence[</a:t>
            </a:r>
            <a:r>
              <a:rPr lang="en-GB" dirty="0" err="1"/>
              <a:t>wordStart+count</a:t>
            </a:r>
            <a:r>
              <a:rPr lang="en-GB" dirty="0"/>
              <a:t>] != ‘ ‘)</a:t>
            </a:r>
            <a:br>
              <a:rPr lang="en-GB" dirty="0"/>
            </a:br>
            <a:r>
              <a:rPr lang="en-GB" dirty="0"/>
              <a:t>      {</a:t>
            </a:r>
            <a:br>
              <a:rPr lang="en-GB" dirty="0"/>
            </a:br>
            <a:r>
              <a:rPr lang="en-GB" dirty="0"/>
              <a:t>           count++;	// Count the non-space characters</a:t>
            </a:r>
            <a:br>
              <a:rPr lang="en-GB" dirty="0"/>
            </a:br>
            <a:r>
              <a:rPr lang="en-GB" dirty="0"/>
              <a:t>      }</a:t>
            </a:r>
            <a:br>
              <a:rPr lang="en-GB" dirty="0"/>
            </a:br>
            <a:r>
              <a:rPr lang="en-GB" dirty="0"/>
              <a:t>      return  ….. a string …..;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75569" y="5613995"/>
            <a:ext cx="3481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Lucida Handwriting" panose="03010101010101010101" pitchFamily="66" charset="0"/>
              </a:rPr>
              <a:t>Consider skipping multiple spaces between words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86457" y="5037007"/>
            <a:ext cx="3948517" cy="1754326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while(count &lt; </a:t>
            </a:r>
            <a:r>
              <a:rPr lang="en-GB" dirty="0" err="1"/>
              <a:t>remainingLength</a:t>
            </a:r>
            <a:r>
              <a:rPr lang="en-GB" dirty="0"/>
              <a:t> </a:t>
            </a:r>
          </a:p>
          <a:p>
            <a:r>
              <a:rPr lang="en-GB" dirty="0"/>
              <a:t>&amp;&amp; sentence[</a:t>
            </a:r>
            <a:r>
              <a:rPr lang="en-GB" dirty="0" err="1"/>
              <a:t>wordStart+count</a:t>
            </a:r>
            <a:r>
              <a:rPr lang="en-GB" dirty="0"/>
              <a:t>] == ‘ ‘)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wordStart</a:t>
            </a:r>
            <a:r>
              <a:rPr lang="en-GB" dirty="0"/>
              <a:t>++;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remainingLength</a:t>
            </a:r>
            <a:r>
              <a:rPr lang="en-GB" dirty="0"/>
              <a:t>--;	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10" name="Freeform 9"/>
          <p:cNvSpPr/>
          <p:nvPr/>
        </p:nvSpPr>
        <p:spPr bwMode="auto">
          <a:xfrm>
            <a:off x="366342" y="3452119"/>
            <a:ext cx="1116469" cy="2634823"/>
          </a:xfrm>
          <a:custGeom>
            <a:avLst/>
            <a:gdLst>
              <a:gd name="connsiteX0" fmla="*/ 877572 w 1116469"/>
              <a:gd name="connsiteY0" fmla="*/ 2619167 h 2634823"/>
              <a:gd name="connsiteX1" fmla="*/ 193831 w 1116469"/>
              <a:gd name="connsiteY1" fmla="*/ 2512076 h 2634823"/>
              <a:gd name="connsiteX2" fmla="*/ 4361 w 1116469"/>
              <a:gd name="connsiteY2" fmla="*/ 1713005 h 2634823"/>
              <a:gd name="connsiteX3" fmla="*/ 94977 w 1116469"/>
              <a:gd name="connsiteY3" fmla="*/ 403189 h 2634823"/>
              <a:gd name="connsiteX4" fmla="*/ 465680 w 1116469"/>
              <a:gd name="connsiteY4" fmla="*/ 40724 h 2634823"/>
              <a:gd name="connsiteX5" fmla="*/ 1116469 w 1116469"/>
              <a:gd name="connsiteY5" fmla="*/ 24249 h 2634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6469" h="2634823">
                <a:moveTo>
                  <a:pt x="877572" y="2619167"/>
                </a:moveTo>
                <a:cubicBezTo>
                  <a:pt x="608469" y="2641135"/>
                  <a:pt x="339366" y="2663103"/>
                  <a:pt x="193831" y="2512076"/>
                </a:cubicBezTo>
                <a:cubicBezTo>
                  <a:pt x="48296" y="2361049"/>
                  <a:pt x="20837" y="2064486"/>
                  <a:pt x="4361" y="1713005"/>
                </a:cubicBezTo>
                <a:cubicBezTo>
                  <a:pt x="-12115" y="1361524"/>
                  <a:pt x="18090" y="681903"/>
                  <a:pt x="94977" y="403189"/>
                </a:cubicBezTo>
                <a:cubicBezTo>
                  <a:pt x="171864" y="124475"/>
                  <a:pt x="295431" y="103881"/>
                  <a:pt x="465680" y="40724"/>
                </a:cubicBezTo>
                <a:cubicBezTo>
                  <a:pt x="635929" y="-22433"/>
                  <a:pt x="876199" y="908"/>
                  <a:pt x="1116469" y="24249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9679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09599" y="258872"/>
            <a:ext cx="6347713" cy="1320800"/>
          </a:xfrm>
        </p:spPr>
        <p:txBody>
          <a:bodyPr/>
          <a:lstStyle/>
          <a:p>
            <a:r>
              <a:rPr lang="en-GB" altLang="en-US" dirty="0"/>
              <a:t>ASCII Code</a:t>
            </a:r>
            <a:br>
              <a:rPr lang="en-GB" altLang="en-US" dirty="0"/>
            </a:br>
            <a:r>
              <a:rPr lang="en-GB" altLang="en-US" dirty="0">
                <a:solidFill>
                  <a:srgbClr val="FF0000"/>
                </a:solidFill>
              </a:rPr>
              <a:t>You must experiment!!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047750" y="1252151"/>
            <a:ext cx="7029450" cy="4586674"/>
          </a:xfrm>
        </p:spPr>
        <p:txBody>
          <a:bodyPr/>
          <a:lstStyle/>
          <a:p>
            <a:r>
              <a:rPr lang="en-GB" altLang="en-US" dirty="0"/>
              <a:t>You can get the </a:t>
            </a:r>
            <a:r>
              <a:rPr lang="en-GB" altLang="en-US" dirty="0" err="1"/>
              <a:t>ascii</a:t>
            </a:r>
            <a:r>
              <a:rPr lang="en-GB" altLang="en-US" dirty="0"/>
              <a:t> value of a character like this: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char letter = ‘A’;</a:t>
            </a:r>
            <a:br>
              <a:rPr lang="en-GB" altLang="en-US" dirty="0"/>
            </a:br>
            <a:r>
              <a:rPr lang="en-GB" altLang="en-US" dirty="0" err="1"/>
              <a:t>int</a:t>
            </a:r>
            <a:r>
              <a:rPr lang="en-GB" altLang="en-US" dirty="0"/>
              <a:t> value = (</a:t>
            </a:r>
            <a:r>
              <a:rPr lang="en-GB" altLang="en-US" dirty="0" err="1"/>
              <a:t>int</a:t>
            </a:r>
            <a:r>
              <a:rPr lang="en-GB" altLang="en-US" dirty="0"/>
              <a:t>)letter;		// decimal 65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dirty="0"/>
          </a:p>
          <a:p>
            <a:r>
              <a:rPr lang="en-GB" altLang="en-US" dirty="0"/>
              <a:t>What </a:t>
            </a:r>
            <a:r>
              <a:rPr kumimoji="0" lang="en-GB" altLang="en-US" dirty="0"/>
              <a:t>do we mean by a character?</a:t>
            </a:r>
          </a:p>
          <a:p>
            <a:r>
              <a:rPr kumimoji="0" lang="en-GB" altLang="en-US" dirty="0"/>
              <a:t>Look up the ASCII table</a:t>
            </a:r>
          </a:p>
          <a:p>
            <a:endParaRPr kumimoji="0" lang="en-GB" altLang="en-US" dirty="0"/>
          </a:p>
          <a:p>
            <a:r>
              <a:rPr kumimoji="0" lang="en-GB" altLang="en-US" b="1" u="sng" dirty="0"/>
              <a:t>Experiment</a:t>
            </a:r>
            <a:r>
              <a:rPr kumimoji="0" lang="en-GB" altLang="en-US" dirty="0"/>
              <a:t>:</a:t>
            </a:r>
            <a:br>
              <a:rPr kumimoji="0" lang="en-GB" altLang="en-US" dirty="0"/>
            </a:br>
            <a:r>
              <a:rPr kumimoji="0" lang="en-GB" altLang="en-US" dirty="0"/>
              <a:t>What happens when you subtract one character from another? </a:t>
            </a:r>
            <a:br>
              <a:rPr kumimoji="0" lang="en-GB" altLang="en-US" dirty="0"/>
            </a:br>
            <a:r>
              <a:rPr kumimoji="0" lang="en-GB" altLang="en-US" dirty="0"/>
              <a:t>For example, try ‘9’ – ‘0’</a:t>
            </a:r>
            <a:br>
              <a:rPr kumimoji="0" lang="en-GB" altLang="en-US" dirty="0"/>
            </a:br>
            <a:r>
              <a:rPr kumimoji="0" lang="en-GB" altLang="en-US" dirty="0"/>
              <a:t>Why is this useful?</a:t>
            </a:r>
          </a:p>
          <a:p>
            <a:endParaRPr lang="en-GB" altLang="en-US" dirty="0"/>
          </a:p>
        </p:txBody>
      </p:sp>
      <p:sp>
        <p:nvSpPr>
          <p:cNvPr id="13316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50822"/>
            <a:ext cx="7029450" cy="5106987"/>
          </a:xfrm>
        </p:spPr>
        <p:txBody>
          <a:bodyPr/>
          <a:lstStyle/>
          <a:p>
            <a:pPr>
              <a:defRPr/>
            </a:pPr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pPr>
              <a:defRPr/>
            </a:pPr>
            <a:r>
              <a:rPr lang="en-GB" dirty="0"/>
              <a:t>Write a program that allows the user to enter a number but forces them to re-enter the number if the value they type in contains anything that is not a letter. The number is read when the Enter key is pressed</a:t>
            </a:r>
          </a:p>
          <a:p>
            <a:pPr>
              <a:defRPr/>
            </a:pPr>
            <a:r>
              <a:rPr lang="en-GB" dirty="0"/>
              <a:t>For example: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	“12A34” is incorrect </a:t>
            </a:r>
            <a:r>
              <a:rPr lang="en-GB" dirty="0">
                <a:sym typeface="Wingdings" panose="05000000000000000000" pitchFamily="2" charset="2"/>
              </a:rPr>
              <a:t> contains letter “A”</a:t>
            </a:r>
            <a:br>
              <a:rPr lang="en-GB" dirty="0"/>
            </a:br>
            <a:r>
              <a:rPr lang="en-GB" dirty="0"/>
              <a:t>	“12345” is correct </a:t>
            </a:r>
            <a:r>
              <a:rPr lang="en-GB" dirty="0">
                <a:sym typeface="Wingdings" panose="05000000000000000000" pitchFamily="2" charset="2"/>
              </a:rPr>
              <a:t> value is 12345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14340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4341" name="TextBox 4"/>
          <p:cNvSpPr txBox="1">
            <a:spLocks noChangeArrowheads="1"/>
          </p:cNvSpPr>
          <p:nvPr/>
        </p:nvSpPr>
        <p:spPr bwMode="auto">
          <a:xfrm>
            <a:off x="940659" y="4516137"/>
            <a:ext cx="70104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b="1" u="sng" dirty="0"/>
              <a:t>Constraint: </a:t>
            </a:r>
            <a:r>
              <a:rPr kumimoji="0" lang="en-GB" altLang="en-US" dirty="0"/>
              <a:t>You must write your own functions, using strings as arrays of characters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Possible Answer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User must enter a text number</a:t>
            </a:r>
          </a:p>
          <a:p>
            <a:r>
              <a:rPr lang="en-GB" altLang="en-US"/>
              <a:t>Each text character must be in the range ‘0’ to ‘9’ (numeric digits)</a:t>
            </a:r>
          </a:p>
          <a:p>
            <a:r>
              <a:rPr lang="en-GB" altLang="en-US"/>
              <a:t>The number is terminated by pressing the Enter key</a:t>
            </a:r>
          </a:p>
          <a:p>
            <a:r>
              <a:rPr lang="en-GB" altLang="en-US"/>
              <a:t>User must re-enter text number unless ALL the characters are numeric digits</a:t>
            </a:r>
          </a:p>
          <a:p>
            <a:endParaRPr lang="en-GB" altLang="en-US"/>
          </a:p>
          <a:p>
            <a:r>
              <a:rPr lang="en-GB" altLang="en-US"/>
              <a:t>Requirement:</a:t>
            </a:r>
          </a:p>
          <a:p>
            <a:pPr lvl="1"/>
            <a:r>
              <a:rPr lang="en-GB" altLang="en-US"/>
              <a:t>We must read one character at a time from the entered number</a:t>
            </a:r>
          </a:p>
        </p:txBody>
      </p:sp>
      <p:sp>
        <p:nvSpPr>
          <p:cNvPr id="15364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4</a:t>
            </a:r>
            <a:br>
              <a:rPr lang="en-GB" dirty="0"/>
            </a:br>
            <a:r>
              <a:rPr lang="en-GB" dirty="0"/>
              <a:t>Triangular 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program that allows the user to enter a word and then displays the word as a right angle triangle</a:t>
            </a:r>
            <a:br>
              <a:rPr lang="en-GB" dirty="0"/>
            </a:br>
            <a:r>
              <a:rPr lang="en-GB" dirty="0"/>
              <a:t>Example: Say the user enters “SNOWFLAKES”</a:t>
            </a:r>
            <a:br>
              <a:rPr lang="en-GB" dirty="0"/>
            </a:br>
            <a:r>
              <a:rPr lang="en-GB" dirty="0"/>
              <a:t>Then the program displays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95821" y="5266063"/>
            <a:ext cx="57728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If there are too few letters to complete a row, just display as many as you can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9719270"/>
              </p:ext>
            </p:extLst>
          </p:nvPr>
        </p:nvGraphicFramePr>
        <p:xfrm>
          <a:off x="1514475" y="3449993"/>
          <a:ext cx="6096000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9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469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1 character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2 characters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WFL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3 characters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4 characters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4678262" y="6167993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See hint on next slide</a:t>
            </a:r>
          </a:p>
        </p:txBody>
      </p:sp>
    </p:spTree>
    <p:extLst>
      <p:ext uri="{BB962C8B-B14F-4D97-AF65-F5344CB8AC3E}">
        <p14:creationId xmlns:p14="http://schemas.microsoft.com/office/powerpoint/2010/main" val="8302622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7619"/>
            <a:ext cx="7029450" cy="4781206"/>
          </a:xfrm>
        </p:spPr>
        <p:txBody>
          <a:bodyPr/>
          <a:lstStyle/>
          <a:p>
            <a:r>
              <a:rPr lang="en-GB" dirty="0"/>
              <a:t>Use offset into string to record next position from which to read</a:t>
            </a:r>
          </a:p>
          <a:p>
            <a:r>
              <a:rPr lang="en-GB" dirty="0"/>
              <a:t>Use Conditional Loop Pattern to check the offset hasn’t reached end of string</a:t>
            </a:r>
          </a:p>
          <a:p>
            <a:pPr lvl="1"/>
            <a:r>
              <a:rPr lang="en-GB" dirty="0"/>
              <a:t>Read up to the required number characters, display them and increment the offset –  use a Counting Loop Pattern</a:t>
            </a:r>
          </a:p>
          <a:p>
            <a:pPr lvl="1"/>
            <a:r>
              <a:rPr lang="en-GB" dirty="0"/>
              <a:t>Display a new line</a:t>
            </a:r>
          </a:p>
          <a:p>
            <a:pPr lvl="1"/>
            <a:r>
              <a:rPr lang="en-GB" dirty="0"/>
              <a:t>Increment a max count to increase the number of characters to be read in the next row by one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5180884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05850" y="351016"/>
            <a:ext cx="6242415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static void </a:t>
            </a:r>
            <a:r>
              <a:rPr lang="en-GB" dirty="0" err="1"/>
              <a:t>displayTriWord</a:t>
            </a:r>
            <a:r>
              <a:rPr lang="en-GB" dirty="0"/>
              <a:t>(String word)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offset = 0;</a:t>
            </a:r>
          </a:p>
          <a:p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maxCount</a:t>
            </a:r>
            <a:r>
              <a:rPr lang="en-GB" dirty="0"/>
              <a:t> = 1;</a:t>
            </a:r>
          </a:p>
          <a:p>
            <a:r>
              <a:rPr lang="en-GB" dirty="0"/>
              <a:t>    while (offset &lt; </a:t>
            </a:r>
            <a:r>
              <a:rPr lang="en-GB" dirty="0" err="1"/>
              <a:t>word.Length</a:t>
            </a:r>
            <a:r>
              <a:rPr lang="en-GB" dirty="0"/>
              <a:t>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 if (offset + </a:t>
            </a:r>
            <a:r>
              <a:rPr lang="en-GB" dirty="0" err="1"/>
              <a:t>maxCount</a:t>
            </a:r>
            <a:r>
              <a:rPr lang="en-GB" dirty="0"/>
              <a:t> &gt; </a:t>
            </a:r>
            <a:r>
              <a:rPr lang="en-GB" dirty="0" err="1"/>
              <a:t>word.Length</a:t>
            </a:r>
            <a:r>
              <a:rPr lang="en-GB" dirty="0"/>
              <a:t>)</a:t>
            </a:r>
          </a:p>
          <a:p>
            <a:r>
              <a:rPr lang="en-GB" dirty="0"/>
              <a:t>         {</a:t>
            </a:r>
            <a:br>
              <a:rPr lang="en-GB" dirty="0"/>
            </a:br>
            <a:r>
              <a:rPr lang="en-GB" dirty="0"/>
              <a:t>              // Don’t read off end of string</a:t>
            </a:r>
          </a:p>
          <a:p>
            <a:r>
              <a:rPr lang="en-GB" dirty="0"/>
              <a:t>              </a:t>
            </a:r>
            <a:r>
              <a:rPr lang="en-GB" dirty="0" err="1"/>
              <a:t>maxCount</a:t>
            </a:r>
            <a:r>
              <a:rPr lang="en-GB" dirty="0"/>
              <a:t> = </a:t>
            </a:r>
            <a:r>
              <a:rPr lang="en-GB" dirty="0" err="1"/>
              <a:t>word.Length</a:t>
            </a:r>
            <a:r>
              <a:rPr lang="en-GB" dirty="0"/>
              <a:t> - offset;</a:t>
            </a:r>
          </a:p>
          <a:p>
            <a:r>
              <a:rPr lang="en-GB" dirty="0"/>
              <a:t>         }</a:t>
            </a:r>
          </a:p>
          <a:p>
            <a:endParaRPr lang="en-GB" dirty="0"/>
          </a:p>
          <a:p>
            <a:r>
              <a:rPr lang="en-GB" dirty="0"/>
              <a:t>         for (</a:t>
            </a:r>
            <a:r>
              <a:rPr lang="en-GB" dirty="0" err="1"/>
              <a:t>int</a:t>
            </a:r>
            <a:r>
              <a:rPr lang="en-GB" dirty="0"/>
              <a:t> count = 0; count &lt; </a:t>
            </a:r>
            <a:r>
              <a:rPr lang="en-GB" dirty="0" err="1"/>
              <a:t>maxCount</a:t>
            </a:r>
            <a:r>
              <a:rPr lang="en-GB" dirty="0"/>
              <a:t>; count++)</a:t>
            </a:r>
          </a:p>
          <a:p>
            <a:r>
              <a:rPr lang="en-GB" dirty="0"/>
              <a:t>         {</a:t>
            </a:r>
          </a:p>
          <a:p>
            <a:r>
              <a:rPr lang="en-GB" dirty="0"/>
              <a:t>              </a:t>
            </a:r>
            <a:r>
              <a:rPr lang="en-GB" dirty="0" err="1"/>
              <a:t>System.out.printf</a:t>
            </a:r>
            <a:r>
              <a:rPr lang="en-GB" dirty="0"/>
              <a:t>(“%c", …. output character here);</a:t>
            </a:r>
          </a:p>
          <a:p>
            <a:r>
              <a:rPr lang="en-GB" dirty="0"/>
              <a:t>              offset++;</a:t>
            </a:r>
          </a:p>
          <a:p>
            <a:r>
              <a:rPr lang="en-GB" dirty="0"/>
              <a:t>          }</a:t>
            </a:r>
          </a:p>
          <a:p>
            <a:r>
              <a:rPr lang="en-GB" dirty="0"/>
              <a:t>          </a:t>
            </a:r>
            <a:r>
              <a:rPr lang="en-GB" dirty="0" err="1"/>
              <a:t>System.out.printf</a:t>
            </a:r>
            <a:r>
              <a:rPr lang="en-GB" dirty="0"/>
              <a:t>(“\r\n”);</a:t>
            </a:r>
          </a:p>
          <a:p>
            <a:r>
              <a:rPr lang="en-GB" dirty="0"/>
              <a:t>          </a:t>
            </a:r>
            <a:r>
              <a:rPr lang="en-GB" dirty="0" err="1"/>
              <a:t>maxCount</a:t>
            </a:r>
            <a:r>
              <a:rPr lang="en-GB" dirty="0"/>
              <a:t>++;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922372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002" y="242242"/>
            <a:ext cx="6347713" cy="1320800"/>
          </a:xfrm>
        </p:spPr>
        <p:txBody>
          <a:bodyPr/>
          <a:lstStyle/>
          <a:p>
            <a:r>
              <a:rPr lang="en-GB" dirty="0"/>
              <a:t>Exercise 5</a:t>
            </a:r>
            <a:br>
              <a:rPr lang="en-GB" dirty="0"/>
            </a:br>
            <a:r>
              <a:rPr lang="en-GB" dirty="0"/>
              <a:t>Count On It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52151"/>
            <a:ext cx="7029450" cy="4586674"/>
          </a:xfrm>
        </p:spPr>
        <p:txBody>
          <a:bodyPr/>
          <a:lstStyle/>
          <a:p>
            <a:r>
              <a:rPr lang="en-GB" dirty="0"/>
              <a:t>Write a program that displays a counter from 0 to 999 using hashes</a:t>
            </a:r>
            <a:br>
              <a:rPr lang="en-GB" dirty="0"/>
            </a:br>
            <a:r>
              <a:rPr lang="en-GB" dirty="0"/>
              <a:t>Example:</a:t>
            </a:r>
            <a:br>
              <a:rPr lang="en-GB" dirty="0"/>
            </a:br>
            <a:r>
              <a:rPr lang="en-GB" dirty="0"/>
              <a:t>Here’s a count from 8 to 12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217891"/>
              </p:ext>
            </p:extLst>
          </p:nvPr>
        </p:nvGraphicFramePr>
        <p:xfrm>
          <a:off x="609597" y="2822152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6" name="Oval 5"/>
          <p:cNvSpPr/>
          <p:nvPr/>
        </p:nvSpPr>
        <p:spPr bwMode="auto">
          <a:xfrm>
            <a:off x="456254" y="2652590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8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791292"/>
              </p:ext>
            </p:extLst>
          </p:nvPr>
        </p:nvGraphicFramePr>
        <p:xfrm>
          <a:off x="2508160" y="2805186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8" name="Oval 7"/>
          <p:cNvSpPr/>
          <p:nvPr/>
        </p:nvSpPr>
        <p:spPr bwMode="auto">
          <a:xfrm>
            <a:off x="2354817" y="2635624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9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435239"/>
              </p:ext>
            </p:extLst>
          </p:nvPr>
        </p:nvGraphicFramePr>
        <p:xfrm>
          <a:off x="4253380" y="2804696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0" name="Oval 9"/>
          <p:cNvSpPr/>
          <p:nvPr/>
        </p:nvSpPr>
        <p:spPr bwMode="auto">
          <a:xfrm>
            <a:off x="4100037" y="2635134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10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695458"/>
              </p:ext>
            </p:extLst>
          </p:nvPr>
        </p:nvGraphicFramePr>
        <p:xfrm>
          <a:off x="6035198" y="2805186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2" name="Oval 11"/>
          <p:cNvSpPr/>
          <p:nvPr/>
        </p:nvSpPr>
        <p:spPr bwMode="auto">
          <a:xfrm>
            <a:off x="5881855" y="2635624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11</a:t>
            </a:r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451263"/>
              </p:ext>
            </p:extLst>
          </p:nvPr>
        </p:nvGraphicFramePr>
        <p:xfrm>
          <a:off x="7627075" y="2791652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4" name="Oval 13"/>
          <p:cNvSpPr/>
          <p:nvPr/>
        </p:nvSpPr>
        <p:spPr bwMode="auto">
          <a:xfrm>
            <a:off x="7473732" y="2622090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4904" y="6167993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100s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35136" y="6167993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86119" y="6167993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Units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100037" y="6246426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Set yourself simpler problems first</a:t>
            </a:r>
          </a:p>
        </p:txBody>
      </p:sp>
    </p:spTree>
    <p:extLst>
      <p:ext uri="{BB962C8B-B14F-4D97-AF65-F5344CB8AC3E}">
        <p14:creationId xmlns:p14="http://schemas.microsoft.com/office/powerpoint/2010/main" val="5399989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7619"/>
            <a:ext cx="7029450" cy="4781206"/>
          </a:xfrm>
        </p:spPr>
        <p:txBody>
          <a:bodyPr/>
          <a:lstStyle/>
          <a:p>
            <a:r>
              <a:rPr lang="en-GB" dirty="0"/>
              <a:t>You will need to:</a:t>
            </a:r>
          </a:p>
          <a:p>
            <a:pPr lvl="1"/>
            <a:r>
              <a:rPr lang="en-GB" dirty="0"/>
              <a:t>Convert the number to separate digits e.g. 148 becomes 1x100, 4x10 and 1x8</a:t>
            </a:r>
            <a:br>
              <a:rPr lang="en-GB" dirty="0"/>
            </a:br>
            <a:r>
              <a:rPr lang="en-GB" dirty="0"/>
              <a:t>digit = number/100               </a:t>
            </a:r>
            <a:r>
              <a:rPr lang="en-GB" dirty="0">
                <a:sym typeface="Wingdings" panose="05000000000000000000" pitchFamily="2" charset="2"/>
              </a:rPr>
              <a:t> gives digit = 1</a:t>
            </a:r>
            <a:br>
              <a:rPr lang="en-GB" dirty="0"/>
            </a:br>
            <a:r>
              <a:rPr lang="en-GB" dirty="0"/>
              <a:t>number = number % 100     </a:t>
            </a:r>
            <a:r>
              <a:rPr lang="en-GB" dirty="0">
                <a:sym typeface="Wingdings" panose="05000000000000000000" pitchFamily="2" charset="2"/>
              </a:rPr>
              <a:t> gives number = 48</a:t>
            </a:r>
            <a:br>
              <a:rPr lang="en-GB" dirty="0"/>
            </a:br>
            <a:r>
              <a:rPr lang="en-GB" dirty="0"/>
              <a:t>etc.</a:t>
            </a:r>
          </a:p>
          <a:p>
            <a:pPr lvl="1"/>
            <a:r>
              <a:rPr lang="en-GB" dirty="0"/>
              <a:t>Use an array to store the separate digit values</a:t>
            </a:r>
          </a:p>
          <a:p>
            <a:pPr lvl="1"/>
            <a:r>
              <a:rPr lang="en-GB" dirty="0"/>
              <a:t>Display the digits as hash columns</a:t>
            </a:r>
          </a:p>
          <a:p>
            <a:pPr lvl="2"/>
            <a:r>
              <a:rPr lang="en-GB" dirty="0"/>
              <a:t>Display the hashes in each row</a:t>
            </a:r>
          </a:p>
          <a:p>
            <a:pPr lvl="2"/>
            <a:r>
              <a:rPr lang="en-GB" dirty="0"/>
              <a:t>Check if row value matches digit value and display ‘*’ if it does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9741627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94733" y="1002535"/>
            <a:ext cx="521168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static void </a:t>
            </a:r>
            <a:r>
              <a:rPr lang="en-GB" dirty="0" err="1"/>
              <a:t>displayNumHashes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number)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[] digits = new </a:t>
            </a:r>
            <a:r>
              <a:rPr lang="en-GB" dirty="0" err="1"/>
              <a:t>int</a:t>
            </a:r>
            <a:r>
              <a:rPr lang="en-GB" dirty="0"/>
              <a:t>[3];</a:t>
            </a:r>
          </a:p>
          <a:p>
            <a:endParaRPr lang="en-GB" dirty="0"/>
          </a:p>
          <a:p>
            <a:r>
              <a:rPr lang="en-GB" dirty="0"/>
              <a:t>     </a:t>
            </a:r>
            <a:r>
              <a:rPr lang="en-GB" dirty="0" err="1"/>
              <a:t>convertToDigits</a:t>
            </a:r>
            <a:r>
              <a:rPr lang="en-GB" dirty="0"/>
              <a:t>(number, digits, 3);</a:t>
            </a:r>
          </a:p>
          <a:p>
            <a:r>
              <a:rPr lang="en-GB" dirty="0"/>
              <a:t>     </a:t>
            </a:r>
            <a:r>
              <a:rPr lang="en-GB" dirty="0" err="1"/>
              <a:t>displayDigits</a:t>
            </a:r>
            <a:r>
              <a:rPr lang="en-GB" dirty="0"/>
              <a:t>(digits, 3);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static void </a:t>
            </a:r>
            <a:r>
              <a:rPr lang="en-GB" dirty="0" err="1"/>
              <a:t>displayDigits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[] digits,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digitCount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row;</a:t>
            </a:r>
          </a:p>
          <a:p>
            <a:r>
              <a:rPr lang="en-GB" dirty="0"/>
              <a:t>     for (row = 0; row &lt; 10; row++)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</a:t>
            </a:r>
            <a:r>
              <a:rPr lang="en-GB" dirty="0" err="1"/>
              <a:t>displayRow</a:t>
            </a:r>
            <a:r>
              <a:rPr lang="en-GB" dirty="0"/>
              <a:t>(digits, </a:t>
            </a:r>
            <a:r>
              <a:rPr lang="en-GB" dirty="0" err="1"/>
              <a:t>digitCount</a:t>
            </a:r>
            <a:r>
              <a:rPr lang="en-GB" dirty="0"/>
              <a:t>, 9 - row);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8767" y="5336996"/>
            <a:ext cx="22342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Row value 0 to 9 with 9 first row drawn from top down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6026227" y="4924540"/>
            <a:ext cx="539826" cy="41245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014088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03804" y="1123721"/>
            <a:ext cx="6476966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static void </a:t>
            </a:r>
            <a:r>
              <a:rPr lang="en-GB" dirty="0" err="1"/>
              <a:t>displayRow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[] digits,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digitCount</a:t>
            </a:r>
            <a:r>
              <a:rPr lang="en-GB" dirty="0"/>
              <a:t>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rowValue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for (</a:t>
            </a:r>
            <a:r>
              <a:rPr lang="en-GB" dirty="0" err="1"/>
              <a:t>int</a:t>
            </a:r>
            <a:r>
              <a:rPr lang="en-GB" dirty="0"/>
              <a:t> index = 0; index &lt; </a:t>
            </a:r>
            <a:r>
              <a:rPr lang="en-GB" dirty="0" err="1"/>
              <a:t>digitCount</a:t>
            </a:r>
            <a:r>
              <a:rPr lang="en-GB" dirty="0"/>
              <a:t>; index++)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if (digits[index] == </a:t>
            </a:r>
            <a:r>
              <a:rPr lang="en-GB" dirty="0" err="1"/>
              <a:t>rowValue</a:t>
            </a:r>
            <a:r>
              <a:rPr lang="en-GB" dirty="0"/>
              <a:t>)</a:t>
            </a:r>
          </a:p>
          <a:p>
            <a:r>
              <a:rPr lang="en-GB" dirty="0"/>
              <a:t>          {</a:t>
            </a:r>
          </a:p>
          <a:p>
            <a:r>
              <a:rPr lang="en-GB" dirty="0"/>
              <a:t>                </a:t>
            </a:r>
            <a:r>
              <a:rPr lang="en-GB" dirty="0" err="1"/>
              <a:t>System.out.printf</a:t>
            </a:r>
            <a:r>
              <a:rPr lang="en-GB" dirty="0"/>
              <a:t>("* ");</a:t>
            </a:r>
          </a:p>
          <a:p>
            <a:r>
              <a:rPr lang="en-GB" dirty="0"/>
              <a:t>          }</a:t>
            </a:r>
          </a:p>
          <a:p>
            <a:r>
              <a:rPr lang="en-GB" dirty="0"/>
              <a:t>          else</a:t>
            </a:r>
          </a:p>
          <a:p>
            <a:r>
              <a:rPr lang="en-GB" dirty="0"/>
              <a:t>          {</a:t>
            </a:r>
          </a:p>
          <a:p>
            <a:r>
              <a:rPr lang="en-GB" dirty="0"/>
              <a:t>                 </a:t>
            </a:r>
            <a:r>
              <a:rPr lang="en-GB" dirty="0" err="1"/>
              <a:t>System.out.printf</a:t>
            </a:r>
            <a:r>
              <a:rPr lang="en-GB" dirty="0"/>
              <a:t>(“  ");</a:t>
            </a:r>
          </a:p>
          <a:p>
            <a:r>
              <a:rPr lang="en-GB" dirty="0"/>
              <a:t>          }</a:t>
            </a:r>
          </a:p>
          <a:p>
            <a:r>
              <a:rPr lang="en-GB" dirty="0"/>
              <a:t>      }</a:t>
            </a:r>
          </a:p>
          <a:p>
            <a:r>
              <a:rPr lang="en-GB" dirty="0"/>
              <a:t>       </a:t>
            </a:r>
            <a:r>
              <a:rPr lang="en-GB" dirty="0" err="1"/>
              <a:t>System.out.printf</a:t>
            </a:r>
            <a:r>
              <a:rPr lang="en-GB" dirty="0"/>
              <a:t>(“\r\n”);  // Move down to next row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3761070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5423" y="154235"/>
            <a:ext cx="610949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void </a:t>
            </a:r>
            <a:r>
              <a:rPr lang="en-GB" dirty="0" err="1"/>
              <a:t>convertToDigits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number, </a:t>
            </a:r>
            <a:r>
              <a:rPr lang="en-GB" dirty="0" err="1"/>
              <a:t>int</a:t>
            </a:r>
            <a:r>
              <a:rPr lang="en-GB" dirty="0"/>
              <a:t>[] digits,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digitCount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multiplier = (</a:t>
            </a:r>
            <a:r>
              <a:rPr lang="en-GB" dirty="0" err="1"/>
              <a:t>int</a:t>
            </a:r>
            <a:r>
              <a:rPr lang="en-GB" dirty="0"/>
              <a:t>)</a:t>
            </a:r>
            <a:r>
              <a:rPr lang="en-GB" dirty="0" err="1"/>
              <a:t>Math.Pow</a:t>
            </a:r>
            <a:r>
              <a:rPr lang="en-GB" dirty="0"/>
              <a:t>(10.0, digitCount-1);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index;</a:t>
            </a:r>
          </a:p>
          <a:p>
            <a:endParaRPr lang="en-GB" dirty="0"/>
          </a:p>
          <a:p>
            <a:r>
              <a:rPr lang="en-GB" dirty="0"/>
              <a:t>     for (index = 0; index &lt; digitCount-1; index++)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digits[index] = number / multiplier;</a:t>
            </a:r>
          </a:p>
          <a:p>
            <a:r>
              <a:rPr lang="en-GB" dirty="0"/>
              <a:t>          number = number % multiplier;</a:t>
            </a:r>
          </a:p>
          <a:p>
            <a:r>
              <a:rPr lang="en-GB" dirty="0"/>
              <a:t>          multiplier = multiplier / 10;</a:t>
            </a:r>
          </a:p>
          <a:p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    digits[index] = number;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71692" y="3847554"/>
            <a:ext cx="463473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void </a:t>
            </a:r>
            <a:r>
              <a:rPr lang="en-GB" dirty="0" err="1"/>
              <a:t>convertToDigits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number, </a:t>
            </a:r>
            <a:r>
              <a:rPr lang="en-GB" dirty="0" err="1"/>
              <a:t>int</a:t>
            </a:r>
            <a:r>
              <a:rPr lang="en-GB" dirty="0"/>
              <a:t>[] digits)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digits[0] = number/100;</a:t>
            </a:r>
            <a:br>
              <a:rPr lang="en-GB" dirty="0"/>
            </a:br>
            <a:r>
              <a:rPr lang="en-GB" dirty="0"/>
              <a:t>     number = number % 100;</a:t>
            </a:r>
          </a:p>
          <a:p>
            <a:r>
              <a:rPr lang="en-GB" dirty="0"/>
              <a:t>     digits[1] = number/10;</a:t>
            </a:r>
            <a:br>
              <a:rPr lang="en-GB" dirty="0"/>
            </a:br>
            <a:r>
              <a:rPr lang="en-GB" dirty="0"/>
              <a:t>     number = number % 10;</a:t>
            </a:r>
            <a:br>
              <a:rPr lang="en-GB" dirty="0"/>
            </a:br>
            <a:r>
              <a:rPr lang="en-GB" dirty="0"/>
              <a:t>     digits[2] = number;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84916" y="1266940"/>
            <a:ext cx="22033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Generalised solution to handle any number of digits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5794872" y="528810"/>
            <a:ext cx="771181" cy="73813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81741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80558"/>
            <a:ext cx="6347713" cy="1320800"/>
          </a:xfrm>
        </p:spPr>
        <p:txBody>
          <a:bodyPr/>
          <a:lstStyle/>
          <a:p>
            <a:r>
              <a:rPr lang="en-GB" dirty="0"/>
              <a:t>Exercise 6</a:t>
            </a:r>
            <a:br>
              <a:rPr lang="en-GB" dirty="0"/>
            </a:br>
            <a:r>
              <a:rPr lang="en-GB" dirty="0"/>
              <a:t>Caesar Cipher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1224223"/>
            <a:ext cx="7029450" cy="499427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dirty="0"/>
              <a:t>Write a Caesar Cipher program with a cipher shift value chosen by the user</a:t>
            </a:r>
          </a:p>
          <a:p>
            <a:r>
              <a:rPr lang="en-GB" dirty="0"/>
              <a:t>The cipher works by creating a cipher alphabet by shifting the alphabet right e.g. if the shift is 3</a:t>
            </a:r>
          </a:p>
          <a:p>
            <a:pPr lvl="1"/>
            <a:r>
              <a:rPr lang="en-GB" dirty="0"/>
              <a:t>ABCDEFGHIJKLMONPQRSTUVW</a:t>
            </a:r>
            <a:r>
              <a:rPr lang="en-GB" b="1" dirty="0"/>
              <a:t>XYZ</a:t>
            </a:r>
          </a:p>
          <a:p>
            <a:pPr lvl="1"/>
            <a:r>
              <a:rPr lang="en-GB" b="1" dirty="0"/>
              <a:t>XYZ</a:t>
            </a:r>
            <a:r>
              <a:rPr lang="en-GB" dirty="0"/>
              <a:t>ABCDEFGHIJKLMNOPQRSTUVW</a:t>
            </a:r>
            <a:endParaRPr lang="en-GB" b="1" dirty="0"/>
          </a:p>
          <a:p>
            <a:r>
              <a:rPr lang="en-GB" dirty="0"/>
              <a:t>The user enters the plaintext to be encrypted</a:t>
            </a:r>
          </a:p>
          <a:p>
            <a:r>
              <a:rPr lang="en-GB" dirty="0"/>
              <a:t>The plaintext is converted to cipher text by looking up the cipher letter in the same position as the plaintext letter</a:t>
            </a:r>
          </a:p>
          <a:p>
            <a:pPr lvl="1"/>
            <a:r>
              <a:rPr lang="en-GB" dirty="0"/>
              <a:t>For example, using a shift of 3 as above</a:t>
            </a:r>
            <a:br>
              <a:rPr lang="en-GB" dirty="0"/>
            </a:br>
            <a:r>
              <a:rPr lang="en-GB" dirty="0"/>
              <a:t>A </a:t>
            </a:r>
            <a:r>
              <a:rPr lang="en-GB" dirty="0">
                <a:sym typeface="Wingdings" panose="05000000000000000000" pitchFamily="2" charset="2"/>
              </a:rPr>
              <a:t> X, B  Y, C  Z, D  A, E  B, C  F</a:t>
            </a:r>
            <a:endParaRPr lang="en-GB" dirty="0"/>
          </a:p>
          <a:p>
            <a:r>
              <a:rPr lang="en-GB" dirty="0"/>
              <a:t>Display the cipher text</a:t>
            </a:r>
          </a:p>
          <a:p>
            <a:r>
              <a:rPr lang="en-GB" dirty="0">
                <a:sym typeface="Wingdings" panose="05000000000000000000" pitchFamily="2" charset="2"/>
              </a:rPr>
              <a:t>Example: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“A DOG”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becomes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“X AKD”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202" y="5119430"/>
            <a:ext cx="3295650" cy="1390650"/>
          </a:xfrm>
          <a:prstGeom prst="rect">
            <a:avLst/>
          </a:prstGeom>
        </p:spPr>
      </p:pic>
      <p:sp>
        <p:nvSpPr>
          <p:cNvPr id="6" name="Arc 5"/>
          <p:cNvSpPr/>
          <p:nvPr/>
        </p:nvSpPr>
        <p:spPr bwMode="auto">
          <a:xfrm>
            <a:off x="5898292" y="2669060"/>
            <a:ext cx="395416" cy="395416"/>
          </a:xfrm>
          <a:prstGeom prst="arc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Arc 6"/>
          <p:cNvSpPr/>
          <p:nvPr/>
        </p:nvSpPr>
        <p:spPr bwMode="auto">
          <a:xfrm rot="5400000">
            <a:off x="5857103" y="2669060"/>
            <a:ext cx="477794" cy="395416"/>
          </a:xfrm>
          <a:prstGeom prst="arc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93708" y="2695144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Shift by 3</a:t>
            </a:r>
          </a:p>
        </p:txBody>
      </p:sp>
    </p:spTree>
    <p:extLst>
      <p:ext uri="{BB962C8B-B14F-4D97-AF65-F5344CB8AC3E}">
        <p14:creationId xmlns:p14="http://schemas.microsoft.com/office/powerpoint/2010/main" val="27002971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99651"/>
            <a:ext cx="6347713" cy="1320800"/>
          </a:xfrm>
        </p:spPr>
        <p:txBody>
          <a:bodyPr/>
          <a:lstStyle/>
          <a:p>
            <a:r>
              <a:rPr lang="en-GB" dirty="0"/>
              <a:t>Exercise 7</a:t>
            </a:r>
            <a:br>
              <a:rPr lang="en-GB" dirty="0"/>
            </a:br>
            <a:r>
              <a:rPr lang="en-GB" dirty="0"/>
              <a:t>Encrypt 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1125176"/>
            <a:ext cx="7029450" cy="491618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Build an encryption program that encrypts a word based on a number key</a:t>
            </a:r>
          </a:p>
          <a:p>
            <a:r>
              <a:rPr lang="en-GB" dirty="0"/>
              <a:t>Each digit in the key represents a position of a character in the word starting with 1</a:t>
            </a:r>
            <a:br>
              <a:rPr lang="en-GB" dirty="0"/>
            </a:br>
            <a:r>
              <a:rPr lang="en-GB" dirty="0"/>
              <a:t>Example: “Hello”</a:t>
            </a:r>
            <a:br>
              <a:rPr lang="en-GB" dirty="0"/>
            </a:br>
            <a:r>
              <a:rPr lang="en-GB" dirty="0"/>
              <a:t>‘H’ is at position 1</a:t>
            </a:r>
          </a:p>
          <a:p>
            <a:r>
              <a:rPr lang="en-GB" dirty="0"/>
              <a:t>Each digit in the key must be unique i.e. they cannot be duplicated</a:t>
            </a:r>
            <a:br>
              <a:rPr lang="en-GB" dirty="0"/>
            </a:br>
            <a:r>
              <a:rPr lang="en-GB" b="1" dirty="0"/>
              <a:t>4</a:t>
            </a:r>
            <a:r>
              <a:rPr lang="en-GB" dirty="0"/>
              <a:t>3</a:t>
            </a:r>
            <a:r>
              <a:rPr lang="en-GB" b="1" dirty="0"/>
              <a:t>4</a:t>
            </a:r>
            <a:r>
              <a:rPr lang="en-GB" dirty="0"/>
              <a:t>11 is not allowed</a:t>
            </a:r>
          </a:p>
          <a:p>
            <a:r>
              <a:rPr lang="en-GB" dirty="0"/>
              <a:t>The position of the digits in the key represents the position the character in the plaintext word should appear in the cipher text</a:t>
            </a:r>
            <a:br>
              <a:rPr lang="en-GB" dirty="0"/>
            </a:br>
            <a:r>
              <a:rPr lang="en-GB" dirty="0"/>
              <a:t>Example:</a:t>
            </a:r>
            <a:br>
              <a:rPr lang="en-GB" dirty="0"/>
            </a:br>
            <a:r>
              <a:rPr lang="en-GB" dirty="0"/>
              <a:t>Say the word is “Hello” and</a:t>
            </a:r>
            <a:br>
              <a:rPr lang="en-GB" dirty="0"/>
            </a:br>
            <a:r>
              <a:rPr lang="en-GB" dirty="0"/>
              <a:t>the key 24153</a:t>
            </a:r>
          </a:p>
          <a:p>
            <a:r>
              <a:rPr lang="en-GB" dirty="0"/>
              <a:t>Write a program to encode</a:t>
            </a:r>
            <a:br>
              <a:rPr lang="en-GB" dirty="0"/>
            </a:br>
            <a:r>
              <a:rPr lang="en-GB" dirty="0"/>
              <a:t>and decode a word using </a:t>
            </a:r>
            <a:br>
              <a:rPr lang="en-GB" dirty="0"/>
            </a:br>
            <a:r>
              <a:rPr lang="en-GB" dirty="0"/>
              <a:t>provided key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9698114"/>
              </p:ext>
            </p:extLst>
          </p:nvPr>
        </p:nvGraphicFramePr>
        <p:xfrm>
          <a:off x="4843850" y="2058241"/>
          <a:ext cx="261809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36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643137"/>
              </p:ext>
            </p:extLst>
          </p:nvPr>
        </p:nvGraphicFramePr>
        <p:xfrm>
          <a:off x="5128055" y="4856066"/>
          <a:ext cx="261809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36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Freeform 9"/>
          <p:cNvSpPr/>
          <p:nvPr/>
        </p:nvSpPr>
        <p:spPr bwMode="auto">
          <a:xfrm>
            <a:off x="5374687" y="5058032"/>
            <a:ext cx="1022096" cy="988541"/>
          </a:xfrm>
          <a:custGeom>
            <a:avLst/>
            <a:gdLst>
              <a:gd name="connsiteX0" fmla="*/ 62285 w 1022096"/>
              <a:gd name="connsiteY0" fmla="*/ 0 h 988541"/>
              <a:gd name="connsiteX1" fmla="*/ 86998 w 1022096"/>
              <a:gd name="connsiteY1" fmla="*/ 329514 h 988541"/>
              <a:gd name="connsiteX2" fmla="*/ 902544 w 1022096"/>
              <a:gd name="connsiteY2" fmla="*/ 683741 h 988541"/>
              <a:gd name="connsiteX3" fmla="*/ 1001398 w 1022096"/>
              <a:gd name="connsiteY3" fmla="*/ 988541 h 988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2096" h="988541">
                <a:moveTo>
                  <a:pt x="62285" y="0"/>
                </a:moveTo>
                <a:cubicBezTo>
                  <a:pt x="4620" y="107778"/>
                  <a:pt x="-53045" y="215557"/>
                  <a:pt x="86998" y="329514"/>
                </a:cubicBezTo>
                <a:cubicBezTo>
                  <a:pt x="227041" y="443471"/>
                  <a:pt x="750144" y="573903"/>
                  <a:pt x="902544" y="683741"/>
                </a:cubicBezTo>
                <a:cubicBezTo>
                  <a:pt x="1054944" y="793579"/>
                  <a:pt x="1028171" y="891060"/>
                  <a:pt x="1001398" y="988541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9559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09599" y="89243"/>
            <a:ext cx="6347713" cy="1320800"/>
          </a:xfrm>
        </p:spPr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52333" y="749643"/>
            <a:ext cx="7527840" cy="5089182"/>
          </a:xfrm>
        </p:spPr>
        <p:txBody>
          <a:bodyPr/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altLang="en-US" dirty="0"/>
              <a:t>Write the code to solve the “Tower of Hanoi” puzzle</a:t>
            </a:r>
          </a:p>
          <a:p>
            <a:r>
              <a:rPr lang="en-GB" altLang="en-US" dirty="0"/>
              <a:t>Three pegs A, B and C</a:t>
            </a:r>
          </a:p>
          <a:p>
            <a:r>
              <a:rPr lang="en-GB" altLang="en-US" dirty="0"/>
              <a:t>Start with </a:t>
            </a:r>
            <a:r>
              <a:rPr lang="en-GB" altLang="en-US" b="1" u="sng" dirty="0"/>
              <a:t>Four</a:t>
            </a:r>
            <a:r>
              <a:rPr lang="en-GB" altLang="en-US" dirty="0"/>
              <a:t> disks of increasing size in a stack on peg A</a:t>
            </a:r>
          </a:p>
          <a:p>
            <a:r>
              <a:rPr lang="en-GB" altLang="en-US" dirty="0"/>
              <a:t>Move the entire stack on peg A to peg C, obeying the following simple rules:</a:t>
            </a:r>
          </a:p>
          <a:p>
            <a:pPr lvl="1"/>
            <a:r>
              <a:rPr lang="en-GB" altLang="en-US" dirty="0"/>
              <a:t>Only </a:t>
            </a:r>
            <a:r>
              <a:rPr lang="en-GB" altLang="en-US" b="1" dirty="0"/>
              <a:t>one disk </a:t>
            </a:r>
            <a:r>
              <a:rPr lang="en-GB" altLang="en-US" dirty="0"/>
              <a:t>can be moved at a time.</a:t>
            </a:r>
          </a:p>
          <a:p>
            <a:pPr lvl="1"/>
            <a:r>
              <a:rPr lang="en-GB" altLang="en-US" dirty="0"/>
              <a:t>Each move consists of taking the top disk from one of the stacks and placing it on top of another stack.</a:t>
            </a:r>
          </a:p>
          <a:p>
            <a:pPr lvl="1"/>
            <a:r>
              <a:rPr lang="en-GB" altLang="en-US" b="1" dirty="0"/>
              <a:t>Legal Move: No disk may be placed on top of a smaller disk</a:t>
            </a:r>
            <a:r>
              <a:rPr lang="en-GB" altLang="en-US" dirty="0"/>
              <a:t>.</a:t>
            </a:r>
          </a:p>
          <a:p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18437" name="Group 9"/>
          <p:cNvGrpSpPr>
            <a:grpSpLocks/>
          </p:cNvGrpSpPr>
          <p:nvPr/>
        </p:nvGrpSpPr>
        <p:grpSpPr bwMode="auto">
          <a:xfrm>
            <a:off x="490123" y="4504853"/>
            <a:ext cx="2971543" cy="1145059"/>
            <a:chOff x="883251" y="4054732"/>
            <a:chExt cx="3810000" cy="1784093"/>
          </a:xfrm>
        </p:grpSpPr>
        <p:pic>
          <p:nvPicPr>
            <p:cNvPr id="18440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3251" y="4162425"/>
              <a:ext cx="3810000" cy="1676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41" name="TextBox 6"/>
            <p:cNvSpPr txBox="1">
              <a:spLocks noChangeArrowheads="1"/>
            </p:cNvSpPr>
            <p:nvPr/>
          </p:nvSpPr>
          <p:spPr bwMode="auto">
            <a:xfrm>
              <a:off x="1853512" y="4054732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18442" name="TextBox 7"/>
            <p:cNvSpPr txBox="1">
              <a:spLocks noChangeArrowheads="1"/>
            </p:cNvSpPr>
            <p:nvPr/>
          </p:nvSpPr>
          <p:spPr bwMode="auto">
            <a:xfrm>
              <a:off x="2824290" y="4054732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B</a:t>
              </a:r>
            </a:p>
          </p:txBody>
        </p:sp>
        <p:sp>
          <p:nvSpPr>
            <p:cNvPr id="18443" name="TextBox 8"/>
            <p:cNvSpPr txBox="1">
              <a:spLocks noChangeArrowheads="1"/>
            </p:cNvSpPr>
            <p:nvPr/>
          </p:nvSpPr>
          <p:spPr bwMode="auto">
            <a:xfrm>
              <a:off x="3786186" y="4058166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>
                  <a:solidFill>
                    <a:srgbClr val="FF0000"/>
                  </a:solidFill>
                </a:rPr>
                <a:t>C</a:t>
              </a:r>
            </a:p>
          </p:txBody>
        </p:sp>
      </p:grpSp>
      <p:sp>
        <p:nvSpPr>
          <p:cNvPr id="18439" name="TextBox 1"/>
          <p:cNvSpPr txBox="1">
            <a:spLocks noChangeArrowheads="1"/>
          </p:cNvSpPr>
          <p:nvPr/>
        </p:nvSpPr>
        <p:spPr bwMode="auto">
          <a:xfrm>
            <a:off x="342987" y="5770562"/>
            <a:ext cx="3726506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Hint: Give each disk a number that represents its size i.e. 1 to 4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24294" y="4487004"/>
            <a:ext cx="31331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You have to be able to solve the puzzle before you can code the solution</a:t>
            </a:r>
          </a:p>
          <a:p>
            <a:endParaRPr lang="en-GB" b="1" dirty="0"/>
          </a:p>
          <a:p>
            <a:r>
              <a:rPr lang="en-GB" b="1" dirty="0"/>
              <a:t>See next slide for solution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808" y="157947"/>
            <a:ext cx="6347713" cy="1320800"/>
          </a:xfrm>
        </p:spPr>
        <p:txBody>
          <a:bodyPr/>
          <a:lstStyle/>
          <a:p>
            <a:r>
              <a:rPr lang="en-GB" dirty="0"/>
              <a:t>Answer to the Puzzle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291499" y="844550"/>
            <a:ext cx="1746423" cy="1849120"/>
            <a:chOff x="2602212" y="1233874"/>
            <a:chExt cx="1746423" cy="1849120"/>
          </a:xfrm>
        </p:grpSpPr>
        <p:graphicFrame>
          <p:nvGraphicFramePr>
            <p:cNvPr id="11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180294054"/>
                </p:ext>
              </p:extLst>
            </p:nvPr>
          </p:nvGraphicFramePr>
          <p:xfrm>
            <a:off x="2602212" y="1233874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13" name="Freeform 12"/>
            <p:cNvSpPr/>
            <p:nvPr/>
          </p:nvSpPr>
          <p:spPr bwMode="auto">
            <a:xfrm>
              <a:off x="2949146" y="1787611"/>
              <a:ext cx="619748" cy="832021"/>
            </a:xfrm>
            <a:custGeom>
              <a:avLst/>
              <a:gdLst>
                <a:gd name="connsiteX0" fmla="*/ 0 w 619748"/>
                <a:gd name="connsiteY0" fmla="*/ 0 h 832021"/>
                <a:gd name="connsiteX1" fmla="*/ 560173 w 619748"/>
                <a:gd name="connsiteY1" fmla="*/ 230659 h 832021"/>
                <a:gd name="connsiteX2" fmla="*/ 576649 w 619748"/>
                <a:gd name="connsiteY2" fmla="*/ 832021 h 832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19748" h="832021">
                  <a:moveTo>
                    <a:pt x="0" y="0"/>
                  </a:moveTo>
                  <a:cubicBezTo>
                    <a:pt x="232032" y="45994"/>
                    <a:pt x="464065" y="91989"/>
                    <a:pt x="560173" y="230659"/>
                  </a:cubicBezTo>
                  <a:cubicBezTo>
                    <a:pt x="656281" y="369329"/>
                    <a:pt x="616465" y="600675"/>
                    <a:pt x="576649" y="832021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2224645" y="844550"/>
            <a:ext cx="1746423" cy="1849120"/>
            <a:chOff x="4525747" y="1229755"/>
            <a:chExt cx="1746423" cy="1849120"/>
          </a:xfrm>
        </p:grpSpPr>
        <p:graphicFrame>
          <p:nvGraphicFramePr>
            <p:cNvPr id="12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572246433"/>
                </p:ext>
              </p:extLst>
            </p:nvPr>
          </p:nvGraphicFramePr>
          <p:xfrm>
            <a:off x="4525747" y="122975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14" name="Freeform 13"/>
            <p:cNvSpPr/>
            <p:nvPr/>
          </p:nvSpPr>
          <p:spPr bwMode="auto">
            <a:xfrm>
              <a:off x="4835611" y="2038754"/>
              <a:ext cx="1212609" cy="605592"/>
            </a:xfrm>
            <a:custGeom>
              <a:avLst/>
              <a:gdLst>
                <a:gd name="connsiteX0" fmla="*/ 0 w 1212609"/>
                <a:gd name="connsiteY0" fmla="*/ 127797 h 605592"/>
                <a:gd name="connsiteX1" fmla="*/ 617838 w 1212609"/>
                <a:gd name="connsiteY1" fmla="*/ 12468 h 605592"/>
                <a:gd name="connsiteX2" fmla="*/ 1120346 w 1212609"/>
                <a:gd name="connsiteY2" fmla="*/ 70132 h 605592"/>
                <a:gd name="connsiteX3" fmla="*/ 1210962 w 1212609"/>
                <a:gd name="connsiteY3" fmla="*/ 605592 h 605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2609" h="605592">
                  <a:moveTo>
                    <a:pt x="0" y="127797"/>
                  </a:moveTo>
                  <a:cubicBezTo>
                    <a:pt x="215557" y="74938"/>
                    <a:pt x="431114" y="22079"/>
                    <a:pt x="617838" y="12468"/>
                  </a:cubicBezTo>
                  <a:cubicBezTo>
                    <a:pt x="804562" y="2857"/>
                    <a:pt x="1021492" y="-28722"/>
                    <a:pt x="1120346" y="70132"/>
                  </a:cubicBezTo>
                  <a:cubicBezTo>
                    <a:pt x="1219200" y="168986"/>
                    <a:pt x="1215081" y="387289"/>
                    <a:pt x="1210962" y="605592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4131931" y="844550"/>
            <a:ext cx="1746423" cy="1849120"/>
            <a:chOff x="6441045" y="2448961"/>
            <a:chExt cx="1746423" cy="1849120"/>
          </a:xfrm>
        </p:grpSpPr>
        <p:graphicFrame>
          <p:nvGraphicFramePr>
            <p:cNvPr id="15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446738362"/>
                </p:ext>
              </p:extLst>
            </p:nvPr>
          </p:nvGraphicFramePr>
          <p:xfrm>
            <a:off x="6441045" y="2448961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0" name="Freeform 29"/>
            <p:cNvSpPr/>
            <p:nvPr/>
          </p:nvSpPr>
          <p:spPr bwMode="auto">
            <a:xfrm>
              <a:off x="7248947" y="2890452"/>
              <a:ext cx="725939" cy="1154332"/>
            </a:xfrm>
            <a:custGeom>
              <a:avLst/>
              <a:gdLst>
                <a:gd name="connsiteX0" fmla="*/ 16826 w 725939"/>
                <a:gd name="connsiteY0" fmla="*/ 1154332 h 1154332"/>
                <a:gd name="connsiteX1" fmla="*/ 25064 w 725939"/>
                <a:gd name="connsiteY1" fmla="*/ 190505 h 1154332"/>
                <a:gd name="connsiteX2" fmla="*/ 255723 w 725939"/>
                <a:gd name="connsiteY2" fmla="*/ 25749 h 1154332"/>
                <a:gd name="connsiteX3" fmla="*/ 651139 w 725939"/>
                <a:gd name="connsiteY3" fmla="*/ 58700 h 1154332"/>
                <a:gd name="connsiteX4" fmla="*/ 725280 w 725939"/>
                <a:gd name="connsiteY4" fmla="*/ 569446 h 1154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5939" h="1154332">
                  <a:moveTo>
                    <a:pt x="16826" y="1154332"/>
                  </a:moveTo>
                  <a:cubicBezTo>
                    <a:pt x="1037" y="766467"/>
                    <a:pt x="-14752" y="378602"/>
                    <a:pt x="25064" y="190505"/>
                  </a:cubicBezTo>
                  <a:cubicBezTo>
                    <a:pt x="64880" y="2408"/>
                    <a:pt x="151377" y="47716"/>
                    <a:pt x="255723" y="25749"/>
                  </a:cubicBezTo>
                  <a:cubicBezTo>
                    <a:pt x="360069" y="3782"/>
                    <a:pt x="572880" y="-31916"/>
                    <a:pt x="651139" y="58700"/>
                  </a:cubicBezTo>
                  <a:cubicBezTo>
                    <a:pt x="729398" y="149316"/>
                    <a:pt x="727339" y="359381"/>
                    <a:pt x="725280" y="569446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291499" y="2792831"/>
            <a:ext cx="1746423" cy="1849120"/>
            <a:chOff x="658082" y="4454875"/>
            <a:chExt cx="1746423" cy="1849120"/>
          </a:xfrm>
        </p:grpSpPr>
        <p:graphicFrame>
          <p:nvGraphicFramePr>
            <p:cNvPr id="20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818206135"/>
                </p:ext>
              </p:extLst>
            </p:nvPr>
          </p:nvGraphicFramePr>
          <p:xfrm>
            <a:off x="658082" y="445487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2" name="Freeform 31"/>
            <p:cNvSpPr/>
            <p:nvPr/>
          </p:nvSpPr>
          <p:spPr bwMode="auto">
            <a:xfrm>
              <a:off x="906162" y="5273353"/>
              <a:ext cx="634314" cy="517847"/>
            </a:xfrm>
            <a:custGeom>
              <a:avLst/>
              <a:gdLst>
                <a:gd name="connsiteX0" fmla="*/ 0 w 634314"/>
                <a:gd name="connsiteY0" fmla="*/ 435469 h 517847"/>
                <a:gd name="connsiteX1" fmla="*/ 107092 w 634314"/>
                <a:gd name="connsiteY1" fmla="*/ 89479 h 517847"/>
                <a:gd name="connsiteX2" fmla="*/ 453081 w 634314"/>
                <a:gd name="connsiteY2" fmla="*/ 31815 h 517847"/>
                <a:gd name="connsiteX3" fmla="*/ 634314 w 634314"/>
                <a:gd name="connsiteY3" fmla="*/ 517847 h 517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314" h="517847">
                  <a:moveTo>
                    <a:pt x="0" y="435469"/>
                  </a:moveTo>
                  <a:cubicBezTo>
                    <a:pt x="15789" y="296112"/>
                    <a:pt x="31579" y="156755"/>
                    <a:pt x="107092" y="89479"/>
                  </a:cubicBezTo>
                  <a:cubicBezTo>
                    <a:pt x="182605" y="22203"/>
                    <a:pt x="365211" y="-39580"/>
                    <a:pt x="453081" y="31815"/>
                  </a:cubicBezTo>
                  <a:cubicBezTo>
                    <a:pt x="540951" y="103210"/>
                    <a:pt x="587632" y="310528"/>
                    <a:pt x="634314" y="517847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2210915" y="2792831"/>
            <a:ext cx="1746423" cy="1849120"/>
            <a:chOff x="2587109" y="4454875"/>
            <a:chExt cx="1746423" cy="1849120"/>
          </a:xfrm>
        </p:grpSpPr>
        <p:graphicFrame>
          <p:nvGraphicFramePr>
            <p:cNvPr id="22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204910631"/>
                </p:ext>
              </p:extLst>
            </p:nvPr>
          </p:nvGraphicFramePr>
          <p:xfrm>
            <a:off x="2587109" y="445487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4" name="Freeform 33"/>
            <p:cNvSpPr/>
            <p:nvPr/>
          </p:nvSpPr>
          <p:spPr bwMode="auto">
            <a:xfrm>
              <a:off x="2855102" y="4948210"/>
              <a:ext cx="1217757" cy="760612"/>
            </a:xfrm>
            <a:custGeom>
              <a:avLst/>
              <a:gdLst>
                <a:gd name="connsiteX0" fmla="*/ 1214390 w 1217757"/>
                <a:gd name="connsiteY0" fmla="*/ 760612 h 760612"/>
                <a:gd name="connsiteX1" fmla="*/ 1189676 w 1217757"/>
                <a:gd name="connsiteY1" fmla="*/ 101585 h 760612"/>
                <a:gd name="connsiteX2" fmla="*/ 1008444 w 1217757"/>
                <a:gd name="connsiteY2" fmla="*/ 35682 h 760612"/>
                <a:gd name="connsiteX3" fmla="*/ 588314 w 1217757"/>
                <a:gd name="connsiteY3" fmla="*/ 19206 h 760612"/>
                <a:gd name="connsiteX4" fmla="*/ 69330 w 1217757"/>
                <a:gd name="connsiteY4" fmla="*/ 43920 h 760612"/>
                <a:gd name="connsiteX5" fmla="*/ 19903 w 1217757"/>
                <a:gd name="connsiteY5" fmla="*/ 513476 h 76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7757" h="760612">
                  <a:moveTo>
                    <a:pt x="1214390" y="760612"/>
                  </a:moveTo>
                  <a:cubicBezTo>
                    <a:pt x="1219195" y="491509"/>
                    <a:pt x="1224000" y="222407"/>
                    <a:pt x="1189676" y="101585"/>
                  </a:cubicBezTo>
                  <a:cubicBezTo>
                    <a:pt x="1155352" y="-19237"/>
                    <a:pt x="1108671" y="49412"/>
                    <a:pt x="1008444" y="35682"/>
                  </a:cubicBezTo>
                  <a:cubicBezTo>
                    <a:pt x="908217" y="21952"/>
                    <a:pt x="744833" y="17833"/>
                    <a:pt x="588314" y="19206"/>
                  </a:cubicBezTo>
                  <a:cubicBezTo>
                    <a:pt x="431795" y="20579"/>
                    <a:pt x="164065" y="-38458"/>
                    <a:pt x="69330" y="43920"/>
                  </a:cubicBezTo>
                  <a:cubicBezTo>
                    <a:pt x="-25405" y="126298"/>
                    <a:pt x="-2751" y="319887"/>
                    <a:pt x="19903" y="513476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4144061" y="2792831"/>
            <a:ext cx="1746423" cy="1849120"/>
            <a:chOff x="4516136" y="4454875"/>
            <a:chExt cx="1746423" cy="1849120"/>
          </a:xfrm>
        </p:grpSpPr>
        <p:graphicFrame>
          <p:nvGraphicFramePr>
            <p:cNvPr id="25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468213332"/>
                </p:ext>
              </p:extLst>
            </p:nvPr>
          </p:nvGraphicFramePr>
          <p:xfrm>
            <a:off x="4516136" y="445487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5" name="Freeform 34"/>
            <p:cNvSpPr/>
            <p:nvPr/>
          </p:nvSpPr>
          <p:spPr bwMode="auto">
            <a:xfrm>
              <a:off x="5368371" y="4923836"/>
              <a:ext cx="628632" cy="1172164"/>
            </a:xfrm>
            <a:custGeom>
              <a:avLst/>
              <a:gdLst>
                <a:gd name="connsiteX0" fmla="*/ 612299 w 628632"/>
                <a:gd name="connsiteY0" fmla="*/ 1172164 h 1172164"/>
                <a:gd name="connsiteX1" fmla="*/ 612299 w 628632"/>
                <a:gd name="connsiteY1" fmla="*/ 488423 h 1172164"/>
                <a:gd name="connsiteX2" fmla="*/ 579348 w 628632"/>
                <a:gd name="connsiteY2" fmla="*/ 76532 h 1172164"/>
                <a:gd name="connsiteX3" fmla="*/ 68602 w 628632"/>
                <a:gd name="connsiteY3" fmla="*/ 43580 h 1172164"/>
                <a:gd name="connsiteX4" fmla="*/ 19175 w 628632"/>
                <a:gd name="connsiteY4" fmla="*/ 546088 h 1172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8632" h="1172164">
                  <a:moveTo>
                    <a:pt x="612299" y="1172164"/>
                  </a:moveTo>
                  <a:cubicBezTo>
                    <a:pt x="615045" y="921596"/>
                    <a:pt x="617791" y="671028"/>
                    <a:pt x="612299" y="488423"/>
                  </a:cubicBezTo>
                  <a:cubicBezTo>
                    <a:pt x="606807" y="305818"/>
                    <a:pt x="669964" y="150672"/>
                    <a:pt x="579348" y="76532"/>
                  </a:cubicBezTo>
                  <a:cubicBezTo>
                    <a:pt x="488732" y="2392"/>
                    <a:pt x="161964" y="-34679"/>
                    <a:pt x="68602" y="43580"/>
                  </a:cubicBezTo>
                  <a:cubicBezTo>
                    <a:pt x="-24760" y="121839"/>
                    <a:pt x="-2793" y="333963"/>
                    <a:pt x="19175" y="546088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aphicFrame>
        <p:nvGraphicFramePr>
          <p:cNvPr id="50" name="Content Placeholder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45938525"/>
              </p:ext>
            </p:extLst>
          </p:nvPr>
        </p:nvGraphicFramePr>
        <p:xfrm>
          <a:off x="291499" y="4749688"/>
          <a:ext cx="1746423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2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77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2" name="Freeform 51"/>
          <p:cNvSpPr/>
          <p:nvPr/>
        </p:nvSpPr>
        <p:spPr bwMode="auto">
          <a:xfrm>
            <a:off x="526731" y="5215162"/>
            <a:ext cx="643042" cy="814935"/>
          </a:xfrm>
          <a:custGeom>
            <a:avLst/>
            <a:gdLst>
              <a:gd name="connsiteX0" fmla="*/ 41680 w 643042"/>
              <a:gd name="connsiteY0" fmla="*/ 814935 h 814935"/>
              <a:gd name="connsiteX1" fmla="*/ 25204 w 643042"/>
              <a:gd name="connsiteY1" fmla="*/ 122957 h 814935"/>
              <a:gd name="connsiteX2" fmla="*/ 338242 w 643042"/>
              <a:gd name="connsiteY2" fmla="*/ 7627 h 814935"/>
              <a:gd name="connsiteX3" fmla="*/ 560664 w 643042"/>
              <a:gd name="connsiteY3" fmla="*/ 32341 h 814935"/>
              <a:gd name="connsiteX4" fmla="*/ 643042 w 643042"/>
              <a:gd name="connsiteY4" fmla="*/ 205335 h 814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42" h="814935">
                <a:moveTo>
                  <a:pt x="41680" y="814935"/>
                </a:moveTo>
                <a:cubicBezTo>
                  <a:pt x="8728" y="536221"/>
                  <a:pt x="-24223" y="257508"/>
                  <a:pt x="25204" y="122957"/>
                </a:cubicBezTo>
                <a:cubicBezTo>
                  <a:pt x="74631" y="-11594"/>
                  <a:pt x="248999" y="22730"/>
                  <a:pt x="338242" y="7627"/>
                </a:cubicBezTo>
                <a:cubicBezTo>
                  <a:pt x="427485" y="-7476"/>
                  <a:pt x="509864" y="-610"/>
                  <a:pt x="560664" y="32341"/>
                </a:cubicBezTo>
                <a:cubicBezTo>
                  <a:pt x="611464" y="65292"/>
                  <a:pt x="627253" y="135313"/>
                  <a:pt x="643042" y="205335"/>
                </a:cubicBezTo>
              </a:path>
            </a:pathLst>
          </a:custGeom>
          <a:noFill/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graphicFrame>
        <p:nvGraphicFramePr>
          <p:cNvPr id="53" name="Content Placeholder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4876695"/>
              </p:ext>
            </p:extLst>
          </p:nvPr>
        </p:nvGraphicFramePr>
        <p:xfrm>
          <a:off x="2210915" y="4749688"/>
          <a:ext cx="1746423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2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77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54" name="Content Placeholder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5252289"/>
              </p:ext>
            </p:extLst>
          </p:nvPr>
        </p:nvGraphicFramePr>
        <p:xfrm>
          <a:off x="4144061" y="4749688"/>
          <a:ext cx="1746423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2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77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5" name="Freeform 54"/>
          <p:cNvSpPr/>
          <p:nvPr/>
        </p:nvSpPr>
        <p:spPr bwMode="auto">
          <a:xfrm>
            <a:off x="2502999" y="5205111"/>
            <a:ext cx="1267025" cy="1203927"/>
          </a:xfrm>
          <a:custGeom>
            <a:avLst/>
            <a:gdLst>
              <a:gd name="connsiteX0" fmla="*/ 50731 w 1267025"/>
              <a:gd name="connsiteY0" fmla="*/ 1203927 h 1203927"/>
              <a:gd name="connsiteX1" fmla="*/ 50731 w 1267025"/>
              <a:gd name="connsiteY1" fmla="*/ 174197 h 1203927"/>
              <a:gd name="connsiteX2" fmla="*/ 577953 w 1267025"/>
              <a:gd name="connsiteY2" fmla="*/ 42392 h 1203927"/>
              <a:gd name="connsiteX3" fmla="*/ 1204028 w 1267025"/>
              <a:gd name="connsiteY3" fmla="*/ 91819 h 1203927"/>
              <a:gd name="connsiteX4" fmla="*/ 1212266 w 1267025"/>
              <a:gd name="connsiteY4" fmla="*/ 1014457 h 1203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7025" h="1203927">
                <a:moveTo>
                  <a:pt x="50731" y="1203927"/>
                </a:moveTo>
                <a:cubicBezTo>
                  <a:pt x="6796" y="785856"/>
                  <a:pt x="-37139" y="367786"/>
                  <a:pt x="50731" y="174197"/>
                </a:cubicBezTo>
                <a:cubicBezTo>
                  <a:pt x="138601" y="-19392"/>
                  <a:pt x="385737" y="56122"/>
                  <a:pt x="577953" y="42392"/>
                </a:cubicBezTo>
                <a:cubicBezTo>
                  <a:pt x="770169" y="28662"/>
                  <a:pt x="1098309" y="-70192"/>
                  <a:pt x="1204028" y="91819"/>
                </a:cubicBezTo>
                <a:cubicBezTo>
                  <a:pt x="1309747" y="253830"/>
                  <a:pt x="1261006" y="634143"/>
                  <a:pt x="1212266" y="1014457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6" name="Freeform 55"/>
          <p:cNvSpPr/>
          <p:nvPr/>
        </p:nvSpPr>
        <p:spPr bwMode="auto">
          <a:xfrm>
            <a:off x="4996165" y="5259276"/>
            <a:ext cx="675671" cy="474259"/>
          </a:xfrm>
          <a:custGeom>
            <a:avLst/>
            <a:gdLst>
              <a:gd name="connsiteX0" fmla="*/ 37154 w 675671"/>
              <a:gd name="connsiteY0" fmla="*/ 441308 h 474259"/>
              <a:gd name="connsiteX1" fmla="*/ 61868 w 675671"/>
              <a:gd name="connsiteY1" fmla="*/ 111794 h 474259"/>
              <a:gd name="connsiteX2" fmla="*/ 613803 w 675671"/>
              <a:gd name="connsiteY2" fmla="*/ 21178 h 474259"/>
              <a:gd name="connsiteX3" fmla="*/ 638516 w 675671"/>
              <a:gd name="connsiteY3" fmla="*/ 474259 h 4742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5671" h="474259">
                <a:moveTo>
                  <a:pt x="37154" y="441308"/>
                </a:moveTo>
                <a:cubicBezTo>
                  <a:pt x="1457" y="311562"/>
                  <a:pt x="-34240" y="181816"/>
                  <a:pt x="61868" y="111794"/>
                </a:cubicBezTo>
                <a:cubicBezTo>
                  <a:pt x="157976" y="41772"/>
                  <a:pt x="517695" y="-39233"/>
                  <a:pt x="613803" y="21178"/>
                </a:cubicBezTo>
                <a:cubicBezTo>
                  <a:pt x="709911" y="81589"/>
                  <a:pt x="674213" y="277924"/>
                  <a:pt x="638516" y="474259"/>
                </a:cubicBezTo>
              </a:path>
            </a:pathLst>
          </a:custGeom>
          <a:noFill/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6626869" y="3223901"/>
            <a:ext cx="18205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First correct 9 of 15 moves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6585657" y="3980363"/>
            <a:ext cx="2076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Arrows represent </a:t>
            </a:r>
            <a:r>
              <a:rPr lang="en-GB" b="1" dirty="0"/>
              <a:t>legal</a:t>
            </a:r>
            <a:r>
              <a:rPr lang="en-GB" dirty="0"/>
              <a:t> moves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6675543" y="2373333"/>
            <a:ext cx="18966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 = smallest disk</a:t>
            </a:r>
          </a:p>
          <a:p>
            <a:r>
              <a:rPr lang="en-GB" dirty="0"/>
              <a:t>4 = largest disk</a:t>
            </a:r>
          </a:p>
        </p:txBody>
      </p:sp>
      <p:sp>
        <p:nvSpPr>
          <p:cNvPr id="60" name="Oval 59"/>
          <p:cNvSpPr/>
          <p:nvPr/>
        </p:nvSpPr>
        <p:spPr bwMode="auto">
          <a:xfrm>
            <a:off x="156519" y="724930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61" name="Oval 60"/>
          <p:cNvSpPr/>
          <p:nvPr/>
        </p:nvSpPr>
        <p:spPr bwMode="auto">
          <a:xfrm>
            <a:off x="2104768" y="705445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2</a:t>
            </a:r>
          </a:p>
        </p:txBody>
      </p:sp>
      <p:sp>
        <p:nvSpPr>
          <p:cNvPr id="62" name="Oval 61"/>
          <p:cNvSpPr/>
          <p:nvPr/>
        </p:nvSpPr>
        <p:spPr bwMode="auto">
          <a:xfrm>
            <a:off x="4053017" y="710674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3</a:t>
            </a:r>
          </a:p>
        </p:txBody>
      </p:sp>
      <p:sp>
        <p:nvSpPr>
          <p:cNvPr id="63" name="Oval 62"/>
          <p:cNvSpPr/>
          <p:nvPr/>
        </p:nvSpPr>
        <p:spPr bwMode="auto">
          <a:xfrm>
            <a:off x="156518" y="2696499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4</a:t>
            </a:r>
          </a:p>
        </p:txBody>
      </p:sp>
      <p:sp>
        <p:nvSpPr>
          <p:cNvPr id="64" name="Oval 63"/>
          <p:cNvSpPr/>
          <p:nvPr/>
        </p:nvSpPr>
        <p:spPr bwMode="auto">
          <a:xfrm>
            <a:off x="2104767" y="2697932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5</a:t>
            </a:r>
          </a:p>
        </p:txBody>
      </p:sp>
      <p:sp>
        <p:nvSpPr>
          <p:cNvPr id="65" name="Oval 64"/>
          <p:cNvSpPr/>
          <p:nvPr/>
        </p:nvSpPr>
        <p:spPr bwMode="auto">
          <a:xfrm>
            <a:off x="4050466" y="2696499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6</a:t>
            </a:r>
          </a:p>
        </p:txBody>
      </p:sp>
      <p:sp>
        <p:nvSpPr>
          <p:cNvPr id="66" name="Oval 65"/>
          <p:cNvSpPr/>
          <p:nvPr/>
        </p:nvSpPr>
        <p:spPr bwMode="auto">
          <a:xfrm>
            <a:off x="156517" y="4626694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7</a:t>
            </a:r>
          </a:p>
        </p:txBody>
      </p:sp>
      <p:sp>
        <p:nvSpPr>
          <p:cNvPr id="67" name="Oval 66"/>
          <p:cNvSpPr/>
          <p:nvPr/>
        </p:nvSpPr>
        <p:spPr bwMode="auto">
          <a:xfrm>
            <a:off x="2104766" y="4643058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8</a:t>
            </a:r>
          </a:p>
        </p:txBody>
      </p:sp>
      <p:sp>
        <p:nvSpPr>
          <p:cNvPr id="68" name="Oval 67"/>
          <p:cNvSpPr/>
          <p:nvPr/>
        </p:nvSpPr>
        <p:spPr bwMode="auto">
          <a:xfrm>
            <a:off x="4050466" y="4643057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9</a:t>
            </a:r>
          </a:p>
        </p:txBody>
      </p:sp>
      <p:grpSp>
        <p:nvGrpSpPr>
          <p:cNvPr id="69" name="Group 68"/>
          <p:cNvGrpSpPr/>
          <p:nvPr/>
        </p:nvGrpSpPr>
        <p:grpSpPr>
          <a:xfrm>
            <a:off x="6001266" y="844550"/>
            <a:ext cx="3048000" cy="1190625"/>
            <a:chOff x="5050952" y="4355191"/>
            <a:chExt cx="3048000" cy="1190625"/>
          </a:xfrm>
        </p:grpSpPr>
        <p:pic>
          <p:nvPicPr>
            <p:cNvPr id="70" name="Picture 6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50952" y="4355191"/>
              <a:ext cx="3048000" cy="1190625"/>
            </a:xfrm>
            <a:prstGeom prst="rect">
              <a:avLst/>
            </a:prstGeom>
          </p:spPr>
        </p:pic>
        <p:sp>
          <p:nvSpPr>
            <p:cNvPr id="71" name="TextBox 6"/>
            <p:cNvSpPr txBox="1">
              <a:spLocks noChangeArrowheads="1"/>
            </p:cNvSpPr>
            <p:nvPr/>
          </p:nvSpPr>
          <p:spPr bwMode="auto">
            <a:xfrm>
              <a:off x="5505851" y="4355191"/>
              <a:ext cx="317810" cy="296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72" name="TextBox 6"/>
            <p:cNvSpPr txBox="1">
              <a:spLocks noChangeArrowheads="1"/>
            </p:cNvSpPr>
            <p:nvPr/>
          </p:nvSpPr>
          <p:spPr bwMode="auto">
            <a:xfrm>
              <a:off x="6383095" y="4355191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B</a:t>
              </a:r>
            </a:p>
          </p:txBody>
        </p:sp>
        <p:sp>
          <p:nvSpPr>
            <p:cNvPr id="73" name="TextBox 6"/>
            <p:cNvSpPr txBox="1">
              <a:spLocks noChangeArrowheads="1"/>
            </p:cNvSpPr>
            <p:nvPr/>
          </p:nvSpPr>
          <p:spPr bwMode="auto">
            <a:xfrm>
              <a:off x="7152305" y="4355191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C</a:t>
              </a:r>
            </a:p>
          </p:txBody>
        </p:sp>
      </p:grpSp>
      <p:sp>
        <p:nvSpPr>
          <p:cNvPr id="74" name="TextBox 73"/>
          <p:cNvSpPr txBox="1"/>
          <p:nvPr/>
        </p:nvSpPr>
        <p:spPr>
          <a:xfrm>
            <a:off x="6585657" y="4976298"/>
            <a:ext cx="23583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SPOT THE PATTERN</a:t>
            </a:r>
            <a:br>
              <a:rPr lang="en-GB" b="1" dirty="0"/>
            </a:br>
            <a:r>
              <a:rPr lang="en-GB" dirty="0"/>
              <a:t>What’s the procedure required?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314407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make the </a:t>
            </a:r>
            <a:r>
              <a:rPr kumimoji="0" lang="en-GB" altLang="en-US" b="1" dirty="0"/>
              <a:t>legal</a:t>
            </a:r>
            <a:r>
              <a:rPr kumimoji="0" lang="en-GB" altLang="en-US" dirty="0"/>
              <a:t> move between pegs A and B (in either direction)</a:t>
            </a:r>
          </a:p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make the </a:t>
            </a:r>
            <a:r>
              <a:rPr kumimoji="0" lang="en-GB" altLang="en-US" b="1" dirty="0"/>
              <a:t>legal</a:t>
            </a:r>
            <a:r>
              <a:rPr kumimoji="0" lang="en-GB" altLang="en-US" dirty="0"/>
              <a:t> move between pegs A and C (in either direction)</a:t>
            </a:r>
          </a:p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make the </a:t>
            </a:r>
            <a:r>
              <a:rPr kumimoji="0" lang="en-GB" altLang="en-US" b="1" dirty="0"/>
              <a:t>legal</a:t>
            </a:r>
            <a:r>
              <a:rPr kumimoji="0" lang="en-GB" altLang="en-US" dirty="0"/>
              <a:t> move between pegs B and C (in either direction)</a:t>
            </a:r>
          </a:p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repeat until complete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1232373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16664</TotalTime>
  <Words>4451</Words>
  <Application>Microsoft Office PowerPoint</Application>
  <PresentationFormat>On-screen Show (4:3)</PresentationFormat>
  <Paragraphs>671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Arial</vt:lpstr>
      <vt:lpstr>Calibri</vt:lpstr>
      <vt:lpstr>Helvetica</vt:lpstr>
      <vt:lpstr>Lucida Handwriting</vt:lpstr>
      <vt:lpstr>Monotype Sorts</vt:lpstr>
      <vt:lpstr>Times New Roman</vt:lpstr>
      <vt:lpstr>Trebuchet MS</vt:lpstr>
      <vt:lpstr>Wingdings</vt:lpstr>
      <vt:lpstr>Wingdings 3</vt:lpstr>
      <vt:lpstr>Facet</vt:lpstr>
      <vt:lpstr>Problem Solving Java</vt:lpstr>
      <vt:lpstr>Generic Function Pattern</vt:lpstr>
      <vt:lpstr>Problem Solving Techniques</vt:lpstr>
      <vt:lpstr>PowerPoint Presentation</vt:lpstr>
      <vt:lpstr>What do you know?</vt:lpstr>
      <vt:lpstr>What don’t I know? Example</vt:lpstr>
      <vt:lpstr>PowerPoint Presentation</vt:lpstr>
      <vt:lpstr>PowerPoint Presentation</vt:lpstr>
      <vt:lpstr>Subdivide the Problem</vt:lpstr>
      <vt:lpstr>Consider Each Problem</vt:lpstr>
      <vt:lpstr>PowerPoint Presentation</vt:lpstr>
      <vt:lpstr>Rank the Problems from Easiest to Hardest</vt:lpstr>
      <vt:lpstr>PowerPoint Presentation</vt:lpstr>
      <vt:lpstr>PowerPoint Presentation</vt:lpstr>
      <vt:lpstr>PowerPoint Presentation</vt:lpstr>
      <vt:lpstr>Generalise</vt:lpstr>
      <vt:lpstr>PowerPoint Presentation</vt:lpstr>
      <vt:lpstr>Restate the Problem</vt:lpstr>
      <vt:lpstr>Characters</vt:lpstr>
      <vt:lpstr>Strings and Character Array</vt:lpstr>
      <vt:lpstr>Exercise 1</vt:lpstr>
      <vt:lpstr>Possible Answer</vt:lpstr>
      <vt:lpstr>PowerPoint Presentation</vt:lpstr>
      <vt:lpstr>Exercise 2</vt:lpstr>
      <vt:lpstr>Possible Answer</vt:lpstr>
      <vt:lpstr>ASCII Code You must experiment!!</vt:lpstr>
      <vt:lpstr>Exercise 3</vt:lpstr>
      <vt:lpstr>Possible Answer</vt:lpstr>
      <vt:lpstr>Exercise 4 Triangular Words</vt:lpstr>
      <vt:lpstr>Hint</vt:lpstr>
      <vt:lpstr>PowerPoint Presentation</vt:lpstr>
      <vt:lpstr>Exercise 5 Count On It </vt:lpstr>
      <vt:lpstr>Hints</vt:lpstr>
      <vt:lpstr>PowerPoint Presentation</vt:lpstr>
      <vt:lpstr>PowerPoint Presentation</vt:lpstr>
      <vt:lpstr>PowerPoint Presentation</vt:lpstr>
      <vt:lpstr>Exercise 6 Caesar Cipher</vt:lpstr>
      <vt:lpstr>Exercise 7 Encrypt It</vt:lpstr>
      <vt:lpstr>Exercise 8</vt:lpstr>
      <vt:lpstr>Answer to the Puzzle</vt:lpstr>
      <vt:lpstr>Procedure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276</cp:revision>
  <cp:lastPrinted>2001-06-14T13:58:17Z</cp:lastPrinted>
  <dcterms:created xsi:type="dcterms:W3CDTF">1999-06-25T18:38:26Z</dcterms:created>
  <dcterms:modified xsi:type="dcterms:W3CDTF">2020-10-20T09:47:04Z</dcterms:modified>
</cp:coreProperties>
</file>