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64" r:id="rId4"/>
    <p:sldId id="267" r:id="rId5"/>
    <p:sldId id="266" r:id="rId6"/>
    <p:sldId id="269" r:id="rId7"/>
    <p:sldId id="270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74"/>
  </p:normalViewPr>
  <p:slideViewPr>
    <p:cSldViewPr>
      <p:cViewPr varScale="1">
        <p:scale>
          <a:sx n="81" d="100"/>
          <a:sy n="81" d="100"/>
        </p:scale>
        <p:origin x="1498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11/2/2019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onoskop.org/images/e/e0/Lyotard_Jean-Francois_The_Postmodern_Condition_A_Report_on_Knowledge.pdf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outdoor, person, road, man&#10;&#10;Description automatically generated">
            <a:extLst>
              <a:ext uri="{FF2B5EF4-FFF2-40B4-BE49-F238E27FC236}">
                <a16:creationId xmlns:a16="http://schemas.microsoft.com/office/drawing/2014/main" id="{C02DA090-02D2-45BD-AB08-6AD8F6D5C8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49" b="10327"/>
          <a:stretch/>
        </p:blipFill>
        <p:spPr>
          <a:xfrm>
            <a:off x="20" y="1"/>
            <a:ext cx="9143979" cy="423948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28650" y="4559523"/>
            <a:ext cx="7886700" cy="1236440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Genre Case Study: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Wes Anderson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 dirty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Postmodern Comedy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D281B7E-970E-E54B-820F-E87AE57906E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222" b="3095"/>
          <a:stretch/>
        </p:blipFill>
        <p:spPr>
          <a:xfrm flipH="1">
            <a:off x="0" y="868049"/>
            <a:ext cx="9144000" cy="545208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-19646" y="146736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FFFF00"/>
                </a:solidFill>
              </a:rPr>
              <a:t>Postmodern traits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D3E3BA-1279-4B8D-A132-3C78BCFD7DA7}"/>
              </a:ext>
            </a:extLst>
          </p:cNvPr>
          <p:cNvSpPr txBox="1"/>
          <p:nvPr/>
        </p:nvSpPr>
        <p:spPr>
          <a:xfrm>
            <a:off x="1259632" y="868049"/>
            <a:ext cx="7128792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3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intertextuality</a:t>
            </a:r>
          </a:p>
          <a:p>
            <a:pPr>
              <a:buFont typeface="Arial" pitchFamily="34" charset="0"/>
              <a:buChar char="•"/>
            </a:pPr>
            <a:r>
              <a:rPr lang="en-GB" sz="3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irony</a:t>
            </a:r>
          </a:p>
          <a:p>
            <a:pPr>
              <a:buFont typeface="Arial" pitchFamily="34" charset="0"/>
              <a:buChar char="•"/>
            </a:pPr>
            <a:r>
              <a:rPr lang="en-GB" sz="3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deconstruction, e.g. gender</a:t>
            </a:r>
          </a:p>
          <a:p>
            <a:pPr>
              <a:buFont typeface="Arial" pitchFamily="34" charset="0"/>
              <a:buChar char="•"/>
            </a:pPr>
            <a:r>
              <a:rPr lang="en-GB" sz="3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playful, subversive humour</a:t>
            </a:r>
          </a:p>
          <a:p>
            <a:pPr>
              <a:buFont typeface="Arial" pitchFamily="34" charset="0"/>
              <a:buChar char="•"/>
            </a:pPr>
            <a:r>
              <a:rPr lang="en-GB" sz="3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disjuncture/incongruity</a:t>
            </a:r>
          </a:p>
          <a:p>
            <a:pPr>
              <a:buFont typeface="Arial" pitchFamily="34" charset="0"/>
              <a:buChar char="•"/>
            </a:pPr>
            <a:r>
              <a:rPr lang="en-GB" sz="3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miscommunication</a:t>
            </a:r>
          </a:p>
          <a:p>
            <a:pPr>
              <a:buFont typeface="Arial" pitchFamily="34" charset="0"/>
              <a:buChar char="•"/>
            </a:pPr>
            <a:r>
              <a:rPr lang="en-GB" sz="3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dissonance</a:t>
            </a:r>
          </a:p>
          <a:p>
            <a:pPr>
              <a:buFont typeface="Arial" pitchFamily="34" charset="0"/>
              <a:buChar char="•"/>
            </a:pPr>
            <a:r>
              <a:rPr lang="en-GB" sz="3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abuse of genre convention</a:t>
            </a:r>
          </a:p>
          <a:p>
            <a:pPr>
              <a:buFont typeface="Arial" pitchFamily="34" charset="0"/>
              <a:buChar char="•"/>
            </a:pPr>
            <a:r>
              <a:rPr lang="en-GB" sz="3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parody/pastiche</a:t>
            </a:r>
          </a:p>
          <a:p>
            <a:pPr>
              <a:buFont typeface="Arial" pitchFamily="34" charset="0"/>
              <a:buChar char="•"/>
            </a:pPr>
            <a:r>
              <a:rPr lang="en-GB" sz="3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Rejection of ‘les grand recits’ </a:t>
            </a: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(Lyotard)</a:t>
            </a:r>
          </a:p>
          <a:p>
            <a:endParaRPr lang="en-GB" sz="3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7113CE-F3F1-4015-B654-CD978E064797}"/>
              </a:ext>
            </a:extLst>
          </p:cNvPr>
          <p:cNvSpPr txBox="1"/>
          <p:nvPr/>
        </p:nvSpPr>
        <p:spPr>
          <a:xfrm>
            <a:off x="899592" y="6443179"/>
            <a:ext cx="76089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hlinkClick r:id="rId4"/>
              </a:rPr>
              <a:t>https://monoskop.org/images/e/e0/Lyotard_Jean-Francois_The_Postmodern_Condition_A_Report_on_Knowledge.pdf</a:t>
            </a:r>
            <a:endParaRPr lang="en-GB" sz="12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5111880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lifeaquaticmain.0.jpg">
            <a:extLst>
              <a:ext uri="{FF2B5EF4-FFF2-40B4-BE49-F238E27FC236}">
                <a16:creationId xmlns:a16="http://schemas.microsoft.com/office/drawing/2014/main" id="{FBE9544D-80A3-4E43-9722-C935AC698A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20000"/>
                    </a14:imgEffect>
                  </a14:imgLayer>
                </a14:imgProps>
              </a:ext>
            </a:extLst>
          </a:blip>
          <a:srcRect t="16015"/>
          <a:stretch>
            <a:fillRect/>
          </a:stretch>
        </p:blipFill>
        <p:spPr>
          <a:xfrm>
            <a:off x="0" y="1357298"/>
            <a:ext cx="9144000" cy="511970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AFC7613-73B4-42D6-A7D3-2F57B4BAE010}"/>
              </a:ext>
            </a:extLst>
          </p:cNvPr>
          <p:cNvSpPr txBox="1"/>
          <p:nvPr/>
        </p:nvSpPr>
        <p:spPr>
          <a:xfrm>
            <a:off x="0" y="285728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FFFF00"/>
                </a:solidFill>
              </a:rPr>
              <a:t>Wes Anderson and Postmodernism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52C117-C4EE-4049-B5AC-213A87789258}"/>
              </a:ext>
            </a:extLst>
          </p:cNvPr>
          <p:cNvSpPr txBox="1"/>
          <p:nvPr/>
        </p:nvSpPr>
        <p:spPr>
          <a:xfrm>
            <a:off x="1259632" y="1844824"/>
            <a:ext cx="6624736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3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Irony/sincerity</a:t>
            </a:r>
          </a:p>
          <a:p>
            <a:pPr>
              <a:buFont typeface="Arial" pitchFamily="34" charset="0"/>
              <a:buChar char="•"/>
            </a:pPr>
            <a:r>
              <a:rPr lang="en-GB" sz="3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Self-reflexivity, e.g. auteur</a:t>
            </a:r>
          </a:p>
          <a:p>
            <a:pPr>
              <a:buFont typeface="Arial" pitchFamily="34" charset="0"/>
              <a:buChar char="•"/>
            </a:pPr>
            <a:r>
              <a:rPr lang="en-GB" sz="3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Intertextuality</a:t>
            </a:r>
          </a:p>
          <a:p>
            <a:pPr>
              <a:buFont typeface="Arial" pitchFamily="34" charset="0"/>
              <a:buChar char="•"/>
            </a:pPr>
            <a:r>
              <a:rPr lang="en-GB" sz="3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Deconstruction of Gender</a:t>
            </a:r>
          </a:p>
          <a:p>
            <a:pPr>
              <a:buFont typeface="Arial" pitchFamily="34" charset="0"/>
              <a:buChar char="•"/>
            </a:pPr>
            <a:r>
              <a:rPr lang="en-GB" sz="3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The ‘Andersonian’ story universe</a:t>
            </a:r>
          </a:p>
          <a:p>
            <a:pPr>
              <a:buFont typeface="Arial" pitchFamily="34" charset="0"/>
              <a:buChar char="•"/>
            </a:pPr>
            <a:r>
              <a:rPr lang="en-GB" sz="3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Character types</a:t>
            </a:r>
          </a:p>
          <a:p>
            <a:pPr>
              <a:buFont typeface="Arial" pitchFamily="34" charset="0"/>
              <a:buChar char="•"/>
            </a:pPr>
            <a:r>
              <a:rPr lang="en-GB" sz="3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The ‘toybox of history’</a:t>
            </a:r>
          </a:p>
          <a:p>
            <a:pPr>
              <a:buFont typeface="Arial" pitchFamily="34" charset="0"/>
              <a:buChar char="•"/>
            </a:pPr>
            <a:r>
              <a:rPr lang="en-GB" sz="3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Cast and crew (also self-reflexive)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lifeaquaticmain.0.jpg">
            <a:extLst>
              <a:ext uri="{FF2B5EF4-FFF2-40B4-BE49-F238E27FC236}">
                <a16:creationId xmlns:a16="http://schemas.microsoft.com/office/drawing/2014/main" id="{71BE5697-CD5C-4227-B549-C79CEA2B89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015"/>
          <a:stretch>
            <a:fillRect/>
          </a:stretch>
        </p:blipFill>
        <p:spPr>
          <a:xfrm>
            <a:off x="-12041" y="1052736"/>
            <a:ext cx="9144000" cy="511970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1C6F80C-56C0-4F31-AC0C-A7F242FC885F}"/>
              </a:ext>
            </a:extLst>
          </p:cNvPr>
          <p:cNvSpPr txBox="1"/>
          <p:nvPr/>
        </p:nvSpPr>
        <p:spPr>
          <a:xfrm>
            <a:off x="3567806" y="2913901"/>
            <a:ext cx="9877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Bad Dad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D12D284-AD3D-4B43-A76A-6C20CB3DE3C2}"/>
              </a:ext>
            </a:extLst>
          </p:cNvPr>
          <p:cNvSpPr txBox="1"/>
          <p:nvPr/>
        </p:nvSpPr>
        <p:spPr>
          <a:xfrm>
            <a:off x="4401437" y="3324395"/>
            <a:ext cx="1473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Quixotic hero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E09259-8C99-4AF6-B19E-4297B27CE36D}"/>
              </a:ext>
            </a:extLst>
          </p:cNvPr>
          <p:cNvSpPr txBox="1"/>
          <p:nvPr/>
        </p:nvSpPr>
        <p:spPr>
          <a:xfrm>
            <a:off x="3472682" y="3598943"/>
            <a:ext cx="8454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Auteur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228259A-868C-4FE2-90CD-60C233902A4B}"/>
              </a:ext>
            </a:extLst>
          </p:cNvPr>
          <p:cNvSpPr txBox="1"/>
          <p:nvPr/>
        </p:nvSpPr>
        <p:spPr>
          <a:xfrm>
            <a:off x="4401437" y="3923796"/>
            <a:ext cx="15363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Absent Parent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25D2CA-3E3A-4220-B315-7000EF3A728C}"/>
              </a:ext>
            </a:extLst>
          </p:cNvPr>
          <p:cNvSpPr txBox="1"/>
          <p:nvPr/>
        </p:nvSpPr>
        <p:spPr>
          <a:xfrm>
            <a:off x="959767" y="3105811"/>
            <a:ext cx="1128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Matriarch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A01FDA3-9E6B-4025-9212-6D2F188420B4}"/>
              </a:ext>
            </a:extLst>
          </p:cNvPr>
          <p:cNvSpPr txBox="1"/>
          <p:nvPr/>
        </p:nvSpPr>
        <p:spPr>
          <a:xfrm>
            <a:off x="6364164" y="3043193"/>
            <a:ext cx="14354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Single Parent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03F54E2-199A-4E50-ADBE-9657A6F344B1}"/>
              </a:ext>
            </a:extLst>
          </p:cNvPr>
          <p:cNvSpPr txBox="1"/>
          <p:nvPr/>
        </p:nvSpPr>
        <p:spPr>
          <a:xfrm>
            <a:off x="6690969" y="3509476"/>
            <a:ext cx="16248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Hero’s ‘love interest’ (2)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9CF6E96-F8E8-4D67-AEF6-884E6A10C881}"/>
              </a:ext>
            </a:extLst>
          </p:cNvPr>
          <p:cNvSpPr txBox="1"/>
          <p:nvPr/>
        </p:nvSpPr>
        <p:spPr>
          <a:xfrm>
            <a:off x="1275620" y="3642008"/>
            <a:ext cx="16248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Hero’s ‘love interest’ (1)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DD31B27-962B-4340-955D-78632B56EEBD}"/>
              </a:ext>
            </a:extLst>
          </p:cNvPr>
          <p:cNvSpPr txBox="1"/>
          <p:nvPr/>
        </p:nvSpPr>
        <p:spPr>
          <a:xfrm>
            <a:off x="6157305" y="1824273"/>
            <a:ext cx="9245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Hero’s rival</a:t>
            </a:r>
          </a:p>
        </p:txBody>
      </p:sp>
      <p:pic>
        <p:nvPicPr>
          <p:cNvPr id="21" name="Picture 20" descr="A picture containing person, building, clothing, man&#10;&#10;Description automatically generated">
            <a:extLst>
              <a:ext uri="{FF2B5EF4-FFF2-40B4-BE49-F238E27FC236}">
                <a16:creationId xmlns:a16="http://schemas.microsoft.com/office/drawing/2014/main" id="{F50D53BB-250F-4F44-B083-84635601867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630" t="12200" r="41338" b="32199"/>
          <a:stretch/>
        </p:blipFill>
        <p:spPr>
          <a:xfrm>
            <a:off x="6993089" y="4490634"/>
            <a:ext cx="1601218" cy="192371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3994BD0-9F37-4A1E-8413-A96043654608}"/>
              </a:ext>
            </a:extLst>
          </p:cNvPr>
          <p:cNvSpPr txBox="1"/>
          <p:nvPr/>
        </p:nvSpPr>
        <p:spPr>
          <a:xfrm>
            <a:off x="8140651" y="2858527"/>
            <a:ext cx="962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Sidekick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2EF7BD6-28CA-4F4A-B0FF-BC74605FB5E9}"/>
              </a:ext>
            </a:extLst>
          </p:cNvPr>
          <p:cNvSpPr txBox="1"/>
          <p:nvPr/>
        </p:nvSpPr>
        <p:spPr>
          <a:xfrm>
            <a:off x="2088025" y="6427881"/>
            <a:ext cx="70559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1" dirty="0"/>
              <a:t>Also: Ned Plimpton = Son in search of parent; deceased parent/partner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423EB63-BF89-4CE0-B6A7-2B2456D653FA}"/>
              </a:ext>
            </a:extLst>
          </p:cNvPr>
          <p:cNvSpPr txBox="1"/>
          <p:nvPr/>
        </p:nvSpPr>
        <p:spPr>
          <a:xfrm>
            <a:off x="0" y="201804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FFFF00"/>
                </a:solidFill>
              </a:rPr>
              <a:t>ANDERSONIAN CHARACTER TYPES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1134E8E-B169-4386-88FE-015DAD7B9002}"/>
              </a:ext>
            </a:extLst>
          </p:cNvPr>
          <p:cNvSpPr txBox="1"/>
          <p:nvPr/>
        </p:nvSpPr>
        <p:spPr>
          <a:xfrm>
            <a:off x="3056416" y="685562"/>
            <a:ext cx="2379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i="1" dirty="0"/>
              <a:t>The Life Aquatic </a:t>
            </a:r>
            <a:r>
              <a:rPr lang="en-US" b="1" dirty="0"/>
              <a:t>(2004)</a:t>
            </a:r>
          </a:p>
        </p:txBody>
      </p:sp>
    </p:spTree>
    <p:extLst>
      <p:ext uri="{BB962C8B-B14F-4D97-AF65-F5344CB8AC3E}">
        <p14:creationId xmlns:p14="http://schemas.microsoft.com/office/powerpoint/2010/main" val="2949672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0F3C559-A5AC-4446-96DF-DAEBFB052AA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22" b="3095"/>
          <a:stretch/>
        </p:blipFill>
        <p:spPr>
          <a:xfrm flipH="1">
            <a:off x="0" y="868049"/>
            <a:ext cx="9144000" cy="54520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B9C83E9-297E-064B-91D7-6BCCD9A0019C}"/>
              </a:ext>
            </a:extLst>
          </p:cNvPr>
          <p:cNvSpPr txBox="1"/>
          <p:nvPr/>
        </p:nvSpPr>
        <p:spPr>
          <a:xfrm>
            <a:off x="2809878" y="3706503"/>
            <a:ext cx="9877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Bad Dad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EAEBE40-8B63-A54C-A741-D895F7F3A2D8}"/>
              </a:ext>
            </a:extLst>
          </p:cNvPr>
          <p:cNvSpPr txBox="1"/>
          <p:nvPr/>
        </p:nvSpPr>
        <p:spPr>
          <a:xfrm>
            <a:off x="2" y="5235614"/>
            <a:ext cx="91439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Quixotic hero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3207C1A-601A-3D49-BA5F-3BDBFB94D14B}"/>
              </a:ext>
            </a:extLst>
          </p:cNvPr>
          <p:cNvSpPr txBox="1"/>
          <p:nvPr/>
        </p:nvSpPr>
        <p:spPr>
          <a:xfrm>
            <a:off x="5940400" y="3676899"/>
            <a:ext cx="8454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Auteur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C25019-DEB1-9743-A63C-753993E480D9}"/>
              </a:ext>
            </a:extLst>
          </p:cNvPr>
          <p:cNvSpPr txBox="1"/>
          <p:nvPr/>
        </p:nvSpPr>
        <p:spPr>
          <a:xfrm>
            <a:off x="2535573" y="4147347"/>
            <a:ext cx="15363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Absent Parent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1D7B67A-96B4-8E4B-B9C2-CC6F11F6179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25" r="15351"/>
          <a:stretch/>
        </p:blipFill>
        <p:spPr>
          <a:xfrm>
            <a:off x="788974" y="944940"/>
            <a:ext cx="1828715" cy="21068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74C3D20-15BE-4340-B0C0-2E156E950813}"/>
              </a:ext>
            </a:extLst>
          </p:cNvPr>
          <p:cNvSpPr txBox="1"/>
          <p:nvPr/>
        </p:nvSpPr>
        <p:spPr>
          <a:xfrm>
            <a:off x="0" y="5624179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Son in search of parent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4708D8D-359B-484B-A2D5-365444537FD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798"/>
          <a:stretch/>
        </p:blipFill>
        <p:spPr>
          <a:xfrm>
            <a:off x="6688015" y="1002051"/>
            <a:ext cx="2086125" cy="18415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64A38BC-9CF1-3C42-956F-17A114BF675F}"/>
              </a:ext>
            </a:extLst>
          </p:cNvPr>
          <p:cNvSpPr txBox="1"/>
          <p:nvPr/>
        </p:nvSpPr>
        <p:spPr>
          <a:xfrm>
            <a:off x="788973" y="2658885"/>
            <a:ext cx="18287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Matriarch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B4D7937-DE0E-F841-80A7-4BFFA69A41A3}"/>
              </a:ext>
            </a:extLst>
          </p:cNvPr>
          <p:cNvSpPr txBox="1"/>
          <p:nvPr/>
        </p:nvSpPr>
        <p:spPr>
          <a:xfrm>
            <a:off x="6703200" y="2452270"/>
            <a:ext cx="962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Sidekick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BD7787F-9761-2847-B843-EDB4815B7443}"/>
              </a:ext>
            </a:extLst>
          </p:cNvPr>
          <p:cNvSpPr txBox="1"/>
          <p:nvPr/>
        </p:nvSpPr>
        <p:spPr>
          <a:xfrm>
            <a:off x="4272656" y="4221793"/>
            <a:ext cx="8454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Auteur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2E8E1E8-DBAF-40FE-9196-8E8ACA4B409E}"/>
              </a:ext>
            </a:extLst>
          </p:cNvPr>
          <p:cNvSpPr txBox="1"/>
          <p:nvPr/>
        </p:nvSpPr>
        <p:spPr>
          <a:xfrm>
            <a:off x="0" y="201804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FFFF00"/>
                </a:solidFill>
              </a:rPr>
              <a:t>ANDERSONIAN CHARACTER TYPES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C236303-82CF-4912-9597-4428AAFB2E79}"/>
              </a:ext>
            </a:extLst>
          </p:cNvPr>
          <p:cNvSpPr txBox="1"/>
          <p:nvPr/>
        </p:nvSpPr>
        <p:spPr>
          <a:xfrm>
            <a:off x="0" y="5994874"/>
            <a:ext cx="9143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Also: deceased parent/partner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C986140-91CA-4D1E-993D-F354EAF67A22}"/>
              </a:ext>
            </a:extLst>
          </p:cNvPr>
          <p:cNvSpPr txBox="1"/>
          <p:nvPr/>
        </p:nvSpPr>
        <p:spPr>
          <a:xfrm>
            <a:off x="3072838" y="883011"/>
            <a:ext cx="2998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i="1" dirty="0"/>
              <a:t>The Darjeeling Limited </a:t>
            </a:r>
            <a:r>
              <a:rPr lang="en-US" b="1" dirty="0"/>
              <a:t>(2007)</a:t>
            </a:r>
          </a:p>
        </p:txBody>
      </p:sp>
    </p:spTree>
    <p:extLst>
      <p:ext uri="{BB962C8B-B14F-4D97-AF65-F5344CB8AC3E}">
        <p14:creationId xmlns:p14="http://schemas.microsoft.com/office/powerpoint/2010/main" val="16398499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holding a phone&#10;&#10;Description automatically generated">
            <a:extLst>
              <a:ext uri="{FF2B5EF4-FFF2-40B4-BE49-F238E27FC236}">
                <a16:creationId xmlns:a16="http://schemas.microsoft.com/office/drawing/2014/main" id="{45472FF0-29AB-4111-A185-8ACC6FCFED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24"/>
          <a:stretch/>
        </p:blipFill>
        <p:spPr>
          <a:xfrm>
            <a:off x="0" y="620688"/>
            <a:ext cx="9144000" cy="590965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1C6F80C-56C0-4F31-AC0C-A7F242FC885F}"/>
              </a:ext>
            </a:extLst>
          </p:cNvPr>
          <p:cNvSpPr txBox="1"/>
          <p:nvPr/>
        </p:nvSpPr>
        <p:spPr>
          <a:xfrm>
            <a:off x="2946062" y="4113772"/>
            <a:ext cx="9877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Bad Dad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D12D284-AD3D-4B43-A76A-6C20CB3DE3C2}"/>
              </a:ext>
            </a:extLst>
          </p:cNvPr>
          <p:cNvSpPr txBox="1"/>
          <p:nvPr/>
        </p:nvSpPr>
        <p:spPr>
          <a:xfrm>
            <a:off x="6948264" y="5354183"/>
            <a:ext cx="2195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Quixotic hero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E09259-8C99-4AF6-B19E-4297B27CE36D}"/>
              </a:ext>
            </a:extLst>
          </p:cNvPr>
          <p:cNvSpPr txBox="1"/>
          <p:nvPr/>
        </p:nvSpPr>
        <p:spPr>
          <a:xfrm>
            <a:off x="7623388" y="4821753"/>
            <a:ext cx="8454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Auteur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228259A-868C-4FE2-90CD-60C233902A4B}"/>
              </a:ext>
            </a:extLst>
          </p:cNvPr>
          <p:cNvSpPr txBox="1"/>
          <p:nvPr/>
        </p:nvSpPr>
        <p:spPr>
          <a:xfrm>
            <a:off x="1438052" y="3467441"/>
            <a:ext cx="15363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Absent Parent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DD31B27-962B-4340-955D-78632B56EEBD}"/>
              </a:ext>
            </a:extLst>
          </p:cNvPr>
          <p:cNvSpPr txBox="1"/>
          <p:nvPr/>
        </p:nvSpPr>
        <p:spPr>
          <a:xfrm>
            <a:off x="1979712" y="4943242"/>
            <a:ext cx="9245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Hero’s rival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5CFFD35-1F71-4E9F-85F2-E00364B9F491}"/>
              </a:ext>
            </a:extLst>
          </p:cNvPr>
          <p:cNvSpPr txBox="1"/>
          <p:nvPr/>
        </p:nvSpPr>
        <p:spPr>
          <a:xfrm>
            <a:off x="3758517" y="6049712"/>
            <a:ext cx="54360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Son in search of parent (although his dad is still alive)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86C9E1E-B193-45F9-BD96-A921EE1A003E}"/>
              </a:ext>
            </a:extLst>
          </p:cNvPr>
          <p:cNvSpPr txBox="1"/>
          <p:nvPr/>
        </p:nvSpPr>
        <p:spPr>
          <a:xfrm>
            <a:off x="69728" y="685814"/>
            <a:ext cx="27366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Herman Blume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182DD6D-004B-4535-8E00-C9A5790A703B}"/>
              </a:ext>
            </a:extLst>
          </p:cNvPr>
          <p:cNvSpPr txBox="1"/>
          <p:nvPr/>
        </p:nvSpPr>
        <p:spPr>
          <a:xfrm>
            <a:off x="5824626" y="702638"/>
            <a:ext cx="22215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Max Fischer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2294875-A4AA-404C-9E91-68C6D30884A7}"/>
              </a:ext>
            </a:extLst>
          </p:cNvPr>
          <p:cNvSpPr txBox="1"/>
          <p:nvPr/>
        </p:nvSpPr>
        <p:spPr>
          <a:xfrm>
            <a:off x="0" y="112857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dirty="0"/>
              <a:t>Rushmore </a:t>
            </a:r>
            <a:r>
              <a:rPr lang="en-US" b="1" dirty="0"/>
              <a:t>(1998)</a:t>
            </a:r>
          </a:p>
        </p:txBody>
      </p:sp>
    </p:spTree>
    <p:extLst>
      <p:ext uri="{BB962C8B-B14F-4D97-AF65-F5344CB8AC3E}">
        <p14:creationId xmlns:p14="http://schemas.microsoft.com/office/powerpoint/2010/main" val="18259248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01C6F80C-56C0-4F31-AC0C-A7F242FC885F}"/>
              </a:ext>
            </a:extLst>
          </p:cNvPr>
          <p:cNvSpPr txBox="1"/>
          <p:nvPr/>
        </p:nvSpPr>
        <p:spPr>
          <a:xfrm>
            <a:off x="3707904" y="2996952"/>
            <a:ext cx="9877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Bad Dad</a:t>
            </a:r>
          </a:p>
        </p:txBody>
      </p:sp>
      <p:pic>
        <p:nvPicPr>
          <p:cNvPr id="4" name="Picture 3" descr="A couple of people that are talking to each other&#10;&#10;Description automatically generated">
            <a:extLst>
              <a:ext uri="{FF2B5EF4-FFF2-40B4-BE49-F238E27FC236}">
                <a16:creationId xmlns:a16="http://schemas.microsoft.com/office/drawing/2014/main" id="{CAE82C4E-440A-4535-80D0-268C2665C08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310"/>
          <a:stretch/>
        </p:blipFill>
        <p:spPr>
          <a:xfrm>
            <a:off x="8551" y="113196"/>
            <a:ext cx="9144000" cy="369680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925D2CA-3E3A-4220-B315-7000EF3A728C}"/>
              </a:ext>
            </a:extLst>
          </p:cNvPr>
          <p:cNvSpPr txBox="1"/>
          <p:nvPr/>
        </p:nvSpPr>
        <p:spPr>
          <a:xfrm>
            <a:off x="1831188" y="4460418"/>
            <a:ext cx="1128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Matriarch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9CF6E96-F8E8-4D67-AEF6-884E6A10C881}"/>
              </a:ext>
            </a:extLst>
          </p:cNvPr>
          <p:cNvSpPr txBox="1"/>
          <p:nvPr/>
        </p:nvSpPr>
        <p:spPr>
          <a:xfrm>
            <a:off x="8551" y="2582273"/>
            <a:ext cx="31232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Hero’s ‘love interest’: Rosemary Cross</a:t>
            </a:r>
          </a:p>
        </p:txBody>
      </p:sp>
      <p:pic>
        <p:nvPicPr>
          <p:cNvPr id="6" name="Picture 5" descr="A group of people standing around each other&#10;&#10;Description automatically generated">
            <a:extLst>
              <a:ext uri="{FF2B5EF4-FFF2-40B4-BE49-F238E27FC236}">
                <a16:creationId xmlns:a16="http://schemas.microsoft.com/office/drawing/2014/main" id="{A38511E7-99AE-4FB6-9C4A-DD89F7637A9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858"/>
          <a:stretch/>
        </p:blipFill>
        <p:spPr>
          <a:xfrm>
            <a:off x="1222196" y="4009295"/>
            <a:ext cx="6716709" cy="272677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3994BD0-9F37-4A1E-8413-A96043654608}"/>
              </a:ext>
            </a:extLst>
          </p:cNvPr>
          <p:cNvSpPr txBox="1"/>
          <p:nvPr/>
        </p:nvSpPr>
        <p:spPr>
          <a:xfrm>
            <a:off x="1939398" y="6343013"/>
            <a:ext cx="2384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Sidekick: Dirk Calloway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40353B4-046D-406A-8924-4E7BA8C1BB99}"/>
              </a:ext>
            </a:extLst>
          </p:cNvPr>
          <p:cNvSpPr txBox="1"/>
          <p:nvPr/>
        </p:nvSpPr>
        <p:spPr>
          <a:xfrm>
            <a:off x="8551" y="3294922"/>
            <a:ext cx="3195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Also: deceased partner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61F51D1-3C45-473B-A11D-233EEBCF7CE7}"/>
              </a:ext>
            </a:extLst>
          </p:cNvPr>
          <p:cNvSpPr txBox="1"/>
          <p:nvPr/>
        </p:nvSpPr>
        <p:spPr>
          <a:xfrm>
            <a:off x="0" y="112857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dirty="0"/>
              <a:t>Rushmore </a:t>
            </a:r>
            <a:r>
              <a:rPr lang="en-US" b="1" dirty="0"/>
              <a:t>(1998)</a:t>
            </a:r>
          </a:p>
        </p:txBody>
      </p:sp>
    </p:spTree>
    <p:extLst>
      <p:ext uri="{BB962C8B-B14F-4D97-AF65-F5344CB8AC3E}">
        <p14:creationId xmlns:p14="http://schemas.microsoft.com/office/powerpoint/2010/main" val="34470075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453</TotalTime>
  <Words>268</Words>
  <Application>Microsoft Office PowerPoint</Application>
  <PresentationFormat>On-screen Show (4:3)</PresentationFormat>
  <Paragraphs>63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 Jones</cp:lastModifiedBy>
  <cp:revision>46</cp:revision>
  <dcterms:created xsi:type="dcterms:W3CDTF">2016-10-05T07:20:19Z</dcterms:created>
  <dcterms:modified xsi:type="dcterms:W3CDTF">2019-11-02T11:27:01Z</dcterms:modified>
</cp:coreProperties>
</file>