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1"/>
  </p:notesMasterIdLst>
  <p:handoutMasterIdLst>
    <p:handoutMasterId r:id="rId12"/>
  </p:handoutMasterIdLst>
  <p:sldIdLst>
    <p:sldId id="475" r:id="rId4"/>
    <p:sldId id="256" r:id="rId5"/>
    <p:sldId id="1053" r:id="rId6"/>
    <p:sldId id="1057" r:id="rId7"/>
    <p:sldId id="1055" r:id="rId8"/>
    <p:sldId id="1056" r:id="rId9"/>
    <p:sldId id="504" r:id="rId1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A94"/>
    <a:srgbClr val="FFE8F3"/>
    <a:srgbClr val="B3ECE5"/>
    <a:srgbClr val="FFFFD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2318"/>
    <p:restoredTop sz="79256" autoAdjust="0"/>
  </p:normalViewPr>
  <p:slideViewPr>
    <p:cSldViewPr snapToGrid="0" snapToObjects="1">
      <p:cViewPr varScale="1">
        <p:scale>
          <a:sx n="43" d="100"/>
          <a:sy n="43" d="100"/>
        </p:scale>
        <p:origin x="72" y="3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19/10/2023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143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1813479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4644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10/19/2023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126CA-A357-DD4B-B9CF-1FBD21B91E9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8F48635-ED80-DE46-8F6E-E9596861A610}" type="datetimeFigureOut">
              <a:rPr lang="en-US"/>
              <a:pPr>
                <a:defRPr/>
              </a:pPr>
              <a:t>10/19/2023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B47788-D4FA-5844-B182-3274DD6A1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D55C8-8FC1-8F4D-A8E9-CEE97AA4D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E3B4846-24CD-CC48-933B-BC391AFF44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141885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9417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theme" Target="../theme/theme2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55000">
              <a:schemeClr val="accent4">
                <a:lumMod val="20000"/>
                <a:lumOff val="80000"/>
              </a:schemeClr>
            </a:gs>
            <a:gs pos="0">
              <a:schemeClr val="accent1">
                <a:lumMod val="5000"/>
                <a:lumOff val="95000"/>
              </a:schemeClr>
            </a:gs>
            <a:gs pos="51000">
              <a:schemeClr val="accent2">
                <a:lumMod val="20000"/>
                <a:lumOff val="80000"/>
              </a:schemeClr>
            </a:gs>
            <a:gs pos="52000">
              <a:schemeClr val="accent6">
                <a:lumMod val="20000"/>
                <a:lumOff val="80000"/>
              </a:schemeClr>
            </a:gs>
            <a:gs pos="54000">
              <a:schemeClr val="accent2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  <p:sldLayoutId id="2147484116" r:id="rId3"/>
    <p:sldLayoutId id="2147484118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8F260-E33C-765F-1007-5AED821993D2}"/>
              </a:ext>
            </a:extLst>
          </p:cNvPr>
          <p:cNvSpPr txBox="1">
            <a:spLocks/>
          </p:cNvSpPr>
          <p:nvPr/>
        </p:nvSpPr>
        <p:spPr>
          <a:xfrm>
            <a:off x="2490469" y="1620466"/>
            <a:ext cx="7211062" cy="255529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Addysg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>
                <a:solidFill>
                  <a:srgbClr val="002060"/>
                </a:solidFill>
                <a:latin typeface="Segoe Print" panose="02000800000000000000" pitchFamily="2" charset="0"/>
              </a:rPr>
              <a:t>Hydref 19eg 2023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24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C9631D2-8718-AA46-8C15-58890542BC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509295" y="1138314"/>
          <a:ext cx="334776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1705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5860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Heddiw...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Today...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Bore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morning...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Prynhawn ’ma...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afternoon...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Wythnos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week...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Tymor yma...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This term...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9329013"/>
              </p:ext>
            </p:extLst>
          </p:nvPr>
        </p:nvGraphicFramePr>
        <p:xfrm>
          <a:off x="5587671" y="1445975"/>
          <a:ext cx="3086362" cy="5272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929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477072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edrych (ar)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noProof="0" dirty="0">
                          <a:solidFill>
                            <a:schemeClr val="tx1"/>
                          </a:solidFill>
                        </a:rPr>
                        <a:t>look (at)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dweud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say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astudio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study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adolygu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revise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dechrau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start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ymchwilio (i)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>
                          <a:solidFill>
                            <a:schemeClr val="tx1"/>
                          </a:solidFill>
                        </a:rPr>
                        <a:t>research</a:t>
                      </a:r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meddwl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think (about)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cofio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remember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gorffen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finish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rhannu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share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trafod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discuss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148285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siarad (am)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talk about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4718517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gofyn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ask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463111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7533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700" b="1" noProof="0" dirty="0">
                          <a:solidFill>
                            <a:schemeClr val="tx1"/>
                          </a:solidFill>
                        </a:rPr>
                        <a:t>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read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0601491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729894" y="867600"/>
            <a:ext cx="1219201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berfau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b="1" dirty="0" err="1">
                <a:solidFill>
                  <a:schemeClr val="tx1"/>
                </a:solidFill>
              </a:rPr>
              <a:t>arferol</a:t>
            </a:r>
            <a:endParaRPr lang="en-US" dirty="0"/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7292487" y="867600"/>
            <a:ext cx="1219201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/>
                </a:solidFill>
              </a:rPr>
              <a:t>normal verbs</a:t>
            </a:r>
            <a:endParaRPr lang="en-US" dirty="0"/>
          </a:p>
        </p:txBody>
      </p:sp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263020" y="377103"/>
            <a:ext cx="1573123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I </a:t>
            </a:r>
            <a:r>
              <a:rPr lang="en-US" sz="1600" b="1" u="sng" dirty="0" err="1">
                <a:solidFill>
                  <a:schemeClr val="bg1"/>
                </a:solidFill>
                <a:latin typeface="Arial Rounded MT Bold" panose="020F0704030504030204" pitchFamily="34" charset="77"/>
              </a:rPr>
              <a:t>ddechrau</a:t>
            </a:r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…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146AEE0-12EA-C44A-B5A6-1FF45923F2CD}"/>
              </a:ext>
            </a:extLst>
          </p:cNvPr>
          <p:cNvGraphicFramePr>
            <a:graphicFrameLocks noGrp="1"/>
          </p:cNvGraphicFramePr>
          <p:nvPr/>
        </p:nvGraphicFramePr>
        <p:xfrm>
          <a:off x="219487" y="3146230"/>
          <a:ext cx="4037036" cy="2194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4517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892519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byddwn ni’n...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we will (be)...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rydyn ni’n mynd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are going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gallwn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can...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dw i eisiau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 want you to...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rhaid i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must...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dylen </a:t>
                      </a:r>
                      <a:r>
                        <a:rPr lang="cy-GB" sz="1800" b="1" noProof="0" dirty="0">
                          <a:solidFill>
                            <a:srgbClr val="FF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ni</a:t>
                      </a:r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we should...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58220968"/>
                  </a:ext>
                </a:extLst>
              </a:tr>
            </a:tbl>
          </a:graphicData>
        </a:graphic>
      </p:graphicFrame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A6F978E8-C1E7-024D-B12D-F55518FA4B5A}"/>
              </a:ext>
            </a:extLst>
          </p:cNvPr>
          <p:cNvSpPr/>
          <p:nvPr/>
        </p:nvSpPr>
        <p:spPr>
          <a:xfrm>
            <a:off x="2124288" y="5704958"/>
            <a:ext cx="1989492" cy="81677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 Rounded MT Bold" panose="020F0704030504030204" pitchFamily="34" charset="77"/>
              </a:rPr>
              <a:t>* </a:t>
            </a:r>
            <a:r>
              <a:rPr lang="en-US" sz="1400" dirty="0" err="1">
                <a:latin typeface="Arial Rounded MT Bold" panose="020F0704030504030204" pitchFamily="34" charset="77"/>
              </a:rPr>
              <a:t>Treiglad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meddal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ar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ôl</a:t>
            </a:r>
            <a:r>
              <a:rPr lang="en-US" sz="1400" dirty="0">
                <a:latin typeface="Arial Rounded MT Bold" panose="020F0704030504030204" pitchFamily="34" charset="77"/>
              </a:rPr>
              <a:t> </a:t>
            </a:r>
            <a:r>
              <a:rPr lang="en-US" sz="1400" dirty="0" err="1">
                <a:latin typeface="Arial Rounded MT Bold" panose="020F0704030504030204" pitchFamily="34" charset="77"/>
              </a:rPr>
              <a:t>rhagenw</a:t>
            </a:r>
            <a:r>
              <a:rPr lang="en-US" sz="1400" dirty="0">
                <a:latin typeface="Arial Rounded MT Bold" panose="020F0704030504030204" pitchFamily="34" charset="77"/>
              </a:rPr>
              <a:t> * </a:t>
            </a:r>
            <a:r>
              <a:rPr lang="en-US" sz="1400" i="1" dirty="0">
                <a:latin typeface="Arial Rounded MT Bold" panose="020F0704030504030204" pitchFamily="34" charset="77"/>
              </a:rPr>
              <a:t>(pronoun)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8471E40F-85AF-7241-8795-F6D7EDD66880}"/>
              </a:ext>
            </a:extLst>
          </p:cNvPr>
          <p:cNvGraphicFramePr>
            <a:graphicFrameLocks noGrp="1"/>
          </p:cNvGraphicFramePr>
          <p:nvPr/>
        </p:nvGraphicFramePr>
        <p:xfrm>
          <a:off x="8952415" y="1991519"/>
          <a:ext cx="2961205" cy="438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3024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388181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a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thema newydd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new theme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llyfr darllen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 reading book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022950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syniadau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ideas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756558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cwestiwn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44456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cwestiynau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questions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14702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 answer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450653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atebion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answers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564097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0696245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adnoddau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resources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51981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800" b="1" noProof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y gwaith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the work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5534251"/>
                  </a:ext>
                </a:extLst>
              </a:tr>
            </a:tbl>
          </a:graphicData>
        </a:graphic>
      </p:graphicFrame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3494A53-A3B7-FF4C-88F3-C92FBDB33CA2}"/>
              </a:ext>
            </a:extLst>
          </p:cNvPr>
          <p:cNvSpPr/>
          <p:nvPr/>
        </p:nvSpPr>
        <p:spPr>
          <a:xfrm>
            <a:off x="9715329" y="1268909"/>
            <a:ext cx="1435375" cy="490497"/>
          </a:xfrm>
          <a:prstGeom prst="roundRect">
            <a:avLst/>
          </a:prstGeom>
          <a:solidFill>
            <a:schemeClr val="tx1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bg1"/>
                </a:solidFill>
                <a:latin typeface="Arial Rounded MT Bold" panose="020F0704030504030204" pitchFamily="34" charset="77"/>
              </a:rPr>
              <a:t>Beth?</a:t>
            </a: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C6B30516-83BE-384D-9DFE-0745F3427184}"/>
              </a:ext>
            </a:extLst>
          </p:cNvPr>
          <p:cNvSpPr/>
          <p:nvPr/>
        </p:nvSpPr>
        <p:spPr>
          <a:xfrm>
            <a:off x="3326827" y="119456"/>
            <a:ext cx="5524500" cy="58814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800" dirty="0">
                <a:latin typeface="Arial Rounded MT Bold" panose="020F0704030504030204" pitchFamily="34" charset="77"/>
              </a:rPr>
              <a:t>Sut </a:t>
            </a:r>
            <a:r>
              <a:rPr lang="en-US" sz="2800" dirty="0" err="1">
                <a:latin typeface="Arial Rounded MT Bold" panose="020F0704030504030204" pitchFamily="34" charset="77"/>
              </a:rPr>
              <a:t>i</a:t>
            </a:r>
            <a:r>
              <a:rPr lang="en-US" sz="2800" dirty="0">
                <a:latin typeface="Arial Rounded MT Bold" panose="020F0704030504030204" pitchFamily="34" charset="77"/>
              </a:rPr>
              <a:t> </a:t>
            </a:r>
            <a:r>
              <a:rPr lang="en-US" sz="2800">
                <a:latin typeface="Arial Rounded MT Bold" panose="020F0704030504030204" pitchFamily="34" charset="77"/>
              </a:rPr>
              <a:t>agor </a:t>
            </a:r>
            <a:r>
              <a:rPr lang="en-US" sz="2800" dirty="0" err="1">
                <a:latin typeface="Arial Rounded MT Bold" panose="020F0704030504030204" pitchFamily="34" charset="77"/>
              </a:rPr>
              <a:t>sesiwn</a:t>
            </a:r>
            <a:endParaRPr lang="en-US" sz="2800" i="1" dirty="0">
              <a:latin typeface="Arial Rounded MT Bold" panose="020F0704030504030204" pitchFamily="34" charset="77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2DEFAF1-6260-7D49-9C77-F76A541340A7}"/>
              </a:ext>
            </a:extLst>
          </p:cNvPr>
          <p:cNvGraphicFramePr>
            <a:graphicFrameLocks noGrp="1"/>
          </p:cNvGraphicFramePr>
          <p:nvPr/>
        </p:nvGraphicFramePr>
        <p:xfrm>
          <a:off x="4436269" y="1991519"/>
          <a:ext cx="877914" cy="3733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8957">
                  <a:extLst>
                    <a:ext uri="{9D8B030D-6E8A-4147-A177-3AD203B41FA5}">
                      <a16:colId xmlns:a16="http://schemas.microsoft.com/office/drawing/2014/main" val="630072418"/>
                    </a:ext>
                  </a:extLst>
                </a:gridCol>
                <a:gridCol w="438957">
                  <a:extLst>
                    <a:ext uri="{9D8B030D-6E8A-4147-A177-3AD203B41FA5}">
                      <a16:colId xmlns:a16="http://schemas.microsoft.com/office/drawing/2014/main" val="1169531627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cy-GB" sz="1000" dirty="0"/>
                        <a:t>Treiglad </a:t>
                      </a:r>
                    </a:p>
                    <a:p>
                      <a:pPr algn="ctr"/>
                      <a:r>
                        <a:rPr lang="cy-GB" sz="1000" dirty="0"/>
                        <a:t>MEDDAL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y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76492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4168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2771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22402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45252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dd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33878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/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7495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93551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859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/>
                        <a:t>rh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1" dirty="0">
                          <a:solidFill>
                            <a:schemeClr val="accent6"/>
                          </a:solidFill>
                        </a:rPr>
                        <a:t>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573083"/>
                  </a:ext>
                </a:extLst>
              </a:tr>
            </a:tbl>
          </a:graphicData>
        </a:graphic>
      </p:graphicFrame>
      <p:sp>
        <p:nvSpPr>
          <p:cNvPr id="4" name="Right Arrow 3">
            <a:extLst>
              <a:ext uri="{FF2B5EF4-FFF2-40B4-BE49-F238E27FC236}">
                <a16:creationId xmlns:a16="http://schemas.microsoft.com/office/drawing/2014/main" id="{C7F02D4C-48E1-AF4B-B231-BFB89C49A062}"/>
              </a:ext>
            </a:extLst>
          </p:cNvPr>
          <p:cNvSpPr/>
          <p:nvPr/>
        </p:nvSpPr>
        <p:spPr>
          <a:xfrm rot="5400000">
            <a:off x="1105772" y="5571020"/>
            <a:ext cx="755672" cy="20778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E9A2D06-A0D3-EE45-86D7-09BD48D699B1}"/>
              </a:ext>
            </a:extLst>
          </p:cNvPr>
          <p:cNvSpPr/>
          <p:nvPr/>
        </p:nvSpPr>
        <p:spPr>
          <a:xfrm>
            <a:off x="1461458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BEC3576A-996A-AC4E-8FB6-996DBEA93EFE}"/>
              </a:ext>
            </a:extLst>
          </p:cNvPr>
          <p:cNvSpPr/>
          <p:nvPr/>
        </p:nvSpPr>
        <p:spPr>
          <a:xfrm>
            <a:off x="4134302" y="608616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2ADCE17A-F741-574B-BED3-CF7E767AAF2D}"/>
              </a:ext>
            </a:extLst>
          </p:cNvPr>
          <p:cNvSpPr/>
          <p:nvPr/>
        </p:nvSpPr>
        <p:spPr>
          <a:xfrm rot="16200000">
            <a:off x="4575346" y="5912029"/>
            <a:ext cx="636974" cy="171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2710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755374" y="272981"/>
            <a:ext cx="10634869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400" dirty="0">
                <a:latin typeface="Cavolini" panose="03000502040302020204" pitchFamily="66" charset="0"/>
                <a:cs typeface="Cavolini" panose="03000502040302020204" pitchFamily="66" charset="0"/>
              </a:rPr>
              <a:t> / Translate these sentences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22231D43-08EE-A142-B393-96C6D8A8B07A}"/>
              </a:ext>
            </a:extLst>
          </p:cNvPr>
          <p:cNvSpPr/>
          <p:nvPr/>
        </p:nvSpPr>
        <p:spPr>
          <a:xfrm>
            <a:off x="3398942" y="1338022"/>
            <a:ext cx="5229012" cy="50800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3000" dirty="0" err="1">
                <a:latin typeface="Segoe Print" panose="02000800000000000000" pitchFamily="2" charset="0"/>
              </a:rPr>
              <a:t>Saesneg</a:t>
            </a:r>
            <a:r>
              <a:rPr lang="en-US" sz="3000" dirty="0">
                <a:latin typeface="Segoe Print" panose="02000800000000000000" pitchFamily="2" charset="0"/>
              </a:rPr>
              <a:t> </a:t>
            </a:r>
            <a:r>
              <a:rPr lang="en-US" sz="3000" dirty="0">
                <a:latin typeface="Segoe Print" panose="02000800000000000000" pitchFamily="2" charset="0"/>
                <a:sym typeface="Wingdings" pitchFamily="2" charset="2"/>
              </a:rPr>
              <a:t> </a:t>
            </a:r>
            <a:r>
              <a:rPr lang="en-US" sz="3000" dirty="0" err="1">
                <a:latin typeface="Segoe Print" panose="02000800000000000000" pitchFamily="2" charset="0"/>
                <a:sym typeface="Wingdings" pitchFamily="2" charset="2"/>
              </a:rPr>
              <a:t>Cymraeg</a:t>
            </a:r>
            <a:endParaRPr lang="en-US" sz="3000" i="1" dirty="0">
              <a:latin typeface="Segoe Print" panose="02000800000000000000" pitchFamily="2" charset="0"/>
            </a:endParaRPr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421B7D55-335B-89BF-0E0D-A7688789E9E8}"/>
              </a:ext>
            </a:extLst>
          </p:cNvPr>
          <p:cNvSpPr txBox="1">
            <a:spLocks/>
          </p:cNvSpPr>
          <p:nvPr/>
        </p:nvSpPr>
        <p:spPr>
          <a:xfrm>
            <a:off x="755648" y="2254080"/>
            <a:ext cx="10515600" cy="4054475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we will be looking at a reading book.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are going to start a new theme.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term we must finish the work.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we can think about questions and answers.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Today I want you to remember the work.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morning we will think about ideas.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afternoon we should research resources.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This week I want you to share ideas. </a:t>
            </a:r>
          </a:p>
        </p:txBody>
      </p:sp>
    </p:spTree>
    <p:extLst>
      <p:ext uri="{BB962C8B-B14F-4D97-AF65-F5344CB8AC3E}">
        <p14:creationId xmlns:p14="http://schemas.microsoft.com/office/powerpoint/2010/main" val="3181606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8">
            <a:extLst>
              <a:ext uri="{FF2B5EF4-FFF2-40B4-BE49-F238E27FC236}">
                <a16:creationId xmlns:a16="http://schemas.microsoft.com/office/drawing/2014/main" id="{BA0F46BB-D5E1-4842-AB38-AA226D8EE671}"/>
              </a:ext>
            </a:extLst>
          </p:cNvPr>
          <p:cNvSpPr txBox="1">
            <a:spLocks/>
          </p:cNvSpPr>
          <p:nvPr/>
        </p:nvSpPr>
        <p:spPr>
          <a:xfrm>
            <a:off x="536713" y="1431234"/>
            <a:ext cx="10893287" cy="4976712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edrych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yfr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rydyn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mynd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echrau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thema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newydd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Tymor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rffen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gallwn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f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westiynau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ofio’r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Bore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meddwl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am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Prynhawn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’ma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ni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ymchwilio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adnoddau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514350" indent="-514350" fontAlgn="auto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Wythnos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US" sz="2800" b="1" dirty="0" err="1">
                <a:solidFill>
                  <a:srgbClr val="FF0000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annu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syniadau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CB223C4-4AF5-7840-8F89-1D32239C44CE}"/>
              </a:ext>
            </a:extLst>
          </p:cNvPr>
          <p:cNvSpPr/>
          <p:nvPr/>
        </p:nvSpPr>
        <p:spPr>
          <a:xfrm>
            <a:off x="3598102" y="352494"/>
            <a:ext cx="4830691" cy="81600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Atebion</a:t>
            </a:r>
            <a:r>
              <a:rPr lang="en-US" sz="2400" b="1" dirty="0">
                <a:latin typeface="Cavolini" panose="03000502040302020204" pitchFamily="66" charset="0"/>
                <a:cs typeface="Cavolini" panose="03000502040302020204" pitchFamily="66" charset="0"/>
              </a:rPr>
              <a:t> / Answers</a:t>
            </a:r>
          </a:p>
        </p:txBody>
      </p:sp>
    </p:spTree>
    <p:extLst>
      <p:ext uri="{BB962C8B-B14F-4D97-AF65-F5344CB8AC3E}">
        <p14:creationId xmlns:p14="http://schemas.microsoft.com/office/powerpoint/2010/main" val="2493946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158750"/>
            <a:ext cx="6423025" cy="6483350"/>
            <a:chOff x="2885164" y="159304"/>
            <a:chExt cx="6423041" cy="6482213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74396" y="159304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share. 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8227525">
              <a:off x="3598843" y="1691676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revise. 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86480" y="2311533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are going to start a reading book.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can discuss the work. 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69543" y="4394748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must remember the work.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91780" y="4921502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afternoon we can share answers.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366321" y="5116468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will talk about ideas.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can revise.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week we must think of questions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600" b="1" dirty="0">
                  <a:latin typeface="Arial" panose="020B0604020202020204" pitchFamily="34" charset="0"/>
                  <a:cs typeface="Arial" panose="020B0604020202020204" pitchFamily="34" charset="0"/>
                </a:rPr>
                <a:t>This term we should talk about the work.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This morning we can finish. 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latin typeface="Arial" panose="020B0604020202020204" pitchFamily="34" charset="0"/>
                  <a:cs typeface="Arial" panose="020B0604020202020204" pitchFamily="34" charset="0"/>
                </a:rPr>
                <a:t>Today we will study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34611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4279263-8F5C-A846-8866-D658829EBC2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r="1127" b="16465"/>
          <a:stretch/>
        </p:blipFill>
        <p:spPr>
          <a:xfrm>
            <a:off x="-13845" y="0"/>
            <a:ext cx="12205845" cy="6858000"/>
          </a:xfrm>
          <a:prstGeom prst="rect">
            <a:avLst/>
          </a:prstGeom>
        </p:spPr>
      </p:pic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E04C6703-58D6-C440-BDFC-2057D4AC2F9F}"/>
              </a:ext>
            </a:extLst>
          </p:cNvPr>
          <p:cNvSpPr/>
          <p:nvPr/>
        </p:nvSpPr>
        <p:spPr>
          <a:xfrm>
            <a:off x="7927160" y="214737"/>
            <a:ext cx="3994595" cy="458091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>
                <a:latin typeface="Arial Rounded MT Bold" panose="020F0704030504030204" pitchFamily="34" charset="77"/>
              </a:rPr>
              <a:t>Iaith y Dosbarth 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49E52778-525F-CF49-B9F3-273FFFDB96D5}"/>
              </a:ext>
            </a:extLst>
          </p:cNvPr>
          <p:cNvGraphicFramePr>
            <a:graphicFrameLocks noGrp="1"/>
          </p:cNvGraphicFramePr>
          <p:nvPr/>
        </p:nvGraphicFramePr>
        <p:xfrm>
          <a:off x="101600" y="791147"/>
          <a:ext cx="4711700" cy="5828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146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2197100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Ga i un?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May I have one?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Eto, os gwelwch yn 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Again, please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Unwaith eto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Once again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Mae’n flin ‘da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I’m sorry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Esgusodwch fi.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Excuse me.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Beth ydy ... yn Gymraeg? 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What is ... in Welsh?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Does dim ots.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It doesn’t matter.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gweli di’n dda.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Slowly, please.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Yn araf, os gwelwch yn dda.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Slowly please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eisiau...?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eisiau..?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Do you want...?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Wnei di..?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Wnewch chi...?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Will you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Wyt ti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(sing.)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Ydych chi wedi gorffen?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Have you finished? (pl.)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Pwy sy’n cofio?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 remembers?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 pwy sy’ nesaf?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Who’s turn is it next?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8280273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dy dro di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971714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eich tro chi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your 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06424244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884E960E-D1DA-B543-B018-18B954ACDB30}"/>
              </a:ext>
            </a:extLst>
          </p:cNvPr>
          <p:cNvGraphicFramePr>
            <a:graphicFrameLocks noGrp="1"/>
          </p:cNvGraphicFramePr>
          <p:nvPr/>
        </p:nvGraphicFramePr>
        <p:xfrm>
          <a:off x="5003874" y="1152827"/>
          <a:ext cx="2435657" cy="55841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000">
                  <a:extLst>
                    <a:ext uri="{9D8B030D-6E8A-4147-A177-3AD203B41FA5}">
                      <a16:colId xmlns:a16="http://schemas.microsoft.com/office/drawing/2014/main" val="600524649"/>
                    </a:ext>
                  </a:extLst>
                </a:gridCol>
                <a:gridCol w="1165657">
                  <a:extLst>
                    <a:ext uri="{9D8B030D-6E8A-4147-A177-3AD203B41FA5}">
                      <a16:colId xmlns:a16="http://schemas.microsoft.com/office/drawing/2014/main" val="3639745833"/>
                    </a:ext>
                  </a:extLst>
                </a:gridCol>
              </a:tblGrid>
              <a:tr h="365081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Dere ’ma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b="0" i="1" noProof="0" dirty="0">
                          <a:solidFill>
                            <a:schemeClr val="tx1"/>
                          </a:solidFill>
                        </a:rPr>
                        <a:t>Come here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29628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Dewch yma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732728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Go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75691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i="1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0484462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Be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823091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Byddwch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793351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Listen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218595"/>
                  </a:ext>
                </a:extLst>
              </a:tr>
              <a:tr h="342025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Gwrandewch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916475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Wash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3065869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Meddyliwch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817970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Walk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678450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Cerddwch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82210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Turn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1740944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Trowch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22297301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Eistedda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Sit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592449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Eisteddwch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0450618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Ysgrifenna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r>
                        <a:rPr lang="cy-GB" sz="1400" i="1" noProof="0" dirty="0">
                          <a:solidFill>
                            <a:schemeClr val="tx1"/>
                          </a:solidFill>
                        </a:rPr>
                        <a:t>Write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1916566"/>
                  </a:ext>
                </a:extLst>
              </a:tr>
              <a:tr h="304818">
                <a:tc>
                  <a:txBody>
                    <a:bodyPr/>
                    <a:lstStyle/>
                    <a:p>
                      <a:pPr algn="ctr"/>
                      <a:r>
                        <a:rPr lang="cy-GB" sz="1400" b="1" noProof="0" dirty="0">
                          <a:solidFill>
                            <a:schemeClr val="tx1"/>
                          </a:solidFill>
                        </a:rPr>
                        <a:t>Ysgrifennwch</a:t>
                      </a:r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y-GB" sz="1400" noProof="0" dirty="0">
                        <a:solidFill>
                          <a:schemeClr val="tx1"/>
                        </a:solidFill>
                      </a:endParaRPr>
                    </a:p>
                  </a:txBody>
                  <a:tcPr marL="45720" marR="4572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429322"/>
                  </a:ext>
                </a:extLst>
              </a:tr>
            </a:tbl>
          </a:graphicData>
        </a:graphic>
      </p:graphicFrame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007CB84C-8199-F946-8254-703744CF96DB}"/>
              </a:ext>
            </a:extLst>
          </p:cNvPr>
          <p:cNvSpPr/>
          <p:nvPr/>
        </p:nvSpPr>
        <p:spPr>
          <a:xfrm>
            <a:off x="5057893" y="488337"/>
            <a:ext cx="1144299" cy="469151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Unigol</a:t>
            </a:r>
            <a:r>
              <a:rPr lang="en-US" sz="1400" b="1" dirty="0">
                <a:solidFill>
                  <a:schemeClr val="tx1"/>
                </a:solidFill>
              </a:rPr>
              <a:t> </a:t>
            </a:r>
            <a:r>
              <a:rPr lang="en-US" sz="1400" dirty="0">
                <a:solidFill>
                  <a:schemeClr val="tx1"/>
                </a:solidFill>
              </a:rPr>
              <a:t>(Sing.)</a:t>
            </a:r>
            <a:r>
              <a:rPr lang="en-US" dirty="0"/>
              <a:t> 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18F55CE6-949D-C94F-8E9B-236E2804F051}"/>
              </a:ext>
            </a:extLst>
          </p:cNvPr>
          <p:cNvSpPr/>
          <p:nvPr/>
        </p:nvSpPr>
        <p:spPr>
          <a:xfrm>
            <a:off x="6336001" y="487987"/>
            <a:ext cx="1046037" cy="469151"/>
          </a:xfrm>
          <a:prstGeom prst="round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 err="1">
                <a:solidFill>
                  <a:schemeClr val="tx1"/>
                </a:solidFill>
              </a:rPr>
              <a:t>Lluosog</a:t>
            </a:r>
            <a:r>
              <a:rPr lang="en-US" sz="1400" b="1" dirty="0">
                <a:solidFill>
                  <a:schemeClr val="tx1"/>
                </a:solidFill>
              </a:rPr>
              <a:t>  </a:t>
            </a:r>
            <a:r>
              <a:rPr lang="en-US" sz="1400" dirty="0">
                <a:solidFill>
                  <a:schemeClr val="tx1"/>
                </a:solidFill>
              </a:rPr>
              <a:t>(Pl.)</a:t>
            </a:r>
            <a:r>
              <a:rPr lang="en-US" dirty="0"/>
              <a:t> </a:t>
            </a:r>
          </a:p>
        </p:txBody>
      </p:sp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2798B263-7334-B44C-A0E2-8DC17986B411}"/>
              </a:ext>
            </a:extLst>
          </p:cNvPr>
          <p:cNvGraphicFramePr>
            <a:graphicFrameLocks noGrp="1"/>
          </p:cNvGraphicFramePr>
          <p:nvPr/>
        </p:nvGraphicFramePr>
        <p:xfrm>
          <a:off x="7639764" y="878612"/>
          <a:ext cx="4409495" cy="5519263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210027">
                  <a:extLst>
                    <a:ext uri="{9D8B030D-6E8A-4147-A177-3AD203B41FA5}">
                      <a16:colId xmlns:a16="http://schemas.microsoft.com/office/drawing/2014/main" val="4107014184"/>
                    </a:ext>
                  </a:extLst>
                </a:gridCol>
                <a:gridCol w="2199468">
                  <a:extLst>
                    <a:ext uri="{9D8B030D-6E8A-4147-A177-3AD203B41FA5}">
                      <a16:colId xmlns:a16="http://schemas.microsoft.com/office/drawing/2014/main" val="2197028672"/>
                    </a:ext>
                  </a:extLst>
                </a:gridCol>
              </a:tblGrid>
              <a:tr h="352477">
                <a:tc gridSpan="2">
                  <a:txBody>
                    <a:bodyPr/>
                    <a:lstStyle/>
                    <a:p>
                      <a:pPr algn="ctr"/>
                      <a:r>
                        <a:rPr lang="en-US" sz="1600" b="1" dirty="0"/>
                        <a:t>Cytuno ar nod y </a:t>
                      </a:r>
                      <a:r>
                        <a:rPr lang="en-US" sz="1600" b="1" dirty="0" err="1"/>
                        <a:t>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algn="ctr"/>
                      <a:r>
                        <a:rPr lang="en-GB" sz="1600" b="0" i="1" noProof="0" dirty="0"/>
                        <a:t>(Agreeing lesson aim)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5586470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Nod y wers heddiw ydy 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The aim of today’s lesson is...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224967334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Heddiw rydyn ni’n mynd i...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Today we are going to...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96644809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Yn y wers yma, byddwn ni’n adolygu...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In this lesson, we’ll be revising...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67550416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cy-GB" sz="1400" b="1" dirty="0"/>
                        <a:t>Bore ’ma rydw i eisiau i chi feddwl am... </a:t>
                      </a:r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0" i="1" dirty="0"/>
                        <a:t>This morning, I want you to think about...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149784379"/>
                  </a:ext>
                </a:extLst>
              </a:tr>
              <a:tr h="6088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b="1" dirty="0"/>
                        <a:t>Cloi </a:t>
                      </a:r>
                      <a:r>
                        <a:rPr lang="en-US" sz="1600" b="1" dirty="0" err="1"/>
                        <a:t>gwers</a:t>
                      </a:r>
                      <a:r>
                        <a:rPr lang="en-US" sz="1600" b="1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0" i="1" noProof="0" dirty="0"/>
                        <a:t>(Closing a lesson )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 sz="16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8046461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chi wedi mwynhau?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Have you enjoyed?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259135463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</a:t>
                      </a:r>
                      <a:r>
                        <a:rPr lang="en-US" sz="1400" b="1" dirty="0" err="1"/>
                        <a:t>fwynhau</a:t>
                      </a:r>
                      <a:r>
                        <a:rPr lang="en-US" sz="1400" b="1" dirty="0"/>
                        <a:t>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enjoyed?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3713771502"/>
                  </a:ext>
                </a:extLst>
              </a:tr>
              <a:tr h="544737">
                <a:tc>
                  <a:txBody>
                    <a:bodyPr/>
                    <a:lstStyle/>
                    <a:p>
                      <a:r>
                        <a:rPr lang="en-US" sz="1400" b="1" dirty="0"/>
                        <a:t>Beth </a:t>
                      </a:r>
                      <a:r>
                        <a:rPr lang="en-US" sz="1400" b="1" dirty="0" err="1"/>
                        <a:t>ydych</a:t>
                      </a:r>
                      <a:r>
                        <a:rPr lang="en-US" sz="1400" b="1" dirty="0"/>
                        <a:t> chi wedi ddysgu?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/>
                        <a:t>What have you learnt? </a:t>
                      </a:r>
                      <a:endParaRPr lang="en-US" sz="1400" b="0" i="1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4004469803"/>
                  </a:ext>
                </a:extLst>
              </a:tr>
              <a:tr h="320434">
                <a:tc>
                  <a:txBody>
                    <a:bodyPr/>
                    <a:lstStyle/>
                    <a:p>
                      <a:r>
                        <a:rPr lang="en-US" sz="1400" b="1" dirty="0"/>
                        <a:t>Ydych </a:t>
                      </a:r>
                      <a:r>
                        <a:rPr lang="en-US" sz="1400" b="1" dirty="0" err="1"/>
                        <a:t>chi’n</a:t>
                      </a:r>
                      <a:r>
                        <a:rPr lang="en-US" sz="1400" b="1" dirty="0"/>
                        <a:t> </a:t>
                      </a:r>
                      <a:r>
                        <a:rPr lang="en-US" sz="1400" b="1" dirty="0" err="1"/>
                        <a:t>cofio</a:t>
                      </a:r>
                      <a:r>
                        <a:rPr lang="en-US" sz="1400" b="1" dirty="0"/>
                        <a:t>…? </a:t>
                      </a:r>
                    </a:p>
                    <a:p>
                      <a:endParaRPr lang="en-US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0" i="1" dirty="0"/>
                        <a:t>Do you remember…?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68266741"/>
                  </a:ext>
                </a:extLst>
              </a:tr>
            </a:tbl>
          </a:graphicData>
        </a:graphic>
      </p:graphicFrame>
      <p:sp>
        <p:nvSpPr>
          <p:cNvPr id="27" name="Rounded Rectangle 26">
            <a:extLst>
              <a:ext uri="{FF2B5EF4-FFF2-40B4-BE49-F238E27FC236}">
                <a16:creationId xmlns:a16="http://schemas.microsoft.com/office/drawing/2014/main" id="{3AA2F08D-77C5-2D42-8F02-161042FDCB5C}"/>
              </a:ext>
            </a:extLst>
          </p:cNvPr>
          <p:cNvSpPr/>
          <p:nvPr/>
        </p:nvSpPr>
        <p:spPr>
          <a:xfrm>
            <a:off x="1135061" y="183950"/>
            <a:ext cx="2852871" cy="470403"/>
          </a:xfrm>
          <a:prstGeom prst="round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US" sz="1600" b="1" u="sng" dirty="0">
                <a:solidFill>
                  <a:schemeClr val="tx1"/>
                </a:solidFill>
                <a:latin typeface="Arial Rounded MT Bold" panose="020F0704030504030204" pitchFamily="34" charset="77"/>
              </a:rPr>
              <a:t>Ymadroddion Defnyddiol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868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solidFill>
            <a:srgbClr val="FF85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91643" y="2735798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solidFill>
            <a:srgbClr val="73FB7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6498" y="0"/>
            <a:ext cx="12192000" cy="6848475"/>
            <a:chOff x="0" y="0"/>
            <a:chExt cx="12192000" cy="6848475"/>
          </a:xfrm>
          <a:solidFill>
            <a:srgbClr val="FF0000"/>
          </a:solidFill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grpFill/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TextBox 9">
            <a:extLst>
              <a:ext uri="{FF2B5EF4-FFF2-40B4-BE49-F238E27FC236}">
                <a16:creationId xmlns:a16="http://schemas.microsoft.com/office/drawing/2014/main" id="{0852BA51-A083-2348-9BA8-4B0494BE24B4}"/>
              </a:ext>
            </a:extLst>
          </p:cNvPr>
          <p:cNvSpPr txBox="1"/>
          <p:nvPr/>
        </p:nvSpPr>
        <p:spPr>
          <a:xfrm>
            <a:off x="4123599" y="2824375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Ydych chi’n cofio?</a:t>
            </a:r>
            <a:endParaRPr lang="cy-GB" dirty="0"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4B85CB5-84C5-B540-B7A6-6E23B509EDF5}"/>
              </a:ext>
            </a:extLst>
          </p:cNvPr>
          <p:cNvSpPr txBox="1"/>
          <p:nvPr/>
        </p:nvSpPr>
        <p:spPr>
          <a:xfrm>
            <a:off x="2743218" y="281224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Dere ’ma /</a:t>
            </a:r>
          </a:p>
          <a:p>
            <a:pPr algn="ctr"/>
            <a:r>
              <a:rPr lang="cy-GB" b="1" dirty="0"/>
              <a:t>Dewch yma</a:t>
            </a:r>
            <a:endParaRPr lang="cy-GB" dirty="0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48EA6C22-894F-8D4D-B1FA-34613C6384CE}"/>
              </a:ext>
            </a:extLst>
          </p:cNvPr>
          <p:cNvSpPr txBox="1"/>
          <p:nvPr/>
        </p:nvSpPr>
        <p:spPr>
          <a:xfrm>
            <a:off x="1376417" y="287085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Nod y wers ydy...</a:t>
            </a:r>
            <a:endParaRPr lang="cy-GB" dirty="0"/>
          </a:p>
          <a:p>
            <a:endParaRPr lang="cy-GB" dirty="0"/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4632BB4F-790C-0E4E-BE8F-6E2950CB69CC}"/>
              </a:ext>
            </a:extLst>
          </p:cNvPr>
          <p:cNvSpPr txBox="1"/>
          <p:nvPr/>
        </p:nvSpPr>
        <p:spPr>
          <a:xfrm>
            <a:off x="9611099" y="14162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Mae’n flin ’da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414E73FE-A54B-4642-827A-FC4477A14A98}"/>
              </a:ext>
            </a:extLst>
          </p:cNvPr>
          <p:cNvSpPr txBox="1"/>
          <p:nvPr/>
        </p:nvSpPr>
        <p:spPr>
          <a:xfrm>
            <a:off x="8214869" y="1490525"/>
            <a:ext cx="1263553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Esgusodwch fi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721ACD43-5C2D-4845-A18D-3664221D3CAB}"/>
              </a:ext>
            </a:extLst>
          </p:cNvPr>
          <p:cNvSpPr txBox="1"/>
          <p:nvPr/>
        </p:nvSpPr>
        <p:spPr>
          <a:xfrm>
            <a:off x="6883759" y="1414910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pwy sy nesaf?</a:t>
            </a:r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B245477-C398-A242-BC3D-FC93668F7CA3}"/>
              </a:ext>
            </a:extLst>
          </p:cNvPr>
          <p:cNvSpPr txBox="1"/>
          <p:nvPr/>
        </p:nvSpPr>
        <p:spPr>
          <a:xfrm>
            <a:off x="5508885" y="140940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sy’n cofio?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7B276B6E-3B02-8C4A-A4AA-DF24C524606A}"/>
              </a:ext>
            </a:extLst>
          </p:cNvPr>
          <p:cNvSpPr txBox="1"/>
          <p:nvPr/>
        </p:nvSpPr>
        <p:spPr>
          <a:xfrm>
            <a:off x="4138439" y="143331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Does dim ots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3F9DD7F1-4863-744E-934F-BE13A171879E}"/>
              </a:ext>
            </a:extLst>
          </p:cNvPr>
          <p:cNvSpPr txBox="1"/>
          <p:nvPr/>
        </p:nvSpPr>
        <p:spPr>
          <a:xfrm>
            <a:off x="2797768" y="144064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Unwaith eto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870030A7-D516-B245-8D75-FF50116AE7D9}"/>
              </a:ext>
            </a:extLst>
          </p:cNvPr>
          <p:cNvSpPr txBox="1"/>
          <p:nvPr/>
        </p:nvSpPr>
        <p:spPr>
          <a:xfrm>
            <a:off x="1468274" y="138810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endParaRPr lang="cy-GB" b="1" dirty="0"/>
          </a:p>
          <a:p>
            <a:pPr algn="ctr"/>
            <a:endParaRPr lang="cy-GB" b="1" dirty="0"/>
          </a:p>
          <a:p>
            <a:pPr algn="ctr"/>
            <a:r>
              <a:rPr lang="cy-GB" b="1" dirty="0"/>
              <a:t>Ga i un?</a:t>
            </a:r>
            <a:endParaRPr lang="cy-GB" dirty="0"/>
          </a:p>
          <a:p>
            <a:endParaRPr lang="cy-GB" dirty="0"/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8277D44-CDAB-BA4E-9521-C80A2A688B64}"/>
              </a:ext>
            </a:extLst>
          </p:cNvPr>
          <p:cNvSpPr txBox="1"/>
          <p:nvPr/>
        </p:nvSpPr>
        <p:spPr>
          <a:xfrm>
            <a:off x="5508884" y="2801035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ydych chi wedi fwynhau?</a:t>
            </a:r>
            <a:endParaRPr lang="cy-GB" dirty="0"/>
          </a:p>
        </p:txBody>
      </p:sp>
      <p:sp>
        <p:nvSpPr>
          <p:cNvPr id="118" name="TextBox 117">
            <a:extLst>
              <a:ext uri="{FF2B5EF4-FFF2-40B4-BE49-F238E27FC236}">
                <a16:creationId xmlns:a16="http://schemas.microsoft.com/office/drawing/2014/main" id="{1710E4A9-A0F3-9143-A027-A54746C0DD78}"/>
              </a:ext>
            </a:extLst>
          </p:cNvPr>
          <p:cNvSpPr txBox="1"/>
          <p:nvPr/>
        </p:nvSpPr>
        <p:spPr>
          <a:xfrm>
            <a:off x="9577272" y="2825861"/>
            <a:ext cx="1174229" cy="113877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600" b="1" dirty="0"/>
              <a:t>Eistedda / Eisteddwch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0" name="TextBox 119">
            <a:extLst>
              <a:ext uri="{FF2B5EF4-FFF2-40B4-BE49-F238E27FC236}">
                <a16:creationId xmlns:a16="http://schemas.microsoft.com/office/drawing/2014/main" id="{5163C9D7-E4B4-C84A-993A-FC6994A4A1C6}"/>
              </a:ext>
            </a:extLst>
          </p:cNvPr>
          <p:cNvSpPr txBox="1"/>
          <p:nvPr/>
        </p:nvSpPr>
        <p:spPr>
          <a:xfrm>
            <a:off x="1416020" y="4162494"/>
            <a:ext cx="1174229" cy="1015663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sz="1500" b="1" dirty="0"/>
              <a:t>Meddylia / Meddyliwch</a:t>
            </a:r>
          </a:p>
          <a:p>
            <a:endParaRPr lang="cy-GB" sz="1500" dirty="0"/>
          </a:p>
          <a:p>
            <a:endParaRPr lang="cy-GB" sz="15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2657A2C3-69EB-CB4C-BFC5-5F1074AFD012}"/>
              </a:ext>
            </a:extLst>
          </p:cNvPr>
          <p:cNvSpPr txBox="1"/>
          <p:nvPr/>
        </p:nvSpPr>
        <p:spPr>
          <a:xfrm>
            <a:off x="6840399" y="2832093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Beth ydy ___ yn Gymraeg?</a:t>
            </a:r>
            <a:endParaRPr lang="cy-GB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74AB5C8B-6D54-5445-AE75-5E4EA52BAEEF}"/>
              </a:ext>
            </a:extLst>
          </p:cNvPr>
          <p:cNvSpPr txBox="1"/>
          <p:nvPr/>
        </p:nvSpPr>
        <p:spPr>
          <a:xfrm>
            <a:off x="8216843" y="2830930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Tro / Trowch</a:t>
            </a:r>
          </a:p>
          <a:p>
            <a:endParaRPr lang="cy-GB" dirty="0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055C72E0-65C0-3F45-BA5E-0AD667A1B133}"/>
              </a:ext>
            </a:extLst>
          </p:cNvPr>
          <p:cNvSpPr txBox="1"/>
          <p:nvPr/>
        </p:nvSpPr>
        <p:spPr>
          <a:xfrm>
            <a:off x="8243474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Rydw i eisiau i chi feddwl am...</a:t>
            </a:r>
            <a:endParaRPr lang="cy-GB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BAA0CFE7-B3C3-6D45-9512-FC3248A75087}"/>
              </a:ext>
            </a:extLst>
          </p:cNvPr>
          <p:cNvSpPr txBox="1"/>
          <p:nvPr/>
        </p:nvSpPr>
        <p:spPr>
          <a:xfrm>
            <a:off x="9618804" y="4194379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Pwy wyt ti? / Pwy ydych chi?</a:t>
            </a:r>
            <a:endParaRPr lang="cy-GB" dirty="0"/>
          </a:p>
          <a:p>
            <a:endParaRPr lang="cy-GB" dirty="0"/>
          </a:p>
        </p:txBody>
      </p:sp>
      <p:sp>
        <p:nvSpPr>
          <p:cNvPr id="126" name="TextBox 125">
            <a:extLst>
              <a:ext uri="{FF2B5EF4-FFF2-40B4-BE49-F238E27FC236}">
                <a16:creationId xmlns:a16="http://schemas.microsoft.com/office/drawing/2014/main" id="{63523C87-C64A-DE4D-B1DF-452E93EF61FD}"/>
              </a:ext>
            </a:extLst>
          </p:cNvPr>
          <p:cNvSpPr txBox="1"/>
          <p:nvPr/>
        </p:nvSpPr>
        <p:spPr>
          <a:xfrm>
            <a:off x="2713723" y="5569693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28" name="TextBox 127">
            <a:extLst>
              <a:ext uri="{FF2B5EF4-FFF2-40B4-BE49-F238E27FC236}">
                <a16:creationId xmlns:a16="http://schemas.microsoft.com/office/drawing/2014/main" id="{86112BC7-9493-964B-8F80-11AC1F911196}"/>
              </a:ext>
            </a:extLst>
          </p:cNvPr>
          <p:cNvSpPr txBox="1"/>
          <p:nvPr/>
        </p:nvSpPr>
        <p:spPr>
          <a:xfrm>
            <a:off x="6863499" y="4157324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Cerdda / Cerddwch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D69A721B-502A-214A-82B7-0AC591079434}"/>
              </a:ext>
            </a:extLst>
          </p:cNvPr>
          <p:cNvSpPr txBox="1"/>
          <p:nvPr/>
        </p:nvSpPr>
        <p:spPr>
          <a:xfrm>
            <a:off x="6873908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15A74278-4302-0342-A193-705C678C3656}"/>
              </a:ext>
            </a:extLst>
          </p:cNvPr>
          <p:cNvSpPr txBox="1"/>
          <p:nvPr/>
        </p:nvSpPr>
        <p:spPr>
          <a:xfrm>
            <a:off x="9618803" y="554408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2" name="TextBox 131">
            <a:extLst>
              <a:ext uri="{FF2B5EF4-FFF2-40B4-BE49-F238E27FC236}">
                <a16:creationId xmlns:a16="http://schemas.microsoft.com/office/drawing/2014/main" id="{8F005512-E814-4A4B-B83F-85378D811564}"/>
              </a:ext>
            </a:extLst>
          </p:cNvPr>
          <p:cNvSpPr txBox="1"/>
          <p:nvPr/>
        </p:nvSpPr>
        <p:spPr>
          <a:xfrm>
            <a:off x="4136896" y="4203664"/>
            <a:ext cx="1174229" cy="923330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Bydda / Byddwch</a:t>
            </a:r>
            <a:endParaRPr lang="cy-GB" dirty="0"/>
          </a:p>
          <a:p>
            <a:endParaRPr lang="cy-GB" dirty="0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7296C06D-03F1-2F4F-BB16-883E38F924C4}"/>
              </a:ext>
            </a:extLst>
          </p:cNvPr>
          <p:cNvSpPr txBox="1"/>
          <p:nvPr/>
        </p:nvSpPr>
        <p:spPr>
          <a:xfrm>
            <a:off x="5500031" y="4203277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Wnei di? / Wnewch chi?</a:t>
            </a:r>
            <a:endParaRPr lang="cy-GB" dirty="0"/>
          </a:p>
          <a:p>
            <a:endParaRPr lang="cy-GB" dirty="0"/>
          </a:p>
        </p:txBody>
      </p:sp>
      <p:sp>
        <p:nvSpPr>
          <p:cNvPr id="134" name="TextBox 133">
            <a:extLst>
              <a:ext uri="{FF2B5EF4-FFF2-40B4-BE49-F238E27FC236}">
                <a16:creationId xmlns:a16="http://schemas.microsoft.com/office/drawing/2014/main" id="{E70B97A1-F3C4-D74F-B9D4-3BBDB2E6F5AC}"/>
              </a:ext>
            </a:extLst>
          </p:cNvPr>
          <p:cNvSpPr txBox="1"/>
          <p:nvPr/>
        </p:nvSpPr>
        <p:spPr>
          <a:xfrm>
            <a:off x="4136896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4D0240D9-D53F-694C-8FAE-CCD9B5D76581}"/>
              </a:ext>
            </a:extLst>
          </p:cNvPr>
          <p:cNvSpPr txBox="1"/>
          <p:nvPr/>
        </p:nvSpPr>
        <p:spPr>
          <a:xfrm>
            <a:off x="5515383" y="5551311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Ga i un?</a:t>
            </a: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</p:txBody>
      </p:sp>
      <p:sp>
        <p:nvSpPr>
          <p:cNvPr id="80" name="Word20">
            <a:extLst>
              <a:ext uri="{FF2B5EF4-FFF2-40B4-BE49-F238E27FC236}">
                <a16:creationId xmlns:a16="http://schemas.microsoft.com/office/drawing/2014/main" id="{E6A54D81-7B7A-594D-86C4-EA265A32C4A9}"/>
              </a:ext>
            </a:extLst>
          </p:cNvPr>
          <p:cNvSpPr/>
          <p:nvPr/>
        </p:nvSpPr>
        <p:spPr>
          <a:xfrm>
            <a:off x="1304309" y="136564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May I have one?</a:t>
            </a:r>
          </a:p>
        </p:txBody>
      </p:sp>
      <p:sp>
        <p:nvSpPr>
          <p:cNvPr id="82" name="Word21">
            <a:extLst>
              <a:ext uri="{FF2B5EF4-FFF2-40B4-BE49-F238E27FC236}">
                <a16:creationId xmlns:a16="http://schemas.microsoft.com/office/drawing/2014/main" id="{7F5784DC-137F-B648-821C-68DCA9F1164A}"/>
              </a:ext>
            </a:extLst>
          </p:cNvPr>
          <p:cNvSpPr/>
          <p:nvPr/>
        </p:nvSpPr>
        <p:spPr>
          <a:xfrm>
            <a:off x="2688340" y="1323076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Once again</a:t>
            </a:r>
          </a:p>
        </p:txBody>
      </p:sp>
      <p:sp>
        <p:nvSpPr>
          <p:cNvPr id="84" name="Word19">
            <a:extLst>
              <a:ext uri="{FF2B5EF4-FFF2-40B4-BE49-F238E27FC236}">
                <a16:creationId xmlns:a16="http://schemas.microsoft.com/office/drawing/2014/main" id="{8E3045BE-B894-9942-B6EE-F6B3274DB82D}"/>
              </a:ext>
            </a:extLst>
          </p:cNvPr>
          <p:cNvSpPr/>
          <p:nvPr/>
        </p:nvSpPr>
        <p:spPr>
          <a:xfrm>
            <a:off x="4061377" y="133150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It doesn’t matter</a:t>
            </a:r>
          </a:p>
        </p:txBody>
      </p:sp>
      <p:sp>
        <p:nvSpPr>
          <p:cNvPr id="85" name="Word10">
            <a:extLst>
              <a:ext uri="{FF2B5EF4-FFF2-40B4-BE49-F238E27FC236}">
                <a16:creationId xmlns:a16="http://schemas.microsoft.com/office/drawing/2014/main" id="{A06E3D14-D5F8-F442-BA0D-E7CAD44C56CD}"/>
              </a:ext>
            </a:extLst>
          </p:cNvPr>
          <p:cNvSpPr/>
          <p:nvPr/>
        </p:nvSpPr>
        <p:spPr>
          <a:xfrm>
            <a:off x="5451484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remembers?</a:t>
            </a:r>
          </a:p>
        </p:txBody>
      </p:sp>
      <p:sp>
        <p:nvSpPr>
          <p:cNvPr id="87" name="Word11">
            <a:extLst>
              <a:ext uri="{FF2B5EF4-FFF2-40B4-BE49-F238E27FC236}">
                <a16:creationId xmlns:a16="http://schemas.microsoft.com/office/drawing/2014/main" id="{C4D9926C-2904-9C40-A397-B3918D8E94DD}"/>
              </a:ext>
            </a:extLst>
          </p:cNvPr>
          <p:cNvSpPr/>
          <p:nvPr/>
        </p:nvSpPr>
        <p:spPr>
          <a:xfrm>
            <a:off x="6804359" y="130948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Whose turn is it next?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89" name="Word12">
            <a:extLst>
              <a:ext uri="{FF2B5EF4-FFF2-40B4-BE49-F238E27FC236}">
                <a16:creationId xmlns:a16="http://schemas.microsoft.com/office/drawing/2014/main" id="{81D0021C-114F-B047-857E-B346B5A5F8BB}"/>
              </a:ext>
            </a:extLst>
          </p:cNvPr>
          <p:cNvSpPr/>
          <p:nvPr/>
        </p:nvSpPr>
        <p:spPr>
          <a:xfrm>
            <a:off x="8204057" y="130948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Excuse me</a:t>
            </a:r>
          </a:p>
        </p:txBody>
      </p:sp>
      <p:sp>
        <p:nvSpPr>
          <p:cNvPr id="136" name="TextBox 135">
            <a:extLst>
              <a:ext uri="{FF2B5EF4-FFF2-40B4-BE49-F238E27FC236}">
                <a16:creationId xmlns:a16="http://schemas.microsoft.com/office/drawing/2014/main" id="{D5A1D7C7-B986-3D40-B18C-0D97E2075BCA}"/>
              </a:ext>
            </a:extLst>
          </p:cNvPr>
          <p:cNvSpPr txBox="1"/>
          <p:nvPr/>
        </p:nvSpPr>
        <p:spPr>
          <a:xfrm>
            <a:off x="2739714" y="4154388"/>
            <a:ext cx="1174229" cy="1200329"/>
          </a:xfrm>
          <a:prstGeom prst="rect">
            <a:avLst/>
          </a:prstGeom>
          <a:solidFill>
            <a:srgbClr val="FF85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Pawb yn dawel!</a:t>
            </a:r>
          </a:p>
          <a:p>
            <a:endParaRPr lang="cy-GB" dirty="0"/>
          </a:p>
          <a:p>
            <a:endParaRPr lang="cy-GB" dirty="0"/>
          </a:p>
        </p:txBody>
      </p:sp>
      <p:sp>
        <p:nvSpPr>
          <p:cNvPr id="137" name="Top-left Corner">
            <a:extLst>
              <a:ext uri="{FF2B5EF4-FFF2-40B4-BE49-F238E27FC236}">
                <a16:creationId xmlns:a16="http://schemas.microsoft.com/office/drawing/2014/main" id="{06DA4052-162B-874D-BB83-BD5EF2FDFDFB}"/>
              </a:ext>
            </a:extLst>
          </p:cNvPr>
          <p:cNvSpPr/>
          <p:nvPr/>
        </p:nvSpPr>
        <p:spPr>
          <a:xfrm>
            <a:off x="7396" y="5506757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8" name="Top-left Corner">
            <a:extLst>
              <a:ext uri="{FF2B5EF4-FFF2-40B4-BE49-F238E27FC236}">
                <a16:creationId xmlns:a16="http://schemas.microsoft.com/office/drawing/2014/main" id="{47835411-2F02-7B4F-86C2-4AAFF1B98542}"/>
              </a:ext>
            </a:extLst>
          </p:cNvPr>
          <p:cNvSpPr/>
          <p:nvPr/>
        </p:nvSpPr>
        <p:spPr>
          <a:xfrm>
            <a:off x="10900983" y="5490053"/>
            <a:ext cx="1296000" cy="133360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9" name="1">
            <a:extLst>
              <a:ext uri="{FF2B5EF4-FFF2-40B4-BE49-F238E27FC236}">
                <a16:creationId xmlns:a16="http://schemas.microsoft.com/office/drawing/2014/main" id="{55FB65F2-345C-9743-A568-B722A38D2925}"/>
              </a:ext>
            </a:extLst>
          </p:cNvPr>
          <p:cNvSpPr/>
          <p:nvPr/>
        </p:nvSpPr>
        <p:spPr>
          <a:xfrm>
            <a:off x="128375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40" name="2">
            <a:extLst>
              <a:ext uri="{FF2B5EF4-FFF2-40B4-BE49-F238E27FC236}">
                <a16:creationId xmlns:a16="http://schemas.microsoft.com/office/drawing/2014/main" id="{3F51800F-C6A4-2C46-BEE8-87F43922257B}"/>
              </a:ext>
            </a:extLst>
          </p:cNvPr>
          <p:cNvSpPr/>
          <p:nvPr/>
        </p:nvSpPr>
        <p:spPr>
          <a:xfrm>
            <a:off x="265582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41" name="3">
            <a:extLst>
              <a:ext uri="{FF2B5EF4-FFF2-40B4-BE49-F238E27FC236}">
                <a16:creationId xmlns:a16="http://schemas.microsoft.com/office/drawing/2014/main" id="{4AE573DC-5982-E24F-844D-4CD445DF5A84}"/>
              </a:ext>
            </a:extLst>
          </p:cNvPr>
          <p:cNvSpPr/>
          <p:nvPr/>
        </p:nvSpPr>
        <p:spPr>
          <a:xfrm>
            <a:off x="4027903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42" name="4">
            <a:extLst>
              <a:ext uri="{FF2B5EF4-FFF2-40B4-BE49-F238E27FC236}">
                <a16:creationId xmlns:a16="http://schemas.microsoft.com/office/drawing/2014/main" id="{64846070-382C-B24D-9544-E210A82A9ED8}"/>
              </a:ext>
            </a:extLst>
          </p:cNvPr>
          <p:cNvSpPr/>
          <p:nvPr/>
        </p:nvSpPr>
        <p:spPr>
          <a:xfrm>
            <a:off x="5399977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43" name="5">
            <a:extLst>
              <a:ext uri="{FF2B5EF4-FFF2-40B4-BE49-F238E27FC236}">
                <a16:creationId xmlns:a16="http://schemas.microsoft.com/office/drawing/2014/main" id="{12E0EB5E-F7A7-A349-993D-5CC43DD109A6}"/>
              </a:ext>
            </a:extLst>
          </p:cNvPr>
          <p:cNvSpPr/>
          <p:nvPr/>
        </p:nvSpPr>
        <p:spPr>
          <a:xfrm>
            <a:off x="6772051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44" name="6">
            <a:extLst>
              <a:ext uri="{FF2B5EF4-FFF2-40B4-BE49-F238E27FC236}">
                <a16:creationId xmlns:a16="http://schemas.microsoft.com/office/drawing/2014/main" id="{D8BD5E73-967F-134E-9786-8BFA1AEF383C}"/>
              </a:ext>
            </a:extLst>
          </p:cNvPr>
          <p:cNvSpPr/>
          <p:nvPr/>
        </p:nvSpPr>
        <p:spPr>
          <a:xfrm>
            <a:off x="8144125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45" name="7">
            <a:extLst>
              <a:ext uri="{FF2B5EF4-FFF2-40B4-BE49-F238E27FC236}">
                <a16:creationId xmlns:a16="http://schemas.microsoft.com/office/drawing/2014/main" id="{591D0216-8962-2B4D-BAD7-526313705268}"/>
              </a:ext>
            </a:extLst>
          </p:cNvPr>
          <p:cNvSpPr/>
          <p:nvPr/>
        </p:nvSpPr>
        <p:spPr>
          <a:xfrm>
            <a:off x="9516199" y="5494213"/>
            <a:ext cx="1386000" cy="1341110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72" name="Word27">
            <a:extLst>
              <a:ext uri="{FF2B5EF4-FFF2-40B4-BE49-F238E27FC236}">
                <a16:creationId xmlns:a16="http://schemas.microsoft.com/office/drawing/2014/main" id="{844B59CD-4B62-9A40-8F3D-C0EA18BA0240}"/>
              </a:ext>
            </a:extLst>
          </p:cNvPr>
          <p:cNvSpPr/>
          <p:nvPr/>
        </p:nvSpPr>
        <p:spPr>
          <a:xfrm>
            <a:off x="1314783" y="4121798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Think!</a:t>
            </a:r>
          </a:p>
        </p:txBody>
      </p:sp>
      <p:sp>
        <p:nvSpPr>
          <p:cNvPr id="73" name="Word02">
            <a:extLst>
              <a:ext uri="{FF2B5EF4-FFF2-40B4-BE49-F238E27FC236}">
                <a16:creationId xmlns:a16="http://schemas.microsoft.com/office/drawing/2014/main" id="{4094A295-0ED2-D742-9F65-CDEEBCAEB18F}"/>
              </a:ext>
            </a:extLst>
          </p:cNvPr>
          <p:cNvSpPr/>
          <p:nvPr/>
        </p:nvSpPr>
        <p:spPr>
          <a:xfrm>
            <a:off x="2672822" y="4102599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Everyone quiet</a:t>
            </a:r>
          </a:p>
        </p:txBody>
      </p:sp>
      <p:sp>
        <p:nvSpPr>
          <p:cNvPr id="74" name="Word04">
            <a:extLst>
              <a:ext uri="{FF2B5EF4-FFF2-40B4-BE49-F238E27FC236}">
                <a16:creationId xmlns:a16="http://schemas.microsoft.com/office/drawing/2014/main" id="{3E603DCD-EA41-3241-8312-212FCB94CF13}"/>
              </a:ext>
            </a:extLst>
          </p:cNvPr>
          <p:cNvSpPr/>
          <p:nvPr/>
        </p:nvSpPr>
        <p:spPr>
          <a:xfrm>
            <a:off x="4045135" y="4113962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Be!</a:t>
            </a:r>
          </a:p>
        </p:txBody>
      </p:sp>
      <p:sp>
        <p:nvSpPr>
          <p:cNvPr id="75" name="Word18">
            <a:extLst>
              <a:ext uri="{FF2B5EF4-FFF2-40B4-BE49-F238E27FC236}">
                <a16:creationId xmlns:a16="http://schemas.microsoft.com/office/drawing/2014/main" id="{BE2BF5FB-0AE7-3647-9D31-FF559ED08B5D}"/>
              </a:ext>
            </a:extLst>
          </p:cNvPr>
          <p:cNvSpPr/>
          <p:nvPr/>
        </p:nvSpPr>
        <p:spPr>
          <a:xfrm>
            <a:off x="5402998" y="4083464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Will you?</a:t>
            </a:r>
          </a:p>
        </p:txBody>
      </p:sp>
      <p:sp>
        <p:nvSpPr>
          <p:cNvPr id="76" name="Word07">
            <a:extLst>
              <a:ext uri="{FF2B5EF4-FFF2-40B4-BE49-F238E27FC236}">
                <a16:creationId xmlns:a16="http://schemas.microsoft.com/office/drawing/2014/main" id="{3C833758-8E4D-4A45-BE83-7517516A1F75}"/>
              </a:ext>
            </a:extLst>
          </p:cNvPr>
          <p:cNvSpPr/>
          <p:nvPr/>
        </p:nvSpPr>
        <p:spPr>
          <a:xfrm>
            <a:off x="6804359" y="41289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Walk!</a:t>
            </a:r>
          </a:p>
        </p:txBody>
      </p:sp>
      <p:sp>
        <p:nvSpPr>
          <p:cNvPr id="77" name="Word09">
            <a:extLst>
              <a:ext uri="{FF2B5EF4-FFF2-40B4-BE49-F238E27FC236}">
                <a16:creationId xmlns:a16="http://schemas.microsoft.com/office/drawing/2014/main" id="{773A6045-2E35-3D40-A424-3B645146A033}"/>
              </a:ext>
            </a:extLst>
          </p:cNvPr>
          <p:cNvSpPr/>
          <p:nvPr/>
        </p:nvSpPr>
        <p:spPr>
          <a:xfrm>
            <a:off x="8178299" y="409090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 want you to think of…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8" name="Word15">
            <a:extLst>
              <a:ext uri="{FF2B5EF4-FFF2-40B4-BE49-F238E27FC236}">
                <a16:creationId xmlns:a16="http://schemas.microsoft.com/office/drawing/2014/main" id="{61D299B1-B653-A54D-8A42-1F3F7465C875}"/>
              </a:ext>
            </a:extLst>
          </p:cNvPr>
          <p:cNvSpPr/>
          <p:nvPr/>
        </p:nvSpPr>
        <p:spPr>
          <a:xfrm>
            <a:off x="9560308" y="4097477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Who are you?</a:t>
            </a:r>
          </a:p>
          <a:p>
            <a:pPr algn="ctr"/>
            <a:endParaRPr lang="en-GB" b="1" dirty="0">
              <a:solidFill>
                <a:schemeClr val="tx1"/>
              </a:solidFill>
              <a:latin typeface="Segoe Print" panose="02000800000000000000" pitchFamily="2" charset="0"/>
              <a:cs typeface="Arial" panose="020B0604020202020204" pitchFamily="34" charset="0"/>
            </a:endParaRPr>
          </a:p>
        </p:txBody>
      </p:sp>
      <p:sp>
        <p:nvSpPr>
          <p:cNvPr id="79" name="Word27">
            <a:extLst>
              <a:ext uri="{FF2B5EF4-FFF2-40B4-BE49-F238E27FC236}">
                <a16:creationId xmlns:a16="http://schemas.microsoft.com/office/drawing/2014/main" id="{CBA6FE4A-F1E6-9745-88F4-277B3E0B69FF}"/>
              </a:ext>
            </a:extLst>
          </p:cNvPr>
          <p:cNvSpPr/>
          <p:nvPr/>
        </p:nvSpPr>
        <p:spPr>
          <a:xfrm>
            <a:off x="1302958" y="2759871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The aim of the lesson is…</a:t>
            </a:r>
          </a:p>
        </p:txBody>
      </p:sp>
      <p:sp>
        <p:nvSpPr>
          <p:cNvPr id="81" name="Word28">
            <a:extLst>
              <a:ext uri="{FF2B5EF4-FFF2-40B4-BE49-F238E27FC236}">
                <a16:creationId xmlns:a16="http://schemas.microsoft.com/office/drawing/2014/main" id="{C35DE69A-1B7C-5543-811B-5675EAF631B9}"/>
              </a:ext>
            </a:extLst>
          </p:cNvPr>
          <p:cNvSpPr/>
          <p:nvPr/>
        </p:nvSpPr>
        <p:spPr>
          <a:xfrm>
            <a:off x="2696572" y="272600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Come here!</a:t>
            </a:r>
          </a:p>
        </p:txBody>
      </p:sp>
      <p:sp>
        <p:nvSpPr>
          <p:cNvPr id="83" name="Word26">
            <a:extLst>
              <a:ext uri="{FF2B5EF4-FFF2-40B4-BE49-F238E27FC236}">
                <a16:creationId xmlns:a16="http://schemas.microsoft.com/office/drawing/2014/main" id="{CAE23DC2-7173-E448-BB7D-ADA94746E962}"/>
              </a:ext>
            </a:extLst>
          </p:cNvPr>
          <p:cNvSpPr/>
          <p:nvPr/>
        </p:nvSpPr>
        <p:spPr>
          <a:xfrm>
            <a:off x="4077099" y="2724792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Do you remember?</a:t>
            </a:r>
          </a:p>
        </p:txBody>
      </p:sp>
      <p:sp>
        <p:nvSpPr>
          <p:cNvPr id="86" name="Word25">
            <a:extLst>
              <a:ext uri="{FF2B5EF4-FFF2-40B4-BE49-F238E27FC236}">
                <a16:creationId xmlns:a16="http://schemas.microsoft.com/office/drawing/2014/main" id="{7CFA9E6C-7E12-AA4D-B86A-26CAD75CCF46}"/>
              </a:ext>
            </a:extLst>
          </p:cNvPr>
          <p:cNvSpPr/>
          <p:nvPr/>
        </p:nvSpPr>
        <p:spPr>
          <a:xfrm>
            <a:off x="5435442" y="2705580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 have you enjoyed?</a:t>
            </a:r>
          </a:p>
        </p:txBody>
      </p:sp>
      <p:sp>
        <p:nvSpPr>
          <p:cNvPr id="88" name="Word03">
            <a:extLst>
              <a:ext uri="{FF2B5EF4-FFF2-40B4-BE49-F238E27FC236}">
                <a16:creationId xmlns:a16="http://schemas.microsoft.com/office/drawing/2014/main" id="{3EA68A16-0401-7E47-8600-BB7663917B33}"/>
              </a:ext>
            </a:extLst>
          </p:cNvPr>
          <p:cNvSpPr/>
          <p:nvPr/>
        </p:nvSpPr>
        <p:spPr>
          <a:xfrm>
            <a:off x="6840399" y="2698805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What’s ____ in Welsh?</a:t>
            </a:r>
          </a:p>
        </p:txBody>
      </p:sp>
      <p:sp>
        <p:nvSpPr>
          <p:cNvPr id="90" name="Word13">
            <a:extLst>
              <a:ext uri="{FF2B5EF4-FFF2-40B4-BE49-F238E27FC236}">
                <a16:creationId xmlns:a16="http://schemas.microsoft.com/office/drawing/2014/main" id="{E7043ED6-858D-9945-AE79-64605A8874BD}"/>
              </a:ext>
            </a:extLst>
          </p:cNvPr>
          <p:cNvSpPr/>
          <p:nvPr/>
        </p:nvSpPr>
        <p:spPr>
          <a:xfrm>
            <a:off x="9576918" y="1323076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I’m sorry</a:t>
            </a:r>
          </a:p>
        </p:txBody>
      </p:sp>
      <p:sp>
        <p:nvSpPr>
          <p:cNvPr id="91" name="Word08">
            <a:extLst>
              <a:ext uri="{FF2B5EF4-FFF2-40B4-BE49-F238E27FC236}">
                <a16:creationId xmlns:a16="http://schemas.microsoft.com/office/drawing/2014/main" id="{3A66D46E-487B-E440-8EA8-AF6E6834D9FB}"/>
              </a:ext>
            </a:extLst>
          </p:cNvPr>
          <p:cNvSpPr/>
          <p:nvPr/>
        </p:nvSpPr>
        <p:spPr>
          <a:xfrm>
            <a:off x="9597365" y="2688878"/>
            <a:ext cx="1386000" cy="1386000"/>
          </a:xfrm>
          <a:prstGeom prst="rect">
            <a:avLst/>
          </a:prstGeom>
          <a:solidFill>
            <a:srgbClr val="9DEEF9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Sit!</a:t>
            </a:r>
          </a:p>
        </p:txBody>
      </p:sp>
      <p:sp>
        <p:nvSpPr>
          <p:cNvPr id="92" name="Word01">
            <a:extLst>
              <a:ext uri="{FF2B5EF4-FFF2-40B4-BE49-F238E27FC236}">
                <a16:creationId xmlns:a16="http://schemas.microsoft.com/office/drawing/2014/main" id="{551B5896-0E4C-8D49-8ED3-D961F52396B8}"/>
              </a:ext>
            </a:extLst>
          </p:cNvPr>
          <p:cNvSpPr/>
          <p:nvPr/>
        </p:nvSpPr>
        <p:spPr>
          <a:xfrm>
            <a:off x="8223324" y="2699424"/>
            <a:ext cx="1386000" cy="1386000"/>
          </a:xfrm>
          <a:prstGeom prst="rect">
            <a:avLst/>
          </a:prstGeom>
          <a:solidFill>
            <a:srgbClr val="A181FE"/>
          </a:soli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Segoe Print" panose="02000800000000000000" pitchFamily="2" charset="0"/>
                <a:cs typeface="Arial" panose="020B0604020202020204" pitchFamily="34" charset="0"/>
              </a:rPr>
              <a:t>Turn!</a:t>
            </a:r>
          </a:p>
        </p:txBody>
      </p:sp>
    </p:spTree>
    <p:extLst>
      <p:ext uri="{BB962C8B-B14F-4D97-AF65-F5344CB8AC3E}">
        <p14:creationId xmlns:p14="http://schemas.microsoft.com/office/powerpoint/2010/main" val="259017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4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7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8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0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</p:childTnLst>
        </p:cTn>
      </p:par>
    </p:tnLst>
    <p:bldLst>
      <p:bldP spid="80" grpId="0" animBg="1"/>
      <p:bldP spid="82" grpId="0" animBg="1"/>
      <p:bldP spid="84" grpId="0" animBg="1"/>
      <p:bldP spid="85" grpId="0" animBg="1"/>
      <p:bldP spid="87" grpId="0" animBg="1"/>
      <p:bldP spid="89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1" grpId="0" animBg="1"/>
      <p:bldP spid="83" grpId="0" animBg="1"/>
      <p:bldP spid="86" grpId="0" animBg="1"/>
      <p:bldP spid="88" grpId="0" animBg="1"/>
      <p:bldP spid="90" grpId="0" animBg="1"/>
      <p:bldP spid="91" grpId="0" animBg="1"/>
      <p:bldP spid="92" grpId="0" animBg="1"/>
    </p:bldLst>
  </p:timing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1162</TotalTime>
  <Words>1001</Words>
  <Application>Microsoft Office PowerPoint</Application>
  <PresentationFormat>Widescreen</PresentationFormat>
  <Paragraphs>305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17" baseType="lpstr">
      <vt:lpstr>Arial</vt:lpstr>
      <vt:lpstr>Arial Rounded MT Bold</vt:lpstr>
      <vt:lpstr>Calibri</vt:lpstr>
      <vt:lpstr>Calibri Light</vt:lpstr>
      <vt:lpstr>Cavolini</vt:lpstr>
      <vt:lpstr>Century Gothic</vt:lpstr>
      <vt:lpstr>Segoe Print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</cp:lastModifiedBy>
  <cp:revision>36</cp:revision>
  <dcterms:created xsi:type="dcterms:W3CDTF">2020-09-30T16:50:28Z</dcterms:created>
  <dcterms:modified xsi:type="dcterms:W3CDTF">2023-10-19T09:31:39Z</dcterms:modified>
</cp:coreProperties>
</file>