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av" ContentType="audio/x-wav"/>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84" r:id="rId2"/>
    <p:sldMasterId id="2147483696" r:id="rId3"/>
  </p:sldMasterIdLst>
  <p:notesMasterIdLst>
    <p:notesMasterId r:id="rId38"/>
  </p:notesMasterIdLst>
  <p:sldIdLst>
    <p:sldId id="298" r:id="rId4"/>
    <p:sldId id="257" r:id="rId5"/>
    <p:sldId id="258" r:id="rId6"/>
    <p:sldId id="259" r:id="rId7"/>
    <p:sldId id="260" r:id="rId8"/>
    <p:sldId id="290" r:id="rId9"/>
    <p:sldId id="299" r:id="rId10"/>
    <p:sldId id="262" r:id="rId11"/>
    <p:sldId id="263" r:id="rId12"/>
    <p:sldId id="264" r:id="rId13"/>
    <p:sldId id="265" r:id="rId14"/>
    <p:sldId id="266" r:id="rId15"/>
    <p:sldId id="267" r:id="rId16"/>
    <p:sldId id="268" r:id="rId17"/>
    <p:sldId id="269" r:id="rId18"/>
    <p:sldId id="270" r:id="rId19"/>
    <p:sldId id="271" r:id="rId20"/>
    <p:sldId id="272" r:id="rId21"/>
    <p:sldId id="273" r:id="rId22"/>
    <p:sldId id="274" r:id="rId23"/>
    <p:sldId id="296" r:id="rId24"/>
    <p:sldId id="297" r:id="rId25"/>
    <p:sldId id="286" r:id="rId26"/>
    <p:sldId id="295" r:id="rId27"/>
    <p:sldId id="300" r:id="rId28"/>
    <p:sldId id="278" r:id="rId29"/>
    <p:sldId id="279" r:id="rId30"/>
    <p:sldId id="280" r:id="rId31"/>
    <p:sldId id="281" r:id="rId32"/>
    <p:sldId id="282" r:id="rId33"/>
    <p:sldId id="283" r:id="rId34"/>
    <p:sldId id="284" r:id="rId35"/>
    <p:sldId id="285" r:id="rId36"/>
    <p:sldId id="294"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Q726FE7rAZ+kjkf9mOD3oA==" hashData="JjECxXfYCb+wF6PldbHTw1t7zBFFnrAfinxJo2ZVr44P0cMAOxUC5A9h41PJrp3NAK91Wh2/uOY078lcQnv4mA=="/>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D1342"/>
    <a:srgbClr val="FF9933"/>
    <a:srgbClr val="FF979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68200" autoAdjust="0"/>
  </p:normalViewPr>
  <p:slideViewPr>
    <p:cSldViewPr snapToGrid="0">
      <p:cViewPr varScale="1">
        <p:scale>
          <a:sx n="39" d="100"/>
          <a:sy n="39" d="100"/>
        </p:scale>
        <p:origin x="1516" y="20"/>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presProps" Target="presProps.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tableStyles" Target="tableStyles.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viewProps" Target="view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8" Type="http://schemas.openxmlformats.org/officeDocument/2006/relationships/slide" Target="slides/slide5.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8E03A29-A867-47DA-91D8-661FA1BB4FFD}" type="doc">
      <dgm:prSet loTypeId="urn:microsoft.com/office/officeart/2005/8/layout/bProcess4" loCatId="process" qsTypeId="urn:microsoft.com/office/officeart/2005/8/quickstyle/simple1" qsCatId="simple" csTypeId="urn:microsoft.com/office/officeart/2005/8/colors/accent1_2" csCatId="accent1" phldr="1"/>
      <dgm:spPr/>
      <dgm:t>
        <a:bodyPr/>
        <a:lstStyle/>
        <a:p>
          <a:endParaRPr lang="en-US"/>
        </a:p>
      </dgm:t>
    </dgm:pt>
    <dgm:pt modelId="{FF49FCF5-6C7A-492D-864F-264F867874FD}">
      <dgm:prSet phldrT="[Text]" custT="1"/>
      <dgm:spPr/>
      <dgm:t>
        <a:bodyPr/>
        <a:lstStyle/>
        <a:p>
          <a:r>
            <a:rPr lang="en-US" sz="2800" dirty="0"/>
            <a:t>Menu</a:t>
          </a:r>
        </a:p>
      </dgm:t>
    </dgm:pt>
    <dgm:pt modelId="{363134E9-81AC-4567-A5CC-5C0BAAEAE076}" type="parTrans" cxnId="{09481DC1-52F1-4BEB-A51F-B74CA0FFEFB0}">
      <dgm:prSet/>
      <dgm:spPr/>
      <dgm:t>
        <a:bodyPr/>
        <a:lstStyle/>
        <a:p>
          <a:endParaRPr lang="en-US"/>
        </a:p>
      </dgm:t>
    </dgm:pt>
    <dgm:pt modelId="{C404DCA8-6C3B-4437-89B3-D54B447B4F07}" type="sibTrans" cxnId="{09481DC1-52F1-4BEB-A51F-B74CA0FFEFB0}">
      <dgm:prSet/>
      <dgm:spPr/>
      <dgm:t>
        <a:bodyPr/>
        <a:lstStyle/>
        <a:p>
          <a:endParaRPr lang="en-US"/>
        </a:p>
      </dgm:t>
    </dgm:pt>
    <dgm:pt modelId="{4E6065F0-110A-44BE-A065-7BF92AE98B82}">
      <dgm:prSet phldrT="[Text]" custT="1"/>
      <dgm:spPr/>
      <dgm:t>
        <a:bodyPr/>
        <a:lstStyle/>
        <a:p>
          <a:r>
            <a:rPr lang="en-US" sz="2800" dirty="0"/>
            <a:t>Networks</a:t>
          </a:r>
        </a:p>
      </dgm:t>
    </dgm:pt>
    <dgm:pt modelId="{56CE1D9A-7C1B-42DE-A1FF-F2CC6A7FB429}" type="parTrans" cxnId="{FCFFA9E5-6A92-42C8-AC60-B614D30855A8}">
      <dgm:prSet/>
      <dgm:spPr/>
      <dgm:t>
        <a:bodyPr/>
        <a:lstStyle/>
        <a:p>
          <a:endParaRPr lang="en-US"/>
        </a:p>
      </dgm:t>
    </dgm:pt>
    <dgm:pt modelId="{2C54AAFA-E622-4A71-830D-2E3E15B01748}" type="sibTrans" cxnId="{FCFFA9E5-6A92-42C8-AC60-B614D30855A8}">
      <dgm:prSet/>
      <dgm:spPr/>
      <dgm:t>
        <a:bodyPr/>
        <a:lstStyle/>
        <a:p>
          <a:endParaRPr lang="en-US"/>
        </a:p>
      </dgm:t>
    </dgm:pt>
    <dgm:pt modelId="{EE5E9460-6CEB-4D60-9E29-A06AAB71B372}">
      <dgm:prSet phldrT="[Text]" custT="1"/>
      <dgm:spPr/>
      <dgm:t>
        <a:bodyPr/>
        <a:lstStyle/>
        <a:p>
          <a:r>
            <a:rPr lang="en-US" sz="2800" dirty="0"/>
            <a:t>Op Mode</a:t>
          </a:r>
        </a:p>
      </dgm:t>
    </dgm:pt>
    <dgm:pt modelId="{DA0719F9-A63E-47EF-A932-6AFB24AC9B27}" type="parTrans" cxnId="{1C88FE28-6251-478A-A32C-454FA599D069}">
      <dgm:prSet/>
      <dgm:spPr/>
      <dgm:t>
        <a:bodyPr/>
        <a:lstStyle/>
        <a:p>
          <a:endParaRPr lang="en-US"/>
        </a:p>
      </dgm:t>
    </dgm:pt>
    <dgm:pt modelId="{2DE5A278-946E-4A43-B354-601AD2FD8746}" type="sibTrans" cxnId="{1C88FE28-6251-478A-A32C-454FA599D069}">
      <dgm:prSet/>
      <dgm:spPr/>
      <dgm:t>
        <a:bodyPr/>
        <a:lstStyle/>
        <a:p>
          <a:endParaRPr lang="en-US"/>
        </a:p>
      </dgm:t>
    </dgm:pt>
    <dgm:pt modelId="{E2AC0173-1D73-4755-8516-920E0D396456}">
      <dgm:prSet phldrT="[Text]" custT="1"/>
      <dgm:spPr/>
      <dgm:t>
        <a:bodyPr/>
        <a:lstStyle/>
        <a:p>
          <a:r>
            <a:rPr lang="en-US" sz="2800" dirty="0"/>
            <a:t>Direct mode</a:t>
          </a:r>
        </a:p>
      </dgm:t>
    </dgm:pt>
    <dgm:pt modelId="{40E9BE9B-921A-4F27-978F-C639094B5BEE}" type="parTrans" cxnId="{349747C6-5F09-47D0-A6A0-3F1C2E70A7B4}">
      <dgm:prSet/>
      <dgm:spPr/>
      <dgm:t>
        <a:bodyPr/>
        <a:lstStyle/>
        <a:p>
          <a:endParaRPr lang="en-US"/>
        </a:p>
      </dgm:t>
    </dgm:pt>
    <dgm:pt modelId="{3790D3B0-D8AC-40BF-A8BF-31FA128580A5}" type="sibTrans" cxnId="{349747C6-5F09-47D0-A6A0-3F1C2E70A7B4}">
      <dgm:prSet/>
      <dgm:spPr/>
      <dgm:t>
        <a:bodyPr/>
        <a:lstStyle/>
        <a:p>
          <a:endParaRPr lang="en-US"/>
        </a:p>
      </dgm:t>
    </dgm:pt>
    <dgm:pt modelId="{5F8CC960-D063-44F9-9A9C-8883C669635E}">
      <dgm:prSet phldrT="[Text]" custT="1"/>
      <dgm:spPr/>
      <dgm:t>
        <a:bodyPr/>
        <a:lstStyle/>
        <a:p>
          <a:r>
            <a:rPr lang="en-US" sz="2800" dirty="0"/>
            <a:t>DMO1</a:t>
          </a:r>
        </a:p>
      </dgm:t>
    </dgm:pt>
    <dgm:pt modelId="{DCC51D14-6C44-4F0C-81AE-2AAC0B9DBE37}" type="parTrans" cxnId="{E3DCAA43-90DA-4A5A-B9A3-0C8324CBC3E5}">
      <dgm:prSet/>
      <dgm:spPr/>
      <dgm:t>
        <a:bodyPr/>
        <a:lstStyle/>
        <a:p>
          <a:endParaRPr lang="en-US"/>
        </a:p>
      </dgm:t>
    </dgm:pt>
    <dgm:pt modelId="{3BC7ECBC-88F4-458A-B72E-CCC38B07BFE9}" type="sibTrans" cxnId="{E3DCAA43-90DA-4A5A-B9A3-0C8324CBC3E5}">
      <dgm:prSet/>
      <dgm:spPr/>
      <dgm:t>
        <a:bodyPr/>
        <a:lstStyle/>
        <a:p>
          <a:endParaRPr lang="en-US"/>
        </a:p>
      </dgm:t>
    </dgm:pt>
    <dgm:pt modelId="{5FF87F27-3E12-4948-A048-FE91C94A4BC5}">
      <dgm:prSet phldrT="[Text]" custT="1"/>
      <dgm:spPr/>
      <dgm:t>
        <a:bodyPr/>
        <a:lstStyle/>
        <a:p>
          <a:r>
            <a:rPr lang="en-US" sz="2800" dirty="0"/>
            <a:t>Ops 1 or 2</a:t>
          </a:r>
        </a:p>
      </dgm:t>
    </dgm:pt>
    <dgm:pt modelId="{0DCA981A-4269-4F93-BE5F-1D283AE36499}" type="parTrans" cxnId="{7B60AA58-DCAD-4325-86FC-4BD6399D1B84}">
      <dgm:prSet/>
      <dgm:spPr/>
      <dgm:t>
        <a:bodyPr/>
        <a:lstStyle/>
        <a:p>
          <a:endParaRPr lang="en-US"/>
        </a:p>
      </dgm:t>
    </dgm:pt>
    <dgm:pt modelId="{0588E85C-17D0-4C8A-AE6C-A5A046F18CD0}" type="sibTrans" cxnId="{7B60AA58-DCAD-4325-86FC-4BD6399D1B84}">
      <dgm:prSet/>
      <dgm:spPr/>
      <dgm:t>
        <a:bodyPr/>
        <a:lstStyle/>
        <a:p>
          <a:endParaRPr lang="en-US"/>
        </a:p>
      </dgm:t>
    </dgm:pt>
    <dgm:pt modelId="{A20695CD-BED9-49CE-9EC6-BEEF63D25FEC}" type="pres">
      <dgm:prSet presAssocID="{D8E03A29-A867-47DA-91D8-661FA1BB4FFD}" presName="Name0" presStyleCnt="0">
        <dgm:presLayoutVars>
          <dgm:dir/>
          <dgm:resizeHandles/>
        </dgm:presLayoutVars>
      </dgm:prSet>
      <dgm:spPr/>
    </dgm:pt>
    <dgm:pt modelId="{8D5618E9-A4AB-4633-9755-B5A0AF3C1DFF}" type="pres">
      <dgm:prSet presAssocID="{FF49FCF5-6C7A-492D-864F-264F867874FD}" presName="compNode" presStyleCnt="0"/>
      <dgm:spPr/>
    </dgm:pt>
    <dgm:pt modelId="{911DD7E6-BAFE-4EC9-B594-96B8E83DD4DB}" type="pres">
      <dgm:prSet presAssocID="{FF49FCF5-6C7A-492D-864F-264F867874FD}" presName="dummyConnPt" presStyleCnt="0"/>
      <dgm:spPr/>
    </dgm:pt>
    <dgm:pt modelId="{4A0F829E-D452-4EFA-A56E-CF54FFA3B44A}" type="pres">
      <dgm:prSet presAssocID="{FF49FCF5-6C7A-492D-864F-264F867874FD}" presName="node" presStyleLbl="node1" presStyleIdx="0" presStyleCnt="6">
        <dgm:presLayoutVars>
          <dgm:bulletEnabled val="1"/>
        </dgm:presLayoutVars>
      </dgm:prSet>
      <dgm:spPr/>
    </dgm:pt>
    <dgm:pt modelId="{058262FD-5CCF-4FBB-AE00-20FD78F2ABCD}" type="pres">
      <dgm:prSet presAssocID="{C404DCA8-6C3B-4437-89B3-D54B447B4F07}" presName="sibTrans" presStyleLbl="bgSibTrans2D1" presStyleIdx="0" presStyleCnt="5"/>
      <dgm:spPr/>
    </dgm:pt>
    <dgm:pt modelId="{63BD0A65-A6C9-4F20-9156-0D6AB2562B27}" type="pres">
      <dgm:prSet presAssocID="{4E6065F0-110A-44BE-A065-7BF92AE98B82}" presName="compNode" presStyleCnt="0"/>
      <dgm:spPr/>
    </dgm:pt>
    <dgm:pt modelId="{5F692647-5C51-4144-9E59-BA414A85B725}" type="pres">
      <dgm:prSet presAssocID="{4E6065F0-110A-44BE-A065-7BF92AE98B82}" presName="dummyConnPt" presStyleCnt="0"/>
      <dgm:spPr/>
    </dgm:pt>
    <dgm:pt modelId="{E1E2CCED-E02D-4E32-B49B-D2C808F9A46E}" type="pres">
      <dgm:prSet presAssocID="{4E6065F0-110A-44BE-A065-7BF92AE98B82}" presName="node" presStyleLbl="node1" presStyleIdx="1" presStyleCnt="6">
        <dgm:presLayoutVars>
          <dgm:bulletEnabled val="1"/>
        </dgm:presLayoutVars>
      </dgm:prSet>
      <dgm:spPr/>
    </dgm:pt>
    <dgm:pt modelId="{2AADFEC4-DE6A-4151-B3D8-044887DD4FDC}" type="pres">
      <dgm:prSet presAssocID="{2C54AAFA-E622-4A71-830D-2E3E15B01748}" presName="sibTrans" presStyleLbl="bgSibTrans2D1" presStyleIdx="1" presStyleCnt="5"/>
      <dgm:spPr/>
    </dgm:pt>
    <dgm:pt modelId="{860009FB-75B1-4558-A3A9-916FBE9A1AD6}" type="pres">
      <dgm:prSet presAssocID="{EE5E9460-6CEB-4D60-9E29-A06AAB71B372}" presName="compNode" presStyleCnt="0"/>
      <dgm:spPr/>
    </dgm:pt>
    <dgm:pt modelId="{36367D9B-3216-4620-8472-D1480A8180BF}" type="pres">
      <dgm:prSet presAssocID="{EE5E9460-6CEB-4D60-9E29-A06AAB71B372}" presName="dummyConnPt" presStyleCnt="0"/>
      <dgm:spPr/>
    </dgm:pt>
    <dgm:pt modelId="{B035E79B-8A4D-4B8E-9B71-5F36917FDFD7}" type="pres">
      <dgm:prSet presAssocID="{EE5E9460-6CEB-4D60-9E29-A06AAB71B372}" presName="node" presStyleLbl="node1" presStyleIdx="2" presStyleCnt="6">
        <dgm:presLayoutVars>
          <dgm:bulletEnabled val="1"/>
        </dgm:presLayoutVars>
      </dgm:prSet>
      <dgm:spPr/>
    </dgm:pt>
    <dgm:pt modelId="{03765124-E4FC-49C6-A8EA-9153ADA76961}" type="pres">
      <dgm:prSet presAssocID="{2DE5A278-946E-4A43-B354-601AD2FD8746}" presName="sibTrans" presStyleLbl="bgSibTrans2D1" presStyleIdx="2" presStyleCnt="5"/>
      <dgm:spPr/>
    </dgm:pt>
    <dgm:pt modelId="{2CEBAB7B-FC8F-471A-B265-E3F660B4A956}" type="pres">
      <dgm:prSet presAssocID="{E2AC0173-1D73-4755-8516-920E0D396456}" presName="compNode" presStyleCnt="0"/>
      <dgm:spPr/>
    </dgm:pt>
    <dgm:pt modelId="{DE52BBB8-3541-4A33-879F-2130209A381A}" type="pres">
      <dgm:prSet presAssocID="{E2AC0173-1D73-4755-8516-920E0D396456}" presName="dummyConnPt" presStyleCnt="0"/>
      <dgm:spPr/>
    </dgm:pt>
    <dgm:pt modelId="{93C30BDF-AF74-4D67-82ED-099259598A95}" type="pres">
      <dgm:prSet presAssocID="{E2AC0173-1D73-4755-8516-920E0D396456}" presName="node" presStyleLbl="node1" presStyleIdx="3" presStyleCnt="6">
        <dgm:presLayoutVars>
          <dgm:bulletEnabled val="1"/>
        </dgm:presLayoutVars>
      </dgm:prSet>
      <dgm:spPr/>
    </dgm:pt>
    <dgm:pt modelId="{7486835C-61FE-4AA7-BF3A-40812F4FFE71}" type="pres">
      <dgm:prSet presAssocID="{3790D3B0-D8AC-40BF-A8BF-31FA128580A5}" presName="sibTrans" presStyleLbl="bgSibTrans2D1" presStyleIdx="3" presStyleCnt="5"/>
      <dgm:spPr/>
    </dgm:pt>
    <dgm:pt modelId="{35BF18C8-874B-4646-A28C-208AD79963BE}" type="pres">
      <dgm:prSet presAssocID="{5F8CC960-D063-44F9-9A9C-8883C669635E}" presName="compNode" presStyleCnt="0"/>
      <dgm:spPr/>
    </dgm:pt>
    <dgm:pt modelId="{6027B852-738F-4B99-BDAD-CC0D930FD580}" type="pres">
      <dgm:prSet presAssocID="{5F8CC960-D063-44F9-9A9C-8883C669635E}" presName="dummyConnPt" presStyleCnt="0"/>
      <dgm:spPr/>
    </dgm:pt>
    <dgm:pt modelId="{593D23F5-4059-45D5-ABC1-B68B10916473}" type="pres">
      <dgm:prSet presAssocID="{5F8CC960-D063-44F9-9A9C-8883C669635E}" presName="node" presStyleLbl="node1" presStyleIdx="4" presStyleCnt="6">
        <dgm:presLayoutVars>
          <dgm:bulletEnabled val="1"/>
        </dgm:presLayoutVars>
      </dgm:prSet>
      <dgm:spPr/>
    </dgm:pt>
    <dgm:pt modelId="{9D2435B1-950D-47AB-B149-0891DEE8F032}" type="pres">
      <dgm:prSet presAssocID="{3BC7ECBC-88F4-458A-B72E-CCC38B07BFE9}" presName="sibTrans" presStyleLbl="bgSibTrans2D1" presStyleIdx="4" presStyleCnt="5"/>
      <dgm:spPr/>
    </dgm:pt>
    <dgm:pt modelId="{075C1674-D836-4FE2-A2C0-413C2354CDF9}" type="pres">
      <dgm:prSet presAssocID="{5FF87F27-3E12-4948-A048-FE91C94A4BC5}" presName="compNode" presStyleCnt="0"/>
      <dgm:spPr/>
    </dgm:pt>
    <dgm:pt modelId="{CCB23CB5-74CD-4CD8-8307-E28238B06CD4}" type="pres">
      <dgm:prSet presAssocID="{5FF87F27-3E12-4948-A048-FE91C94A4BC5}" presName="dummyConnPt" presStyleCnt="0"/>
      <dgm:spPr/>
    </dgm:pt>
    <dgm:pt modelId="{BB859739-5D16-4E63-9873-A786A7C20FB3}" type="pres">
      <dgm:prSet presAssocID="{5FF87F27-3E12-4948-A048-FE91C94A4BC5}" presName="node" presStyleLbl="node1" presStyleIdx="5" presStyleCnt="6">
        <dgm:presLayoutVars>
          <dgm:bulletEnabled val="1"/>
        </dgm:presLayoutVars>
      </dgm:prSet>
      <dgm:spPr/>
    </dgm:pt>
  </dgm:ptLst>
  <dgm:cxnLst>
    <dgm:cxn modelId="{3CDEC210-800D-441B-89DB-323F807463F0}" type="presOf" srcId="{4E6065F0-110A-44BE-A065-7BF92AE98B82}" destId="{E1E2CCED-E02D-4E32-B49B-D2C808F9A46E}" srcOrd="0" destOrd="0" presId="urn:microsoft.com/office/officeart/2005/8/layout/bProcess4"/>
    <dgm:cxn modelId="{2719481B-A809-49CE-9C6F-5C6040C73F16}" type="presOf" srcId="{2DE5A278-946E-4A43-B354-601AD2FD8746}" destId="{03765124-E4FC-49C6-A8EA-9153ADA76961}" srcOrd="0" destOrd="0" presId="urn:microsoft.com/office/officeart/2005/8/layout/bProcess4"/>
    <dgm:cxn modelId="{1C88FE28-6251-478A-A32C-454FA599D069}" srcId="{D8E03A29-A867-47DA-91D8-661FA1BB4FFD}" destId="{EE5E9460-6CEB-4D60-9E29-A06AAB71B372}" srcOrd="2" destOrd="0" parTransId="{DA0719F9-A63E-47EF-A932-6AFB24AC9B27}" sibTransId="{2DE5A278-946E-4A43-B354-601AD2FD8746}"/>
    <dgm:cxn modelId="{E3DCAA43-90DA-4A5A-B9A3-0C8324CBC3E5}" srcId="{D8E03A29-A867-47DA-91D8-661FA1BB4FFD}" destId="{5F8CC960-D063-44F9-9A9C-8883C669635E}" srcOrd="4" destOrd="0" parTransId="{DCC51D14-6C44-4F0C-81AE-2AAC0B9DBE37}" sibTransId="{3BC7ECBC-88F4-458A-B72E-CCC38B07BFE9}"/>
    <dgm:cxn modelId="{A5C55967-0578-4E68-BA98-719F20F4798A}" type="presOf" srcId="{E2AC0173-1D73-4755-8516-920E0D396456}" destId="{93C30BDF-AF74-4D67-82ED-099259598A95}" srcOrd="0" destOrd="0" presId="urn:microsoft.com/office/officeart/2005/8/layout/bProcess4"/>
    <dgm:cxn modelId="{FDDA0568-911D-4849-9CE9-63B42618EEFF}" type="presOf" srcId="{C404DCA8-6C3B-4437-89B3-D54B447B4F07}" destId="{058262FD-5CCF-4FBB-AE00-20FD78F2ABCD}" srcOrd="0" destOrd="0" presId="urn:microsoft.com/office/officeart/2005/8/layout/bProcess4"/>
    <dgm:cxn modelId="{122C936D-B619-4DFC-A11F-47CD8FC2B339}" type="presOf" srcId="{D8E03A29-A867-47DA-91D8-661FA1BB4FFD}" destId="{A20695CD-BED9-49CE-9EC6-BEEF63D25FEC}" srcOrd="0" destOrd="0" presId="urn:microsoft.com/office/officeart/2005/8/layout/bProcess4"/>
    <dgm:cxn modelId="{7B60AA58-DCAD-4325-86FC-4BD6399D1B84}" srcId="{D8E03A29-A867-47DA-91D8-661FA1BB4FFD}" destId="{5FF87F27-3E12-4948-A048-FE91C94A4BC5}" srcOrd="5" destOrd="0" parTransId="{0DCA981A-4269-4F93-BE5F-1D283AE36499}" sibTransId="{0588E85C-17D0-4C8A-AE6C-A5A046F18CD0}"/>
    <dgm:cxn modelId="{C15CD480-71FC-46E7-9327-161FC6EBF213}" type="presOf" srcId="{2C54AAFA-E622-4A71-830D-2E3E15B01748}" destId="{2AADFEC4-DE6A-4151-B3D8-044887DD4FDC}" srcOrd="0" destOrd="0" presId="urn:microsoft.com/office/officeart/2005/8/layout/bProcess4"/>
    <dgm:cxn modelId="{66BDFCB3-7500-40DD-9CFD-F7AE9F6118D2}" type="presOf" srcId="{EE5E9460-6CEB-4D60-9E29-A06AAB71B372}" destId="{B035E79B-8A4D-4B8E-9B71-5F36917FDFD7}" srcOrd="0" destOrd="0" presId="urn:microsoft.com/office/officeart/2005/8/layout/bProcess4"/>
    <dgm:cxn modelId="{09481DC1-52F1-4BEB-A51F-B74CA0FFEFB0}" srcId="{D8E03A29-A867-47DA-91D8-661FA1BB4FFD}" destId="{FF49FCF5-6C7A-492D-864F-264F867874FD}" srcOrd="0" destOrd="0" parTransId="{363134E9-81AC-4567-A5CC-5C0BAAEAE076}" sibTransId="{C404DCA8-6C3B-4437-89B3-D54B447B4F07}"/>
    <dgm:cxn modelId="{349747C6-5F09-47D0-A6A0-3F1C2E70A7B4}" srcId="{D8E03A29-A867-47DA-91D8-661FA1BB4FFD}" destId="{E2AC0173-1D73-4755-8516-920E0D396456}" srcOrd="3" destOrd="0" parTransId="{40E9BE9B-921A-4F27-978F-C639094B5BEE}" sibTransId="{3790D3B0-D8AC-40BF-A8BF-31FA128580A5}"/>
    <dgm:cxn modelId="{85F44BD2-03EE-4CEA-A74D-E89C2D4F4B8F}" type="presOf" srcId="{3790D3B0-D8AC-40BF-A8BF-31FA128580A5}" destId="{7486835C-61FE-4AA7-BF3A-40812F4FFE71}" srcOrd="0" destOrd="0" presId="urn:microsoft.com/office/officeart/2005/8/layout/bProcess4"/>
    <dgm:cxn modelId="{B67770D7-FB83-49ED-A9A1-53C5F1EA976E}" type="presOf" srcId="{5F8CC960-D063-44F9-9A9C-8883C669635E}" destId="{593D23F5-4059-45D5-ABC1-B68B10916473}" srcOrd="0" destOrd="0" presId="urn:microsoft.com/office/officeart/2005/8/layout/bProcess4"/>
    <dgm:cxn modelId="{4D7DE4D8-4955-4B04-803D-B191B3E0B033}" type="presOf" srcId="{FF49FCF5-6C7A-492D-864F-264F867874FD}" destId="{4A0F829E-D452-4EFA-A56E-CF54FFA3B44A}" srcOrd="0" destOrd="0" presId="urn:microsoft.com/office/officeart/2005/8/layout/bProcess4"/>
    <dgm:cxn modelId="{FCFFA9E5-6A92-42C8-AC60-B614D30855A8}" srcId="{D8E03A29-A867-47DA-91D8-661FA1BB4FFD}" destId="{4E6065F0-110A-44BE-A065-7BF92AE98B82}" srcOrd="1" destOrd="0" parTransId="{56CE1D9A-7C1B-42DE-A1FF-F2CC6A7FB429}" sibTransId="{2C54AAFA-E622-4A71-830D-2E3E15B01748}"/>
    <dgm:cxn modelId="{1D4828EA-4C51-4A66-BB2F-0DA90F1E315F}" type="presOf" srcId="{3BC7ECBC-88F4-458A-B72E-CCC38B07BFE9}" destId="{9D2435B1-950D-47AB-B149-0891DEE8F032}" srcOrd="0" destOrd="0" presId="urn:microsoft.com/office/officeart/2005/8/layout/bProcess4"/>
    <dgm:cxn modelId="{4E69C9F5-1B2C-463C-88F8-42EB78708549}" type="presOf" srcId="{5FF87F27-3E12-4948-A048-FE91C94A4BC5}" destId="{BB859739-5D16-4E63-9873-A786A7C20FB3}" srcOrd="0" destOrd="0" presId="urn:microsoft.com/office/officeart/2005/8/layout/bProcess4"/>
    <dgm:cxn modelId="{2A663D96-F836-416C-A0BB-BCC19D9B4D8A}" type="presParOf" srcId="{A20695CD-BED9-49CE-9EC6-BEEF63D25FEC}" destId="{8D5618E9-A4AB-4633-9755-B5A0AF3C1DFF}" srcOrd="0" destOrd="0" presId="urn:microsoft.com/office/officeart/2005/8/layout/bProcess4"/>
    <dgm:cxn modelId="{B122387F-B7F2-4839-805F-040F6B530CB0}" type="presParOf" srcId="{8D5618E9-A4AB-4633-9755-B5A0AF3C1DFF}" destId="{911DD7E6-BAFE-4EC9-B594-96B8E83DD4DB}" srcOrd="0" destOrd="0" presId="urn:microsoft.com/office/officeart/2005/8/layout/bProcess4"/>
    <dgm:cxn modelId="{C6B617E6-7892-456C-9EAE-D74CD276493E}" type="presParOf" srcId="{8D5618E9-A4AB-4633-9755-B5A0AF3C1DFF}" destId="{4A0F829E-D452-4EFA-A56E-CF54FFA3B44A}" srcOrd="1" destOrd="0" presId="urn:microsoft.com/office/officeart/2005/8/layout/bProcess4"/>
    <dgm:cxn modelId="{32D61309-24B5-404F-9102-3737D6FA1CCF}" type="presParOf" srcId="{A20695CD-BED9-49CE-9EC6-BEEF63D25FEC}" destId="{058262FD-5CCF-4FBB-AE00-20FD78F2ABCD}" srcOrd="1" destOrd="0" presId="urn:microsoft.com/office/officeart/2005/8/layout/bProcess4"/>
    <dgm:cxn modelId="{3082F3DD-7897-4169-BBFA-E8F21C2E19EA}" type="presParOf" srcId="{A20695CD-BED9-49CE-9EC6-BEEF63D25FEC}" destId="{63BD0A65-A6C9-4F20-9156-0D6AB2562B27}" srcOrd="2" destOrd="0" presId="urn:microsoft.com/office/officeart/2005/8/layout/bProcess4"/>
    <dgm:cxn modelId="{44DEBD34-5F53-4ADB-B1AC-DDAE3FDC36DE}" type="presParOf" srcId="{63BD0A65-A6C9-4F20-9156-0D6AB2562B27}" destId="{5F692647-5C51-4144-9E59-BA414A85B725}" srcOrd="0" destOrd="0" presId="urn:microsoft.com/office/officeart/2005/8/layout/bProcess4"/>
    <dgm:cxn modelId="{966E97B7-8F88-489F-8522-8455D1CBD2BE}" type="presParOf" srcId="{63BD0A65-A6C9-4F20-9156-0D6AB2562B27}" destId="{E1E2CCED-E02D-4E32-B49B-D2C808F9A46E}" srcOrd="1" destOrd="0" presId="urn:microsoft.com/office/officeart/2005/8/layout/bProcess4"/>
    <dgm:cxn modelId="{15F9796A-AD9A-494F-9385-ED75F740AE6B}" type="presParOf" srcId="{A20695CD-BED9-49CE-9EC6-BEEF63D25FEC}" destId="{2AADFEC4-DE6A-4151-B3D8-044887DD4FDC}" srcOrd="3" destOrd="0" presId="urn:microsoft.com/office/officeart/2005/8/layout/bProcess4"/>
    <dgm:cxn modelId="{3EB85CEA-6527-49A4-810A-A4BF5ABF7ADC}" type="presParOf" srcId="{A20695CD-BED9-49CE-9EC6-BEEF63D25FEC}" destId="{860009FB-75B1-4558-A3A9-916FBE9A1AD6}" srcOrd="4" destOrd="0" presId="urn:microsoft.com/office/officeart/2005/8/layout/bProcess4"/>
    <dgm:cxn modelId="{CBD4D984-1A17-4B88-853E-4D7906620827}" type="presParOf" srcId="{860009FB-75B1-4558-A3A9-916FBE9A1AD6}" destId="{36367D9B-3216-4620-8472-D1480A8180BF}" srcOrd="0" destOrd="0" presId="urn:microsoft.com/office/officeart/2005/8/layout/bProcess4"/>
    <dgm:cxn modelId="{EEE7B6DD-0E48-4204-AD98-C87230C317D3}" type="presParOf" srcId="{860009FB-75B1-4558-A3A9-916FBE9A1AD6}" destId="{B035E79B-8A4D-4B8E-9B71-5F36917FDFD7}" srcOrd="1" destOrd="0" presId="urn:microsoft.com/office/officeart/2005/8/layout/bProcess4"/>
    <dgm:cxn modelId="{83A3073A-6C21-4DEA-838D-1441D23648B2}" type="presParOf" srcId="{A20695CD-BED9-49CE-9EC6-BEEF63D25FEC}" destId="{03765124-E4FC-49C6-A8EA-9153ADA76961}" srcOrd="5" destOrd="0" presId="urn:microsoft.com/office/officeart/2005/8/layout/bProcess4"/>
    <dgm:cxn modelId="{38E399CC-747F-4DD7-AAF1-10C16A634E44}" type="presParOf" srcId="{A20695CD-BED9-49CE-9EC6-BEEF63D25FEC}" destId="{2CEBAB7B-FC8F-471A-B265-E3F660B4A956}" srcOrd="6" destOrd="0" presId="urn:microsoft.com/office/officeart/2005/8/layout/bProcess4"/>
    <dgm:cxn modelId="{84AB9F1A-D815-492F-A864-0E44C4091B3A}" type="presParOf" srcId="{2CEBAB7B-FC8F-471A-B265-E3F660B4A956}" destId="{DE52BBB8-3541-4A33-879F-2130209A381A}" srcOrd="0" destOrd="0" presId="urn:microsoft.com/office/officeart/2005/8/layout/bProcess4"/>
    <dgm:cxn modelId="{927A19FC-FA4E-4A84-96DF-0BE496A4E748}" type="presParOf" srcId="{2CEBAB7B-FC8F-471A-B265-E3F660B4A956}" destId="{93C30BDF-AF74-4D67-82ED-099259598A95}" srcOrd="1" destOrd="0" presId="urn:microsoft.com/office/officeart/2005/8/layout/bProcess4"/>
    <dgm:cxn modelId="{B42E791A-9F92-476A-AE79-D8A1C612234C}" type="presParOf" srcId="{A20695CD-BED9-49CE-9EC6-BEEF63D25FEC}" destId="{7486835C-61FE-4AA7-BF3A-40812F4FFE71}" srcOrd="7" destOrd="0" presId="urn:microsoft.com/office/officeart/2005/8/layout/bProcess4"/>
    <dgm:cxn modelId="{C8C52028-9569-4D44-97FD-7BB77ACD32EA}" type="presParOf" srcId="{A20695CD-BED9-49CE-9EC6-BEEF63D25FEC}" destId="{35BF18C8-874B-4646-A28C-208AD79963BE}" srcOrd="8" destOrd="0" presId="urn:microsoft.com/office/officeart/2005/8/layout/bProcess4"/>
    <dgm:cxn modelId="{B6A1B4C4-84F1-46CE-BA64-0465CAF7B1FC}" type="presParOf" srcId="{35BF18C8-874B-4646-A28C-208AD79963BE}" destId="{6027B852-738F-4B99-BDAD-CC0D930FD580}" srcOrd="0" destOrd="0" presId="urn:microsoft.com/office/officeart/2005/8/layout/bProcess4"/>
    <dgm:cxn modelId="{321F0006-510C-418F-971C-193C9EB4795E}" type="presParOf" srcId="{35BF18C8-874B-4646-A28C-208AD79963BE}" destId="{593D23F5-4059-45D5-ABC1-B68B10916473}" srcOrd="1" destOrd="0" presId="urn:microsoft.com/office/officeart/2005/8/layout/bProcess4"/>
    <dgm:cxn modelId="{5A1C0BD4-E548-4F18-83ED-254A1AE11C23}" type="presParOf" srcId="{A20695CD-BED9-49CE-9EC6-BEEF63D25FEC}" destId="{9D2435B1-950D-47AB-B149-0891DEE8F032}" srcOrd="9" destOrd="0" presId="urn:microsoft.com/office/officeart/2005/8/layout/bProcess4"/>
    <dgm:cxn modelId="{C6857A6D-EC85-4F35-95EE-B73F7E9FD65B}" type="presParOf" srcId="{A20695CD-BED9-49CE-9EC6-BEEF63D25FEC}" destId="{075C1674-D836-4FE2-A2C0-413C2354CDF9}" srcOrd="10" destOrd="0" presId="urn:microsoft.com/office/officeart/2005/8/layout/bProcess4"/>
    <dgm:cxn modelId="{BE9EDCF2-5788-4FB8-B2C8-2F9B94CD6F69}" type="presParOf" srcId="{075C1674-D836-4FE2-A2C0-413C2354CDF9}" destId="{CCB23CB5-74CD-4CD8-8307-E28238B06CD4}" srcOrd="0" destOrd="0" presId="urn:microsoft.com/office/officeart/2005/8/layout/bProcess4"/>
    <dgm:cxn modelId="{CE809432-F55F-4C8B-9486-6BCFC4A2E360}" type="presParOf" srcId="{075C1674-D836-4FE2-A2C0-413C2354CDF9}" destId="{BB859739-5D16-4E63-9873-A786A7C20FB3}" srcOrd="1" destOrd="0" presId="urn:microsoft.com/office/officeart/2005/8/layout/b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2C8534D-667F-4479-B025-BAB61D3BD285}" type="doc">
      <dgm:prSet loTypeId="urn:microsoft.com/office/officeart/2005/8/layout/matrix3" loCatId="matrix" qsTypeId="urn:microsoft.com/office/officeart/2005/8/quickstyle/simple1" qsCatId="simple" csTypeId="urn:microsoft.com/office/officeart/2005/8/colors/accent1_2" csCatId="accent1" phldr="1"/>
      <dgm:spPr/>
      <dgm:t>
        <a:bodyPr/>
        <a:lstStyle/>
        <a:p>
          <a:endParaRPr lang="en-US"/>
        </a:p>
      </dgm:t>
    </dgm:pt>
    <dgm:pt modelId="{9C41371C-C7C8-4655-9CB6-EB60950F2A10}">
      <dgm:prSet/>
      <dgm:spPr/>
      <dgm:t>
        <a:bodyPr/>
        <a:lstStyle/>
        <a:p>
          <a:pPr rtl="0"/>
          <a:r>
            <a:rPr lang="en-GB" dirty="0"/>
            <a:t>ATTENDING AN INCIDENT AND THE PERSON HAS PASSED AWAY.</a:t>
          </a:r>
        </a:p>
      </dgm:t>
    </dgm:pt>
    <dgm:pt modelId="{2BE40CA3-CB85-4AEE-B94F-59C341230BF5}" type="parTrans" cxnId="{BEACD662-1116-4444-B201-DD5F7FFA8799}">
      <dgm:prSet/>
      <dgm:spPr/>
      <dgm:t>
        <a:bodyPr/>
        <a:lstStyle/>
        <a:p>
          <a:endParaRPr lang="en-US"/>
        </a:p>
      </dgm:t>
    </dgm:pt>
    <dgm:pt modelId="{F02AA2A4-DC59-4C04-9809-79E30B806112}" type="sibTrans" cxnId="{BEACD662-1116-4444-B201-DD5F7FFA8799}">
      <dgm:prSet/>
      <dgm:spPr/>
      <dgm:t>
        <a:bodyPr/>
        <a:lstStyle/>
        <a:p>
          <a:endParaRPr lang="en-US"/>
        </a:p>
      </dgm:t>
    </dgm:pt>
    <dgm:pt modelId="{B8DEA0B9-8007-46B7-89ED-1CEC5E20C649}">
      <dgm:prSet/>
      <dgm:spPr/>
      <dgm:t>
        <a:bodyPr/>
        <a:lstStyle/>
        <a:p>
          <a:pPr rtl="0"/>
          <a:r>
            <a:rPr lang="en-GB"/>
            <a:t>CONSIDERATIONS FOR WHAT THE CONTROL ROOM MAY NEED TO KNOW?</a:t>
          </a:r>
        </a:p>
      </dgm:t>
    </dgm:pt>
    <dgm:pt modelId="{40DE19C7-4361-4794-B99A-C52293A2C57D}" type="parTrans" cxnId="{26816EE8-FE76-45D9-9003-9531AB59FB64}">
      <dgm:prSet/>
      <dgm:spPr/>
      <dgm:t>
        <a:bodyPr/>
        <a:lstStyle/>
        <a:p>
          <a:endParaRPr lang="en-US"/>
        </a:p>
      </dgm:t>
    </dgm:pt>
    <dgm:pt modelId="{4E4EF80E-4DBF-4BD6-B9C4-38FEB7230D70}" type="sibTrans" cxnId="{26816EE8-FE76-45D9-9003-9531AB59FB64}">
      <dgm:prSet/>
      <dgm:spPr/>
      <dgm:t>
        <a:bodyPr/>
        <a:lstStyle/>
        <a:p>
          <a:endParaRPr lang="en-US"/>
        </a:p>
      </dgm:t>
    </dgm:pt>
    <dgm:pt modelId="{9A610335-03F2-44B7-9502-94BBB2FD1162}">
      <dgm:prSet/>
      <dgm:spPr/>
      <dgm:t>
        <a:bodyPr/>
        <a:lstStyle/>
        <a:p>
          <a:pPr rtl="0"/>
          <a:r>
            <a:rPr lang="en-GB" dirty="0"/>
            <a:t>IS IT SUSPICIOUS?</a:t>
          </a:r>
        </a:p>
      </dgm:t>
    </dgm:pt>
    <dgm:pt modelId="{FE50421E-F616-43B8-BC0F-A7A33835EDA8}" type="parTrans" cxnId="{0F27AA1A-3B33-4732-B022-6DD3FF655DC9}">
      <dgm:prSet/>
      <dgm:spPr/>
      <dgm:t>
        <a:bodyPr/>
        <a:lstStyle/>
        <a:p>
          <a:endParaRPr lang="en-US"/>
        </a:p>
      </dgm:t>
    </dgm:pt>
    <dgm:pt modelId="{A071CF3F-3FCB-406C-B4E2-EB75D0107598}" type="sibTrans" cxnId="{0F27AA1A-3B33-4732-B022-6DD3FF655DC9}">
      <dgm:prSet/>
      <dgm:spPr/>
      <dgm:t>
        <a:bodyPr/>
        <a:lstStyle/>
        <a:p>
          <a:endParaRPr lang="en-US"/>
        </a:p>
      </dgm:t>
    </dgm:pt>
    <dgm:pt modelId="{CCF6A628-00E7-4FDB-B38A-E4FFA49F494A}">
      <dgm:prSet/>
      <dgm:spPr/>
      <dgm:t>
        <a:bodyPr/>
        <a:lstStyle/>
        <a:p>
          <a:pPr rtl="0"/>
          <a:r>
            <a:rPr lang="en-GB"/>
            <a:t>FAMILY OR OTHER MED SERVICES AT SCENE? REQUIRED ?</a:t>
          </a:r>
        </a:p>
      </dgm:t>
    </dgm:pt>
    <dgm:pt modelId="{0FFC3E19-7C59-4636-9EAA-C140CAAB1AFB}" type="parTrans" cxnId="{F3D7B34A-221D-4886-A217-DC7D24962CEC}">
      <dgm:prSet/>
      <dgm:spPr/>
      <dgm:t>
        <a:bodyPr/>
        <a:lstStyle/>
        <a:p>
          <a:endParaRPr lang="en-US"/>
        </a:p>
      </dgm:t>
    </dgm:pt>
    <dgm:pt modelId="{18D92CD8-F404-4D82-A6C5-2EDBF5335239}" type="sibTrans" cxnId="{F3D7B34A-221D-4886-A217-DC7D24962CEC}">
      <dgm:prSet/>
      <dgm:spPr/>
      <dgm:t>
        <a:bodyPr/>
        <a:lstStyle/>
        <a:p>
          <a:endParaRPr lang="en-US"/>
        </a:p>
      </dgm:t>
    </dgm:pt>
    <dgm:pt modelId="{A58EC56D-FB6B-403C-8160-6535ECFAA3BC}" type="pres">
      <dgm:prSet presAssocID="{F2C8534D-667F-4479-B025-BAB61D3BD285}" presName="matrix" presStyleCnt="0">
        <dgm:presLayoutVars>
          <dgm:chMax val="1"/>
          <dgm:dir/>
          <dgm:resizeHandles val="exact"/>
        </dgm:presLayoutVars>
      </dgm:prSet>
      <dgm:spPr/>
    </dgm:pt>
    <dgm:pt modelId="{376C257E-EB6D-4499-9BAF-AC5F7CECA4AD}" type="pres">
      <dgm:prSet presAssocID="{F2C8534D-667F-4479-B025-BAB61D3BD285}" presName="diamond" presStyleLbl="bgShp" presStyleIdx="0" presStyleCnt="1"/>
      <dgm:spPr/>
    </dgm:pt>
    <dgm:pt modelId="{29015FFA-808A-4FDD-91FE-D3ADDF4D9A95}" type="pres">
      <dgm:prSet presAssocID="{F2C8534D-667F-4479-B025-BAB61D3BD285}" presName="quad1" presStyleLbl="node1" presStyleIdx="0" presStyleCnt="4">
        <dgm:presLayoutVars>
          <dgm:chMax val="0"/>
          <dgm:chPref val="0"/>
          <dgm:bulletEnabled val="1"/>
        </dgm:presLayoutVars>
      </dgm:prSet>
      <dgm:spPr/>
    </dgm:pt>
    <dgm:pt modelId="{37D4D96A-C7CC-4089-882A-73235EF2C7AF}" type="pres">
      <dgm:prSet presAssocID="{F2C8534D-667F-4479-B025-BAB61D3BD285}" presName="quad2" presStyleLbl="node1" presStyleIdx="1" presStyleCnt="4">
        <dgm:presLayoutVars>
          <dgm:chMax val="0"/>
          <dgm:chPref val="0"/>
          <dgm:bulletEnabled val="1"/>
        </dgm:presLayoutVars>
      </dgm:prSet>
      <dgm:spPr/>
    </dgm:pt>
    <dgm:pt modelId="{25DFEAB6-A126-4D6B-A648-5B4A15411BA7}" type="pres">
      <dgm:prSet presAssocID="{F2C8534D-667F-4479-B025-BAB61D3BD285}" presName="quad3" presStyleLbl="node1" presStyleIdx="2" presStyleCnt="4">
        <dgm:presLayoutVars>
          <dgm:chMax val="0"/>
          <dgm:chPref val="0"/>
          <dgm:bulletEnabled val="1"/>
        </dgm:presLayoutVars>
      </dgm:prSet>
      <dgm:spPr/>
    </dgm:pt>
    <dgm:pt modelId="{F9EBD359-02DB-4F7D-A6B5-BF8825526514}" type="pres">
      <dgm:prSet presAssocID="{F2C8534D-667F-4479-B025-BAB61D3BD285}" presName="quad4" presStyleLbl="node1" presStyleIdx="3" presStyleCnt="4">
        <dgm:presLayoutVars>
          <dgm:chMax val="0"/>
          <dgm:chPref val="0"/>
          <dgm:bulletEnabled val="1"/>
        </dgm:presLayoutVars>
      </dgm:prSet>
      <dgm:spPr/>
    </dgm:pt>
  </dgm:ptLst>
  <dgm:cxnLst>
    <dgm:cxn modelId="{0F27AA1A-3B33-4732-B022-6DD3FF655DC9}" srcId="{F2C8534D-667F-4479-B025-BAB61D3BD285}" destId="{9A610335-03F2-44B7-9502-94BBB2FD1162}" srcOrd="2" destOrd="0" parTransId="{FE50421E-F616-43B8-BC0F-A7A33835EDA8}" sibTransId="{A071CF3F-3FCB-406C-B4E2-EB75D0107598}"/>
    <dgm:cxn modelId="{3B59A62C-221F-4A0C-8B15-E9D74802509D}" type="presOf" srcId="{B8DEA0B9-8007-46B7-89ED-1CEC5E20C649}" destId="{37D4D96A-C7CC-4089-882A-73235EF2C7AF}" srcOrd="0" destOrd="0" presId="urn:microsoft.com/office/officeart/2005/8/layout/matrix3"/>
    <dgm:cxn modelId="{BEACD662-1116-4444-B201-DD5F7FFA8799}" srcId="{F2C8534D-667F-4479-B025-BAB61D3BD285}" destId="{9C41371C-C7C8-4655-9CB6-EB60950F2A10}" srcOrd="0" destOrd="0" parTransId="{2BE40CA3-CB85-4AEE-B94F-59C341230BF5}" sibTransId="{F02AA2A4-DC59-4C04-9809-79E30B806112}"/>
    <dgm:cxn modelId="{F3D7B34A-221D-4886-A217-DC7D24962CEC}" srcId="{F2C8534D-667F-4479-B025-BAB61D3BD285}" destId="{CCF6A628-00E7-4FDB-B38A-E4FFA49F494A}" srcOrd="3" destOrd="0" parTransId="{0FFC3E19-7C59-4636-9EAA-C140CAAB1AFB}" sibTransId="{18D92CD8-F404-4D82-A6C5-2EDBF5335239}"/>
    <dgm:cxn modelId="{953EE185-8E83-457B-8799-AF62126CCCD6}" type="presOf" srcId="{F2C8534D-667F-4479-B025-BAB61D3BD285}" destId="{A58EC56D-FB6B-403C-8160-6535ECFAA3BC}" srcOrd="0" destOrd="0" presId="urn:microsoft.com/office/officeart/2005/8/layout/matrix3"/>
    <dgm:cxn modelId="{A8DE9FDC-52BD-4CFF-AF62-DE2F98EF006A}" type="presOf" srcId="{9C41371C-C7C8-4655-9CB6-EB60950F2A10}" destId="{29015FFA-808A-4FDD-91FE-D3ADDF4D9A95}" srcOrd="0" destOrd="0" presId="urn:microsoft.com/office/officeart/2005/8/layout/matrix3"/>
    <dgm:cxn modelId="{9679B6E5-601C-493A-8674-3B86B14BC9C4}" type="presOf" srcId="{CCF6A628-00E7-4FDB-B38A-E4FFA49F494A}" destId="{F9EBD359-02DB-4F7D-A6B5-BF8825526514}" srcOrd="0" destOrd="0" presId="urn:microsoft.com/office/officeart/2005/8/layout/matrix3"/>
    <dgm:cxn modelId="{26816EE8-FE76-45D9-9003-9531AB59FB64}" srcId="{F2C8534D-667F-4479-B025-BAB61D3BD285}" destId="{B8DEA0B9-8007-46B7-89ED-1CEC5E20C649}" srcOrd="1" destOrd="0" parTransId="{40DE19C7-4361-4794-B99A-C52293A2C57D}" sibTransId="{4E4EF80E-4DBF-4BD6-B9C4-38FEB7230D70}"/>
    <dgm:cxn modelId="{FBF834FC-5A57-4417-B3C0-3CC5BFB8BAC1}" type="presOf" srcId="{9A610335-03F2-44B7-9502-94BBB2FD1162}" destId="{25DFEAB6-A126-4D6B-A648-5B4A15411BA7}" srcOrd="0" destOrd="0" presId="urn:microsoft.com/office/officeart/2005/8/layout/matrix3"/>
    <dgm:cxn modelId="{7F0FFB80-7EBF-4EB7-9B93-868155B4BF74}" type="presParOf" srcId="{A58EC56D-FB6B-403C-8160-6535ECFAA3BC}" destId="{376C257E-EB6D-4499-9BAF-AC5F7CECA4AD}" srcOrd="0" destOrd="0" presId="urn:microsoft.com/office/officeart/2005/8/layout/matrix3"/>
    <dgm:cxn modelId="{62F25737-180B-4A46-8E58-D35633446D7A}" type="presParOf" srcId="{A58EC56D-FB6B-403C-8160-6535ECFAA3BC}" destId="{29015FFA-808A-4FDD-91FE-D3ADDF4D9A95}" srcOrd="1" destOrd="0" presId="urn:microsoft.com/office/officeart/2005/8/layout/matrix3"/>
    <dgm:cxn modelId="{3F52C6F4-FBD4-4FEC-A21C-879257C7D7F4}" type="presParOf" srcId="{A58EC56D-FB6B-403C-8160-6535ECFAA3BC}" destId="{37D4D96A-C7CC-4089-882A-73235EF2C7AF}" srcOrd="2" destOrd="0" presId="urn:microsoft.com/office/officeart/2005/8/layout/matrix3"/>
    <dgm:cxn modelId="{652AA763-F45D-45B5-88EF-58920C54779A}" type="presParOf" srcId="{A58EC56D-FB6B-403C-8160-6535ECFAA3BC}" destId="{25DFEAB6-A126-4D6B-A648-5B4A15411BA7}" srcOrd="3" destOrd="0" presId="urn:microsoft.com/office/officeart/2005/8/layout/matrix3"/>
    <dgm:cxn modelId="{9F5555BC-0C4F-47B7-A827-7EBB06C44325}" type="presParOf" srcId="{A58EC56D-FB6B-403C-8160-6535ECFAA3BC}" destId="{F9EBD359-02DB-4F7D-A6B5-BF8825526514}" srcOrd="4" destOrd="0" presId="urn:microsoft.com/office/officeart/2005/8/layout/matrix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8262FD-5CCF-4FBB-AE00-20FD78F2ABCD}">
      <dsp:nvSpPr>
        <dsp:cNvPr id="0" name=""/>
        <dsp:cNvSpPr/>
      </dsp:nvSpPr>
      <dsp:spPr>
        <a:xfrm rot="5400000">
          <a:off x="673080" y="981943"/>
          <a:ext cx="1530069" cy="184907"/>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A0F829E-D452-4EFA-A56E-CF54FFA3B44A}">
      <dsp:nvSpPr>
        <dsp:cNvPr id="0" name=""/>
        <dsp:cNvSpPr/>
      </dsp:nvSpPr>
      <dsp:spPr>
        <a:xfrm>
          <a:off x="1021795" y="627"/>
          <a:ext cx="2054530" cy="123271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t>Menu</a:t>
          </a:r>
        </a:p>
      </dsp:txBody>
      <dsp:txXfrm>
        <a:off x="1057900" y="36732"/>
        <a:ext cx="1982320" cy="1160508"/>
      </dsp:txXfrm>
    </dsp:sp>
    <dsp:sp modelId="{2AADFEC4-DE6A-4151-B3D8-044887DD4FDC}">
      <dsp:nvSpPr>
        <dsp:cNvPr id="0" name=""/>
        <dsp:cNvSpPr/>
      </dsp:nvSpPr>
      <dsp:spPr>
        <a:xfrm rot="5400000">
          <a:off x="673080" y="2522840"/>
          <a:ext cx="1530069" cy="184907"/>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1E2CCED-E02D-4E32-B49B-D2C808F9A46E}">
      <dsp:nvSpPr>
        <dsp:cNvPr id="0" name=""/>
        <dsp:cNvSpPr/>
      </dsp:nvSpPr>
      <dsp:spPr>
        <a:xfrm>
          <a:off x="1021795" y="1541524"/>
          <a:ext cx="2054530" cy="123271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t>Networks</a:t>
          </a:r>
        </a:p>
      </dsp:txBody>
      <dsp:txXfrm>
        <a:off x="1057900" y="1577629"/>
        <a:ext cx="1982320" cy="1160508"/>
      </dsp:txXfrm>
    </dsp:sp>
    <dsp:sp modelId="{03765124-E4FC-49C6-A8EA-9153ADA76961}">
      <dsp:nvSpPr>
        <dsp:cNvPr id="0" name=""/>
        <dsp:cNvSpPr/>
      </dsp:nvSpPr>
      <dsp:spPr>
        <a:xfrm>
          <a:off x="1443529" y="3293289"/>
          <a:ext cx="2721697" cy="184907"/>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035E79B-8A4D-4B8E-9B71-5F36917FDFD7}">
      <dsp:nvSpPr>
        <dsp:cNvPr id="0" name=""/>
        <dsp:cNvSpPr/>
      </dsp:nvSpPr>
      <dsp:spPr>
        <a:xfrm>
          <a:off x="1021795" y="3082422"/>
          <a:ext cx="2054530" cy="123271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t>Op Mode</a:t>
          </a:r>
        </a:p>
      </dsp:txBody>
      <dsp:txXfrm>
        <a:off x="1057900" y="3118527"/>
        <a:ext cx="1982320" cy="1160508"/>
      </dsp:txXfrm>
    </dsp:sp>
    <dsp:sp modelId="{7486835C-61FE-4AA7-BF3A-40812F4FFE71}">
      <dsp:nvSpPr>
        <dsp:cNvPr id="0" name=""/>
        <dsp:cNvSpPr/>
      </dsp:nvSpPr>
      <dsp:spPr>
        <a:xfrm rot="16200000">
          <a:off x="3405605" y="2522840"/>
          <a:ext cx="1530069" cy="184907"/>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3C30BDF-AF74-4D67-82ED-099259598A95}">
      <dsp:nvSpPr>
        <dsp:cNvPr id="0" name=""/>
        <dsp:cNvSpPr/>
      </dsp:nvSpPr>
      <dsp:spPr>
        <a:xfrm>
          <a:off x="3754320" y="3082422"/>
          <a:ext cx="2054530" cy="123271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t>Direct mode</a:t>
          </a:r>
        </a:p>
      </dsp:txBody>
      <dsp:txXfrm>
        <a:off x="3790425" y="3118527"/>
        <a:ext cx="1982320" cy="1160508"/>
      </dsp:txXfrm>
    </dsp:sp>
    <dsp:sp modelId="{9D2435B1-950D-47AB-B149-0891DEE8F032}">
      <dsp:nvSpPr>
        <dsp:cNvPr id="0" name=""/>
        <dsp:cNvSpPr/>
      </dsp:nvSpPr>
      <dsp:spPr>
        <a:xfrm rot="16200000">
          <a:off x="3405605" y="981943"/>
          <a:ext cx="1530069" cy="184907"/>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593D23F5-4059-45D5-ABC1-B68B10916473}">
      <dsp:nvSpPr>
        <dsp:cNvPr id="0" name=""/>
        <dsp:cNvSpPr/>
      </dsp:nvSpPr>
      <dsp:spPr>
        <a:xfrm>
          <a:off x="3754320" y="1541524"/>
          <a:ext cx="2054530" cy="123271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t>DMO1</a:t>
          </a:r>
        </a:p>
      </dsp:txBody>
      <dsp:txXfrm>
        <a:off x="3790425" y="1577629"/>
        <a:ext cx="1982320" cy="1160508"/>
      </dsp:txXfrm>
    </dsp:sp>
    <dsp:sp modelId="{BB859739-5D16-4E63-9873-A786A7C20FB3}">
      <dsp:nvSpPr>
        <dsp:cNvPr id="0" name=""/>
        <dsp:cNvSpPr/>
      </dsp:nvSpPr>
      <dsp:spPr>
        <a:xfrm>
          <a:off x="3754320" y="627"/>
          <a:ext cx="2054530" cy="123271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t>Ops 1 or 2</a:t>
          </a:r>
        </a:p>
      </dsp:txBody>
      <dsp:txXfrm>
        <a:off x="3790425" y="36732"/>
        <a:ext cx="1982320" cy="116050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6C257E-EB6D-4499-9BAF-AC5F7CECA4AD}">
      <dsp:nvSpPr>
        <dsp:cNvPr id="0" name=""/>
        <dsp:cNvSpPr/>
      </dsp:nvSpPr>
      <dsp:spPr>
        <a:xfrm>
          <a:off x="415130" y="0"/>
          <a:ext cx="4351338" cy="4351338"/>
        </a:xfrm>
        <a:prstGeom prst="diamond">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9015FFA-808A-4FDD-91FE-D3ADDF4D9A95}">
      <dsp:nvSpPr>
        <dsp:cNvPr id="0" name=""/>
        <dsp:cNvSpPr/>
      </dsp:nvSpPr>
      <dsp:spPr>
        <a:xfrm>
          <a:off x="828508" y="413377"/>
          <a:ext cx="1697021" cy="169702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GB" sz="1500" kern="1200" dirty="0"/>
            <a:t>ATTENDING AN INCIDENT AND THE PERSON HAS PASSED AWAY.</a:t>
          </a:r>
        </a:p>
      </dsp:txBody>
      <dsp:txXfrm>
        <a:off x="911350" y="496219"/>
        <a:ext cx="1531337" cy="1531337"/>
      </dsp:txXfrm>
    </dsp:sp>
    <dsp:sp modelId="{37D4D96A-C7CC-4089-882A-73235EF2C7AF}">
      <dsp:nvSpPr>
        <dsp:cNvPr id="0" name=""/>
        <dsp:cNvSpPr/>
      </dsp:nvSpPr>
      <dsp:spPr>
        <a:xfrm>
          <a:off x="2656070" y="413377"/>
          <a:ext cx="1697021" cy="169702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GB" sz="1500" kern="1200"/>
            <a:t>CONSIDERATIONS FOR WHAT THE CONTROL ROOM MAY NEED TO KNOW?</a:t>
          </a:r>
        </a:p>
      </dsp:txBody>
      <dsp:txXfrm>
        <a:off x="2738912" y="496219"/>
        <a:ext cx="1531337" cy="1531337"/>
      </dsp:txXfrm>
    </dsp:sp>
    <dsp:sp modelId="{25DFEAB6-A126-4D6B-A648-5B4A15411BA7}">
      <dsp:nvSpPr>
        <dsp:cNvPr id="0" name=""/>
        <dsp:cNvSpPr/>
      </dsp:nvSpPr>
      <dsp:spPr>
        <a:xfrm>
          <a:off x="828508" y="2240939"/>
          <a:ext cx="1697021" cy="169702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GB" sz="1500" kern="1200" dirty="0"/>
            <a:t>IS IT SUSPICIOUS?</a:t>
          </a:r>
        </a:p>
      </dsp:txBody>
      <dsp:txXfrm>
        <a:off x="911350" y="2323781"/>
        <a:ext cx="1531337" cy="1531337"/>
      </dsp:txXfrm>
    </dsp:sp>
    <dsp:sp modelId="{F9EBD359-02DB-4F7D-A6B5-BF8825526514}">
      <dsp:nvSpPr>
        <dsp:cNvPr id="0" name=""/>
        <dsp:cNvSpPr/>
      </dsp:nvSpPr>
      <dsp:spPr>
        <a:xfrm>
          <a:off x="2656070" y="2240939"/>
          <a:ext cx="1697021" cy="169702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GB" sz="1500" kern="1200"/>
            <a:t>FAMILY OR OTHER MED SERVICES AT SCENE? REQUIRED ?</a:t>
          </a:r>
        </a:p>
      </dsp:txBody>
      <dsp:txXfrm>
        <a:off x="2738912" y="2323781"/>
        <a:ext cx="1531337" cy="1531337"/>
      </dsp:txXfrm>
    </dsp:sp>
  </dsp:spTree>
</dsp:drawing>
</file>

<file path=ppt/diagrams/layout1.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54D78F-1056-48D9-95B0-131004DE0EE3}" type="datetimeFigureOut">
              <a:rPr lang="en-GB" smtClean="0"/>
              <a:t>28/06/2022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9AEE23B-D877-4A76-9325-091A671F1844}" type="slidenum">
              <a:rPr lang="en-GB" smtClean="0"/>
              <a:t>‹#›</a:t>
            </a:fld>
            <a:endParaRPr lang="en-GB"/>
          </a:p>
        </p:txBody>
      </p:sp>
    </p:spTree>
    <p:extLst>
      <p:ext uri="{BB962C8B-B14F-4D97-AF65-F5344CB8AC3E}">
        <p14:creationId xmlns:p14="http://schemas.microsoft.com/office/powerpoint/2010/main" val="20300853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bob.swp-rest.police.int/sorce/beacon/PageItem/AppAspx/dmdr/207373/view/Copy%20of%20Call%20signs%204-3%20v8.xlsx"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altLang="en-US" dirty="0"/>
              <a:t>Prior to the session ensure there are enough charged batteries.</a:t>
            </a:r>
          </a:p>
          <a:p>
            <a:pPr eaLnBrk="1" hangingPunct="1"/>
            <a:r>
              <a:rPr lang="en-US" altLang="en-US" dirty="0"/>
              <a:t>Before handing out radios to students ensure all radios are on one of the training channels (89 &amp; 90).  Check to see if any other class is using a channel (</a:t>
            </a:r>
            <a:r>
              <a:rPr lang="en-US" altLang="en-US" dirty="0" err="1"/>
              <a:t>practicals</a:t>
            </a:r>
            <a:r>
              <a:rPr lang="en-US" altLang="en-US" dirty="0"/>
              <a:t> for instance).</a:t>
            </a:r>
          </a:p>
          <a:p>
            <a:pPr eaLnBrk="1" hangingPunct="1"/>
            <a:r>
              <a:rPr lang="en-US" altLang="en-US" dirty="0"/>
              <a:t>At the beginning of the session give each student a call-sign.  This will be used later when making a group talk call.</a:t>
            </a:r>
          </a:p>
          <a:p>
            <a:pPr eaLnBrk="1" hangingPunct="1"/>
            <a:endParaRPr lang="en-US" altLang="en-US" dirty="0"/>
          </a:p>
          <a:p>
            <a:pPr eaLnBrk="1" hangingPunct="1"/>
            <a:r>
              <a:rPr lang="en-US" altLang="en-US" b="1" dirty="0"/>
              <a:t>State:</a:t>
            </a:r>
          </a:p>
          <a:p>
            <a:pPr eaLnBrk="1" hangingPunct="1"/>
            <a:r>
              <a:rPr lang="en-US" altLang="en-US" dirty="0"/>
              <a:t>In this session we will look at the codes that we use and learn how to use the main functions of the Airwave radio.</a:t>
            </a:r>
            <a:endParaRPr lang="en-US" altLang="en-US" b="1" dirty="0"/>
          </a:p>
          <a:p>
            <a:endParaRPr lang="en-GB" dirty="0"/>
          </a:p>
          <a:p>
            <a:endParaRPr lang="en-GB" dirty="0"/>
          </a:p>
        </p:txBody>
      </p:sp>
      <p:sp>
        <p:nvSpPr>
          <p:cNvPr id="4" name="Slide Number Placeholder 3"/>
          <p:cNvSpPr>
            <a:spLocks noGrp="1"/>
          </p:cNvSpPr>
          <p:nvPr>
            <p:ph type="sldNum" sz="quarter" idx="10"/>
          </p:nvPr>
        </p:nvSpPr>
        <p:spPr/>
        <p:txBody>
          <a:bodyPr/>
          <a:lstStyle/>
          <a:p>
            <a:fld id="{B9AEE23B-D877-4A76-9325-091A671F1844}" type="slidenum">
              <a:rPr lang="en-GB" smtClean="0"/>
              <a:t>1</a:t>
            </a:fld>
            <a:endParaRPr lang="en-GB"/>
          </a:p>
        </p:txBody>
      </p:sp>
    </p:spTree>
    <p:extLst>
      <p:ext uri="{BB962C8B-B14F-4D97-AF65-F5344CB8AC3E}">
        <p14:creationId xmlns:p14="http://schemas.microsoft.com/office/powerpoint/2010/main" val="34818137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Trainer to write letters of the alphabet on the whiteboard for students to complete, once this is complete, Trainer to wipe the board clean.</a:t>
            </a:r>
          </a:p>
          <a:p>
            <a:endParaRPr lang="en-GB" dirty="0"/>
          </a:p>
          <a:p>
            <a:r>
              <a:rPr lang="en-GB" dirty="0"/>
              <a:t>Trainer to test students’ knowledge by carrying out a ‘Round Robin’ or similar exercise with students until the list has been completed and then show slide:</a:t>
            </a:r>
          </a:p>
          <a:p>
            <a:r>
              <a:rPr lang="en-GB" dirty="0"/>
              <a:t> </a:t>
            </a:r>
          </a:p>
          <a:p>
            <a:r>
              <a:rPr lang="en-GB" b="1" dirty="0"/>
              <a:t>State:</a:t>
            </a:r>
            <a:endParaRPr lang="en-GB" dirty="0"/>
          </a:p>
          <a:p>
            <a:r>
              <a:rPr lang="en-GB" dirty="0"/>
              <a:t>The Phonetic alphabet must be used when carrying out person and vehicle checks.</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9DB97CA-A6C6-49FA-B68E-E68FAE06F5D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096167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QTS – What types of key words do you think we use when talking on the radio?</a:t>
            </a:r>
          </a:p>
          <a:p>
            <a:r>
              <a:rPr lang="en-GB" b="1" dirty="0"/>
              <a:t> </a:t>
            </a:r>
          </a:p>
          <a:p>
            <a:r>
              <a:rPr lang="en-GB" b="1" dirty="0"/>
              <a:t>Keywords and Protocols</a:t>
            </a:r>
          </a:p>
          <a:p>
            <a:r>
              <a:rPr lang="en-GB" b="1" dirty="0"/>
              <a:t>State:</a:t>
            </a:r>
          </a:p>
          <a:p>
            <a:r>
              <a:rPr lang="en-GB" dirty="0"/>
              <a:t>There three categories of key words that are used.</a:t>
            </a:r>
          </a:p>
          <a:p>
            <a:pPr marL="345335" indent="-345335">
              <a:buAutoNum type="arabicPeriod"/>
            </a:pPr>
            <a:r>
              <a:rPr lang="en-GB" dirty="0"/>
              <a:t>Basic essentials</a:t>
            </a:r>
          </a:p>
          <a:p>
            <a:r>
              <a:rPr lang="en-GB" dirty="0"/>
              <a:t>These are mandatory and each keyword is to be used in the form given, although they will normally be used in short sentences that makes the communication more normal.</a:t>
            </a:r>
          </a:p>
          <a:p>
            <a:pPr marL="345335" indent="-345335">
              <a:buAutoNum type="arabicPeriod" startAt="2"/>
            </a:pPr>
            <a:r>
              <a:rPr lang="en-GB" dirty="0"/>
              <a:t>Use as necessary</a:t>
            </a:r>
          </a:p>
          <a:p>
            <a:r>
              <a:rPr lang="en-GB" dirty="0"/>
              <a:t>These keywords are not normally required for routine communications between members of a </a:t>
            </a:r>
            <a:r>
              <a:rPr lang="en-GB" dirty="0" err="1"/>
              <a:t>talkgroup</a:t>
            </a:r>
            <a:r>
              <a:rPr lang="en-GB" dirty="0"/>
              <a:t> familiar with one another.  They are used when there is a need for rapid, clear, concise and accurate communication such as major incidents and emergencies.</a:t>
            </a:r>
          </a:p>
          <a:p>
            <a:endParaRPr lang="en-GB" dirty="0"/>
          </a:p>
          <a:p>
            <a:pPr marL="345335" indent="-345335">
              <a:buAutoNum type="arabicPeriod" startAt="3"/>
            </a:pPr>
            <a:r>
              <a:rPr lang="en-GB" dirty="0"/>
              <a:t>Recommended</a:t>
            </a:r>
          </a:p>
          <a:p>
            <a:r>
              <a:rPr lang="en-GB" dirty="0"/>
              <a:t>These keywords are not mandatory but if used they will increase radio discipline and improve the efficiency and accuracy of communication</a:t>
            </a:r>
          </a:p>
          <a:p>
            <a:pPr>
              <a:lnSpc>
                <a:spcPct val="110000"/>
              </a:lnSpc>
              <a:spcAft>
                <a:spcPts val="1200"/>
              </a:spcAft>
            </a:pPr>
            <a:endParaRPr lang="en-GB" sz="1200" kern="1200" dirty="0">
              <a:solidFill>
                <a:schemeClr val="bg1"/>
              </a:solidFill>
              <a:effectLst/>
              <a:latin typeface="+mn-lt"/>
              <a:ea typeface="+mn-ea"/>
              <a:cs typeface="+mn-cs"/>
            </a:endParaRPr>
          </a:p>
          <a:p>
            <a:r>
              <a:rPr lang="en-GB" b="1" dirty="0"/>
              <a:t>Example</a:t>
            </a:r>
          </a:p>
          <a:p>
            <a:r>
              <a:rPr lang="en-GB" b="1" dirty="0"/>
              <a:t>Basic Essential</a:t>
            </a:r>
          </a:p>
          <a:p>
            <a:r>
              <a:rPr lang="en-GB" dirty="0"/>
              <a:t>“Sierra Alpha four-five from Mike Whisky two-one, over.”</a:t>
            </a:r>
          </a:p>
          <a:p>
            <a:r>
              <a:rPr lang="en-GB" dirty="0"/>
              <a:t>The purpose of the ‘calling up’ transmission is simply to establish contact.  You should therefore keep the transmission to the bare minimum.  Do not continue the exchange until the person you are calling responds.</a:t>
            </a:r>
          </a:p>
          <a:p>
            <a:r>
              <a:rPr lang="en-GB" b="1" dirty="0"/>
              <a:t>Use as necessary</a:t>
            </a:r>
          </a:p>
          <a:p>
            <a:r>
              <a:rPr lang="en-GB" dirty="0"/>
              <a:t>Introduce your call sign with ‘</a:t>
            </a:r>
            <a:r>
              <a:rPr lang="en-GB" b="1" dirty="0"/>
              <a:t>This is’ </a:t>
            </a:r>
            <a:r>
              <a:rPr lang="en-GB" dirty="0"/>
              <a:t>particularly when communicating with officers from another force or emergency service.</a:t>
            </a:r>
          </a:p>
          <a:p>
            <a:endParaRPr lang="en-GB" dirty="0"/>
          </a:p>
          <a:p>
            <a:r>
              <a:rPr lang="en-GB" dirty="0"/>
              <a:t>“Sierra Alpha four-five </a:t>
            </a:r>
            <a:r>
              <a:rPr lang="en-GB" b="1" dirty="0"/>
              <a:t>This is </a:t>
            </a:r>
            <a:r>
              <a:rPr lang="en-GB" dirty="0"/>
              <a:t>Mike Whisky two-one, over.”</a:t>
            </a:r>
          </a:p>
          <a:p>
            <a:endParaRPr lang="en-GB" dirty="0"/>
          </a:p>
          <a:p>
            <a:r>
              <a:rPr lang="en-GB" dirty="0"/>
              <a:t>If the exchange involves you and the control room, once contact has been established it is acceptable to leave out call signs at the beginning of each subsequent transmission.</a:t>
            </a:r>
          </a:p>
          <a:p>
            <a:r>
              <a:rPr lang="en-GB" dirty="0"/>
              <a:t>In some circumstances it is helpful to indicate a message topic.</a:t>
            </a:r>
          </a:p>
          <a:p>
            <a:endParaRPr lang="en-GB" dirty="0"/>
          </a:p>
          <a:p>
            <a:r>
              <a:rPr lang="en-GB" dirty="0"/>
              <a:t>“WL this is Mike Whisky two-one, can I have a PNC Person check ,please, over.”</a:t>
            </a:r>
          </a:p>
          <a:p>
            <a:r>
              <a:rPr lang="en-GB" dirty="0"/>
              <a:t>It is not mandatory to use words of politeness at all but where you feel more comfortable use one of the three ‘standard’ terms.</a:t>
            </a:r>
          </a:p>
          <a:p>
            <a:endParaRPr lang="en-GB" dirty="0"/>
          </a:p>
          <a:p>
            <a:r>
              <a:rPr lang="en-GB" dirty="0"/>
              <a:t>All Communication must be </a:t>
            </a:r>
            <a:r>
              <a:rPr lang="en-GB" b="1" dirty="0"/>
              <a:t>Accurate</a:t>
            </a:r>
            <a:r>
              <a:rPr lang="en-GB" dirty="0"/>
              <a:t>, </a:t>
            </a:r>
            <a:r>
              <a:rPr lang="en-GB" b="1" dirty="0"/>
              <a:t>Brief </a:t>
            </a:r>
            <a:r>
              <a:rPr lang="en-GB" dirty="0"/>
              <a:t>and </a:t>
            </a:r>
            <a:r>
              <a:rPr lang="en-GB" b="1" dirty="0"/>
              <a:t>Clear</a:t>
            </a:r>
            <a:r>
              <a:rPr lang="en-GB" dirty="0"/>
              <a:t> </a:t>
            </a:r>
            <a:endParaRPr lang="en-GB" b="1" dirty="0"/>
          </a:p>
          <a:p>
            <a:endParaRPr lang="en-GB" b="1" dirty="0"/>
          </a:p>
          <a:p>
            <a:endParaRPr lang="en-GB" dirty="0"/>
          </a:p>
          <a:p>
            <a:pPr>
              <a:lnSpc>
                <a:spcPct val="110000"/>
              </a:lnSpc>
              <a:spcAft>
                <a:spcPts val="1200"/>
              </a:spcAft>
            </a:pPr>
            <a:endParaRPr lang="en-GB" sz="1200" kern="1200" dirty="0">
              <a:solidFill>
                <a:schemeClr val="bg1"/>
              </a:solidFill>
              <a:effectLst/>
              <a:latin typeface="+mn-lt"/>
              <a:ea typeface="+mn-ea"/>
              <a:cs typeface="+mn-cs"/>
            </a:endParaRPr>
          </a:p>
          <a:p>
            <a:pPr>
              <a:lnSpc>
                <a:spcPct val="110000"/>
              </a:lnSpc>
              <a:spcAft>
                <a:spcPts val="1200"/>
              </a:spcAft>
            </a:pPr>
            <a:endParaRPr lang="en-GB" sz="1200" kern="1200" dirty="0">
              <a:solidFill>
                <a:schemeClr val="bg1"/>
              </a:solidFill>
              <a:effectLst/>
              <a:latin typeface="+mn-lt"/>
              <a:ea typeface="+mn-ea"/>
              <a:cs typeface="+mn-cs"/>
            </a:endParaRPr>
          </a:p>
          <a:p>
            <a:pPr>
              <a:lnSpc>
                <a:spcPct val="110000"/>
              </a:lnSpc>
              <a:spcAft>
                <a:spcPts val="1200"/>
              </a:spcAft>
            </a:pP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9DB97CA-A6C6-49FA-B68E-E68FAE06F5D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989324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latin typeface="Arial" charset="0"/>
              </a:rPr>
              <a:t>QTS</a:t>
            </a:r>
            <a:r>
              <a:rPr lang="en-US" b="1" baseline="0" dirty="0">
                <a:latin typeface="Arial" charset="0"/>
              </a:rPr>
              <a:t> – what do the letters ABC represent when communicating over the radio?</a:t>
            </a:r>
          </a:p>
          <a:p>
            <a:endParaRPr lang="en-US" b="1" baseline="0" dirty="0">
              <a:latin typeface="Arial" charset="0"/>
            </a:endParaRPr>
          </a:p>
          <a:p>
            <a:r>
              <a:rPr lang="en-US" b="0" baseline="0" dirty="0">
                <a:latin typeface="Arial" charset="0"/>
              </a:rPr>
              <a:t>Trainer to facilitate Accurate, Brief and Clear and link thus into the use of status codes</a:t>
            </a:r>
          </a:p>
          <a:p>
            <a:endParaRPr lang="en-US" b="1" dirty="0">
              <a:latin typeface="Arial" charset="0"/>
            </a:endParaRPr>
          </a:p>
          <a:p>
            <a:r>
              <a:rPr lang="en-US" b="1" dirty="0">
                <a:latin typeface="Arial" charset="0"/>
              </a:rPr>
              <a:t>State:</a:t>
            </a:r>
          </a:p>
          <a:p>
            <a:r>
              <a:rPr lang="en-US" dirty="0">
                <a:latin typeface="Arial" charset="0"/>
              </a:rPr>
              <a:t>A set of status codes have been devised to help communications to be shortened.  </a:t>
            </a:r>
          </a:p>
          <a:p>
            <a:r>
              <a:rPr lang="en-US" dirty="0">
                <a:latin typeface="Arial" charset="0"/>
              </a:rPr>
              <a:t>These National Status Codes are used by all the emergency services.</a:t>
            </a:r>
          </a:p>
          <a:p>
            <a:endParaRPr lang="en-US" dirty="0">
              <a:latin typeface="Arial" charset="0"/>
            </a:endParaRPr>
          </a:p>
          <a:p>
            <a:r>
              <a:rPr lang="en-US" b="1" dirty="0">
                <a:latin typeface="Arial" charset="0"/>
              </a:rPr>
              <a:t>Trainer to distribute Handout and explain codes</a:t>
            </a:r>
          </a:p>
          <a:p>
            <a:endParaRPr lang="en-US" b="1" dirty="0">
              <a:latin typeface="Arial" charset="0"/>
            </a:endParaRPr>
          </a:p>
          <a:p>
            <a:r>
              <a:rPr lang="en-US" b="1" dirty="0">
                <a:latin typeface="Arial" charset="0"/>
              </a:rPr>
              <a:t>State:</a:t>
            </a:r>
          </a:p>
          <a:p>
            <a:r>
              <a:rPr lang="en-US" dirty="0">
                <a:latin typeface="Arial" charset="0"/>
              </a:rPr>
              <a:t>The important codes that you must know whilst here are:</a:t>
            </a:r>
          </a:p>
          <a:p>
            <a:r>
              <a:rPr lang="en-US" dirty="0">
                <a:latin typeface="Arial" charset="0"/>
              </a:rPr>
              <a:t>2, 5, 6 12 and 0.</a:t>
            </a: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9DB97CA-A6C6-49FA-B68E-E68FAE06F5D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690220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600" b="1" u="sng" dirty="0">
                <a:effectLst/>
                <a:latin typeface="Calibri" panose="020F0502020204030204" pitchFamily="34" charset="0"/>
                <a:ea typeface="Calibri" panose="020F0502020204030204" pitchFamily="34" charset="0"/>
                <a:cs typeface="Times New Roman" panose="02020603050405020304" pitchFamily="18" charset="0"/>
              </a:rPr>
              <a:t>Personal Call Signs</a:t>
            </a:r>
            <a:endParaRPr lang="en-GB" sz="1200" u="sng"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The Control Room Call sign is WL. When contacting the control room you </a:t>
            </a:r>
            <a:r>
              <a:rPr lang="en-GB" sz="1200" b="1" dirty="0">
                <a:effectLst/>
                <a:latin typeface="Calibri" panose="020F0502020204030204" pitchFamily="34" charset="0"/>
                <a:ea typeface="Calibri" panose="020F0502020204030204" pitchFamily="34" charset="0"/>
                <a:cs typeface="Times New Roman" panose="02020603050405020304" pitchFamily="18" charset="0"/>
              </a:rPr>
              <a:t>DO NOT </a:t>
            </a:r>
            <a:r>
              <a:rPr lang="en-GB" sz="1200" dirty="0">
                <a:effectLst/>
                <a:latin typeface="Calibri" panose="020F0502020204030204" pitchFamily="34" charset="0"/>
                <a:ea typeface="Calibri" panose="020F0502020204030204" pitchFamily="34" charset="0"/>
                <a:cs typeface="Times New Roman" panose="02020603050405020304" pitchFamily="18" charset="0"/>
              </a:rPr>
              <a:t>use phonetics.</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Example </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“WL this is Charlie Yankee one </a:t>
            </a:r>
            <a:r>
              <a:rPr lang="en-GB" sz="1200" dirty="0" err="1">
                <a:effectLst/>
                <a:latin typeface="Calibri" panose="020F0502020204030204" pitchFamily="34" charset="0"/>
                <a:ea typeface="Calibri" panose="020F0502020204030204" pitchFamily="34" charset="0"/>
                <a:cs typeface="Times New Roman" panose="02020603050405020304" pitchFamily="18" charset="0"/>
              </a:rPr>
              <a:t>one</a:t>
            </a:r>
            <a:r>
              <a:rPr lang="en-GB" sz="1200" dirty="0">
                <a:effectLst/>
                <a:latin typeface="Calibri" panose="020F0502020204030204" pitchFamily="34" charset="0"/>
                <a:ea typeface="Calibri" panose="020F0502020204030204" pitchFamily="34" charset="0"/>
                <a:cs typeface="Times New Roman" panose="02020603050405020304" pitchFamily="18" charset="0"/>
              </a:rPr>
              <a:t>”</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or</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 This is Charlie Yankee one </a:t>
            </a:r>
            <a:r>
              <a:rPr lang="en-GB" sz="1200" dirty="0" err="1">
                <a:effectLst/>
                <a:latin typeface="Calibri" panose="020F0502020204030204" pitchFamily="34" charset="0"/>
                <a:ea typeface="Calibri" panose="020F0502020204030204" pitchFamily="34" charset="0"/>
                <a:cs typeface="Times New Roman" panose="02020603050405020304" pitchFamily="18" charset="0"/>
              </a:rPr>
              <a:t>one</a:t>
            </a:r>
            <a:r>
              <a:rPr lang="en-GB" sz="1200" dirty="0">
                <a:effectLst/>
                <a:latin typeface="Calibri" panose="020F0502020204030204" pitchFamily="34" charset="0"/>
                <a:ea typeface="Calibri" panose="020F0502020204030204" pitchFamily="34" charset="0"/>
                <a:cs typeface="Times New Roman" panose="02020603050405020304" pitchFamily="18" charset="0"/>
              </a:rPr>
              <a:t> calling WL”</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600" b="1" u="sng" dirty="0">
                <a:effectLst/>
                <a:latin typeface="Calibri" panose="020F0502020204030204" pitchFamily="34" charset="0"/>
                <a:ea typeface="Calibri" panose="020F0502020204030204" pitchFamily="34" charset="0"/>
                <a:cs typeface="Times New Roman" panose="02020603050405020304" pitchFamily="18" charset="0"/>
              </a:rPr>
              <a:t>Changes to Call Signs</a:t>
            </a:r>
            <a:endParaRPr lang="en-GB" sz="1200" u="sng"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As of Thursday 13</a:t>
            </a:r>
            <a:r>
              <a:rPr lang="en-GB" sz="12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200" dirty="0">
                <a:effectLst/>
                <a:latin typeface="Calibri" panose="020F0502020204030204" pitchFamily="34" charset="0"/>
                <a:ea typeface="Calibri" panose="020F0502020204030204" pitchFamily="34" charset="0"/>
                <a:cs typeface="Times New Roman" panose="02020603050405020304" pitchFamily="18" charset="0"/>
              </a:rPr>
              <a:t> August 2020 South Wales Police Call signs changed for everybody in line with 4 to 3 border changes.</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600" b="1" u="sng" dirty="0">
                <a:effectLst/>
                <a:latin typeface="Calibri" panose="020F0502020204030204" pitchFamily="34" charset="0"/>
                <a:ea typeface="Calibri" panose="020F0502020204030204" pitchFamily="34" charset="0"/>
                <a:cs typeface="Times New Roman" panose="02020603050405020304" pitchFamily="18" charset="0"/>
              </a:rPr>
              <a:t>BCU Command:</a:t>
            </a:r>
            <a:r>
              <a:rPr lang="en-GB" sz="1200" b="1" dirty="0">
                <a:effectLst/>
                <a:latin typeface="Calibri" panose="020F0502020204030204" pitchFamily="34" charset="0"/>
                <a:ea typeface="Calibri" panose="020F0502020204030204" pitchFamily="34" charset="0"/>
                <a:cs typeface="Times New Roman" panose="02020603050405020304" pitchFamily="18" charset="0"/>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b="1" dirty="0">
                <a:effectLst/>
                <a:latin typeface="Calibri" panose="020F0502020204030204" pitchFamily="34" charset="0"/>
                <a:ea typeface="Calibri" panose="020F0502020204030204" pitchFamily="34" charset="0"/>
                <a:cs typeface="Times New Roman" panose="02020603050405020304" pitchFamily="18" charset="0"/>
              </a:rPr>
              <a:t>CHIEF SUPT:</a:t>
            </a:r>
            <a:r>
              <a:rPr lang="en-GB" sz="1200" dirty="0">
                <a:effectLst/>
                <a:latin typeface="Calibri" panose="020F0502020204030204" pitchFamily="34" charset="0"/>
                <a:ea typeface="Calibri" panose="020F0502020204030204" pitchFamily="34" charset="0"/>
                <a:cs typeface="Times New Roman" panose="02020603050405020304" pitchFamily="18" charset="0"/>
              </a:rPr>
              <a:t> 		BC01; BE01; BW01			</a:t>
            </a:r>
            <a:br>
              <a:rPr lang="en-GB" sz="1200" dirty="0">
                <a:effectLst/>
                <a:latin typeface="Calibri" panose="020F0502020204030204" pitchFamily="34" charset="0"/>
                <a:ea typeface="Calibri" panose="020F0502020204030204" pitchFamily="34" charset="0"/>
                <a:cs typeface="Times New Roman" panose="02020603050405020304" pitchFamily="18" charset="0"/>
              </a:rPr>
            </a:br>
            <a:r>
              <a:rPr lang="en-GB" sz="1200" b="1" dirty="0">
                <a:effectLst/>
                <a:latin typeface="Calibri" panose="020F0502020204030204" pitchFamily="34" charset="0"/>
                <a:ea typeface="Calibri" panose="020F0502020204030204" pitchFamily="34" charset="0"/>
                <a:cs typeface="Times New Roman" panose="02020603050405020304" pitchFamily="18" charset="0"/>
              </a:rPr>
              <a:t>SUPT Central</a:t>
            </a:r>
            <a:r>
              <a:rPr lang="en-GB" sz="1200" dirty="0">
                <a:effectLst/>
                <a:latin typeface="Calibri" panose="020F0502020204030204" pitchFamily="34" charset="0"/>
                <a:ea typeface="Calibri" panose="020F0502020204030204" pitchFamily="34" charset="0"/>
                <a:cs typeface="Times New Roman" panose="02020603050405020304" pitchFamily="18" charset="0"/>
              </a:rPr>
              <a:t>:		BC02; BC03; BC04			</a:t>
            </a:r>
            <a:br>
              <a:rPr lang="en-GB" sz="1200" dirty="0">
                <a:effectLst/>
                <a:latin typeface="Calibri" panose="020F0502020204030204" pitchFamily="34" charset="0"/>
                <a:ea typeface="Calibri" panose="020F0502020204030204" pitchFamily="34" charset="0"/>
                <a:cs typeface="Times New Roman" panose="02020603050405020304" pitchFamily="18" charset="0"/>
              </a:rPr>
            </a:br>
            <a:r>
              <a:rPr lang="en-GB" sz="1200" b="1" dirty="0">
                <a:effectLst/>
                <a:latin typeface="Calibri" panose="020F0502020204030204" pitchFamily="34" charset="0"/>
                <a:ea typeface="Calibri" panose="020F0502020204030204" pitchFamily="34" charset="0"/>
                <a:cs typeface="Times New Roman" panose="02020603050405020304" pitchFamily="18" charset="0"/>
              </a:rPr>
              <a:t>SUPT Eastern:</a:t>
            </a:r>
            <a:r>
              <a:rPr lang="en-GB" sz="1200" dirty="0">
                <a:effectLst/>
                <a:latin typeface="Calibri" panose="020F0502020204030204" pitchFamily="34" charset="0"/>
                <a:ea typeface="Calibri" panose="020F0502020204030204" pitchFamily="34" charset="0"/>
                <a:cs typeface="Times New Roman" panose="02020603050405020304" pitchFamily="18" charset="0"/>
              </a:rPr>
              <a:t> 	BE02; BE03; BE04			</a:t>
            </a:r>
            <a:br>
              <a:rPr lang="en-GB" sz="1200" dirty="0">
                <a:effectLst/>
                <a:latin typeface="Calibri" panose="020F0502020204030204" pitchFamily="34" charset="0"/>
                <a:ea typeface="Calibri" panose="020F0502020204030204" pitchFamily="34" charset="0"/>
                <a:cs typeface="Times New Roman" panose="02020603050405020304" pitchFamily="18" charset="0"/>
              </a:rPr>
            </a:br>
            <a:r>
              <a:rPr lang="en-GB" sz="1200" b="1" dirty="0">
                <a:effectLst/>
                <a:latin typeface="Calibri" panose="020F0502020204030204" pitchFamily="34" charset="0"/>
                <a:ea typeface="Calibri" panose="020F0502020204030204" pitchFamily="34" charset="0"/>
                <a:cs typeface="Times New Roman" panose="02020603050405020304" pitchFamily="18" charset="0"/>
              </a:rPr>
              <a:t>SUPT Western:</a:t>
            </a:r>
            <a:r>
              <a:rPr lang="en-GB" sz="1200" dirty="0">
                <a:effectLst/>
                <a:latin typeface="Calibri" panose="020F0502020204030204" pitchFamily="34" charset="0"/>
                <a:ea typeface="Calibri" panose="020F0502020204030204" pitchFamily="34" charset="0"/>
                <a:cs typeface="Times New Roman" panose="02020603050405020304" pitchFamily="18" charset="0"/>
              </a:rPr>
              <a:t>	BW02; BW03; BW04			</a:t>
            </a:r>
            <a:br>
              <a:rPr lang="en-GB" sz="1200" dirty="0">
                <a:effectLst/>
                <a:latin typeface="Calibri" panose="020F0502020204030204" pitchFamily="34" charset="0"/>
                <a:ea typeface="Calibri" panose="020F0502020204030204" pitchFamily="34" charset="0"/>
                <a:cs typeface="Times New Roman" panose="02020603050405020304" pitchFamily="18" charset="0"/>
              </a:rPr>
            </a:br>
            <a:r>
              <a:rPr lang="en-GB" sz="1200" b="1" dirty="0">
                <a:effectLst/>
                <a:latin typeface="Calibri" panose="020F0502020204030204" pitchFamily="34" charset="0"/>
                <a:ea typeface="Calibri" panose="020F0502020204030204" pitchFamily="34" charset="0"/>
                <a:cs typeface="Times New Roman" panose="02020603050405020304" pitchFamily="18" charset="0"/>
              </a:rPr>
              <a:t>CHIEF INSP Western:</a:t>
            </a:r>
            <a:r>
              <a:rPr lang="en-GB" sz="1200" dirty="0">
                <a:effectLst/>
                <a:latin typeface="Calibri" panose="020F0502020204030204" pitchFamily="34" charset="0"/>
                <a:ea typeface="Calibri" panose="020F0502020204030204" pitchFamily="34" charset="0"/>
                <a:cs typeface="Times New Roman" panose="02020603050405020304" pitchFamily="18" charset="0"/>
              </a:rPr>
              <a:t> 	BW11; BW12; BW13; BW14; BW15; BW16; BW17; BW18	</a:t>
            </a:r>
            <a:br>
              <a:rPr lang="en-GB" sz="1200" dirty="0">
                <a:effectLst/>
                <a:latin typeface="Calibri" panose="020F0502020204030204" pitchFamily="34" charset="0"/>
                <a:ea typeface="Calibri" panose="020F0502020204030204" pitchFamily="34" charset="0"/>
                <a:cs typeface="Times New Roman" panose="02020603050405020304" pitchFamily="18" charset="0"/>
              </a:rPr>
            </a:br>
            <a:r>
              <a:rPr lang="en-GB" sz="1200" b="1" dirty="0">
                <a:effectLst/>
                <a:latin typeface="Calibri" panose="020F0502020204030204" pitchFamily="34" charset="0"/>
                <a:ea typeface="Calibri" panose="020F0502020204030204" pitchFamily="34" charset="0"/>
                <a:cs typeface="Times New Roman" panose="02020603050405020304" pitchFamily="18" charset="0"/>
              </a:rPr>
              <a:t>CHIEF INSP Eastern:</a:t>
            </a:r>
            <a:r>
              <a:rPr lang="en-GB" sz="1200" dirty="0">
                <a:effectLst/>
                <a:latin typeface="Calibri" panose="020F0502020204030204" pitchFamily="34" charset="0"/>
                <a:ea typeface="Calibri" panose="020F0502020204030204" pitchFamily="34" charset="0"/>
                <a:cs typeface="Times New Roman" panose="02020603050405020304" pitchFamily="18" charset="0"/>
              </a:rPr>
              <a:t>	BE11; BE12; BE13; BE14; BE15; BE16; BE17; BE18	</a:t>
            </a:r>
            <a:br>
              <a:rPr lang="en-GB" sz="1200" dirty="0">
                <a:effectLst/>
                <a:latin typeface="Calibri" panose="020F0502020204030204" pitchFamily="34" charset="0"/>
                <a:ea typeface="Calibri" panose="020F0502020204030204" pitchFamily="34" charset="0"/>
                <a:cs typeface="Times New Roman" panose="02020603050405020304" pitchFamily="18" charset="0"/>
              </a:rPr>
            </a:br>
            <a:r>
              <a:rPr lang="en-GB" sz="1200" b="1" dirty="0">
                <a:effectLst/>
                <a:latin typeface="Calibri" panose="020F0502020204030204" pitchFamily="34" charset="0"/>
                <a:ea typeface="Calibri" panose="020F0502020204030204" pitchFamily="34" charset="0"/>
                <a:cs typeface="Times New Roman" panose="02020603050405020304" pitchFamily="18" charset="0"/>
              </a:rPr>
              <a:t>CHIEF INSP Central:</a:t>
            </a:r>
            <a:r>
              <a:rPr lang="en-GB" sz="1200" dirty="0">
                <a:effectLst/>
                <a:latin typeface="Calibri" panose="020F0502020204030204" pitchFamily="34" charset="0"/>
                <a:ea typeface="Calibri" panose="020F0502020204030204" pitchFamily="34" charset="0"/>
                <a:cs typeface="Times New Roman" panose="02020603050405020304" pitchFamily="18" charset="0"/>
              </a:rPr>
              <a:t>	BC11; BC12; BC13; BC14; BC15; BC16; BC17; BC18		</a:t>
            </a:r>
          </a:p>
          <a:p>
            <a:pPr>
              <a:lnSpc>
                <a:spcPct val="107000"/>
              </a:lnSpc>
              <a:spcAft>
                <a:spcPts val="800"/>
              </a:spcAft>
            </a:pPr>
            <a:r>
              <a:rPr lang="en-GB" sz="1200" b="1" dirty="0">
                <a:effectLst/>
                <a:latin typeface="Calibri" panose="020F0502020204030204" pitchFamily="34" charset="0"/>
                <a:ea typeface="Calibri" panose="020F0502020204030204" pitchFamily="34" charset="0"/>
                <a:cs typeface="Times New Roman" panose="02020603050405020304" pitchFamily="18" charset="0"/>
              </a:rPr>
              <a:t>Bronze Central (Merthyr + Cynon):</a:t>
            </a:r>
            <a:r>
              <a:rPr lang="en-GB" sz="1200" dirty="0">
                <a:effectLst/>
                <a:latin typeface="Calibri" panose="020F0502020204030204" pitchFamily="34" charset="0"/>
                <a:ea typeface="Calibri" panose="020F0502020204030204" pitchFamily="34" charset="0"/>
                <a:cs typeface="Times New Roman" panose="02020603050405020304" pitchFamily="18" charset="0"/>
              </a:rPr>
              <a:t> 	CA01; CA02; CA03; CA04; CA05	</a:t>
            </a:r>
            <a:br>
              <a:rPr lang="en-GB" sz="1200" dirty="0">
                <a:effectLst/>
                <a:latin typeface="Calibri" panose="020F0502020204030204" pitchFamily="34" charset="0"/>
                <a:ea typeface="Calibri" panose="020F0502020204030204" pitchFamily="34" charset="0"/>
                <a:cs typeface="Times New Roman" panose="02020603050405020304" pitchFamily="18" charset="0"/>
              </a:rPr>
            </a:br>
            <a:r>
              <a:rPr lang="en-GB" sz="1200" b="1" dirty="0">
                <a:effectLst/>
                <a:latin typeface="Calibri" panose="020F0502020204030204" pitchFamily="34" charset="0"/>
                <a:ea typeface="Calibri" panose="020F0502020204030204" pitchFamily="34" charset="0"/>
                <a:cs typeface="Times New Roman" panose="02020603050405020304" pitchFamily="18" charset="0"/>
              </a:rPr>
              <a:t>Bronze Central (Bridgend + Taff):</a:t>
            </a:r>
            <a:r>
              <a:rPr lang="en-GB" sz="1200" dirty="0">
                <a:effectLst/>
                <a:latin typeface="Calibri" panose="020F0502020204030204" pitchFamily="34" charset="0"/>
                <a:ea typeface="Calibri" panose="020F0502020204030204" pitchFamily="34" charset="0"/>
                <a:cs typeface="Times New Roman" panose="02020603050405020304" pitchFamily="18" charset="0"/>
              </a:rPr>
              <a:t> 	CA11; CA12; CA13; CA14; CA15	</a:t>
            </a:r>
            <a:br>
              <a:rPr lang="en-GB" sz="1200" dirty="0">
                <a:effectLst/>
                <a:latin typeface="Calibri" panose="020F0502020204030204" pitchFamily="34" charset="0"/>
                <a:ea typeface="Calibri" panose="020F0502020204030204" pitchFamily="34" charset="0"/>
                <a:cs typeface="Times New Roman" panose="02020603050405020304" pitchFamily="18" charset="0"/>
              </a:rPr>
            </a:br>
            <a:r>
              <a:rPr lang="en-GB" sz="1200" b="1" dirty="0">
                <a:effectLst/>
                <a:latin typeface="Calibri" panose="020F0502020204030204" pitchFamily="34" charset="0"/>
                <a:ea typeface="Calibri" panose="020F0502020204030204" pitchFamily="34" charset="0"/>
                <a:cs typeface="Times New Roman" panose="02020603050405020304" pitchFamily="18" charset="0"/>
              </a:rPr>
              <a:t>Bronze Western:</a:t>
            </a:r>
            <a:r>
              <a:rPr lang="en-GB" sz="1200" dirty="0">
                <a:effectLst/>
                <a:latin typeface="Calibri" panose="020F0502020204030204" pitchFamily="34" charset="0"/>
                <a:ea typeface="Calibri" panose="020F0502020204030204" pitchFamily="34" charset="0"/>
                <a:cs typeface="Times New Roman" panose="02020603050405020304" pitchFamily="18" charset="0"/>
              </a:rPr>
              <a:t>		WA01; WA02; WA03; WA04; WA05; WA11; WA12; WA13;         </a:t>
            </a:r>
            <a:br>
              <a:rPr lang="en-GB" sz="1200" dirty="0">
                <a:effectLst/>
                <a:latin typeface="Calibri" panose="020F0502020204030204" pitchFamily="34" charset="0"/>
                <a:ea typeface="Calibri" panose="020F0502020204030204" pitchFamily="34" charset="0"/>
                <a:cs typeface="Times New Roman" panose="02020603050405020304" pitchFamily="18" charset="0"/>
              </a:rPr>
            </a:br>
            <a:r>
              <a:rPr lang="en-GB" sz="1200" dirty="0">
                <a:effectLst/>
                <a:latin typeface="Calibri" panose="020F0502020204030204" pitchFamily="34" charset="0"/>
                <a:ea typeface="Calibri" panose="020F0502020204030204" pitchFamily="34" charset="0"/>
                <a:cs typeface="Times New Roman" panose="02020603050405020304" pitchFamily="18" charset="0"/>
              </a:rPr>
              <a:t>                                                                        WA14; WA15</a:t>
            </a:r>
            <a:br>
              <a:rPr lang="en-GB" sz="1200" dirty="0">
                <a:effectLst/>
                <a:latin typeface="Calibri" panose="020F0502020204030204" pitchFamily="34" charset="0"/>
                <a:ea typeface="Calibri" panose="020F0502020204030204" pitchFamily="34" charset="0"/>
                <a:cs typeface="Times New Roman" panose="02020603050405020304" pitchFamily="18" charset="0"/>
              </a:rPr>
            </a:br>
            <a:r>
              <a:rPr lang="en-GB" sz="1200" b="1" dirty="0">
                <a:effectLst/>
                <a:latin typeface="Calibri" panose="020F0502020204030204" pitchFamily="34" charset="0"/>
                <a:ea typeface="Calibri" panose="020F0502020204030204" pitchFamily="34" charset="0"/>
                <a:cs typeface="Times New Roman" panose="02020603050405020304" pitchFamily="18" charset="0"/>
              </a:rPr>
              <a:t>Bronze Eastern  (Barry + Cardiff West):</a:t>
            </a:r>
            <a:r>
              <a:rPr lang="en-GB" sz="1200" dirty="0">
                <a:effectLst/>
                <a:latin typeface="Calibri" panose="020F0502020204030204" pitchFamily="34" charset="0"/>
                <a:ea typeface="Calibri" panose="020F0502020204030204" pitchFamily="34" charset="0"/>
                <a:cs typeface="Times New Roman" panose="02020603050405020304" pitchFamily="18" charset="0"/>
              </a:rPr>
              <a:t> 	EA01; EA02; EA03; EA04; EA05	</a:t>
            </a:r>
            <a:br>
              <a:rPr lang="en-GB" sz="1200" dirty="0">
                <a:effectLst/>
                <a:latin typeface="Calibri" panose="020F0502020204030204" pitchFamily="34" charset="0"/>
                <a:ea typeface="Calibri" panose="020F0502020204030204" pitchFamily="34" charset="0"/>
                <a:cs typeface="Times New Roman" panose="02020603050405020304" pitchFamily="18" charset="0"/>
              </a:rPr>
            </a:br>
            <a:r>
              <a:rPr lang="en-GB" sz="1200" b="1" dirty="0">
                <a:effectLst/>
                <a:latin typeface="Calibri" panose="020F0502020204030204" pitchFamily="34" charset="0"/>
                <a:ea typeface="Calibri" panose="020F0502020204030204" pitchFamily="34" charset="0"/>
                <a:cs typeface="Times New Roman" panose="02020603050405020304" pitchFamily="18" charset="0"/>
              </a:rPr>
              <a:t>Bronze Eastern  (Cardiff Central + East):	</a:t>
            </a:r>
            <a:r>
              <a:rPr lang="en-GB" sz="1200" dirty="0">
                <a:effectLst/>
                <a:latin typeface="Calibri" panose="020F0502020204030204" pitchFamily="34" charset="0"/>
                <a:ea typeface="Calibri" panose="020F0502020204030204" pitchFamily="34" charset="0"/>
                <a:cs typeface="Times New Roman" panose="02020603050405020304" pitchFamily="18" charset="0"/>
              </a:rPr>
              <a:t>EA11; EA12; EA13; EA14; EA15	</a:t>
            </a:r>
            <a:br>
              <a:rPr lang="en-GB" sz="1200" dirty="0">
                <a:effectLst/>
                <a:latin typeface="Calibri" panose="020F0502020204030204" pitchFamily="34" charset="0"/>
                <a:ea typeface="Calibri" panose="020F0502020204030204" pitchFamily="34" charset="0"/>
                <a:cs typeface="Times New Roman" panose="02020603050405020304" pitchFamily="18" charset="0"/>
              </a:rPr>
            </a:br>
            <a:br>
              <a:rPr lang="en-GB" sz="1200" dirty="0">
                <a:effectLst/>
                <a:latin typeface="Calibri" panose="020F0502020204030204" pitchFamily="34" charset="0"/>
                <a:ea typeface="Calibri" panose="020F0502020204030204" pitchFamily="34" charset="0"/>
                <a:cs typeface="Times New Roman" panose="02020603050405020304" pitchFamily="18" charset="0"/>
              </a:rPr>
            </a:b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600" b="1" u="sng" dirty="0">
                <a:effectLst/>
                <a:latin typeface="Calibri" panose="020F0502020204030204" pitchFamily="34" charset="0"/>
                <a:ea typeface="Calibri" panose="020F0502020204030204" pitchFamily="34" charset="0"/>
                <a:cs typeface="Times New Roman" panose="02020603050405020304" pitchFamily="18" charset="0"/>
              </a:rPr>
              <a:t>NPT/Local Policing</a:t>
            </a:r>
            <a:endParaRPr lang="en-GB" sz="1200" u="sng"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b="1" dirty="0">
                <a:effectLst/>
                <a:latin typeface="Calibri" panose="020F0502020204030204" pitchFamily="34" charset="0"/>
                <a:ea typeface="Calibri" panose="020F0502020204030204" pitchFamily="34" charset="0"/>
                <a:cs typeface="Times New Roman" panose="02020603050405020304" pitchFamily="18" charset="0"/>
              </a:rPr>
              <a:t>Central LPI</a:t>
            </a:r>
            <a:r>
              <a:rPr lang="en-GB" sz="1200" dirty="0">
                <a:effectLst/>
                <a:latin typeface="Calibri" panose="020F0502020204030204" pitchFamily="34" charset="0"/>
                <a:ea typeface="Calibri" panose="020F0502020204030204" pitchFamily="34" charset="0"/>
                <a:cs typeface="Times New Roman" panose="02020603050405020304" pitchFamily="18" charset="0"/>
              </a:rPr>
              <a:t>: 	CF01; CF02; CF03; CF04; CF05; CF06; CF07; CF08; CF09</a:t>
            </a:r>
            <a:br>
              <a:rPr lang="en-GB" sz="1200" dirty="0">
                <a:effectLst/>
                <a:latin typeface="Calibri" panose="020F0502020204030204" pitchFamily="34" charset="0"/>
                <a:ea typeface="Calibri" panose="020F0502020204030204" pitchFamily="34" charset="0"/>
                <a:cs typeface="Times New Roman" panose="02020603050405020304" pitchFamily="18" charset="0"/>
              </a:rPr>
            </a:br>
            <a:r>
              <a:rPr lang="en-GB" sz="1200" b="1" dirty="0">
                <a:effectLst/>
                <a:latin typeface="Calibri" panose="020F0502020204030204" pitchFamily="34" charset="0"/>
                <a:ea typeface="Calibri" panose="020F0502020204030204" pitchFamily="34" charset="0"/>
                <a:cs typeface="Times New Roman" panose="02020603050405020304" pitchFamily="18" charset="0"/>
              </a:rPr>
              <a:t>Eastern LPI:</a:t>
            </a:r>
            <a:r>
              <a:rPr lang="en-GB" sz="1200" dirty="0">
                <a:effectLst/>
                <a:latin typeface="Calibri" panose="020F0502020204030204" pitchFamily="34" charset="0"/>
                <a:ea typeface="Calibri" panose="020F0502020204030204" pitchFamily="34" charset="0"/>
                <a:cs typeface="Times New Roman" panose="02020603050405020304" pitchFamily="18" charset="0"/>
              </a:rPr>
              <a:t> 	EF01; EF02; EF03; EF04; EF05; EF06; EF07; EF08; EF09</a:t>
            </a:r>
            <a:br>
              <a:rPr lang="en-GB" sz="1200" dirty="0">
                <a:effectLst/>
                <a:latin typeface="Calibri" panose="020F0502020204030204" pitchFamily="34" charset="0"/>
                <a:ea typeface="Calibri" panose="020F0502020204030204" pitchFamily="34" charset="0"/>
                <a:cs typeface="Times New Roman" panose="02020603050405020304" pitchFamily="18" charset="0"/>
              </a:rPr>
            </a:br>
            <a:r>
              <a:rPr lang="en-GB" sz="1200" b="1" dirty="0">
                <a:effectLst/>
                <a:latin typeface="Calibri" panose="020F0502020204030204" pitchFamily="34" charset="0"/>
                <a:ea typeface="Calibri" panose="020F0502020204030204" pitchFamily="34" charset="0"/>
                <a:cs typeface="Times New Roman" panose="02020603050405020304" pitchFamily="18" charset="0"/>
              </a:rPr>
              <a:t>Western LPI:</a:t>
            </a:r>
            <a:r>
              <a:rPr lang="en-GB" sz="1200" dirty="0">
                <a:effectLst/>
                <a:latin typeface="Calibri" panose="020F0502020204030204" pitchFamily="34" charset="0"/>
                <a:ea typeface="Calibri" panose="020F0502020204030204" pitchFamily="34" charset="0"/>
                <a:cs typeface="Times New Roman" panose="02020603050405020304" pitchFamily="18" charset="0"/>
              </a:rPr>
              <a:t> 	WF01; WF02; WF03; WF04; WF05; WF06; WF07; WF08; WF09</a:t>
            </a:r>
            <a:br>
              <a:rPr lang="en-GB" sz="1200" dirty="0">
                <a:effectLst/>
                <a:latin typeface="Calibri" panose="020F0502020204030204" pitchFamily="34" charset="0"/>
                <a:ea typeface="Calibri" panose="020F0502020204030204" pitchFamily="34" charset="0"/>
                <a:cs typeface="Times New Roman" panose="02020603050405020304" pitchFamily="18" charset="0"/>
              </a:rPr>
            </a:br>
            <a:r>
              <a:rPr lang="en-GB" sz="1200" b="1" dirty="0">
                <a:effectLst/>
                <a:latin typeface="Calibri" panose="020F0502020204030204" pitchFamily="34" charset="0"/>
                <a:ea typeface="Calibri" panose="020F0502020204030204" pitchFamily="34" charset="0"/>
                <a:cs typeface="Times New Roman" panose="02020603050405020304" pitchFamily="18" charset="0"/>
              </a:rPr>
              <a:t>LPI Deputy’s:</a:t>
            </a:r>
            <a:r>
              <a:rPr lang="en-GB" sz="1200" dirty="0">
                <a:effectLst/>
                <a:latin typeface="Calibri" panose="020F0502020204030204" pitchFamily="34" charset="0"/>
                <a:ea typeface="Calibri" panose="020F0502020204030204" pitchFamily="34" charset="0"/>
                <a:cs typeface="Times New Roman" panose="02020603050405020304" pitchFamily="18" charset="0"/>
              </a:rPr>
              <a:t>	Add a “D” after first two letters </a:t>
            </a:r>
            <a:r>
              <a:rPr lang="en-GB" sz="1200" dirty="0" err="1">
                <a:effectLst/>
                <a:latin typeface="Calibri" panose="020F0502020204030204" pitchFamily="34" charset="0"/>
                <a:ea typeface="Calibri" panose="020F0502020204030204" pitchFamily="34" charset="0"/>
                <a:cs typeface="Times New Roman" panose="02020603050405020304" pitchFamily="18" charset="0"/>
              </a:rPr>
              <a:t>eg</a:t>
            </a:r>
            <a:r>
              <a:rPr lang="en-GB" sz="1200" dirty="0">
                <a:effectLst/>
                <a:latin typeface="Calibri" panose="020F0502020204030204" pitchFamily="34" charset="0"/>
                <a:ea typeface="Calibri" panose="020F0502020204030204" pitchFamily="34" charset="0"/>
                <a:cs typeface="Times New Roman" panose="02020603050405020304" pitchFamily="18" charset="0"/>
              </a:rPr>
              <a:t>: CFD01</a:t>
            </a:r>
            <a:br>
              <a:rPr lang="en-GB" sz="1200" dirty="0">
                <a:effectLst/>
                <a:latin typeface="Calibri" panose="020F0502020204030204" pitchFamily="34" charset="0"/>
                <a:ea typeface="Calibri" panose="020F0502020204030204" pitchFamily="34" charset="0"/>
                <a:cs typeface="Times New Roman" panose="02020603050405020304" pitchFamily="18" charset="0"/>
              </a:rPr>
            </a:br>
            <a:br>
              <a:rPr lang="en-GB" sz="1200" dirty="0">
                <a:effectLst/>
                <a:latin typeface="Calibri" panose="020F0502020204030204" pitchFamily="34" charset="0"/>
                <a:ea typeface="Calibri" panose="020F0502020204030204" pitchFamily="34" charset="0"/>
                <a:cs typeface="Times New Roman" panose="02020603050405020304" pitchFamily="18" charset="0"/>
              </a:rPr>
            </a:br>
            <a:r>
              <a:rPr lang="en-GB" sz="1200" b="1" dirty="0">
                <a:effectLst/>
                <a:latin typeface="Calibri" panose="020F0502020204030204" pitchFamily="34" charset="0"/>
                <a:ea typeface="Calibri" panose="020F0502020204030204" pitchFamily="34" charset="0"/>
                <a:cs typeface="Times New Roman" panose="02020603050405020304" pitchFamily="18" charset="0"/>
              </a:rPr>
              <a:t>Central NPT PS: </a:t>
            </a:r>
            <a:r>
              <a:rPr lang="en-GB" sz="1200" dirty="0">
                <a:effectLst/>
                <a:latin typeface="Calibri" panose="020F0502020204030204" pitchFamily="34" charset="0"/>
                <a:ea typeface="Calibri" panose="020F0502020204030204" pitchFamily="34" charset="0"/>
                <a:cs typeface="Times New Roman" panose="02020603050405020304" pitchFamily="18" charset="0"/>
              </a:rPr>
              <a:t>CF10; CF20; CF30; CF40; CF50; CF60; CF70; CF80; CF90</a:t>
            </a:r>
            <a:br>
              <a:rPr lang="en-GB" sz="1200" dirty="0">
                <a:effectLst/>
                <a:latin typeface="Calibri" panose="020F0502020204030204" pitchFamily="34" charset="0"/>
                <a:ea typeface="Calibri" panose="020F0502020204030204" pitchFamily="34" charset="0"/>
                <a:cs typeface="Times New Roman" panose="02020603050405020304" pitchFamily="18" charset="0"/>
              </a:rPr>
            </a:br>
            <a:r>
              <a:rPr lang="en-GB" sz="1200" b="1" dirty="0">
                <a:effectLst/>
                <a:latin typeface="Calibri" panose="020F0502020204030204" pitchFamily="34" charset="0"/>
                <a:ea typeface="Calibri" panose="020F0502020204030204" pitchFamily="34" charset="0"/>
                <a:cs typeface="Times New Roman" panose="02020603050405020304" pitchFamily="18" charset="0"/>
              </a:rPr>
              <a:t>Eastern NPT PS: </a:t>
            </a:r>
            <a:r>
              <a:rPr lang="en-GB" sz="1200" dirty="0">
                <a:effectLst/>
                <a:latin typeface="Calibri" panose="020F0502020204030204" pitchFamily="34" charset="0"/>
                <a:ea typeface="Calibri" panose="020F0502020204030204" pitchFamily="34" charset="0"/>
                <a:cs typeface="Times New Roman" panose="02020603050405020304" pitchFamily="18" charset="0"/>
              </a:rPr>
              <a:t>EF10; EF20; EF30; EF40; EF50; EF60; EF70; EF80; EF90</a:t>
            </a:r>
            <a:br>
              <a:rPr lang="en-GB" sz="1200" dirty="0">
                <a:effectLst/>
                <a:latin typeface="Calibri" panose="020F0502020204030204" pitchFamily="34" charset="0"/>
                <a:ea typeface="Calibri" panose="020F0502020204030204" pitchFamily="34" charset="0"/>
                <a:cs typeface="Times New Roman" panose="02020603050405020304" pitchFamily="18" charset="0"/>
              </a:rPr>
            </a:br>
            <a:r>
              <a:rPr lang="en-GB" sz="1200" b="1" dirty="0">
                <a:effectLst/>
                <a:latin typeface="Calibri" panose="020F0502020204030204" pitchFamily="34" charset="0"/>
                <a:ea typeface="Calibri" panose="020F0502020204030204" pitchFamily="34" charset="0"/>
                <a:cs typeface="Times New Roman" panose="02020603050405020304" pitchFamily="18" charset="0"/>
              </a:rPr>
              <a:t>Western NPT PS: </a:t>
            </a:r>
            <a:r>
              <a:rPr lang="en-GB" sz="1200" dirty="0">
                <a:effectLst/>
                <a:latin typeface="Calibri" panose="020F0502020204030204" pitchFamily="34" charset="0"/>
                <a:ea typeface="Calibri" panose="020F0502020204030204" pitchFamily="34" charset="0"/>
                <a:cs typeface="Times New Roman" panose="02020603050405020304" pitchFamily="18" charset="0"/>
              </a:rPr>
              <a:t>WF10; WF20; WF30; WF40; WF50; WF60; WF70; WF80; WF90</a:t>
            </a:r>
            <a:br>
              <a:rPr lang="en-GB" sz="1600" b="1" dirty="0">
                <a:effectLst/>
                <a:latin typeface="Calibri" panose="020F0502020204030204" pitchFamily="34" charset="0"/>
                <a:ea typeface="Calibri" panose="020F0502020204030204" pitchFamily="34" charset="0"/>
                <a:cs typeface="Times New Roman" panose="02020603050405020304" pitchFamily="18" charset="0"/>
              </a:rPr>
            </a:b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NPT Officers call signs will follow on from their respective sergeants. For example WF90 is Port Talbot NPT Sgt so his officers will be WF91, WF92 etc. Cardiff Bay NPT Sergeant is EF20 so his officers will be WF21, WF22 etc.</a:t>
            </a:r>
            <a:br>
              <a:rPr lang="en-GB" sz="1200" dirty="0">
                <a:effectLst/>
                <a:latin typeface="Calibri" panose="020F0502020204030204" pitchFamily="34" charset="0"/>
                <a:ea typeface="Calibri" panose="020F0502020204030204" pitchFamily="34" charset="0"/>
                <a:cs typeface="Times New Roman" panose="02020603050405020304" pitchFamily="18" charset="0"/>
              </a:rPr>
            </a:br>
            <a:br>
              <a:rPr lang="en-GB" sz="1200" dirty="0">
                <a:effectLst/>
                <a:latin typeface="Calibri" panose="020F0502020204030204" pitchFamily="34" charset="0"/>
                <a:ea typeface="Calibri" panose="020F0502020204030204" pitchFamily="34" charset="0"/>
                <a:cs typeface="Times New Roman" panose="02020603050405020304" pitchFamily="18" charset="0"/>
              </a:rPr>
            </a:br>
            <a:r>
              <a:rPr lang="en-GB" sz="1200" dirty="0">
                <a:effectLst/>
                <a:latin typeface="Calibri" panose="020F0502020204030204" pitchFamily="34" charset="0"/>
                <a:ea typeface="Calibri" panose="020F0502020204030204" pitchFamily="34" charset="0"/>
                <a:cs typeface="Times New Roman" panose="02020603050405020304" pitchFamily="18" charset="0"/>
              </a:rPr>
              <a:t>PCSOS are more complicated but on the whole there two letter identifier will be different but there two number identifier will follow from there sergeant. For example Port Talbot PCSO would be WW or WY(Depending on how they are funded) 90, 91,92. Cardiff Bay PCSO would be EW or EY (depending how they funded) 20,21,22 etc. Bridgend </a:t>
            </a:r>
            <a:r>
              <a:rPr lang="en-GB" sz="1200" dirty="0" err="1">
                <a:effectLst/>
                <a:latin typeface="Calibri" panose="020F0502020204030204" pitchFamily="34" charset="0"/>
                <a:ea typeface="Calibri" panose="020F0502020204030204" pitchFamily="34" charset="0"/>
                <a:cs typeface="Times New Roman" panose="02020603050405020304" pitchFamily="18" charset="0"/>
              </a:rPr>
              <a:t>PCSo</a:t>
            </a:r>
            <a:r>
              <a:rPr lang="en-GB" sz="1200" dirty="0">
                <a:effectLst/>
                <a:latin typeface="Calibri" panose="020F0502020204030204" pitchFamily="34" charset="0"/>
                <a:ea typeface="Calibri" panose="020F0502020204030204" pitchFamily="34" charset="0"/>
                <a:cs typeface="Times New Roman" panose="02020603050405020304" pitchFamily="18" charset="0"/>
              </a:rPr>
              <a:t> would be CW or CY (depended on how they funded) 60, 61, 62 etc.</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br>
              <a:rPr lang="en-GB" sz="1600" b="1" dirty="0">
                <a:effectLst/>
                <a:latin typeface="Calibri" panose="020F0502020204030204" pitchFamily="34" charset="0"/>
                <a:ea typeface="Calibri" panose="020F0502020204030204" pitchFamily="34" charset="0"/>
                <a:cs typeface="Times New Roman" panose="02020603050405020304" pitchFamily="18" charset="0"/>
              </a:rPr>
            </a:br>
            <a:r>
              <a:rPr lang="en-GB" sz="1600" b="1" u="sng" dirty="0">
                <a:effectLst/>
                <a:latin typeface="Calibri" panose="020F0502020204030204" pitchFamily="34" charset="0"/>
                <a:ea typeface="Calibri" panose="020F0502020204030204" pitchFamily="34" charset="0"/>
                <a:cs typeface="Times New Roman" panose="02020603050405020304" pitchFamily="18" charset="0"/>
              </a:rPr>
              <a:t>Response</a:t>
            </a:r>
            <a:endParaRPr lang="en-GB" sz="1200" u="sng"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The new call signs are broken down into teams rather than what shift officers are on. So new call signs will stay the same and not change for officers. All call signs contain 4 parts, two letters and two letters. </a:t>
            </a:r>
            <a:br>
              <a:rPr lang="en-GB" sz="1200" dirty="0">
                <a:effectLst/>
                <a:latin typeface="Calibri" panose="020F0502020204030204" pitchFamily="34" charset="0"/>
                <a:ea typeface="Calibri" panose="020F0502020204030204" pitchFamily="34" charset="0"/>
                <a:cs typeface="Times New Roman" panose="02020603050405020304" pitchFamily="18" charset="0"/>
              </a:rPr>
            </a:br>
            <a:br>
              <a:rPr lang="en-GB" sz="1200" dirty="0">
                <a:effectLst/>
                <a:latin typeface="Calibri" panose="020F0502020204030204" pitchFamily="34" charset="0"/>
                <a:ea typeface="Calibri" panose="020F0502020204030204" pitchFamily="34" charset="0"/>
                <a:cs typeface="Times New Roman" panose="02020603050405020304" pitchFamily="18" charset="0"/>
              </a:rPr>
            </a:br>
            <a:r>
              <a:rPr lang="en-GB" sz="1200" b="1" dirty="0">
                <a:effectLst/>
                <a:latin typeface="Calibri" panose="020F0502020204030204" pitchFamily="34" charset="0"/>
                <a:ea typeface="Calibri" panose="020F0502020204030204" pitchFamily="34" charset="0"/>
                <a:cs typeface="Times New Roman" panose="02020603050405020304" pitchFamily="18" charset="0"/>
              </a:rPr>
              <a:t>W –</a:t>
            </a:r>
            <a:r>
              <a:rPr lang="en-GB" sz="1200" dirty="0">
                <a:effectLst/>
                <a:latin typeface="Calibri" panose="020F0502020204030204" pitchFamily="34" charset="0"/>
                <a:ea typeface="Calibri" panose="020F0502020204030204" pitchFamily="34" charset="0"/>
                <a:cs typeface="Times New Roman" panose="02020603050405020304" pitchFamily="18" charset="0"/>
              </a:rPr>
              <a:t> Division Identifier</a:t>
            </a:r>
            <a:br>
              <a:rPr lang="en-GB" sz="1200" dirty="0">
                <a:effectLst/>
                <a:latin typeface="Calibri" panose="020F0502020204030204" pitchFamily="34" charset="0"/>
                <a:ea typeface="Calibri" panose="020F0502020204030204" pitchFamily="34" charset="0"/>
                <a:cs typeface="Times New Roman" panose="02020603050405020304" pitchFamily="18" charset="0"/>
              </a:rPr>
            </a:br>
            <a:r>
              <a:rPr lang="en-GB" sz="1200" b="1" dirty="0">
                <a:effectLst/>
                <a:latin typeface="Calibri" panose="020F0502020204030204" pitchFamily="34" charset="0"/>
                <a:ea typeface="Calibri" panose="020F0502020204030204" pitchFamily="34" charset="0"/>
                <a:cs typeface="Times New Roman" panose="02020603050405020304" pitchFamily="18" charset="0"/>
              </a:rPr>
              <a:t>P – </a:t>
            </a:r>
            <a:r>
              <a:rPr lang="en-GB" sz="1200" dirty="0">
                <a:effectLst/>
                <a:latin typeface="Calibri" panose="020F0502020204030204" pitchFamily="34" charset="0"/>
                <a:ea typeface="Calibri" panose="020F0502020204030204" pitchFamily="34" charset="0"/>
                <a:cs typeface="Times New Roman" panose="02020603050405020304" pitchFamily="18" charset="0"/>
              </a:rPr>
              <a:t>Station Identifier</a:t>
            </a:r>
            <a:br>
              <a:rPr lang="en-GB" sz="1200" dirty="0">
                <a:effectLst/>
                <a:latin typeface="Calibri" panose="020F0502020204030204" pitchFamily="34" charset="0"/>
                <a:ea typeface="Calibri" panose="020F0502020204030204" pitchFamily="34" charset="0"/>
                <a:cs typeface="Times New Roman" panose="02020603050405020304" pitchFamily="18" charset="0"/>
              </a:rPr>
            </a:br>
            <a:r>
              <a:rPr lang="en-GB" sz="1200" b="1" dirty="0">
                <a:effectLst/>
                <a:latin typeface="Calibri" panose="020F0502020204030204" pitchFamily="34" charset="0"/>
                <a:ea typeface="Calibri" panose="020F0502020204030204" pitchFamily="34" charset="0"/>
                <a:cs typeface="Times New Roman" panose="02020603050405020304" pitchFamily="18" charset="0"/>
              </a:rPr>
              <a:t>1 –</a:t>
            </a:r>
            <a:r>
              <a:rPr lang="en-GB" sz="1200" dirty="0">
                <a:effectLst/>
                <a:latin typeface="Calibri" panose="020F0502020204030204" pitchFamily="34" charset="0"/>
                <a:ea typeface="Calibri" panose="020F0502020204030204" pitchFamily="34" charset="0"/>
                <a:cs typeface="Times New Roman" panose="02020603050405020304" pitchFamily="18" charset="0"/>
              </a:rPr>
              <a:t> Team Identifier</a:t>
            </a:r>
            <a:br>
              <a:rPr lang="en-GB" sz="1200" dirty="0">
                <a:effectLst/>
                <a:latin typeface="Calibri" panose="020F0502020204030204" pitchFamily="34" charset="0"/>
                <a:ea typeface="Calibri" panose="020F0502020204030204" pitchFamily="34" charset="0"/>
                <a:cs typeface="Times New Roman" panose="02020603050405020304" pitchFamily="18" charset="0"/>
              </a:rPr>
            </a:br>
            <a:r>
              <a:rPr lang="en-GB" sz="1200" b="1" dirty="0">
                <a:effectLst/>
                <a:latin typeface="Calibri" panose="020F0502020204030204" pitchFamily="34" charset="0"/>
                <a:ea typeface="Calibri" panose="020F0502020204030204" pitchFamily="34" charset="0"/>
                <a:cs typeface="Times New Roman" panose="02020603050405020304" pitchFamily="18" charset="0"/>
              </a:rPr>
              <a:t>0 –</a:t>
            </a:r>
            <a:r>
              <a:rPr lang="en-GB" sz="1200" dirty="0">
                <a:effectLst/>
                <a:latin typeface="Calibri" panose="020F0502020204030204" pitchFamily="34" charset="0"/>
                <a:ea typeface="Calibri" panose="020F0502020204030204" pitchFamily="34" charset="0"/>
                <a:cs typeface="Times New Roman" panose="02020603050405020304" pitchFamily="18" charset="0"/>
              </a:rPr>
              <a:t> Officer Identifier</a:t>
            </a:r>
            <a:br>
              <a:rPr lang="en-GB" sz="1200" dirty="0">
                <a:effectLst/>
                <a:latin typeface="Calibri" panose="020F0502020204030204" pitchFamily="34" charset="0"/>
                <a:ea typeface="Calibri" panose="020F0502020204030204" pitchFamily="34" charset="0"/>
                <a:cs typeface="Times New Roman" panose="02020603050405020304" pitchFamily="18" charset="0"/>
              </a:rPr>
            </a:br>
            <a:br>
              <a:rPr lang="en-GB" sz="1200" dirty="0">
                <a:effectLst/>
                <a:latin typeface="Calibri" panose="020F0502020204030204" pitchFamily="34" charset="0"/>
                <a:ea typeface="Calibri" panose="020F0502020204030204" pitchFamily="34" charset="0"/>
                <a:cs typeface="Times New Roman" panose="02020603050405020304" pitchFamily="18" charset="0"/>
              </a:rPr>
            </a:br>
            <a:r>
              <a:rPr lang="en-GB" sz="1200" b="1" dirty="0">
                <a:effectLst/>
                <a:latin typeface="Calibri" panose="020F0502020204030204" pitchFamily="34" charset="0"/>
                <a:ea typeface="Calibri" panose="020F0502020204030204" pitchFamily="34" charset="0"/>
                <a:cs typeface="Times New Roman" panose="02020603050405020304" pitchFamily="18" charset="0"/>
              </a:rPr>
              <a:t>Divisions Identifier</a:t>
            </a:r>
            <a:br>
              <a:rPr lang="en-GB" sz="1200" dirty="0">
                <a:effectLst/>
                <a:latin typeface="Calibri" panose="020F0502020204030204" pitchFamily="34" charset="0"/>
                <a:ea typeface="Calibri" panose="020F0502020204030204" pitchFamily="34" charset="0"/>
                <a:cs typeface="Times New Roman" panose="02020603050405020304" pitchFamily="18" charset="0"/>
              </a:rPr>
            </a:br>
            <a:r>
              <a:rPr lang="en-GB" sz="1200" b="1" dirty="0">
                <a:effectLst/>
                <a:latin typeface="Calibri" panose="020F0502020204030204" pitchFamily="34" charset="0"/>
                <a:ea typeface="Calibri" panose="020F0502020204030204" pitchFamily="34" charset="0"/>
                <a:cs typeface="Times New Roman" panose="02020603050405020304" pitchFamily="18" charset="0"/>
              </a:rPr>
              <a:t>W –</a:t>
            </a:r>
            <a:r>
              <a:rPr lang="en-GB" sz="1200" dirty="0">
                <a:effectLst/>
                <a:latin typeface="Calibri" panose="020F0502020204030204" pitchFamily="34" charset="0"/>
                <a:ea typeface="Calibri" panose="020F0502020204030204" pitchFamily="34" charset="0"/>
                <a:cs typeface="Times New Roman" panose="02020603050405020304" pitchFamily="18" charset="0"/>
              </a:rPr>
              <a:t> Western (Swansea &amp; Neath Port Talbot)</a:t>
            </a:r>
            <a:br>
              <a:rPr lang="en-GB" sz="1200" dirty="0">
                <a:effectLst/>
                <a:latin typeface="Calibri" panose="020F0502020204030204" pitchFamily="34" charset="0"/>
                <a:ea typeface="Calibri" panose="020F0502020204030204" pitchFamily="34" charset="0"/>
                <a:cs typeface="Times New Roman" panose="02020603050405020304" pitchFamily="18" charset="0"/>
              </a:rPr>
            </a:br>
            <a:r>
              <a:rPr lang="en-GB" sz="1200" b="1" dirty="0">
                <a:effectLst/>
                <a:latin typeface="Calibri" panose="020F0502020204030204" pitchFamily="34" charset="0"/>
                <a:ea typeface="Calibri" panose="020F0502020204030204" pitchFamily="34" charset="0"/>
                <a:cs typeface="Times New Roman" panose="02020603050405020304" pitchFamily="18" charset="0"/>
              </a:rPr>
              <a:t>C –</a:t>
            </a:r>
            <a:r>
              <a:rPr lang="en-GB" sz="1200" dirty="0">
                <a:effectLst/>
                <a:latin typeface="Calibri" panose="020F0502020204030204" pitchFamily="34" charset="0"/>
                <a:ea typeface="Calibri" panose="020F0502020204030204" pitchFamily="34" charset="0"/>
                <a:cs typeface="Times New Roman" panose="02020603050405020304" pitchFamily="18" charset="0"/>
              </a:rPr>
              <a:t> Central / Northern (Mid Glamorgan)</a:t>
            </a:r>
            <a:br>
              <a:rPr lang="en-GB" sz="1200" dirty="0">
                <a:effectLst/>
                <a:latin typeface="Calibri" panose="020F0502020204030204" pitchFamily="34" charset="0"/>
                <a:ea typeface="Calibri" panose="020F0502020204030204" pitchFamily="34" charset="0"/>
                <a:cs typeface="Times New Roman" panose="02020603050405020304" pitchFamily="18" charset="0"/>
              </a:rPr>
            </a:br>
            <a:r>
              <a:rPr lang="en-GB" sz="1200" b="1" dirty="0">
                <a:effectLst/>
                <a:latin typeface="Calibri" panose="020F0502020204030204" pitchFamily="34" charset="0"/>
                <a:ea typeface="Calibri" panose="020F0502020204030204" pitchFamily="34" charset="0"/>
                <a:cs typeface="Times New Roman" panose="02020603050405020304" pitchFamily="18" charset="0"/>
              </a:rPr>
              <a:t>E –</a:t>
            </a:r>
            <a:r>
              <a:rPr lang="en-GB" sz="1200" dirty="0">
                <a:effectLst/>
                <a:latin typeface="Calibri" panose="020F0502020204030204" pitchFamily="34" charset="0"/>
                <a:ea typeface="Calibri" panose="020F0502020204030204" pitchFamily="34" charset="0"/>
                <a:cs typeface="Times New Roman" panose="02020603050405020304" pitchFamily="18" charset="0"/>
              </a:rPr>
              <a:t> Eastern (Cardiff &amp; The Vale)</a:t>
            </a:r>
            <a:br>
              <a:rPr lang="en-GB" sz="1200" dirty="0">
                <a:effectLst/>
                <a:latin typeface="Calibri" panose="020F0502020204030204" pitchFamily="34" charset="0"/>
                <a:ea typeface="Calibri" panose="020F0502020204030204" pitchFamily="34" charset="0"/>
                <a:cs typeface="Times New Roman" panose="02020603050405020304" pitchFamily="18" charset="0"/>
              </a:rPr>
            </a:br>
            <a:br>
              <a:rPr lang="en-GB" sz="1200" dirty="0">
                <a:effectLst/>
                <a:latin typeface="Calibri" panose="020F0502020204030204" pitchFamily="34" charset="0"/>
                <a:ea typeface="Calibri" panose="020F0502020204030204" pitchFamily="34" charset="0"/>
                <a:cs typeface="Times New Roman" panose="02020603050405020304" pitchFamily="18" charset="0"/>
              </a:rPr>
            </a:br>
            <a:r>
              <a:rPr lang="en-GB" sz="1200" b="1" dirty="0">
                <a:effectLst/>
                <a:latin typeface="Calibri" panose="020F0502020204030204" pitchFamily="34" charset="0"/>
                <a:ea typeface="Calibri" panose="020F0502020204030204" pitchFamily="34" charset="0"/>
                <a:cs typeface="Times New Roman" panose="02020603050405020304" pitchFamily="18" charset="0"/>
              </a:rPr>
              <a:t>Station Identifiers</a:t>
            </a:r>
            <a:br>
              <a:rPr lang="en-GB" sz="1200" b="1" dirty="0">
                <a:effectLst/>
                <a:latin typeface="Calibri" panose="020F0502020204030204" pitchFamily="34" charset="0"/>
                <a:ea typeface="Calibri" panose="020F0502020204030204" pitchFamily="34" charset="0"/>
                <a:cs typeface="Times New Roman" panose="02020603050405020304" pitchFamily="18" charset="0"/>
              </a:rPr>
            </a:br>
            <a:r>
              <a:rPr lang="en-GB" sz="1200" dirty="0">
                <a:effectLst/>
                <a:latin typeface="Calibri" panose="020F0502020204030204" pitchFamily="34" charset="0"/>
                <a:ea typeface="Calibri" panose="020F0502020204030204" pitchFamily="34" charset="0"/>
                <a:cs typeface="Times New Roman" panose="02020603050405020304" pitchFamily="18" charset="0"/>
              </a:rPr>
              <a:t>There are far too many to list here and same letters can be used in different divisions for example P in Wester is Port Talbot but in Central is Rhondda </a:t>
            </a:r>
            <a:r>
              <a:rPr lang="en-GB" sz="1200" dirty="0" err="1">
                <a:effectLst/>
                <a:latin typeface="Calibri" panose="020F0502020204030204" pitchFamily="34" charset="0"/>
                <a:ea typeface="Calibri" panose="020F0502020204030204" pitchFamily="34" charset="0"/>
                <a:cs typeface="Times New Roman" panose="02020603050405020304" pitchFamily="18" charset="0"/>
              </a:rPr>
              <a:t>Fawr</a:t>
            </a:r>
            <a:r>
              <a:rPr lang="en-GB" sz="1200" dirty="0">
                <a:effectLst/>
                <a:latin typeface="Calibri" panose="020F0502020204030204" pitchFamily="34" charset="0"/>
                <a:ea typeface="Calibri" panose="020F0502020204030204" pitchFamily="34" charset="0"/>
                <a:cs typeface="Times New Roman" panose="02020603050405020304" pitchFamily="18" charset="0"/>
              </a:rPr>
              <a:t>. Full list of call signs can be accessed via link below (opens up a excel sheet)</a:t>
            </a:r>
            <a:br>
              <a:rPr lang="en-GB" sz="1200" dirty="0">
                <a:effectLst/>
                <a:latin typeface="Calibri" panose="020F0502020204030204" pitchFamily="34" charset="0"/>
                <a:ea typeface="Calibri" panose="020F0502020204030204" pitchFamily="34" charset="0"/>
                <a:cs typeface="Times New Roman" panose="02020603050405020304" pitchFamily="18" charset="0"/>
              </a:rPr>
            </a:br>
            <a:br>
              <a:rPr lang="en-GB" sz="1200" dirty="0">
                <a:effectLst/>
                <a:latin typeface="Calibri" panose="020F0502020204030204" pitchFamily="34" charset="0"/>
                <a:ea typeface="Calibri" panose="020F0502020204030204" pitchFamily="34" charset="0"/>
                <a:cs typeface="Times New Roman" panose="02020603050405020304" pitchFamily="18" charset="0"/>
              </a:rPr>
            </a:br>
            <a:r>
              <a:rPr lang="en-GB" sz="1200" b="1" dirty="0">
                <a:effectLst/>
                <a:latin typeface="Calibri" panose="020F0502020204030204" pitchFamily="34" charset="0"/>
                <a:ea typeface="Calibri" panose="020F0502020204030204" pitchFamily="34" charset="0"/>
                <a:cs typeface="Times New Roman" panose="02020603050405020304" pitchFamily="18" charset="0"/>
              </a:rPr>
              <a:t>Team Identifier</a:t>
            </a:r>
            <a:br>
              <a:rPr lang="en-GB" sz="1200" dirty="0">
                <a:effectLst/>
                <a:latin typeface="Calibri" panose="020F0502020204030204" pitchFamily="34" charset="0"/>
                <a:ea typeface="Calibri" panose="020F0502020204030204" pitchFamily="34" charset="0"/>
                <a:cs typeface="Times New Roman" panose="02020603050405020304" pitchFamily="18" charset="0"/>
              </a:rPr>
            </a:br>
            <a:r>
              <a:rPr lang="en-GB" sz="1200" dirty="0">
                <a:effectLst/>
                <a:latin typeface="Calibri" panose="020F0502020204030204" pitchFamily="34" charset="0"/>
                <a:ea typeface="Calibri" panose="020F0502020204030204" pitchFamily="34" charset="0"/>
                <a:cs typeface="Times New Roman" panose="02020603050405020304" pitchFamily="18" charset="0"/>
              </a:rPr>
              <a:t>Response shifts are divided into 5 teams so the number here identifies which team they belong to.</a:t>
            </a:r>
            <a:br>
              <a:rPr lang="en-GB" sz="1200" dirty="0">
                <a:effectLst/>
                <a:latin typeface="Calibri" panose="020F0502020204030204" pitchFamily="34" charset="0"/>
                <a:ea typeface="Calibri" panose="020F0502020204030204" pitchFamily="34" charset="0"/>
                <a:cs typeface="Times New Roman" panose="02020603050405020304" pitchFamily="18" charset="0"/>
              </a:rPr>
            </a:br>
            <a:br>
              <a:rPr lang="en-GB" sz="1200" dirty="0">
                <a:effectLst/>
                <a:latin typeface="Calibri" panose="020F0502020204030204" pitchFamily="34" charset="0"/>
                <a:ea typeface="Calibri" panose="020F0502020204030204" pitchFamily="34" charset="0"/>
                <a:cs typeface="Times New Roman" panose="02020603050405020304" pitchFamily="18" charset="0"/>
              </a:rPr>
            </a:br>
            <a:r>
              <a:rPr lang="en-GB" sz="1200" b="1" dirty="0">
                <a:effectLst/>
                <a:latin typeface="Calibri" panose="020F0502020204030204" pitchFamily="34" charset="0"/>
                <a:ea typeface="Calibri" panose="020F0502020204030204" pitchFamily="34" charset="0"/>
                <a:cs typeface="Times New Roman" panose="02020603050405020304" pitchFamily="18" charset="0"/>
              </a:rPr>
              <a:t>Officer Identifier</a:t>
            </a:r>
            <a:br>
              <a:rPr lang="en-GB" sz="1200" dirty="0">
                <a:effectLst/>
                <a:latin typeface="Calibri" panose="020F0502020204030204" pitchFamily="34" charset="0"/>
                <a:ea typeface="Calibri" panose="020F0502020204030204" pitchFamily="34" charset="0"/>
                <a:cs typeface="Times New Roman" panose="02020603050405020304" pitchFamily="18" charset="0"/>
              </a:rPr>
            </a:br>
            <a:r>
              <a:rPr lang="en-GB" sz="1200" b="1" dirty="0">
                <a:effectLst/>
                <a:latin typeface="Calibri" panose="020F0502020204030204" pitchFamily="34" charset="0"/>
                <a:ea typeface="Calibri" panose="020F0502020204030204" pitchFamily="34" charset="0"/>
                <a:cs typeface="Times New Roman" panose="02020603050405020304" pitchFamily="18" charset="0"/>
              </a:rPr>
              <a:t>0 –</a:t>
            </a:r>
            <a:r>
              <a:rPr lang="en-GB" sz="1200" dirty="0">
                <a:effectLst/>
                <a:latin typeface="Calibri" panose="020F0502020204030204" pitchFamily="34" charset="0"/>
                <a:ea typeface="Calibri" panose="020F0502020204030204" pitchFamily="34" charset="0"/>
                <a:cs typeface="Times New Roman" panose="02020603050405020304" pitchFamily="18" charset="0"/>
              </a:rPr>
              <a:t> 	All ways Identifies the Sergeant on shift</a:t>
            </a:r>
            <a:br>
              <a:rPr lang="en-GB" sz="1200" dirty="0">
                <a:effectLst/>
                <a:latin typeface="Calibri" panose="020F0502020204030204" pitchFamily="34" charset="0"/>
                <a:ea typeface="Calibri" panose="020F0502020204030204" pitchFamily="34" charset="0"/>
                <a:cs typeface="Times New Roman" panose="02020603050405020304" pitchFamily="18" charset="0"/>
              </a:rPr>
            </a:br>
            <a:r>
              <a:rPr lang="en-GB" sz="1200" b="1" dirty="0">
                <a:effectLst/>
                <a:latin typeface="Calibri" panose="020F0502020204030204" pitchFamily="34" charset="0"/>
                <a:ea typeface="Calibri" panose="020F0502020204030204" pitchFamily="34" charset="0"/>
                <a:cs typeface="Times New Roman" panose="02020603050405020304" pitchFamily="18" charset="0"/>
              </a:rPr>
              <a:t>1 –</a:t>
            </a:r>
            <a:r>
              <a:rPr lang="en-GB" sz="1200" dirty="0">
                <a:effectLst/>
                <a:latin typeface="Calibri" panose="020F0502020204030204" pitchFamily="34" charset="0"/>
                <a:ea typeface="Calibri" panose="020F0502020204030204" pitchFamily="34" charset="0"/>
                <a:cs typeface="Times New Roman" panose="02020603050405020304" pitchFamily="18" charset="0"/>
              </a:rPr>
              <a:t> 	All ways identifies the Acting Sergeant on Shift</a:t>
            </a:r>
            <a:br>
              <a:rPr lang="en-GB" sz="1200" dirty="0">
                <a:effectLst/>
                <a:latin typeface="Calibri" panose="020F0502020204030204" pitchFamily="34" charset="0"/>
                <a:ea typeface="Calibri" panose="020F0502020204030204" pitchFamily="34" charset="0"/>
                <a:cs typeface="Times New Roman" panose="02020603050405020304" pitchFamily="18" charset="0"/>
              </a:rPr>
            </a:br>
            <a:r>
              <a:rPr lang="en-GB" sz="1200" b="1" dirty="0">
                <a:effectLst/>
                <a:latin typeface="Calibri" panose="020F0502020204030204" pitchFamily="34" charset="0"/>
                <a:ea typeface="Calibri" panose="020F0502020204030204" pitchFamily="34" charset="0"/>
                <a:cs typeface="Times New Roman" panose="02020603050405020304" pitchFamily="18" charset="0"/>
              </a:rPr>
              <a:t>2 to 9 –</a:t>
            </a:r>
            <a:r>
              <a:rPr lang="en-GB" sz="1200" dirty="0">
                <a:effectLst/>
                <a:latin typeface="Calibri" panose="020F0502020204030204" pitchFamily="34" charset="0"/>
                <a:ea typeface="Calibri" panose="020F0502020204030204" pitchFamily="34" charset="0"/>
                <a:cs typeface="Times New Roman" panose="02020603050405020304" pitchFamily="18" charset="0"/>
              </a:rPr>
              <a:t> Identifies specific officers</a:t>
            </a:r>
            <a:br>
              <a:rPr lang="en-GB" sz="1200" dirty="0">
                <a:effectLst/>
                <a:latin typeface="Calibri" panose="020F0502020204030204" pitchFamily="34" charset="0"/>
                <a:ea typeface="Calibri" panose="020F0502020204030204" pitchFamily="34" charset="0"/>
                <a:cs typeface="Times New Roman" panose="02020603050405020304" pitchFamily="18" charset="0"/>
              </a:rPr>
            </a:br>
            <a:br>
              <a:rPr lang="en-GB" sz="1200" dirty="0">
                <a:effectLst/>
                <a:latin typeface="Calibri" panose="020F0502020204030204" pitchFamily="34" charset="0"/>
                <a:ea typeface="Calibri" panose="020F0502020204030204" pitchFamily="34" charset="0"/>
                <a:cs typeface="Times New Roman" panose="02020603050405020304" pitchFamily="18" charset="0"/>
              </a:rPr>
            </a:br>
            <a:r>
              <a:rPr lang="en-GB" sz="1200" dirty="0" err="1">
                <a:effectLst/>
                <a:latin typeface="Calibri" panose="020F0502020204030204" pitchFamily="34" charset="0"/>
                <a:ea typeface="Calibri" panose="020F0502020204030204" pitchFamily="34" charset="0"/>
                <a:cs typeface="Times New Roman" panose="02020603050405020304" pitchFamily="18" charset="0"/>
              </a:rPr>
              <a:t>Officers</a:t>
            </a:r>
            <a:r>
              <a:rPr lang="en-GB" sz="1200" dirty="0">
                <a:effectLst/>
                <a:latin typeface="Calibri" panose="020F0502020204030204" pitchFamily="34" charset="0"/>
                <a:ea typeface="Calibri" panose="020F0502020204030204" pitchFamily="34" charset="0"/>
                <a:cs typeface="Times New Roman" panose="02020603050405020304" pitchFamily="18" charset="0"/>
              </a:rPr>
              <a:t> when on response will keep their personal call signs unless they change team, station or division.</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br>
              <a:rPr lang="en-GB" sz="1600" b="1" dirty="0">
                <a:effectLst/>
                <a:latin typeface="Calibri" panose="020F0502020204030204" pitchFamily="34" charset="0"/>
                <a:ea typeface="Calibri" panose="020F0502020204030204" pitchFamily="34" charset="0"/>
                <a:cs typeface="Times New Roman" panose="02020603050405020304" pitchFamily="18" charset="0"/>
              </a:rPr>
            </a:br>
            <a:r>
              <a:rPr lang="en-GB" sz="1600" b="1" u="sng" dirty="0">
                <a:effectLst/>
                <a:latin typeface="Calibri" panose="020F0502020204030204" pitchFamily="34" charset="0"/>
                <a:ea typeface="Calibri" panose="020F0502020204030204" pitchFamily="34" charset="0"/>
                <a:cs typeface="Times New Roman" panose="02020603050405020304" pitchFamily="18" charset="0"/>
              </a:rPr>
              <a:t>Tutor Units (Division) </a:t>
            </a:r>
            <a:br>
              <a:rPr lang="en-GB" sz="1600" b="1" u="sng" dirty="0">
                <a:effectLst/>
                <a:latin typeface="Calibri" panose="020F0502020204030204" pitchFamily="34" charset="0"/>
                <a:ea typeface="Calibri" panose="020F0502020204030204" pitchFamily="34" charset="0"/>
                <a:cs typeface="Times New Roman" panose="02020603050405020304" pitchFamily="18" charset="0"/>
              </a:rPr>
            </a:br>
            <a:r>
              <a:rPr lang="en-GB" sz="1200" b="1" dirty="0">
                <a:effectLst/>
                <a:latin typeface="Calibri" panose="020F0502020204030204" pitchFamily="34" charset="0"/>
                <a:ea typeface="Calibri" panose="020F0502020204030204" pitchFamily="34" charset="0"/>
                <a:cs typeface="Times New Roman" panose="02020603050405020304" pitchFamily="18" charset="0"/>
              </a:rPr>
              <a:t>Eastern Students -	</a:t>
            </a:r>
            <a:r>
              <a:rPr lang="en-GB" sz="1200" dirty="0">
                <a:effectLst/>
                <a:latin typeface="Calibri" panose="020F0502020204030204" pitchFamily="34" charset="0"/>
                <a:ea typeface="Calibri" panose="020F0502020204030204" pitchFamily="34" charset="0"/>
                <a:cs typeface="Times New Roman" panose="02020603050405020304" pitchFamily="18" charset="0"/>
              </a:rPr>
              <a:t>KS11 to KS39 (excluding 0)</a:t>
            </a:r>
            <a:br>
              <a:rPr lang="en-GB" sz="1200" dirty="0">
                <a:effectLst/>
                <a:latin typeface="Calibri" panose="020F0502020204030204" pitchFamily="34" charset="0"/>
                <a:ea typeface="Calibri" panose="020F0502020204030204" pitchFamily="34" charset="0"/>
                <a:cs typeface="Times New Roman" panose="02020603050405020304" pitchFamily="18" charset="0"/>
              </a:rPr>
            </a:br>
            <a:r>
              <a:rPr lang="en-GB" sz="1200" b="1" dirty="0">
                <a:effectLst/>
                <a:latin typeface="Calibri" panose="020F0502020204030204" pitchFamily="34" charset="0"/>
                <a:ea typeface="Calibri" panose="020F0502020204030204" pitchFamily="34" charset="0"/>
                <a:cs typeface="Times New Roman" panose="02020603050405020304" pitchFamily="18" charset="0"/>
              </a:rPr>
              <a:t>Central Students -</a:t>
            </a:r>
            <a:r>
              <a:rPr lang="en-GB" sz="1200" dirty="0">
                <a:effectLst/>
                <a:latin typeface="Calibri" panose="020F0502020204030204" pitchFamily="34" charset="0"/>
                <a:ea typeface="Calibri" panose="020F0502020204030204" pitchFamily="34" charset="0"/>
                <a:cs typeface="Times New Roman" panose="02020603050405020304" pitchFamily="18" charset="0"/>
              </a:rPr>
              <a:t>	KS41 to KS69 (excluding 0)</a:t>
            </a:r>
            <a:br>
              <a:rPr lang="en-GB" sz="1200" dirty="0">
                <a:effectLst/>
                <a:latin typeface="Calibri" panose="020F0502020204030204" pitchFamily="34" charset="0"/>
                <a:ea typeface="Calibri" panose="020F0502020204030204" pitchFamily="34" charset="0"/>
                <a:cs typeface="Times New Roman" panose="02020603050405020304" pitchFamily="18" charset="0"/>
              </a:rPr>
            </a:br>
            <a:r>
              <a:rPr lang="en-GB" sz="1200" b="1" dirty="0">
                <a:effectLst/>
                <a:latin typeface="Calibri" panose="020F0502020204030204" pitchFamily="34" charset="0"/>
                <a:ea typeface="Calibri" panose="020F0502020204030204" pitchFamily="34" charset="0"/>
                <a:cs typeface="Times New Roman" panose="02020603050405020304" pitchFamily="18" charset="0"/>
              </a:rPr>
              <a:t>Western Students -</a:t>
            </a:r>
            <a:r>
              <a:rPr lang="en-GB" sz="1200" dirty="0">
                <a:effectLst/>
                <a:latin typeface="Calibri" panose="020F0502020204030204" pitchFamily="34" charset="0"/>
                <a:ea typeface="Calibri" panose="020F0502020204030204" pitchFamily="34" charset="0"/>
                <a:cs typeface="Times New Roman" panose="02020603050405020304" pitchFamily="18" charset="0"/>
              </a:rPr>
              <a:t>	KS71 to KS99 (excluding 0)</a:t>
            </a:r>
            <a:br>
              <a:rPr lang="en-GB" sz="1200" dirty="0">
                <a:effectLst/>
                <a:latin typeface="Calibri" panose="020F0502020204030204" pitchFamily="34" charset="0"/>
                <a:ea typeface="Calibri" panose="020F0502020204030204" pitchFamily="34" charset="0"/>
                <a:cs typeface="Times New Roman" panose="02020603050405020304" pitchFamily="18" charset="0"/>
              </a:rPr>
            </a:br>
            <a:br>
              <a:rPr lang="en-GB" sz="1200" dirty="0">
                <a:effectLst/>
                <a:latin typeface="Calibri" panose="020F0502020204030204" pitchFamily="34" charset="0"/>
                <a:ea typeface="Calibri" panose="020F0502020204030204" pitchFamily="34" charset="0"/>
                <a:cs typeface="Times New Roman" panose="02020603050405020304" pitchFamily="18" charset="0"/>
              </a:rPr>
            </a:br>
            <a:r>
              <a:rPr lang="en-GB" sz="1200" b="1" dirty="0">
                <a:effectLst/>
                <a:latin typeface="Calibri" panose="020F0502020204030204" pitchFamily="34" charset="0"/>
                <a:ea typeface="Calibri" panose="020F0502020204030204" pitchFamily="34" charset="0"/>
                <a:cs typeface="Times New Roman" panose="02020603050405020304" pitchFamily="18" charset="0"/>
              </a:rPr>
              <a:t>ATS -</a:t>
            </a:r>
            <a:r>
              <a:rPr lang="en-GB" sz="1200" dirty="0">
                <a:effectLst/>
                <a:latin typeface="Calibri" panose="020F0502020204030204" pitchFamily="34" charset="0"/>
                <a:ea typeface="Calibri" panose="020F0502020204030204" pitchFamily="34" charset="0"/>
                <a:cs typeface="Times New Roman" panose="02020603050405020304" pitchFamily="18" charset="0"/>
              </a:rPr>
              <a:t>		KT10, KT20, KT30, KT40 </a:t>
            </a:r>
            <a:r>
              <a:rPr lang="en-GB" sz="1200" dirty="0" err="1">
                <a:effectLst/>
                <a:latin typeface="Calibri" panose="020F0502020204030204" pitchFamily="34" charset="0"/>
                <a:ea typeface="Calibri" panose="020F0502020204030204" pitchFamily="34" charset="0"/>
                <a:cs typeface="Times New Roman" panose="02020603050405020304" pitchFamily="18" charset="0"/>
              </a:rPr>
              <a:t>etc</a:t>
            </a:r>
            <a:br>
              <a:rPr lang="en-GB" sz="1200" dirty="0">
                <a:effectLst/>
                <a:latin typeface="Calibri" panose="020F0502020204030204" pitchFamily="34" charset="0"/>
                <a:ea typeface="Calibri" panose="020F0502020204030204" pitchFamily="34" charset="0"/>
                <a:cs typeface="Times New Roman" panose="02020603050405020304" pitchFamily="18" charset="0"/>
              </a:rPr>
            </a:br>
            <a:r>
              <a:rPr lang="en-GB" sz="1200" b="1" dirty="0">
                <a:effectLst/>
                <a:latin typeface="Calibri" panose="020F0502020204030204" pitchFamily="34" charset="0"/>
                <a:ea typeface="Calibri" panose="020F0502020204030204" pitchFamily="34" charset="0"/>
                <a:cs typeface="Times New Roman" panose="02020603050405020304" pitchFamily="18" charset="0"/>
              </a:rPr>
              <a:t>ATO Eastern -		</a:t>
            </a:r>
            <a:r>
              <a:rPr lang="en-GB" sz="1200" dirty="0">
                <a:effectLst/>
                <a:latin typeface="Calibri" panose="020F0502020204030204" pitchFamily="34" charset="0"/>
                <a:ea typeface="Calibri" panose="020F0502020204030204" pitchFamily="34" charset="0"/>
                <a:cs typeface="Times New Roman" panose="02020603050405020304" pitchFamily="18" charset="0"/>
              </a:rPr>
              <a:t>KT11 to KT39 (excluding 0)</a:t>
            </a:r>
            <a:br>
              <a:rPr lang="en-GB" sz="1200" dirty="0">
                <a:effectLst/>
                <a:latin typeface="Calibri" panose="020F0502020204030204" pitchFamily="34" charset="0"/>
                <a:ea typeface="Calibri" panose="020F0502020204030204" pitchFamily="34" charset="0"/>
                <a:cs typeface="Times New Roman" panose="02020603050405020304" pitchFamily="18" charset="0"/>
              </a:rPr>
            </a:br>
            <a:r>
              <a:rPr lang="en-GB" sz="1200" b="1" dirty="0">
                <a:effectLst/>
                <a:latin typeface="Calibri" panose="020F0502020204030204" pitchFamily="34" charset="0"/>
                <a:ea typeface="Calibri" panose="020F0502020204030204" pitchFamily="34" charset="0"/>
                <a:cs typeface="Times New Roman" panose="02020603050405020304" pitchFamily="18" charset="0"/>
              </a:rPr>
              <a:t>ATO Central - </a:t>
            </a:r>
            <a:r>
              <a:rPr lang="en-GB" sz="1200" dirty="0">
                <a:effectLst/>
                <a:latin typeface="Calibri" panose="020F0502020204030204" pitchFamily="34" charset="0"/>
                <a:ea typeface="Calibri" panose="020F0502020204030204" pitchFamily="34" charset="0"/>
                <a:cs typeface="Times New Roman" panose="02020603050405020304" pitchFamily="18" charset="0"/>
              </a:rPr>
              <a:t>	KT41 to KT69 (excluding 0)</a:t>
            </a:r>
            <a:br>
              <a:rPr lang="en-GB" sz="1200" dirty="0">
                <a:effectLst/>
                <a:latin typeface="Calibri" panose="020F0502020204030204" pitchFamily="34" charset="0"/>
                <a:ea typeface="Calibri" panose="020F0502020204030204" pitchFamily="34" charset="0"/>
                <a:cs typeface="Times New Roman" panose="02020603050405020304" pitchFamily="18" charset="0"/>
              </a:rPr>
            </a:br>
            <a:r>
              <a:rPr lang="en-GB" sz="1200" b="1" dirty="0">
                <a:effectLst/>
                <a:latin typeface="Calibri" panose="020F0502020204030204" pitchFamily="34" charset="0"/>
                <a:ea typeface="Calibri" panose="020F0502020204030204" pitchFamily="34" charset="0"/>
                <a:cs typeface="Times New Roman" panose="02020603050405020304" pitchFamily="18" charset="0"/>
              </a:rPr>
              <a:t>ATO Western - </a:t>
            </a:r>
            <a:r>
              <a:rPr lang="en-GB" sz="1200" dirty="0">
                <a:effectLst/>
                <a:latin typeface="Calibri" panose="020F0502020204030204" pitchFamily="34" charset="0"/>
                <a:ea typeface="Calibri" panose="020F0502020204030204" pitchFamily="34" charset="0"/>
                <a:cs typeface="Times New Roman" panose="02020603050405020304" pitchFamily="18" charset="0"/>
              </a:rPr>
              <a:t>	KT71 to KT99 (excluding 0)</a:t>
            </a:r>
          </a:p>
          <a:p>
            <a:pPr>
              <a:lnSpc>
                <a:spcPct val="107000"/>
              </a:lnSpc>
              <a:spcAft>
                <a:spcPts val="800"/>
              </a:spcAft>
            </a:pPr>
            <a:br>
              <a:rPr lang="en-GB" sz="1200" dirty="0">
                <a:effectLst/>
                <a:latin typeface="Calibri" panose="020F0502020204030204" pitchFamily="34" charset="0"/>
                <a:ea typeface="Calibri" panose="020F0502020204030204" pitchFamily="34" charset="0"/>
                <a:cs typeface="Times New Roman" panose="02020603050405020304" pitchFamily="18" charset="0"/>
              </a:rPr>
            </a:b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600" b="1" u="sng" dirty="0">
                <a:effectLst/>
                <a:latin typeface="Calibri" panose="020F0502020204030204" pitchFamily="34" charset="0"/>
                <a:ea typeface="Calibri" panose="020F0502020204030204" pitchFamily="34" charset="0"/>
                <a:cs typeface="Times New Roman" panose="02020603050405020304" pitchFamily="18" charset="0"/>
              </a:rPr>
              <a:t>Other Departments</a:t>
            </a:r>
            <a:endParaRPr lang="en-GB" sz="1200" u="sng"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All other departments have their own call signs (except Trainers in LDS…) Other departments include: </a:t>
            </a:r>
            <a:br>
              <a:rPr lang="en-GB" sz="1200" dirty="0">
                <a:effectLst/>
                <a:latin typeface="Calibri" panose="020F0502020204030204" pitchFamily="34" charset="0"/>
                <a:ea typeface="Calibri" panose="020F0502020204030204" pitchFamily="34" charset="0"/>
                <a:cs typeface="Times New Roman" panose="02020603050405020304" pitchFamily="18" charset="0"/>
              </a:rPr>
            </a:br>
            <a:br>
              <a:rPr lang="en-GB" sz="1200" dirty="0">
                <a:effectLst/>
                <a:latin typeface="Calibri" panose="020F0502020204030204" pitchFamily="34" charset="0"/>
                <a:ea typeface="Calibri" panose="020F0502020204030204" pitchFamily="34" charset="0"/>
                <a:cs typeface="Times New Roman" panose="02020603050405020304" pitchFamily="18" charset="0"/>
              </a:rPr>
            </a:br>
            <a:r>
              <a:rPr lang="en-GB" sz="1200" dirty="0">
                <a:effectLst/>
                <a:latin typeface="Calibri" panose="020F0502020204030204" pitchFamily="34" charset="0"/>
                <a:ea typeface="Calibri" panose="020F0502020204030204" pitchFamily="34" charset="0"/>
                <a:cs typeface="Times New Roman" panose="02020603050405020304" pitchFamily="18" charset="0"/>
              </a:rPr>
              <a:t>Firearms; Public Protection, PSD, FIB (Force Intelligence Bureau), HUBS, Community Safety, BCU Intel, Major Crime, Economic Crime Unit, Priority Policing Team, TST, Dogs, Mounted Section, Specialist Search, Scenes of Crime, CID, Special Constabulary, ACPO, Civil Contingencies, HQ Planning, RPU, K WECTU, K Special Branch, After Dark, WAG (Welsh Assembly </a:t>
            </a:r>
            <a:r>
              <a:rPr lang="en-GB" sz="1200" dirty="0" err="1">
                <a:effectLst/>
                <a:latin typeface="Calibri" panose="020F0502020204030204" pitchFamily="34" charset="0"/>
                <a:ea typeface="Calibri" panose="020F0502020204030204" pitchFamily="34" charset="0"/>
                <a:cs typeface="Times New Roman" panose="02020603050405020304" pitchFamily="18" charset="0"/>
              </a:rPr>
              <a:t>Govt</a:t>
            </a:r>
            <a:r>
              <a:rPr lang="en-GB" sz="1200" dirty="0">
                <a:effectLst/>
                <a:latin typeface="Calibri" panose="020F0502020204030204" pitchFamily="34" charset="0"/>
                <a:ea typeface="Calibri" panose="020F0502020204030204" pitchFamily="34" charset="0"/>
                <a:cs typeface="Times New Roman" panose="02020603050405020304" pitchFamily="18" charset="0"/>
              </a:rPr>
              <a:t> Policing Unit) and Covert Assessment Vehicle.</a:t>
            </a:r>
            <a:br>
              <a:rPr lang="en-GB" sz="1200" dirty="0">
                <a:effectLst/>
                <a:latin typeface="Calibri" panose="020F0502020204030204" pitchFamily="34" charset="0"/>
                <a:ea typeface="Calibri" panose="020F0502020204030204" pitchFamily="34" charset="0"/>
                <a:cs typeface="Times New Roman" panose="02020603050405020304" pitchFamily="18" charset="0"/>
              </a:rPr>
            </a:b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Full list of Call Signs can be found here (Opens up excel spread sheet:</a:t>
            </a:r>
          </a:p>
          <a:p>
            <a:pPr>
              <a:lnSpc>
                <a:spcPct val="107000"/>
              </a:lnSpc>
              <a:spcAft>
                <a:spcPts val="800"/>
              </a:spcAft>
            </a:pPr>
            <a:br>
              <a:rPr lang="en-GB" sz="1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br>
            <a:r>
              <a:rPr lang="en-GB" sz="1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https://bob.swp-rest.police.int/sorce/beacon/PageItem/AppAspx/dmdr/207373/view/Copy%20of%20Call%20signs%204-3%20v8.xlsx</a:t>
            </a: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dirty="0">
              <a:latin typeface="Arial" charset="0"/>
            </a:endParaRPr>
          </a:p>
          <a:p>
            <a:r>
              <a:rPr lang="en-GB" dirty="0">
                <a:latin typeface="Arial" charset="0"/>
              </a:rPr>
              <a:t>(If click</a:t>
            </a:r>
            <a:r>
              <a:rPr lang="en-GB" baseline="0" dirty="0">
                <a:latin typeface="Arial" charset="0"/>
              </a:rPr>
              <a:t> Slide Title will download and open spread sheet)</a:t>
            </a:r>
            <a:endParaRPr lang="en-GB" dirty="0">
              <a:latin typeface="Arial" charset="0"/>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9DB97CA-A6C6-49FA-B68E-E68FAE06F5D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581866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latin typeface="+mn-lt"/>
              </a:rPr>
              <a:t>QTS – What</a:t>
            </a:r>
            <a:r>
              <a:rPr lang="en-GB" b="1" baseline="0" dirty="0">
                <a:latin typeface="+mn-lt"/>
              </a:rPr>
              <a:t> are the grades we use when allocating calls?</a:t>
            </a:r>
          </a:p>
          <a:p>
            <a:endParaRPr lang="en-GB" b="0" dirty="0">
              <a:latin typeface="+mn-lt"/>
            </a:endParaRPr>
          </a:p>
          <a:p>
            <a:r>
              <a:rPr lang="en-GB" b="0" dirty="0">
                <a:latin typeface="+mn-lt"/>
              </a:rPr>
              <a:t>Call grading is fairly</a:t>
            </a:r>
            <a:r>
              <a:rPr lang="en-GB" b="0" baseline="0" dirty="0">
                <a:latin typeface="+mn-lt"/>
              </a:rPr>
              <a:t> complicated and specific crimes do not just fall in one category. Each crime is graded on its specific circumstances. PSC staff carry out a dynamic risk assessment and THRIVE to aid grade calls. Call grading can be changed on an on-going basis depending on information,</a:t>
            </a:r>
            <a:endParaRPr lang="en-GB" b="0" dirty="0">
              <a:latin typeface="+mn-lt"/>
            </a:endParaRPr>
          </a:p>
          <a:p>
            <a:endParaRPr lang="en-GB" b="1" dirty="0">
              <a:latin typeface="+mn-lt"/>
            </a:endParaRPr>
          </a:p>
          <a:p>
            <a:r>
              <a:rPr lang="en-GB" b="1" dirty="0">
                <a:latin typeface="+mn-lt"/>
              </a:rPr>
              <a:t>G1</a:t>
            </a:r>
            <a:r>
              <a:rPr lang="en-GB" b="1" baseline="0" dirty="0">
                <a:latin typeface="+mn-lt"/>
              </a:rPr>
              <a:t> – Emergency, 15 minutes</a:t>
            </a:r>
          </a:p>
          <a:p>
            <a:r>
              <a:rPr lang="en-GB" b="0" baseline="0" dirty="0">
                <a:latin typeface="+mn-lt"/>
              </a:rPr>
              <a:t>On-going incidents or serious crime that put persons in danger or potential danger </a:t>
            </a:r>
            <a:r>
              <a:rPr lang="en-GB" b="0" baseline="0" dirty="0" err="1">
                <a:latin typeface="+mn-lt"/>
              </a:rPr>
              <a:t>ie</a:t>
            </a:r>
            <a:r>
              <a:rPr lang="en-GB" b="0" baseline="0" dirty="0">
                <a:latin typeface="+mn-lt"/>
              </a:rPr>
              <a:t> Domestics, Murder, Fights, Burglary's, Rape, Missing Persons</a:t>
            </a:r>
          </a:p>
          <a:p>
            <a:r>
              <a:rPr lang="en-GB" b="1" baseline="0" dirty="0">
                <a:latin typeface="+mn-lt"/>
              </a:rPr>
              <a:t>G2 – Priority, 60 Minutes</a:t>
            </a:r>
          </a:p>
          <a:p>
            <a:r>
              <a:rPr lang="en-GB" b="0" baseline="0" dirty="0">
                <a:latin typeface="+mn-lt"/>
              </a:rPr>
              <a:t>On-going incidents or serious crime where persons are relatively safe </a:t>
            </a:r>
            <a:r>
              <a:rPr lang="en-GB" b="0" baseline="0" dirty="0" err="1">
                <a:latin typeface="+mn-lt"/>
              </a:rPr>
              <a:t>ie</a:t>
            </a:r>
            <a:r>
              <a:rPr lang="en-GB" b="0" baseline="0" dirty="0">
                <a:latin typeface="+mn-lt"/>
              </a:rPr>
              <a:t> Criminal Damage, Burglary, Missing Person, Assault, Domestic</a:t>
            </a:r>
          </a:p>
          <a:p>
            <a:r>
              <a:rPr lang="en-GB" b="1" baseline="0" dirty="0">
                <a:latin typeface="+mn-lt"/>
              </a:rPr>
              <a:t>G3 – Non Priority, 8 Hours</a:t>
            </a:r>
          </a:p>
          <a:p>
            <a:r>
              <a:rPr lang="en-GB" b="0" baseline="0" dirty="0">
                <a:latin typeface="+mn-lt"/>
              </a:rPr>
              <a:t>Incidents that have occurred but have crime critical opportunities such as shoplifting, criminal damage, some ASB</a:t>
            </a:r>
          </a:p>
          <a:p>
            <a:r>
              <a:rPr lang="en-GB" b="1" baseline="0" dirty="0">
                <a:latin typeface="+mn-lt"/>
              </a:rPr>
              <a:t>G4 – Scheduled, 24 Hours</a:t>
            </a:r>
          </a:p>
          <a:p>
            <a:r>
              <a:rPr lang="en-GB" b="0" baseline="0" dirty="0">
                <a:latin typeface="+mn-lt"/>
              </a:rPr>
              <a:t>Drops to the Scheduled Box for Sgts to allocated (IRT Team have first sight and if cannot resolve will drop to the Schedule Box for individual areas)</a:t>
            </a:r>
            <a:br>
              <a:rPr lang="en-GB" b="0" baseline="0" dirty="0">
                <a:latin typeface="+mn-lt"/>
              </a:rPr>
            </a:br>
            <a:r>
              <a:rPr lang="en-GB" b="0" baseline="0" dirty="0">
                <a:latin typeface="+mn-lt"/>
              </a:rPr>
              <a:t>IE. Criminal Damage, historic (8hrs+) allegations, </a:t>
            </a:r>
          </a:p>
          <a:p>
            <a:r>
              <a:rPr lang="en-GB" b="1" baseline="0" dirty="0">
                <a:latin typeface="+mn-lt"/>
              </a:rPr>
              <a:t>G5 – Resolution without Deployment</a:t>
            </a:r>
          </a:p>
          <a:p>
            <a:r>
              <a:rPr lang="en-GB" b="0" baseline="0" dirty="0">
                <a:latin typeface="+mn-lt"/>
              </a:rPr>
              <a:t>Does not require Police attendance – IE, Road Closures, Filming, Repeat Calls</a:t>
            </a:r>
          </a:p>
          <a:p>
            <a:endParaRPr lang="en-GB" b="0" baseline="0" dirty="0">
              <a:latin typeface="+mn-lt"/>
            </a:endParaRPr>
          </a:p>
          <a:p>
            <a:r>
              <a:rPr lang="en-GB" b="1" baseline="0" dirty="0">
                <a:latin typeface="+mn-lt"/>
              </a:rPr>
              <a:t>Statistics 2018 January to Sept:</a:t>
            </a:r>
            <a:br>
              <a:rPr lang="en-GB" b="1" baseline="0" dirty="0">
                <a:latin typeface="+mn-lt"/>
              </a:rPr>
            </a:br>
            <a:r>
              <a:rPr lang="en-GB" b="0" baseline="0" dirty="0">
                <a:latin typeface="+mn-lt"/>
              </a:rPr>
              <a:t>G1 – 14464 Calls, 50.7% of calls arrived within target</a:t>
            </a:r>
            <a:br>
              <a:rPr lang="en-GB" b="0" baseline="0" dirty="0">
                <a:latin typeface="+mn-lt"/>
              </a:rPr>
            </a:br>
            <a:r>
              <a:rPr lang="en-GB" b="0" baseline="0" dirty="0">
                <a:latin typeface="+mn-lt"/>
              </a:rPr>
              <a:t>G2 – 15457 Calls, 46.1% of calls arrived within target</a:t>
            </a:r>
          </a:p>
          <a:p>
            <a:r>
              <a:rPr lang="en-GB" b="0" baseline="0" dirty="0">
                <a:latin typeface="+mn-lt"/>
              </a:rPr>
              <a:t>G3 – 7139 Calls, 66.7% of calls arrived within target</a:t>
            </a:r>
          </a:p>
          <a:p>
            <a:r>
              <a:rPr lang="en-GB" b="0" baseline="0" dirty="0">
                <a:latin typeface="+mn-lt"/>
              </a:rPr>
              <a:t>G4 – 28310 Calls</a:t>
            </a:r>
          </a:p>
          <a:p>
            <a:r>
              <a:rPr lang="en-GB" b="0" baseline="0" dirty="0">
                <a:latin typeface="+mn-lt"/>
              </a:rPr>
              <a:t>G5 – 7599 Calls</a:t>
            </a:r>
            <a:endParaRPr lang="en-GB" b="0" dirty="0">
              <a:latin typeface="+mn-lt"/>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9DB97CA-A6C6-49FA-B68E-E68FAE06F5D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27155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0"/>
              </a:spcBef>
              <a:spcAft>
                <a:spcPts val="1813"/>
              </a:spcAft>
            </a:pPr>
            <a:r>
              <a:rPr lang="en-GB" b="1" dirty="0"/>
              <a:t>State:</a:t>
            </a:r>
          </a:p>
          <a:p>
            <a:pPr>
              <a:spcBef>
                <a:spcPts val="0"/>
              </a:spcBef>
              <a:spcAft>
                <a:spcPts val="1813"/>
              </a:spcAft>
            </a:pPr>
            <a:r>
              <a:rPr lang="en-GB" dirty="0"/>
              <a:t>Airwave not only supports the 43 police forces in England, Scotland and Wales, it</a:t>
            </a:r>
            <a:r>
              <a:rPr lang="en-GB" baseline="0" dirty="0"/>
              <a:t> is also used by all the emergency services such as ambulance and Fire Service, it is also used by other public safety organisations such as  the British National Lifeboat Service (BNLI ).</a:t>
            </a:r>
          </a:p>
          <a:p>
            <a:pPr>
              <a:spcBef>
                <a:spcPts val="0"/>
              </a:spcBef>
              <a:spcAft>
                <a:spcPts val="1813"/>
              </a:spcAft>
            </a:pPr>
            <a:r>
              <a:rPr lang="en-GB" baseline="0" dirty="0"/>
              <a:t>The system </a:t>
            </a:r>
            <a:r>
              <a:rPr lang="en-GB" dirty="0"/>
              <a:t>uses a technology called Tetra (Terrestrial Trunked Radio) which is half way between a mobile phone system and a </a:t>
            </a:r>
            <a:r>
              <a:rPr lang="en-GB" dirty="0" err="1"/>
              <a:t>walkie</a:t>
            </a:r>
            <a:r>
              <a:rPr lang="en-GB" dirty="0"/>
              <a:t> talkie. It terms of modern technology it’s ancient and very poor at mobile data, which runs at 7.2kbs. Hence, it is not used as a means of data communication. </a:t>
            </a:r>
          </a:p>
          <a:p>
            <a:pPr>
              <a:spcBef>
                <a:spcPts val="0"/>
              </a:spcBef>
              <a:spcAft>
                <a:spcPts val="1813"/>
              </a:spcAft>
            </a:pPr>
            <a:r>
              <a:rPr lang="en-US" dirty="0"/>
              <a:t>Unlike mobile phone technology which uses satellites TETRA works like this:</a:t>
            </a:r>
            <a:br>
              <a:rPr lang="en-US" dirty="0"/>
            </a:br>
            <a:endParaRPr lang="en-US" dirty="0"/>
          </a:p>
          <a:p>
            <a:pPr>
              <a:spcBef>
                <a:spcPts val="0"/>
              </a:spcBef>
              <a:spcAft>
                <a:spcPts val="1813"/>
              </a:spcAft>
            </a:pPr>
            <a:r>
              <a:rPr lang="en-US" b="1" dirty="0"/>
              <a:t>Trainer may produce diagram on wipe board</a:t>
            </a:r>
            <a:endParaRPr lang="en-GB" b="1" dirty="0"/>
          </a:p>
          <a:p>
            <a:pPr>
              <a:spcBef>
                <a:spcPts val="0"/>
              </a:spcBef>
              <a:spcAft>
                <a:spcPts val="1813"/>
              </a:spcAft>
            </a:pPr>
            <a:r>
              <a:rPr lang="en-US" dirty="0"/>
              <a:t>handset - mast - Ground base network (GBN) in effect phone line(trunk)in the ground, to the Airwave Switch site and back out.  No satellites involved!</a:t>
            </a:r>
            <a:endParaRPr lang="en-GB" b="1" dirty="0"/>
          </a:p>
          <a:p>
            <a:pPr>
              <a:spcBef>
                <a:spcPts val="0"/>
              </a:spcBef>
              <a:spcAft>
                <a:spcPts val="1813"/>
              </a:spcAft>
            </a:pPr>
            <a:r>
              <a:rPr lang="en-GB" dirty="0"/>
              <a:t>South Wales Police (as with most forces) uses the </a:t>
            </a:r>
            <a:r>
              <a:rPr lang="en-GB" dirty="0" err="1"/>
              <a:t>Sepura’s</a:t>
            </a:r>
            <a:r>
              <a:rPr lang="en-GB" dirty="0"/>
              <a:t> SRH3900sGPS. It was first introduced in 2004</a:t>
            </a:r>
          </a:p>
          <a:p>
            <a:pPr>
              <a:spcBef>
                <a:spcPts val="0"/>
              </a:spcBef>
              <a:spcAft>
                <a:spcPts val="1813"/>
              </a:spcAft>
            </a:pPr>
            <a:r>
              <a:rPr lang="en-GB" dirty="0"/>
              <a:t>Signal encryption means that it is now a secure network and outsiders cannot listen in.  Hackers are employed by O2 to try to break into the system.</a:t>
            </a:r>
          </a:p>
          <a:p>
            <a:endParaRPr lang="en-GB" dirty="0">
              <a:latin typeface="Arial" charset="0"/>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9DB97CA-A6C6-49FA-B68E-E68FAE06F5D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530090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latin typeface="Arial" charset="0"/>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9DB97CA-A6C6-49FA-B68E-E68FAE06F5D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6325527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latin typeface="Arial" charset="0"/>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9DB97CA-A6C6-49FA-B68E-E68FAE06F5D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0390747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latin typeface="Arial" charset="0"/>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9DB97CA-A6C6-49FA-B68E-E68FAE06F5D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7349106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Rear</a:t>
            </a:r>
            <a:r>
              <a:rPr lang="en-GB" b="1" baseline="0" dirty="0"/>
              <a:t> of handset – </a:t>
            </a:r>
          </a:p>
          <a:p>
            <a:pPr marL="342900" indent="-342900">
              <a:buAutoNum type="arabicPeriod"/>
            </a:pPr>
            <a:r>
              <a:rPr lang="en-GB" baseline="0" dirty="0"/>
              <a:t>With battery fitted.  Explain clip to clip to </a:t>
            </a:r>
            <a:r>
              <a:rPr lang="en-GB" baseline="0" dirty="0" err="1"/>
              <a:t>tacvest</a:t>
            </a:r>
            <a:endParaRPr lang="en-GB" baseline="0" dirty="0"/>
          </a:p>
          <a:p>
            <a:pPr marL="342900" indent="-342900">
              <a:buAutoNum type="arabicPeriod"/>
            </a:pPr>
            <a:r>
              <a:rPr lang="en-GB" baseline="0" dirty="0"/>
              <a:t>Battery removed</a:t>
            </a:r>
          </a:p>
          <a:p>
            <a:pPr marL="342900" indent="-342900">
              <a:buAutoNum type="arabicPeriod"/>
            </a:pPr>
            <a:r>
              <a:rPr lang="en-GB" baseline="0" dirty="0"/>
              <a:t>Under yellow cover – looks like a sim card slot – do not put Sim in this – will get damaged.</a:t>
            </a:r>
          </a:p>
          <a:p>
            <a:endParaRPr lang="en-GB" dirty="0">
              <a:latin typeface="Arial" charset="0"/>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9DB97CA-A6C6-49FA-B68E-E68FAE06F5D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6020807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latin typeface="Arial" charset="0"/>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9DB97CA-A6C6-49FA-B68E-E68FAE06F5D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3713308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dirty="0">
                <a:latin typeface="+mn-lt"/>
              </a:rPr>
              <a:t>ISSI NUMBERS</a:t>
            </a:r>
          </a:p>
          <a:p>
            <a:r>
              <a:rPr lang="en-GB" sz="1200" dirty="0">
                <a:latin typeface="+mn-lt"/>
              </a:rPr>
              <a:t>Each terminal will be assigned to the user by the Individual Short Subscriber Identity number [ISSI] and the users force number. The ISSI identifies the user to other users and in particular the Control Room.</a:t>
            </a:r>
          </a:p>
          <a:p>
            <a:r>
              <a:rPr lang="en-GB" sz="1200" dirty="0">
                <a:latin typeface="+mn-lt"/>
              </a:rPr>
              <a:t>The numbers are split into:</a:t>
            </a:r>
          </a:p>
          <a:p>
            <a:r>
              <a:rPr lang="en-GB" sz="1200" dirty="0">
                <a:latin typeface="+mn-lt"/>
              </a:rPr>
              <a:t>28 –South Wales Police Identification</a:t>
            </a:r>
          </a:p>
          <a:p>
            <a:r>
              <a:rPr lang="en-GB" sz="1200" dirty="0">
                <a:latin typeface="+mn-lt"/>
              </a:rPr>
              <a:t>4/5/6 – Special Constables/Police Staff/ Police Officers</a:t>
            </a:r>
          </a:p>
          <a:p>
            <a:r>
              <a:rPr lang="en-GB" sz="1200" dirty="0">
                <a:latin typeface="+mn-lt"/>
              </a:rPr>
              <a:t>Police Officers  and Specials have their Force number as the identifying numbers</a:t>
            </a:r>
          </a:p>
          <a:p>
            <a:r>
              <a:rPr lang="en-GB" sz="1200" dirty="0">
                <a:latin typeface="+mn-lt"/>
              </a:rPr>
              <a:t>PCSO collar number do not correspond due to duplicate force numbers</a:t>
            </a:r>
          </a:p>
          <a:p>
            <a:endParaRPr lang="en-GB" sz="1200" b="1" dirty="0">
              <a:latin typeface="+mn-lt"/>
            </a:endParaRPr>
          </a:p>
          <a:p>
            <a:r>
              <a:rPr lang="en-GB" sz="1200" b="1" dirty="0">
                <a:latin typeface="+mn-lt"/>
              </a:rPr>
              <a:t>PTP calls</a:t>
            </a:r>
          </a:p>
          <a:p>
            <a:r>
              <a:rPr lang="en-US" sz="1200" dirty="0">
                <a:latin typeface="+mn-lt"/>
              </a:rPr>
              <a:t>Tap the ISSI number straight in ensuring that radio icon is showing. You can use the  toggle switch to change between the phone and radio icon</a:t>
            </a:r>
            <a:endParaRPr lang="en-GB" sz="1200" b="1" dirty="0">
              <a:latin typeface="+mn-lt"/>
            </a:endParaRPr>
          </a:p>
          <a:p>
            <a:r>
              <a:rPr lang="en-US" sz="1200" dirty="0">
                <a:latin typeface="+mn-lt"/>
              </a:rPr>
              <a:t>The Initial pressing of the PTT rings the person’s handset- they press PTT to connect and reply.   From then on you use the set like a radio.  Only one can talk at a time unlike a phone.  When one side has finished what they have to say they must let go of the PPT button making sure you say ‘over’ to let the other party know that you have finished.. </a:t>
            </a:r>
            <a:endParaRPr lang="en-GB" sz="1200" dirty="0">
              <a:latin typeface="+mn-lt"/>
            </a:endParaRPr>
          </a:p>
          <a:p>
            <a:r>
              <a:rPr lang="en-US" sz="1200" b="1" dirty="0">
                <a:latin typeface="+mn-lt"/>
              </a:rPr>
              <a:t>N.B. </a:t>
            </a:r>
            <a:r>
              <a:rPr lang="en-US" sz="1200" dirty="0">
                <a:latin typeface="+mn-lt"/>
              </a:rPr>
              <a:t>If either one of you presses red button it cancels the PTP and drops back into your </a:t>
            </a:r>
            <a:r>
              <a:rPr lang="en-US" sz="1200" dirty="0" err="1">
                <a:latin typeface="+mn-lt"/>
              </a:rPr>
              <a:t>talkgroup</a:t>
            </a:r>
            <a:r>
              <a:rPr lang="en-US" sz="1200" dirty="0">
                <a:latin typeface="+mn-lt"/>
              </a:rPr>
              <a:t>.</a:t>
            </a:r>
            <a:endParaRPr lang="en-GB" sz="1200" dirty="0">
              <a:latin typeface="+mn-lt"/>
            </a:endParaRPr>
          </a:p>
          <a:p>
            <a:r>
              <a:rPr lang="en-US" sz="1200" b="1" dirty="0">
                <a:latin typeface="+mn-lt"/>
              </a:rPr>
              <a:t> </a:t>
            </a:r>
            <a:r>
              <a:rPr lang="en-US" sz="1200" dirty="0">
                <a:latin typeface="+mn-lt"/>
              </a:rPr>
              <a:t>there is also a hang time of about 6 seconds - the conversation needs to be quite fluid, if one of us fails to PTT </a:t>
            </a:r>
            <a:r>
              <a:rPr lang="en-US" sz="1200" dirty="0" err="1">
                <a:latin typeface="+mn-lt"/>
              </a:rPr>
              <a:t>ie</a:t>
            </a:r>
            <a:r>
              <a:rPr lang="en-US" sz="1200" dirty="0">
                <a:latin typeface="+mn-lt"/>
              </a:rPr>
              <a:t> pause for about 6 seconds before replying, you lose the hang time and the call is dropped back into the </a:t>
            </a:r>
            <a:r>
              <a:rPr lang="en-US" sz="1200" dirty="0" err="1">
                <a:latin typeface="+mn-lt"/>
              </a:rPr>
              <a:t>talkgroup</a:t>
            </a:r>
            <a:r>
              <a:rPr lang="en-US" sz="1200" dirty="0">
                <a:latin typeface="+mn-lt"/>
              </a:rPr>
              <a:t>. The conversation needs to be fluid.</a:t>
            </a:r>
            <a:endParaRPr lang="en-GB" sz="1200" dirty="0">
              <a:latin typeface="+mn-lt"/>
            </a:endParaRPr>
          </a:p>
          <a:p>
            <a:r>
              <a:rPr lang="en-US" sz="1200" dirty="0">
                <a:latin typeface="+mn-lt"/>
              </a:rPr>
              <a:t>The Emergency Activation overrides a point-to-point call.</a:t>
            </a:r>
            <a:endParaRPr lang="en-GB" sz="1200" b="1" dirty="0">
              <a:latin typeface="+mn-lt"/>
            </a:endParaRPr>
          </a:p>
          <a:p>
            <a:r>
              <a:rPr lang="en-US" sz="1200" dirty="0">
                <a:latin typeface="+mn-lt"/>
              </a:rPr>
              <a:t>Warning- the danger of being out of </a:t>
            </a:r>
            <a:r>
              <a:rPr lang="en-US" sz="1200" dirty="0" err="1">
                <a:latin typeface="+mn-lt"/>
              </a:rPr>
              <a:t>talkgroup</a:t>
            </a:r>
            <a:r>
              <a:rPr lang="en-US" sz="1200" dirty="0">
                <a:latin typeface="+mn-lt"/>
              </a:rPr>
              <a:t> means the only way PSC/Control room can attract your attention is by sending you a text message.</a:t>
            </a:r>
            <a:endParaRPr lang="en-GB" sz="1200" b="1" dirty="0">
              <a:latin typeface="+mn-lt"/>
            </a:endParaRPr>
          </a:p>
          <a:p>
            <a:r>
              <a:rPr lang="en-US" sz="1200" dirty="0">
                <a:latin typeface="+mn-lt"/>
              </a:rPr>
              <a:t>NOTE: if you need to make a point to point call and there is voice activity on the </a:t>
            </a:r>
            <a:r>
              <a:rPr lang="en-US" sz="1200" dirty="0" err="1">
                <a:latin typeface="+mn-lt"/>
              </a:rPr>
              <a:t>talkgroup</a:t>
            </a:r>
            <a:r>
              <a:rPr lang="en-US" sz="1200" dirty="0">
                <a:latin typeface="+mn-lt"/>
              </a:rPr>
              <a:t> you need to first press the red phone button to temporarily hold you off the </a:t>
            </a:r>
            <a:r>
              <a:rPr lang="en-US" sz="1200" dirty="0" err="1">
                <a:latin typeface="+mn-lt"/>
              </a:rPr>
              <a:t>talkgroup</a:t>
            </a:r>
            <a:r>
              <a:rPr lang="en-US" sz="1200" dirty="0">
                <a:latin typeface="+mn-lt"/>
              </a:rPr>
              <a:t> &amp; allow you to access the PTP. </a:t>
            </a:r>
            <a:endParaRPr lang="en-GB" sz="1200" b="1" dirty="0">
              <a:latin typeface="+mn-lt"/>
            </a:endParaRPr>
          </a:p>
          <a:p>
            <a:r>
              <a:rPr lang="en-GB" sz="1200" dirty="0">
                <a:latin typeface="+mn-lt"/>
              </a:rPr>
              <a:t> </a:t>
            </a:r>
            <a:r>
              <a:rPr lang="en-US" sz="1200" dirty="0">
                <a:latin typeface="+mn-lt"/>
              </a:rPr>
              <a:t>Point to point is not restricted to persons in your </a:t>
            </a:r>
            <a:r>
              <a:rPr lang="en-US" sz="1200" dirty="0" err="1">
                <a:latin typeface="+mn-lt"/>
              </a:rPr>
              <a:t>talkgroup</a:t>
            </a:r>
            <a:r>
              <a:rPr lang="en-US" sz="1200" dirty="0">
                <a:latin typeface="+mn-lt"/>
              </a:rPr>
              <a:t> or even  SWP- you can call anyone in the country that has Airwave as long as you have their ISSI number (&amp; they have the same software version)</a:t>
            </a:r>
            <a:endParaRPr lang="en-GB" sz="1200" dirty="0">
              <a:latin typeface="+mn-lt"/>
            </a:endParaRPr>
          </a:p>
          <a:p>
            <a:endParaRPr lang="en-US" sz="1200" b="1" dirty="0">
              <a:latin typeface="+mn-lt"/>
            </a:endParaRPr>
          </a:p>
          <a:p>
            <a:r>
              <a:rPr lang="en-US" sz="1200" b="1" dirty="0">
                <a:latin typeface="+mn-lt"/>
              </a:rPr>
              <a:t>Trainer to divide class into two groups facing each other.  Students to write their ISSI number on a piece of paper so that student opposite can see it.  Students will then contact each other by PTP</a:t>
            </a:r>
            <a:endParaRPr lang="en-GB" sz="1200" b="1" baseline="0" dirty="0">
              <a:latin typeface="+mn-lt"/>
            </a:endParaRPr>
          </a:p>
          <a:p>
            <a:endParaRPr lang="en-GB" sz="1200" b="1" baseline="0" dirty="0">
              <a:latin typeface="+mn-lt"/>
            </a:endParaRPr>
          </a:p>
          <a:p>
            <a:r>
              <a:rPr lang="en-GB" sz="1200" b="1" dirty="0">
                <a:latin typeface="+mn-lt"/>
              </a:rPr>
              <a:t>TALKGROUPS</a:t>
            </a:r>
            <a:r>
              <a:rPr lang="en-GB" sz="1200" dirty="0">
                <a:latin typeface="+mn-lt"/>
              </a:rPr>
              <a:t>  You can compare </a:t>
            </a:r>
            <a:r>
              <a:rPr lang="en-GB" sz="1200" dirty="0" err="1">
                <a:latin typeface="+mn-lt"/>
              </a:rPr>
              <a:t>Talkgroups</a:t>
            </a:r>
            <a:r>
              <a:rPr lang="en-GB" sz="1200" dirty="0">
                <a:latin typeface="+mn-lt"/>
              </a:rPr>
              <a:t> to channels. They are not geographically restricted and you can travel between BCU’s whilst remaining on your ‘home’ </a:t>
            </a:r>
            <a:r>
              <a:rPr lang="en-GB" sz="1200" dirty="0" err="1">
                <a:latin typeface="+mn-lt"/>
              </a:rPr>
              <a:t>talkgroup</a:t>
            </a:r>
            <a:r>
              <a:rPr lang="en-GB" sz="1200" dirty="0">
                <a:latin typeface="+mn-lt"/>
              </a:rPr>
              <a:t>.</a:t>
            </a:r>
          </a:p>
          <a:p>
            <a:r>
              <a:rPr lang="en-GB" sz="1200" dirty="0">
                <a:latin typeface="+mn-lt"/>
              </a:rPr>
              <a:t>There are a number of different </a:t>
            </a:r>
            <a:r>
              <a:rPr lang="en-GB" sz="1200" dirty="0" err="1">
                <a:latin typeface="+mn-lt"/>
              </a:rPr>
              <a:t>Talkgroups</a:t>
            </a:r>
            <a:r>
              <a:rPr lang="en-GB" sz="1200" dirty="0">
                <a:latin typeface="+mn-lt"/>
              </a:rPr>
              <a:t> within each BCU folder.</a:t>
            </a:r>
          </a:p>
          <a:p>
            <a:r>
              <a:rPr lang="en-GB" sz="1200" b="1" dirty="0">
                <a:latin typeface="+mn-lt"/>
              </a:rPr>
              <a:t>Routine </a:t>
            </a:r>
            <a:r>
              <a:rPr lang="en-GB" sz="1200" b="1" dirty="0" err="1">
                <a:latin typeface="+mn-lt"/>
              </a:rPr>
              <a:t>talkgroup</a:t>
            </a:r>
            <a:r>
              <a:rPr lang="en-GB" sz="1200" b="1" dirty="0">
                <a:latin typeface="+mn-lt"/>
              </a:rPr>
              <a:t>- </a:t>
            </a:r>
            <a:r>
              <a:rPr lang="en-GB" sz="1200" dirty="0">
                <a:latin typeface="+mn-lt"/>
              </a:rPr>
              <a:t>routinely monitored and therefore recorded for evidential purposes. </a:t>
            </a:r>
          </a:p>
          <a:p>
            <a:r>
              <a:rPr lang="en-GB" sz="1200" b="1" dirty="0">
                <a:latin typeface="+mn-lt"/>
              </a:rPr>
              <a:t>Incident </a:t>
            </a:r>
            <a:r>
              <a:rPr lang="en-GB" sz="1200" b="1" dirty="0" err="1">
                <a:latin typeface="+mn-lt"/>
              </a:rPr>
              <a:t>talkgroup</a:t>
            </a:r>
            <a:r>
              <a:rPr lang="en-GB" sz="1200" b="1" dirty="0">
                <a:latin typeface="+mn-lt"/>
              </a:rPr>
              <a:t>- </a:t>
            </a:r>
            <a:r>
              <a:rPr lang="en-GB" sz="1200" dirty="0">
                <a:latin typeface="+mn-lt"/>
              </a:rPr>
              <a:t>only used if large/major incident and incident console allocated.</a:t>
            </a:r>
          </a:p>
          <a:p>
            <a:r>
              <a:rPr lang="en-GB" sz="1200" b="1" dirty="0">
                <a:latin typeface="+mn-lt"/>
              </a:rPr>
              <a:t>Event talk group </a:t>
            </a:r>
            <a:r>
              <a:rPr lang="en-GB" sz="1200" dirty="0">
                <a:latin typeface="+mn-lt"/>
              </a:rPr>
              <a:t>– When some specific event is happening, e.g. a rugby match in the Principality Stadium</a:t>
            </a:r>
          </a:p>
          <a:p>
            <a:r>
              <a:rPr lang="en-GB" sz="1200" b="1" dirty="0">
                <a:latin typeface="+mn-lt"/>
              </a:rPr>
              <a:t>Closed </a:t>
            </a:r>
            <a:r>
              <a:rPr lang="en-GB" sz="1200" b="1" dirty="0" err="1">
                <a:latin typeface="+mn-lt"/>
              </a:rPr>
              <a:t>talkgroup</a:t>
            </a:r>
            <a:r>
              <a:rPr lang="en-GB" sz="1200" b="1" dirty="0">
                <a:latin typeface="+mn-lt"/>
              </a:rPr>
              <a:t> </a:t>
            </a:r>
            <a:r>
              <a:rPr lang="en-GB" sz="1200" dirty="0">
                <a:latin typeface="+mn-lt"/>
              </a:rPr>
              <a:t>- not accessible by ACR &amp; restricted to other users- specialists. </a:t>
            </a:r>
          </a:p>
          <a:p>
            <a:r>
              <a:rPr lang="en-GB" sz="1200" b="1" dirty="0">
                <a:latin typeface="+mn-lt"/>
              </a:rPr>
              <a:t>Screen display</a:t>
            </a:r>
            <a:r>
              <a:rPr lang="en-GB" sz="1200" dirty="0">
                <a:latin typeface="+mn-lt"/>
              </a:rPr>
              <a:t> - all sets displaying same information.- the name of the </a:t>
            </a:r>
            <a:r>
              <a:rPr lang="en-GB" sz="1200" dirty="0" err="1">
                <a:latin typeface="+mn-lt"/>
              </a:rPr>
              <a:t>talkgroup</a:t>
            </a:r>
            <a:r>
              <a:rPr lang="en-GB" sz="1200" dirty="0">
                <a:latin typeface="+mn-lt"/>
              </a:rPr>
              <a:t> – centre- and number of the </a:t>
            </a:r>
            <a:r>
              <a:rPr lang="en-GB" sz="1200" dirty="0" err="1">
                <a:latin typeface="+mn-lt"/>
              </a:rPr>
              <a:t>talkgroup</a:t>
            </a:r>
            <a:r>
              <a:rPr lang="en-GB" sz="1200" dirty="0">
                <a:latin typeface="+mn-lt"/>
              </a:rPr>
              <a:t> –bottom right in box . </a:t>
            </a:r>
          </a:p>
          <a:p>
            <a:r>
              <a:rPr lang="en-GB" sz="1200" dirty="0">
                <a:latin typeface="+mn-lt"/>
              </a:rPr>
              <a:t>Every BCU or Department has it’s own folder, alphabetically listed- </a:t>
            </a:r>
          </a:p>
          <a:p>
            <a:r>
              <a:rPr lang="en-GB" sz="1200" dirty="0">
                <a:latin typeface="+mn-lt"/>
              </a:rPr>
              <a:t>Tap the Mode button and toggle left or right until you find your division/department (alphabetical)- stop, &amp; it will drop onto the screen.</a:t>
            </a:r>
          </a:p>
          <a:p>
            <a:r>
              <a:rPr lang="en-GB" sz="1200" dirty="0">
                <a:latin typeface="+mn-lt"/>
              </a:rPr>
              <a:t>Press the red key to go back to your original </a:t>
            </a:r>
            <a:r>
              <a:rPr lang="en-GB" sz="1200" dirty="0" err="1">
                <a:latin typeface="+mn-lt"/>
              </a:rPr>
              <a:t>Talkgroup</a:t>
            </a:r>
            <a:endParaRPr lang="en-GB" sz="1200" dirty="0">
              <a:latin typeface="+mn-lt"/>
            </a:endParaRPr>
          </a:p>
          <a:p>
            <a:r>
              <a:rPr lang="en-GB" sz="1200" dirty="0">
                <a:latin typeface="+mn-lt"/>
              </a:rPr>
              <a:t>Tap the mode button and use the </a:t>
            </a:r>
            <a:r>
              <a:rPr lang="en-GB" sz="1200" dirty="0" err="1">
                <a:latin typeface="+mn-lt"/>
              </a:rPr>
              <a:t>Navi</a:t>
            </a:r>
            <a:r>
              <a:rPr lang="en-GB" sz="1200" dirty="0">
                <a:latin typeface="+mn-lt"/>
              </a:rPr>
              <a:t> Knob to travel , forward or backward through the </a:t>
            </a:r>
            <a:r>
              <a:rPr lang="en-GB" sz="1200" dirty="0" err="1">
                <a:latin typeface="+mn-lt"/>
              </a:rPr>
              <a:t>talkgroups</a:t>
            </a:r>
            <a:r>
              <a:rPr lang="en-GB" sz="1200" dirty="0">
                <a:latin typeface="+mn-lt"/>
              </a:rPr>
              <a:t> in numerical order.</a:t>
            </a:r>
          </a:p>
          <a:p>
            <a:r>
              <a:rPr lang="en-GB" sz="1200" dirty="0">
                <a:latin typeface="+mn-lt"/>
              </a:rPr>
              <a:t>Press the red key to go back to your original </a:t>
            </a:r>
            <a:r>
              <a:rPr lang="en-GB" sz="1200" dirty="0" err="1">
                <a:latin typeface="+mn-lt"/>
              </a:rPr>
              <a:t>Talkgroup</a:t>
            </a:r>
            <a:endParaRPr lang="en-GB" sz="1200" dirty="0">
              <a:latin typeface="+mn-lt"/>
            </a:endParaRPr>
          </a:p>
          <a:p>
            <a:r>
              <a:rPr lang="en-GB" sz="1200" dirty="0">
                <a:latin typeface="+mn-lt"/>
              </a:rPr>
              <a:t>Only one person at a time can speak, only the controller or emergency button can override it, so if we were all on the same </a:t>
            </a:r>
            <a:r>
              <a:rPr lang="en-GB" sz="1200" dirty="0" err="1">
                <a:latin typeface="+mn-lt"/>
              </a:rPr>
              <a:t>talkgroup</a:t>
            </a:r>
            <a:r>
              <a:rPr lang="en-GB" sz="1200" dirty="0">
                <a:latin typeface="+mn-lt"/>
              </a:rPr>
              <a:t> and I pressed my PTT you can all hear me.</a:t>
            </a:r>
          </a:p>
          <a:p>
            <a:endParaRPr lang="en-GB" sz="1200" dirty="0">
              <a:latin typeface="+mn-lt"/>
            </a:endParaRPr>
          </a:p>
          <a:p>
            <a:r>
              <a:rPr lang="en-GB" sz="1200" dirty="0">
                <a:latin typeface="+mn-lt"/>
              </a:rPr>
              <a:t>Each student is to make a group call asking for a radio check</a:t>
            </a:r>
          </a:p>
          <a:p>
            <a:endParaRPr lang="en-GB" dirty="0">
              <a:latin typeface="Arial" charset="0"/>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9DB97CA-A6C6-49FA-B68E-E68FAE06F5D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1457188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Telephony</a:t>
            </a:r>
            <a:endParaRPr lang="en-GB" b="1" dirty="0"/>
          </a:p>
          <a:p>
            <a:r>
              <a:rPr lang="en-US" b="1" dirty="0"/>
              <a:t>State:</a:t>
            </a:r>
          </a:p>
          <a:p>
            <a:r>
              <a:rPr lang="en-US" dirty="0"/>
              <a:t>The radio can work the same as the desk phone in the office.  It  goes through the SWP telephone exchange at HQ.</a:t>
            </a:r>
          </a:p>
          <a:p>
            <a:endParaRPr lang="en-GB" dirty="0"/>
          </a:p>
          <a:p>
            <a:r>
              <a:rPr lang="en-US" dirty="0"/>
              <a:t>Dial 9  for an outside line, &amp; then the area code – if you forget the 9 you will go straight through to our switchboard!  Ensure a phone icon is displayed</a:t>
            </a:r>
            <a:endParaRPr lang="en-GB" dirty="0"/>
          </a:p>
          <a:p>
            <a:endParaRPr lang="en-US" b="1" dirty="0"/>
          </a:p>
          <a:p>
            <a:r>
              <a:rPr lang="en-US" b="1" dirty="0"/>
              <a:t>Internal number- </a:t>
            </a:r>
            <a:r>
              <a:rPr lang="en-US" dirty="0"/>
              <a:t>simply dial.</a:t>
            </a:r>
            <a:endParaRPr lang="en-GB" b="1" dirty="0"/>
          </a:p>
          <a:p>
            <a:r>
              <a:rPr lang="en-US" dirty="0"/>
              <a:t>No incoming calls </a:t>
            </a:r>
            <a:r>
              <a:rPr lang="en-US" i="1" dirty="0"/>
              <a:t>(at present- may change)</a:t>
            </a:r>
            <a:endParaRPr lang="en-GB" b="1" dirty="0"/>
          </a:p>
          <a:p>
            <a:r>
              <a:rPr lang="en-US" dirty="0"/>
              <a:t>No 0898 or other premium lines</a:t>
            </a:r>
            <a:endParaRPr lang="en-GB" b="1" dirty="0"/>
          </a:p>
          <a:p>
            <a:r>
              <a:rPr lang="en-US" dirty="0"/>
              <a:t>No international calls</a:t>
            </a:r>
            <a:endParaRPr lang="en-GB" b="1" dirty="0"/>
          </a:p>
          <a:p>
            <a:r>
              <a:rPr lang="en-US" b="1" dirty="0"/>
              <a:t>Maximum- </a:t>
            </a:r>
            <a:r>
              <a:rPr lang="en-US" dirty="0"/>
              <a:t>30 minutes</a:t>
            </a:r>
            <a:r>
              <a:rPr lang="en-US" i="1" dirty="0"/>
              <a:t> </a:t>
            </a:r>
            <a:r>
              <a:rPr lang="en-US" dirty="0"/>
              <a:t>before it will cut the call</a:t>
            </a:r>
            <a:endParaRPr lang="en-GB" b="1" dirty="0"/>
          </a:p>
          <a:p>
            <a:r>
              <a:rPr lang="en-US" dirty="0"/>
              <a:t>Emergency activation on </a:t>
            </a:r>
            <a:r>
              <a:rPr lang="en-US" dirty="0" err="1"/>
              <a:t>talkgroup</a:t>
            </a:r>
            <a:r>
              <a:rPr lang="en-US" dirty="0"/>
              <a:t> overrides</a:t>
            </a:r>
            <a:r>
              <a:rPr lang="en-US" b="1" dirty="0"/>
              <a:t>.</a:t>
            </a:r>
            <a:endParaRPr lang="en-GB" b="1" dirty="0"/>
          </a:p>
          <a:p>
            <a:r>
              <a:rPr lang="en-US" i="1" dirty="0"/>
              <a:t>NOTE: if you need to make a telephone call and there is voice activity on the </a:t>
            </a:r>
            <a:r>
              <a:rPr lang="en-US" i="1" dirty="0" err="1"/>
              <a:t>talkgroup</a:t>
            </a:r>
            <a:r>
              <a:rPr lang="en-US" i="1" dirty="0"/>
              <a:t> you need to first press the red phone button to temporarily hold you off the </a:t>
            </a:r>
            <a:r>
              <a:rPr lang="en-US" i="1" dirty="0" err="1"/>
              <a:t>talkgroup</a:t>
            </a:r>
            <a:r>
              <a:rPr lang="en-US" i="1" dirty="0"/>
              <a:t> &amp; allow you to access the telephone call. </a:t>
            </a:r>
            <a:endParaRPr lang="en-GB" b="1" dirty="0"/>
          </a:p>
          <a:p>
            <a:endParaRPr lang="en-GB" dirty="0"/>
          </a:p>
          <a:p>
            <a:endParaRPr lang="en-GB" dirty="0"/>
          </a:p>
          <a:p>
            <a:r>
              <a:rPr lang="en-GB" dirty="0"/>
              <a:t>These two are rarely used because the Samsung has taken over</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9DB97CA-A6C6-49FA-B68E-E68FAE06F5D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1884128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State:</a:t>
            </a:r>
          </a:p>
          <a:p>
            <a:r>
              <a:rPr lang="en-GB" dirty="0"/>
              <a:t>To access menu headings- toggle down and scroll left and right</a:t>
            </a:r>
          </a:p>
          <a:p>
            <a:r>
              <a:rPr lang="en-GB" dirty="0"/>
              <a:t>There are currently 7 menus. </a:t>
            </a:r>
          </a:p>
          <a:p>
            <a:r>
              <a:rPr lang="en-GB" dirty="0"/>
              <a:t>1.  The Directory is where you can save ISSI and telephone/extension numbers</a:t>
            </a:r>
          </a:p>
          <a:p>
            <a:r>
              <a:rPr lang="en-GB" dirty="0"/>
              <a:t>2.  Message Inbox- is where you can find any texts sent to you.  This is rarely used, possibly by PSC if you need to be contacted urgently when on Point-to-Point.</a:t>
            </a:r>
          </a:p>
          <a:p>
            <a:r>
              <a:rPr lang="en-GB" dirty="0"/>
              <a:t>3.  Send status- This is an index of all the status codes . Status Codes are predetermined messages represented by a one or two-digit code. Status messages can be sent from an Airwave terminal to the PSC and vice versa but </a:t>
            </a:r>
            <a:r>
              <a:rPr lang="en-GB" b="1" dirty="0"/>
              <a:t>cannot </a:t>
            </a:r>
            <a:r>
              <a:rPr lang="en-GB" dirty="0"/>
              <a:t>be sent from terminal to terminal. We will look at these in more detail next</a:t>
            </a:r>
          </a:p>
          <a:p>
            <a:pPr marL="345335" indent="-345335">
              <a:buFont typeface="+mj-lt"/>
              <a:buAutoNum type="arabicPeriod"/>
            </a:pPr>
            <a:endParaRPr lang="en-GB" dirty="0"/>
          </a:p>
          <a:p>
            <a:r>
              <a:rPr lang="en-GB" dirty="0"/>
              <a:t>4.   Message Store- text messages stored</a:t>
            </a:r>
          </a:p>
          <a:p>
            <a:r>
              <a:rPr lang="en-GB" dirty="0"/>
              <a:t>5.  Call History- last 20 calls made/received- cannot delete</a:t>
            </a:r>
          </a:p>
          <a:p>
            <a:r>
              <a:rPr lang="en-GB" dirty="0"/>
              <a:t>6.  Folders – these show the folders and Talk-groups of all the BCUs/forces/agencies</a:t>
            </a:r>
          </a:p>
          <a:p>
            <a:r>
              <a:rPr lang="en-GB" dirty="0"/>
              <a:t>7.  Terminal Settings-We will look at these in detail later</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9DB97CA-A6C6-49FA-B68E-E68FAE06F5D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5346600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State:</a:t>
            </a:r>
          </a:p>
          <a:p>
            <a:r>
              <a:rPr lang="en-GB" dirty="0"/>
              <a:t>To access menu headings- toggle down and scroll left and right</a:t>
            </a:r>
          </a:p>
          <a:p>
            <a:r>
              <a:rPr lang="en-GB" dirty="0"/>
              <a:t>There are currently 7 menus. </a:t>
            </a:r>
          </a:p>
          <a:p>
            <a:r>
              <a:rPr lang="en-GB" dirty="0"/>
              <a:t>1.  The Directory is where you can save ISSI and telephone/extension numbers</a:t>
            </a:r>
          </a:p>
          <a:p>
            <a:r>
              <a:rPr lang="en-GB" dirty="0"/>
              <a:t>2.  Message Inbox- is where you can find any texts sent to you.  This is rarely used, possibly by PSC if you need to be contacted urgently when on Point-to-Point.</a:t>
            </a:r>
          </a:p>
          <a:p>
            <a:r>
              <a:rPr lang="en-GB" dirty="0"/>
              <a:t>3.  Send status- This is an index of all the status codes . Status Codes are predetermined messages represented by a one or two-digit code. Status messages can be sent from an Airwave terminal to the PSC and vice versa but </a:t>
            </a:r>
            <a:r>
              <a:rPr lang="en-GB" b="1" dirty="0"/>
              <a:t>cannot </a:t>
            </a:r>
            <a:r>
              <a:rPr lang="en-GB" dirty="0"/>
              <a:t>be sent from terminal to terminal. We will look at these in more detail next</a:t>
            </a:r>
          </a:p>
          <a:p>
            <a:pPr marL="345335" indent="-345335">
              <a:buFont typeface="+mj-lt"/>
              <a:buAutoNum type="arabicPeriod"/>
            </a:pPr>
            <a:endParaRPr lang="en-GB" dirty="0"/>
          </a:p>
          <a:p>
            <a:r>
              <a:rPr lang="en-GB" dirty="0"/>
              <a:t>4.   Message Store- text messages stored</a:t>
            </a:r>
          </a:p>
          <a:p>
            <a:r>
              <a:rPr lang="en-GB" dirty="0"/>
              <a:t>5.  Call History- last 20 calls made/received- cannot delete</a:t>
            </a:r>
          </a:p>
          <a:p>
            <a:r>
              <a:rPr lang="en-GB" dirty="0"/>
              <a:t>6.  Folders – these show the folders and Talk-groups of all the BCUs/forces/agencies</a:t>
            </a:r>
          </a:p>
          <a:p>
            <a:r>
              <a:rPr lang="en-GB" dirty="0"/>
              <a:t>7.  Terminal Settings-We will look at these in detail later</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9DB97CA-A6C6-49FA-B68E-E68FAE06F5D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7351590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State:</a:t>
            </a:r>
          </a:p>
          <a:p>
            <a:r>
              <a:rPr lang="en-GB" dirty="0"/>
              <a:t>Use the down arrow key to access menus-Terminal settings menu 5. Tabs 1-8:-</a:t>
            </a:r>
          </a:p>
          <a:p>
            <a:r>
              <a:rPr lang="en-GB" b="1" dirty="0"/>
              <a:t>1.</a:t>
            </a:r>
            <a:r>
              <a:rPr lang="en-GB" dirty="0"/>
              <a:t> Alerts enabled- cross in the box therefore if call to handset will ring, Press red phone key will remove- no alerts! Press green phone key- cross in box- alerts back on.</a:t>
            </a:r>
          </a:p>
          <a:p>
            <a:r>
              <a:rPr lang="en-GB" b="1" dirty="0"/>
              <a:t>2. </a:t>
            </a:r>
            <a:r>
              <a:rPr lang="en-GB" dirty="0"/>
              <a:t>Loudspeaker enabled- cross in box same as above to switch back light off/on.</a:t>
            </a:r>
          </a:p>
          <a:p>
            <a:r>
              <a:rPr lang="en-GB" b="1" dirty="0"/>
              <a:t>3.</a:t>
            </a:r>
            <a:r>
              <a:rPr lang="en-GB" b="1" baseline="0" dirty="0"/>
              <a:t> </a:t>
            </a:r>
            <a:r>
              <a:rPr lang="en-GB" dirty="0"/>
              <a:t>Backlight – changes the lighting of screens</a:t>
            </a:r>
          </a:p>
          <a:p>
            <a:r>
              <a:rPr lang="en-GB" b="1" dirty="0"/>
              <a:t>4.</a:t>
            </a:r>
            <a:r>
              <a:rPr lang="en-GB" dirty="0"/>
              <a:t> Contrast – changes contrast of screen</a:t>
            </a:r>
          </a:p>
          <a:p>
            <a:r>
              <a:rPr lang="en-GB" b="1" dirty="0"/>
              <a:t>5.</a:t>
            </a:r>
            <a:r>
              <a:rPr lang="en-GB" dirty="0"/>
              <a:t> Operating mode – Trunked Mode / Direct Mode </a:t>
            </a:r>
          </a:p>
          <a:p>
            <a:r>
              <a:rPr lang="en-GB" dirty="0"/>
              <a:t>Direct Mode Operation [DMO] allows operation outside the Airwave infrastructure and offers users the ability to communicate ‘terminal to terminal’ without having to access the Airwave network.</a:t>
            </a:r>
          </a:p>
          <a:p>
            <a:r>
              <a:rPr lang="en-GB" dirty="0"/>
              <a:t>DMO is a useful facility in providing limited local coverage where handheld coverage is poor or non-existent. For example this function may be useful within certain buildings.</a:t>
            </a:r>
          </a:p>
          <a:p>
            <a:pPr marL="0" indent="0">
              <a:buNone/>
            </a:pPr>
            <a:r>
              <a:rPr lang="en-GB" b="1" dirty="0"/>
              <a:t>6.</a:t>
            </a:r>
            <a:r>
              <a:rPr lang="en-GB" dirty="0"/>
              <a:t> Transmit Inhibit </a:t>
            </a:r>
          </a:p>
          <a:p>
            <a:r>
              <a:rPr lang="en-GB" dirty="0"/>
              <a:t>As with mobile phones, radio communications can interfere with certain sensitive equipment.</a:t>
            </a:r>
          </a:p>
          <a:p>
            <a:r>
              <a:rPr lang="en-GB" dirty="0"/>
              <a:t>Transmit Inhibit mode prevents the terminal from transmitting but not receiving. This function should be used when operating or near to sensitive equipment.</a:t>
            </a:r>
          </a:p>
          <a:p>
            <a:r>
              <a:rPr lang="en-GB" dirty="0"/>
              <a:t>Transmit Inhibit mode may be activated by pressing the appropriate soft key. Depressing the same key deactivates Transmit Inhibit mode.</a:t>
            </a:r>
          </a:p>
          <a:p>
            <a:r>
              <a:rPr lang="en-GB" dirty="0"/>
              <a:t>The Transmit Inhibit function should be cancelled as soon as safe and practical.</a:t>
            </a:r>
          </a:p>
          <a:p>
            <a:r>
              <a:rPr lang="en-GB" dirty="0"/>
              <a:t>The Emergency Button will still operate should it be pressed. Transmit Inhibit will be de-activated on pressing the Emergency Button.</a:t>
            </a:r>
          </a:p>
          <a:p>
            <a:r>
              <a:rPr lang="en-GB" dirty="0"/>
              <a:t>When using breathalysers, you need a safe distance of 3metres- if within 3 metres need to use Transmit Inhibit </a:t>
            </a:r>
          </a:p>
          <a:p>
            <a:r>
              <a:rPr lang="en-GB" dirty="0"/>
              <a:t>Hospital equipment or Ambulance-3 metres  or Transmit Inhibit. </a:t>
            </a:r>
          </a:p>
          <a:p>
            <a:r>
              <a:rPr lang="en-GB" dirty="0"/>
              <a:t>You will still have the Emergency Button but need to hold down for a second longer.</a:t>
            </a:r>
          </a:p>
          <a:p>
            <a:r>
              <a:rPr lang="en-GB" b="1" dirty="0"/>
              <a:t>7.</a:t>
            </a:r>
            <a:r>
              <a:rPr lang="en-GB" dirty="0"/>
              <a:t> Here you will find the short key codes, e.g. Pressing and holding 1 will tell PSC you are on duty, pressing and holding 2 will tell them you are on patrol</a:t>
            </a:r>
          </a:p>
          <a:p>
            <a:r>
              <a:rPr lang="en-GB" b="1" dirty="0"/>
              <a:t>8.</a:t>
            </a:r>
            <a:r>
              <a:rPr lang="en-GB" dirty="0"/>
              <a:t> This is rarely used as you don’t send messages using Airwave any more</a:t>
            </a:r>
          </a:p>
          <a:p>
            <a:endParaRPr lang="en-GB" dirty="0"/>
          </a:p>
          <a:p>
            <a:endParaRPr lang="en-US" dirty="0">
              <a:latin typeface="+mn-lt"/>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9DB97CA-A6C6-49FA-B68E-E68FAE06F5D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0171102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State:</a:t>
            </a:r>
          </a:p>
          <a:p>
            <a:r>
              <a:rPr lang="en-GB" dirty="0"/>
              <a:t>Each Airwave hand set is fitted with an Emergency Button intended to be activated when an emergency situation occurs. Such a situation is defined as a time when the user may be physically in danger, under threat or incapacitated and requires immediate assistance.</a:t>
            </a:r>
          </a:p>
          <a:p>
            <a:r>
              <a:rPr lang="en-GB" dirty="0"/>
              <a:t>When the emergency button is activated all transmissions to the PSC Operator monitoring the selected Airwave Talk Group will stop and a channel opened to the radio user. An alert will display on the ICCS. Immediately after activation a series of ‘open microphone’ events occur allowing the radio used to pass details of the emergency.</a:t>
            </a:r>
          </a:p>
          <a:p>
            <a:r>
              <a:rPr lang="en-GB" dirty="0"/>
              <a:t>All other users on the relevant Talk Group will receive an audible and visual alert on their terminals which will identify the user. No other communications should take place until the PSC has confirmed that normal radio traffic may continue.</a:t>
            </a:r>
          </a:p>
          <a:p>
            <a:r>
              <a:rPr lang="en-GB" dirty="0"/>
              <a:t>Upon activation one PSC operator must acknowledge the transmission to handle the communication. Upon acknowledgement by that operator, radio communications for the rest of the operators within the Control Room monitoring the Talk Group will return to normal.</a:t>
            </a:r>
          </a:p>
          <a:p>
            <a:r>
              <a:rPr lang="en-GB" dirty="0"/>
              <a:t> If for any reason the emergency is not acknowledged by an operator monitoring the selected Talk Group the signal will go to the default Talk Group.</a:t>
            </a:r>
          </a:p>
          <a:p>
            <a:endParaRPr lang="en-US" altLang="en-US" dirty="0">
              <a:latin typeface="Arial" panose="020B0604020202020204" pitchFamily="34" charset="0"/>
            </a:endParaRPr>
          </a:p>
          <a:p>
            <a:endParaRPr lang="en-US" dirty="0">
              <a:latin typeface="+mn-lt"/>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9DB97CA-A6C6-49FA-B68E-E68FAE06F5D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1281044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a:t>QTS – In</a:t>
            </a:r>
            <a:r>
              <a:rPr lang="en-GB" b="1" baseline="0"/>
              <a:t> what type of circumstances do you think you would activate your Emergency button?</a:t>
            </a:r>
          </a:p>
          <a:p>
            <a:endParaRPr lang="en-GB"/>
          </a:p>
          <a:p>
            <a:r>
              <a:rPr lang="en-GB" dirty="0"/>
              <a:t>The Emergency Button must only be pressed in an </a:t>
            </a:r>
            <a:r>
              <a:rPr lang="en-GB" b="1" dirty="0"/>
              <a:t>emergency situation </a:t>
            </a:r>
            <a:r>
              <a:rPr lang="en-GB" dirty="0"/>
              <a:t>and where all other means of communication at an Airwave users disposal would fail to meet operational needs when faced with the following:</a:t>
            </a:r>
          </a:p>
          <a:p>
            <a:r>
              <a:rPr lang="en-GB" dirty="0"/>
              <a:t> An imminent risk to Public Safety</a:t>
            </a:r>
          </a:p>
          <a:p>
            <a:r>
              <a:rPr lang="en-GB" dirty="0"/>
              <a:t> An imminent risk to South Wales Police staff</a:t>
            </a:r>
          </a:p>
          <a:p>
            <a:r>
              <a:rPr lang="en-GB" dirty="0"/>
              <a:t> An immediate need to effect an arrest</a:t>
            </a:r>
          </a:p>
          <a:p>
            <a:r>
              <a:rPr lang="en-GB" dirty="0"/>
              <a:t> An immediate need to prevent the escape of a detained person</a:t>
            </a:r>
          </a:p>
          <a:p>
            <a:r>
              <a:rPr lang="en-GB" dirty="0"/>
              <a:t>When you press your emergency button for 2 seconds you will hear a loud bleep and then your radio will cycle the live hands free microphone as follows: -</a:t>
            </a:r>
          </a:p>
          <a:p>
            <a:endParaRPr lang="en-GB" dirty="0"/>
          </a:p>
          <a:p>
            <a:r>
              <a:rPr lang="en-GB" dirty="0"/>
              <a:t> </a:t>
            </a:r>
            <a:r>
              <a:rPr lang="en-GB" b="1" dirty="0"/>
              <a:t>10 seconds of live hands free microphone </a:t>
            </a:r>
            <a:r>
              <a:rPr lang="en-GB" dirty="0"/>
              <a:t>…give out your location and problem</a:t>
            </a:r>
          </a:p>
          <a:p>
            <a:r>
              <a:rPr lang="en-GB" dirty="0"/>
              <a:t> </a:t>
            </a:r>
            <a:r>
              <a:rPr lang="en-GB" b="1" dirty="0"/>
              <a:t>5 seconds of normal transmissions </a:t>
            </a:r>
            <a:r>
              <a:rPr lang="en-GB" dirty="0"/>
              <a:t>……….allows your colleagues to say they are coming to your assistance</a:t>
            </a:r>
          </a:p>
          <a:p>
            <a:r>
              <a:rPr lang="en-GB" dirty="0"/>
              <a:t> </a:t>
            </a:r>
            <a:r>
              <a:rPr lang="en-GB" b="1" dirty="0"/>
              <a:t>10 seconds of live hands free microphone</a:t>
            </a:r>
            <a:r>
              <a:rPr lang="en-GB" dirty="0"/>
              <a:t>…if the control room was transmitting when you pressed the emergency button, then your colleagues may not have heard you. This gives you a second chance to give your location and status.</a:t>
            </a:r>
          </a:p>
          <a:p>
            <a:r>
              <a:rPr lang="en-GB" b="1" dirty="0"/>
              <a:t>If you are able to press your PTT (Speak) button then do so</a:t>
            </a:r>
            <a:r>
              <a:rPr lang="en-GB" dirty="0"/>
              <a:t>. That way you are more likely to be sure that you are transmitting and you don't have to be concerned about which part of the cycle you are in. The hands free facility should be regarded as an extra safety feature for when you are perhaps struggling with someone.</a:t>
            </a:r>
          </a:p>
          <a:p>
            <a:r>
              <a:rPr lang="en-GB" dirty="0"/>
              <a:t>Other radios on the </a:t>
            </a:r>
            <a:r>
              <a:rPr lang="en-GB" dirty="0" err="1"/>
              <a:t>talkgroup</a:t>
            </a:r>
            <a:r>
              <a:rPr lang="en-GB" dirty="0"/>
              <a:t> will hear a </a:t>
            </a:r>
            <a:r>
              <a:rPr lang="en-GB" b="1" dirty="0"/>
              <a:t>loud bleep </a:t>
            </a:r>
            <a:r>
              <a:rPr lang="en-GB" dirty="0"/>
              <a:t>when you press the emergency button. </a:t>
            </a:r>
          </a:p>
          <a:p>
            <a:r>
              <a:rPr lang="en-GB" b="1" dirty="0"/>
              <a:t>Don’t forget….you will still retain priority over all other radio users on the </a:t>
            </a:r>
            <a:r>
              <a:rPr lang="en-GB" b="1" dirty="0" err="1"/>
              <a:t>talkgroup</a:t>
            </a:r>
            <a:r>
              <a:rPr lang="en-GB" b="1" dirty="0"/>
              <a:t> (except for the control room)!!!</a:t>
            </a:r>
            <a:endParaRPr lang="en-GB" dirty="0"/>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9DB97CA-A6C6-49FA-B68E-E68FAE06F5D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22087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has been some discussion</a:t>
            </a:r>
            <a:r>
              <a:rPr lang="en-GB" baseline="0" dirty="0"/>
              <a:t> about the alleged failing in the red emergency button when pressed. These faults have been user error and not a fault with the Airwave set. Therefore each student needs to practice activating their Emergency Button.</a:t>
            </a:r>
          </a:p>
          <a:p>
            <a:endParaRPr lang="en-GB" dirty="0"/>
          </a:p>
          <a:p>
            <a:r>
              <a:rPr lang="en-GB" dirty="0"/>
              <a:t>Trainer to instruct students</a:t>
            </a:r>
            <a:r>
              <a:rPr lang="en-GB" baseline="0" dirty="0"/>
              <a:t> to put their Airwave set into Ops 1 or 2 as highlighted on the PPT and below.</a:t>
            </a:r>
          </a:p>
          <a:p>
            <a:endParaRPr lang="en-GB" baseline="0" dirty="0"/>
          </a:p>
          <a:p>
            <a:pPr lvl="0"/>
            <a:r>
              <a:rPr lang="en-GB" sz="1200" kern="1200" dirty="0">
                <a:solidFill>
                  <a:schemeClr val="tx1"/>
                </a:solidFill>
                <a:effectLst/>
                <a:latin typeface="+mn-lt"/>
                <a:ea typeface="+mn-ea"/>
                <a:cs typeface="+mn-cs"/>
              </a:rPr>
              <a:t>Explain that the button needs to be pressed and held until the emergency tone sounds</a:t>
            </a:r>
          </a:p>
          <a:p>
            <a:pPr lvl="0"/>
            <a:r>
              <a:rPr lang="en-GB" sz="1200" kern="1200" dirty="0">
                <a:solidFill>
                  <a:schemeClr val="tx1"/>
                </a:solidFill>
                <a:effectLst/>
                <a:latin typeface="+mn-lt"/>
                <a:ea typeface="+mn-ea"/>
                <a:cs typeface="+mn-cs"/>
              </a:rPr>
              <a:t>New radios the button may be a bit stiffer.</a:t>
            </a:r>
          </a:p>
          <a:p>
            <a:pPr lvl="0"/>
            <a:r>
              <a:rPr lang="en-GB" sz="1200" kern="1200" dirty="0">
                <a:solidFill>
                  <a:schemeClr val="tx1"/>
                </a:solidFill>
                <a:effectLst/>
                <a:latin typeface="+mn-lt"/>
                <a:ea typeface="+mn-ea"/>
                <a:cs typeface="+mn-cs"/>
              </a:rPr>
              <a:t>Sometimes longer fingernails may prevent it being pressed in sufficiently – be advised.</a:t>
            </a:r>
          </a:p>
          <a:p>
            <a:pPr lvl="0"/>
            <a:r>
              <a:rPr lang="en-GB" sz="1200" kern="1200" dirty="0">
                <a:solidFill>
                  <a:schemeClr val="tx1"/>
                </a:solidFill>
                <a:effectLst/>
                <a:latin typeface="+mn-lt"/>
                <a:ea typeface="+mn-ea"/>
                <a:cs typeface="+mn-cs"/>
              </a:rPr>
              <a:t>The function can be checked by testing the button in DMO mode. (this will not flag up at the PSC)</a:t>
            </a:r>
          </a:p>
          <a:p>
            <a:pPr lvl="0"/>
            <a:r>
              <a:rPr lang="en-GB" sz="1200" kern="1200" dirty="0">
                <a:solidFill>
                  <a:schemeClr val="tx1"/>
                </a:solidFill>
                <a:effectLst/>
                <a:latin typeface="+mn-lt"/>
                <a:ea typeface="+mn-ea"/>
                <a:cs typeface="+mn-cs"/>
              </a:rPr>
              <a:t>Menu | Networks | Op Mode | Direct Mode | DMO1 | Ops 1 (or 2)</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9DB97CA-A6C6-49FA-B68E-E68FAE06F5D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2131108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State:</a:t>
            </a:r>
          </a:p>
          <a:p>
            <a:r>
              <a:rPr lang="en-GB" dirty="0"/>
              <a:t>XC mapping software displays a map of the force area and beyond and has the facility to zoom in or out to suit the needs of the user.</a:t>
            </a:r>
          </a:p>
          <a:p>
            <a:r>
              <a:rPr lang="en-GB" dirty="0"/>
              <a:t>XC directly links with Control Works and displays live incidents on the map. </a:t>
            </a:r>
          </a:p>
          <a:p>
            <a:r>
              <a:rPr lang="en-GB" dirty="0"/>
              <a:t>It also plots units (police workers and vehicles) on the map in real time.</a:t>
            </a:r>
          </a:p>
          <a:p>
            <a:r>
              <a:rPr lang="en-GB" dirty="0"/>
              <a:t>This allows us to utilise resources more effectively by deploying the nearest, most appropriate unit efficiently.</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9DB97CA-A6C6-49FA-B68E-E68FAE06F5D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1493619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QTS</a:t>
            </a:r>
            <a:r>
              <a:rPr lang="en-GB" b="1" baseline="0" dirty="0"/>
              <a:t> -  We have talked about various status codes so what is a Code Yellow?</a:t>
            </a:r>
          </a:p>
          <a:p>
            <a:endParaRPr lang="en-GB" baseline="0" dirty="0"/>
          </a:p>
          <a:p>
            <a:r>
              <a:rPr lang="en-GB" baseline="0" dirty="0"/>
              <a:t>Why is it important to let people know there has been a Code Yellow?</a:t>
            </a:r>
          </a:p>
          <a:p>
            <a:endParaRPr lang="en-GB" baseline="0" dirty="0"/>
          </a:p>
          <a:p>
            <a:r>
              <a:rPr lang="en-GB" baseline="0" dirty="0"/>
              <a:t>Their behaviour? Code 0?</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Contamination issues are not so bad with PARVA now but still informative for others as it can mean many things.</a:t>
            </a:r>
          </a:p>
          <a:p>
            <a:endParaRPr lang="en-GB" b="1"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9DB97CA-A6C6-49FA-B68E-E68FAE06F5D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8807082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QTS – What is</a:t>
            </a:r>
            <a:r>
              <a:rPr lang="en-GB" b="1" baseline="0" dirty="0"/>
              <a:t> a Code Blue</a:t>
            </a:r>
            <a:r>
              <a:rPr lang="en-GB" b="1" dirty="0"/>
              <a:t>?</a:t>
            </a:r>
          </a:p>
          <a:p>
            <a:endParaRPr lang="en-GB" b="1"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9DB97CA-A6C6-49FA-B68E-E68FAE06F5D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048191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0"/>
              </a:spcBef>
            </a:pPr>
            <a:r>
              <a:rPr lang="en-GB" altLang="en-US" sz="1100" dirty="0">
                <a:ea typeface="ＭＳ Ｐゴシック" panose="020B0600070205080204" pitchFamily="34" charset="-128"/>
                <a:cs typeface="Arial" panose="020B0604020202020204" pitchFamily="34" charset="0"/>
              </a:rPr>
              <a:t>The PNC is quite simply a database of information</a:t>
            </a:r>
          </a:p>
          <a:p>
            <a:pPr>
              <a:spcBef>
                <a:spcPts val="0"/>
              </a:spcBef>
            </a:pPr>
            <a:r>
              <a:rPr lang="en-GB" dirty="0"/>
              <a:t>The main applications relate to:</a:t>
            </a:r>
          </a:p>
          <a:p>
            <a:pPr>
              <a:spcBef>
                <a:spcPts val="0"/>
              </a:spcBef>
            </a:pPr>
            <a:r>
              <a:rPr lang="en-GB" dirty="0"/>
              <a:t>people</a:t>
            </a:r>
          </a:p>
          <a:p>
            <a:pPr>
              <a:spcBef>
                <a:spcPts val="0"/>
              </a:spcBef>
            </a:pPr>
            <a:r>
              <a:rPr lang="en-GB" dirty="0"/>
              <a:t>vehicles</a:t>
            </a:r>
          </a:p>
          <a:p>
            <a:pPr>
              <a:spcBef>
                <a:spcPts val="0"/>
              </a:spcBef>
            </a:pPr>
            <a:r>
              <a:rPr lang="en-GB" dirty="0"/>
              <a:t>property</a:t>
            </a:r>
          </a:p>
          <a:p>
            <a:pPr>
              <a:spcBef>
                <a:spcPts val="0"/>
              </a:spcBef>
            </a:pPr>
            <a:r>
              <a:rPr lang="en-GB" dirty="0"/>
              <a:t>information directories</a:t>
            </a:r>
          </a:p>
          <a:p>
            <a:pPr>
              <a:spcBef>
                <a:spcPts val="0"/>
              </a:spcBef>
            </a:pPr>
            <a:r>
              <a:rPr lang="en-GB" dirty="0"/>
              <a:t>broadcast messages.</a:t>
            </a:r>
          </a:p>
          <a:p>
            <a:pPr>
              <a:spcBef>
                <a:spcPts val="0"/>
              </a:spcBef>
            </a:pPr>
            <a:endParaRPr lang="en-GB" dirty="0"/>
          </a:p>
          <a:p>
            <a:pPr>
              <a:spcBef>
                <a:spcPts val="0"/>
              </a:spcBef>
            </a:pPr>
            <a:r>
              <a:rPr lang="en-GB" dirty="0"/>
              <a:t>We will only be concentrating on three of the applications; they are people, vehicles  and  property.</a:t>
            </a:r>
          </a:p>
          <a:p>
            <a:pPr>
              <a:spcBef>
                <a:spcPts val="0"/>
              </a:spcBef>
            </a:pPr>
            <a:r>
              <a:rPr lang="en-GB" dirty="0"/>
              <a:t>In every organisation linked to the PNC authorised operators (the Public Service Centre) enter information onto, or obtain information from, the system. </a:t>
            </a:r>
          </a:p>
          <a:p>
            <a:pPr>
              <a:spcBef>
                <a:spcPts val="0"/>
              </a:spcBef>
            </a:pPr>
            <a:r>
              <a:rPr lang="en-GB" dirty="0"/>
              <a:t>As a police officer you are entitled to use the services of the operators in your force to provide or to obtain this information.  This information must be used for authorised policing purposes only. </a:t>
            </a:r>
            <a:endParaRPr lang="en-GB" altLang="en-US" sz="1100" dirty="0">
              <a:ea typeface="ＭＳ Ｐゴシック" panose="020B0600070205080204" pitchFamily="34" charset="-128"/>
              <a:cs typeface="Arial" panose="020B0604020202020204" pitchFamily="34" charset="0"/>
            </a:endParaRPr>
          </a:p>
          <a:p>
            <a:pPr>
              <a:spcBef>
                <a:spcPts val="0"/>
              </a:spcBef>
            </a:pPr>
            <a:endParaRPr lang="en-GB" altLang="en-US" dirty="0">
              <a:ea typeface="ＭＳ Ｐゴシック" panose="020B0600070205080204" pitchFamily="34" charset="-128"/>
              <a:cs typeface="Arial" panose="020B0604020202020204" pitchFamily="34" charset="0"/>
            </a:endParaRPr>
          </a:p>
          <a:p>
            <a:r>
              <a:rPr lang="en-GB" altLang="en-US" sz="1100" dirty="0">
                <a:ea typeface="ＭＳ Ｐゴシック" panose="020B0600070205080204" pitchFamily="34" charset="-128"/>
                <a:cs typeface="Arial" panose="020B0604020202020204" pitchFamily="34" charset="0"/>
              </a:rPr>
              <a:t>The PNC has a complex cross-referencing system which can link all these  together and so t</a:t>
            </a:r>
            <a:r>
              <a:rPr lang="en-GB" dirty="0"/>
              <a:t>he PNC is not just for keeping records: it is</a:t>
            </a:r>
          </a:p>
          <a:p>
            <a:r>
              <a:rPr lang="en-GB" dirty="0"/>
              <a:t>an investigative and intelligence gathering tool.</a:t>
            </a:r>
            <a:endParaRPr lang="en-GB" altLang="en-US" sz="1100" dirty="0">
              <a:ea typeface="ＭＳ Ｐゴシック" panose="020B0600070205080204" pitchFamily="34" charset="-128"/>
              <a:cs typeface="Arial" panose="020B0604020202020204" pitchFamily="34" charset="0"/>
            </a:endParaRPr>
          </a:p>
          <a:p>
            <a:pPr>
              <a:spcBef>
                <a:spcPts val="0"/>
              </a:spcBef>
            </a:pPr>
            <a:endParaRPr lang="en-GB" altLang="en-US" sz="1100" dirty="0">
              <a:ea typeface="ＭＳ Ｐゴシック" panose="020B0600070205080204" pitchFamily="34" charset="-128"/>
              <a:cs typeface="Arial" panose="020B0604020202020204" pitchFamily="34" charset="0"/>
            </a:endParaRPr>
          </a:p>
          <a:p>
            <a:pPr>
              <a:spcBef>
                <a:spcPts val="0"/>
              </a:spcBef>
            </a:pPr>
            <a:r>
              <a:rPr lang="en-GB" dirty="0"/>
              <a:t>The PNC stores information about almost 6 million people who are of</a:t>
            </a:r>
          </a:p>
          <a:p>
            <a:pPr>
              <a:spcBef>
                <a:spcPts val="0"/>
              </a:spcBef>
            </a:pPr>
            <a:r>
              <a:rPr lang="en-GB" dirty="0"/>
              <a:t>interest to the police. These details are held in electronic folders</a:t>
            </a:r>
          </a:p>
          <a:p>
            <a:pPr>
              <a:spcBef>
                <a:spcPts val="0"/>
              </a:spcBef>
            </a:pPr>
            <a:r>
              <a:rPr lang="en-GB" dirty="0"/>
              <a:t>indexed by the person’s name. However, it is possible to access</a:t>
            </a:r>
          </a:p>
          <a:p>
            <a:pPr>
              <a:spcBef>
                <a:spcPts val="0"/>
              </a:spcBef>
            </a:pPr>
            <a:r>
              <a:rPr lang="en-GB" dirty="0"/>
              <a:t>records using other reference details including driver number, PNCID,</a:t>
            </a:r>
          </a:p>
          <a:p>
            <a:pPr>
              <a:spcBef>
                <a:spcPts val="0"/>
              </a:spcBef>
            </a:pPr>
            <a:r>
              <a:rPr lang="en-GB" dirty="0"/>
              <a:t>CRO (Criminal Record Office), AS (Arrest Summons) number,</a:t>
            </a:r>
          </a:p>
          <a:p>
            <a:pPr>
              <a:spcBef>
                <a:spcPts val="0"/>
              </a:spcBef>
            </a:pPr>
            <a:r>
              <a:rPr lang="en-GB" dirty="0"/>
              <a:t>passport and other identity numbers, or by descriptive or other features.</a:t>
            </a:r>
            <a:endParaRPr lang="en-GB" altLang="en-US" sz="1100" dirty="0">
              <a:ea typeface="ＭＳ Ｐゴシック" panose="020B0600070205080204" pitchFamily="34" charset="-128"/>
              <a:cs typeface="Arial" panose="020B0604020202020204" pitchFamily="34" charset="0"/>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9DB97CA-A6C6-49FA-B68E-E68FAE06F5D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1814438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a:t>QTS:  What information is stored about people on the PNC?</a:t>
            </a:r>
            <a:endParaRPr lang="en-GB" sz="1100" dirty="0"/>
          </a:p>
          <a:p>
            <a:r>
              <a:rPr lang="en-GB" sz="1100" b="1" dirty="0"/>
              <a:t>A: Wanted or missing</a:t>
            </a:r>
            <a:endParaRPr lang="en-GB" sz="1100" dirty="0"/>
          </a:p>
          <a:p>
            <a:r>
              <a:rPr lang="en-GB" sz="1100" dirty="0"/>
              <a:t>This element contains reports on people whose whereabouts are sought for a variety of reasons. It is most important that you understand the responses provided to you for enquiries in this section because </a:t>
            </a:r>
            <a:r>
              <a:rPr lang="en-GB" sz="1100" b="1" dirty="0"/>
              <a:t>not all persons who have a wanted or missing report recorded are actually wanted!! Extreme care is needed to avoid making unlawful arrests.</a:t>
            </a:r>
            <a:endParaRPr lang="en-GB" sz="1100" dirty="0"/>
          </a:p>
          <a:p>
            <a:r>
              <a:rPr lang="en-GB" sz="1100" dirty="0"/>
              <a:t>Wanted or missing reports include:</a:t>
            </a:r>
          </a:p>
          <a:p>
            <a:pPr lvl="0"/>
            <a:r>
              <a:rPr lang="en-GB" sz="1100" dirty="0"/>
              <a:t>people wanted for alleged criminal offences, </a:t>
            </a:r>
            <a:r>
              <a:rPr lang="en-GB" sz="1100" dirty="0" err="1"/>
              <a:t>ie</a:t>
            </a:r>
            <a:r>
              <a:rPr lang="en-GB" sz="1100" dirty="0"/>
              <a:t> have been identified by CCTV</a:t>
            </a:r>
          </a:p>
          <a:p>
            <a:r>
              <a:rPr lang="en-GB" sz="1100" dirty="0"/>
              <a:t>2. people who are wanted because they have failed to appear at court, or for non-payment of fines</a:t>
            </a:r>
          </a:p>
          <a:p>
            <a:r>
              <a:rPr lang="en-GB" sz="1100" dirty="0"/>
              <a:t>3. subjects whose whereabouts are sought as witnesses; for the service of a summons or for the return of property.</a:t>
            </a:r>
          </a:p>
          <a:p>
            <a:r>
              <a:rPr lang="en-GB" sz="1100" dirty="0"/>
              <a:t>4. relates to a person who  has been previously cautioned or convicted or has a case pending.</a:t>
            </a:r>
          </a:p>
          <a:p>
            <a:r>
              <a:rPr lang="en-GB" sz="1100" dirty="0"/>
              <a:t>5. When someone is disqualified by a court, the court notifies the local police who in turn notify PNC with the date the disqualification was awarded and the length of the disqualification </a:t>
            </a:r>
          </a:p>
          <a:p>
            <a:r>
              <a:rPr lang="en-GB" sz="1100" dirty="0"/>
              <a:t>6. Wanted or missing persons section contains reports on people </a:t>
            </a:r>
          </a:p>
          <a:p>
            <a:r>
              <a:rPr lang="en-GB" sz="1100" dirty="0"/>
              <a:t>    whose whereabouts are sought for a number of reasons:</a:t>
            </a:r>
          </a:p>
          <a:p>
            <a:r>
              <a:rPr lang="en-GB" sz="1100" dirty="0"/>
              <a:t>Alleged offences  </a:t>
            </a:r>
          </a:p>
          <a:p>
            <a:r>
              <a:rPr lang="en-GB" sz="1100" dirty="0"/>
              <a:t>Fail to appear  </a:t>
            </a:r>
          </a:p>
          <a:p>
            <a:r>
              <a:rPr lang="en-GB" sz="1100" dirty="0"/>
              <a:t>Witnesses  summons  </a:t>
            </a:r>
          </a:p>
          <a:p>
            <a:r>
              <a:rPr lang="en-GB" sz="1100" dirty="0"/>
              <a:t>Return of property  </a:t>
            </a:r>
          </a:p>
          <a:p>
            <a:r>
              <a:rPr lang="en-GB" sz="1100" dirty="0"/>
              <a:t>Deserters from the Armed Forces</a:t>
            </a:r>
          </a:p>
          <a:p>
            <a:endParaRPr lang="en-GB" sz="1100" dirty="0"/>
          </a:p>
          <a:p>
            <a:r>
              <a:rPr lang="en-GB" sz="1100" b="1" dirty="0"/>
              <a:t>Disqualified drivers </a:t>
            </a:r>
            <a:endParaRPr lang="en-GB" sz="1100" dirty="0"/>
          </a:p>
          <a:p>
            <a:r>
              <a:rPr lang="en-GB" sz="1100" dirty="0"/>
              <a:t>When a court disqualifies someone from driving, the court notifies the police who add the details to the PNC. Details available include the date and length of the disqualification, the court that imposed it, and whether the person has to pass their driving test again. The report stays on the PNC for the duration of the disqualification period. The court also notifies the Driver and Vehicle Licensing Agency (DVLC) </a:t>
            </a:r>
          </a:p>
          <a:p>
            <a:r>
              <a:rPr lang="en-GB" sz="1100" b="1" dirty="0"/>
              <a:t> </a:t>
            </a:r>
            <a:endParaRPr lang="en-GB" sz="1100" dirty="0"/>
          </a:p>
          <a:p>
            <a:r>
              <a:rPr lang="en-GB" sz="1100" b="1" dirty="0"/>
              <a:t>Subject of legal process</a:t>
            </a:r>
            <a:endParaRPr lang="en-GB" sz="1100" dirty="0"/>
          </a:p>
          <a:p>
            <a:r>
              <a:rPr lang="en-GB" sz="1100" dirty="0"/>
              <a:t>Details of recordable offences (normally one for which it is possible to be imprisoned) are recorded on the PNC once the SID has been completed. These details will stay on the system unless the person is not proceeded against, or is found not guilty. Details of where and when the offence occurred, the method to commit it and the crime reference numbers are all recorded. It is important to record as much information as possible for descriptive searching purposes. who will liaise with the police to confirm the details. </a:t>
            </a:r>
            <a:endParaRPr lang="en-GB" altLang="en-US" sz="1100" dirty="0">
              <a:ea typeface="ＭＳ Ｐゴシック" panose="020B0600070205080204" pitchFamily="34" charset="-128"/>
              <a:cs typeface="Arial" panose="020B0604020202020204" pitchFamily="34" charset="0"/>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9DB97CA-A6C6-49FA-B68E-E68FAE06F5D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4677334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a:t>QTS: What information do we need to conduct a person check on</a:t>
            </a:r>
            <a:r>
              <a:rPr lang="en-GB" sz="1100" b="1" baseline="0" dirty="0"/>
              <a:t> the </a:t>
            </a:r>
            <a:r>
              <a:rPr lang="en-GB" sz="1100" b="1" dirty="0"/>
              <a:t>PNC?</a:t>
            </a:r>
            <a:endParaRPr lang="en-GB" sz="1100" dirty="0"/>
          </a:p>
          <a:p>
            <a:endParaRPr lang="en-GB" sz="1100" b="1" dirty="0"/>
          </a:p>
          <a:p>
            <a:r>
              <a:rPr lang="en-GB" sz="1100" b="1" dirty="0"/>
              <a:t>Show slide</a:t>
            </a:r>
            <a:endParaRPr lang="en-GB" sz="1100" dirty="0"/>
          </a:p>
          <a:p>
            <a:r>
              <a:rPr lang="en-GB" sz="1100" b="1" dirty="0"/>
              <a:t>State:</a:t>
            </a:r>
            <a:endParaRPr lang="en-GB" sz="1100" dirty="0"/>
          </a:p>
          <a:p>
            <a:r>
              <a:rPr lang="en-GB" sz="1100" dirty="0"/>
              <a:t>When requesting a check on a person there is a certain amount of information required to turn 6 million people into the one you are asking about. This information must be provided to the operator in the following order:</a:t>
            </a:r>
          </a:p>
          <a:p>
            <a:r>
              <a:rPr lang="en-GB" sz="1100" b="1" dirty="0"/>
              <a:t>Name</a:t>
            </a:r>
            <a:r>
              <a:rPr lang="en-GB" sz="1100" dirty="0"/>
              <a:t>: surname followed by any forename(s) - (</a:t>
            </a:r>
            <a:r>
              <a:rPr lang="en-GB" sz="1100" dirty="0" err="1"/>
              <a:t>eg</a:t>
            </a:r>
            <a:r>
              <a:rPr lang="en-GB" sz="1100" dirty="0"/>
              <a:t> Collier/Mark/Lee) to a maximum total of 54 characters</a:t>
            </a:r>
          </a:p>
          <a:p>
            <a:r>
              <a:rPr lang="en-GB" sz="1100" dirty="0"/>
              <a:t>When requesting a check at least the surname should be requested phonetically.  One reason for this is that one name could be spelt a number of ways, Davies/Davis for example.</a:t>
            </a:r>
          </a:p>
          <a:p>
            <a:r>
              <a:rPr lang="en-GB" sz="1100" b="1" dirty="0"/>
              <a:t>Age</a:t>
            </a:r>
            <a:r>
              <a:rPr lang="en-GB" sz="1100" dirty="0"/>
              <a:t>: date of birth (</a:t>
            </a:r>
            <a:r>
              <a:rPr lang="en-GB" sz="1100" dirty="0" err="1"/>
              <a:t>eg</a:t>
            </a:r>
            <a:r>
              <a:rPr lang="en-GB" sz="1100" dirty="0"/>
              <a:t> 11/05/1960)</a:t>
            </a:r>
          </a:p>
          <a:p>
            <a:r>
              <a:rPr lang="en-GB" sz="1100" b="1" dirty="0"/>
              <a:t>Sex</a:t>
            </a:r>
            <a:r>
              <a:rPr lang="en-GB" sz="1100" dirty="0"/>
              <a:t>: male, female or unknown</a:t>
            </a:r>
          </a:p>
          <a:p>
            <a:r>
              <a:rPr lang="en-GB" sz="1100" b="1" dirty="0"/>
              <a:t>Colour</a:t>
            </a:r>
            <a:r>
              <a:rPr lang="en-GB" sz="1100" dirty="0"/>
              <a:t>: white, non-white or unknown</a:t>
            </a:r>
          </a:p>
          <a:p>
            <a:r>
              <a:rPr lang="en-GB" sz="1100" b="1" dirty="0"/>
              <a:t>Height</a:t>
            </a:r>
            <a:r>
              <a:rPr lang="en-GB" sz="1100" dirty="0"/>
              <a:t>: in feet and inches, or centimetres.</a:t>
            </a:r>
          </a:p>
          <a:p>
            <a:r>
              <a:rPr lang="en-GB" sz="1100" dirty="0"/>
              <a:t>As names are not unique, this method of enquiry may produce a summary of personal records. It is therefore important to provide as much accurate information as possible. Never guess any of the details: if you are not sure of a person’s name ask them to spell it out for you.</a:t>
            </a:r>
          </a:p>
          <a:p>
            <a:r>
              <a:rPr lang="en-GB" sz="1100" dirty="0"/>
              <a:t>There is also a facility called QUEST (Queries Using Extended Search Techniques). This allows operators to search the PNC names database by various aspects besides name and number. The system can be searched by: description; marks, scars and tattoos; previous offences; modus operandi; force/station codes and postcodes, including partial postcodes.</a:t>
            </a:r>
          </a:p>
          <a:p>
            <a:r>
              <a:rPr lang="en-GB" sz="1100" dirty="0"/>
              <a:t>Full attention must be given particularly to marks, scars, and tattoos etc. and to postcodes: not only of where the person lives, but where the offence was committed, their ‘places frequented’ etc.</a:t>
            </a:r>
          </a:p>
          <a:p>
            <a:r>
              <a:rPr lang="en-GB" sz="1100" dirty="0"/>
              <a:t>Consider place of birth to narrow</a:t>
            </a:r>
            <a:r>
              <a:rPr lang="en-GB" sz="1100" baseline="0" dirty="0"/>
              <a:t> down the search </a:t>
            </a:r>
            <a:endParaRPr lang="en-GB" sz="1100"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9DB97CA-A6C6-49FA-B68E-E68FAE06F5D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4873452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a:t>QTS: What information is required for a PNC vehicle check?</a:t>
            </a:r>
            <a:endParaRPr lang="en-GB" sz="1100" dirty="0"/>
          </a:p>
          <a:p>
            <a:r>
              <a:rPr lang="en-GB" sz="1100" b="1" dirty="0"/>
              <a:t> </a:t>
            </a:r>
            <a:endParaRPr lang="en-GB" sz="1100" dirty="0"/>
          </a:p>
          <a:p>
            <a:r>
              <a:rPr lang="en-GB" sz="1100" b="1" dirty="0"/>
              <a:t>A:</a:t>
            </a:r>
            <a:endParaRPr lang="en-GB" sz="1100" dirty="0"/>
          </a:p>
          <a:p>
            <a:r>
              <a:rPr lang="en-GB" sz="1100" b="1" dirty="0"/>
              <a:t>F - Force number</a:t>
            </a:r>
            <a:endParaRPr lang="en-GB" sz="1100" dirty="0"/>
          </a:p>
          <a:p>
            <a:r>
              <a:rPr lang="en-GB" sz="1100" b="1" dirty="0"/>
              <a:t>L - Location</a:t>
            </a:r>
            <a:endParaRPr lang="en-GB" sz="1100" dirty="0"/>
          </a:p>
          <a:p>
            <a:r>
              <a:rPr lang="en-GB" sz="1100" b="1" dirty="0"/>
              <a:t>I - Index</a:t>
            </a:r>
            <a:endParaRPr lang="en-GB" sz="1100" dirty="0"/>
          </a:p>
          <a:p>
            <a:r>
              <a:rPr lang="en-GB" sz="1100" b="1" dirty="0"/>
              <a:t>R - Reason</a:t>
            </a:r>
            <a:endParaRPr lang="en-GB" sz="1100" dirty="0"/>
          </a:p>
          <a:p>
            <a:r>
              <a:rPr lang="en-GB" sz="1100" b="1" dirty="0"/>
              <a:t> </a:t>
            </a:r>
            <a:endParaRPr lang="en-GB" sz="1100" dirty="0"/>
          </a:p>
          <a:p>
            <a:r>
              <a:rPr lang="en-GB" sz="1100" b="1" dirty="0"/>
              <a:t>Trainer to state:</a:t>
            </a:r>
            <a:endParaRPr lang="en-GB" sz="1100" dirty="0"/>
          </a:p>
          <a:p>
            <a:r>
              <a:rPr lang="en-GB" sz="1100" b="1" dirty="0"/>
              <a:t> </a:t>
            </a:r>
            <a:endParaRPr lang="en-GB" sz="1100" dirty="0"/>
          </a:p>
          <a:p>
            <a:r>
              <a:rPr lang="en-GB" sz="1100" dirty="0"/>
              <a:t>An example of how to request a PNC Vehicle check would be: </a:t>
            </a:r>
          </a:p>
          <a:p>
            <a:r>
              <a:rPr lang="en-GB" sz="1100" dirty="0"/>
              <a:t> </a:t>
            </a:r>
          </a:p>
          <a:p>
            <a:r>
              <a:rPr lang="en-GB" sz="1100" dirty="0"/>
              <a:t>“Operator 1234 at </a:t>
            </a:r>
            <a:r>
              <a:rPr lang="en-GB" sz="1100" dirty="0" err="1"/>
              <a:t>Cowbridge</a:t>
            </a:r>
            <a:r>
              <a:rPr lang="en-GB" sz="1100" dirty="0"/>
              <a:t> Road Bridgend, checking index Lima, Golf, 1, 6, Mike, Victor , Romeo, reason vehicle parked causing an obstruction”</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9DB97CA-A6C6-49FA-B68E-E68FAE06F5D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2539779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a:t>QTS: What information is stored about vehicles?</a:t>
            </a:r>
            <a:endParaRPr lang="en-GB" sz="1100" dirty="0"/>
          </a:p>
          <a:p>
            <a:r>
              <a:rPr lang="en-GB" sz="1100" b="1" dirty="0"/>
              <a:t>Lost/Stolen </a:t>
            </a:r>
            <a:r>
              <a:rPr lang="en-GB" sz="1100" dirty="0"/>
              <a:t>This is added when a vehicle is reported lost or stolen</a:t>
            </a:r>
          </a:p>
          <a:p>
            <a:r>
              <a:rPr lang="en-GB" sz="1100" b="1" dirty="0"/>
              <a:t> Found </a:t>
            </a:r>
            <a:r>
              <a:rPr lang="en-GB" sz="1100" dirty="0"/>
              <a:t>This is added when a vehicle is found apparently abandoned, or when a stolen vehicle is found</a:t>
            </a:r>
          </a:p>
          <a:p>
            <a:r>
              <a:rPr lang="en-GB" sz="1100" b="1" dirty="0"/>
              <a:t> Information </a:t>
            </a:r>
            <a:r>
              <a:rPr lang="en-GB" sz="1100" dirty="0"/>
              <a:t>This is used when there is evidence to suggest that the vehicle is, or has been, used in criminal or suspicious activities, or where the police want to trace the vehicle for any other reason (</a:t>
            </a:r>
            <a:r>
              <a:rPr lang="en-GB" sz="1100" dirty="0" err="1"/>
              <a:t>eg</a:t>
            </a:r>
            <a:r>
              <a:rPr lang="en-GB" sz="1100" dirty="0"/>
              <a:t> if it has been involved in a road traffic collision)</a:t>
            </a:r>
          </a:p>
          <a:p>
            <a:r>
              <a:rPr lang="en-GB" sz="1100" b="1" dirty="0"/>
              <a:t> Removed </a:t>
            </a:r>
            <a:r>
              <a:rPr lang="en-GB" sz="1100" dirty="0"/>
              <a:t>a report added when a vehicle has been removed by the police, to avoid later suggestions that it may have been stolen</a:t>
            </a:r>
          </a:p>
          <a:p>
            <a:r>
              <a:rPr lang="en-GB" sz="1100" b="1" dirty="0"/>
              <a:t>Restricted </a:t>
            </a:r>
            <a:r>
              <a:rPr lang="en-GB" sz="1100" dirty="0"/>
              <a:t>added when details of the vehicle must only be given out in the most confidential circumstances and not using open channels, </a:t>
            </a:r>
            <a:r>
              <a:rPr lang="en-GB" sz="1100" dirty="0" err="1"/>
              <a:t>ie</a:t>
            </a:r>
            <a:r>
              <a:rPr lang="en-GB" sz="1100" dirty="0"/>
              <a:t> the radio. There are occasions when security of the record will be such that the keeper details are totally ‘blocked’ from PNC operators; this report will be added to provide information as to how they may be acquired.</a:t>
            </a:r>
          </a:p>
          <a:p>
            <a:r>
              <a:rPr lang="en-GB" sz="1100" b="1" dirty="0"/>
              <a:t> Destroyed </a:t>
            </a:r>
            <a:r>
              <a:rPr lang="en-GB" sz="1100" dirty="0"/>
              <a:t>this report is used where a vehicle has been ‘burnt out’, normally after being stolen.</a:t>
            </a:r>
          </a:p>
          <a:p>
            <a:endParaRPr lang="en-GB" sz="1100"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9DB97CA-A6C6-49FA-B68E-E68FAE06F5D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7686082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a:t>QTS – what</a:t>
            </a:r>
            <a:r>
              <a:rPr lang="en-GB" sz="1100" b="1" baseline="0" dirty="0"/>
              <a:t> other checks can we conduct when checking a vehicle?</a:t>
            </a:r>
            <a:endParaRPr lang="en-GB" sz="1100" b="1" dirty="0"/>
          </a:p>
          <a:p>
            <a:r>
              <a:rPr lang="en-GB" sz="1100" b="1" dirty="0"/>
              <a:t>State:</a:t>
            </a:r>
            <a:endParaRPr lang="en-GB" sz="1100" dirty="0"/>
          </a:p>
          <a:p>
            <a:r>
              <a:rPr lang="en-GB" sz="1100" b="1" dirty="0"/>
              <a:t>VIN enquiry</a:t>
            </a:r>
            <a:endParaRPr lang="en-GB" sz="1100" dirty="0"/>
          </a:p>
          <a:p>
            <a:r>
              <a:rPr lang="en-GB" sz="1100" dirty="0"/>
              <a:t>Where no VRM is available (</a:t>
            </a:r>
            <a:r>
              <a:rPr lang="en-GB" sz="1100" dirty="0" err="1"/>
              <a:t>eg</a:t>
            </a:r>
            <a:r>
              <a:rPr lang="en-GB" sz="1100" dirty="0"/>
              <a:t> with a burnt out vehicle, an off-road motorcycle </a:t>
            </a:r>
            <a:r>
              <a:rPr lang="en-GB" sz="1100" dirty="0" err="1"/>
              <a:t>etc</a:t>
            </a:r>
            <a:r>
              <a:rPr lang="en-GB" sz="1100" dirty="0"/>
              <a:t>) the VIN is searchable. (The VIN is often referred to as the ‘chassis number’.) You can normally find the VIN on a plate under the bonnet, and in other locations too; your force will have a guide to assist you to find the VIN location on different makes of vehicle.</a:t>
            </a:r>
          </a:p>
          <a:p>
            <a:r>
              <a:rPr lang="en-GB" sz="1100" b="1" dirty="0"/>
              <a:t> VODS</a:t>
            </a:r>
            <a:endParaRPr lang="en-GB" sz="1100" dirty="0"/>
          </a:p>
          <a:p>
            <a:r>
              <a:rPr lang="en-GB" sz="1100" dirty="0"/>
              <a:t>The Vehicle On-line Descriptive Search facility is a specialist tool available to just a few operators in each force. Using VODS, it is possible to search the PNC for vehicles even if no numbers are known, by a combination of description and location. This facility can also be used to obtain a list of vehicles registered to a specific postcode. This is now available to most PNC operators. By using the appropriate code, an operator has the ability to search on a postcode and relate to you all vehicles registered to that postcode</a:t>
            </a:r>
          </a:p>
          <a:p>
            <a:r>
              <a:rPr lang="en-GB" sz="1100" dirty="0"/>
              <a:t> It is possible to obtain details of a vehicle’s insurance from a PNC vehicle check. The details will relate to a vehicle as opposed to a person. The check must only be conducted if grounds to request this information exist. </a:t>
            </a:r>
          </a:p>
          <a:p>
            <a:r>
              <a:rPr lang="en-GB" sz="1100" dirty="0"/>
              <a:t>The Motor Insurers’ Bureau (MIB) considers access via PNC to the Motor Insurance Database (MID) as appropriate for all police officers, special constables, police staff and police community support officers when the purpose of the check is to determine, </a:t>
            </a:r>
            <a:r>
              <a:rPr lang="en-GB" sz="1100" b="1" dirty="0"/>
              <a:t>on that day</a:t>
            </a:r>
            <a:r>
              <a:rPr lang="en-GB" sz="1100" dirty="0"/>
              <a:t>, whether a vehicle on the road has a record of insurance on the MID. </a:t>
            </a:r>
          </a:p>
          <a:p>
            <a:r>
              <a:rPr lang="en-GB" sz="1100" dirty="0"/>
              <a:t>Computer generated MOT certificates have now replaced the A5 certificates. The authenticity of computer generated certificates is checkable via the PNC which will show an MOT expiry marker. </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9DB97CA-A6C6-49FA-B68E-E68FAE06F5D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4655150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a:t>State:</a:t>
            </a:r>
          </a:p>
          <a:p>
            <a:r>
              <a:rPr lang="en-GB" sz="1100" b="1" dirty="0"/>
              <a:t>QTS –What other types of information does PNC hold?</a:t>
            </a:r>
          </a:p>
          <a:p>
            <a:r>
              <a:rPr lang="en-GB" sz="1100" dirty="0"/>
              <a:t>The PNC holds details of certain types of property; however, unlike the vehicle application, property will only be recorded on the PNC if it has been reported to the police as lost/stolen or found. </a:t>
            </a:r>
          </a:p>
          <a:p>
            <a:r>
              <a:rPr lang="en-GB" sz="1100" dirty="0"/>
              <a:t>The types of property held on the system are: </a:t>
            </a:r>
          </a:p>
          <a:p>
            <a:r>
              <a:rPr lang="en-GB" sz="1100" b="1" dirty="0"/>
              <a:t>Plant </a:t>
            </a:r>
            <a:r>
              <a:rPr lang="en-GB" sz="1100" dirty="0"/>
              <a:t>Items of machinery used in agricultural, engineering or construction industries (e.g. diggers and concrete mixers). It does not include hand-held machinery </a:t>
            </a:r>
          </a:p>
          <a:p>
            <a:r>
              <a:rPr lang="en-GB" sz="1100" b="1" dirty="0"/>
              <a:t>Engines </a:t>
            </a:r>
            <a:r>
              <a:rPr lang="en-GB" sz="1100" dirty="0"/>
              <a:t>Details of any engines, except marine engines (see below), including engines from stolen vehicles listed on the vehicle application </a:t>
            </a:r>
          </a:p>
          <a:p>
            <a:r>
              <a:rPr lang="en-GB" sz="1100" b="1" dirty="0"/>
              <a:t>Trailers </a:t>
            </a:r>
            <a:r>
              <a:rPr lang="en-GB" sz="1100" dirty="0"/>
              <a:t>Including caravans, sidecars, lorry containers, single and multi-axle trailers </a:t>
            </a:r>
          </a:p>
          <a:p>
            <a:r>
              <a:rPr lang="en-GB" sz="1100" b="1" dirty="0"/>
              <a:t>Animals </a:t>
            </a:r>
            <a:r>
              <a:rPr lang="en-GB" sz="1100" dirty="0"/>
              <a:t>Any animal which has been uniquely marked in some way, e.g. tattooed, microchip implant </a:t>
            </a:r>
          </a:p>
          <a:p>
            <a:r>
              <a:rPr lang="en-GB" sz="1100" b="1" dirty="0"/>
              <a:t>Marine </a:t>
            </a:r>
            <a:r>
              <a:rPr lang="en-GB" sz="1100" dirty="0"/>
              <a:t>Items which include boats, marine engines, jet skis, hull and sail numbers </a:t>
            </a:r>
          </a:p>
          <a:p>
            <a:r>
              <a:rPr lang="en-GB" sz="1100" b="1" dirty="0"/>
              <a:t>Firearms </a:t>
            </a:r>
            <a:r>
              <a:rPr lang="en-GB" sz="1100" dirty="0"/>
              <a:t>Any firearms, including imitations </a:t>
            </a:r>
          </a:p>
          <a:p>
            <a:r>
              <a:rPr lang="en-GB" sz="1100" dirty="0"/>
              <a:t>Details required for both entry and enquiry for items of property include a serial number or other identifying number(s). What the numbers are will depend on the type of property, e.g. marine craft may have a sail number, and an item of plant may have an engine number, and so on. Advise the PNC operator of any number or part number that you can find, together with a description of the property. Your PNC operator may be able to advise you about the standard location of specific reference numbers. </a:t>
            </a:r>
          </a:p>
          <a:p>
            <a:r>
              <a:rPr lang="en-GB" sz="1100" dirty="0"/>
              <a:t>Again, in the absence of any numbers there is a facility to carry out a descriptive search on any item of property. Any descriptive features can be input for a search across the whole property application or focused on up to five force areas. This facility also has the capability to give intelligence, e.g. the number of firearms stolen/found in a force area over a stated period of time. </a:t>
            </a:r>
          </a:p>
          <a:p>
            <a:endParaRPr lang="en-GB" sz="1100"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9DB97CA-A6C6-49FA-B68E-E68FAE06F5D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6308519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a:t>State:</a:t>
            </a:r>
          </a:p>
          <a:p>
            <a:r>
              <a:rPr lang="en-GB" sz="1100" dirty="0"/>
              <a:t>When requesting a PNC check use “Airwave” to request the check and </a:t>
            </a:r>
            <a:r>
              <a:rPr lang="en-GB" sz="1100" b="1" dirty="0"/>
              <a:t>WAIT, </a:t>
            </a:r>
            <a:r>
              <a:rPr lang="en-GB" sz="1100" dirty="0"/>
              <a:t>don’t go straight into the request because PSC staff will have to bring up the relevant PNC screen</a:t>
            </a:r>
          </a:p>
          <a:p>
            <a:r>
              <a:rPr lang="en-GB" sz="1100" dirty="0"/>
              <a:t>When asked to “Go ahead” with your check...</a:t>
            </a:r>
          </a:p>
          <a:p>
            <a:r>
              <a:rPr lang="en-GB" sz="1100" dirty="0"/>
              <a:t> </a:t>
            </a:r>
          </a:p>
          <a:p>
            <a:r>
              <a:rPr lang="en-GB" sz="1100" dirty="0"/>
              <a:t>Identify yourself (Force Number)</a:t>
            </a:r>
          </a:p>
          <a:p>
            <a:r>
              <a:rPr lang="en-GB" sz="1100" dirty="0"/>
              <a:t>Your Location (Where you are)</a:t>
            </a:r>
          </a:p>
          <a:p>
            <a:r>
              <a:rPr lang="en-GB" sz="1100" dirty="0"/>
              <a:t>Don’t forget “Index Number ” or “N-A-S-C-H”</a:t>
            </a:r>
          </a:p>
          <a:p>
            <a:r>
              <a:rPr lang="en-GB" sz="1100" dirty="0"/>
              <a:t>Reason you want the enquiry (e.g. abandoned vehicle)</a:t>
            </a:r>
          </a:p>
          <a:p>
            <a:r>
              <a:rPr lang="en-GB" sz="1100" dirty="0"/>
              <a:t> </a:t>
            </a:r>
          </a:p>
          <a:p>
            <a:r>
              <a:rPr lang="en-GB" sz="1100" dirty="0"/>
              <a:t>5% of all PNC checks are followed up and you may be asked to justify why you checked the person or vehicle.  This could be two years after requesting the check.</a:t>
            </a:r>
            <a:endParaRPr lang="en-GB" altLang="en-US" sz="1100" dirty="0">
              <a:ea typeface="ＭＳ Ｐゴシック" panose="020B0600070205080204" pitchFamily="34" charset="-128"/>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9DB97CA-A6C6-49FA-B68E-E68FAE06F5D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6103289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9DB97CA-A6C6-49FA-B68E-E68FAE06F5D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24677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28/06/2022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601964541"/>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28/06/2022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240171966"/>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28/06/2022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511780107"/>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28/06/2022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408684224"/>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28/06/2022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263291034"/>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28/06/2022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662918915"/>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28/06/2022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066737291"/>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28/06/2022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312722378"/>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28/06/2022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55478991"/>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28/06/2022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377112098"/>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28/06/2022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632441607"/>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28/06/2022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02168254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28/06/2022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0093036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28/06/2022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5213265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28/06/2022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57038216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28/06/2022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6138644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28/06/2022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06983871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28/06/2022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55068969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28/06/2022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8554420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28/06/2022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3765291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28/06/2022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2897414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28/06/2022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793758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28/06/2022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01750342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28/06/2022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6536266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28/06/2022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6849009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28/06/2022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4768047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28/06/2022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59475169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28/06/2022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4691899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28/06/2022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70155086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28/06/2022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62853107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28/06/2022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22367148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28/06/2022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52489625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28/06/2022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5152281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pn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28/06/2022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219638008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28/06/2022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2279536368"/>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28/06/2022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3983902497"/>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8.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8" Type="http://schemas.openxmlformats.org/officeDocument/2006/relationships/image" Target="../media/image10.png"/><Relationship Id="rId13" Type="http://schemas.openxmlformats.org/officeDocument/2006/relationships/image" Target="../media/image15.png"/><Relationship Id="rId3" Type="http://schemas.openxmlformats.org/officeDocument/2006/relationships/image" Target="../media/image5.jpg"/><Relationship Id="rId7" Type="http://schemas.openxmlformats.org/officeDocument/2006/relationships/image" Target="../media/image9.jpg"/><Relationship Id="rId12" Type="http://schemas.openxmlformats.org/officeDocument/2006/relationships/image" Target="../media/image14.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8.jpeg"/><Relationship Id="rId11" Type="http://schemas.openxmlformats.org/officeDocument/2006/relationships/image" Target="../media/image13.png"/><Relationship Id="rId5" Type="http://schemas.openxmlformats.org/officeDocument/2006/relationships/image" Target="../media/image7.jpg"/><Relationship Id="rId10" Type="http://schemas.openxmlformats.org/officeDocument/2006/relationships/image" Target="../media/image12.png"/><Relationship Id="rId4" Type="http://schemas.openxmlformats.org/officeDocument/2006/relationships/image" Target="../media/image6.png"/><Relationship Id="rId9" Type="http://schemas.openxmlformats.org/officeDocument/2006/relationships/image" Target="../media/image11.jpeg"/><Relationship Id="rId14" Type="http://schemas.openxmlformats.org/officeDocument/2006/relationships/image" Target="../media/image16.jpeg"/></Relationships>
</file>

<file path=ppt/slides/_rels/slide5.xml.rels><?xml version="1.0" encoding="UTF-8" standalone="yes"?>
<Relationships xmlns="http://schemas.openxmlformats.org/package/2006/relationships"><Relationship Id="rId3" Type="http://schemas.openxmlformats.org/officeDocument/2006/relationships/hyperlink" Target="https://bob.swp-rest.police.int/sorce/beacon/PageItem/AppAspx/dmdr/207373/view/Copy%20of%20Call%20signs%204-3%20v8.xlsx" TargetMode="External"/><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9.xml"/></Relationships>
</file>

<file path=ppt/slides/_rels/slide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1.xml"/><Relationship Id="rId1" Type="http://schemas.openxmlformats.org/officeDocument/2006/relationships/slideLayout" Target="../slideLayouts/slideLayout7.xml"/><Relationship Id="rId5" Type="http://schemas.openxmlformats.org/officeDocument/2006/relationships/image" Target="../media/image25.png"/><Relationship Id="rId4" Type="http://schemas.openxmlformats.org/officeDocument/2006/relationships/image" Target="../media/image24.png"/></Relationships>
</file>

<file path=ppt/slides/_rels/slide1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28.png"/><Relationship Id="rId5" Type="http://schemas.openxmlformats.org/officeDocument/2006/relationships/image" Target="../media/image27.png"/><Relationship Id="rId4" Type="http://schemas.openxmlformats.org/officeDocument/2006/relationships/image" Target="../media/image26.png"/></Relationships>
</file>

<file path=ppt/slides/_rels/slide1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3.xml"/><Relationship Id="rId1" Type="http://schemas.openxmlformats.org/officeDocument/2006/relationships/slideLayout" Target="../slideLayouts/slideLayout7.xml"/><Relationship Id="rId5" Type="http://schemas.openxmlformats.org/officeDocument/2006/relationships/image" Target="../media/image31.png"/><Relationship Id="rId4" Type="http://schemas.openxmlformats.org/officeDocument/2006/relationships/image" Target="../media/image30.png"/></Relationships>
</file>

<file path=ppt/slides/_rels/slide15.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33.pn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8" Type="http://schemas.openxmlformats.org/officeDocument/2006/relationships/image" Target="../media/image10.png"/><Relationship Id="rId13" Type="http://schemas.openxmlformats.org/officeDocument/2006/relationships/image" Target="../media/image15.png"/><Relationship Id="rId3" Type="http://schemas.openxmlformats.org/officeDocument/2006/relationships/image" Target="../media/image5.jpg"/><Relationship Id="rId7" Type="http://schemas.openxmlformats.org/officeDocument/2006/relationships/image" Target="../media/image9.jpg"/><Relationship Id="rId12" Type="http://schemas.openxmlformats.org/officeDocument/2006/relationships/image" Target="../media/image14.png"/><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image" Target="../media/image8.jpeg"/><Relationship Id="rId11" Type="http://schemas.openxmlformats.org/officeDocument/2006/relationships/image" Target="../media/image13.png"/><Relationship Id="rId5" Type="http://schemas.openxmlformats.org/officeDocument/2006/relationships/image" Target="../media/image7.jpg"/><Relationship Id="rId10" Type="http://schemas.openxmlformats.org/officeDocument/2006/relationships/image" Target="../media/image12.png"/><Relationship Id="rId4" Type="http://schemas.openxmlformats.org/officeDocument/2006/relationships/image" Target="../media/image6.png"/><Relationship Id="rId9" Type="http://schemas.openxmlformats.org/officeDocument/2006/relationships/image" Target="../media/image11.jpeg"/><Relationship Id="rId14" Type="http://schemas.openxmlformats.org/officeDocument/2006/relationships/image" Target="../media/image16.jpe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8.xml"/><Relationship Id="rId1" Type="http://schemas.openxmlformats.org/officeDocument/2006/relationships/slideLayout" Target="../slideLayouts/slideLayout7.xml"/><Relationship Id="rId4" Type="http://schemas.openxmlformats.org/officeDocument/2006/relationships/image" Target="../media/image7.jp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5.png"/><Relationship Id="rId7" Type="http://schemas.openxmlformats.org/officeDocument/2006/relationships/diagramColors" Target="../diagrams/colors1.xml"/><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22.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37.jp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38.jpg"/><Relationship Id="rId7" Type="http://schemas.openxmlformats.org/officeDocument/2006/relationships/diagramColors" Target="../diagrams/colors2.xml"/><Relationship Id="rId2" Type="http://schemas.openxmlformats.org/officeDocument/2006/relationships/notesSlide" Target="../notesSlides/notesSlide23.xml"/><Relationship Id="rId1" Type="http://schemas.openxmlformats.org/officeDocument/2006/relationships/slideLayout" Target="../slideLayouts/slideLayout4.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2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39.png"/><Relationship Id="rId1" Type="http://schemas.openxmlformats.org/officeDocument/2006/relationships/slideLayout" Target="../slideLayouts/slideLayout29.xml"/></Relationships>
</file>

<file path=ppt/slides/_rels/slide26.xml.rels><?xml version="1.0" encoding="UTF-8" standalone="yes"?>
<Relationships xmlns="http://schemas.openxmlformats.org/package/2006/relationships"><Relationship Id="rId3" Type="http://schemas.openxmlformats.org/officeDocument/2006/relationships/image" Target="../media/image40.jpg"/><Relationship Id="rId2" Type="http://schemas.openxmlformats.org/officeDocument/2006/relationships/notesSlide" Target="../notesSlides/notesSlide24.xml"/><Relationship Id="rId1" Type="http://schemas.openxmlformats.org/officeDocument/2006/relationships/slideLayout" Target="../slideLayouts/slideLayout7.xml"/><Relationship Id="rId5" Type="http://schemas.openxmlformats.org/officeDocument/2006/relationships/image" Target="../media/image42.png"/><Relationship Id="rId4" Type="http://schemas.openxmlformats.org/officeDocument/2006/relationships/image" Target="../media/image41.png"/></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43.jp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45.jpg"/><Relationship Id="rId2" Type="http://schemas.openxmlformats.org/officeDocument/2006/relationships/notesSlide" Target="../notesSlides/notesSlide29.xml"/><Relationship Id="rId1" Type="http://schemas.openxmlformats.org/officeDocument/2006/relationships/slideLayout" Target="../slideLayouts/slideLayout7.xml"/><Relationship Id="rId5" Type="http://schemas.openxmlformats.org/officeDocument/2006/relationships/image" Target="../media/image47.png"/><Relationship Id="rId4" Type="http://schemas.openxmlformats.org/officeDocument/2006/relationships/image" Target="../media/image46.png"/></Relationships>
</file>

<file path=ppt/slides/_rels/slide32.xml.rels><?xml version="1.0" encoding="UTF-8" standalone="yes"?>
<Relationships xmlns="http://schemas.openxmlformats.org/package/2006/relationships"><Relationship Id="rId8" Type="http://schemas.openxmlformats.org/officeDocument/2006/relationships/image" Target="../media/image52.png"/><Relationship Id="rId3" Type="http://schemas.openxmlformats.org/officeDocument/2006/relationships/audio" Target="../media/audio1.wav"/><Relationship Id="rId7" Type="http://schemas.openxmlformats.org/officeDocument/2006/relationships/image" Target="../media/image51.png"/><Relationship Id="rId2" Type="http://schemas.openxmlformats.org/officeDocument/2006/relationships/notesSlide" Target="../notesSlides/notesSlide30.xml"/><Relationship Id="rId1" Type="http://schemas.openxmlformats.org/officeDocument/2006/relationships/slideLayout" Target="../slideLayouts/slideLayout7.xml"/><Relationship Id="rId6" Type="http://schemas.openxmlformats.org/officeDocument/2006/relationships/image" Target="../media/image50.jpg"/><Relationship Id="rId11" Type="http://schemas.openxmlformats.org/officeDocument/2006/relationships/image" Target="../media/image55.png"/><Relationship Id="rId5" Type="http://schemas.openxmlformats.org/officeDocument/2006/relationships/image" Target="../media/image49.png"/><Relationship Id="rId10" Type="http://schemas.openxmlformats.org/officeDocument/2006/relationships/image" Target="../media/image54.png"/><Relationship Id="rId4" Type="http://schemas.openxmlformats.org/officeDocument/2006/relationships/image" Target="../media/image48.jpg"/><Relationship Id="rId9" Type="http://schemas.openxmlformats.org/officeDocument/2006/relationships/image" Target="../media/image53.png"/></Relationships>
</file>

<file path=ppt/slides/_rels/slide33.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ext, sky, outdoor, silhouette&#10;&#10;Description automatically generated">
            <a:extLst>
              <a:ext uri="{FF2B5EF4-FFF2-40B4-BE49-F238E27FC236}">
                <a16:creationId xmlns:a16="http://schemas.microsoft.com/office/drawing/2014/main" id="{27C766DE-5A6F-47BB-A75B-0A869F5FF5B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7999"/>
          </a:xfrm>
          <a:prstGeom prst="rect">
            <a:avLst/>
          </a:prstGeom>
        </p:spPr>
      </p:pic>
      <p:pic>
        <p:nvPicPr>
          <p:cNvPr id="3" name="Picture 2">
            <a:extLst>
              <a:ext uri="{FF2B5EF4-FFF2-40B4-BE49-F238E27FC236}">
                <a16:creationId xmlns:a16="http://schemas.microsoft.com/office/drawing/2014/main" id="{2C699B1C-38D3-437B-ACD1-4D50A7AD5B2E}"/>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2" y="0"/>
            <a:ext cx="12191996" cy="2161031"/>
          </a:xfrm>
          <a:prstGeom prst="rect">
            <a:avLst/>
          </a:prstGeom>
        </p:spPr>
      </p:pic>
      <p:sp>
        <p:nvSpPr>
          <p:cNvPr id="2" name="Rectangle 1">
            <a:extLst>
              <a:ext uri="{FF2B5EF4-FFF2-40B4-BE49-F238E27FC236}">
                <a16:creationId xmlns:a16="http://schemas.microsoft.com/office/drawing/2014/main" id="{1BACB95F-029E-4EA2-9541-00825AC0F3E8}"/>
              </a:ext>
            </a:extLst>
          </p:cNvPr>
          <p:cNvSpPr/>
          <p:nvPr/>
        </p:nvSpPr>
        <p:spPr>
          <a:xfrm>
            <a:off x="0" y="1980548"/>
            <a:ext cx="4572000" cy="175920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TextBox 9">
            <a:extLst>
              <a:ext uri="{FF2B5EF4-FFF2-40B4-BE49-F238E27FC236}">
                <a16:creationId xmlns:a16="http://schemas.microsoft.com/office/drawing/2014/main" id="{D11BBBE3-89BD-4392-B5CB-F459ACD19BC8}"/>
              </a:ext>
            </a:extLst>
          </p:cNvPr>
          <p:cNvSpPr txBox="1"/>
          <p:nvPr/>
        </p:nvSpPr>
        <p:spPr>
          <a:xfrm>
            <a:off x="300779" y="2198603"/>
            <a:ext cx="4271221" cy="1477328"/>
          </a:xfrm>
          <a:prstGeom prst="rect">
            <a:avLst/>
          </a:prstGeom>
          <a:solidFill>
            <a:schemeClr val="bg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3500" b="1">
                <a:solidFill>
                  <a:srgbClr val="002A68"/>
                </a:solidFill>
                <a:latin typeface="Arial Nova Cond" panose="020B0604020202020204" pitchFamily="34" charset="0"/>
                <a:ea typeface="Tahoma" panose="020B0604030504040204" pitchFamily="34" charset="0"/>
                <a:cs typeface="Tahoma" panose="020B0604030504040204" pitchFamily="34" charset="0"/>
              </a:rPr>
              <a:t>Airwave Communications</a:t>
            </a:r>
            <a:endParaRPr kumimoji="0" lang="en-GB" sz="1600" b="0" i="0" u="none" strike="noStrike" kern="1200" cap="none" spc="0" normalizeH="0" baseline="0" noProof="0" dirty="0">
              <a:ln>
                <a:noFill/>
              </a:ln>
              <a:solidFill>
                <a:prstClr val="black"/>
              </a:solidFill>
              <a:effectLst/>
              <a:uLnTx/>
              <a:uFillTx/>
              <a:latin typeface="Arial Nova" panose="020B0504020202020204" pitchFamily="34" charset="0"/>
              <a:ea typeface="Tahoma" panose="020B0604030504040204" pitchFamily="34" charset="0"/>
              <a:cs typeface="Tahoma" panose="020B060403050404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42516F"/>
              </a:solidFill>
              <a:effectLst/>
              <a:uLnTx/>
              <a:uFillTx/>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24464540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4"/>
          <p:cNvSpPr txBox="1">
            <a:spLocks/>
          </p:cNvSpPr>
          <p:nvPr/>
        </p:nvSpPr>
        <p:spPr>
          <a:xfrm>
            <a:off x="1713369" y="1289501"/>
            <a:ext cx="8229600" cy="452596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srgbClr val="002060"/>
              </a:solidFill>
              <a:effectLst/>
              <a:uLnTx/>
              <a:uFillTx/>
              <a:latin typeface="Calibri"/>
              <a:ea typeface="+mn-ea"/>
              <a:cs typeface="+mn-cs"/>
            </a:endParaRPr>
          </a:p>
        </p:txBody>
      </p:sp>
      <p:sp>
        <p:nvSpPr>
          <p:cNvPr id="4" name="TextBox 3"/>
          <p:cNvSpPr txBox="1"/>
          <p:nvPr/>
        </p:nvSpPr>
        <p:spPr>
          <a:xfrm>
            <a:off x="1674880" y="577486"/>
            <a:ext cx="8045422" cy="46166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2400" b="1" i="0" u="none" strike="noStrike" kern="1200" cap="none" spc="-5" normalizeH="0" baseline="0" noProof="0" dirty="0">
                <a:ln>
                  <a:noFill/>
                </a:ln>
                <a:solidFill>
                  <a:srgbClr val="FFFFFF"/>
                </a:solidFill>
                <a:effectLst/>
                <a:uLnTx/>
                <a:uFillTx/>
                <a:latin typeface="Arial"/>
                <a:ea typeface="+mn-ea"/>
                <a:cs typeface="Arial"/>
              </a:rPr>
              <a:t>The</a:t>
            </a:r>
            <a:r>
              <a:rPr kumimoji="0" lang="en-GB" sz="2400" b="1" i="0" u="none" strike="noStrike" kern="1200" cap="none" spc="-5" normalizeH="0" noProof="0" dirty="0">
                <a:ln>
                  <a:noFill/>
                </a:ln>
                <a:solidFill>
                  <a:srgbClr val="FFFFFF"/>
                </a:solidFill>
                <a:effectLst/>
                <a:uLnTx/>
                <a:uFillTx/>
                <a:latin typeface="Arial"/>
                <a:ea typeface="+mn-ea"/>
                <a:cs typeface="Arial"/>
              </a:rPr>
              <a:t> Phonetic Alphabet</a:t>
            </a:r>
            <a:endParaRPr kumimoji="0" lang="en-GB" sz="2400" b="1" i="0" u="none" strike="noStrike" kern="1200" cap="none" spc="0" normalizeH="0" baseline="0" noProof="0" dirty="0">
              <a:ln>
                <a:noFill/>
              </a:ln>
              <a:solidFill>
                <a:prstClr val="white"/>
              </a:solidFill>
              <a:effectLst/>
              <a:uLnTx/>
              <a:uFillTx/>
              <a:latin typeface="Arial" charset="0"/>
              <a:ea typeface="+mn-ea"/>
              <a:cs typeface="+mn-cs"/>
            </a:endParaRPr>
          </a:p>
        </p:txBody>
      </p:sp>
      <p:sp>
        <p:nvSpPr>
          <p:cNvPr id="11" name="TextBox 10"/>
          <p:cNvSpPr txBox="1"/>
          <p:nvPr/>
        </p:nvSpPr>
        <p:spPr>
          <a:xfrm>
            <a:off x="2061904" y="1581601"/>
            <a:ext cx="504056" cy="3416320"/>
          </a:xfrm>
          <a:prstGeom prst="rect">
            <a:avLst/>
          </a:prstGeom>
          <a:noFill/>
        </p:spPr>
        <p:txBody>
          <a:bodyPr wrap="square" rtlCol="0">
            <a:spAutoFit/>
          </a:bodyPr>
          <a:lstStyle/>
          <a:p>
            <a:r>
              <a:rPr lang="en-GB" sz="2400" dirty="0"/>
              <a:t>A   </a:t>
            </a:r>
            <a:br>
              <a:rPr lang="en-GB" sz="2400" dirty="0"/>
            </a:br>
            <a:r>
              <a:rPr lang="en-GB" sz="2400" dirty="0"/>
              <a:t>B </a:t>
            </a:r>
            <a:br>
              <a:rPr lang="en-GB" sz="2400" dirty="0"/>
            </a:br>
            <a:r>
              <a:rPr lang="en-GB" sz="2400" dirty="0"/>
              <a:t>C </a:t>
            </a:r>
            <a:br>
              <a:rPr lang="en-GB" sz="2400" dirty="0"/>
            </a:br>
            <a:r>
              <a:rPr lang="en-GB" sz="2400" dirty="0"/>
              <a:t>D </a:t>
            </a:r>
            <a:br>
              <a:rPr lang="en-GB" sz="2400" dirty="0"/>
            </a:br>
            <a:r>
              <a:rPr lang="en-GB" sz="2400" dirty="0"/>
              <a:t>E </a:t>
            </a:r>
            <a:br>
              <a:rPr lang="en-GB" sz="2400" dirty="0"/>
            </a:br>
            <a:r>
              <a:rPr lang="en-GB" sz="2400" dirty="0"/>
              <a:t>F </a:t>
            </a:r>
            <a:br>
              <a:rPr lang="en-GB" sz="2400" dirty="0"/>
            </a:br>
            <a:r>
              <a:rPr lang="en-GB" sz="2400" dirty="0"/>
              <a:t>G </a:t>
            </a:r>
            <a:br>
              <a:rPr lang="en-GB" sz="2400" dirty="0"/>
            </a:br>
            <a:r>
              <a:rPr lang="en-GB" sz="2400" dirty="0"/>
              <a:t>H</a:t>
            </a:r>
            <a:br>
              <a:rPr lang="en-GB" sz="2400" dirty="0"/>
            </a:br>
            <a:r>
              <a:rPr lang="en-GB" sz="2400" dirty="0"/>
              <a:t>I </a:t>
            </a:r>
          </a:p>
        </p:txBody>
      </p:sp>
      <p:sp>
        <p:nvSpPr>
          <p:cNvPr id="12" name="TextBox 11"/>
          <p:cNvSpPr txBox="1"/>
          <p:nvPr/>
        </p:nvSpPr>
        <p:spPr>
          <a:xfrm>
            <a:off x="2366613" y="1581601"/>
            <a:ext cx="387424" cy="3416320"/>
          </a:xfrm>
          <a:prstGeom prst="rect">
            <a:avLst/>
          </a:prstGeom>
          <a:noFill/>
        </p:spPr>
        <p:txBody>
          <a:bodyPr wrap="square" rtlCol="0">
            <a:spAutoFit/>
          </a:bodyPr>
          <a:lstStyle/>
          <a:p>
            <a:r>
              <a:rPr lang="en-GB" sz="2400" dirty="0"/>
              <a:t>-</a:t>
            </a:r>
          </a:p>
          <a:p>
            <a:r>
              <a:rPr lang="en-GB" sz="2400" dirty="0"/>
              <a:t>-</a:t>
            </a:r>
          </a:p>
          <a:p>
            <a:r>
              <a:rPr lang="en-GB" sz="2400" dirty="0"/>
              <a:t>-</a:t>
            </a:r>
          </a:p>
          <a:p>
            <a:r>
              <a:rPr lang="en-GB" sz="2400" dirty="0"/>
              <a:t>-</a:t>
            </a:r>
          </a:p>
          <a:p>
            <a:r>
              <a:rPr lang="en-GB" sz="2400" dirty="0"/>
              <a:t>-</a:t>
            </a:r>
          </a:p>
          <a:p>
            <a:r>
              <a:rPr lang="en-GB" sz="2400" dirty="0"/>
              <a:t>-</a:t>
            </a:r>
          </a:p>
          <a:p>
            <a:r>
              <a:rPr lang="en-GB" sz="2400" dirty="0"/>
              <a:t>-</a:t>
            </a:r>
          </a:p>
          <a:p>
            <a:r>
              <a:rPr lang="en-GB" sz="2400" dirty="0"/>
              <a:t>-</a:t>
            </a:r>
          </a:p>
          <a:p>
            <a:r>
              <a:rPr lang="en-GB" sz="2400" dirty="0"/>
              <a:t>-</a:t>
            </a:r>
          </a:p>
        </p:txBody>
      </p:sp>
      <p:sp>
        <p:nvSpPr>
          <p:cNvPr id="13" name="TextBox 12"/>
          <p:cNvSpPr txBox="1"/>
          <p:nvPr/>
        </p:nvSpPr>
        <p:spPr>
          <a:xfrm>
            <a:off x="2679610" y="1581600"/>
            <a:ext cx="1272121" cy="3785652"/>
          </a:xfrm>
          <a:prstGeom prst="rect">
            <a:avLst/>
          </a:prstGeom>
          <a:noFill/>
        </p:spPr>
        <p:txBody>
          <a:bodyPr wrap="square" rtlCol="0">
            <a:spAutoFit/>
          </a:bodyPr>
          <a:lstStyle/>
          <a:p>
            <a:r>
              <a:rPr lang="en-GB" sz="2400" dirty="0"/>
              <a:t>Alpha</a:t>
            </a:r>
          </a:p>
          <a:p>
            <a:r>
              <a:rPr lang="en-GB" sz="2400" dirty="0"/>
              <a:t>Bravo</a:t>
            </a:r>
          </a:p>
          <a:p>
            <a:r>
              <a:rPr lang="en-GB" sz="2400" dirty="0"/>
              <a:t>Charlie</a:t>
            </a:r>
          </a:p>
          <a:p>
            <a:r>
              <a:rPr lang="en-GB" sz="2400" dirty="0"/>
              <a:t>Delta</a:t>
            </a:r>
          </a:p>
          <a:p>
            <a:r>
              <a:rPr lang="en-GB" sz="2400" dirty="0"/>
              <a:t>Echo</a:t>
            </a:r>
          </a:p>
          <a:p>
            <a:r>
              <a:rPr lang="en-GB" sz="2400" dirty="0"/>
              <a:t>Foxtrot</a:t>
            </a:r>
          </a:p>
          <a:p>
            <a:r>
              <a:rPr lang="en-GB" sz="2400" dirty="0"/>
              <a:t>Golf</a:t>
            </a:r>
          </a:p>
          <a:p>
            <a:r>
              <a:rPr lang="en-GB" sz="2400" dirty="0"/>
              <a:t>Hotel</a:t>
            </a:r>
          </a:p>
          <a:p>
            <a:r>
              <a:rPr lang="en-GB" sz="2400" dirty="0"/>
              <a:t>India</a:t>
            </a:r>
            <a:br>
              <a:rPr lang="en-GB" sz="2400" dirty="0"/>
            </a:br>
            <a:endParaRPr lang="en-GB" sz="2400" dirty="0"/>
          </a:p>
        </p:txBody>
      </p:sp>
      <p:sp>
        <p:nvSpPr>
          <p:cNvPr id="14" name="TextBox 13"/>
          <p:cNvSpPr txBox="1"/>
          <p:nvPr/>
        </p:nvSpPr>
        <p:spPr>
          <a:xfrm>
            <a:off x="7574607" y="1599550"/>
            <a:ext cx="504056" cy="3046988"/>
          </a:xfrm>
          <a:prstGeom prst="rect">
            <a:avLst/>
          </a:prstGeom>
          <a:noFill/>
        </p:spPr>
        <p:txBody>
          <a:bodyPr wrap="square" rtlCol="0">
            <a:spAutoFit/>
          </a:bodyPr>
          <a:lstStyle/>
          <a:p>
            <a:r>
              <a:rPr lang="en-GB" sz="2400" dirty="0"/>
              <a:t>S</a:t>
            </a:r>
          </a:p>
          <a:p>
            <a:r>
              <a:rPr lang="en-GB" sz="2400" dirty="0"/>
              <a:t>T</a:t>
            </a:r>
          </a:p>
          <a:p>
            <a:r>
              <a:rPr lang="en-GB" sz="2400" dirty="0"/>
              <a:t>U</a:t>
            </a:r>
          </a:p>
          <a:p>
            <a:r>
              <a:rPr lang="en-GB" sz="2400" dirty="0"/>
              <a:t>V</a:t>
            </a:r>
          </a:p>
          <a:p>
            <a:r>
              <a:rPr lang="en-GB" sz="2400" dirty="0"/>
              <a:t>W</a:t>
            </a:r>
          </a:p>
          <a:p>
            <a:r>
              <a:rPr lang="en-GB" sz="2400" dirty="0"/>
              <a:t>X</a:t>
            </a:r>
          </a:p>
          <a:p>
            <a:r>
              <a:rPr lang="en-GB" sz="2400" dirty="0"/>
              <a:t>Y</a:t>
            </a:r>
          </a:p>
          <a:p>
            <a:r>
              <a:rPr lang="en-GB" sz="2400" dirty="0"/>
              <a:t>Z</a:t>
            </a:r>
          </a:p>
        </p:txBody>
      </p:sp>
      <p:sp>
        <p:nvSpPr>
          <p:cNvPr id="15" name="TextBox 14"/>
          <p:cNvSpPr txBox="1"/>
          <p:nvPr/>
        </p:nvSpPr>
        <p:spPr>
          <a:xfrm>
            <a:off x="4988254" y="1581600"/>
            <a:ext cx="387424" cy="3416320"/>
          </a:xfrm>
          <a:prstGeom prst="rect">
            <a:avLst/>
          </a:prstGeom>
          <a:noFill/>
        </p:spPr>
        <p:txBody>
          <a:bodyPr wrap="square" rtlCol="0">
            <a:spAutoFit/>
          </a:bodyPr>
          <a:lstStyle/>
          <a:p>
            <a:r>
              <a:rPr lang="en-GB" sz="2400" dirty="0"/>
              <a:t>-</a:t>
            </a:r>
          </a:p>
          <a:p>
            <a:r>
              <a:rPr lang="en-GB" sz="2400" dirty="0"/>
              <a:t>-</a:t>
            </a:r>
          </a:p>
          <a:p>
            <a:r>
              <a:rPr lang="en-GB" sz="2400" dirty="0"/>
              <a:t>-</a:t>
            </a:r>
          </a:p>
          <a:p>
            <a:r>
              <a:rPr lang="en-GB" sz="2400" dirty="0"/>
              <a:t>-</a:t>
            </a:r>
          </a:p>
          <a:p>
            <a:r>
              <a:rPr lang="en-GB" sz="2400" dirty="0"/>
              <a:t>-</a:t>
            </a:r>
          </a:p>
          <a:p>
            <a:r>
              <a:rPr lang="en-GB" sz="2400" dirty="0"/>
              <a:t>-</a:t>
            </a:r>
          </a:p>
          <a:p>
            <a:r>
              <a:rPr lang="en-GB" sz="2400" dirty="0"/>
              <a:t>-</a:t>
            </a:r>
          </a:p>
          <a:p>
            <a:r>
              <a:rPr lang="en-GB" sz="2400" dirty="0"/>
              <a:t>-</a:t>
            </a:r>
          </a:p>
          <a:p>
            <a:r>
              <a:rPr lang="en-GB" sz="2400" dirty="0"/>
              <a:t>-</a:t>
            </a:r>
          </a:p>
        </p:txBody>
      </p:sp>
      <p:sp>
        <p:nvSpPr>
          <p:cNvPr id="16" name="TextBox 15"/>
          <p:cNvSpPr txBox="1"/>
          <p:nvPr/>
        </p:nvSpPr>
        <p:spPr>
          <a:xfrm>
            <a:off x="8265110" y="1599550"/>
            <a:ext cx="2160240" cy="3046988"/>
          </a:xfrm>
          <a:prstGeom prst="rect">
            <a:avLst/>
          </a:prstGeom>
          <a:noFill/>
        </p:spPr>
        <p:txBody>
          <a:bodyPr wrap="square" rtlCol="0">
            <a:spAutoFit/>
          </a:bodyPr>
          <a:lstStyle/>
          <a:p>
            <a:r>
              <a:rPr lang="en-GB" sz="2400" dirty="0"/>
              <a:t>Sierra</a:t>
            </a:r>
          </a:p>
          <a:p>
            <a:r>
              <a:rPr lang="en-GB" sz="2400" dirty="0"/>
              <a:t>Tango</a:t>
            </a:r>
          </a:p>
          <a:p>
            <a:r>
              <a:rPr lang="en-GB" sz="2400" dirty="0"/>
              <a:t>Uniform</a:t>
            </a:r>
          </a:p>
          <a:p>
            <a:r>
              <a:rPr lang="en-GB" sz="2400" dirty="0"/>
              <a:t>Victor</a:t>
            </a:r>
          </a:p>
          <a:p>
            <a:r>
              <a:rPr lang="en-GB" sz="2400" dirty="0"/>
              <a:t>Whiskey</a:t>
            </a:r>
          </a:p>
          <a:p>
            <a:r>
              <a:rPr lang="en-GB" sz="2400" dirty="0"/>
              <a:t>X-ray</a:t>
            </a:r>
          </a:p>
          <a:p>
            <a:r>
              <a:rPr lang="en-GB" sz="2400" dirty="0"/>
              <a:t>Yankee</a:t>
            </a:r>
          </a:p>
          <a:p>
            <a:r>
              <a:rPr lang="en-GB" sz="2400" dirty="0"/>
              <a:t>Zulu</a:t>
            </a:r>
          </a:p>
        </p:txBody>
      </p:sp>
      <p:sp>
        <p:nvSpPr>
          <p:cNvPr id="17" name="TextBox 16"/>
          <p:cNvSpPr txBox="1"/>
          <p:nvPr/>
        </p:nvSpPr>
        <p:spPr>
          <a:xfrm>
            <a:off x="4560398" y="1581600"/>
            <a:ext cx="504056" cy="3785652"/>
          </a:xfrm>
          <a:prstGeom prst="rect">
            <a:avLst/>
          </a:prstGeom>
          <a:noFill/>
        </p:spPr>
        <p:txBody>
          <a:bodyPr wrap="square" rtlCol="0">
            <a:spAutoFit/>
          </a:bodyPr>
          <a:lstStyle/>
          <a:p>
            <a:r>
              <a:rPr lang="en-GB" sz="2400" dirty="0"/>
              <a:t>J</a:t>
            </a:r>
            <a:br>
              <a:rPr lang="en-GB" sz="2400" dirty="0"/>
            </a:br>
            <a:r>
              <a:rPr lang="en-GB" sz="2400" dirty="0"/>
              <a:t>K</a:t>
            </a:r>
            <a:br>
              <a:rPr lang="en-GB" sz="2400" dirty="0"/>
            </a:br>
            <a:r>
              <a:rPr lang="en-GB" sz="2400" dirty="0"/>
              <a:t>L</a:t>
            </a:r>
            <a:br>
              <a:rPr lang="en-GB" sz="2400" dirty="0"/>
            </a:br>
            <a:r>
              <a:rPr lang="en-GB" sz="2400" dirty="0"/>
              <a:t>MN</a:t>
            </a:r>
            <a:br>
              <a:rPr lang="en-GB" sz="2400" dirty="0"/>
            </a:br>
            <a:r>
              <a:rPr lang="en-GB" sz="2400" dirty="0"/>
              <a:t>O</a:t>
            </a:r>
          </a:p>
          <a:p>
            <a:r>
              <a:rPr lang="en-GB" sz="2400" dirty="0"/>
              <a:t>P</a:t>
            </a:r>
          </a:p>
          <a:p>
            <a:r>
              <a:rPr lang="en-GB" sz="2400" dirty="0"/>
              <a:t>Q</a:t>
            </a:r>
          </a:p>
          <a:p>
            <a:r>
              <a:rPr lang="en-GB" sz="2400" dirty="0"/>
              <a:t>R</a:t>
            </a:r>
          </a:p>
          <a:p>
            <a:r>
              <a:rPr lang="en-GB" sz="2400" dirty="0"/>
              <a:t> </a:t>
            </a:r>
          </a:p>
        </p:txBody>
      </p:sp>
      <p:sp>
        <p:nvSpPr>
          <p:cNvPr id="18" name="TextBox 17"/>
          <p:cNvSpPr txBox="1"/>
          <p:nvPr/>
        </p:nvSpPr>
        <p:spPr>
          <a:xfrm>
            <a:off x="7957065" y="1581599"/>
            <a:ext cx="387424" cy="3046988"/>
          </a:xfrm>
          <a:prstGeom prst="rect">
            <a:avLst/>
          </a:prstGeom>
          <a:noFill/>
        </p:spPr>
        <p:txBody>
          <a:bodyPr wrap="square" rtlCol="0">
            <a:spAutoFit/>
          </a:bodyPr>
          <a:lstStyle/>
          <a:p>
            <a:r>
              <a:rPr lang="en-GB" sz="2400" dirty="0"/>
              <a:t>-</a:t>
            </a:r>
          </a:p>
          <a:p>
            <a:r>
              <a:rPr lang="en-GB" sz="2400" dirty="0"/>
              <a:t>-</a:t>
            </a:r>
          </a:p>
          <a:p>
            <a:r>
              <a:rPr lang="en-GB" sz="2400" dirty="0"/>
              <a:t>-</a:t>
            </a:r>
          </a:p>
          <a:p>
            <a:r>
              <a:rPr lang="en-GB" sz="2400" dirty="0"/>
              <a:t>-</a:t>
            </a:r>
          </a:p>
          <a:p>
            <a:r>
              <a:rPr lang="en-GB" sz="2400" dirty="0"/>
              <a:t>-</a:t>
            </a:r>
          </a:p>
          <a:p>
            <a:r>
              <a:rPr lang="en-GB" sz="2400" dirty="0"/>
              <a:t>-</a:t>
            </a:r>
          </a:p>
          <a:p>
            <a:r>
              <a:rPr lang="en-GB" sz="2400" dirty="0"/>
              <a:t>-</a:t>
            </a:r>
          </a:p>
          <a:p>
            <a:r>
              <a:rPr lang="en-GB" sz="2400" dirty="0"/>
              <a:t>-</a:t>
            </a:r>
          </a:p>
        </p:txBody>
      </p:sp>
      <p:sp>
        <p:nvSpPr>
          <p:cNvPr id="19" name="TextBox 18"/>
          <p:cNvSpPr txBox="1"/>
          <p:nvPr/>
        </p:nvSpPr>
        <p:spPr>
          <a:xfrm>
            <a:off x="5309756" y="1581600"/>
            <a:ext cx="1656184" cy="3785652"/>
          </a:xfrm>
          <a:prstGeom prst="rect">
            <a:avLst/>
          </a:prstGeom>
          <a:noFill/>
        </p:spPr>
        <p:txBody>
          <a:bodyPr wrap="square" rtlCol="0">
            <a:spAutoFit/>
          </a:bodyPr>
          <a:lstStyle/>
          <a:p>
            <a:r>
              <a:rPr lang="en-GB" sz="2400" dirty="0"/>
              <a:t>Juliet</a:t>
            </a:r>
          </a:p>
          <a:p>
            <a:r>
              <a:rPr lang="en-GB" sz="2400" dirty="0"/>
              <a:t>Kilo</a:t>
            </a:r>
          </a:p>
          <a:p>
            <a:r>
              <a:rPr lang="en-GB" sz="2400" dirty="0"/>
              <a:t>Lima</a:t>
            </a:r>
          </a:p>
          <a:p>
            <a:r>
              <a:rPr lang="en-GB" sz="2400" dirty="0"/>
              <a:t>Mike</a:t>
            </a:r>
          </a:p>
          <a:p>
            <a:r>
              <a:rPr lang="en-GB" sz="2400" dirty="0"/>
              <a:t>November</a:t>
            </a:r>
          </a:p>
          <a:p>
            <a:r>
              <a:rPr lang="en-GB" sz="2400" dirty="0"/>
              <a:t>Oscar</a:t>
            </a:r>
          </a:p>
          <a:p>
            <a:r>
              <a:rPr lang="en-GB" sz="2400" dirty="0"/>
              <a:t>Papa</a:t>
            </a:r>
          </a:p>
          <a:p>
            <a:r>
              <a:rPr lang="en-GB" sz="2400" dirty="0"/>
              <a:t>Quebec</a:t>
            </a:r>
          </a:p>
          <a:p>
            <a:r>
              <a:rPr lang="en-GB" sz="2400" dirty="0"/>
              <a:t>Romeo</a:t>
            </a:r>
            <a:br>
              <a:rPr lang="en-GB" sz="2400" dirty="0"/>
            </a:br>
            <a:endParaRPr lang="en-GB" sz="2400" dirty="0"/>
          </a:p>
        </p:txBody>
      </p:sp>
    </p:spTree>
    <p:extLst>
      <p:ext uri="{BB962C8B-B14F-4D97-AF65-F5344CB8AC3E}">
        <p14:creationId xmlns:p14="http://schemas.microsoft.com/office/powerpoint/2010/main" val="12434935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2"/>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7"/>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5"/>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8"/>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13">
                                            <p:txEl>
                                              <p:pRg st="0" end="0"/>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13">
                                            <p:txEl>
                                              <p:pRg st="1" end="1"/>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13">
                                            <p:txEl>
                                              <p:pRg st="2" end="2"/>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13">
                                            <p:txEl>
                                              <p:pRg st="3" end="3"/>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13">
                                            <p:txEl>
                                              <p:pRg st="4" end="4"/>
                                            </p:tx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nodeType="clickEffect">
                                  <p:stCondLst>
                                    <p:cond delay="0"/>
                                  </p:stCondLst>
                                  <p:childTnLst>
                                    <p:set>
                                      <p:cBhvr>
                                        <p:cTn id="40" dur="1" fill="hold">
                                          <p:stCondLst>
                                            <p:cond delay="0"/>
                                          </p:stCondLst>
                                        </p:cTn>
                                        <p:tgtEl>
                                          <p:spTgt spid="13">
                                            <p:txEl>
                                              <p:pRg st="5" end="5"/>
                                            </p:txEl>
                                          </p:spTgt>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nodeType="clickEffect">
                                  <p:stCondLst>
                                    <p:cond delay="0"/>
                                  </p:stCondLst>
                                  <p:childTnLst>
                                    <p:set>
                                      <p:cBhvr>
                                        <p:cTn id="44" dur="1" fill="hold">
                                          <p:stCondLst>
                                            <p:cond delay="0"/>
                                          </p:stCondLst>
                                        </p:cTn>
                                        <p:tgtEl>
                                          <p:spTgt spid="13">
                                            <p:txEl>
                                              <p:pRg st="6" end="6"/>
                                            </p:txEl>
                                          </p:spTgt>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nodeType="clickEffect">
                                  <p:stCondLst>
                                    <p:cond delay="0"/>
                                  </p:stCondLst>
                                  <p:childTnLst>
                                    <p:set>
                                      <p:cBhvr>
                                        <p:cTn id="48" dur="1" fill="hold">
                                          <p:stCondLst>
                                            <p:cond delay="0"/>
                                          </p:stCondLst>
                                        </p:cTn>
                                        <p:tgtEl>
                                          <p:spTgt spid="13">
                                            <p:txEl>
                                              <p:pRg st="7" end="7"/>
                                            </p:txEl>
                                          </p:spTgt>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nodeType="clickEffect">
                                  <p:stCondLst>
                                    <p:cond delay="0"/>
                                  </p:stCondLst>
                                  <p:childTnLst>
                                    <p:set>
                                      <p:cBhvr>
                                        <p:cTn id="52" dur="1" fill="hold">
                                          <p:stCondLst>
                                            <p:cond delay="0"/>
                                          </p:stCondLst>
                                        </p:cTn>
                                        <p:tgtEl>
                                          <p:spTgt spid="13">
                                            <p:txEl>
                                              <p:pRg st="8" end="8"/>
                                            </p:txEl>
                                          </p:spTgt>
                                        </p:tgtEl>
                                        <p:attrNameLst>
                                          <p:attrName>style.visibility</p:attrName>
                                        </p:attrNameLst>
                                      </p:cBhvr>
                                      <p:to>
                                        <p:strVal val="visible"/>
                                      </p:to>
                                    </p:set>
                                  </p:childTnLst>
                                </p:cTn>
                              </p:par>
                            </p:childTnLst>
                          </p:cTn>
                        </p:par>
                      </p:childTnLst>
                    </p:cTn>
                  </p:par>
                  <p:par>
                    <p:cTn id="53" fill="hold">
                      <p:stCondLst>
                        <p:cond delay="indefinite"/>
                      </p:stCondLst>
                      <p:childTnLst>
                        <p:par>
                          <p:cTn id="54" fill="hold">
                            <p:stCondLst>
                              <p:cond delay="0"/>
                            </p:stCondLst>
                            <p:childTnLst>
                              <p:par>
                                <p:cTn id="55" presetID="1" presetClass="entr" presetSubtype="0" fill="hold" nodeType="clickEffect">
                                  <p:stCondLst>
                                    <p:cond delay="0"/>
                                  </p:stCondLst>
                                  <p:childTnLst>
                                    <p:set>
                                      <p:cBhvr>
                                        <p:cTn id="56" dur="1" fill="hold">
                                          <p:stCondLst>
                                            <p:cond delay="0"/>
                                          </p:stCondLst>
                                        </p:cTn>
                                        <p:tgtEl>
                                          <p:spTgt spid="19">
                                            <p:txEl>
                                              <p:pRg st="0" end="0"/>
                                            </p:txEl>
                                          </p:spTgt>
                                        </p:tgtEl>
                                        <p:attrNameLst>
                                          <p:attrName>style.visibility</p:attrName>
                                        </p:attrNameLst>
                                      </p:cBhvr>
                                      <p:to>
                                        <p:strVal val="visible"/>
                                      </p:to>
                                    </p:set>
                                  </p:childTnLst>
                                </p:cTn>
                              </p:par>
                            </p:childTnLst>
                          </p:cTn>
                        </p:par>
                      </p:childTnLst>
                    </p:cTn>
                  </p:par>
                  <p:par>
                    <p:cTn id="57" fill="hold">
                      <p:stCondLst>
                        <p:cond delay="indefinite"/>
                      </p:stCondLst>
                      <p:childTnLst>
                        <p:par>
                          <p:cTn id="58" fill="hold">
                            <p:stCondLst>
                              <p:cond delay="0"/>
                            </p:stCondLst>
                            <p:childTnLst>
                              <p:par>
                                <p:cTn id="59" presetID="1" presetClass="entr" presetSubtype="0" fill="hold" nodeType="clickEffect">
                                  <p:stCondLst>
                                    <p:cond delay="0"/>
                                  </p:stCondLst>
                                  <p:childTnLst>
                                    <p:set>
                                      <p:cBhvr>
                                        <p:cTn id="60" dur="1" fill="hold">
                                          <p:stCondLst>
                                            <p:cond delay="0"/>
                                          </p:stCondLst>
                                        </p:cTn>
                                        <p:tgtEl>
                                          <p:spTgt spid="19">
                                            <p:txEl>
                                              <p:pRg st="1" end="1"/>
                                            </p:txEl>
                                          </p:spTgt>
                                        </p:tgtEl>
                                        <p:attrNameLst>
                                          <p:attrName>style.visibility</p:attrName>
                                        </p:attrNameLst>
                                      </p:cBhvr>
                                      <p:to>
                                        <p:strVal val="visible"/>
                                      </p:to>
                                    </p:set>
                                  </p:childTnLst>
                                </p:cTn>
                              </p:par>
                            </p:childTnLst>
                          </p:cTn>
                        </p:par>
                      </p:childTnLst>
                    </p:cTn>
                  </p:par>
                  <p:par>
                    <p:cTn id="61" fill="hold">
                      <p:stCondLst>
                        <p:cond delay="indefinite"/>
                      </p:stCondLst>
                      <p:childTnLst>
                        <p:par>
                          <p:cTn id="62" fill="hold">
                            <p:stCondLst>
                              <p:cond delay="0"/>
                            </p:stCondLst>
                            <p:childTnLst>
                              <p:par>
                                <p:cTn id="63" presetID="1" presetClass="entr" presetSubtype="0" fill="hold" nodeType="clickEffect">
                                  <p:stCondLst>
                                    <p:cond delay="0"/>
                                  </p:stCondLst>
                                  <p:childTnLst>
                                    <p:set>
                                      <p:cBhvr>
                                        <p:cTn id="64" dur="1" fill="hold">
                                          <p:stCondLst>
                                            <p:cond delay="0"/>
                                          </p:stCondLst>
                                        </p:cTn>
                                        <p:tgtEl>
                                          <p:spTgt spid="19">
                                            <p:txEl>
                                              <p:pRg st="2" end="2"/>
                                            </p:txEl>
                                          </p:spTgt>
                                        </p:tgtEl>
                                        <p:attrNameLst>
                                          <p:attrName>style.visibility</p:attrName>
                                        </p:attrNameLst>
                                      </p:cBhvr>
                                      <p:to>
                                        <p:strVal val="visible"/>
                                      </p:to>
                                    </p:set>
                                  </p:childTnLst>
                                </p:cTn>
                              </p:par>
                            </p:childTnLst>
                          </p:cTn>
                        </p:par>
                      </p:childTnLst>
                    </p:cTn>
                  </p:par>
                  <p:par>
                    <p:cTn id="65" fill="hold">
                      <p:stCondLst>
                        <p:cond delay="indefinite"/>
                      </p:stCondLst>
                      <p:childTnLst>
                        <p:par>
                          <p:cTn id="66" fill="hold">
                            <p:stCondLst>
                              <p:cond delay="0"/>
                            </p:stCondLst>
                            <p:childTnLst>
                              <p:par>
                                <p:cTn id="67" presetID="1" presetClass="entr" presetSubtype="0" fill="hold" nodeType="clickEffect">
                                  <p:stCondLst>
                                    <p:cond delay="0"/>
                                  </p:stCondLst>
                                  <p:childTnLst>
                                    <p:set>
                                      <p:cBhvr>
                                        <p:cTn id="68" dur="1" fill="hold">
                                          <p:stCondLst>
                                            <p:cond delay="0"/>
                                          </p:stCondLst>
                                        </p:cTn>
                                        <p:tgtEl>
                                          <p:spTgt spid="19">
                                            <p:txEl>
                                              <p:pRg st="3" end="3"/>
                                            </p:txEl>
                                          </p:spTgt>
                                        </p:tgtEl>
                                        <p:attrNameLst>
                                          <p:attrName>style.visibility</p:attrName>
                                        </p:attrNameLst>
                                      </p:cBhvr>
                                      <p:to>
                                        <p:strVal val="visible"/>
                                      </p:to>
                                    </p:set>
                                  </p:childTnLst>
                                </p:cTn>
                              </p:par>
                            </p:childTnLst>
                          </p:cTn>
                        </p:par>
                      </p:childTnLst>
                    </p:cTn>
                  </p:par>
                  <p:par>
                    <p:cTn id="69" fill="hold">
                      <p:stCondLst>
                        <p:cond delay="indefinite"/>
                      </p:stCondLst>
                      <p:childTnLst>
                        <p:par>
                          <p:cTn id="70" fill="hold">
                            <p:stCondLst>
                              <p:cond delay="0"/>
                            </p:stCondLst>
                            <p:childTnLst>
                              <p:par>
                                <p:cTn id="71" presetID="1" presetClass="entr" presetSubtype="0" fill="hold" nodeType="clickEffect">
                                  <p:stCondLst>
                                    <p:cond delay="0"/>
                                  </p:stCondLst>
                                  <p:childTnLst>
                                    <p:set>
                                      <p:cBhvr>
                                        <p:cTn id="72" dur="1" fill="hold">
                                          <p:stCondLst>
                                            <p:cond delay="0"/>
                                          </p:stCondLst>
                                        </p:cTn>
                                        <p:tgtEl>
                                          <p:spTgt spid="19">
                                            <p:txEl>
                                              <p:pRg st="4" end="4"/>
                                            </p:txEl>
                                          </p:spTgt>
                                        </p:tgtEl>
                                        <p:attrNameLst>
                                          <p:attrName>style.visibility</p:attrName>
                                        </p:attrNameLst>
                                      </p:cBhvr>
                                      <p:to>
                                        <p:strVal val="visible"/>
                                      </p:to>
                                    </p:set>
                                  </p:childTnLst>
                                </p:cTn>
                              </p:par>
                            </p:childTnLst>
                          </p:cTn>
                        </p:par>
                      </p:childTnLst>
                    </p:cTn>
                  </p:par>
                  <p:par>
                    <p:cTn id="73" fill="hold">
                      <p:stCondLst>
                        <p:cond delay="indefinite"/>
                      </p:stCondLst>
                      <p:childTnLst>
                        <p:par>
                          <p:cTn id="74" fill="hold">
                            <p:stCondLst>
                              <p:cond delay="0"/>
                            </p:stCondLst>
                            <p:childTnLst>
                              <p:par>
                                <p:cTn id="75" presetID="1" presetClass="entr" presetSubtype="0" fill="hold" nodeType="clickEffect">
                                  <p:stCondLst>
                                    <p:cond delay="0"/>
                                  </p:stCondLst>
                                  <p:childTnLst>
                                    <p:set>
                                      <p:cBhvr>
                                        <p:cTn id="76" dur="1" fill="hold">
                                          <p:stCondLst>
                                            <p:cond delay="0"/>
                                          </p:stCondLst>
                                        </p:cTn>
                                        <p:tgtEl>
                                          <p:spTgt spid="19">
                                            <p:txEl>
                                              <p:pRg st="5" end="5"/>
                                            </p:txEl>
                                          </p:spTgt>
                                        </p:tgtEl>
                                        <p:attrNameLst>
                                          <p:attrName>style.visibility</p:attrName>
                                        </p:attrNameLst>
                                      </p:cBhvr>
                                      <p:to>
                                        <p:strVal val="visible"/>
                                      </p:to>
                                    </p:set>
                                  </p:childTnLst>
                                </p:cTn>
                              </p:par>
                            </p:childTnLst>
                          </p:cTn>
                        </p:par>
                      </p:childTnLst>
                    </p:cTn>
                  </p:par>
                  <p:par>
                    <p:cTn id="77" fill="hold">
                      <p:stCondLst>
                        <p:cond delay="indefinite"/>
                      </p:stCondLst>
                      <p:childTnLst>
                        <p:par>
                          <p:cTn id="78" fill="hold">
                            <p:stCondLst>
                              <p:cond delay="0"/>
                            </p:stCondLst>
                            <p:childTnLst>
                              <p:par>
                                <p:cTn id="79" presetID="1" presetClass="entr" presetSubtype="0" fill="hold" nodeType="clickEffect">
                                  <p:stCondLst>
                                    <p:cond delay="0"/>
                                  </p:stCondLst>
                                  <p:childTnLst>
                                    <p:set>
                                      <p:cBhvr>
                                        <p:cTn id="80" dur="1" fill="hold">
                                          <p:stCondLst>
                                            <p:cond delay="0"/>
                                          </p:stCondLst>
                                        </p:cTn>
                                        <p:tgtEl>
                                          <p:spTgt spid="19">
                                            <p:txEl>
                                              <p:pRg st="6" end="6"/>
                                            </p:txEl>
                                          </p:spTgt>
                                        </p:tgtEl>
                                        <p:attrNameLst>
                                          <p:attrName>style.visibility</p:attrName>
                                        </p:attrNameLst>
                                      </p:cBhvr>
                                      <p:to>
                                        <p:strVal val="visible"/>
                                      </p:to>
                                    </p:set>
                                  </p:childTnLst>
                                </p:cTn>
                              </p:par>
                            </p:childTnLst>
                          </p:cTn>
                        </p:par>
                      </p:childTnLst>
                    </p:cTn>
                  </p:par>
                  <p:par>
                    <p:cTn id="81" fill="hold">
                      <p:stCondLst>
                        <p:cond delay="indefinite"/>
                      </p:stCondLst>
                      <p:childTnLst>
                        <p:par>
                          <p:cTn id="82" fill="hold">
                            <p:stCondLst>
                              <p:cond delay="0"/>
                            </p:stCondLst>
                            <p:childTnLst>
                              <p:par>
                                <p:cTn id="83" presetID="1" presetClass="entr" presetSubtype="0" fill="hold" nodeType="clickEffect">
                                  <p:stCondLst>
                                    <p:cond delay="0"/>
                                  </p:stCondLst>
                                  <p:childTnLst>
                                    <p:set>
                                      <p:cBhvr>
                                        <p:cTn id="84" dur="1" fill="hold">
                                          <p:stCondLst>
                                            <p:cond delay="0"/>
                                          </p:stCondLst>
                                        </p:cTn>
                                        <p:tgtEl>
                                          <p:spTgt spid="19">
                                            <p:txEl>
                                              <p:pRg st="7" end="7"/>
                                            </p:txEl>
                                          </p:spTgt>
                                        </p:tgtEl>
                                        <p:attrNameLst>
                                          <p:attrName>style.visibility</p:attrName>
                                        </p:attrNameLst>
                                      </p:cBhvr>
                                      <p:to>
                                        <p:strVal val="visible"/>
                                      </p:to>
                                    </p:set>
                                  </p:childTnLst>
                                </p:cTn>
                              </p:par>
                            </p:childTnLst>
                          </p:cTn>
                        </p:par>
                      </p:childTnLst>
                    </p:cTn>
                  </p:par>
                  <p:par>
                    <p:cTn id="85" fill="hold">
                      <p:stCondLst>
                        <p:cond delay="indefinite"/>
                      </p:stCondLst>
                      <p:childTnLst>
                        <p:par>
                          <p:cTn id="86" fill="hold">
                            <p:stCondLst>
                              <p:cond delay="0"/>
                            </p:stCondLst>
                            <p:childTnLst>
                              <p:par>
                                <p:cTn id="87" presetID="1" presetClass="entr" presetSubtype="0" fill="hold" nodeType="clickEffect">
                                  <p:stCondLst>
                                    <p:cond delay="0"/>
                                  </p:stCondLst>
                                  <p:childTnLst>
                                    <p:set>
                                      <p:cBhvr>
                                        <p:cTn id="88" dur="1" fill="hold">
                                          <p:stCondLst>
                                            <p:cond delay="0"/>
                                          </p:stCondLst>
                                        </p:cTn>
                                        <p:tgtEl>
                                          <p:spTgt spid="19">
                                            <p:txEl>
                                              <p:pRg st="8" end="8"/>
                                            </p:txEl>
                                          </p:spTgt>
                                        </p:tgtEl>
                                        <p:attrNameLst>
                                          <p:attrName>style.visibility</p:attrName>
                                        </p:attrNameLst>
                                      </p:cBhvr>
                                      <p:to>
                                        <p:strVal val="visible"/>
                                      </p:to>
                                    </p:set>
                                  </p:childTnLst>
                                </p:cTn>
                              </p:par>
                            </p:childTnLst>
                          </p:cTn>
                        </p:par>
                      </p:childTnLst>
                    </p:cTn>
                  </p:par>
                  <p:par>
                    <p:cTn id="89" fill="hold">
                      <p:stCondLst>
                        <p:cond delay="indefinite"/>
                      </p:stCondLst>
                      <p:childTnLst>
                        <p:par>
                          <p:cTn id="90" fill="hold">
                            <p:stCondLst>
                              <p:cond delay="0"/>
                            </p:stCondLst>
                            <p:childTnLst>
                              <p:par>
                                <p:cTn id="91" presetID="1" presetClass="entr" presetSubtype="0" fill="hold" nodeType="clickEffect">
                                  <p:stCondLst>
                                    <p:cond delay="0"/>
                                  </p:stCondLst>
                                  <p:childTnLst>
                                    <p:set>
                                      <p:cBhvr>
                                        <p:cTn id="92" dur="1" fill="hold">
                                          <p:stCondLst>
                                            <p:cond delay="0"/>
                                          </p:stCondLst>
                                        </p:cTn>
                                        <p:tgtEl>
                                          <p:spTgt spid="16">
                                            <p:txEl>
                                              <p:pRg st="0" end="0"/>
                                            </p:txEl>
                                          </p:spTgt>
                                        </p:tgtEl>
                                        <p:attrNameLst>
                                          <p:attrName>style.visibility</p:attrName>
                                        </p:attrNameLst>
                                      </p:cBhvr>
                                      <p:to>
                                        <p:strVal val="visible"/>
                                      </p:to>
                                    </p:set>
                                  </p:childTnLst>
                                </p:cTn>
                              </p:par>
                            </p:childTnLst>
                          </p:cTn>
                        </p:par>
                      </p:childTnLst>
                    </p:cTn>
                  </p:par>
                  <p:par>
                    <p:cTn id="93" fill="hold">
                      <p:stCondLst>
                        <p:cond delay="indefinite"/>
                      </p:stCondLst>
                      <p:childTnLst>
                        <p:par>
                          <p:cTn id="94" fill="hold">
                            <p:stCondLst>
                              <p:cond delay="0"/>
                            </p:stCondLst>
                            <p:childTnLst>
                              <p:par>
                                <p:cTn id="95" presetID="1" presetClass="entr" presetSubtype="0" fill="hold" nodeType="clickEffect">
                                  <p:stCondLst>
                                    <p:cond delay="0"/>
                                  </p:stCondLst>
                                  <p:childTnLst>
                                    <p:set>
                                      <p:cBhvr>
                                        <p:cTn id="96" dur="1" fill="hold">
                                          <p:stCondLst>
                                            <p:cond delay="0"/>
                                          </p:stCondLst>
                                        </p:cTn>
                                        <p:tgtEl>
                                          <p:spTgt spid="16">
                                            <p:txEl>
                                              <p:pRg st="1" end="1"/>
                                            </p:txEl>
                                          </p:spTgt>
                                        </p:tgtEl>
                                        <p:attrNameLst>
                                          <p:attrName>style.visibility</p:attrName>
                                        </p:attrNameLst>
                                      </p:cBhvr>
                                      <p:to>
                                        <p:strVal val="visible"/>
                                      </p:to>
                                    </p:set>
                                  </p:childTnLst>
                                </p:cTn>
                              </p:par>
                            </p:childTnLst>
                          </p:cTn>
                        </p:par>
                      </p:childTnLst>
                    </p:cTn>
                  </p:par>
                  <p:par>
                    <p:cTn id="97" fill="hold">
                      <p:stCondLst>
                        <p:cond delay="indefinite"/>
                      </p:stCondLst>
                      <p:childTnLst>
                        <p:par>
                          <p:cTn id="98" fill="hold">
                            <p:stCondLst>
                              <p:cond delay="0"/>
                            </p:stCondLst>
                            <p:childTnLst>
                              <p:par>
                                <p:cTn id="99" presetID="1" presetClass="entr" presetSubtype="0" fill="hold" nodeType="clickEffect">
                                  <p:stCondLst>
                                    <p:cond delay="0"/>
                                  </p:stCondLst>
                                  <p:childTnLst>
                                    <p:set>
                                      <p:cBhvr>
                                        <p:cTn id="100" dur="1" fill="hold">
                                          <p:stCondLst>
                                            <p:cond delay="0"/>
                                          </p:stCondLst>
                                        </p:cTn>
                                        <p:tgtEl>
                                          <p:spTgt spid="16">
                                            <p:txEl>
                                              <p:pRg st="2" end="2"/>
                                            </p:txEl>
                                          </p:spTgt>
                                        </p:tgtEl>
                                        <p:attrNameLst>
                                          <p:attrName>style.visibility</p:attrName>
                                        </p:attrNameLst>
                                      </p:cBhvr>
                                      <p:to>
                                        <p:strVal val="visible"/>
                                      </p:to>
                                    </p:set>
                                  </p:childTnLst>
                                </p:cTn>
                              </p:par>
                            </p:childTnLst>
                          </p:cTn>
                        </p:par>
                      </p:childTnLst>
                    </p:cTn>
                  </p:par>
                  <p:par>
                    <p:cTn id="101" fill="hold">
                      <p:stCondLst>
                        <p:cond delay="indefinite"/>
                      </p:stCondLst>
                      <p:childTnLst>
                        <p:par>
                          <p:cTn id="102" fill="hold">
                            <p:stCondLst>
                              <p:cond delay="0"/>
                            </p:stCondLst>
                            <p:childTnLst>
                              <p:par>
                                <p:cTn id="103" presetID="1" presetClass="entr" presetSubtype="0" fill="hold" nodeType="clickEffect">
                                  <p:stCondLst>
                                    <p:cond delay="0"/>
                                  </p:stCondLst>
                                  <p:childTnLst>
                                    <p:set>
                                      <p:cBhvr>
                                        <p:cTn id="104" dur="1" fill="hold">
                                          <p:stCondLst>
                                            <p:cond delay="0"/>
                                          </p:stCondLst>
                                        </p:cTn>
                                        <p:tgtEl>
                                          <p:spTgt spid="16">
                                            <p:txEl>
                                              <p:pRg st="3" end="3"/>
                                            </p:txEl>
                                          </p:spTgt>
                                        </p:tgtEl>
                                        <p:attrNameLst>
                                          <p:attrName>style.visibility</p:attrName>
                                        </p:attrNameLst>
                                      </p:cBhvr>
                                      <p:to>
                                        <p:strVal val="visible"/>
                                      </p:to>
                                    </p:set>
                                  </p:childTnLst>
                                </p:cTn>
                              </p:par>
                            </p:childTnLst>
                          </p:cTn>
                        </p:par>
                      </p:childTnLst>
                    </p:cTn>
                  </p:par>
                  <p:par>
                    <p:cTn id="105" fill="hold">
                      <p:stCondLst>
                        <p:cond delay="indefinite"/>
                      </p:stCondLst>
                      <p:childTnLst>
                        <p:par>
                          <p:cTn id="106" fill="hold">
                            <p:stCondLst>
                              <p:cond delay="0"/>
                            </p:stCondLst>
                            <p:childTnLst>
                              <p:par>
                                <p:cTn id="107" presetID="1" presetClass="entr" presetSubtype="0" fill="hold" nodeType="clickEffect">
                                  <p:stCondLst>
                                    <p:cond delay="0"/>
                                  </p:stCondLst>
                                  <p:childTnLst>
                                    <p:set>
                                      <p:cBhvr>
                                        <p:cTn id="108" dur="1" fill="hold">
                                          <p:stCondLst>
                                            <p:cond delay="0"/>
                                          </p:stCondLst>
                                        </p:cTn>
                                        <p:tgtEl>
                                          <p:spTgt spid="16">
                                            <p:txEl>
                                              <p:pRg st="4" end="4"/>
                                            </p:txEl>
                                          </p:spTgt>
                                        </p:tgtEl>
                                        <p:attrNameLst>
                                          <p:attrName>style.visibility</p:attrName>
                                        </p:attrNameLst>
                                      </p:cBhvr>
                                      <p:to>
                                        <p:strVal val="visible"/>
                                      </p:to>
                                    </p:set>
                                  </p:childTnLst>
                                </p:cTn>
                              </p:par>
                            </p:childTnLst>
                          </p:cTn>
                        </p:par>
                      </p:childTnLst>
                    </p:cTn>
                  </p:par>
                  <p:par>
                    <p:cTn id="109" fill="hold">
                      <p:stCondLst>
                        <p:cond delay="indefinite"/>
                      </p:stCondLst>
                      <p:childTnLst>
                        <p:par>
                          <p:cTn id="110" fill="hold">
                            <p:stCondLst>
                              <p:cond delay="0"/>
                            </p:stCondLst>
                            <p:childTnLst>
                              <p:par>
                                <p:cTn id="111" presetID="1" presetClass="entr" presetSubtype="0" fill="hold" nodeType="clickEffect">
                                  <p:stCondLst>
                                    <p:cond delay="0"/>
                                  </p:stCondLst>
                                  <p:childTnLst>
                                    <p:set>
                                      <p:cBhvr>
                                        <p:cTn id="112" dur="1" fill="hold">
                                          <p:stCondLst>
                                            <p:cond delay="0"/>
                                          </p:stCondLst>
                                        </p:cTn>
                                        <p:tgtEl>
                                          <p:spTgt spid="16">
                                            <p:txEl>
                                              <p:pRg st="5" end="5"/>
                                            </p:txEl>
                                          </p:spTgt>
                                        </p:tgtEl>
                                        <p:attrNameLst>
                                          <p:attrName>style.visibility</p:attrName>
                                        </p:attrNameLst>
                                      </p:cBhvr>
                                      <p:to>
                                        <p:strVal val="visible"/>
                                      </p:to>
                                    </p:set>
                                  </p:childTnLst>
                                </p:cTn>
                              </p:par>
                            </p:childTnLst>
                          </p:cTn>
                        </p:par>
                      </p:childTnLst>
                    </p:cTn>
                  </p:par>
                  <p:par>
                    <p:cTn id="113" fill="hold">
                      <p:stCondLst>
                        <p:cond delay="indefinite"/>
                      </p:stCondLst>
                      <p:childTnLst>
                        <p:par>
                          <p:cTn id="114" fill="hold">
                            <p:stCondLst>
                              <p:cond delay="0"/>
                            </p:stCondLst>
                            <p:childTnLst>
                              <p:par>
                                <p:cTn id="115" presetID="1" presetClass="entr" presetSubtype="0" fill="hold" nodeType="clickEffect">
                                  <p:stCondLst>
                                    <p:cond delay="0"/>
                                  </p:stCondLst>
                                  <p:childTnLst>
                                    <p:set>
                                      <p:cBhvr>
                                        <p:cTn id="116" dur="1" fill="hold">
                                          <p:stCondLst>
                                            <p:cond delay="0"/>
                                          </p:stCondLst>
                                        </p:cTn>
                                        <p:tgtEl>
                                          <p:spTgt spid="16">
                                            <p:txEl>
                                              <p:pRg st="6" end="6"/>
                                            </p:txEl>
                                          </p:spTgt>
                                        </p:tgtEl>
                                        <p:attrNameLst>
                                          <p:attrName>style.visibility</p:attrName>
                                        </p:attrNameLst>
                                      </p:cBhvr>
                                      <p:to>
                                        <p:strVal val="visible"/>
                                      </p:to>
                                    </p:set>
                                  </p:childTnLst>
                                </p:cTn>
                              </p:par>
                            </p:childTnLst>
                          </p:cTn>
                        </p:par>
                      </p:childTnLst>
                    </p:cTn>
                  </p:par>
                  <p:par>
                    <p:cTn id="117" fill="hold">
                      <p:stCondLst>
                        <p:cond delay="indefinite"/>
                      </p:stCondLst>
                      <p:childTnLst>
                        <p:par>
                          <p:cTn id="118" fill="hold">
                            <p:stCondLst>
                              <p:cond delay="0"/>
                            </p:stCondLst>
                            <p:childTnLst>
                              <p:par>
                                <p:cTn id="119" presetID="1" presetClass="entr" presetSubtype="0" fill="hold" nodeType="clickEffect">
                                  <p:stCondLst>
                                    <p:cond delay="0"/>
                                  </p:stCondLst>
                                  <p:childTnLst>
                                    <p:set>
                                      <p:cBhvr>
                                        <p:cTn id="120" dur="1" fill="hold">
                                          <p:stCondLst>
                                            <p:cond delay="0"/>
                                          </p:stCondLst>
                                        </p:cTn>
                                        <p:tgtEl>
                                          <p:spTgt spid="16">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2" grpId="0"/>
      <p:bldP spid="14" grpId="0"/>
      <p:bldP spid="15" grpId="0"/>
      <p:bldP spid="17" grpId="0"/>
      <p:bldP spid="18"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674880" y="577486"/>
            <a:ext cx="8045422" cy="46166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2400" b="1" i="0" u="none" strike="noStrike" kern="1200" cap="none" spc="-5" normalizeH="0" baseline="0" noProof="0" dirty="0">
                <a:ln>
                  <a:noFill/>
                </a:ln>
                <a:solidFill>
                  <a:srgbClr val="FFFFFF"/>
                </a:solidFill>
                <a:effectLst/>
                <a:uLnTx/>
                <a:uFillTx/>
                <a:latin typeface="Arial"/>
                <a:ea typeface="+mn-ea"/>
                <a:cs typeface="Arial"/>
              </a:rPr>
              <a:t>Basic Key Words</a:t>
            </a:r>
            <a:endParaRPr kumimoji="0" lang="en-GB" sz="2400" b="1" i="0" u="none" strike="noStrike" kern="1200" cap="none" spc="0" normalizeH="0" baseline="0" noProof="0" dirty="0">
              <a:ln>
                <a:noFill/>
              </a:ln>
              <a:solidFill>
                <a:prstClr val="white"/>
              </a:solidFill>
              <a:effectLst/>
              <a:uLnTx/>
              <a:uFillTx/>
              <a:latin typeface="Arial" charset="0"/>
              <a:ea typeface="+mn-ea"/>
              <a:cs typeface="+mn-cs"/>
            </a:endParaRPr>
          </a:p>
        </p:txBody>
      </p:sp>
      <p:sp>
        <p:nvSpPr>
          <p:cNvPr id="10" name="object 7"/>
          <p:cNvSpPr/>
          <p:nvPr/>
        </p:nvSpPr>
        <p:spPr>
          <a:xfrm>
            <a:off x="4222933" y="6488404"/>
            <a:ext cx="2874263" cy="67055"/>
          </a:xfrm>
          <a:prstGeom prst="rect">
            <a:avLst/>
          </a:prstGeom>
          <a:solidFill>
            <a:srgbClr val="CA0436"/>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 name="Content Placeholder 4"/>
          <p:cNvSpPr txBox="1">
            <a:spLocks/>
          </p:cNvSpPr>
          <p:nvPr/>
        </p:nvSpPr>
        <p:spPr>
          <a:xfrm>
            <a:off x="1713790" y="1339206"/>
            <a:ext cx="3792065" cy="4525963"/>
          </a:xfrm>
          <a:prstGeom prst="rect">
            <a:avLst/>
          </a:prstGeom>
          <a:solidFill>
            <a:schemeClr val="accent6">
              <a:lumMod val="20000"/>
              <a:lumOff val="80000"/>
              <a:alpha val="40000"/>
            </a:schemeClr>
          </a:solidFill>
          <a:ln w="31750">
            <a:solidFill>
              <a:schemeClr val="accent6">
                <a:lumMod val="75000"/>
              </a:schemeClr>
            </a:solidFill>
          </a:ln>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ts val="0"/>
              </a:spcBef>
              <a:spcAft>
                <a:spcPts val="600"/>
              </a:spcAft>
            </a:pPr>
            <a:r>
              <a:rPr lang="en-GB" dirty="0"/>
              <a:t>Acknowledge (so far)</a:t>
            </a:r>
          </a:p>
          <a:p>
            <a:pPr>
              <a:spcBef>
                <a:spcPts val="0"/>
              </a:spcBef>
              <a:spcAft>
                <a:spcPts val="600"/>
              </a:spcAft>
            </a:pPr>
            <a:r>
              <a:rPr lang="en-GB" dirty="0"/>
              <a:t>Affirmative</a:t>
            </a:r>
          </a:p>
          <a:p>
            <a:pPr>
              <a:spcBef>
                <a:spcPts val="0"/>
              </a:spcBef>
              <a:spcAft>
                <a:spcPts val="600"/>
              </a:spcAft>
            </a:pPr>
            <a:r>
              <a:rPr lang="en-GB" dirty="0"/>
              <a:t>Go ahead</a:t>
            </a:r>
          </a:p>
          <a:p>
            <a:pPr>
              <a:spcBef>
                <a:spcPts val="0"/>
              </a:spcBef>
              <a:spcAft>
                <a:spcPts val="600"/>
              </a:spcAft>
            </a:pPr>
            <a:r>
              <a:rPr lang="en-GB" dirty="0"/>
              <a:t>Negative</a:t>
            </a:r>
          </a:p>
          <a:p>
            <a:pPr>
              <a:spcBef>
                <a:spcPts val="0"/>
              </a:spcBef>
              <a:spcAft>
                <a:spcPts val="600"/>
              </a:spcAft>
            </a:pPr>
            <a:r>
              <a:rPr lang="en-GB" dirty="0"/>
              <a:t>Not known</a:t>
            </a:r>
          </a:p>
          <a:p>
            <a:pPr>
              <a:spcBef>
                <a:spcPts val="0"/>
              </a:spcBef>
              <a:spcAft>
                <a:spcPts val="600"/>
              </a:spcAft>
            </a:pPr>
            <a:r>
              <a:rPr lang="en-GB" dirty="0"/>
              <a:t>Out</a:t>
            </a:r>
          </a:p>
          <a:p>
            <a:pPr>
              <a:spcBef>
                <a:spcPts val="0"/>
              </a:spcBef>
              <a:spcAft>
                <a:spcPts val="600"/>
              </a:spcAft>
            </a:pPr>
            <a:r>
              <a:rPr lang="en-GB" dirty="0"/>
              <a:t>Over</a:t>
            </a:r>
          </a:p>
          <a:p>
            <a:pPr>
              <a:spcBef>
                <a:spcPts val="0"/>
              </a:spcBef>
              <a:spcAft>
                <a:spcPts val="600"/>
              </a:spcAft>
            </a:pPr>
            <a:r>
              <a:rPr lang="en-GB" dirty="0"/>
              <a:t>Reading back</a:t>
            </a:r>
          </a:p>
          <a:p>
            <a:pPr>
              <a:spcBef>
                <a:spcPts val="0"/>
              </a:spcBef>
              <a:spcAft>
                <a:spcPts val="600"/>
              </a:spcAft>
            </a:pPr>
            <a:r>
              <a:rPr lang="en-GB" dirty="0"/>
              <a:t>Received</a:t>
            </a:r>
          </a:p>
          <a:p>
            <a:pPr>
              <a:spcBef>
                <a:spcPts val="0"/>
              </a:spcBef>
              <a:spcAft>
                <a:spcPts val="600"/>
              </a:spcAft>
            </a:pPr>
            <a:endParaRPr lang="en-GB" dirty="0"/>
          </a:p>
        </p:txBody>
      </p:sp>
      <p:sp>
        <p:nvSpPr>
          <p:cNvPr id="18" name="Content Placeholder 5"/>
          <p:cNvSpPr txBox="1">
            <a:spLocks/>
          </p:cNvSpPr>
          <p:nvPr/>
        </p:nvSpPr>
        <p:spPr>
          <a:xfrm>
            <a:off x="5912798" y="1339206"/>
            <a:ext cx="3769501" cy="2298939"/>
          </a:xfrm>
          <a:prstGeom prst="rect">
            <a:avLst/>
          </a:prstGeom>
          <a:solidFill>
            <a:schemeClr val="accent5">
              <a:lumMod val="20000"/>
              <a:lumOff val="80000"/>
              <a:alpha val="35000"/>
            </a:schemeClr>
          </a:solidFill>
          <a:ln w="31750">
            <a:solidFill>
              <a:schemeClr val="accent5">
                <a:lumMod val="60000"/>
                <a:lumOff val="40000"/>
              </a:schemeClr>
            </a:solidFill>
          </a:ln>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ts val="0"/>
              </a:spcBef>
              <a:spcAft>
                <a:spcPts val="600"/>
              </a:spcAft>
            </a:pPr>
            <a:r>
              <a:rPr lang="en-GB" dirty="0"/>
              <a:t>Repeat (all after)</a:t>
            </a:r>
          </a:p>
          <a:p>
            <a:pPr>
              <a:spcBef>
                <a:spcPts val="0"/>
              </a:spcBef>
              <a:spcAft>
                <a:spcPts val="600"/>
              </a:spcAft>
            </a:pPr>
            <a:r>
              <a:rPr lang="en-GB" dirty="0"/>
              <a:t>Standby</a:t>
            </a:r>
          </a:p>
          <a:p>
            <a:pPr>
              <a:spcBef>
                <a:spcPts val="0"/>
              </a:spcBef>
              <a:spcAft>
                <a:spcPts val="600"/>
              </a:spcAft>
            </a:pPr>
            <a:r>
              <a:rPr lang="en-GB" dirty="0"/>
              <a:t>This is (or From)</a:t>
            </a:r>
          </a:p>
          <a:p>
            <a:pPr>
              <a:spcBef>
                <a:spcPts val="0"/>
              </a:spcBef>
              <a:spcAft>
                <a:spcPts val="600"/>
              </a:spcAft>
            </a:pPr>
            <a:r>
              <a:rPr lang="en-GB" dirty="0"/>
              <a:t>Will Do</a:t>
            </a:r>
          </a:p>
          <a:p>
            <a:pPr>
              <a:spcBef>
                <a:spcPts val="0"/>
              </a:spcBef>
              <a:spcAft>
                <a:spcPts val="600"/>
              </a:spcAft>
            </a:pPr>
            <a:r>
              <a:rPr lang="en-GB" dirty="0"/>
              <a:t>Yes, Yes</a:t>
            </a:r>
          </a:p>
          <a:p>
            <a:pPr marL="0" indent="0">
              <a:spcBef>
                <a:spcPts val="0"/>
              </a:spcBef>
              <a:spcAft>
                <a:spcPts val="600"/>
              </a:spcAft>
              <a:buNone/>
            </a:pPr>
            <a:endParaRPr lang="en-GB" dirty="0"/>
          </a:p>
          <a:p>
            <a:pPr>
              <a:spcBef>
                <a:spcPts val="0"/>
              </a:spcBef>
              <a:spcAft>
                <a:spcPts val="600"/>
              </a:spcAft>
            </a:pPr>
            <a:endParaRPr lang="en-GB" dirty="0"/>
          </a:p>
        </p:txBody>
      </p:sp>
      <p:sp>
        <p:nvSpPr>
          <p:cNvPr id="2" name="TextBox 1"/>
          <p:cNvSpPr txBox="1"/>
          <p:nvPr/>
        </p:nvSpPr>
        <p:spPr>
          <a:xfrm>
            <a:off x="5912799" y="3818455"/>
            <a:ext cx="3769501" cy="2046714"/>
          </a:xfrm>
          <a:prstGeom prst="rect">
            <a:avLst/>
          </a:prstGeom>
          <a:solidFill>
            <a:schemeClr val="accent4">
              <a:lumMod val="20000"/>
              <a:lumOff val="80000"/>
              <a:alpha val="35000"/>
            </a:schemeClr>
          </a:solidFill>
          <a:ln w="31750">
            <a:solidFill>
              <a:schemeClr val="accent4">
                <a:lumMod val="60000"/>
                <a:lumOff val="40000"/>
              </a:schemeClr>
            </a:solidFill>
          </a:ln>
        </p:spPr>
        <p:txBody>
          <a:bodyPr wrap="square" rtlCol="0">
            <a:spAutoFit/>
          </a:bodyPr>
          <a:lstStyle/>
          <a:p>
            <a:pPr marL="457200" lvl="0" indent="-457200">
              <a:spcAft>
                <a:spcPts val="600"/>
              </a:spcAft>
              <a:buFont typeface="Arial" panose="020B0604020202020204" pitchFamily="34" charset="0"/>
              <a:buChar char="•"/>
            </a:pPr>
            <a:r>
              <a:rPr lang="en-GB" sz="2800" dirty="0">
                <a:solidFill>
                  <a:prstClr val="black"/>
                </a:solidFill>
              </a:rPr>
              <a:t>And of course</a:t>
            </a:r>
          </a:p>
          <a:p>
            <a:pPr marL="457200" lvl="0" indent="-457200">
              <a:spcAft>
                <a:spcPts val="600"/>
              </a:spcAft>
              <a:buFont typeface="Arial" panose="020B0604020202020204" pitchFamily="34" charset="0"/>
              <a:buChar char="•"/>
            </a:pPr>
            <a:r>
              <a:rPr lang="en-GB" sz="2800" dirty="0">
                <a:solidFill>
                  <a:prstClr val="black"/>
                </a:solidFill>
              </a:rPr>
              <a:t>Please</a:t>
            </a:r>
          </a:p>
          <a:p>
            <a:pPr marL="457200" lvl="0" indent="-457200">
              <a:spcAft>
                <a:spcPts val="600"/>
              </a:spcAft>
              <a:buFont typeface="Arial" panose="020B0604020202020204" pitchFamily="34" charset="0"/>
              <a:buChar char="•"/>
            </a:pPr>
            <a:r>
              <a:rPr lang="en-GB" sz="2800" dirty="0">
                <a:solidFill>
                  <a:prstClr val="black"/>
                </a:solidFill>
              </a:rPr>
              <a:t>Thankyou</a:t>
            </a:r>
          </a:p>
          <a:p>
            <a:pPr marL="457200" lvl="0" indent="-457200">
              <a:spcAft>
                <a:spcPts val="600"/>
              </a:spcAft>
              <a:buFont typeface="Arial" panose="020B0604020202020204" pitchFamily="34" charset="0"/>
              <a:buChar char="•"/>
            </a:pPr>
            <a:r>
              <a:rPr lang="en-GB" sz="2800" dirty="0">
                <a:solidFill>
                  <a:prstClr val="black"/>
                </a:solidFill>
              </a:rPr>
              <a:t>Sorry</a:t>
            </a:r>
          </a:p>
        </p:txBody>
      </p:sp>
    </p:spTree>
    <p:extLst>
      <p:ext uri="{BB962C8B-B14F-4D97-AF65-F5344CB8AC3E}">
        <p14:creationId xmlns:p14="http://schemas.microsoft.com/office/powerpoint/2010/main" val="28149632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P spid="18" grpId="0" animBg="1"/>
      <p:bldP spid="2"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rotWithShape="1">
          <a:blip r:embed="rId3">
            <a:extLst>
              <a:ext uri="{28A0092B-C50C-407E-A947-70E740481C1C}">
                <a14:useLocalDpi xmlns:a14="http://schemas.microsoft.com/office/drawing/2010/main" val="0"/>
              </a:ext>
            </a:extLst>
          </a:blip>
          <a:srcRect l="25764" t="4029" r="51231" b="887"/>
          <a:stretch/>
        </p:blipFill>
        <p:spPr>
          <a:xfrm rot="2847143">
            <a:off x="4735011" y="796688"/>
            <a:ext cx="588200" cy="1680570"/>
          </a:xfrm>
          <a:prstGeom prst="rect">
            <a:avLst/>
          </a:prstGeom>
        </p:spPr>
      </p:pic>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527408" y="1984443"/>
            <a:ext cx="3501704" cy="3501704"/>
          </a:xfrm>
          <a:prstGeom prst="rect">
            <a:avLst/>
          </a:prstGeom>
        </p:spPr>
      </p:pic>
      <p:pic>
        <p:nvPicPr>
          <p:cNvPr id="5" name="Picture 4"/>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2447997" y="2722219"/>
            <a:ext cx="1660525" cy="1660525"/>
          </a:xfrm>
          <a:prstGeom prst="rect">
            <a:avLst/>
          </a:prstGeom>
        </p:spPr>
      </p:pic>
      <p:pic>
        <p:nvPicPr>
          <p:cNvPr id="6" name="Picture 5"/>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786408" y="1121492"/>
            <a:ext cx="983701" cy="737776"/>
          </a:xfrm>
          <a:prstGeom prst="rect">
            <a:avLst/>
          </a:prstGeom>
        </p:spPr>
      </p:pic>
      <p:pic>
        <p:nvPicPr>
          <p:cNvPr id="8" name="Picture 7"/>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208895" y="2543993"/>
            <a:ext cx="980671" cy="1131544"/>
          </a:xfrm>
          <a:prstGeom prst="rect">
            <a:avLst/>
          </a:prstGeom>
        </p:spPr>
      </p:pic>
      <p:pic>
        <p:nvPicPr>
          <p:cNvPr id="9" name="Picture 8"/>
          <p:cNvPicPr>
            <a:picLocks noChangeAspect="1"/>
          </p:cNvPicPr>
          <p:nvPr/>
        </p:nvPicPr>
        <p:blipFill>
          <a:blip r:embed="rId8"/>
          <a:stretch>
            <a:fillRect/>
          </a:stretch>
        </p:blipFill>
        <p:spPr>
          <a:xfrm>
            <a:off x="1113403" y="4836622"/>
            <a:ext cx="981111" cy="978842"/>
          </a:xfrm>
          <a:prstGeom prst="rect">
            <a:avLst/>
          </a:prstGeom>
        </p:spPr>
      </p:pic>
      <p:pic>
        <p:nvPicPr>
          <p:cNvPr id="18" name="Picture 17"/>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4973700" y="4278540"/>
            <a:ext cx="1488411" cy="956547"/>
          </a:xfrm>
          <a:prstGeom prst="rect">
            <a:avLst/>
          </a:prstGeom>
        </p:spPr>
      </p:pic>
      <p:pic>
        <p:nvPicPr>
          <p:cNvPr id="21" name="Picture 20"/>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3698589" y="5070664"/>
            <a:ext cx="2521283" cy="1401854"/>
          </a:xfrm>
          <a:prstGeom prst="rect">
            <a:avLst/>
          </a:prstGeom>
        </p:spPr>
      </p:pic>
      <p:pic>
        <p:nvPicPr>
          <p:cNvPr id="22" name="Picture 21"/>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2880667" y="5414277"/>
            <a:ext cx="706800" cy="1247144"/>
          </a:xfrm>
          <a:prstGeom prst="rect">
            <a:avLst/>
          </a:prstGeom>
        </p:spPr>
      </p:pic>
      <p:pic>
        <p:nvPicPr>
          <p:cNvPr id="23" name="Picture 22"/>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94409" y="3088322"/>
            <a:ext cx="1400829" cy="1400829"/>
          </a:xfrm>
          <a:prstGeom prst="rect">
            <a:avLst/>
          </a:prstGeom>
        </p:spPr>
      </p:pic>
      <p:pic>
        <p:nvPicPr>
          <p:cNvPr id="24" name="Picture 23"/>
          <p:cNvPicPr>
            <a:picLocks noChangeAspect="1"/>
          </p:cNvPicPr>
          <p:nvPr/>
        </p:nvPicPr>
        <p:blipFill>
          <a:blip r:embed="rId13" cstate="print">
            <a:extLst>
              <a:ext uri="{28A0092B-C50C-407E-A947-70E740481C1C}">
                <a14:useLocalDpi xmlns:a14="http://schemas.microsoft.com/office/drawing/2010/main" val="0"/>
              </a:ext>
            </a:extLst>
          </a:blip>
          <a:stretch>
            <a:fillRect/>
          </a:stretch>
        </p:blipFill>
        <p:spPr>
          <a:xfrm>
            <a:off x="519364" y="2026536"/>
            <a:ext cx="969283" cy="853681"/>
          </a:xfrm>
          <a:prstGeom prst="rect">
            <a:avLst/>
          </a:prstGeom>
        </p:spPr>
      </p:pic>
      <p:pic>
        <p:nvPicPr>
          <p:cNvPr id="25" name="Picture 24"/>
          <p:cNvPicPr>
            <a:picLocks noChangeAspect="1"/>
          </p:cNvPicPr>
          <p:nvPr/>
        </p:nvPicPr>
        <p:blipFill>
          <a:blip r:embed="rId14" cstate="print">
            <a:extLst>
              <a:ext uri="{28A0092B-C50C-407E-A947-70E740481C1C}">
                <a14:useLocalDpi xmlns:a14="http://schemas.microsoft.com/office/drawing/2010/main" val="0"/>
              </a:ext>
            </a:extLst>
          </a:blip>
          <a:stretch>
            <a:fillRect/>
          </a:stretch>
        </p:blipFill>
        <p:spPr>
          <a:xfrm>
            <a:off x="1687084" y="1173540"/>
            <a:ext cx="721827" cy="1082741"/>
          </a:xfrm>
          <a:prstGeom prst="rect">
            <a:avLst/>
          </a:prstGeom>
        </p:spPr>
      </p:pic>
      <p:sp>
        <p:nvSpPr>
          <p:cNvPr id="3" name="Content Placeholder 4"/>
          <p:cNvSpPr txBox="1">
            <a:spLocks/>
          </p:cNvSpPr>
          <p:nvPr/>
        </p:nvSpPr>
        <p:spPr>
          <a:xfrm>
            <a:off x="1713369" y="1289501"/>
            <a:ext cx="8229600" cy="452596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srgbClr val="002060"/>
              </a:solidFill>
              <a:effectLst/>
              <a:uLnTx/>
              <a:uFillTx/>
              <a:latin typeface="Calibri"/>
              <a:ea typeface="+mn-ea"/>
              <a:cs typeface="+mn-cs"/>
            </a:endParaRPr>
          </a:p>
        </p:txBody>
      </p:sp>
      <p:sp>
        <p:nvSpPr>
          <p:cNvPr id="4" name="TextBox 3"/>
          <p:cNvSpPr txBox="1"/>
          <p:nvPr/>
        </p:nvSpPr>
        <p:spPr>
          <a:xfrm>
            <a:off x="1674880" y="577486"/>
            <a:ext cx="8045422" cy="46166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2400" b="1" i="0" u="none" strike="noStrike" kern="1200" cap="none" spc="-5" normalizeH="0" baseline="0" noProof="0" dirty="0">
                <a:ln>
                  <a:noFill/>
                </a:ln>
                <a:solidFill>
                  <a:srgbClr val="FFFFFF"/>
                </a:solidFill>
                <a:effectLst/>
                <a:uLnTx/>
                <a:uFillTx/>
                <a:latin typeface="Arial"/>
                <a:ea typeface="+mn-ea"/>
                <a:cs typeface="Arial"/>
              </a:rPr>
              <a:t>Status Codes</a:t>
            </a:r>
            <a:endParaRPr kumimoji="0" lang="en-GB" sz="2400" b="1" i="0" u="none" strike="noStrike" kern="1200" cap="none" spc="0" normalizeH="0" baseline="0" noProof="0" dirty="0">
              <a:ln>
                <a:noFill/>
              </a:ln>
              <a:solidFill>
                <a:prstClr val="white"/>
              </a:solidFill>
              <a:effectLst/>
              <a:uLnTx/>
              <a:uFillTx/>
              <a:latin typeface="Arial" charset="0"/>
              <a:ea typeface="+mn-ea"/>
              <a:cs typeface="+mn-cs"/>
            </a:endParaRPr>
          </a:p>
        </p:txBody>
      </p:sp>
      <p:sp>
        <p:nvSpPr>
          <p:cNvPr id="26" name="TextBox 25"/>
          <p:cNvSpPr txBox="1"/>
          <p:nvPr/>
        </p:nvSpPr>
        <p:spPr>
          <a:xfrm>
            <a:off x="6612101" y="1235236"/>
            <a:ext cx="3073282" cy="4524315"/>
          </a:xfrm>
          <a:prstGeom prst="rect">
            <a:avLst/>
          </a:prstGeom>
          <a:noFill/>
        </p:spPr>
        <p:txBody>
          <a:bodyPr wrap="square" rtlCol="0">
            <a:spAutoFit/>
          </a:bodyPr>
          <a:lstStyle/>
          <a:p>
            <a:r>
              <a:rPr lang="en-GB" sz="2400" dirty="0"/>
              <a:t>1. On Duty</a:t>
            </a:r>
          </a:p>
          <a:p>
            <a:endParaRPr lang="en-GB" sz="2400" dirty="0"/>
          </a:p>
          <a:p>
            <a:r>
              <a:rPr lang="en-GB" sz="2400" dirty="0"/>
              <a:t>2. Available / On Patrol</a:t>
            </a:r>
            <a:br>
              <a:rPr lang="en-GB" sz="2400" dirty="0"/>
            </a:br>
            <a:br>
              <a:rPr lang="en-GB" sz="2400" dirty="0"/>
            </a:br>
            <a:r>
              <a:rPr lang="en-GB" sz="2400" dirty="0"/>
              <a:t>3. Available / Office</a:t>
            </a:r>
            <a:br>
              <a:rPr lang="en-GB" sz="2400" dirty="0"/>
            </a:br>
            <a:endParaRPr lang="en-GB" sz="2400" dirty="0"/>
          </a:p>
          <a:p>
            <a:r>
              <a:rPr lang="en-GB" sz="2400" dirty="0"/>
              <a:t>4. Refreshments</a:t>
            </a:r>
            <a:br>
              <a:rPr lang="en-GB" sz="2400" dirty="0"/>
            </a:br>
            <a:endParaRPr lang="en-GB" sz="2400" dirty="0"/>
          </a:p>
          <a:p>
            <a:r>
              <a:rPr lang="en-GB" sz="2400" dirty="0"/>
              <a:t>5. On Route</a:t>
            </a:r>
          </a:p>
          <a:p>
            <a:br>
              <a:rPr lang="en-GB" sz="2400" dirty="0"/>
            </a:br>
            <a:r>
              <a:rPr lang="en-GB" sz="2400" dirty="0"/>
              <a:t>6. At Scene</a:t>
            </a:r>
          </a:p>
          <a:p>
            <a:endParaRPr lang="en-GB" sz="2400" dirty="0"/>
          </a:p>
        </p:txBody>
      </p:sp>
      <p:sp>
        <p:nvSpPr>
          <p:cNvPr id="27" name="TextBox 26"/>
          <p:cNvSpPr txBox="1"/>
          <p:nvPr/>
        </p:nvSpPr>
        <p:spPr>
          <a:xfrm>
            <a:off x="9720302" y="1173540"/>
            <a:ext cx="3073282" cy="4524315"/>
          </a:xfrm>
          <a:prstGeom prst="rect">
            <a:avLst/>
          </a:prstGeom>
          <a:noFill/>
        </p:spPr>
        <p:txBody>
          <a:bodyPr wrap="square" rtlCol="0">
            <a:spAutoFit/>
          </a:bodyPr>
          <a:lstStyle/>
          <a:p>
            <a:r>
              <a:rPr lang="en-GB" sz="2400" dirty="0"/>
              <a:t>12. Confidential</a:t>
            </a:r>
          </a:p>
          <a:p>
            <a:br>
              <a:rPr lang="en-GB" sz="2400" dirty="0"/>
            </a:br>
            <a:r>
              <a:rPr lang="en-GB" sz="2400" dirty="0"/>
              <a:t>11. Off Duty</a:t>
            </a:r>
          </a:p>
          <a:p>
            <a:br>
              <a:rPr lang="en-GB" sz="2400" dirty="0"/>
            </a:br>
            <a:r>
              <a:rPr lang="en-GB" sz="2400" dirty="0"/>
              <a:t>10. At Court</a:t>
            </a:r>
          </a:p>
          <a:p>
            <a:br>
              <a:rPr lang="en-GB" sz="2400" dirty="0"/>
            </a:br>
            <a:r>
              <a:rPr lang="en-GB" sz="2400" dirty="0"/>
              <a:t>9. Prison Escort</a:t>
            </a:r>
          </a:p>
          <a:p>
            <a:br>
              <a:rPr lang="en-GB" sz="2400" dirty="0"/>
            </a:br>
            <a:r>
              <a:rPr lang="en-GB" sz="2400" dirty="0"/>
              <a:t>8. Unavailable</a:t>
            </a:r>
          </a:p>
          <a:p>
            <a:endParaRPr lang="en-GB" sz="2400" dirty="0"/>
          </a:p>
          <a:p>
            <a:r>
              <a:rPr lang="en-GB" sz="2400" dirty="0"/>
              <a:t>7. Committed but                     </a:t>
            </a:r>
            <a:br>
              <a:rPr lang="en-GB" sz="2400" dirty="0"/>
            </a:br>
            <a:r>
              <a:rPr lang="en-GB" sz="2400" dirty="0"/>
              <a:t>Deployable</a:t>
            </a:r>
          </a:p>
        </p:txBody>
      </p:sp>
    </p:spTree>
    <p:extLst>
      <p:ext uri="{BB962C8B-B14F-4D97-AF65-F5344CB8AC3E}">
        <p14:creationId xmlns:p14="http://schemas.microsoft.com/office/powerpoint/2010/main" val="13467507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6">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26">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6">
                                            <p:txEl>
                                              <p:pRg st="3" end="3"/>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8"/>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26">
                                            <p:txEl>
                                              <p:pRg st="4" end="4"/>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21"/>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6">
                                            <p:txEl>
                                              <p:pRg st="5" end="5"/>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22"/>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27">
                                            <p:txEl>
                                              <p:pRg st="6" end="6"/>
                                            </p:tx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nodeType="clickEffect">
                                  <p:stCondLst>
                                    <p:cond delay="0"/>
                                  </p:stCondLst>
                                  <p:childTnLst>
                                    <p:set>
                                      <p:cBhvr>
                                        <p:cTn id="40" dur="1" fill="hold">
                                          <p:stCondLst>
                                            <p:cond delay="0"/>
                                          </p:stCondLst>
                                        </p:cTn>
                                        <p:tgtEl>
                                          <p:spTgt spid="27">
                                            <p:txEl>
                                              <p:pRg st="4" end="4"/>
                                            </p:txEl>
                                          </p:spTgt>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9"/>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27">
                                            <p:txEl>
                                              <p:pRg st="3" end="3"/>
                                            </p:txEl>
                                          </p:spTgt>
                                        </p:tgtEl>
                                        <p:attrNameLst>
                                          <p:attrName>style.visibility</p:attrName>
                                        </p:attrNameLst>
                                      </p:cBhvr>
                                      <p:to>
                                        <p:strVal val="visible"/>
                                      </p:to>
                                    </p:set>
                                  </p:childTnLst>
                                </p:cTn>
                              </p:par>
                              <p:par>
                                <p:cTn id="47" presetID="1" presetClass="entr" presetSubtype="0" fill="hold" nodeType="withEffect">
                                  <p:stCondLst>
                                    <p:cond delay="0"/>
                                  </p:stCondLst>
                                  <p:childTnLst>
                                    <p:set>
                                      <p:cBhvr>
                                        <p:cTn id="48" dur="1" fill="hold">
                                          <p:stCondLst>
                                            <p:cond delay="0"/>
                                          </p:stCondLst>
                                        </p:cTn>
                                        <p:tgtEl>
                                          <p:spTgt spid="23"/>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nodeType="clickEffect">
                                  <p:stCondLst>
                                    <p:cond delay="0"/>
                                  </p:stCondLst>
                                  <p:childTnLst>
                                    <p:set>
                                      <p:cBhvr>
                                        <p:cTn id="52" dur="1" fill="hold">
                                          <p:stCondLst>
                                            <p:cond delay="0"/>
                                          </p:stCondLst>
                                        </p:cTn>
                                        <p:tgtEl>
                                          <p:spTgt spid="27">
                                            <p:txEl>
                                              <p:pRg st="2" end="2"/>
                                            </p:txEl>
                                          </p:spTgt>
                                        </p:tgtEl>
                                        <p:attrNameLst>
                                          <p:attrName>style.visibility</p:attrName>
                                        </p:attrNameLst>
                                      </p:cBhvr>
                                      <p:to>
                                        <p:strVal val="visible"/>
                                      </p:to>
                                    </p:set>
                                  </p:childTnLst>
                                </p:cTn>
                              </p:par>
                              <p:par>
                                <p:cTn id="53" presetID="1" presetClass="entr" presetSubtype="0" fill="hold" nodeType="withEffect">
                                  <p:stCondLst>
                                    <p:cond delay="0"/>
                                  </p:stCondLst>
                                  <p:childTnLst>
                                    <p:set>
                                      <p:cBhvr>
                                        <p:cTn id="54" dur="1" fill="hold">
                                          <p:stCondLst>
                                            <p:cond delay="0"/>
                                          </p:stCondLst>
                                        </p:cTn>
                                        <p:tgtEl>
                                          <p:spTgt spid="24"/>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0"/>
                                          </p:stCondLst>
                                        </p:cTn>
                                        <p:tgtEl>
                                          <p:spTgt spid="27">
                                            <p:txEl>
                                              <p:pRg st="1" end="1"/>
                                            </p:txEl>
                                          </p:spTgt>
                                        </p:tgtEl>
                                        <p:attrNameLst>
                                          <p:attrName>style.visibility</p:attrName>
                                        </p:attrNameLst>
                                      </p:cBhvr>
                                      <p:to>
                                        <p:strVal val="visible"/>
                                      </p:to>
                                    </p:set>
                                  </p:childTnLst>
                                </p:cTn>
                              </p:par>
                              <p:par>
                                <p:cTn id="59" presetID="1" presetClass="entr" presetSubtype="0" fill="hold" nodeType="withEffect">
                                  <p:stCondLst>
                                    <p:cond delay="0"/>
                                  </p:stCondLst>
                                  <p:childTnLst>
                                    <p:set>
                                      <p:cBhvr>
                                        <p:cTn id="60" dur="1" fill="hold">
                                          <p:stCondLst>
                                            <p:cond delay="0"/>
                                          </p:stCondLst>
                                        </p:cTn>
                                        <p:tgtEl>
                                          <p:spTgt spid="25"/>
                                        </p:tgtEl>
                                        <p:attrNameLst>
                                          <p:attrName>style.visibility</p:attrName>
                                        </p:attrNameLst>
                                      </p:cBhvr>
                                      <p:to>
                                        <p:strVal val="visible"/>
                                      </p:to>
                                    </p:set>
                                  </p:childTnLst>
                                </p:cTn>
                              </p:par>
                            </p:childTnLst>
                          </p:cTn>
                        </p:par>
                      </p:childTnLst>
                    </p:cTn>
                  </p:par>
                  <p:par>
                    <p:cTn id="61" fill="hold">
                      <p:stCondLst>
                        <p:cond delay="indefinite"/>
                      </p:stCondLst>
                      <p:childTnLst>
                        <p:par>
                          <p:cTn id="62" fill="hold">
                            <p:stCondLst>
                              <p:cond delay="0"/>
                            </p:stCondLst>
                            <p:childTnLst>
                              <p:par>
                                <p:cTn id="63" presetID="1" presetClass="entr" presetSubtype="0" fill="hold" nodeType="clickEffect">
                                  <p:stCondLst>
                                    <p:cond delay="0"/>
                                  </p:stCondLst>
                                  <p:childTnLst>
                                    <p:set>
                                      <p:cBhvr>
                                        <p:cTn id="64" dur="1" fill="hold">
                                          <p:stCondLst>
                                            <p:cond delay="0"/>
                                          </p:stCondLst>
                                        </p:cTn>
                                        <p:tgtEl>
                                          <p:spTgt spid="27">
                                            <p:txEl>
                                              <p:pRg st="0" end="0"/>
                                            </p:txEl>
                                          </p:spTgt>
                                        </p:tgtEl>
                                        <p:attrNameLst>
                                          <p:attrName>style.visibility</p:attrName>
                                        </p:attrNameLst>
                                      </p:cBhvr>
                                      <p:to>
                                        <p:strVal val="visible"/>
                                      </p:to>
                                    </p:set>
                                  </p:childTnLst>
                                </p:cTn>
                              </p:par>
                              <p:par>
                                <p:cTn id="65" presetID="1" presetClass="entr" presetSubtype="0" fill="hold" nodeType="withEffect">
                                  <p:stCondLst>
                                    <p:cond delay="0"/>
                                  </p:stCondLst>
                                  <p:childTnLst>
                                    <p:set>
                                      <p:cBhvr>
                                        <p:cTn id="66" dur="1" fill="hold">
                                          <p:stCondLst>
                                            <p:cond delay="0"/>
                                          </p:stCondLst>
                                        </p:cTn>
                                        <p:tgtEl>
                                          <p:spTgt spid="6"/>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45" presetClass="entr" presetSubtype="0" fill="hold" nodeType="clickEffect">
                                  <p:stCondLst>
                                    <p:cond delay="0"/>
                                  </p:stCondLst>
                                  <p:childTnLst>
                                    <p:set>
                                      <p:cBhvr>
                                        <p:cTn id="70" dur="1" fill="hold">
                                          <p:stCondLst>
                                            <p:cond delay="0"/>
                                          </p:stCondLst>
                                        </p:cTn>
                                        <p:tgtEl>
                                          <p:spTgt spid="5"/>
                                        </p:tgtEl>
                                        <p:attrNameLst>
                                          <p:attrName>style.visibility</p:attrName>
                                        </p:attrNameLst>
                                      </p:cBhvr>
                                      <p:to>
                                        <p:strVal val="visible"/>
                                      </p:to>
                                    </p:set>
                                    <p:animEffect transition="in" filter="fade">
                                      <p:cBhvr>
                                        <p:cTn id="71" dur="2000"/>
                                        <p:tgtEl>
                                          <p:spTgt spid="5"/>
                                        </p:tgtEl>
                                      </p:cBhvr>
                                    </p:animEffect>
                                    <p:anim calcmode="lin" valueType="num">
                                      <p:cBhvr>
                                        <p:cTn id="72" dur="2000" fill="hold"/>
                                        <p:tgtEl>
                                          <p:spTgt spid="5"/>
                                        </p:tgtEl>
                                        <p:attrNameLst>
                                          <p:attrName>ppt_w</p:attrName>
                                        </p:attrNameLst>
                                      </p:cBhvr>
                                      <p:tavLst>
                                        <p:tav tm="0" fmla="#ppt_w*sin(2.5*pi*$)">
                                          <p:val>
                                            <p:fltVal val="0"/>
                                          </p:val>
                                        </p:tav>
                                        <p:tav tm="100000">
                                          <p:val>
                                            <p:fltVal val="1"/>
                                          </p:val>
                                        </p:tav>
                                      </p:tavLst>
                                    </p:anim>
                                    <p:anim calcmode="lin" valueType="num">
                                      <p:cBhvr>
                                        <p:cTn id="73" dur="2000" fill="hold"/>
                                        <p:tgtEl>
                                          <p:spTgt spid="5"/>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hlinkClick r:id="rId3"/>
          </p:cNvPr>
          <p:cNvSpPr txBox="1"/>
          <p:nvPr/>
        </p:nvSpPr>
        <p:spPr>
          <a:xfrm>
            <a:off x="1814580" y="577486"/>
            <a:ext cx="8045422" cy="46166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lang="en-GB" sz="2400" b="1" spc="-5" dirty="0">
                <a:solidFill>
                  <a:srgbClr val="FFFFFF"/>
                </a:solidFill>
                <a:latin typeface="Arial"/>
                <a:cs typeface="Arial"/>
              </a:rPr>
              <a:t>Call Signs</a:t>
            </a:r>
            <a:endParaRPr kumimoji="0" lang="en-GB" sz="2400" b="1" i="0" u="none" strike="noStrike" kern="1200" cap="none" spc="0" normalizeH="0" baseline="0" noProof="0" dirty="0">
              <a:ln>
                <a:noFill/>
              </a:ln>
              <a:solidFill>
                <a:prstClr val="white"/>
              </a:solidFill>
              <a:effectLst/>
              <a:uLnTx/>
              <a:uFillTx/>
              <a:latin typeface="Arial" charset="0"/>
              <a:ea typeface="+mn-ea"/>
              <a:cs typeface="+mn-cs"/>
            </a:endParaRPr>
          </a:p>
        </p:txBody>
      </p:sp>
      <p:sp>
        <p:nvSpPr>
          <p:cNvPr id="2" name="TextBox 1"/>
          <p:cNvSpPr txBox="1"/>
          <p:nvPr/>
        </p:nvSpPr>
        <p:spPr>
          <a:xfrm>
            <a:off x="958467" y="1137083"/>
            <a:ext cx="11071952" cy="4853188"/>
          </a:xfrm>
          <a:prstGeom prst="rect">
            <a:avLst/>
          </a:prstGeom>
          <a:noFill/>
        </p:spPr>
        <p:txBody>
          <a:bodyPr wrap="square" rtlCol="0">
            <a:spAutoFit/>
          </a:bodyPr>
          <a:lstStyle/>
          <a:p>
            <a:pPr>
              <a:lnSpc>
                <a:spcPct val="107000"/>
              </a:lnSpc>
              <a:spcAft>
                <a:spcPts val="800"/>
              </a:spcAft>
            </a:pPr>
            <a:r>
              <a:rPr lang="en-GB" sz="2400" b="1" dirty="0">
                <a:latin typeface="Calibri" panose="020F0502020204030204" pitchFamily="34" charset="0"/>
                <a:ea typeface="Calibri" panose="020F0502020204030204" pitchFamily="34" charset="0"/>
                <a:cs typeface="Times New Roman" panose="02020603050405020304" pitchFamily="18" charset="0"/>
              </a:rPr>
              <a:t>Response</a:t>
            </a: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All call signs contain 4 parts, two letters and two numbers. </a:t>
            </a:r>
            <a:br>
              <a:rPr lang="en-GB" dirty="0">
                <a:latin typeface="Calibri" panose="020F0502020204030204" pitchFamily="34" charset="0"/>
                <a:ea typeface="Calibri" panose="020F0502020204030204" pitchFamily="34" charset="0"/>
                <a:cs typeface="Times New Roman" panose="02020603050405020304" pitchFamily="18" charset="0"/>
              </a:rPr>
            </a:br>
            <a:br>
              <a:rPr lang="en-GB" dirty="0">
                <a:latin typeface="Calibri" panose="020F0502020204030204" pitchFamily="34" charset="0"/>
                <a:ea typeface="Calibri" panose="020F0502020204030204" pitchFamily="34" charset="0"/>
                <a:cs typeface="Times New Roman" panose="02020603050405020304" pitchFamily="18" charset="0"/>
              </a:rPr>
            </a:br>
            <a:br>
              <a:rPr lang="en-GB" dirty="0">
                <a:latin typeface="Calibri" panose="020F0502020204030204" pitchFamily="34" charset="0"/>
                <a:ea typeface="Calibri" panose="020F0502020204030204" pitchFamily="34" charset="0"/>
                <a:cs typeface="Times New Roman" panose="02020603050405020304" pitchFamily="18" charset="0"/>
              </a:rPr>
            </a:br>
            <a:br>
              <a:rPr lang="en-GB" dirty="0">
                <a:latin typeface="Calibri" panose="020F0502020204030204" pitchFamily="34" charset="0"/>
                <a:ea typeface="Calibri" panose="020F0502020204030204" pitchFamily="34" charset="0"/>
                <a:cs typeface="Times New Roman" panose="02020603050405020304" pitchFamily="18" charset="0"/>
              </a:rPr>
            </a:br>
            <a:br>
              <a:rPr lang="en-GB" dirty="0">
                <a:latin typeface="Calibri" panose="020F0502020204030204" pitchFamily="34" charset="0"/>
                <a:ea typeface="Calibri" panose="020F0502020204030204" pitchFamily="34" charset="0"/>
                <a:cs typeface="Times New Roman" panose="02020603050405020304" pitchFamily="18" charset="0"/>
              </a:rPr>
            </a:br>
            <a:br>
              <a:rPr lang="en-GB" dirty="0">
                <a:latin typeface="Calibri" panose="020F0502020204030204" pitchFamily="34" charset="0"/>
                <a:ea typeface="Calibri" panose="020F0502020204030204" pitchFamily="34" charset="0"/>
                <a:cs typeface="Times New Roman" panose="02020603050405020304" pitchFamily="18" charset="0"/>
              </a:rPr>
            </a:br>
            <a:br>
              <a:rPr lang="en-GB" dirty="0">
                <a:latin typeface="Calibri" panose="020F0502020204030204" pitchFamily="34" charset="0"/>
                <a:ea typeface="Calibri" panose="020F0502020204030204" pitchFamily="34" charset="0"/>
                <a:cs typeface="Times New Roman" panose="02020603050405020304" pitchFamily="18" charset="0"/>
              </a:rPr>
            </a:b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br>
              <a:rPr lang="en-GB" dirty="0">
                <a:latin typeface="Calibri" panose="020F0502020204030204" pitchFamily="34" charset="0"/>
                <a:ea typeface="Calibri" panose="020F0502020204030204" pitchFamily="34" charset="0"/>
                <a:cs typeface="Times New Roman" panose="02020603050405020304" pitchFamily="18" charset="0"/>
              </a:rPr>
            </a:br>
            <a:r>
              <a:rPr lang="en-GB" dirty="0">
                <a:latin typeface="Calibri" panose="020F0502020204030204" pitchFamily="34" charset="0"/>
                <a:ea typeface="Calibri" panose="020F0502020204030204" pitchFamily="34" charset="0"/>
                <a:cs typeface="Times New Roman" panose="02020603050405020304" pitchFamily="18" charset="0"/>
              </a:rPr>
              <a:t> Officers when on response will keep their personal call signs unless they change team, station or division.</a:t>
            </a:r>
            <a:endParaRPr lang="en-GB" dirty="0"/>
          </a:p>
        </p:txBody>
      </p:sp>
      <p:sp>
        <p:nvSpPr>
          <p:cNvPr id="3" name="TextBox 2"/>
          <p:cNvSpPr txBox="1"/>
          <p:nvPr/>
        </p:nvSpPr>
        <p:spPr>
          <a:xfrm>
            <a:off x="6994477" y="1256041"/>
            <a:ext cx="2985571" cy="1200329"/>
          </a:xfrm>
          <a:prstGeom prst="rect">
            <a:avLst/>
          </a:prstGeom>
          <a:solidFill>
            <a:schemeClr val="accent5">
              <a:lumMod val="20000"/>
              <a:lumOff val="80000"/>
            </a:schemeClr>
          </a:solidFill>
          <a:ln w="38100" cap="rnd">
            <a:solidFill>
              <a:schemeClr val="accent5">
                <a:lumMod val="75000"/>
              </a:schemeClr>
            </a:solidFill>
          </a:ln>
        </p:spPr>
        <p:txBody>
          <a:bodyPr wrap="square" rtlCol="0">
            <a:spAutoFit/>
          </a:bodyPr>
          <a:lstStyle/>
          <a:p>
            <a:r>
              <a:rPr lang="en-GB" b="1" dirty="0">
                <a:latin typeface="Calibri" panose="020F0502020204030204" pitchFamily="34" charset="0"/>
                <a:ea typeface="Calibri" panose="020F0502020204030204" pitchFamily="34" charset="0"/>
                <a:cs typeface="Times New Roman" panose="02020603050405020304" pitchFamily="18" charset="0"/>
              </a:rPr>
              <a:t>W –</a:t>
            </a:r>
            <a:r>
              <a:rPr lang="en-GB" dirty="0">
                <a:latin typeface="Calibri" panose="020F0502020204030204" pitchFamily="34" charset="0"/>
                <a:ea typeface="Calibri" panose="020F0502020204030204" pitchFamily="34" charset="0"/>
                <a:cs typeface="Times New Roman" panose="02020603050405020304" pitchFamily="18" charset="0"/>
              </a:rPr>
              <a:t> Division Identifier</a:t>
            </a:r>
            <a:br>
              <a:rPr lang="en-GB" dirty="0">
                <a:latin typeface="Calibri" panose="020F0502020204030204" pitchFamily="34" charset="0"/>
                <a:ea typeface="Calibri" panose="020F0502020204030204" pitchFamily="34" charset="0"/>
                <a:cs typeface="Times New Roman" panose="02020603050405020304" pitchFamily="18" charset="0"/>
              </a:rPr>
            </a:br>
            <a:r>
              <a:rPr lang="en-GB" b="1" dirty="0">
                <a:latin typeface="Calibri" panose="020F0502020204030204" pitchFamily="34" charset="0"/>
                <a:ea typeface="Calibri" panose="020F0502020204030204" pitchFamily="34" charset="0"/>
                <a:cs typeface="Times New Roman" panose="02020603050405020304" pitchFamily="18" charset="0"/>
              </a:rPr>
              <a:t>P – </a:t>
            </a:r>
            <a:r>
              <a:rPr lang="en-GB" dirty="0">
                <a:latin typeface="Calibri" panose="020F0502020204030204" pitchFamily="34" charset="0"/>
                <a:ea typeface="Calibri" panose="020F0502020204030204" pitchFamily="34" charset="0"/>
                <a:cs typeface="Times New Roman" panose="02020603050405020304" pitchFamily="18" charset="0"/>
              </a:rPr>
              <a:t>Station Identifier</a:t>
            </a:r>
            <a:br>
              <a:rPr lang="en-GB" dirty="0">
                <a:latin typeface="Calibri" panose="020F0502020204030204" pitchFamily="34" charset="0"/>
                <a:ea typeface="Calibri" panose="020F0502020204030204" pitchFamily="34" charset="0"/>
                <a:cs typeface="Times New Roman" panose="02020603050405020304" pitchFamily="18" charset="0"/>
              </a:rPr>
            </a:br>
            <a:r>
              <a:rPr lang="en-GB" b="1" dirty="0">
                <a:latin typeface="Calibri" panose="020F0502020204030204" pitchFamily="34" charset="0"/>
                <a:ea typeface="Calibri" panose="020F0502020204030204" pitchFamily="34" charset="0"/>
                <a:cs typeface="Times New Roman" panose="02020603050405020304" pitchFamily="18" charset="0"/>
              </a:rPr>
              <a:t>1 –</a:t>
            </a:r>
            <a:r>
              <a:rPr lang="en-GB" dirty="0">
                <a:latin typeface="Calibri" panose="020F0502020204030204" pitchFamily="34" charset="0"/>
                <a:ea typeface="Calibri" panose="020F0502020204030204" pitchFamily="34" charset="0"/>
                <a:cs typeface="Times New Roman" panose="02020603050405020304" pitchFamily="18" charset="0"/>
              </a:rPr>
              <a:t> Team Identifier</a:t>
            </a:r>
            <a:br>
              <a:rPr lang="en-GB" dirty="0">
                <a:latin typeface="Calibri" panose="020F0502020204030204" pitchFamily="34" charset="0"/>
                <a:ea typeface="Calibri" panose="020F0502020204030204" pitchFamily="34" charset="0"/>
                <a:cs typeface="Times New Roman" panose="02020603050405020304" pitchFamily="18" charset="0"/>
              </a:rPr>
            </a:br>
            <a:r>
              <a:rPr lang="en-GB" b="1" dirty="0">
                <a:latin typeface="Calibri" panose="020F0502020204030204" pitchFamily="34" charset="0"/>
                <a:ea typeface="Calibri" panose="020F0502020204030204" pitchFamily="34" charset="0"/>
                <a:cs typeface="Times New Roman" panose="02020603050405020304" pitchFamily="18" charset="0"/>
              </a:rPr>
              <a:t>0 –</a:t>
            </a:r>
            <a:r>
              <a:rPr lang="en-GB" dirty="0">
                <a:latin typeface="Calibri" panose="020F0502020204030204" pitchFamily="34" charset="0"/>
                <a:ea typeface="Calibri" panose="020F0502020204030204" pitchFamily="34" charset="0"/>
                <a:cs typeface="Times New Roman" panose="02020603050405020304" pitchFamily="18" charset="0"/>
              </a:rPr>
              <a:t> Officer Identifier</a:t>
            </a:r>
            <a:endParaRPr lang="en-GB" dirty="0"/>
          </a:p>
        </p:txBody>
      </p:sp>
      <p:sp>
        <p:nvSpPr>
          <p:cNvPr id="5" name="TextBox 4"/>
          <p:cNvSpPr txBox="1"/>
          <p:nvPr/>
        </p:nvSpPr>
        <p:spPr>
          <a:xfrm>
            <a:off x="616768" y="2303915"/>
            <a:ext cx="4327338" cy="1477328"/>
          </a:xfrm>
          <a:prstGeom prst="rect">
            <a:avLst/>
          </a:prstGeom>
          <a:solidFill>
            <a:schemeClr val="accent6">
              <a:lumMod val="20000"/>
              <a:lumOff val="80000"/>
            </a:schemeClr>
          </a:solidFill>
          <a:ln w="38100" cap="rnd">
            <a:solidFill>
              <a:schemeClr val="accent6">
                <a:lumMod val="75000"/>
              </a:schemeClr>
            </a:solidFill>
          </a:ln>
        </p:spPr>
        <p:txBody>
          <a:bodyPr wrap="none" rtlCol="0">
            <a:spAutoFit/>
          </a:bodyPr>
          <a:lstStyle/>
          <a:p>
            <a:r>
              <a:rPr lang="en-GB" b="1" dirty="0">
                <a:latin typeface="Calibri" panose="020F0502020204030204" pitchFamily="34" charset="0"/>
                <a:ea typeface="Calibri" panose="020F0502020204030204" pitchFamily="34" charset="0"/>
                <a:cs typeface="Times New Roman" panose="02020603050405020304" pitchFamily="18" charset="0"/>
              </a:rPr>
              <a:t>Divisions Identifier</a:t>
            </a:r>
            <a:br>
              <a:rPr lang="en-GB" dirty="0">
                <a:latin typeface="Calibri" panose="020F0502020204030204" pitchFamily="34" charset="0"/>
                <a:ea typeface="Calibri" panose="020F0502020204030204" pitchFamily="34" charset="0"/>
                <a:cs typeface="Times New Roman" panose="02020603050405020304" pitchFamily="18" charset="0"/>
              </a:rPr>
            </a:br>
            <a:r>
              <a:rPr lang="en-GB" b="1" dirty="0">
                <a:latin typeface="Calibri" panose="020F0502020204030204" pitchFamily="34" charset="0"/>
                <a:ea typeface="Calibri" panose="020F0502020204030204" pitchFamily="34" charset="0"/>
                <a:cs typeface="Times New Roman" panose="02020603050405020304" pitchFamily="18" charset="0"/>
              </a:rPr>
              <a:t>W –</a:t>
            </a:r>
            <a:r>
              <a:rPr lang="en-GB" dirty="0">
                <a:latin typeface="Calibri" panose="020F0502020204030204" pitchFamily="34" charset="0"/>
                <a:ea typeface="Calibri" panose="020F0502020204030204" pitchFamily="34" charset="0"/>
                <a:cs typeface="Times New Roman" panose="02020603050405020304" pitchFamily="18" charset="0"/>
              </a:rPr>
              <a:t> Western (Swansea &amp; Neath Port Talbot)</a:t>
            </a:r>
            <a:br>
              <a:rPr lang="en-GB" dirty="0">
                <a:latin typeface="Calibri" panose="020F0502020204030204" pitchFamily="34" charset="0"/>
                <a:ea typeface="Calibri" panose="020F0502020204030204" pitchFamily="34" charset="0"/>
                <a:cs typeface="Times New Roman" panose="02020603050405020304" pitchFamily="18" charset="0"/>
              </a:rPr>
            </a:br>
            <a:r>
              <a:rPr lang="en-GB" b="1" dirty="0">
                <a:latin typeface="Calibri" panose="020F0502020204030204" pitchFamily="34" charset="0"/>
                <a:ea typeface="Calibri" panose="020F0502020204030204" pitchFamily="34" charset="0"/>
                <a:cs typeface="Times New Roman" panose="02020603050405020304" pitchFamily="18" charset="0"/>
              </a:rPr>
              <a:t>C –</a:t>
            </a:r>
            <a:r>
              <a:rPr lang="en-GB" dirty="0">
                <a:latin typeface="Calibri" panose="020F0502020204030204" pitchFamily="34" charset="0"/>
                <a:ea typeface="Calibri" panose="020F0502020204030204" pitchFamily="34" charset="0"/>
                <a:cs typeface="Times New Roman" panose="02020603050405020304" pitchFamily="18" charset="0"/>
              </a:rPr>
              <a:t> Central / Northern (Mid Glamorgan)</a:t>
            </a:r>
            <a:br>
              <a:rPr lang="en-GB" dirty="0">
                <a:latin typeface="Calibri" panose="020F0502020204030204" pitchFamily="34" charset="0"/>
                <a:ea typeface="Calibri" panose="020F0502020204030204" pitchFamily="34" charset="0"/>
                <a:cs typeface="Times New Roman" panose="02020603050405020304" pitchFamily="18" charset="0"/>
              </a:rPr>
            </a:br>
            <a:r>
              <a:rPr lang="en-GB" b="1" dirty="0">
                <a:latin typeface="Calibri" panose="020F0502020204030204" pitchFamily="34" charset="0"/>
                <a:ea typeface="Calibri" panose="020F0502020204030204" pitchFamily="34" charset="0"/>
                <a:cs typeface="Times New Roman" panose="02020603050405020304" pitchFamily="18" charset="0"/>
              </a:rPr>
              <a:t>E –</a:t>
            </a:r>
            <a:r>
              <a:rPr lang="en-GB" dirty="0">
                <a:latin typeface="Calibri" panose="020F0502020204030204" pitchFamily="34" charset="0"/>
                <a:ea typeface="Calibri" panose="020F0502020204030204" pitchFamily="34" charset="0"/>
                <a:cs typeface="Times New Roman" panose="02020603050405020304" pitchFamily="18" charset="0"/>
              </a:rPr>
              <a:t> Eastern (Cardiff &amp; The Vale)</a:t>
            </a:r>
            <a:br>
              <a:rPr lang="en-GB"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6" name="TextBox 5"/>
          <p:cNvSpPr txBox="1"/>
          <p:nvPr/>
        </p:nvSpPr>
        <p:spPr>
          <a:xfrm>
            <a:off x="5158153" y="2707708"/>
            <a:ext cx="6872266" cy="923330"/>
          </a:xfrm>
          <a:prstGeom prst="rect">
            <a:avLst/>
          </a:prstGeom>
          <a:solidFill>
            <a:schemeClr val="accent4">
              <a:lumMod val="20000"/>
              <a:lumOff val="80000"/>
            </a:schemeClr>
          </a:solidFill>
          <a:ln w="38100" cap="rnd">
            <a:solidFill>
              <a:schemeClr val="accent4">
                <a:lumMod val="75000"/>
              </a:schemeClr>
            </a:solidFill>
          </a:ln>
        </p:spPr>
        <p:txBody>
          <a:bodyPr wrap="square" rtlCol="0">
            <a:spAutoFit/>
          </a:bodyPr>
          <a:lstStyle/>
          <a:p>
            <a:r>
              <a:rPr lang="en-GB" b="1" dirty="0">
                <a:latin typeface="Calibri" panose="020F0502020204030204" pitchFamily="34" charset="0"/>
                <a:ea typeface="Calibri" panose="020F0502020204030204" pitchFamily="34" charset="0"/>
                <a:cs typeface="Times New Roman" panose="02020603050405020304" pitchFamily="18" charset="0"/>
              </a:rPr>
              <a:t>Station Identifiers</a:t>
            </a:r>
            <a:br>
              <a:rPr lang="en-GB" b="1" dirty="0">
                <a:latin typeface="Calibri" panose="020F0502020204030204" pitchFamily="34" charset="0"/>
                <a:ea typeface="Calibri" panose="020F0502020204030204" pitchFamily="34" charset="0"/>
                <a:cs typeface="Times New Roman" panose="02020603050405020304" pitchFamily="18" charset="0"/>
              </a:rPr>
            </a:br>
            <a:r>
              <a:rPr lang="en-GB" dirty="0">
                <a:latin typeface="Calibri" panose="020F0502020204030204" pitchFamily="34" charset="0"/>
                <a:ea typeface="Calibri" panose="020F0502020204030204" pitchFamily="34" charset="0"/>
                <a:cs typeface="Times New Roman" panose="02020603050405020304" pitchFamily="18" charset="0"/>
              </a:rPr>
              <a:t>Too many to list, letters can be used more than once in different divisions. </a:t>
            </a:r>
            <a:endParaRPr lang="en-GB" dirty="0"/>
          </a:p>
        </p:txBody>
      </p:sp>
      <p:sp>
        <p:nvSpPr>
          <p:cNvPr id="8" name="TextBox 7"/>
          <p:cNvSpPr txBox="1"/>
          <p:nvPr/>
        </p:nvSpPr>
        <p:spPr>
          <a:xfrm>
            <a:off x="744420" y="4058242"/>
            <a:ext cx="4913523" cy="1200329"/>
          </a:xfrm>
          <a:prstGeom prst="rect">
            <a:avLst/>
          </a:prstGeom>
          <a:solidFill>
            <a:schemeClr val="accent2">
              <a:lumMod val="20000"/>
              <a:lumOff val="80000"/>
            </a:schemeClr>
          </a:solidFill>
          <a:ln w="38100">
            <a:solidFill>
              <a:schemeClr val="accent2">
                <a:lumMod val="75000"/>
              </a:schemeClr>
            </a:solidFill>
          </a:ln>
        </p:spPr>
        <p:txBody>
          <a:bodyPr wrap="square" rtlCol="0">
            <a:spAutoFit/>
          </a:bodyPr>
          <a:lstStyle/>
          <a:p>
            <a:r>
              <a:rPr lang="en-GB" b="1" dirty="0">
                <a:latin typeface="Calibri" panose="020F0502020204030204" pitchFamily="34" charset="0"/>
                <a:ea typeface="Calibri" panose="020F0502020204030204" pitchFamily="34" charset="0"/>
                <a:cs typeface="Times New Roman" panose="02020603050405020304" pitchFamily="18" charset="0"/>
              </a:rPr>
              <a:t>Team Identifier</a:t>
            </a:r>
            <a:br>
              <a:rPr lang="en-GB" dirty="0">
                <a:latin typeface="Calibri" panose="020F0502020204030204" pitchFamily="34" charset="0"/>
                <a:ea typeface="Calibri" panose="020F0502020204030204" pitchFamily="34" charset="0"/>
                <a:cs typeface="Times New Roman" panose="02020603050405020304" pitchFamily="18" charset="0"/>
              </a:rPr>
            </a:br>
            <a:r>
              <a:rPr lang="en-GB" dirty="0">
                <a:latin typeface="Calibri" panose="020F0502020204030204" pitchFamily="34" charset="0"/>
                <a:ea typeface="Calibri" panose="020F0502020204030204" pitchFamily="34" charset="0"/>
                <a:cs typeface="Times New Roman" panose="02020603050405020304" pitchFamily="18" charset="0"/>
              </a:rPr>
              <a:t>Response shifts are divided into 5 teams so the number here identifies which team they belong to.</a:t>
            </a:r>
            <a:br>
              <a:rPr lang="en-GB"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9" name="TextBox 8"/>
          <p:cNvSpPr txBox="1"/>
          <p:nvPr/>
        </p:nvSpPr>
        <p:spPr>
          <a:xfrm>
            <a:off x="6295912" y="3919742"/>
            <a:ext cx="4844571" cy="1477328"/>
          </a:xfrm>
          <a:prstGeom prst="rect">
            <a:avLst/>
          </a:prstGeom>
          <a:solidFill>
            <a:schemeClr val="bg1">
              <a:lumMod val="95000"/>
            </a:schemeClr>
          </a:solidFill>
          <a:ln w="38100">
            <a:solidFill>
              <a:schemeClr val="bg1">
                <a:lumMod val="50000"/>
              </a:schemeClr>
            </a:solidFill>
          </a:ln>
        </p:spPr>
        <p:txBody>
          <a:bodyPr wrap="square" rtlCol="0">
            <a:spAutoFit/>
          </a:bodyPr>
          <a:lstStyle/>
          <a:p>
            <a:r>
              <a:rPr lang="en-GB" b="1" dirty="0">
                <a:latin typeface="Calibri" panose="020F0502020204030204" pitchFamily="34" charset="0"/>
                <a:ea typeface="Calibri" panose="020F0502020204030204" pitchFamily="34" charset="0"/>
                <a:cs typeface="Times New Roman" panose="02020603050405020304" pitchFamily="18" charset="0"/>
              </a:rPr>
              <a:t>Officer Identifier</a:t>
            </a:r>
            <a:br>
              <a:rPr lang="en-GB" dirty="0">
                <a:latin typeface="Calibri" panose="020F0502020204030204" pitchFamily="34" charset="0"/>
                <a:ea typeface="Calibri" panose="020F0502020204030204" pitchFamily="34" charset="0"/>
                <a:cs typeface="Times New Roman" panose="02020603050405020304" pitchFamily="18" charset="0"/>
              </a:rPr>
            </a:br>
            <a:r>
              <a:rPr lang="en-GB" b="1" dirty="0">
                <a:latin typeface="Calibri" panose="020F0502020204030204" pitchFamily="34" charset="0"/>
                <a:ea typeface="Calibri" panose="020F0502020204030204" pitchFamily="34" charset="0"/>
                <a:cs typeface="Times New Roman" panose="02020603050405020304" pitchFamily="18" charset="0"/>
              </a:rPr>
              <a:t>0 –</a:t>
            </a:r>
            <a:r>
              <a:rPr lang="en-GB" dirty="0">
                <a:latin typeface="Calibri" panose="020F0502020204030204" pitchFamily="34" charset="0"/>
                <a:ea typeface="Calibri" panose="020F0502020204030204" pitchFamily="34" charset="0"/>
                <a:cs typeface="Times New Roman" panose="02020603050405020304" pitchFamily="18" charset="0"/>
              </a:rPr>
              <a:t> 	Identifies the Sergeant on shift</a:t>
            </a:r>
            <a:br>
              <a:rPr lang="en-GB" dirty="0">
                <a:latin typeface="Calibri" panose="020F0502020204030204" pitchFamily="34" charset="0"/>
                <a:ea typeface="Calibri" panose="020F0502020204030204" pitchFamily="34" charset="0"/>
                <a:cs typeface="Times New Roman" panose="02020603050405020304" pitchFamily="18" charset="0"/>
              </a:rPr>
            </a:br>
            <a:r>
              <a:rPr lang="en-GB" b="1" dirty="0">
                <a:latin typeface="Calibri" panose="020F0502020204030204" pitchFamily="34" charset="0"/>
                <a:ea typeface="Calibri" panose="020F0502020204030204" pitchFamily="34" charset="0"/>
                <a:cs typeface="Times New Roman" panose="02020603050405020304" pitchFamily="18" charset="0"/>
              </a:rPr>
              <a:t>1 –</a:t>
            </a:r>
            <a:r>
              <a:rPr lang="en-GB" dirty="0">
                <a:latin typeface="Calibri" panose="020F0502020204030204" pitchFamily="34" charset="0"/>
                <a:ea typeface="Calibri" panose="020F0502020204030204" pitchFamily="34" charset="0"/>
                <a:cs typeface="Times New Roman" panose="02020603050405020304" pitchFamily="18" charset="0"/>
              </a:rPr>
              <a:t> 	Identifies the Acting Sergeant on Shift</a:t>
            </a:r>
            <a:br>
              <a:rPr lang="en-GB" dirty="0">
                <a:latin typeface="Calibri" panose="020F0502020204030204" pitchFamily="34" charset="0"/>
                <a:ea typeface="Calibri" panose="020F0502020204030204" pitchFamily="34" charset="0"/>
                <a:cs typeface="Times New Roman" panose="02020603050405020304" pitchFamily="18" charset="0"/>
              </a:rPr>
            </a:br>
            <a:r>
              <a:rPr lang="en-GB" b="1" dirty="0">
                <a:latin typeface="Calibri" panose="020F0502020204030204" pitchFamily="34" charset="0"/>
                <a:ea typeface="Calibri" panose="020F0502020204030204" pitchFamily="34" charset="0"/>
                <a:cs typeface="Times New Roman" panose="02020603050405020304" pitchFamily="18" charset="0"/>
              </a:rPr>
              <a:t>2 to 9 –</a:t>
            </a:r>
            <a:r>
              <a:rPr lang="en-GB" dirty="0">
                <a:latin typeface="Calibri" panose="020F0502020204030204" pitchFamily="34" charset="0"/>
                <a:ea typeface="Calibri" panose="020F0502020204030204" pitchFamily="34" charset="0"/>
                <a:cs typeface="Times New Roman" panose="02020603050405020304" pitchFamily="18" charset="0"/>
              </a:rPr>
              <a:t> 	Identifies specific officers</a:t>
            </a:r>
            <a:br>
              <a:rPr lang="en-GB"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10" name="TextBox 9"/>
          <p:cNvSpPr txBox="1"/>
          <p:nvPr/>
        </p:nvSpPr>
        <p:spPr>
          <a:xfrm flipH="1">
            <a:off x="3378412" y="6120135"/>
            <a:ext cx="5728058" cy="738664"/>
          </a:xfrm>
          <a:prstGeom prst="rect">
            <a:avLst/>
          </a:prstGeom>
          <a:solidFill>
            <a:srgbClr val="CD1342"/>
          </a:solidFill>
        </p:spPr>
        <p:txBody>
          <a:bodyPr wrap="square" tIns="0" bIns="0" rtlCol="0">
            <a:spAutoFit/>
          </a:bodyPr>
          <a:lstStyle/>
          <a:p>
            <a:pPr algn="ctr"/>
            <a:r>
              <a:rPr lang="en-GB" sz="2400" b="1" dirty="0">
                <a:solidFill>
                  <a:schemeClr val="bg1"/>
                </a:solidFill>
              </a:rPr>
              <a:t>Control Room – WL </a:t>
            </a:r>
            <a:br>
              <a:rPr lang="en-GB" sz="2400" b="1" dirty="0">
                <a:solidFill>
                  <a:schemeClr val="bg1"/>
                </a:solidFill>
              </a:rPr>
            </a:br>
            <a:r>
              <a:rPr lang="en-GB" sz="2400" b="1" dirty="0">
                <a:solidFill>
                  <a:schemeClr val="bg1"/>
                </a:solidFill>
              </a:rPr>
              <a:t>Non Phonetic</a:t>
            </a:r>
          </a:p>
        </p:txBody>
      </p:sp>
    </p:spTree>
    <p:extLst>
      <p:ext uri="{BB962C8B-B14F-4D97-AF65-F5344CB8AC3E}">
        <p14:creationId xmlns:p14="http://schemas.microsoft.com/office/powerpoint/2010/main" val="23513696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animBg="1"/>
      <p:bldP spid="5" grpId="0" animBg="1"/>
      <p:bldP spid="6" grpId="0" animBg="1"/>
      <p:bldP spid="8" grpId="0" animBg="1"/>
      <p:bldP spid="9" grpId="0" animBg="1"/>
      <p:bldP spid="10"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814580" y="577486"/>
            <a:ext cx="8045422" cy="46166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lang="en-GB" sz="2400" b="1" spc="-5" dirty="0">
                <a:solidFill>
                  <a:srgbClr val="FFFFFF"/>
                </a:solidFill>
                <a:latin typeface="Arial"/>
                <a:cs typeface="Arial"/>
              </a:rPr>
              <a:t>Call </a:t>
            </a:r>
            <a:r>
              <a:rPr lang="en-GB" sz="2400" b="1" spc="-5" dirty="0" err="1">
                <a:solidFill>
                  <a:srgbClr val="FFFFFF"/>
                </a:solidFill>
                <a:latin typeface="Arial"/>
                <a:cs typeface="Arial"/>
              </a:rPr>
              <a:t>Gradings</a:t>
            </a:r>
            <a:endParaRPr kumimoji="0" lang="en-GB" sz="2400" b="1" i="0" u="none" strike="noStrike" kern="1200" cap="none" spc="0" normalizeH="0" baseline="0" noProof="0" dirty="0">
              <a:ln>
                <a:noFill/>
              </a:ln>
              <a:solidFill>
                <a:prstClr val="white"/>
              </a:solidFill>
              <a:effectLst/>
              <a:uLnTx/>
              <a:uFillTx/>
              <a:latin typeface="Arial" charset="0"/>
              <a:ea typeface="+mn-ea"/>
              <a:cs typeface="+mn-cs"/>
            </a:endParaRPr>
          </a:p>
        </p:txBody>
      </p:sp>
      <p:sp>
        <p:nvSpPr>
          <p:cNvPr id="5" name="Freeform 4"/>
          <p:cNvSpPr/>
          <p:nvPr/>
        </p:nvSpPr>
        <p:spPr>
          <a:xfrm>
            <a:off x="2738728" y="1225051"/>
            <a:ext cx="6760008" cy="867086"/>
          </a:xfrm>
          <a:custGeom>
            <a:avLst/>
            <a:gdLst>
              <a:gd name="connsiteX0" fmla="*/ 0 w 6760008"/>
              <a:gd name="connsiteY0" fmla="*/ 0 h 867084"/>
              <a:gd name="connsiteX1" fmla="*/ 6326466 w 6760008"/>
              <a:gd name="connsiteY1" fmla="*/ 0 h 867084"/>
              <a:gd name="connsiteX2" fmla="*/ 6760008 w 6760008"/>
              <a:gd name="connsiteY2" fmla="*/ 433542 h 867084"/>
              <a:gd name="connsiteX3" fmla="*/ 6326466 w 6760008"/>
              <a:gd name="connsiteY3" fmla="*/ 867084 h 867084"/>
              <a:gd name="connsiteX4" fmla="*/ 0 w 6760008"/>
              <a:gd name="connsiteY4" fmla="*/ 867084 h 867084"/>
              <a:gd name="connsiteX5" fmla="*/ 0 w 6760008"/>
              <a:gd name="connsiteY5" fmla="*/ 0 h 867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60008" h="867084">
                <a:moveTo>
                  <a:pt x="6760008" y="867083"/>
                </a:moveTo>
                <a:lnTo>
                  <a:pt x="433542" y="867083"/>
                </a:lnTo>
                <a:lnTo>
                  <a:pt x="0" y="433542"/>
                </a:lnTo>
                <a:lnTo>
                  <a:pt x="433542" y="1"/>
                </a:lnTo>
                <a:lnTo>
                  <a:pt x="6760008" y="1"/>
                </a:lnTo>
                <a:lnTo>
                  <a:pt x="6760008" y="867083"/>
                </a:lnTo>
                <a:close/>
              </a:path>
            </a:pathLst>
          </a:custGeom>
          <a:solidFill>
            <a:srgbClr val="FF9797">
              <a:alpha val="30000"/>
            </a:srgbClr>
          </a:solidFill>
          <a:ln w="44450">
            <a:solidFill>
              <a:srgbClr val="FF9797"/>
            </a:solidFill>
          </a:ln>
        </p:spPr>
        <p:style>
          <a:lnRef idx="2">
            <a:scrgbClr r="0" g="0" b="0"/>
          </a:lnRef>
          <a:fillRef idx="1">
            <a:scrgbClr r="0" g="0" b="0"/>
          </a:fillRef>
          <a:effectRef idx="0">
            <a:schemeClr val="lt1">
              <a:hueOff val="0"/>
              <a:satOff val="0"/>
              <a:lumOff val="0"/>
              <a:alphaOff val="0"/>
            </a:schemeClr>
          </a:effectRef>
          <a:fontRef idx="minor">
            <a:schemeClr val="dk1">
              <a:hueOff val="0"/>
              <a:satOff val="0"/>
              <a:lumOff val="0"/>
              <a:alphaOff val="0"/>
            </a:schemeClr>
          </a:fontRef>
        </p:style>
        <p:txBody>
          <a:bodyPr spcFirstLastPara="0" vert="horz" wrap="square" lIns="599131" tIns="137161" rIns="256032" bIns="137160" numCol="1" spcCol="1270" anchor="ctr" anchorCtr="0">
            <a:noAutofit/>
          </a:bodyPr>
          <a:lstStyle/>
          <a:p>
            <a:pPr lvl="0" algn="ctr" defTabSz="1600200">
              <a:lnSpc>
                <a:spcPct val="90000"/>
              </a:lnSpc>
              <a:spcBef>
                <a:spcPct val="0"/>
              </a:spcBef>
              <a:spcAft>
                <a:spcPct val="35000"/>
              </a:spcAft>
            </a:pPr>
            <a:r>
              <a:rPr lang="en-US" sz="3600" kern="1200" dirty="0"/>
              <a:t>Emergency, 15 minutes</a:t>
            </a:r>
            <a:endParaRPr lang="en-US" sz="4000" kern="1200" dirty="0"/>
          </a:p>
        </p:txBody>
      </p:sp>
      <p:sp>
        <p:nvSpPr>
          <p:cNvPr id="6" name="Oval 5"/>
          <p:cNvSpPr/>
          <p:nvPr/>
        </p:nvSpPr>
        <p:spPr>
          <a:xfrm>
            <a:off x="2305185" y="1225422"/>
            <a:ext cx="867084" cy="867084"/>
          </a:xfrm>
          <a:prstGeom prst="ellipse">
            <a:avLst/>
          </a:prstGeom>
          <a:solidFill>
            <a:srgbClr val="FF9797"/>
          </a:solidFill>
        </p:spPr>
        <p:style>
          <a:lnRef idx="2">
            <a:schemeClr val="dk1">
              <a:shade val="80000"/>
              <a:hueOff val="0"/>
              <a:satOff val="0"/>
              <a:lumOff val="0"/>
              <a:alphaOff val="0"/>
            </a:schemeClr>
          </a:lnRef>
          <a:fillRef idx="1">
            <a:scrgbClr r="0" g="0" b="0"/>
          </a:fillRef>
          <a:effectRef idx="0">
            <a:schemeClr val="dk1">
              <a:tint val="40000"/>
              <a:hueOff val="0"/>
              <a:satOff val="0"/>
              <a:lumOff val="0"/>
              <a:alphaOff val="0"/>
            </a:schemeClr>
          </a:effectRef>
          <a:fontRef idx="minor">
            <a:schemeClr val="lt1">
              <a:hueOff val="0"/>
              <a:satOff val="0"/>
              <a:lumOff val="0"/>
              <a:alphaOff val="0"/>
            </a:schemeClr>
          </a:fontRef>
        </p:style>
      </p:sp>
      <p:sp>
        <p:nvSpPr>
          <p:cNvPr id="14" name="Freeform 13"/>
          <p:cNvSpPr/>
          <p:nvPr/>
        </p:nvSpPr>
        <p:spPr>
          <a:xfrm>
            <a:off x="2738728" y="2188346"/>
            <a:ext cx="6760008" cy="867086"/>
          </a:xfrm>
          <a:custGeom>
            <a:avLst/>
            <a:gdLst>
              <a:gd name="connsiteX0" fmla="*/ 0 w 6760008"/>
              <a:gd name="connsiteY0" fmla="*/ 0 h 867084"/>
              <a:gd name="connsiteX1" fmla="*/ 6326466 w 6760008"/>
              <a:gd name="connsiteY1" fmla="*/ 0 h 867084"/>
              <a:gd name="connsiteX2" fmla="*/ 6760008 w 6760008"/>
              <a:gd name="connsiteY2" fmla="*/ 433542 h 867084"/>
              <a:gd name="connsiteX3" fmla="*/ 6326466 w 6760008"/>
              <a:gd name="connsiteY3" fmla="*/ 867084 h 867084"/>
              <a:gd name="connsiteX4" fmla="*/ 0 w 6760008"/>
              <a:gd name="connsiteY4" fmla="*/ 867084 h 867084"/>
              <a:gd name="connsiteX5" fmla="*/ 0 w 6760008"/>
              <a:gd name="connsiteY5" fmla="*/ 0 h 867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60008" h="867084">
                <a:moveTo>
                  <a:pt x="6760008" y="867083"/>
                </a:moveTo>
                <a:lnTo>
                  <a:pt x="433542" y="867083"/>
                </a:lnTo>
                <a:lnTo>
                  <a:pt x="0" y="433542"/>
                </a:lnTo>
                <a:lnTo>
                  <a:pt x="433542" y="1"/>
                </a:lnTo>
                <a:lnTo>
                  <a:pt x="6760008" y="1"/>
                </a:lnTo>
                <a:lnTo>
                  <a:pt x="6760008" y="867083"/>
                </a:lnTo>
                <a:close/>
              </a:path>
            </a:pathLst>
          </a:custGeom>
          <a:solidFill>
            <a:schemeClr val="accent2">
              <a:lumMod val="40000"/>
              <a:lumOff val="60000"/>
              <a:alpha val="30000"/>
            </a:schemeClr>
          </a:solidFill>
          <a:ln w="44450">
            <a:solidFill>
              <a:srgbClr val="FF9933"/>
            </a:solidFill>
          </a:ln>
        </p:spPr>
        <p:style>
          <a:lnRef idx="2">
            <a:scrgbClr r="0" g="0" b="0"/>
          </a:lnRef>
          <a:fillRef idx="1">
            <a:scrgbClr r="0" g="0" b="0"/>
          </a:fillRef>
          <a:effectRef idx="0">
            <a:schemeClr val="lt1">
              <a:hueOff val="0"/>
              <a:satOff val="0"/>
              <a:lumOff val="0"/>
              <a:alphaOff val="0"/>
            </a:schemeClr>
          </a:effectRef>
          <a:fontRef idx="minor">
            <a:schemeClr val="dk1">
              <a:hueOff val="0"/>
              <a:satOff val="0"/>
              <a:lumOff val="0"/>
              <a:alphaOff val="0"/>
            </a:schemeClr>
          </a:fontRef>
        </p:style>
        <p:txBody>
          <a:bodyPr spcFirstLastPara="0" vert="horz" wrap="square" lIns="599131" tIns="137161" rIns="256032" bIns="137161" numCol="1" spcCol="1270" anchor="ctr" anchorCtr="0">
            <a:noAutofit/>
          </a:bodyPr>
          <a:lstStyle/>
          <a:p>
            <a:pPr lvl="0" algn="ctr" defTabSz="1600200">
              <a:lnSpc>
                <a:spcPct val="90000"/>
              </a:lnSpc>
              <a:spcBef>
                <a:spcPct val="0"/>
              </a:spcBef>
              <a:spcAft>
                <a:spcPct val="35000"/>
              </a:spcAft>
            </a:pPr>
            <a:r>
              <a:rPr lang="en-US" sz="3600" kern="1200" dirty="0"/>
              <a:t>Priority, 60 minutes</a:t>
            </a:r>
            <a:endParaRPr lang="en-US" sz="4000" kern="1200" dirty="0"/>
          </a:p>
        </p:txBody>
      </p:sp>
      <p:sp>
        <p:nvSpPr>
          <p:cNvPr id="15" name="Oval 14"/>
          <p:cNvSpPr/>
          <p:nvPr/>
        </p:nvSpPr>
        <p:spPr>
          <a:xfrm>
            <a:off x="2305185" y="2191578"/>
            <a:ext cx="867084" cy="867084"/>
          </a:xfrm>
          <a:prstGeom prst="ellipse">
            <a:avLst/>
          </a:prstGeom>
          <a:solidFill>
            <a:schemeClr val="accent2">
              <a:lumMod val="40000"/>
              <a:lumOff val="60000"/>
            </a:schemeClr>
          </a:solidFill>
        </p:spPr>
        <p:style>
          <a:lnRef idx="2">
            <a:schemeClr val="dk1">
              <a:shade val="80000"/>
              <a:hueOff val="0"/>
              <a:satOff val="0"/>
              <a:lumOff val="0"/>
              <a:alphaOff val="0"/>
            </a:schemeClr>
          </a:lnRef>
          <a:fillRef idx="1">
            <a:scrgbClr r="0" g="0" b="0"/>
          </a:fillRef>
          <a:effectRef idx="0">
            <a:schemeClr val="dk1">
              <a:tint val="40000"/>
              <a:hueOff val="0"/>
              <a:satOff val="0"/>
              <a:lumOff val="0"/>
              <a:alphaOff val="0"/>
            </a:schemeClr>
          </a:effectRef>
          <a:fontRef idx="minor">
            <a:schemeClr val="lt1">
              <a:hueOff val="0"/>
              <a:satOff val="0"/>
              <a:lumOff val="0"/>
              <a:alphaOff val="0"/>
            </a:schemeClr>
          </a:fontRef>
        </p:style>
      </p:sp>
      <p:sp>
        <p:nvSpPr>
          <p:cNvPr id="16" name="Freeform 15"/>
          <p:cNvSpPr/>
          <p:nvPr/>
        </p:nvSpPr>
        <p:spPr>
          <a:xfrm>
            <a:off x="2738728" y="3156358"/>
            <a:ext cx="6760008" cy="867085"/>
          </a:xfrm>
          <a:custGeom>
            <a:avLst/>
            <a:gdLst>
              <a:gd name="connsiteX0" fmla="*/ 0 w 6760008"/>
              <a:gd name="connsiteY0" fmla="*/ 0 h 867084"/>
              <a:gd name="connsiteX1" fmla="*/ 6326466 w 6760008"/>
              <a:gd name="connsiteY1" fmla="*/ 0 h 867084"/>
              <a:gd name="connsiteX2" fmla="*/ 6760008 w 6760008"/>
              <a:gd name="connsiteY2" fmla="*/ 433542 h 867084"/>
              <a:gd name="connsiteX3" fmla="*/ 6326466 w 6760008"/>
              <a:gd name="connsiteY3" fmla="*/ 867084 h 867084"/>
              <a:gd name="connsiteX4" fmla="*/ 0 w 6760008"/>
              <a:gd name="connsiteY4" fmla="*/ 867084 h 867084"/>
              <a:gd name="connsiteX5" fmla="*/ 0 w 6760008"/>
              <a:gd name="connsiteY5" fmla="*/ 0 h 867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60008" h="867084">
                <a:moveTo>
                  <a:pt x="6760008" y="867083"/>
                </a:moveTo>
                <a:lnTo>
                  <a:pt x="433542" y="867083"/>
                </a:lnTo>
                <a:lnTo>
                  <a:pt x="0" y="433542"/>
                </a:lnTo>
                <a:lnTo>
                  <a:pt x="433542" y="1"/>
                </a:lnTo>
                <a:lnTo>
                  <a:pt x="6760008" y="1"/>
                </a:lnTo>
                <a:lnTo>
                  <a:pt x="6760008" y="867083"/>
                </a:lnTo>
                <a:close/>
              </a:path>
            </a:pathLst>
          </a:custGeom>
          <a:solidFill>
            <a:schemeClr val="accent4">
              <a:lumMod val="40000"/>
              <a:lumOff val="60000"/>
              <a:alpha val="30000"/>
            </a:schemeClr>
          </a:solidFill>
          <a:ln w="44450">
            <a:solidFill>
              <a:schemeClr val="accent4">
                <a:lumMod val="40000"/>
                <a:lumOff val="60000"/>
              </a:schemeClr>
            </a:solidFill>
          </a:ln>
        </p:spPr>
        <p:style>
          <a:lnRef idx="2">
            <a:scrgbClr r="0" g="0" b="0"/>
          </a:lnRef>
          <a:fillRef idx="1">
            <a:scrgbClr r="0" g="0" b="0"/>
          </a:fillRef>
          <a:effectRef idx="0">
            <a:schemeClr val="lt1">
              <a:hueOff val="0"/>
              <a:satOff val="0"/>
              <a:lumOff val="0"/>
              <a:alphaOff val="0"/>
            </a:schemeClr>
          </a:effectRef>
          <a:fontRef idx="minor">
            <a:schemeClr val="dk1">
              <a:hueOff val="0"/>
              <a:satOff val="0"/>
              <a:lumOff val="0"/>
              <a:alphaOff val="0"/>
            </a:schemeClr>
          </a:fontRef>
        </p:style>
        <p:txBody>
          <a:bodyPr spcFirstLastPara="0" vert="horz" wrap="square" lIns="599131" tIns="137161" rIns="256032" bIns="137160" numCol="1" spcCol="1270" anchor="ctr" anchorCtr="0">
            <a:noAutofit/>
          </a:bodyPr>
          <a:lstStyle/>
          <a:p>
            <a:pPr lvl="0" algn="ctr" defTabSz="1600200">
              <a:lnSpc>
                <a:spcPct val="90000"/>
              </a:lnSpc>
              <a:spcBef>
                <a:spcPct val="0"/>
              </a:spcBef>
              <a:spcAft>
                <a:spcPct val="35000"/>
              </a:spcAft>
            </a:pPr>
            <a:r>
              <a:rPr lang="en-US" sz="3600" kern="1200" dirty="0"/>
              <a:t>Non-Priority, 8 Hours</a:t>
            </a:r>
          </a:p>
        </p:txBody>
      </p:sp>
      <p:sp>
        <p:nvSpPr>
          <p:cNvPr id="17" name="Oval 16"/>
          <p:cNvSpPr/>
          <p:nvPr/>
        </p:nvSpPr>
        <p:spPr>
          <a:xfrm>
            <a:off x="2305185" y="3154855"/>
            <a:ext cx="867084" cy="867084"/>
          </a:xfrm>
          <a:prstGeom prst="ellipse">
            <a:avLst/>
          </a:prstGeom>
          <a:solidFill>
            <a:schemeClr val="accent4">
              <a:lumMod val="40000"/>
              <a:lumOff val="60000"/>
            </a:schemeClr>
          </a:solidFill>
        </p:spPr>
        <p:style>
          <a:lnRef idx="2">
            <a:schemeClr val="dk1">
              <a:shade val="80000"/>
              <a:hueOff val="0"/>
              <a:satOff val="0"/>
              <a:lumOff val="0"/>
              <a:alphaOff val="0"/>
            </a:schemeClr>
          </a:lnRef>
          <a:fillRef idx="1">
            <a:scrgbClr r="0" g="0" b="0"/>
          </a:fillRef>
          <a:effectRef idx="0">
            <a:schemeClr val="dk1">
              <a:tint val="40000"/>
              <a:hueOff val="0"/>
              <a:satOff val="0"/>
              <a:lumOff val="0"/>
              <a:alphaOff val="0"/>
            </a:schemeClr>
          </a:effectRef>
          <a:fontRef idx="minor">
            <a:schemeClr val="lt1">
              <a:hueOff val="0"/>
              <a:satOff val="0"/>
              <a:lumOff val="0"/>
              <a:alphaOff val="0"/>
            </a:schemeClr>
          </a:fontRef>
        </p:style>
      </p:sp>
      <p:sp>
        <p:nvSpPr>
          <p:cNvPr id="19" name="Freeform 18"/>
          <p:cNvSpPr/>
          <p:nvPr/>
        </p:nvSpPr>
        <p:spPr>
          <a:xfrm>
            <a:off x="2731783" y="4108578"/>
            <a:ext cx="6784627" cy="873359"/>
          </a:xfrm>
          <a:custGeom>
            <a:avLst/>
            <a:gdLst>
              <a:gd name="connsiteX0" fmla="*/ 0 w 6784627"/>
              <a:gd name="connsiteY0" fmla="*/ 0 h 873357"/>
              <a:gd name="connsiteX1" fmla="*/ 6347949 w 6784627"/>
              <a:gd name="connsiteY1" fmla="*/ 0 h 873357"/>
              <a:gd name="connsiteX2" fmla="*/ 6784627 w 6784627"/>
              <a:gd name="connsiteY2" fmla="*/ 436679 h 873357"/>
              <a:gd name="connsiteX3" fmla="*/ 6347949 w 6784627"/>
              <a:gd name="connsiteY3" fmla="*/ 873357 h 873357"/>
              <a:gd name="connsiteX4" fmla="*/ 0 w 6784627"/>
              <a:gd name="connsiteY4" fmla="*/ 873357 h 873357"/>
              <a:gd name="connsiteX5" fmla="*/ 0 w 6784627"/>
              <a:gd name="connsiteY5" fmla="*/ 0 h 873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84627" h="873357">
                <a:moveTo>
                  <a:pt x="6784627" y="873356"/>
                </a:moveTo>
                <a:lnTo>
                  <a:pt x="436678" y="873356"/>
                </a:lnTo>
                <a:lnTo>
                  <a:pt x="0" y="436678"/>
                </a:lnTo>
                <a:lnTo>
                  <a:pt x="436678" y="1"/>
                </a:lnTo>
                <a:lnTo>
                  <a:pt x="6784627" y="1"/>
                </a:lnTo>
                <a:lnTo>
                  <a:pt x="6784627" y="873356"/>
                </a:lnTo>
                <a:close/>
              </a:path>
            </a:pathLst>
          </a:custGeom>
          <a:solidFill>
            <a:schemeClr val="accent6">
              <a:lumMod val="40000"/>
              <a:lumOff val="60000"/>
              <a:alpha val="30000"/>
            </a:schemeClr>
          </a:solidFill>
          <a:ln w="44450">
            <a:solidFill>
              <a:schemeClr val="accent6">
                <a:lumMod val="40000"/>
                <a:lumOff val="60000"/>
              </a:schemeClr>
            </a:solidFill>
          </a:ln>
        </p:spPr>
        <p:style>
          <a:lnRef idx="2">
            <a:scrgbClr r="0" g="0" b="0"/>
          </a:lnRef>
          <a:fillRef idx="1">
            <a:scrgbClr r="0" g="0" b="0"/>
          </a:fillRef>
          <a:effectRef idx="0">
            <a:schemeClr val="lt1">
              <a:hueOff val="0"/>
              <a:satOff val="0"/>
              <a:lumOff val="0"/>
              <a:alphaOff val="0"/>
            </a:schemeClr>
          </a:effectRef>
          <a:fontRef idx="minor">
            <a:schemeClr val="dk1">
              <a:hueOff val="0"/>
              <a:satOff val="0"/>
              <a:lumOff val="0"/>
              <a:alphaOff val="0"/>
            </a:schemeClr>
          </a:fontRef>
        </p:style>
        <p:txBody>
          <a:bodyPr spcFirstLastPara="0" vert="horz" wrap="square" lIns="603466" tIns="137161" rIns="256032" bIns="137160" numCol="1" spcCol="1270" anchor="ctr" anchorCtr="0">
            <a:noAutofit/>
          </a:bodyPr>
          <a:lstStyle/>
          <a:p>
            <a:pPr lvl="0" algn="ctr" defTabSz="1600200">
              <a:lnSpc>
                <a:spcPct val="90000"/>
              </a:lnSpc>
              <a:spcBef>
                <a:spcPct val="0"/>
              </a:spcBef>
              <a:spcAft>
                <a:spcPct val="35000"/>
              </a:spcAft>
            </a:pPr>
            <a:r>
              <a:rPr lang="en-US" sz="3600" kern="1200" dirty="0"/>
              <a:t>Scheduled, 24 Hours</a:t>
            </a:r>
          </a:p>
        </p:txBody>
      </p:sp>
      <p:sp>
        <p:nvSpPr>
          <p:cNvPr id="20" name="Oval 19"/>
          <p:cNvSpPr/>
          <p:nvPr/>
        </p:nvSpPr>
        <p:spPr>
          <a:xfrm>
            <a:off x="2289269" y="4104945"/>
            <a:ext cx="873357" cy="873357"/>
          </a:xfrm>
          <a:prstGeom prst="ellipse">
            <a:avLst/>
          </a:prstGeom>
          <a:solidFill>
            <a:schemeClr val="accent6">
              <a:lumMod val="40000"/>
              <a:lumOff val="60000"/>
            </a:schemeClr>
          </a:solidFill>
        </p:spPr>
        <p:style>
          <a:lnRef idx="2">
            <a:schemeClr val="dk1">
              <a:shade val="80000"/>
              <a:hueOff val="0"/>
              <a:satOff val="0"/>
              <a:lumOff val="0"/>
              <a:alphaOff val="0"/>
            </a:schemeClr>
          </a:lnRef>
          <a:fillRef idx="1">
            <a:scrgbClr r="0" g="0" b="0"/>
          </a:fillRef>
          <a:effectRef idx="0">
            <a:schemeClr val="dk1">
              <a:tint val="40000"/>
              <a:hueOff val="0"/>
              <a:satOff val="0"/>
              <a:lumOff val="0"/>
              <a:alphaOff val="0"/>
            </a:schemeClr>
          </a:effectRef>
          <a:fontRef idx="minor">
            <a:schemeClr val="lt1">
              <a:hueOff val="0"/>
              <a:satOff val="0"/>
              <a:lumOff val="0"/>
              <a:alphaOff val="0"/>
            </a:schemeClr>
          </a:fontRef>
        </p:style>
      </p:sp>
      <p:sp>
        <p:nvSpPr>
          <p:cNvPr id="21" name="Freeform 20"/>
          <p:cNvSpPr/>
          <p:nvPr/>
        </p:nvSpPr>
        <p:spPr>
          <a:xfrm>
            <a:off x="2737346" y="5066943"/>
            <a:ext cx="6784627" cy="873359"/>
          </a:xfrm>
          <a:custGeom>
            <a:avLst/>
            <a:gdLst>
              <a:gd name="connsiteX0" fmla="*/ 0 w 6784627"/>
              <a:gd name="connsiteY0" fmla="*/ 0 h 873357"/>
              <a:gd name="connsiteX1" fmla="*/ 6347949 w 6784627"/>
              <a:gd name="connsiteY1" fmla="*/ 0 h 873357"/>
              <a:gd name="connsiteX2" fmla="*/ 6784627 w 6784627"/>
              <a:gd name="connsiteY2" fmla="*/ 436679 h 873357"/>
              <a:gd name="connsiteX3" fmla="*/ 6347949 w 6784627"/>
              <a:gd name="connsiteY3" fmla="*/ 873357 h 873357"/>
              <a:gd name="connsiteX4" fmla="*/ 0 w 6784627"/>
              <a:gd name="connsiteY4" fmla="*/ 873357 h 873357"/>
              <a:gd name="connsiteX5" fmla="*/ 0 w 6784627"/>
              <a:gd name="connsiteY5" fmla="*/ 0 h 873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84627" h="873357">
                <a:moveTo>
                  <a:pt x="6784627" y="873356"/>
                </a:moveTo>
                <a:lnTo>
                  <a:pt x="436678" y="873356"/>
                </a:lnTo>
                <a:lnTo>
                  <a:pt x="0" y="436678"/>
                </a:lnTo>
                <a:lnTo>
                  <a:pt x="436678" y="1"/>
                </a:lnTo>
                <a:lnTo>
                  <a:pt x="6784627" y="1"/>
                </a:lnTo>
                <a:lnTo>
                  <a:pt x="6784627" y="873356"/>
                </a:lnTo>
                <a:close/>
              </a:path>
            </a:pathLst>
          </a:custGeom>
          <a:solidFill>
            <a:schemeClr val="accent1">
              <a:lumMod val="75000"/>
              <a:alpha val="30000"/>
            </a:schemeClr>
          </a:solidFill>
          <a:ln w="44450">
            <a:solidFill>
              <a:schemeClr val="accent1">
                <a:lumMod val="75000"/>
              </a:schemeClr>
            </a:solidFill>
          </a:ln>
        </p:spPr>
        <p:style>
          <a:lnRef idx="2">
            <a:scrgbClr r="0" g="0" b="0"/>
          </a:lnRef>
          <a:fillRef idx="1">
            <a:scrgbClr r="0" g="0" b="0"/>
          </a:fillRef>
          <a:effectRef idx="0">
            <a:schemeClr val="lt1">
              <a:hueOff val="0"/>
              <a:satOff val="0"/>
              <a:lumOff val="0"/>
              <a:alphaOff val="0"/>
            </a:schemeClr>
          </a:effectRef>
          <a:fontRef idx="minor">
            <a:schemeClr val="dk1">
              <a:hueOff val="0"/>
              <a:satOff val="0"/>
              <a:lumOff val="0"/>
              <a:alphaOff val="0"/>
            </a:schemeClr>
          </a:fontRef>
        </p:style>
        <p:txBody>
          <a:bodyPr spcFirstLastPara="0" vert="horz" wrap="square" lIns="603466" tIns="137161" rIns="256032" bIns="137161" numCol="1" spcCol="1270" anchor="ctr" anchorCtr="0">
            <a:noAutofit/>
          </a:bodyPr>
          <a:lstStyle/>
          <a:p>
            <a:pPr lvl="0" algn="ctr" defTabSz="1600200">
              <a:lnSpc>
                <a:spcPct val="90000"/>
              </a:lnSpc>
              <a:spcBef>
                <a:spcPct val="0"/>
              </a:spcBef>
              <a:spcAft>
                <a:spcPct val="35000"/>
              </a:spcAft>
            </a:pPr>
            <a:r>
              <a:rPr lang="en-US" sz="3600" kern="1200" dirty="0"/>
              <a:t>Resolution without Deployment</a:t>
            </a:r>
          </a:p>
        </p:txBody>
      </p:sp>
      <p:sp>
        <p:nvSpPr>
          <p:cNvPr id="22" name="Oval 21"/>
          <p:cNvSpPr/>
          <p:nvPr/>
        </p:nvSpPr>
        <p:spPr>
          <a:xfrm>
            <a:off x="2289269" y="5066944"/>
            <a:ext cx="873357" cy="873357"/>
          </a:xfrm>
          <a:prstGeom prst="ellipse">
            <a:avLst/>
          </a:prstGeom>
          <a:solidFill>
            <a:schemeClr val="accent1">
              <a:lumMod val="75000"/>
            </a:schemeClr>
          </a:solidFill>
        </p:spPr>
        <p:style>
          <a:lnRef idx="2">
            <a:schemeClr val="dk1">
              <a:shade val="80000"/>
              <a:hueOff val="0"/>
              <a:satOff val="0"/>
              <a:lumOff val="0"/>
              <a:alphaOff val="0"/>
            </a:schemeClr>
          </a:lnRef>
          <a:fillRef idx="1">
            <a:scrgbClr r="0" g="0" b="0"/>
          </a:fillRef>
          <a:effectRef idx="0">
            <a:schemeClr val="dk1">
              <a:tint val="40000"/>
              <a:hueOff val="0"/>
              <a:satOff val="0"/>
              <a:lumOff val="0"/>
              <a:alphaOff val="0"/>
            </a:schemeClr>
          </a:effectRef>
          <a:fontRef idx="minor">
            <a:schemeClr val="lt1">
              <a:hueOff val="0"/>
              <a:satOff val="0"/>
              <a:lumOff val="0"/>
              <a:alphaOff val="0"/>
            </a:schemeClr>
          </a:fontRef>
        </p:style>
      </p:sp>
      <p:sp>
        <p:nvSpPr>
          <p:cNvPr id="2" name="TextBox 1"/>
          <p:cNvSpPr txBox="1"/>
          <p:nvPr/>
        </p:nvSpPr>
        <p:spPr>
          <a:xfrm>
            <a:off x="2320707" y="4160540"/>
            <a:ext cx="868680" cy="769441"/>
          </a:xfrm>
          <a:prstGeom prst="rect">
            <a:avLst/>
          </a:prstGeom>
          <a:noFill/>
        </p:spPr>
        <p:txBody>
          <a:bodyPr wrap="square" rtlCol="0">
            <a:spAutoFit/>
          </a:bodyPr>
          <a:lstStyle/>
          <a:p>
            <a:r>
              <a:rPr lang="en-GB" sz="4400" dirty="0"/>
              <a:t>G4</a:t>
            </a:r>
          </a:p>
        </p:txBody>
      </p:sp>
      <p:sp>
        <p:nvSpPr>
          <p:cNvPr id="8" name="TextBox 7"/>
          <p:cNvSpPr txBox="1"/>
          <p:nvPr/>
        </p:nvSpPr>
        <p:spPr>
          <a:xfrm>
            <a:off x="2298673" y="2207305"/>
            <a:ext cx="868680" cy="769441"/>
          </a:xfrm>
          <a:prstGeom prst="rect">
            <a:avLst/>
          </a:prstGeom>
          <a:noFill/>
        </p:spPr>
        <p:txBody>
          <a:bodyPr wrap="square" rtlCol="0">
            <a:spAutoFit/>
          </a:bodyPr>
          <a:lstStyle/>
          <a:p>
            <a:r>
              <a:rPr lang="en-GB" sz="4400" dirty="0"/>
              <a:t>G2</a:t>
            </a:r>
          </a:p>
        </p:txBody>
      </p:sp>
      <p:sp>
        <p:nvSpPr>
          <p:cNvPr id="9" name="TextBox 8"/>
          <p:cNvSpPr txBox="1"/>
          <p:nvPr/>
        </p:nvSpPr>
        <p:spPr>
          <a:xfrm>
            <a:off x="2343157" y="3198507"/>
            <a:ext cx="868680" cy="769441"/>
          </a:xfrm>
          <a:prstGeom prst="rect">
            <a:avLst/>
          </a:prstGeom>
          <a:noFill/>
        </p:spPr>
        <p:txBody>
          <a:bodyPr wrap="square" rtlCol="0">
            <a:spAutoFit/>
          </a:bodyPr>
          <a:lstStyle/>
          <a:p>
            <a:r>
              <a:rPr lang="en-GB" sz="4400" dirty="0"/>
              <a:t>G3</a:t>
            </a:r>
          </a:p>
        </p:txBody>
      </p:sp>
      <p:sp>
        <p:nvSpPr>
          <p:cNvPr id="12" name="TextBox 11"/>
          <p:cNvSpPr txBox="1"/>
          <p:nvPr/>
        </p:nvSpPr>
        <p:spPr>
          <a:xfrm>
            <a:off x="2335944" y="1263175"/>
            <a:ext cx="868680" cy="769441"/>
          </a:xfrm>
          <a:prstGeom prst="rect">
            <a:avLst/>
          </a:prstGeom>
          <a:noFill/>
        </p:spPr>
        <p:txBody>
          <a:bodyPr wrap="square" rtlCol="0">
            <a:spAutoFit/>
          </a:bodyPr>
          <a:lstStyle/>
          <a:p>
            <a:r>
              <a:rPr lang="en-GB" sz="4400" dirty="0"/>
              <a:t>G1</a:t>
            </a:r>
          </a:p>
        </p:txBody>
      </p:sp>
      <p:sp>
        <p:nvSpPr>
          <p:cNvPr id="13" name="TextBox 12"/>
          <p:cNvSpPr txBox="1"/>
          <p:nvPr/>
        </p:nvSpPr>
        <p:spPr>
          <a:xfrm>
            <a:off x="2308860" y="5117309"/>
            <a:ext cx="868680" cy="769441"/>
          </a:xfrm>
          <a:prstGeom prst="rect">
            <a:avLst/>
          </a:prstGeom>
          <a:noFill/>
        </p:spPr>
        <p:txBody>
          <a:bodyPr wrap="square" rtlCol="0">
            <a:spAutoFit/>
          </a:bodyPr>
          <a:lstStyle/>
          <a:p>
            <a:r>
              <a:rPr lang="en-GB" sz="4400" dirty="0"/>
              <a:t>G5</a:t>
            </a:r>
          </a:p>
        </p:txBody>
      </p:sp>
    </p:spTree>
    <p:extLst>
      <p:ext uri="{BB962C8B-B14F-4D97-AF65-F5344CB8AC3E}">
        <p14:creationId xmlns:p14="http://schemas.microsoft.com/office/powerpoint/2010/main" val="32382848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2"/>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7"/>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20"/>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2"/>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2"/>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13"/>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5"/>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14"/>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grpId="0" nodeType="clickEffect">
                                  <p:stCondLst>
                                    <p:cond delay="0"/>
                                  </p:stCondLst>
                                  <p:childTnLst>
                                    <p:set>
                                      <p:cBhvr>
                                        <p:cTn id="44" dur="1" fill="hold">
                                          <p:stCondLst>
                                            <p:cond delay="0"/>
                                          </p:stCondLst>
                                        </p:cTn>
                                        <p:tgtEl>
                                          <p:spTgt spid="16"/>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grpId="0" nodeType="clickEffect">
                                  <p:stCondLst>
                                    <p:cond delay="0"/>
                                  </p:stCondLst>
                                  <p:childTnLst>
                                    <p:set>
                                      <p:cBhvr>
                                        <p:cTn id="48" dur="1" fill="hold">
                                          <p:stCondLst>
                                            <p:cond delay="0"/>
                                          </p:stCondLst>
                                        </p:cTn>
                                        <p:tgtEl>
                                          <p:spTgt spid="19"/>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grpId="0" nodeType="clickEffect">
                                  <p:stCondLst>
                                    <p:cond delay="0"/>
                                  </p:stCondLst>
                                  <p:childTnLst>
                                    <p:set>
                                      <p:cBhvr>
                                        <p:cTn id="52" dur="1" fill="hold">
                                          <p:stCondLst>
                                            <p:cond delay="0"/>
                                          </p:stCondLst>
                                        </p:cTn>
                                        <p:tgtEl>
                                          <p:spTgt spid="2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14" grpId="0" animBg="1"/>
      <p:bldP spid="16" grpId="0" animBg="1"/>
      <p:bldP spid="19" grpId="0" animBg="1"/>
      <p:bldP spid="21" grpId="0" animBg="1"/>
      <p:bldP spid="2" grpId="0"/>
      <p:bldP spid="8" grpId="0"/>
      <p:bldP spid="9" grpId="0"/>
      <p:bldP spid="12" grpId="0"/>
      <p:bldP spid="13"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FD9C0D85-D045-4039-8E7C-ED6D7DC258A4}"/>
              </a:ext>
            </a:extLst>
          </p:cNvPr>
          <p:cNvPicPr>
            <a:picLocks noChangeAspect="1"/>
          </p:cNvPicPr>
          <p:nvPr/>
        </p:nvPicPr>
        <p:blipFill rotWithShape="1">
          <a:blip r:embed="rId2">
            <a:extLst>
              <a:ext uri="{28A0092B-C50C-407E-A947-70E740481C1C}">
                <a14:useLocalDpi xmlns:a14="http://schemas.microsoft.com/office/drawing/2010/main" val="0"/>
              </a:ext>
            </a:extLst>
          </a:blip>
          <a:srcRect l="39976" r="9750" b="9090"/>
          <a:stretch/>
        </p:blipFill>
        <p:spPr>
          <a:xfrm>
            <a:off x="3523488" y="10"/>
            <a:ext cx="8668512" cy="6857990"/>
          </a:xfrm>
          <a:prstGeom prst="rect">
            <a:avLst/>
          </a:prstGeom>
        </p:spPr>
      </p:pic>
      <p:sp>
        <p:nvSpPr>
          <p:cNvPr id="16" name="Rectangle 15">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8369F0D1-C79C-4CEB-8C16-6E88A183C564}"/>
              </a:ext>
            </a:extLst>
          </p:cNvPr>
          <p:cNvSpPr txBox="1"/>
          <p:nvPr/>
        </p:nvSpPr>
        <p:spPr>
          <a:xfrm>
            <a:off x="477981" y="1122363"/>
            <a:ext cx="4023360" cy="3204134"/>
          </a:xfrm>
          <a:prstGeom prst="rect">
            <a:avLst/>
          </a:prstGeom>
        </p:spPr>
        <p:txBody>
          <a:bodyPr vert="horz" lIns="91440" tIns="45720" rIns="91440" bIns="45720" rtlCol="0" anchor="b">
            <a:norm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r>
              <a:rPr lang="en-US" sz="4800" b="1" dirty="0">
                <a:solidFill>
                  <a:prstClr val="white"/>
                </a:solidFill>
                <a:latin typeface="Arial Nova Cond" panose="020B0506020202020204" pitchFamily="34" charset="0"/>
              </a:rPr>
              <a:t>Emergency Service Radios</a:t>
            </a:r>
            <a:endParaRPr kumimoji="0" lang="en-US" sz="4800" b="0" i="0" u="none" strike="noStrike" kern="1200" cap="none" spc="0" normalizeH="0" baseline="0" noProof="0" dirty="0">
              <a:ln>
                <a:noFill/>
              </a:ln>
              <a:solidFill>
                <a:prstClr val="white"/>
              </a:solidFill>
              <a:effectLst/>
              <a:uLnTx/>
              <a:uFillTx/>
              <a:latin typeface="Arial Nova Cond" panose="020B0506020202020204" pitchFamily="34" charset="0"/>
              <a:ea typeface="+mn-ea"/>
              <a:cs typeface="+mn-cs"/>
            </a:endParaRPr>
          </a:p>
          <a:p>
            <a:pPr marL="0" marR="0" lvl="0" indent="0" algn="l" defTabSz="914400" rtl="0" eaLnBrk="1" fontAlgn="auto" latinLnBrk="0" hangingPunct="1">
              <a:lnSpc>
                <a:spcPct val="90000"/>
              </a:lnSpc>
              <a:spcBef>
                <a:spcPct val="0"/>
              </a:spcBef>
              <a:spcAft>
                <a:spcPts val="600"/>
              </a:spcAft>
              <a:buClrTx/>
              <a:buSzTx/>
              <a:buFontTx/>
              <a:buNone/>
              <a:tabLst/>
              <a:defRPr/>
            </a:pPr>
            <a:endParaRPr kumimoji="0" lang="en-US" sz="4800" b="0" i="0" u="none" strike="noStrike" kern="1200" cap="none" spc="0" normalizeH="0" baseline="0" noProof="0" dirty="0">
              <a:ln>
                <a:noFill/>
              </a:ln>
              <a:solidFill>
                <a:prstClr val="white"/>
              </a:solidFill>
              <a:effectLst/>
              <a:uLnTx/>
              <a:uFillTx/>
              <a:latin typeface="Calibri Light" panose="020F0302020204030204"/>
              <a:ea typeface="+mn-ea"/>
              <a:cs typeface="+mn-cs"/>
            </a:endParaRPr>
          </a:p>
        </p:txBody>
      </p:sp>
      <p:sp>
        <p:nvSpPr>
          <p:cNvPr id="18" name="Rectangle 17">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F39EF357-C0BD-4E7F-9E9B-C56D9016FE38}"/>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5599175"/>
            <a:ext cx="12192000" cy="1258824"/>
          </a:xfrm>
          <a:prstGeom prst="rect">
            <a:avLst/>
          </a:prstGeom>
        </p:spPr>
      </p:pic>
    </p:spTree>
    <p:extLst>
      <p:ext uri="{BB962C8B-B14F-4D97-AF65-F5344CB8AC3E}">
        <p14:creationId xmlns:p14="http://schemas.microsoft.com/office/powerpoint/2010/main" val="3145930491"/>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a:extLst>
              <a:ext uri="{28A0092B-C50C-407E-A947-70E740481C1C}">
                <a14:useLocalDpi xmlns:a14="http://schemas.microsoft.com/office/drawing/2010/main" val="0"/>
              </a:ext>
            </a:extLst>
          </a:blip>
          <a:srcRect b="9576"/>
          <a:stretch/>
        </p:blipFill>
        <p:spPr>
          <a:xfrm>
            <a:off x="2349499" y="3026747"/>
            <a:ext cx="6794501" cy="3062259"/>
          </a:xfrm>
          <a:prstGeom prst="rect">
            <a:avLst/>
          </a:prstGeom>
        </p:spPr>
      </p:pic>
      <p:sp>
        <p:nvSpPr>
          <p:cNvPr id="4" name="TextBox 3"/>
          <p:cNvSpPr txBox="1"/>
          <p:nvPr/>
        </p:nvSpPr>
        <p:spPr>
          <a:xfrm>
            <a:off x="1801880" y="577486"/>
            <a:ext cx="8045422" cy="46166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lang="en-GB" sz="2400" b="1" spc="-5" dirty="0" err="1">
                <a:solidFill>
                  <a:srgbClr val="FFFFFF"/>
                </a:solidFill>
                <a:latin typeface="Arial"/>
                <a:cs typeface="Arial"/>
              </a:rPr>
              <a:t>Sepura</a:t>
            </a:r>
            <a:r>
              <a:rPr lang="en-GB" sz="2400" b="1" spc="-5" dirty="0">
                <a:solidFill>
                  <a:srgbClr val="FFFFFF"/>
                </a:solidFill>
                <a:latin typeface="Arial"/>
                <a:cs typeface="Arial"/>
              </a:rPr>
              <a:t> / </a:t>
            </a:r>
            <a:r>
              <a:rPr lang="en-GB" sz="2400" b="1" spc="-5" dirty="0" err="1">
                <a:solidFill>
                  <a:srgbClr val="FFFFFF"/>
                </a:solidFill>
                <a:latin typeface="Arial"/>
                <a:cs typeface="Arial"/>
              </a:rPr>
              <a:t>TeTRa</a:t>
            </a:r>
            <a:endParaRPr kumimoji="0" lang="en-GB" sz="2400" b="1" i="0" u="none" strike="noStrike" kern="1200" cap="none" spc="0" normalizeH="0" baseline="0" noProof="0" dirty="0">
              <a:ln>
                <a:noFill/>
              </a:ln>
              <a:solidFill>
                <a:prstClr val="white"/>
              </a:solidFill>
              <a:effectLst/>
              <a:uLnTx/>
              <a:uFillTx/>
              <a:latin typeface="Arial" charset="0"/>
              <a:ea typeface="+mn-ea"/>
              <a:cs typeface="+mn-cs"/>
            </a:endParaRPr>
          </a:p>
        </p:txBody>
      </p:sp>
      <p:sp>
        <p:nvSpPr>
          <p:cNvPr id="3" name="Content Placeholder 2"/>
          <p:cNvSpPr txBox="1">
            <a:spLocks/>
          </p:cNvSpPr>
          <p:nvPr/>
        </p:nvSpPr>
        <p:spPr>
          <a:xfrm>
            <a:off x="3886200" y="1143000"/>
            <a:ext cx="4241800" cy="170594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50000"/>
              </a:lnSpc>
            </a:pPr>
            <a:r>
              <a:rPr lang="en-GB" dirty="0"/>
              <a:t>Airwave</a:t>
            </a:r>
          </a:p>
          <a:p>
            <a:pPr>
              <a:lnSpc>
                <a:spcPct val="150000"/>
              </a:lnSpc>
            </a:pPr>
            <a:r>
              <a:rPr lang="en-GB" dirty="0"/>
              <a:t>Terrestrial Trunked Radio</a:t>
            </a:r>
          </a:p>
          <a:p>
            <a:pPr>
              <a:lnSpc>
                <a:spcPct val="150000"/>
              </a:lnSpc>
            </a:pPr>
            <a:r>
              <a:rPr lang="en-GB" dirty="0" err="1"/>
              <a:t>Sepura</a:t>
            </a:r>
            <a:endParaRPr lang="en-GB" dirty="0"/>
          </a:p>
          <a:p>
            <a:endParaRPr lang="en-GB" dirty="0"/>
          </a:p>
        </p:txBody>
      </p:sp>
    </p:spTree>
    <p:extLst>
      <p:ext uri="{BB962C8B-B14F-4D97-AF65-F5344CB8AC3E}">
        <p14:creationId xmlns:p14="http://schemas.microsoft.com/office/powerpoint/2010/main" val="29040266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801880" y="577486"/>
            <a:ext cx="8045422" cy="46166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lang="en-GB" sz="2400" b="1" spc="-5" dirty="0">
                <a:solidFill>
                  <a:srgbClr val="FFFFFF"/>
                </a:solidFill>
                <a:latin typeface="Arial"/>
                <a:cs typeface="Arial"/>
              </a:rPr>
              <a:t>Airwave</a:t>
            </a:r>
            <a:endParaRPr kumimoji="0" lang="en-GB" sz="2400" b="1" i="0" u="none" strike="noStrike" kern="1200" cap="none" spc="0" normalizeH="0" baseline="0" noProof="0" dirty="0">
              <a:ln>
                <a:noFill/>
              </a:ln>
              <a:solidFill>
                <a:prstClr val="white"/>
              </a:solidFill>
              <a:effectLst/>
              <a:uLnTx/>
              <a:uFillTx/>
              <a:latin typeface="Arial" charset="0"/>
              <a:ea typeface="+mn-ea"/>
              <a:cs typeface="+mn-cs"/>
            </a:endParaRPr>
          </a:p>
        </p:txBody>
      </p:sp>
      <p:pic>
        <p:nvPicPr>
          <p:cNvPr id="3" name="Picture 2"/>
          <p:cNvPicPr>
            <a:picLocks noChangeAspect="1"/>
          </p:cNvPicPr>
          <p:nvPr/>
        </p:nvPicPr>
        <p:blipFill>
          <a:blip r:embed="rId3"/>
          <a:stretch>
            <a:fillRect/>
          </a:stretch>
        </p:blipFill>
        <p:spPr>
          <a:xfrm>
            <a:off x="4282864" y="1258129"/>
            <a:ext cx="3083454" cy="4565615"/>
          </a:xfrm>
          <a:prstGeom prst="rect">
            <a:avLst/>
          </a:prstGeom>
        </p:spPr>
      </p:pic>
      <p:sp>
        <p:nvSpPr>
          <p:cNvPr id="6" name="Text Box 2"/>
          <p:cNvSpPr txBox="1">
            <a:spLocks noChangeArrowheads="1"/>
          </p:cNvSpPr>
          <p:nvPr/>
        </p:nvSpPr>
        <p:spPr bwMode="auto">
          <a:xfrm>
            <a:off x="1612900" y="1166813"/>
            <a:ext cx="28194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GB" altLang="en-US" sz="2000" b="1" dirty="0">
                <a:latin typeface="Arial Unicode MS" panose="020B0604020202020204" pitchFamily="34" charset="-128"/>
              </a:rPr>
              <a:t>Navigation knob</a:t>
            </a:r>
          </a:p>
        </p:txBody>
      </p:sp>
      <p:sp>
        <p:nvSpPr>
          <p:cNvPr id="7" name="Text Box 3"/>
          <p:cNvSpPr txBox="1">
            <a:spLocks noChangeArrowheads="1"/>
          </p:cNvSpPr>
          <p:nvPr/>
        </p:nvSpPr>
        <p:spPr bwMode="auto">
          <a:xfrm>
            <a:off x="8424227" y="1078660"/>
            <a:ext cx="1676400" cy="53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2000" b="1" dirty="0">
                <a:latin typeface="Arial Unicode MS" panose="020B0604020202020204" pitchFamily="34" charset="-128"/>
              </a:rPr>
              <a:t>Removable Antenna</a:t>
            </a:r>
          </a:p>
        </p:txBody>
      </p:sp>
      <p:sp>
        <p:nvSpPr>
          <p:cNvPr id="8" name="Text Box 6"/>
          <p:cNvSpPr txBox="1">
            <a:spLocks noChangeArrowheads="1"/>
          </p:cNvSpPr>
          <p:nvPr/>
        </p:nvSpPr>
        <p:spPr bwMode="auto">
          <a:xfrm>
            <a:off x="7481962" y="3905613"/>
            <a:ext cx="2971800"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GB" altLang="en-US" sz="2000" b="1" dirty="0">
                <a:latin typeface="Arial Unicode MS" panose="020B0604020202020204" pitchFamily="34" charset="-128"/>
              </a:rPr>
              <a:t>Context Keys</a:t>
            </a:r>
          </a:p>
        </p:txBody>
      </p:sp>
      <p:sp>
        <p:nvSpPr>
          <p:cNvPr id="9" name="Text Box 7"/>
          <p:cNvSpPr txBox="1">
            <a:spLocks noChangeArrowheads="1"/>
          </p:cNvSpPr>
          <p:nvPr/>
        </p:nvSpPr>
        <p:spPr bwMode="auto">
          <a:xfrm>
            <a:off x="1879600" y="3613944"/>
            <a:ext cx="21336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GB" altLang="en-US" sz="2000" b="1" dirty="0">
                <a:latin typeface="Arial Unicode MS" panose="020B0604020202020204" pitchFamily="34" charset="-128"/>
              </a:rPr>
              <a:t>Navigation keys</a:t>
            </a:r>
          </a:p>
        </p:txBody>
      </p:sp>
      <p:sp>
        <p:nvSpPr>
          <p:cNvPr id="10" name="Text Box 8"/>
          <p:cNvSpPr txBox="1">
            <a:spLocks noChangeArrowheads="1"/>
          </p:cNvSpPr>
          <p:nvPr/>
        </p:nvSpPr>
        <p:spPr bwMode="auto">
          <a:xfrm>
            <a:off x="1814619" y="4377566"/>
            <a:ext cx="2209800"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GB" altLang="en-US" sz="2000" b="1" dirty="0">
                <a:latin typeface="Arial Unicode MS" panose="020B0604020202020204" pitchFamily="34" charset="-128"/>
              </a:rPr>
              <a:t>Green call &amp; confirm key</a:t>
            </a:r>
          </a:p>
        </p:txBody>
      </p:sp>
      <p:sp>
        <p:nvSpPr>
          <p:cNvPr id="11" name="Text Box 9"/>
          <p:cNvSpPr txBox="1">
            <a:spLocks noChangeArrowheads="1"/>
          </p:cNvSpPr>
          <p:nvPr/>
        </p:nvSpPr>
        <p:spPr bwMode="auto">
          <a:xfrm>
            <a:off x="1546108" y="5347674"/>
            <a:ext cx="2864296"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GB" altLang="en-US" sz="2000" b="1" dirty="0">
                <a:latin typeface="Arial Unicode MS" panose="020B0604020202020204" pitchFamily="34" charset="-128"/>
              </a:rPr>
              <a:t>12 key alpha numeric keypad and soft keys</a:t>
            </a:r>
          </a:p>
        </p:txBody>
      </p:sp>
      <p:sp>
        <p:nvSpPr>
          <p:cNvPr id="12" name="Text Box 10"/>
          <p:cNvSpPr txBox="1">
            <a:spLocks noChangeArrowheads="1"/>
          </p:cNvSpPr>
          <p:nvPr/>
        </p:nvSpPr>
        <p:spPr bwMode="auto">
          <a:xfrm>
            <a:off x="8162630" y="2833566"/>
            <a:ext cx="3352800" cy="852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2000" b="1" dirty="0">
                <a:latin typeface="Arial Unicode MS" panose="020B0604020202020204" pitchFamily="34" charset="-128"/>
              </a:rPr>
              <a:t>Full duplex loudspeaker &amp; half-duplex microphone</a:t>
            </a:r>
          </a:p>
        </p:txBody>
      </p:sp>
      <p:sp>
        <p:nvSpPr>
          <p:cNvPr id="13" name="Text Box 11"/>
          <p:cNvSpPr txBox="1">
            <a:spLocks noChangeArrowheads="1"/>
          </p:cNvSpPr>
          <p:nvPr/>
        </p:nvSpPr>
        <p:spPr bwMode="auto">
          <a:xfrm>
            <a:off x="8178800" y="4559300"/>
            <a:ext cx="2159000" cy="7357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2000" b="1" dirty="0">
                <a:latin typeface="Arial Unicode MS" panose="020B0604020202020204" pitchFamily="34" charset="-128"/>
              </a:rPr>
              <a:t>Red end call &amp; cancel key</a:t>
            </a:r>
          </a:p>
        </p:txBody>
      </p:sp>
      <p:sp>
        <p:nvSpPr>
          <p:cNvPr id="14" name="Text Box 12"/>
          <p:cNvSpPr txBox="1">
            <a:spLocks noChangeArrowheads="1"/>
          </p:cNvSpPr>
          <p:nvPr/>
        </p:nvSpPr>
        <p:spPr bwMode="auto">
          <a:xfrm>
            <a:off x="8246427" y="5420085"/>
            <a:ext cx="2438400" cy="685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2000" b="1" dirty="0">
                <a:latin typeface="Arial Unicode MS" panose="020B0604020202020204" pitchFamily="34" charset="-128"/>
              </a:rPr>
              <a:t>Full duplex microphone</a:t>
            </a:r>
          </a:p>
        </p:txBody>
      </p:sp>
      <p:sp>
        <p:nvSpPr>
          <p:cNvPr id="15" name="Text Box 14"/>
          <p:cNvSpPr txBox="1">
            <a:spLocks noChangeArrowheads="1"/>
          </p:cNvSpPr>
          <p:nvPr/>
        </p:nvSpPr>
        <p:spPr bwMode="auto">
          <a:xfrm>
            <a:off x="1548555" y="2211588"/>
            <a:ext cx="2819400"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GB" altLang="en-US" sz="2000" b="1" dirty="0">
                <a:latin typeface="Arial Unicode MS" panose="020B0604020202020204" pitchFamily="34" charset="-128"/>
              </a:rPr>
              <a:t>Side buttons &amp; Press To Talk (PTT)                  button</a:t>
            </a:r>
          </a:p>
        </p:txBody>
      </p:sp>
      <p:sp>
        <p:nvSpPr>
          <p:cNvPr id="16" name="Line 23"/>
          <p:cNvSpPr>
            <a:spLocks noChangeShapeType="1"/>
          </p:cNvSpPr>
          <p:nvPr/>
        </p:nvSpPr>
        <p:spPr bwMode="auto">
          <a:xfrm flipH="1">
            <a:off x="6329362" y="4898516"/>
            <a:ext cx="1790367" cy="30672"/>
          </a:xfrm>
          <a:prstGeom prst="line">
            <a:avLst/>
          </a:prstGeom>
          <a:noFill/>
          <a:ln w="31750">
            <a:solidFill>
              <a:srgbClr val="FF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7" name="Line 22"/>
          <p:cNvSpPr>
            <a:spLocks noChangeShapeType="1"/>
          </p:cNvSpPr>
          <p:nvPr/>
        </p:nvSpPr>
        <p:spPr bwMode="auto">
          <a:xfrm flipH="1">
            <a:off x="5938585" y="4144586"/>
            <a:ext cx="2181143" cy="452515"/>
          </a:xfrm>
          <a:prstGeom prst="line">
            <a:avLst/>
          </a:prstGeom>
          <a:noFill/>
          <a:ln w="31750">
            <a:solidFill>
              <a:srgbClr val="FF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8" name="Line 21"/>
          <p:cNvSpPr>
            <a:spLocks noChangeShapeType="1"/>
          </p:cNvSpPr>
          <p:nvPr/>
        </p:nvSpPr>
        <p:spPr bwMode="auto">
          <a:xfrm flipH="1" flipV="1">
            <a:off x="5896868" y="3047039"/>
            <a:ext cx="2116832" cy="20859"/>
          </a:xfrm>
          <a:prstGeom prst="line">
            <a:avLst/>
          </a:prstGeom>
          <a:noFill/>
          <a:ln w="31750">
            <a:solidFill>
              <a:srgbClr val="FF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9" name="Line 20"/>
          <p:cNvSpPr>
            <a:spLocks noChangeShapeType="1"/>
          </p:cNvSpPr>
          <p:nvPr/>
        </p:nvSpPr>
        <p:spPr bwMode="auto">
          <a:xfrm flipH="1">
            <a:off x="5757862" y="2186613"/>
            <a:ext cx="2106719" cy="642311"/>
          </a:xfrm>
          <a:prstGeom prst="line">
            <a:avLst/>
          </a:prstGeom>
          <a:noFill/>
          <a:ln w="31750">
            <a:solidFill>
              <a:srgbClr val="FF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0" name="Line 19"/>
          <p:cNvSpPr>
            <a:spLocks noChangeShapeType="1"/>
          </p:cNvSpPr>
          <p:nvPr/>
        </p:nvSpPr>
        <p:spPr bwMode="auto">
          <a:xfrm flipH="1">
            <a:off x="6329363" y="1278124"/>
            <a:ext cx="2094864" cy="285564"/>
          </a:xfrm>
          <a:prstGeom prst="line">
            <a:avLst/>
          </a:prstGeom>
          <a:noFill/>
          <a:ln w="31750">
            <a:solidFill>
              <a:srgbClr val="FF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1" name="Line 26"/>
          <p:cNvSpPr>
            <a:spLocks noChangeShapeType="1"/>
          </p:cNvSpPr>
          <p:nvPr/>
        </p:nvSpPr>
        <p:spPr bwMode="auto">
          <a:xfrm>
            <a:off x="3784600" y="4774069"/>
            <a:ext cx="1600821" cy="124447"/>
          </a:xfrm>
          <a:prstGeom prst="line">
            <a:avLst/>
          </a:prstGeom>
          <a:noFill/>
          <a:ln w="31750">
            <a:solidFill>
              <a:srgbClr val="FF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2" name="Line 24"/>
          <p:cNvSpPr>
            <a:spLocks noChangeShapeType="1"/>
          </p:cNvSpPr>
          <p:nvPr/>
        </p:nvSpPr>
        <p:spPr bwMode="auto">
          <a:xfrm>
            <a:off x="3945559" y="3875152"/>
            <a:ext cx="1812303" cy="853252"/>
          </a:xfrm>
          <a:prstGeom prst="line">
            <a:avLst/>
          </a:prstGeom>
          <a:noFill/>
          <a:ln w="31750">
            <a:solidFill>
              <a:srgbClr val="FF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3" name="Line 27"/>
          <p:cNvSpPr>
            <a:spLocks noChangeShapeType="1"/>
          </p:cNvSpPr>
          <p:nvPr/>
        </p:nvSpPr>
        <p:spPr bwMode="auto">
          <a:xfrm>
            <a:off x="3784600" y="2828926"/>
            <a:ext cx="1283018" cy="794828"/>
          </a:xfrm>
          <a:prstGeom prst="line">
            <a:avLst/>
          </a:prstGeom>
          <a:noFill/>
          <a:ln w="31750">
            <a:solidFill>
              <a:srgbClr val="FF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4" name="Line 17"/>
          <p:cNvSpPr>
            <a:spLocks noChangeShapeType="1"/>
          </p:cNvSpPr>
          <p:nvPr/>
        </p:nvSpPr>
        <p:spPr bwMode="auto">
          <a:xfrm>
            <a:off x="3881438" y="1527174"/>
            <a:ext cx="1419225" cy="1066473"/>
          </a:xfrm>
          <a:prstGeom prst="line">
            <a:avLst/>
          </a:prstGeom>
          <a:noFill/>
          <a:ln w="31750">
            <a:solidFill>
              <a:srgbClr val="FF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5" name="Line 29"/>
          <p:cNvSpPr>
            <a:spLocks noChangeShapeType="1"/>
          </p:cNvSpPr>
          <p:nvPr/>
        </p:nvSpPr>
        <p:spPr bwMode="auto">
          <a:xfrm flipH="1" flipV="1">
            <a:off x="5843061" y="5789613"/>
            <a:ext cx="2843739" cy="298"/>
          </a:xfrm>
          <a:prstGeom prst="line">
            <a:avLst/>
          </a:prstGeom>
          <a:noFill/>
          <a:ln w="31750">
            <a:solidFill>
              <a:srgbClr val="FF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6" name="Line 28"/>
          <p:cNvSpPr>
            <a:spLocks noChangeShapeType="1"/>
          </p:cNvSpPr>
          <p:nvPr/>
        </p:nvSpPr>
        <p:spPr bwMode="auto">
          <a:xfrm flipV="1">
            <a:off x="4282864" y="5349726"/>
            <a:ext cx="1312264" cy="354162"/>
          </a:xfrm>
          <a:prstGeom prst="line">
            <a:avLst/>
          </a:prstGeom>
          <a:noFill/>
          <a:ln w="31750">
            <a:solidFill>
              <a:srgbClr val="FF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7" name="Text Box 13"/>
          <p:cNvSpPr txBox="1">
            <a:spLocks noChangeArrowheads="1"/>
          </p:cNvSpPr>
          <p:nvPr/>
        </p:nvSpPr>
        <p:spPr bwMode="auto">
          <a:xfrm>
            <a:off x="8034972" y="1990859"/>
            <a:ext cx="2514600" cy="5386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2000" b="1" dirty="0">
                <a:latin typeface="Arial Unicode MS" panose="020B0604020202020204" pitchFamily="34" charset="-128"/>
              </a:rPr>
              <a:t>Emergency Button</a:t>
            </a:r>
          </a:p>
        </p:txBody>
      </p:sp>
    </p:spTree>
    <p:extLst>
      <p:ext uri="{BB962C8B-B14F-4D97-AF65-F5344CB8AC3E}">
        <p14:creationId xmlns:p14="http://schemas.microsoft.com/office/powerpoint/2010/main" val="29001816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0"/>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3"/>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2"/>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8"/>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8"/>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17"/>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9"/>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22"/>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0"/>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21"/>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grpId="0" nodeType="clickEffect">
                                  <p:stCondLst>
                                    <p:cond delay="0"/>
                                  </p:stCondLst>
                                  <p:childTnLst>
                                    <p:set>
                                      <p:cBhvr>
                                        <p:cTn id="48" dur="1" fill="hold">
                                          <p:stCondLst>
                                            <p:cond delay="0"/>
                                          </p:stCondLst>
                                        </p:cTn>
                                        <p:tgtEl>
                                          <p:spTgt spid="13"/>
                                        </p:tgtEl>
                                        <p:attrNameLst>
                                          <p:attrName>style.visibility</p:attrName>
                                        </p:attrNameLst>
                                      </p:cBhvr>
                                      <p:to>
                                        <p:strVal val="visible"/>
                                      </p:to>
                                    </p:set>
                                  </p:childTnLst>
                                </p:cTn>
                              </p:par>
                              <p:par>
                                <p:cTn id="49" presetID="1" presetClass="entr" presetSubtype="0" fill="hold" grpId="0" nodeType="withEffect">
                                  <p:stCondLst>
                                    <p:cond delay="0"/>
                                  </p:stCondLst>
                                  <p:childTnLst>
                                    <p:set>
                                      <p:cBhvr>
                                        <p:cTn id="50" dur="1" fill="hold">
                                          <p:stCondLst>
                                            <p:cond delay="0"/>
                                          </p:stCondLst>
                                        </p:cTn>
                                        <p:tgtEl>
                                          <p:spTgt spid="16"/>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11"/>
                                        </p:tgtEl>
                                        <p:attrNameLst>
                                          <p:attrName>style.visibility</p:attrName>
                                        </p:attrNameLst>
                                      </p:cBhvr>
                                      <p:to>
                                        <p:strVal val="visible"/>
                                      </p:to>
                                    </p:set>
                                  </p:childTnLst>
                                </p:cTn>
                              </p:par>
                              <p:par>
                                <p:cTn id="55" presetID="1" presetClass="entr" presetSubtype="0" fill="hold" grpId="0" nodeType="withEffect">
                                  <p:stCondLst>
                                    <p:cond delay="0"/>
                                  </p:stCondLst>
                                  <p:childTnLst>
                                    <p:set>
                                      <p:cBhvr>
                                        <p:cTn id="56" dur="1" fill="hold">
                                          <p:stCondLst>
                                            <p:cond delay="0"/>
                                          </p:stCondLst>
                                        </p:cTn>
                                        <p:tgtEl>
                                          <p:spTgt spid="26"/>
                                        </p:tgtEl>
                                        <p:attrNameLst>
                                          <p:attrName>style.visibility</p:attrName>
                                        </p:attrNameLst>
                                      </p:cBhvr>
                                      <p:to>
                                        <p:strVal val="visible"/>
                                      </p:to>
                                    </p:set>
                                  </p:childTnLst>
                                </p:cTn>
                              </p:par>
                            </p:childTnLst>
                          </p:cTn>
                        </p:par>
                      </p:childTnLst>
                    </p:cTn>
                  </p:par>
                  <p:par>
                    <p:cTn id="57" fill="hold">
                      <p:stCondLst>
                        <p:cond delay="indefinite"/>
                      </p:stCondLst>
                      <p:childTnLst>
                        <p:par>
                          <p:cTn id="58" fill="hold">
                            <p:stCondLst>
                              <p:cond delay="0"/>
                            </p:stCondLst>
                            <p:childTnLst>
                              <p:par>
                                <p:cTn id="59" presetID="1" presetClass="entr" presetSubtype="0" fill="hold" grpId="0" nodeType="clickEffect">
                                  <p:stCondLst>
                                    <p:cond delay="0"/>
                                  </p:stCondLst>
                                  <p:childTnLst>
                                    <p:set>
                                      <p:cBhvr>
                                        <p:cTn id="60" dur="1" fill="hold">
                                          <p:stCondLst>
                                            <p:cond delay="0"/>
                                          </p:stCondLst>
                                        </p:cTn>
                                        <p:tgtEl>
                                          <p:spTgt spid="14"/>
                                        </p:tgtEl>
                                        <p:attrNameLst>
                                          <p:attrName>style.visibility</p:attrName>
                                        </p:attrNameLst>
                                      </p:cBhvr>
                                      <p:to>
                                        <p:strVal val="visible"/>
                                      </p:to>
                                    </p:set>
                                  </p:childTnLst>
                                </p:cTn>
                              </p:par>
                              <p:par>
                                <p:cTn id="61" presetID="1" presetClass="entr" presetSubtype="0" fill="hold" grpId="0" nodeType="withEffect">
                                  <p:stCondLst>
                                    <p:cond delay="0"/>
                                  </p:stCondLst>
                                  <p:childTnLst>
                                    <p:set>
                                      <p:cBhvr>
                                        <p:cTn id="62" dur="1" fill="hold">
                                          <p:stCondLst>
                                            <p:cond delay="0"/>
                                          </p:stCondLst>
                                        </p:cTn>
                                        <p:tgtEl>
                                          <p:spTgt spid="25"/>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grpId="0" nodeType="clickEffect">
                                  <p:stCondLst>
                                    <p:cond delay="0"/>
                                  </p:stCondLst>
                                  <p:childTnLst>
                                    <p:set>
                                      <p:cBhvr>
                                        <p:cTn id="66" dur="1" fill="hold">
                                          <p:stCondLst>
                                            <p:cond delay="0"/>
                                          </p:stCondLst>
                                        </p:cTn>
                                        <p:tgtEl>
                                          <p:spTgt spid="27"/>
                                        </p:tgtEl>
                                        <p:attrNameLst>
                                          <p:attrName>style.visibility</p:attrName>
                                        </p:attrNameLst>
                                      </p:cBhvr>
                                      <p:to>
                                        <p:strVal val="visible"/>
                                      </p:to>
                                    </p:set>
                                  </p:childTnLst>
                                </p:cTn>
                              </p:par>
                            </p:childTnLst>
                          </p:cTn>
                        </p:par>
                        <p:par>
                          <p:cTn id="67" fill="hold">
                            <p:stCondLst>
                              <p:cond delay="0"/>
                            </p:stCondLst>
                            <p:childTnLst>
                              <p:par>
                                <p:cTn id="68" presetID="1" presetClass="entr" presetSubtype="0" fill="hold" grpId="0" nodeType="afterEffect">
                                  <p:stCondLst>
                                    <p:cond delay="0"/>
                                  </p:stCondLst>
                                  <p:childTnLst>
                                    <p:set>
                                      <p:cBhvr>
                                        <p:cTn id="69" dur="1" fill="hold">
                                          <p:stCondLst>
                                            <p:cond delay="0"/>
                                          </p:stCondLst>
                                        </p:cTn>
                                        <p:tgtEl>
                                          <p:spTgt spid="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build="p" autoUpdateAnimBg="0"/>
      <p:bldP spid="8" grpId="0"/>
      <p:bldP spid="9" grpId="0"/>
      <p:bldP spid="10" grpId="0"/>
      <p:bldP spid="11" grpId="0"/>
      <p:bldP spid="12" grpId="0"/>
      <p:bldP spid="13" grpId="0"/>
      <p:bldP spid="14" grpId="0"/>
      <p:bldP spid="15" grpId="0"/>
      <p:bldP spid="16" grpId="0" animBg="1"/>
      <p:bldP spid="17" grpId="0" animBg="1"/>
      <p:bldP spid="18" grpId="0" animBg="1"/>
      <p:bldP spid="19" grpId="0" animBg="1"/>
      <p:bldP spid="20" grpId="0" animBg="1"/>
      <p:bldP spid="21" grpId="0" animBg="1"/>
      <p:bldP spid="22" grpId="0" animBg="1"/>
      <p:bldP spid="23" grpId="0" animBg="1"/>
      <p:bldP spid="24" grpId="0" animBg="1"/>
      <p:bldP spid="25" grpId="0" animBg="1"/>
      <p:bldP spid="26" grpId="0" animBg="1"/>
      <p:bldP spid="27"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801880" y="577486"/>
            <a:ext cx="8045422" cy="46166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lang="en-GB" sz="2400" b="1" spc="-5" dirty="0">
                <a:solidFill>
                  <a:srgbClr val="FFFFFF"/>
                </a:solidFill>
                <a:latin typeface="Arial"/>
                <a:cs typeface="Arial"/>
              </a:rPr>
              <a:t>Side Buttons</a:t>
            </a:r>
            <a:endParaRPr kumimoji="0" lang="en-GB" sz="2400" b="1" i="0" u="none" strike="noStrike" kern="1200" cap="none" spc="0" normalizeH="0" baseline="0" noProof="0" dirty="0">
              <a:ln>
                <a:noFill/>
              </a:ln>
              <a:solidFill>
                <a:prstClr val="white"/>
              </a:solidFill>
              <a:effectLst/>
              <a:uLnTx/>
              <a:uFillTx/>
              <a:latin typeface="Arial" charset="0"/>
              <a:ea typeface="+mn-ea"/>
              <a:cs typeface="+mn-cs"/>
            </a:endParaRPr>
          </a:p>
        </p:txBody>
      </p:sp>
      <p:pic>
        <p:nvPicPr>
          <p:cNvPr id="3" name="Content Placeholder 3"/>
          <p:cNvPicPr>
            <a:picLocks noChangeAspect="1"/>
          </p:cNvPicPr>
          <p:nvPr/>
        </p:nvPicPr>
        <p:blipFill>
          <a:blip r:embed="rId3"/>
          <a:stretch>
            <a:fillRect/>
          </a:stretch>
        </p:blipFill>
        <p:spPr>
          <a:xfrm>
            <a:off x="1523877" y="1295400"/>
            <a:ext cx="2311792" cy="4576763"/>
          </a:xfrm>
          <a:prstGeom prst="rect">
            <a:avLst/>
          </a:prstGeom>
        </p:spPr>
      </p:pic>
      <p:sp>
        <p:nvSpPr>
          <p:cNvPr id="5" name="TextBox 4"/>
          <p:cNvSpPr txBox="1"/>
          <p:nvPr/>
        </p:nvSpPr>
        <p:spPr>
          <a:xfrm>
            <a:off x="4463604" y="2080558"/>
            <a:ext cx="6090095" cy="3108543"/>
          </a:xfrm>
          <a:prstGeom prst="rect">
            <a:avLst/>
          </a:prstGeom>
          <a:noFill/>
        </p:spPr>
        <p:txBody>
          <a:bodyPr wrap="square" rtlCol="0">
            <a:spAutoFit/>
          </a:bodyPr>
          <a:lstStyle/>
          <a:p>
            <a:r>
              <a:rPr lang="en-GB" sz="2800" b="1" dirty="0">
                <a:solidFill>
                  <a:srgbClr val="FF0000"/>
                </a:solidFill>
                <a:latin typeface="+mj-lt"/>
              </a:rPr>
              <a:t>A</a:t>
            </a:r>
            <a:r>
              <a:rPr lang="en-GB" sz="2800" b="1" dirty="0">
                <a:latin typeface="+mj-lt"/>
              </a:rPr>
              <a:t> – Loudspeaker/Ear Piece Toggle</a:t>
            </a:r>
          </a:p>
          <a:p>
            <a:endParaRPr lang="en-GB" sz="2800" b="1" dirty="0">
              <a:latin typeface="+mj-lt"/>
            </a:endParaRPr>
          </a:p>
          <a:p>
            <a:r>
              <a:rPr lang="en-GB" sz="2800" b="1" dirty="0">
                <a:solidFill>
                  <a:srgbClr val="FF0000"/>
                </a:solidFill>
                <a:latin typeface="+mj-lt"/>
              </a:rPr>
              <a:t>B</a:t>
            </a:r>
            <a:r>
              <a:rPr lang="en-GB" sz="2800" b="1" dirty="0">
                <a:latin typeface="+mj-lt"/>
              </a:rPr>
              <a:t> – Not used</a:t>
            </a:r>
          </a:p>
          <a:p>
            <a:endParaRPr lang="en-GB" sz="2800" b="1" dirty="0">
              <a:latin typeface="+mj-lt"/>
            </a:endParaRPr>
          </a:p>
          <a:p>
            <a:r>
              <a:rPr lang="en-GB" sz="2800" b="1" dirty="0">
                <a:latin typeface="+mj-lt"/>
              </a:rPr>
              <a:t>PTT Button</a:t>
            </a:r>
          </a:p>
          <a:p>
            <a:br>
              <a:rPr lang="en-GB" sz="2800" b="1" dirty="0">
                <a:latin typeface="+mj-lt"/>
              </a:rPr>
            </a:br>
            <a:r>
              <a:rPr lang="en-GB" sz="2800" b="1" dirty="0">
                <a:solidFill>
                  <a:srgbClr val="FF0000"/>
                </a:solidFill>
                <a:latin typeface="+mj-lt"/>
              </a:rPr>
              <a:t>C </a:t>
            </a:r>
            <a:r>
              <a:rPr lang="en-GB" sz="2800" b="1" dirty="0">
                <a:latin typeface="+mj-lt"/>
              </a:rPr>
              <a:t>– Night/Day Mode Toggle</a:t>
            </a:r>
          </a:p>
        </p:txBody>
      </p:sp>
    </p:spTree>
    <p:extLst>
      <p:ext uri="{BB962C8B-B14F-4D97-AF65-F5344CB8AC3E}">
        <p14:creationId xmlns:p14="http://schemas.microsoft.com/office/powerpoint/2010/main" val="42403323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801880" y="577486"/>
            <a:ext cx="8045422" cy="46166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lang="en-GB" sz="2400" b="1" spc="-5" dirty="0">
                <a:solidFill>
                  <a:srgbClr val="FFFFFF"/>
                </a:solidFill>
                <a:latin typeface="Arial"/>
                <a:cs typeface="Arial"/>
              </a:rPr>
              <a:t>Bottom of Radio</a:t>
            </a:r>
            <a:endParaRPr kumimoji="0" lang="en-GB" sz="2400" b="1" i="0" u="none" strike="noStrike" kern="1200" cap="none" spc="0" normalizeH="0" baseline="0" noProof="0" dirty="0">
              <a:ln>
                <a:noFill/>
              </a:ln>
              <a:solidFill>
                <a:prstClr val="white"/>
              </a:solidFill>
              <a:effectLst/>
              <a:uLnTx/>
              <a:uFillTx/>
              <a:latin typeface="Arial" charset="0"/>
              <a:ea typeface="+mn-ea"/>
              <a:cs typeface="+mn-cs"/>
            </a:endParaRPr>
          </a:p>
        </p:txBody>
      </p:sp>
      <p:pic>
        <p:nvPicPr>
          <p:cNvPr id="6" name="Picture 5"/>
          <p:cNvPicPr>
            <a:picLocks noChangeAspect="1"/>
          </p:cNvPicPr>
          <p:nvPr/>
        </p:nvPicPr>
        <p:blipFill>
          <a:blip r:embed="rId3"/>
          <a:stretch>
            <a:fillRect/>
          </a:stretch>
        </p:blipFill>
        <p:spPr>
          <a:xfrm>
            <a:off x="1997075" y="2336888"/>
            <a:ext cx="3228707" cy="2575103"/>
          </a:xfrm>
          <a:prstGeom prst="rect">
            <a:avLst/>
          </a:prstGeom>
        </p:spPr>
      </p:pic>
      <p:sp>
        <p:nvSpPr>
          <p:cNvPr id="7" name="Text Box 3"/>
          <p:cNvSpPr txBox="1">
            <a:spLocks noChangeArrowheads="1"/>
          </p:cNvSpPr>
          <p:nvPr/>
        </p:nvSpPr>
        <p:spPr bwMode="auto">
          <a:xfrm>
            <a:off x="7801909" y="3165855"/>
            <a:ext cx="3120090" cy="13849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sz="2800" b="1" dirty="0">
                <a:latin typeface="+mn-lt"/>
              </a:rPr>
              <a:t>Personal Rapid Charger/Software updates</a:t>
            </a:r>
          </a:p>
        </p:txBody>
      </p:sp>
      <p:sp>
        <p:nvSpPr>
          <p:cNvPr id="8" name="Text Box 6"/>
          <p:cNvSpPr txBox="1">
            <a:spLocks noChangeArrowheads="1"/>
          </p:cNvSpPr>
          <p:nvPr/>
        </p:nvSpPr>
        <p:spPr bwMode="auto">
          <a:xfrm>
            <a:off x="6972299" y="1562109"/>
            <a:ext cx="3345781"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spcBef>
                <a:spcPct val="50000"/>
              </a:spcBef>
            </a:pPr>
            <a:r>
              <a:rPr lang="en-GB" altLang="en-US" sz="2800" b="1" dirty="0">
                <a:latin typeface="+mn-lt"/>
              </a:rPr>
              <a:t>Battery Removal Clip</a:t>
            </a:r>
          </a:p>
        </p:txBody>
      </p:sp>
      <p:sp>
        <p:nvSpPr>
          <p:cNvPr id="9" name="Line 5"/>
          <p:cNvSpPr>
            <a:spLocks noChangeShapeType="1"/>
          </p:cNvSpPr>
          <p:nvPr/>
        </p:nvSpPr>
        <p:spPr bwMode="auto">
          <a:xfrm flipH="1">
            <a:off x="4394199" y="3631786"/>
            <a:ext cx="3407710" cy="556294"/>
          </a:xfrm>
          <a:prstGeom prst="line">
            <a:avLst/>
          </a:prstGeom>
          <a:noFill/>
          <a:ln w="34925">
            <a:solidFill>
              <a:srgbClr val="FF0066"/>
            </a:solidFill>
            <a:round/>
            <a:headEnd/>
            <a:tailEnd type="triangle" w="med" len="med"/>
          </a:ln>
          <a:extLst>
            <a:ext uri="{909E8E84-426E-40DD-AFC4-6F175D3DCCD1}">
              <a14:hiddenFill xmlns:a14="http://schemas.microsoft.com/office/drawing/2010/main">
                <a:noFill/>
              </a14:hiddenFill>
            </a:ext>
          </a:extLst>
        </p:spPr>
        <p:txBody>
          <a:bodyPr lIns="36576" tIns="36576" rIns="36576" bIns="36576"/>
          <a:lstStyle/>
          <a:p>
            <a:endParaRPr lang="en-GB"/>
          </a:p>
        </p:txBody>
      </p:sp>
      <p:sp>
        <p:nvSpPr>
          <p:cNvPr id="10" name="Line 7"/>
          <p:cNvSpPr>
            <a:spLocks noChangeShapeType="1"/>
          </p:cNvSpPr>
          <p:nvPr/>
        </p:nvSpPr>
        <p:spPr bwMode="auto">
          <a:xfrm flipH="1">
            <a:off x="3644030" y="1841500"/>
            <a:ext cx="3328269" cy="1324355"/>
          </a:xfrm>
          <a:prstGeom prst="line">
            <a:avLst/>
          </a:prstGeom>
          <a:noFill/>
          <a:ln w="34925">
            <a:solidFill>
              <a:srgbClr val="FF0066"/>
            </a:solidFill>
            <a:round/>
            <a:headEnd/>
            <a:tailEnd type="triangle" w="med" len="med"/>
          </a:ln>
          <a:extLst>
            <a:ext uri="{909E8E84-426E-40DD-AFC4-6F175D3DCCD1}">
              <a14:hiddenFill xmlns:a14="http://schemas.microsoft.com/office/drawing/2010/main">
                <a:noFill/>
              </a14:hiddenFill>
            </a:ext>
          </a:extLst>
        </p:spPr>
        <p:txBody>
          <a:bodyPr lIns="36576" tIns="36576" rIns="36576" bIns="36576"/>
          <a:lstStyle/>
          <a:p>
            <a:endParaRPr lang="en-GB"/>
          </a:p>
        </p:txBody>
      </p:sp>
    </p:spTree>
    <p:extLst>
      <p:ext uri="{BB962C8B-B14F-4D97-AF65-F5344CB8AC3E}">
        <p14:creationId xmlns:p14="http://schemas.microsoft.com/office/powerpoint/2010/main" val="1429240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499"/>
                                          </p:stCondLst>
                                        </p:cTn>
                                        <p:tgtEl>
                                          <p:spTgt spid="9"/>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499"/>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animBg="1"/>
      <p:bldP spid="10"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801880" y="577486"/>
            <a:ext cx="8045422" cy="46166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lang="en-GB" sz="2400" b="1" spc="-5" dirty="0">
                <a:solidFill>
                  <a:srgbClr val="FFFFFF"/>
                </a:solidFill>
                <a:latin typeface="Arial"/>
                <a:cs typeface="Arial"/>
              </a:rPr>
              <a:t>Back of Radio</a:t>
            </a:r>
            <a:endParaRPr kumimoji="0" lang="en-GB" sz="2400" b="1" i="0" u="none" strike="noStrike" kern="1200" cap="none" spc="0" normalizeH="0" baseline="0" noProof="0" dirty="0">
              <a:ln>
                <a:noFill/>
              </a:ln>
              <a:solidFill>
                <a:prstClr val="white"/>
              </a:solidFill>
              <a:effectLst/>
              <a:uLnTx/>
              <a:uFillTx/>
              <a:latin typeface="Arial" charset="0"/>
              <a:ea typeface="+mn-ea"/>
              <a:cs typeface="+mn-cs"/>
            </a:endParaRPr>
          </a:p>
        </p:txBody>
      </p:sp>
      <p:pic>
        <p:nvPicPr>
          <p:cNvPr id="11" name="Picture 10"/>
          <p:cNvPicPr>
            <a:picLocks noChangeAspect="1"/>
          </p:cNvPicPr>
          <p:nvPr/>
        </p:nvPicPr>
        <p:blipFill>
          <a:blip r:embed="rId3"/>
          <a:stretch>
            <a:fillRect/>
          </a:stretch>
        </p:blipFill>
        <p:spPr>
          <a:xfrm>
            <a:off x="1567374" y="1624484"/>
            <a:ext cx="1928813" cy="4038601"/>
          </a:xfrm>
          <a:prstGeom prst="rect">
            <a:avLst/>
          </a:prstGeom>
        </p:spPr>
      </p:pic>
      <p:pic>
        <p:nvPicPr>
          <p:cNvPr id="12" name="Picture 11"/>
          <p:cNvPicPr>
            <a:picLocks noChangeAspect="1"/>
          </p:cNvPicPr>
          <p:nvPr/>
        </p:nvPicPr>
        <p:blipFill>
          <a:blip r:embed="rId4"/>
          <a:stretch>
            <a:fillRect/>
          </a:stretch>
        </p:blipFill>
        <p:spPr>
          <a:xfrm>
            <a:off x="4163750" y="1447540"/>
            <a:ext cx="3626481" cy="4392488"/>
          </a:xfrm>
          <a:prstGeom prst="rect">
            <a:avLst/>
          </a:prstGeom>
        </p:spPr>
      </p:pic>
      <p:pic>
        <p:nvPicPr>
          <p:cNvPr id="13" name="Picture 12"/>
          <p:cNvPicPr>
            <a:picLocks noChangeAspect="1"/>
          </p:cNvPicPr>
          <p:nvPr/>
        </p:nvPicPr>
        <p:blipFill>
          <a:blip r:embed="rId5"/>
          <a:stretch>
            <a:fillRect/>
          </a:stretch>
        </p:blipFill>
        <p:spPr>
          <a:xfrm>
            <a:off x="8054339" y="2577356"/>
            <a:ext cx="2707363" cy="2132856"/>
          </a:xfrm>
          <a:prstGeom prst="rect">
            <a:avLst/>
          </a:prstGeom>
        </p:spPr>
      </p:pic>
    </p:spTree>
    <p:extLst>
      <p:ext uri="{BB962C8B-B14F-4D97-AF65-F5344CB8AC3E}">
        <p14:creationId xmlns:p14="http://schemas.microsoft.com/office/powerpoint/2010/main" val="4733585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801880" y="577486"/>
            <a:ext cx="8045422" cy="46166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2400" b="1" i="0" u="none" strike="noStrike" kern="1200" cap="none" spc="0" normalizeH="0" baseline="0" noProof="0" dirty="0">
                <a:ln>
                  <a:noFill/>
                </a:ln>
                <a:solidFill>
                  <a:prstClr val="white"/>
                </a:solidFill>
                <a:effectLst/>
                <a:uLnTx/>
                <a:uFillTx/>
                <a:latin typeface="Arial" charset="0"/>
                <a:ea typeface="+mn-ea"/>
                <a:cs typeface="+mn-cs"/>
              </a:rPr>
              <a:t>Functions on</a:t>
            </a:r>
            <a:r>
              <a:rPr kumimoji="0" lang="en-GB" sz="2400" b="1" i="0" u="none" strike="noStrike" kern="1200" cap="none" spc="0" normalizeH="0" noProof="0" dirty="0">
                <a:ln>
                  <a:noFill/>
                </a:ln>
                <a:solidFill>
                  <a:prstClr val="white"/>
                </a:solidFill>
                <a:effectLst/>
                <a:uLnTx/>
                <a:uFillTx/>
                <a:latin typeface="Arial" charset="0"/>
                <a:ea typeface="+mn-ea"/>
                <a:cs typeface="+mn-cs"/>
              </a:rPr>
              <a:t> the Terminal</a:t>
            </a:r>
            <a:endParaRPr kumimoji="0" lang="en-GB" sz="2400" b="1" i="0" u="none" strike="noStrike" kern="1200" cap="none" spc="0" normalizeH="0" baseline="0" noProof="0" dirty="0">
              <a:ln>
                <a:noFill/>
              </a:ln>
              <a:solidFill>
                <a:prstClr val="white"/>
              </a:solidFill>
              <a:effectLst/>
              <a:uLnTx/>
              <a:uFillTx/>
              <a:latin typeface="Arial" charset="0"/>
              <a:ea typeface="+mn-ea"/>
              <a:cs typeface="+mn-cs"/>
            </a:endParaRPr>
          </a:p>
        </p:txBody>
      </p:sp>
      <p:pic>
        <p:nvPicPr>
          <p:cNvPr id="6" name="Picture 5"/>
          <p:cNvPicPr>
            <a:picLocks noChangeAspect="1"/>
          </p:cNvPicPr>
          <p:nvPr/>
        </p:nvPicPr>
        <p:blipFill>
          <a:blip r:embed="rId3"/>
          <a:stretch>
            <a:fillRect/>
          </a:stretch>
        </p:blipFill>
        <p:spPr>
          <a:xfrm>
            <a:off x="4393332" y="1245832"/>
            <a:ext cx="3083454" cy="4565615"/>
          </a:xfrm>
          <a:prstGeom prst="rect">
            <a:avLst/>
          </a:prstGeom>
        </p:spPr>
      </p:pic>
      <p:pic>
        <p:nvPicPr>
          <p:cNvPr id="7" name="Picture 1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061047" y="1885131"/>
            <a:ext cx="1811337" cy="646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Text Box 18"/>
          <p:cNvSpPr txBox="1">
            <a:spLocks noChangeArrowheads="1"/>
          </p:cNvSpPr>
          <p:nvPr/>
        </p:nvSpPr>
        <p:spPr bwMode="auto">
          <a:xfrm>
            <a:off x="1568128" y="4403452"/>
            <a:ext cx="2736304"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spcBef>
                <a:spcPct val="50000"/>
              </a:spcBef>
            </a:pPr>
            <a:r>
              <a:rPr lang="en-GB" altLang="en-US" sz="2800" dirty="0">
                <a:solidFill>
                  <a:srgbClr val="FF0000"/>
                </a:solidFill>
                <a:latin typeface="+mn-lt"/>
              </a:rPr>
              <a:t>Status Messaging</a:t>
            </a:r>
          </a:p>
        </p:txBody>
      </p:sp>
      <p:pic>
        <p:nvPicPr>
          <p:cNvPr id="9" name="Picture 14"/>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712144" y="3107308"/>
            <a:ext cx="2517775" cy="6397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 name="Picture 20"/>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7786191" y="1883172"/>
            <a:ext cx="1774825" cy="646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4" name="Text Box 18"/>
          <p:cNvSpPr txBox="1">
            <a:spLocks noChangeArrowheads="1"/>
          </p:cNvSpPr>
          <p:nvPr/>
        </p:nvSpPr>
        <p:spPr bwMode="auto">
          <a:xfrm>
            <a:off x="7387886" y="4350428"/>
            <a:ext cx="2514600"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spcBef>
                <a:spcPct val="50000"/>
              </a:spcBef>
            </a:pPr>
            <a:r>
              <a:rPr lang="en-GB" altLang="en-US" sz="2800" dirty="0">
                <a:solidFill>
                  <a:srgbClr val="FF0000"/>
                </a:solidFill>
                <a:latin typeface="+mn-lt"/>
              </a:rPr>
              <a:t>Telephony</a:t>
            </a:r>
          </a:p>
        </p:txBody>
      </p:sp>
      <p:sp>
        <p:nvSpPr>
          <p:cNvPr id="15" name="Text Box 18"/>
          <p:cNvSpPr txBox="1">
            <a:spLocks noChangeArrowheads="1"/>
          </p:cNvSpPr>
          <p:nvPr/>
        </p:nvSpPr>
        <p:spPr bwMode="auto">
          <a:xfrm>
            <a:off x="7163807" y="3107308"/>
            <a:ext cx="3117289"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spcBef>
                <a:spcPct val="50000"/>
              </a:spcBef>
            </a:pPr>
            <a:r>
              <a:rPr lang="en-GB" altLang="en-US" sz="2800" dirty="0">
                <a:solidFill>
                  <a:srgbClr val="FF0000"/>
                </a:solidFill>
                <a:latin typeface="+mn-lt"/>
              </a:rPr>
              <a:t>Emergency button</a:t>
            </a:r>
          </a:p>
        </p:txBody>
      </p:sp>
    </p:spTree>
    <p:extLst>
      <p:ext uri="{BB962C8B-B14F-4D97-AF65-F5344CB8AC3E}">
        <p14:creationId xmlns:p14="http://schemas.microsoft.com/office/powerpoint/2010/main" val="14677418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4" grpId="0"/>
      <p:bldP spid="15"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801880" y="577486"/>
            <a:ext cx="8045422" cy="46166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2400" b="1" i="0" u="none" strike="noStrike" kern="1200" cap="none" spc="0" normalizeH="0" baseline="0" noProof="0" dirty="0">
                <a:ln>
                  <a:noFill/>
                </a:ln>
                <a:solidFill>
                  <a:prstClr val="white"/>
                </a:solidFill>
                <a:effectLst/>
                <a:uLnTx/>
                <a:uFillTx/>
                <a:latin typeface="Arial" charset="0"/>
                <a:ea typeface="+mn-ea"/>
                <a:cs typeface="+mn-cs"/>
              </a:rPr>
              <a:t>Screen Display</a:t>
            </a:r>
          </a:p>
        </p:txBody>
      </p:sp>
      <p:pic>
        <p:nvPicPr>
          <p:cNvPr id="11" name="Picture 10"/>
          <p:cNvPicPr>
            <a:picLocks noChangeAspect="1"/>
          </p:cNvPicPr>
          <p:nvPr/>
        </p:nvPicPr>
        <p:blipFill>
          <a:blip r:embed="rId3"/>
          <a:stretch>
            <a:fillRect/>
          </a:stretch>
        </p:blipFill>
        <p:spPr>
          <a:xfrm>
            <a:off x="912880" y="1518251"/>
            <a:ext cx="2106718" cy="3783854"/>
          </a:xfrm>
          <a:prstGeom prst="rect">
            <a:avLst/>
          </a:prstGeom>
        </p:spPr>
      </p:pic>
      <p:pic>
        <p:nvPicPr>
          <p:cNvPr id="12" name="Picture 11"/>
          <p:cNvPicPr>
            <a:picLocks noChangeAspect="1"/>
          </p:cNvPicPr>
          <p:nvPr/>
        </p:nvPicPr>
        <p:blipFill>
          <a:blip r:embed="rId4"/>
          <a:stretch>
            <a:fillRect/>
          </a:stretch>
        </p:blipFill>
        <p:spPr>
          <a:xfrm>
            <a:off x="8692290" y="1600403"/>
            <a:ext cx="2775809" cy="3717032"/>
          </a:xfrm>
          <a:prstGeom prst="rect">
            <a:avLst/>
          </a:prstGeom>
        </p:spPr>
      </p:pic>
      <p:sp>
        <p:nvSpPr>
          <p:cNvPr id="13" name="TextBox 12"/>
          <p:cNvSpPr txBox="1"/>
          <p:nvPr/>
        </p:nvSpPr>
        <p:spPr>
          <a:xfrm>
            <a:off x="1111911" y="5590242"/>
            <a:ext cx="2533707" cy="523220"/>
          </a:xfrm>
          <a:prstGeom prst="rect">
            <a:avLst/>
          </a:prstGeom>
          <a:noFill/>
        </p:spPr>
        <p:txBody>
          <a:bodyPr wrap="none" rtlCol="0">
            <a:spAutoFit/>
          </a:bodyPr>
          <a:lstStyle/>
          <a:p>
            <a:r>
              <a:rPr lang="en-GB" sz="2800" dirty="0"/>
              <a:t>Context Buttons</a:t>
            </a:r>
          </a:p>
        </p:txBody>
      </p:sp>
      <p:sp>
        <p:nvSpPr>
          <p:cNvPr id="16" name="TextBox 15"/>
          <p:cNvSpPr txBox="1"/>
          <p:nvPr/>
        </p:nvSpPr>
        <p:spPr>
          <a:xfrm>
            <a:off x="3350821" y="4493280"/>
            <a:ext cx="1768497" cy="523220"/>
          </a:xfrm>
          <a:prstGeom prst="rect">
            <a:avLst/>
          </a:prstGeom>
          <a:noFill/>
        </p:spPr>
        <p:txBody>
          <a:bodyPr wrap="none" rtlCol="0">
            <a:spAutoFit/>
          </a:bodyPr>
          <a:lstStyle/>
          <a:p>
            <a:r>
              <a:rPr lang="en-GB" sz="2800" dirty="0"/>
              <a:t>Press HELP</a:t>
            </a:r>
          </a:p>
        </p:txBody>
      </p:sp>
      <p:cxnSp>
        <p:nvCxnSpPr>
          <p:cNvPr id="17" name="Straight Arrow Connector 16"/>
          <p:cNvCxnSpPr>
            <a:stCxn id="16" idx="1"/>
          </p:cNvCxnSpPr>
          <p:nvPr/>
        </p:nvCxnSpPr>
        <p:spPr>
          <a:xfrm flipH="1">
            <a:off x="2819400" y="4754890"/>
            <a:ext cx="531421" cy="312687"/>
          </a:xfrm>
          <a:prstGeom prst="straightConnector1">
            <a:avLst/>
          </a:prstGeom>
          <a:ln w="57150">
            <a:tailEnd type="triangle"/>
          </a:ln>
        </p:spPr>
        <p:style>
          <a:lnRef idx="1">
            <a:schemeClr val="accent2"/>
          </a:lnRef>
          <a:fillRef idx="0">
            <a:schemeClr val="accent2"/>
          </a:fillRef>
          <a:effectRef idx="0">
            <a:schemeClr val="accent2"/>
          </a:effectRef>
          <a:fontRef idx="minor">
            <a:schemeClr val="tx1"/>
          </a:fontRef>
        </p:style>
      </p:cxnSp>
      <p:cxnSp>
        <p:nvCxnSpPr>
          <p:cNvPr id="18" name="Straight Arrow Connector 17"/>
          <p:cNvCxnSpPr/>
          <p:nvPr/>
        </p:nvCxnSpPr>
        <p:spPr>
          <a:xfrm flipH="1" flipV="1">
            <a:off x="1775192" y="1930985"/>
            <a:ext cx="1434579" cy="228501"/>
          </a:xfrm>
          <a:prstGeom prst="straightConnector1">
            <a:avLst/>
          </a:prstGeom>
          <a:ln w="57150">
            <a:tailEnd type="triangle"/>
          </a:ln>
        </p:spPr>
        <p:style>
          <a:lnRef idx="1">
            <a:schemeClr val="accent2"/>
          </a:lnRef>
          <a:fillRef idx="0">
            <a:schemeClr val="accent2"/>
          </a:fillRef>
          <a:effectRef idx="0">
            <a:schemeClr val="accent2"/>
          </a:effectRef>
          <a:fontRef idx="minor">
            <a:schemeClr val="tx1"/>
          </a:fontRef>
        </p:style>
      </p:cxnSp>
      <p:cxnSp>
        <p:nvCxnSpPr>
          <p:cNvPr id="19" name="Straight Arrow Connector 18"/>
          <p:cNvCxnSpPr>
            <a:stCxn id="24" idx="1"/>
          </p:cNvCxnSpPr>
          <p:nvPr/>
        </p:nvCxnSpPr>
        <p:spPr>
          <a:xfrm flipH="1" flipV="1">
            <a:off x="1977944" y="3136571"/>
            <a:ext cx="1435835" cy="254164"/>
          </a:xfrm>
          <a:prstGeom prst="straightConnector1">
            <a:avLst/>
          </a:prstGeom>
          <a:ln w="57150">
            <a:tailEnd type="triangle"/>
          </a:ln>
        </p:spPr>
        <p:style>
          <a:lnRef idx="1">
            <a:schemeClr val="accent2"/>
          </a:lnRef>
          <a:fillRef idx="0">
            <a:schemeClr val="accent2"/>
          </a:fillRef>
          <a:effectRef idx="0">
            <a:schemeClr val="accent2"/>
          </a:effectRef>
          <a:fontRef idx="minor">
            <a:schemeClr val="tx1"/>
          </a:fontRef>
        </p:style>
      </p:cxnSp>
      <p:cxnSp>
        <p:nvCxnSpPr>
          <p:cNvPr id="20" name="Straight Arrow Connector 19"/>
          <p:cNvCxnSpPr/>
          <p:nvPr/>
        </p:nvCxnSpPr>
        <p:spPr>
          <a:xfrm flipV="1">
            <a:off x="1805244" y="5016500"/>
            <a:ext cx="160995" cy="700912"/>
          </a:xfrm>
          <a:prstGeom prst="straightConnector1">
            <a:avLst/>
          </a:prstGeom>
          <a:ln w="57150">
            <a:tailEnd type="triangle"/>
          </a:ln>
        </p:spPr>
        <p:style>
          <a:lnRef idx="1">
            <a:schemeClr val="accent2"/>
          </a:lnRef>
          <a:fillRef idx="0">
            <a:schemeClr val="accent2"/>
          </a:fillRef>
          <a:effectRef idx="0">
            <a:schemeClr val="accent2"/>
          </a:effectRef>
          <a:fontRef idx="minor">
            <a:schemeClr val="tx1"/>
          </a:fontRef>
        </p:style>
      </p:cxnSp>
      <p:pic>
        <p:nvPicPr>
          <p:cNvPr id="21" name="Picture 20"/>
          <p:cNvPicPr>
            <a:picLocks noChangeAspect="1"/>
          </p:cNvPicPr>
          <p:nvPr/>
        </p:nvPicPr>
        <p:blipFill>
          <a:blip r:embed="rId5"/>
          <a:stretch>
            <a:fillRect/>
          </a:stretch>
        </p:blipFill>
        <p:spPr>
          <a:xfrm>
            <a:off x="5639691" y="1585073"/>
            <a:ext cx="2849725" cy="3717032"/>
          </a:xfrm>
          <a:prstGeom prst="rect">
            <a:avLst/>
          </a:prstGeom>
        </p:spPr>
      </p:pic>
      <p:sp>
        <p:nvSpPr>
          <p:cNvPr id="24" name="TextBox 23"/>
          <p:cNvSpPr txBox="1"/>
          <p:nvPr/>
        </p:nvSpPr>
        <p:spPr>
          <a:xfrm>
            <a:off x="3413779" y="3129125"/>
            <a:ext cx="1603131" cy="523220"/>
          </a:xfrm>
          <a:prstGeom prst="rect">
            <a:avLst/>
          </a:prstGeom>
          <a:noFill/>
        </p:spPr>
        <p:txBody>
          <a:bodyPr wrap="none" rtlCol="0">
            <a:spAutoFit/>
          </a:bodyPr>
          <a:lstStyle/>
          <a:p>
            <a:r>
              <a:rPr lang="en-GB" sz="2800" dirty="0" err="1"/>
              <a:t>Talkgroup</a:t>
            </a:r>
            <a:endParaRPr lang="en-GB" sz="2800" dirty="0"/>
          </a:p>
        </p:txBody>
      </p:sp>
      <p:sp>
        <p:nvSpPr>
          <p:cNvPr id="26" name="TextBox 25"/>
          <p:cNvSpPr txBox="1"/>
          <p:nvPr/>
        </p:nvSpPr>
        <p:spPr>
          <a:xfrm>
            <a:off x="3362979" y="2014373"/>
            <a:ext cx="1983589" cy="523220"/>
          </a:xfrm>
          <a:prstGeom prst="rect">
            <a:avLst/>
          </a:prstGeom>
          <a:noFill/>
        </p:spPr>
        <p:txBody>
          <a:bodyPr wrap="square" rtlCol="0">
            <a:spAutoFit/>
          </a:bodyPr>
          <a:lstStyle/>
          <a:p>
            <a:r>
              <a:rPr lang="en-GB" sz="2800" dirty="0"/>
              <a:t>ISSI Number</a:t>
            </a:r>
          </a:p>
        </p:txBody>
      </p:sp>
    </p:spTree>
    <p:extLst>
      <p:ext uri="{BB962C8B-B14F-4D97-AF65-F5344CB8AC3E}">
        <p14:creationId xmlns:p14="http://schemas.microsoft.com/office/powerpoint/2010/main" val="36856255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0"/>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6"/>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2"/>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4"/>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19"/>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26"/>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6" grpId="0"/>
      <p:bldP spid="24" grpId="0"/>
      <p:bldP spid="26"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801880" y="577486"/>
            <a:ext cx="8045422" cy="46166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2400" b="1" i="0" u="none" strike="noStrike" kern="1200" cap="none" spc="0" normalizeH="0" baseline="0" noProof="0" dirty="0">
                <a:ln>
                  <a:noFill/>
                </a:ln>
                <a:solidFill>
                  <a:prstClr val="white"/>
                </a:solidFill>
                <a:effectLst/>
                <a:uLnTx/>
                <a:uFillTx/>
                <a:latin typeface="Arial" charset="0"/>
                <a:ea typeface="+mn-ea"/>
                <a:cs typeface="+mn-cs"/>
              </a:rPr>
              <a:t>Telephony</a:t>
            </a:r>
          </a:p>
        </p:txBody>
      </p:sp>
      <p:pic>
        <p:nvPicPr>
          <p:cNvPr id="15" name="Picture 14"/>
          <p:cNvPicPr>
            <a:picLocks noChangeAspect="1"/>
          </p:cNvPicPr>
          <p:nvPr/>
        </p:nvPicPr>
        <p:blipFill>
          <a:blip r:embed="rId3"/>
          <a:stretch>
            <a:fillRect/>
          </a:stretch>
        </p:blipFill>
        <p:spPr>
          <a:xfrm>
            <a:off x="6169562" y="1177976"/>
            <a:ext cx="3677740" cy="4719637"/>
          </a:xfrm>
          <a:prstGeom prst="rect">
            <a:avLst/>
          </a:prstGeom>
        </p:spPr>
      </p:pic>
      <p:sp>
        <p:nvSpPr>
          <p:cNvPr id="2" name="Rectangle 1"/>
          <p:cNvSpPr/>
          <p:nvPr/>
        </p:nvSpPr>
        <p:spPr>
          <a:xfrm>
            <a:off x="2232562" y="1968228"/>
            <a:ext cx="3937000" cy="2677656"/>
          </a:xfrm>
          <a:prstGeom prst="rect">
            <a:avLst/>
          </a:prstGeom>
        </p:spPr>
        <p:txBody>
          <a:bodyPr wrap="square">
            <a:spAutoFit/>
          </a:bodyPr>
          <a:lstStyle/>
          <a:p>
            <a:r>
              <a:rPr lang="en-GB" sz="2800" dirty="0"/>
              <a:t>Dial 9</a:t>
            </a:r>
          </a:p>
          <a:p>
            <a:r>
              <a:rPr lang="en-GB" sz="2800" dirty="0"/>
              <a:t>Area code</a:t>
            </a:r>
          </a:p>
          <a:p>
            <a:r>
              <a:rPr lang="en-GB" sz="2800" dirty="0"/>
              <a:t>Number</a:t>
            </a:r>
          </a:p>
          <a:p>
            <a:endParaRPr lang="en-GB" sz="2800" dirty="0"/>
          </a:p>
          <a:p>
            <a:r>
              <a:rPr lang="en-GB" sz="2800" dirty="0"/>
              <a:t>Press down arrow to</a:t>
            </a:r>
          </a:p>
          <a:p>
            <a:r>
              <a:rPr lang="en-GB" sz="2800" dirty="0"/>
              <a:t>display  –</a:t>
            </a:r>
          </a:p>
        </p:txBody>
      </p:sp>
      <p:pic>
        <p:nvPicPr>
          <p:cNvPr id="23" name="Picture 22"/>
          <p:cNvPicPr>
            <a:picLocks noChangeAspect="1"/>
          </p:cNvPicPr>
          <p:nvPr/>
        </p:nvPicPr>
        <p:blipFill>
          <a:blip r:embed="rId4"/>
          <a:stretch>
            <a:fillRect/>
          </a:stretch>
        </p:blipFill>
        <p:spPr>
          <a:xfrm>
            <a:off x="3874200" y="4179634"/>
            <a:ext cx="504825" cy="361950"/>
          </a:xfrm>
          <a:prstGeom prst="rect">
            <a:avLst/>
          </a:prstGeom>
        </p:spPr>
      </p:pic>
    </p:spTree>
    <p:extLst>
      <p:ext uri="{BB962C8B-B14F-4D97-AF65-F5344CB8AC3E}">
        <p14:creationId xmlns:p14="http://schemas.microsoft.com/office/powerpoint/2010/main" val="38935622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801880" y="577486"/>
            <a:ext cx="8045422" cy="46166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lang="en-GB" sz="2400" b="1" dirty="0">
                <a:solidFill>
                  <a:prstClr val="white"/>
                </a:solidFill>
              </a:rPr>
              <a:t>Radio Menus</a:t>
            </a:r>
            <a:endParaRPr kumimoji="0" lang="en-GB" sz="2400" b="1" i="0" u="none" strike="noStrike" kern="1200" cap="none" spc="0" normalizeH="0" baseline="0" noProof="0" dirty="0">
              <a:ln>
                <a:noFill/>
              </a:ln>
              <a:solidFill>
                <a:prstClr val="white"/>
              </a:solidFill>
              <a:effectLst/>
              <a:uLnTx/>
              <a:uFillTx/>
              <a:latin typeface="Arial" charset="0"/>
              <a:ea typeface="+mn-ea"/>
              <a:cs typeface="+mn-cs"/>
            </a:endParaRPr>
          </a:p>
        </p:txBody>
      </p:sp>
      <p:sp>
        <p:nvSpPr>
          <p:cNvPr id="6" name="Content Placeholder 2"/>
          <p:cNvSpPr txBox="1">
            <a:spLocks/>
          </p:cNvSpPr>
          <p:nvPr/>
        </p:nvSpPr>
        <p:spPr>
          <a:xfrm>
            <a:off x="4285673" y="1273200"/>
            <a:ext cx="2775527" cy="492514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spcBef>
                <a:spcPts val="0"/>
              </a:spcBef>
              <a:spcAft>
                <a:spcPts val="2400"/>
              </a:spcAft>
              <a:buNone/>
            </a:pPr>
            <a:r>
              <a:rPr lang="en-US" dirty="0"/>
              <a:t>Directory </a:t>
            </a:r>
          </a:p>
          <a:p>
            <a:pPr marL="0" indent="0" algn="ctr">
              <a:spcBef>
                <a:spcPts val="0"/>
              </a:spcBef>
              <a:spcAft>
                <a:spcPts val="2400"/>
              </a:spcAft>
              <a:buNone/>
            </a:pPr>
            <a:r>
              <a:rPr lang="en-US" dirty="0"/>
              <a:t>Message Inbox</a:t>
            </a:r>
          </a:p>
          <a:p>
            <a:pPr marL="0" indent="0" algn="ctr">
              <a:spcBef>
                <a:spcPts val="0"/>
              </a:spcBef>
              <a:spcAft>
                <a:spcPts val="2400"/>
              </a:spcAft>
              <a:buNone/>
            </a:pPr>
            <a:r>
              <a:rPr lang="en-US" dirty="0"/>
              <a:t>Send status</a:t>
            </a:r>
            <a:endParaRPr lang="en-GB" dirty="0"/>
          </a:p>
          <a:p>
            <a:pPr marL="0" indent="0" algn="ctr">
              <a:spcBef>
                <a:spcPts val="0"/>
              </a:spcBef>
              <a:spcAft>
                <a:spcPts val="2400"/>
              </a:spcAft>
              <a:buNone/>
            </a:pPr>
            <a:r>
              <a:rPr lang="en-US" dirty="0"/>
              <a:t>Message Store</a:t>
            </a:r>
          </a:p>
          <a:p>
            <a:pPr marL="0" indent="0" algn="ctr">
              <a:spcBef>
                <a:spcPts val="0"/>
              </a:spcBef>
              <a:spcAft>
                <a:spcPts val="2400"/>
              </a:spcAft>
              <a:buNone/>
            </a:pPr>
            <a:r>
              <a:rPr lang="en-US" dirty="0"/>
              <a:t>Call History</a:t>
            </a:r>
          </a:p>
          <a:p>
            <a:pPr marL="0" indent="0" algn="ctr">
              <a:spcBef>
                <a:spcPts val="0"/>
              </a:spcBef>
              <a:spcAft>
                <a:spcPts val="2400"/>
              </a:spcAft>
              <a:buNone/>
            </a:pPr>
            <a:r>
              <a:rPr lang="en-US" dirty="0"/>
              <a:t>Folders</a:t>
            </a:r>
          </a:p>
          <a:p>
            <a:pPr marL="0" indent="0" algn="ctr">
              <a:spcBef>
                <a:spcPts val="0"/>
              </a:spcBef>
              <a:spcAft>
                <a:spcPts val="2400"/>
              </a:spcAft>
              <a:buNone/>
            </a:pPr>
            <a:r>
              <a:rPr lang="en-US" dirty="0"/>
              <a:t>Terminal Settings</a:t>
            </a:r>
          </a:p>
          <a:p>
            <a:pPr marL="0" indent="0" algn="ctr">
              <a:spcBef>
                <a:spcPts val="0"/>
              </a:spcBef>
              <a:spcAft>
                <a:spcPts val="2400"/>
              </a:spcAft>
              <a:buFont typeface="Arial" panose="020B0604020202020204" pitchFamily="34" charset="0"/>
              <a:buNone/>
            </a:pPr>
            <a:endParaRPr lang="en-GB" b="1" dirty="0"/>
          </a:p>
          <a:p>
            <a:pPr marL="0" indent="0" algn="ctr">
              <a:spcBef>
                <a:spcPts val="0"/>
              </a:spcBef>
              <a:spcAft>
                <a:spcPts val="2400"/>
              </a:spcAft>
              <a:buFont typeface="Arial" panose="020B0604020202020204" pitchFamily="34" charset="0"/>
              <a:buNone/>
            </a:pPr>
            <a:endParaRPr lang="en-US" sz="2000" dirty="0"/>
          </a:p>
          <a:p>
            <a:pPr marL="0" indent="0" algn="ctr">
              <a:spcBef>
                <a:spcPts val="0"/>
              </a:spcBef>
              <a:spcAft>
                <a:spcPts val="2400"/>
              </a:spcAft>
              <a:buFont typeface="Arial" panose="020B0604020202020204" pitchFamily="34" charset="0"/>
              <a:buNone/>
            </a:pPr>
            <a:endParaRPr lang="en-GB" sz="2000" b="1" dirty="0"/>
          </a:p>
          <a:p>
            <a:pPr algn="ctr">
              <a:spcBef>
                <a:spcPts val="0"/>
              </a:spcBef>
              <a:spcAft>
                <a:spcPts val="2400"/>
              </a:spcAft>
            </a:pPr>
            <a:endParaRPr lang="en-GB" dirty="0"/>
          </a:p>
        </p:txBody>
      </p:sp>
    </p:spTree>
    <p:extLst>
      <p:ext uri="{BB962C8B-B14F-4D97-AF65-F5344CB8AC3E}">
        <p14:creationId xmlns:p14="http://schemas.microsoft.com/office/powerpoint/2010/main" val="12150463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p:cNvGrpSpPr/>
          <p:nvPr/>
        </p:nvGrpSpPr>
        <p:grpSpPr>
          <a:xfrm>
            <a:off x="4298109" y="1163422"/>
            <a:ext cx="6367702" cy="5539929"/>
            <a:chOff x="2913809" y="1188822"/>
            <a:chExt cx="6367702" cy="5539929"/>
          </a:xfrm>
        </p:grpSpPr>
        <p:pic>
          <p:nvPicPr>
            <p:cNvPr id="7" name="Picture 6"/>
            <p:cNvPicPr>
              <a:picLocks noChangeAspect="1"/>
            </p:cNvPicPr>
            <p:nvPr/>
          </p:nvPicPr>
          <p:blipFill rotWithShape="1">
            <a:blip r:embed="rId3">
              <a:lum bright="70000" contrast="-70000"/>
              <a:extLst>
                <a:ext uri="{28A0092B-C50C-407E-A947-70E740481C1C}">
                  <a14:useLocalDpi xmlns:a14="http://schemas.microsoft.com/office/drawing/2010/main" val="0"/>
                </a:ext>
              </a:extLst>
            </a:blip>
            <a:srcRect l="25764" t="4029" r="51231" b="887"/>
            <a:stretch/>
          </p:blipFill>
          <p:spPr>
            <a:xfrm rot="2847143">
              <a:off x="7554411" y="864018"/>
              <a:ext cx="588200" cy="1680570"/>
            </a:xfrm>
            <a:prstGeom prst="rect">
              <a:avLst/>
            </a:prstGeom>
            <a:solidFill>
              <a:schemeClr val="bg1">
                <a:alpha val="92000"/>
              </a:schemeClr>
            </a:solidFill>
          </p:spPr>
        </p:pic>
        <p:pic>
          <p:nvPicPr>
            <p:cNvPr id="8" name="Picture 7"/>
            <p:cNvPicPr>
              <a:picLocks noChangeAspect="1"/>
            </p:cNvPicPr>
            <p:nvPr/>
          </p:nvPicPr>
          <p:blipFill>
            <a:blip r:embed="rId4" cstate="print">
              <a:lum bright="70000" contrast="-70000"/>
              <a:extLst>
                <a:ext uri="{28A0092B-C50C-407E-A947-70E740481C1C}">
                  <a14:useLocalDpi xmlns:a14="http://schemas.microsoft.com/office/drawing/2010/main" val="0"/>
                </a:ext>
              </a:extLst>
            </a:blip>
            <a:stretch>
              <a:fillRect/>
            </a:stretch>
          </p:blipFill>
          <p:spPr>
            <a:xfrm>
              <a:off x="4346808" y="2051773"/>
              <a:ext cx="3501704" cy="3501704"/>
            </a:xfrm>
            <a:prstGeom prst="rect">
              <a:avLst/>
            </a:prstGeom>
          </p:spPr>
        </p:pic>
        <p:pic>
          <p:nvPicPr>
            <p:cNvPr id="9" name="Picture 8"/>
            <p:cNvPicPr>
              <a:picLocks noChangeAspect="1"/>
            </p:cNvPicPr>
            <p:nvPr/>
          </p:nvPicPr>
          <p:blipFill>
            <a:blip r:embed="rId5" cstate="print">
              <a:lum bright="70000" contrast="-70000"/>
              <a:extLst>
                <a:ext uri="{28A0092B-C50C-407E-A947-70E740481C1C}">
                  <a14:useLocalDpi xmlns:a14="http://schemas.microsoft.com/office/drawing/2010/main" val="0"/>
                </a:ext>
              </a:extLst>
            </a:blip>
            <a:stretch>
              <a:fillRect/>
            </a:stretch>
          </p:blipFill>
          <p:spPr>
            <a:xfrm>
              <a:off x="5267397" y="2789549"/>
              <a:ext cx="1660525" cy="1660525"/>
            </a:xfrm>
            <a:prstGeom prst="rect">
              <a:avLst/>
            </a:prstGeom>
            <a:solidFill>
              <a:schemeClr val="bg1">
                <a:alpha val="2000"/>
              </a:schemeClr>
            </a:solidFill>
          </p:spPr>
        </p:pic>
        <p:pic>
          <p:nvPicPr>
            <p:cNvPr id="10" name="Picture 9"/>
            <p:cNvPicPr>
              <a:picLocks noChangeAspect="1"/>
            </p:cNvPicPr>
            <p:nvPr/>
          </p:nvPicPr>
          <p:blipFill>
            <a:blip r:embed="rId6" cstate="print">
              <a:lum bright="70000" contrast="-70000"/>
              <a:extLst>
                <a:ext uri="{28A0092B-C50C-407E-A947-70E740481C1C}">
                  <a14:useLocalDpi xmlns:a14="http://schemas.microsoft.com/office/drawing/2010/main" val="0"/>
                </a:ext>
              </a:extLst>
            </a:blip>
            <a:stretch>
              <a:fillRect/>
            </a:stretch>
          </p:blipFill>
          <p:spPr>
            <a:xfrm>
              <a:off x="5605808" y="1188822"/>
              <a:ext cx="983701" cy="737776"/>
            </a:xfrm>
            <a:prstGeom prst="rect">
              <a:avLst/>
            </a:prstGeom>
          </p:spPr>
        </p:pic>
        <p:pic>
          <p:nvPicPr>
            <p:cNvPr id="11" name="Picture 10"/>
            <p:cNvPicPr>
              <a:picLocks noChangeAspect="1"/>
            </p:cNvPicPr>
            <p:nvPr/>
          </p:nvPicPr>
          <p:blipFill>
            <a:blip r:embed="rId7">
              <a:lum bright="70000" contrast="-70000"/>
              <a:extLst>
                <a:ext uri="{28A0092B-C50C-407E-A947-70E740481C1C}">
                  <a14:useLocalDpi xmlns:a14="http://schemas.microsoft.com/office/drawing/2010/main" val="0"/>
                </a:ext>
              </a:extLst>
            </a:blip>
            <a:stretch>
              <a:fillRect/>
            </a:stretch>
          </p:blipFill>
          <p:spPr>
            <a:xfrm>
              <a:off x="8028295" y="2611323"/>
              <a:ext cx="980671" cy="1131544"/>
            </a:xfrm>
            <a:prstGeom prst="rect">
              <a:avLst/>
            </a:prstGeom>
          </p:spPr>
        </p:pic>
        <p:pic>
          <p:nvPicPr>
            <p:cNvPr id="12" name="Picture 11"/>
            <p:cNvPicPr>
              <a:picLocks noChangeAspect="1"/>
            </p:cNvPicPr>
            <p:nvPr/>
          </p:nvPicPr>
          <p:blipFill>
            <a:blip r:embed="rId8">
              <a:lum bright="70000" contrast="-70000"/>
            </a:blip>
            <a:stretch>
              <a:fillRect/>
            </a:stretch>
          </p:blipFill>
          <p:spPr>
            <a:xfrm>
              <a:off x="3932803" y="4903952"/>
              <a:ext cx="981111" cy="978842"/>
            </a:xfrm>
            <a:prstGeom prst="rect">
              <a:avLst/>
            </a:prstGeom>
          </p:spPr>
        </p:pic>
        <p:pic>
          <p:nvPicPr>
            <p:cNvPr id="13" name="Picture 12"/>
            <p:cNvPicPr>
              <a:picLocks noChangeAspect="1"/>
            </p:cNvPicPr>
            <p:nvPr/>
          </p:nvPicPr>
          <p:blipFill>
            <a:blip r:embed="rId9" cstate="print">
              <a:lum bright="70000" contrast="-70000"/>
              <a:extLst>
                <a:ext uri="{28A0092B-C50C-407E-A947-70E740481C1C}">
                  <a14:useLocalDpi xmlns:a14="http://schemas.microsoft.com/office/drawing/2010/main" val="0"/>
                </a:ext>
              </a:extLst>
            </a:blip>
            <a:stretch>
              <a:fillRect/>
            </a:stretch>
          </p:blipFill>
          <p:spPr>
            <a:xfrm>
              <a:off x="7793100" y="4345870"/>
              <a:ext cx="1488411" cy="956547"/>
            </a:xfrm>
            <a:prstGeom prst="rect">
              <a:avLst/>
            </a:prstGeom>
          </p:spPr>
        </p:pic>
        <p:pic>
          <p:nvPicPr>
            <p:cNvPr id="14" name="Picture 13"/>
            <p:cNvPicPr>
              <a:picLocks noChangeAspect="1"/>
            </p:cNvPicPr>
            <p:nvPr/>
          </p:nvPicPr>
          <p:blipFill>
            <a:blip r:embed="rId10">
              <a:lum bright="70000" contrast="-70000"/>
              <a:extLst>
                <a:ext uri="{28A0092B-C50C-407E-A947-70E740481C1C}">
                  <a14:useLocalDpi xmlns:a14="http://schemas.microsoft.com/office/drawing/2010/main" val="0"/>
                </a:ext>
              </a:extLst>
            </a:blip>
            <a:stretch>
              <a:fillRect/>
            </a:stretch>
          </p:blipFill>
          <p:spPr>
            <a:xfrm>
              <a:off x="6517989" y="5137994"/>
              <a:ext cx="2521283" cy="1401854"/>
            </a:xfrm>
            <a:prstGeom prst="rect">
              <a:avLst/>
            </a:prstGeom>
          </p:spPr>
        </p:pic>
        <p:pic>
          <p:nvPicPr>
            <p:cNvPr id="15" name="Picture 14"/>
            <p:cNvPicPr>
              <a:picLocks noChangeAspect="1"/>
            </p:cNvPicPr>
            <p:nvPr/>
          </p:nvPicPr>
          <p:blipFill>
            <a:blip r:embed="rId11" cstate="print">
              <a:lum bright="70000" contrast="-70000"/>
              <a:extLst>
                <a:ext uri="{28A0092B-C50C-407E-A947-70E740481C1C}">
                  <a14:useLocalDpi xmlns:a14="http://schemas.microsoft.com/office/drawing/2010/main" val="0"/>
                </a:ext>
              </a:extLst>
            </a:blip>
            <a:stretch>
              <a:fillRect/>
            </a:stretch>
          </p:blipFill>
          <p:spPr>
            <a:xfrm>
              <a:off x="5700067" y="5481607"/>
              <a:ext cx="706800" cy="1247144"/>
            </a:xfrm>
            <a:prstGeom prst="rect">
              <a:avLst/>
            </a:prstGeom>
          </p:spPr>
        </p:pic>
        <p:pic>
          <p:nvPicPr>
            <p:cNvPr id="16" name="Picture 15"/>
            <p:cNvPicPr>
              <a:picLocks noChangeAspect="1"/>
            </p:cNvPicPr>
            <p:nvPr/>
          </p:nvPicPr>
          <p:blipFill>
            <a:blip r:embed="rId12" cstate="print">
              <a:lum bright="70000" contrast="-70000"/>
              <a:extLst>
                <a:ext uri="{28A0092B-C50C-407E-A947-70E740481C1C}">
                  <a14:useLocalDpi xmlns:a14="http://schemas.microsoft.com/office/drawing/2010/main" val="0"/>
                </a:ext>
              </a:extLst>
            </a:blip>
            <a:stretch>
              <a:fillRect/>
            </a:stretch>
          </p:blipFill>
          <p:spPr>
            <a:xfrm>
              <a:off x="2913809" y="3155652"/>
              <a:ext cx="1400829" cy="1400829"/>
            </a:xfrm>
            <a:prstGeom prst="rect">
              <a:avLst/>
            </a:prstGeom>
          </p:spPr>
        </p:pic>
        <p:pic>
          <p:nvPicPr>
            <p:cNvPr id="17" name="Picture 16"/>
            <p:cNvPicPr>
              <a:picLocks noChangeAspect="1"/>
            </p:cNvPicPr>
            <p:nvPr/>
          </p:nvPicPr>
          <p:blipFill>
            <a:blip r:embed="rId13" cstate="print">
              <a:lum bright="70000" contrast="-70000"/>
              <a:extLst>
                <a:ext uri="{28A0092B-C50C-407E-A947-70E740481C1C}">
                  <a14:useLocalDpi xmlns:a14="http://schemas.microsoft.com/office/drawing/2010/main" val="0"/>
                </a:ext>
              </a:extLst>
            </a:blip>
            <a:stretch>
              <a:fillRect/>
            </a:stretch>
          </p:blipFill>
          <p:spPr>
            <a:xfrm>
              <a:off x="3338764" y="2093866"/>
              <a:ext cx="969283" cy="853681"/>
            </a:xfrm>
            <a:prstGeom prst="rect">
              <a:avLst/>
            </a:prstGeom>
          </p:spPr>
        </p:pic>
        <p:pic>
          <p:nvPicPr>
            <p:cNvPr id="18" name="Picture 17"/>
            <p:cNvPicPr>
              <a:picLocks noChangeAspect="1"/>
            </p:cNvPicPr>
            <p:nvPr/>
          </p:nvPicPr>
          <p:blipFill>
            <a:blip r:embed="rId14" cstate="print">
              <a:lum bright="70000" contrast="-70000"/>
              <a:extLst>
                <a:ext uri="{28A0092B-C50C-407E-A947-70E740481C1C}">
                  <a14:useLocalDpi xmlns:a14="http://schemas.microsoft.com/office/drawing/2010/main" val="0"/>
                </a:ext>
              </a:extLst>
            </a:blip>
            <a:stretch>
              <a:fillRect/>
            </a:stretch>
          </p:blipFill>
          <p:spPr>
            <a:xfrm>
              <a:off x="4506484" y="1240870"/>
              <a:ext cx="721827" cy="1082741"/>
            </a:xfrm>
            <a:prstGeom prst="rect">
              <a:avLst/>
            </a:prstGeom>
          </p:spPr>
        </p:pic>
      </p:grpSp>
      <p:sp>
        <p:nvSpPr>
          <p:cNvPr id="4" name="TextBox 3"/>
          <p:cNvSpPr txBox="1"/>
          <p:nvPr/>
        </p:nvSpPr>
        <p:spPr>
          <a:xfrm>
            <a:off x="1801880" y="577486"/>
            <a:ext cx="8045422" cy="46166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2400" b="1" i="0" u="none" strike="noStrike" kern="1200" cap="none" spc="0" normalizeH="0" baseline="0" noProof="0" dirty="0">
                <a:ln>
                  <a:noFill/>
                </a:ln>
                <a:solidFill>
                  <a:prstClr val="white"/>
                </a:solidFill>
                <a:effectLst/>
                <a:uLnTx/>
                <a:uFillTx/>
                <a:latin typeface="Arial" charset="0"/>
                <a:ea typeface="+mn-ea"/>
                <a:cs typeface="+mn-cs"/>
              </a:rPr>
              <a:t>Further Status Codes</a:t>
            </a:r>
          </a:p>
        </p:txBody>
      </p:sp>
      <p:sp>
        <p:nvSpPr>
          <p:cNvPr id="19" name="Content Placeholder 3"/>
          <p:cNvSpPr txBox="1">
            <a:spLocks/>
          </p:cNvSpPr>
          <p:nvPr/>
        </p:nvSpPr>
        <p:spPr>
          <a:xfrm>
            <a:off x="968367" y="1240870"/>
            <a:ext cx="8229600" cy="492514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Press and hold corresponding key on Airwave Set  (1 to 9 # = Off duty)</a:t>
            </a:r>
          </a:p>
          <a:p>
            <a:pPr>
              <a:spcBef>
                <a:spcPts val="1800"/>
              </a:spcBef>
            </a:pPr>
            <a:r>
              <a:rPr lang="en-GB" dirty="0"/>
              <a:t>10 At Court</a:t>
            </a:r>
          </a:p>
          <a:p>
            <a:pPr>
              <a:spcBef>
                <a:spcPts val="600"/>
              </a:spcBef>
              <a:spcAft>
                <a:spcPts val="600"/>
              </a:spcAft>
            </a:pPr>
            <a:r>
              <a:rPr lang="en-GB" dirty="0"/>
              <a:t>13 Call Back</a:t>
            </a:r>
          </a:p>
          <a:p>
            <a:pPr>
              <a:spcBef>
                <a:spcPts val="600"/>
              </a:spcBef>
              <a:spcAft>
                <a:spcPts val="600"/>
              </a:spcAft>
            </a:pPr>
            <a:r>
              <a:rPr lang="en-GB" dirty="0"/>
              <a:t>14 Urgent Call</a:t>
            </a:r>
          </a:p>
          <a:p>
            <a:pPr>
              <a:spcBef>
                <a:spcPts val="600"/>
              </a:spcBef>
              <a:spcAft>
                <a:spcPts val="600"/>
              </a:spcAft>
            </a:pPr>
            <a:r>
              <a:rPr lang="en-GB" dirty="0"/>
              <a:t>15 Received</a:t>
            </a:r>
          </a:p>
          <a:p>
            <a:pPr>
              <a:spcBef>
                <a:spcPts val="600"/>
              </a:spcBef>
              <a:spcAft>
                <a:spcPts val="600"/>
              </a:spcAft>
            </a:pPr>
            <a:r>
              <a:rPr lang="en-GB" dirty="0"/>
              <a:t>16 Repeat</a:t>
            </a:r>
          </a:p>
          <a:p>
            <a:pPr>
              <a:spcBef>
                <a:spcPts val="600"/>
              </a:spcBef>
              <a:spcAft>
                <a:spcPts val="600"/>
              </a:spcAft>
            </a:pPr>
            <a:r>
              <a:rPr lang="en-GB" dirty="0"/>
              <a:t>17 TX Inhibit On</a:t>
            </a:r>
          </a:p>
          <a:p>
            <a:pPr>
              <a:spcBef>
                <a:spcPts val="600"/>
              </a:spcBef>
              <a:spcAft>
                <a:spcPts val="600"/>
              </a:spcAft>
            </a:pPr>
            <a:r>
              <a:rPr lang="en-GB" dirty="0"/>
              <a:t>18 TX Inhibit Off</a:t>
            </a:r>
          </a:p>
          <a:p>
            <a:endParaRPr lang="en-GB" dirty="0"/>
          </a:p>
        </p:txBody>
      </p:sp>
    </p:spTree>
    <p:extLst>
      <p:ext uri="{BB962C8B-B14F-4D97-AF65-F5344CB8AC3E}">
        <p14:creationId xmlns:p14="http://schemas.microsoft.com/office/powerpoint/2010/main" val="14113471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9">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9">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9">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801880" y="577486"/>
            <a:ext cx="8045422" cy="46166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2400" b="1" i="0" u="none" strike="noStrike" kern="1200" cap="none" spc="0" normalizeH="0" baseline="0" noProof="0" dirty="0">
                <a:ln>
                  <a:noFill/>
                </a:ln>
                <a:solidFill>
                  <a:prstClr val="white"/>
                </a:solidFill>
                <a:effectLst/>
                <a:uLnTx/>
                <a:uFillTx/>
                <a:latin typeface="Arial" charset="0"/>
                <a:ea typeface="+mn-ea"/>
                <a:cs typeface="+mn-cs"/>
              </a:rPr>
              <a:t>Terminal Settings</a:t>
            </a:r>
          </a:p>
        </p:txBody>
      </p:sp>
      <p:sp>
        <p:nvSpPr>
          <p:cNvPr id="20" name="Content Placeholder 2"/>
          <p:cNvSpPr txBox="1">
            <a:spLocks/>
          </p:cNvSpPr>
          <p:nvPr/>
        </p:nvSpPr>
        <p:spPr>
          <a:xfrm>
            <a:off x="1801880" y="1270000"/>
            <a:ext cx="8229600" cy="492514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ts val="0"/>
              </a:spcBef>
              <a:spcAft>
                <a:spcPts val="1800"/>
              </a:spcAft>
            </a:pPr>
            <a:r>
              <a:rPr lang="en-US"/>
              <a:t>1.  Alerts enabled </a:t>
            </a:r>
          </a:p>
          <a:p>
            <a:pPr>
              <a:spcBef>
                <a:spcPts val="0"/>
              </a:spcBef>
              <a:spcAft>
                <a:spcPts val="1800"/>
              </a:spcAft>
            </a:pPr>
            <a:r>
              <a:rPr lang="en-US"/>
              <a:t>2.  Loudspeaker enabled</a:t>
            </a:r>
            <a:endParaRPr lang="en-GB"/>
          </a:p>
          <a:p>
            <a:pPr>
              <a:spcBef>
                <a:spcPts val="0"/>
              </a:spcBef>
              <a:spcAft>
                <a:spcPts val="1800"/>
              </a:spcAft>
            </a:pPr>
            <a:r>
              <a:rPr lang="en-US"/>
              <a:t>3.  Backlight </a:t>
            </a:r>
          </a:p>
          <a:p>
            <a:pPr>
              <a:spcBef>
                <a:spcPts val="0"/>
              </a:spcBef>
              <a:spcAft>
                <a:spcPts val="1800"/>
              </a:spcAft>
            </a:pPr>
            <a:r>
              <a:rPr lang="en-US"/>
              <a:t>4.  Contrast </a:t>
            </a:r>
          </a:p>
          <a:p>
            <a:pPr>
              <a:spcBef>
                <a:spcPts val="0"/>
              </a:spcBef>
              <a:spcAft>
                <a:spcPts val="1800"/>
              </a:spcAft>
            </a:pPr>
            <a:r>
              <a:rPr lang="en-US"/>
              <a:t>5.  Operating mode </a:t>
            </a:r>
          </a:p>
          <a:p>
            <a:pPr>
              <a:spcBef>
                <a:spcPts val="0"/>
              </a:spcBef>
              <a:spcAft>
                <a:spcPts val="1800"/>
              </a:spcAft>
            </a:pPr>
            <a:r>
              <a:rPr lang="en-US"/>
              <a:t>6.  Transmit Inhibit </a:t>
            </a:r>
            <a:endParaRPr lang="en-GB"/>
          </a:p>
          <a:p>
            <a:pPr>
              <a:spcBef>
                <a:spcPts val="0"/>
              </a:spcBef>
              <a:spcAft>
                <a:spcPts val="1800"/>
              </a:spcAft>
            </a:pPr>
            <a:r>
              <a:rPr lang="en-GB"/>
              <a:t>7. Quick Keys</a:t>
            </a:r>
          </a:p>
          <a:p>
            <a:pPr>
              <a:spcBef>
                <a:spcPts val="0"/>
              </a:spcBef>
              <a:spcAft>
                <a:spcPts val="1800"/>
              </a:spcAft>
            </a:pPr>
            <a:r>
              <a:rPr lang="en-GB"/>
              <a:t>8. ………..</a:t>
            </a:r>
          </a:p>
          <a:p>
            <a:pPr>
              <a:spcAft>
                <a:spcPts val="1800"/>
              </a:spcAft>
            </a:pPr>
            <a:endParaRPr lang="en-GB" dirty="0"/>
          </a:p>
        </p:txBody>
      </p:sp>
    </p:spTree>
    <p:extLst>
      <p:ext uri="{BB962C8B-B14F-4D97-AF65-F5344CB8AC3E}">
        <p14:creationId xmlns:p14="http://schemas.microsoft.com/office/powerpoint/2010/main" val="34943828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a:extLst>
              <a:ext uri="{28A0092B-C50C-407E-A947-70E740481C1C}">
                <a14:useLocalDpi xmlns:a14="http://schemas.microsoft.com/office/drawing/2010/main" val="0"/>
              </a:ext>
            </a:extLst>
          </a:blip>
          <a:srcRect l="59383" t="-1513" r="9651" b="4007"/>
          <a:stretch/>
        </p:blipFill>
        <p:spPr>
          <a:xfrm>
            <a:off x="3347570" y="1208314"/>
            <a:ext cx="1828611" cy="4738936"/>
          </a:xfrm>
          <a:prstGeom prst="rect">
            <a:avLst/>
          </a:prstGeom>
        </p:spPr>
      </p:pic>
      <p:sp>
        <p:nvSpPr>
          <p:cNvPr id="4" name="TextBox 3"/>
          <p:cNvSpPr txBox="1"/>
          <p:nvPr/>
        </p:nvSpPr>
        <p:spPr>
          <a:xfrm>
            <a:off x="1769223" y="300318"/>
            <a:ext cx="8045422" cy="46166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2400" b="1" i="0" u="none" strike="noStrike" kern="1200" cap="none" spc="0" normalizeH="0" baseline="0" noProof="0" dirty="0">
                <a:ln>
                  <a:noFill/>
                </a:ln>
                <a:solidFill>
                  <a:prstClr val="white"/>
                </a:solidFill>
                <a:effectLst/>
                <a:uLnTx/>
                <a:uFillTx/>
                <a:latin typeface="Arial" charset="0"/>
                <a:ea typeface="+mn-ea"/>
                <a:cs typeface="+mn-cs"/>
              </a:rPr>
              <a:t>The</a:t>
            </a:r>
            <a:r>
              <a:rPr kumimoji="0" lang="en-GB" sz="2400" b="1" i="0" u="none" strike="noStrike" kern="1200" cap="none" spc="0" normalizeH="0" noProof="0" dirty="0">
                <a:ln>
                  <a:noFill/>
                </a:ln>
                <a:solidFill>
                  <a:prstClr val="white"/>
                </a:solidFill>
                <a:effectLst/>
                <a:uLnTx/>
                <a:uFillTx/>
                <a:latin typeface="Arial" charset="0"/>
                <a:ea typeface="+mn-ea"/>
                <a:cs typeface="+mn-cs"/>
              </a:rPr>
              <a:t> </a:t>
            </a:r>
            <a:r>
              <a:rPr kumimoji="0" lang="en-GB" sz="2400" b="1" i="0" u="none" strike="noStrike" kern="1200" cap="none" spc="0" normalizeH="0" noProof="0" dirty="0">
                <a:ln>
                  <a:noFill/>
                </a:ln>
                <a:solidFill>
                  <a:srgbClr val="FF0000"/>
                </a:solidFill>
                <a:effectLst/>
                <a:uLnTx/>
                <a:uFillTx/>
                <a:latin typeface="Arial" charset="0"/>
                <a:ea typeface="+mn-ea"/>
                <a:cs typeface="+mn-cs"/>
              </a:rPr>
              <a:t>RED</a:t>
            </a:r>
            <a:r>
              <a:rPr kumimoji="0" lang="en-GB" sz="2400" b="1" i="0" u="none" strike="noStrike" kern="1200" cap="none" spc="0" normalizeH="0" noProof="0" dirty="0">
                <a:ln>
                  <a:noFill/>
                </a:ln>
                <a:solidFill>
                  <a:prstClr val="white"/>
                </a:solidFill>
                <a:effectLst/>
                <a:uLnTx/>
                <a:uFillTx/>
                <a:latin typeface="Arial" charset="0"/>
                <a:ea typeface="+mn-ea"/>
                <a:cs typeface="+mn-cs"/>
              </a:rPr>
              <a:t> Button</a:t>
            </a:r>
            <a:endParaRPr kumimoji="0" lang="en-GB" sz="2400" b="1" i="0" u="none" strike="noStrike" kern="1200" cap="none" spc="0" normalizeH="0" baseline="0" noProof="0" dirty="0">
              <a:ln>
                <a:noFill/>
              </a:ln>
              <a:solidFill>
                <a:prstClr val="white"/>
              </a:solidFill>
              <a:effectLst/>
              <a:uLnTx/>
              <a:uFillTx/>
              <a:latin typeface="Arial" charset="0"/>
              <a:ea typeface="+mn-ea"/>
              <a:cs typeface="+mn-cs"/>
            </a:endParaRPr>
          </a:p>
        </p:txBody>
      </p:sp>
      <p:sp>
        <p:nvSpPr>
          <p:cNvPr id="5" name="Text Box 13"/>
          <p:cNvSpPr txBox="1">
            <a:spLocks noChangeArrowheads="1"/>
          </p:cNvSpPr>
          <p:nvPr/>
        </p:nvSpPr>
        <p:spPr bwMode="auto">
          <a:xfrm>
            <a:off x="6749701" y="1346200"/>
            <a:ext cx="2921000" cy="50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2800" b="1" dirty="0">
                <a:latin typeface="+mn-lt"/>
              </a:rPr>
              <a:t>Emergency</a:t>
            </a:r>
            <a:r>
              <a:rPr lang="en-GB" altLang="en-US" sz="2000" b="1" dirty="0">
                <a:latin typeface="Arial Unicode MS" panose="020B0604020202020204" pitchFamily="34" charset="-128"/>
              </a:rPr>
              <a:t> </a:t>
            </a:r>
            <a:r>
              <a:rPr lang="en-GB" altLang="en-US" sz="2800" b="1" dirty="0">
                <a:latin typeface="+mn-lt"/>
              </a:rPr>
              <a:t>Button</a:t>
            </a:r>
          </a:p>
        </p:txBody>
      </p:sp>
      <p:sp>
        <p:nvSpPr>
          <p:cNvPr id="7" name="Line 20"/>
          <p:cNvSpPr>
            <a:spLocks noChangeShapeType="1"/>
          </p:cNvSpPr>
          <p:nvPr/>
        </p:nvSpPr>
        <p:spPr bwMode="auto">
          <a:xfrm flipH="1">
            <a:off x="4490356" y="1701800"/>
            <a:ext cx="2233941" cy="1188357"/>
          </a:xfrm>
          <a:prstGeom prst="line">
            <a:avLst/>
          </a:prstGeom>
          <a:noFill/>
          <a:ln w="57150">
            <a:solidFill>
              <a:srgbClr val="FF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749701" y="2366717"/>
            <a:ext cx="3204744" cy="3204744"/>
          </a:xfrm>
          <a:prstGeom prst="rect">
            <a:avLst/>
          </a:prstGeom>
        </p:spPr>
      </p:pic>
    </p:spTree>
    <p:extLst>
      <p:ext uri="{BB962C8B-B14F-4D97-AF65-F5344CB8AC3E}">
        <p14:creationId xmlns:p14="http://schemas.microsoft.com/office/powerpoint/2010/main" val="9600605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801880" y="577486"/>
            <a:ext cx="8045422" cy="46166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2400" b="1" i="0" u="none" strike="noStrike" kern="1200" cap="none" spc="0" normalizeH="0" baseline="0" noProof="0" dirty="0">
                <a:ln>
                  <a:noFill/>
                </a:ln>
                <a:solidFill>
                  <a:prstClr val="white"/>
                </a:solidFill>
                <a:effectLst/>
                <a:uLnTx/>
                <a:uFillTx/>
                <a:latin typeface="Arial" charset="0"/>
                <a:ea typeface="+mn-ea"/>
                <a:cs typeface="+mn-cs"/>
              </a:rPr>
              <a:t>Emergency Calls</a:t>
            </a:r>
          </a:p>
        </p:txBody>
      </p:sp>
      <p:sp>
        <p:nvSpPr>
          <p:cNvPr id="6" name="Content Placeholder 2"/>
          <p:cNvSpPr txBox="1">
            <a:spLocks/>
          </p:cNvSpPr>
          <p:nvPr/>
        </p:nvSpPr>
        <p:spPr>
          <a:xfrm>
            <a:off x="2159587" y="1039151"/>
            <a:ext cx="7330008" cy="485775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sz="2400" b="1" dirty="0"/>
          </a:p>
          <a:p>
            <a:pPr marL="0" indent="0" algn="ctr">
              <a:buFont typeface="Arial" panose="020B0604020202020204" pitchFamily="34" charset="0"/>
              <a:buNone/>
            </a:pPr>
            <a:r>
              <a:rPr lang="en-US" sz="2400" b="1" dirty="0">
                <a:solidFill>
                  <a:schemeClr val="bg1"/>
                </a:solidFill>
              </a:rPr>
              <a:t>10 sec of </a:t>
            </a:r>
            <a:r>
              <a:rPr lang="en-US" sz="2400" b="1" dirty="0"/>
              <a:t>open mike – This cuts over all transmissions including A.C.R</a:t>
            </a:r>
          </a:p>
          <a:p>
            <a:pPr marL="0" indent="0" algn="ctr">
              <a:buFont typeface="Arial" panose="020B0604020202020204" pitchFamily="34" charset="0"/>
              <a:buNone/>
            </a:pPr>
            <a:endParaRPr lang="en-GB" sz="2400" b="1" dirty="0"/>
          </a:p>
          <a:p>
            <a:pPr marL="0" indent="0" algn="ctr">
              <a:buFont typeface="Arial" panose="020B0604020202020204" pitchFamily="34" charset="0"/>
              <a:buNone/>
            </a:pPr>
            <a:endParaRPr lang="en-GB" sz="2400" b="1" dirty="0"/>
          </a:p>
          <a:p>
            <a:pPr marL="0" indent="0" algn="ctr">
              <a:buFont typeface="Arial" panose="020B0604020202020204" pitchFamily="34" charset="0"/>
              <a:buNone/>
            </a:pPr>
            <a:r>
              <a:rPr lang="en-US" sz="2400" b="1" dirty="0"/>
              <a:t>5 sec of normal transmission – </a:t>
            </a:r>
            <a:r>
              <a:rPr lang="en-US" sz="2400" dirty="0"/>
              <a:t>this allows ACR/Colleagues to talk to you</a:t>
            </a:r>
            <a:endParaRPr lang="en-GB" sz="2400" b="1" dirty="0"/>
          </a:p>
          <a:p>
            <a:pPr marL="0" indent="0" algn="ctr">
              <a:buFont typeface="Arial" panose="020B0604020202020204" pitchFamily="34" charset="0"/>
              <a:buNone/>
            </a:pPr>
            <a:endParaRPr lang="en-GB" sz="2400" b="1" dirty="0"/>
          </a:p>
          <a:p>
            <a:pPr marL="0" indent="0" algn="ctr">
              <a:buFont typeface="Arial" panose="020B0604020202020204" pitchFamily="34" charset="0"/>
              <a:buNone/>
            </a:pPr>
            <a:endParaRPr lang="en-GB" sz="2400" b="1" dirty="0"/>
          </a:p>
          <a:p>
            <a:pPr marL="0" indent="0" algn="ctr">
              <a:buFont typeface="Arial" panose="020B0604020202020204" pitchFamily="34" charset="0"/>
              <a:buNone/>
            </a:pPr>
            <a:r>
              <a:rPr lang="en-US" sz="2400" b="1" dirty="0"/>
              <a:t>10 sec of open mike again</a:t>
            </a:r>
            <a:endParaRPr lang="en-GB" sz="2400" b="1" dirty="0"/>
          </a:p>
          <a:p>
            <a:pPr marL="0" indent="0" algn="ctr">
              <a:buFont typeface="Arial" panose="020B0604020202020204" pitchFamily="34" charset="0"/>
              <a:buNone/>
            </a:pPr>
            <a:endParaRPr lang="en-GB" dirty="0"/>
          </a:p>
        </p:txBody>
      </p:sp>
      <p:cxnSp>
        <p:nvCxnSpPr>
          <p:cNvPr id="8" name="Straight Arrow Connector 7"/>
          <p:cNvCxnSpPr/>
          <p:nvPr/>
        </p:nvCxnSpPr>
        <p:spPr>
          <a:xfrm>
            <a:off x="5740400" y="2382912"/>
            <a:ext cx="0" cy="648072"/>
          </a:xfrm>
          <a:prstGeom prst="straightConnector1">
            <a:avLst/>
          </a:prstGeom>
          <a:ln w="31750">
            <a:solidFill>
              <a:srgbClr val="FF0000"/>
            </a:solidFill>
            <a:tailEnd type="arrow"/>
          </a:ln>
        </p:spPr>
        <p:style>
          <a:lnRef idx="3">
            <a:schemeClr val="dk1"/>
          </a:lnRef>
          <a:fillRef idx="0">
            <a:schemeClr val="dk1"/>
          </a:fillRef>
          <a:effectRef idx="2">
            <a:schemeClr val="dk1"/>
          </a:effectRef>
          <a:fontRef idx="minor">
            <a:schemeClr val="tx1"/>
          </a:fontRef>
        </p:style>
      </p:cxnSp>
      <p:cxnSp>
        <p:nvCxnSpPr>
          <p:cNvPr id="9" name="Straight Arrow Connector 8"/>
          <p:cNvCxnSpPr/>
          <p:nvPr/>
        </p:nvCxnSpPr>
        <p:spPr>
          <a:xfrm>
            <a:off x="5740400" y="3971280"/>
            <a:ext cx="0" cy="792088"/>
          </a:xfrm>
          <a:prstGeom prst="straightConnector1">
            <a:avLst/>
          </a:prstGeom>
          <a:ln w="34925">
            <a:solidFill>
              <a:srgbClr val="FF0000"/>
            </a:solidFill>
            <a:tailEnd type="arrow"/>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6837370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1" end="1"/>
                                            </p:txEl>
                                          </p:spTgt>
                                        </p:tgtEl>
                                        <p:attrNameLst>
                                          <p:attrName>style.visibility</p:attrName>
                                        </p:attrNameLst>
                                      </p:cBhvr>
                                      <p:to>
                                        <p:strVal val="visible"/>
                                      </p:to>
                                    </p:set>
                                  </p:childTnLst>
                                </p:cTn>
                              </p:par>
                            </p:childTnLst>
                          </p:cTn>
                        </p:par>
                        <p:par>
                          <p:cTn id="7" fill="hold">
                            <p:stCondLst>
                              <p:cond delay="0"/>
                            </p:stCondLst>
                            <p:childTnLst>
                              <p:par>
                                <p:cTn id="8" presetID="1" presetClass="entr" presetSubtype="0" fill="hold" nodeType="afterEffect">
                                  <p:stCondLst>
                                    <p:cond delay="10000"/>
                                  </p:stCondLst>
                                  <p:childTnLst>
                                    <p:set>
                                      <p:cBhvr>
                                        <p:cTn id="9" dur="1" fill="hold">
                                          <p:stCondLst>
                                            <p:cond delay="0"/>
                                          </p:stCondLst>
                                        </p:cTn>
                                        <p:tgtEl>
                                          <p:spTgt spid="6">
                                            <p:txEl>
                                              <p:pRg st="4" end="4"/>
                                            </p:txEl>
                                          </p:spTgt>
                                        </p:tgtEl>
                                        <p:attrNameLst>
                                          <p:attrName>style.visibility</p:attrName>
                                        </p:attrNameLst>
                                      </p:cBhvr>
                                      <p:to>
                                        <p:strVal val="visible"/>
                                      </p:to>
                                    </p:set>
                                  </p:childTnLst>
                                </p:cTn>
                              </p:par>
                              <p:par>
                                <p:cTn id="10" presetID="1" presetClass="entr" presetSubtype="0" fill="hold" nodeType="withEffect">
                                  <p:stCondLst>
                                    <p:cond delay="10000"/>
                                  </p:stCondLst>
                                  <p:childTnLst>
                                    <p:set>
                                      <p:cBhvr>
                                        <p:cTn id="11" dur="1" fill="hold">
                                          <p:stCondLst>
                                            <p:cond delay="0"/>
                                          </p:stCondLst>
                                        </p:cTn>
                                        <p:tgtEl>
                                          <p:spTgt spid="8"/>
                                        </p:tgtEl>
                                        <p:attrNameLst>
                                          <p:attrName>style.visibility</p:attrName>
                                        </p:attrNameLst>
                                      </p:cBhvr>
                                      <p:to>
                                        <p:strVal val="visible"/>
                                      </p:to>
                                    </p:set>
                                  </p:childTnLst>
                                </p:cTn>
                              </p:par>
                            </p:childTnLst>
                          </p:cTn>
                        </p:par>
                        <p:par>
                          <p:cTn id="12" fill="hold">
                            <p:stCondLst>
                              <p:cond delay="10000"/>
                            </p:stCondLst>
                            <p:childTnLst>
                              <p:par>
                                <p:cTn id="13" presetID="1" presetClass="entr" presetSubtype="0" fill="hold" nodeType="afterEffect">
                                  <p:stCondLst>
                                    <p:cond delay="5000"/>
                                  </p:stCondLst>
                                  <p:childTnLst>
                                    <p:set>
                                      <p:cBhvr>
                                        <p:cTn id="14" dur="1" fill="hold">
                                          <p:stCondLst>
                                            <p:cond delay="0"/>
                                          </p:stCondLst>
                                        </p:cTn>
                                        <p:tgtEl>
                                          <p:spTgt spid="6">
                                            <p:txEl>
                                              <p:pRg st="7" end="7"/>
                                            </p:txEl>
                                          </p:spTgt>
                                        </p:tgtEl>
                                        <p:attrNameLst>
                                          <p:attrName>style.visibility</p:attrName>
                                        </p:attrNameLst>
                                      </p:cBhvr>
                                      <p:to>
                                        <p:strVal val="visible"/>
                                      </p:to>
                                    </p:set>
                                  </p:childTnLst>
                                </p:cTn>
                              </p:par>
                              <p:par>
                                <p:cTn id="15" presetID="1" presetClass="entr" presetSubtype="0" fill="hold" nodeType="withEffect">
                                  <p:stCondLst>
                                    <p:cond delay="5000"/>
                                  </p:stCondLst>
                                  <p:childTnLst>
                                    <p:set>
                                      <p:cBhvr>
                                        <p:cTn id="1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p:cNvSpPr txBox="1">
            <a:spLocks/>
          </p:cNvSpPr>
          <p:nvPr/>
        </p:nvSpPr>
        <p:spPr>
          <a:xfrm>
            <a:off x="838200" y="365126"/>
            <a:ext cx="10515600" cy="689952"/>
          </a:xfrm>
          <a:prstGeom prst="rect">
            <a:avLst/>
          </a:prstGeom>
          <a:solidFill>
            <a:srgbClr val="002060"/>
          </a:solidFill>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600" b="1">
                <a:solidFill>
                  <a:schemeClr val="bg1"/>
                </a:solidFill>
                <a:latin typeface="+mn-lt"/>
              </a:rPr>
              <a:t>The Red Button</a:t>
            </a:r>
            <a:endParaRPr lang="en-GB" sz="3600" b="1" dirty="0">
              <a:solidFill>
                <a:schemeClr val="bg1"/>
              </a:solidFill>
              <a:latin typeface="+mn-lt"/>
            </a:endParaRPr>
          </a:p>
        </p:txBody>
      </p:sp>
      <p:pic>
        <p:nvPicPr>
          <p:cNvPr id="2" name="Picture 1"/>
          <p:cNvPicPr>
            <a:picLocks noChangeAspect="1"/>
          </p:cNvPicPr>
          <p:nvPr/>
        </p:nvPicPr>
        <p:blipFill>
          <a:blip r:embed="rId3"/>
          <a:stretch>
            <a:fillRect/>
          </a:stretch>
        </p:blipFill>
        <p:spPr>
          <a:xfrm>
            <a:off x="838200" y="1055078"/>
            <a:ext cx="3292125" cy="2789062"/>
          </a:xfrm>
          <a:prstGeom prst="rect">
            <a:avLst/>
          </a:prstGeom>
        </p:spPr>
      </p:pic>
      <p:sp>
        <p:nvSpPr>
          <p:cNvPr id="8" name="TextBox 7"/>
          <p:cNvSpPr txBox="1"/>
          <p:nvPr/>
        </p:nvSpPr>
        <p:spPr>
          <a:xfrm>
            <a:off x="855709" y="3844140"/>
            <a:ext cx="4079631" cy="1569660"/>
          </a:xfrm>
          <a:prstGeom prst="rect">
            <a:avLst/>
          </a:prstGeom>
          <a:solidFill>
            <a:schemeClr val="accent1">
              <a:lumMod val="60000"/>
              <a:lumOff val="40000"/>
            </a:schemeClr>
          </a:solidFill>
        </p:spPr>
        <p:style>
          <a:lnRef idx="2">
            <a:schemeClr val="dk1"/>
          </a:lnRef>
          <a:fillRef idx="1">
            <a:schemeClr val="lt1"/>
          </a:fillRef>
          <a:effectRef idx="0">
            <a:schemeClr val="dk1"/>
          </a:effectRef>
          <a:fontRef idx="minor">
            <a:schemeClr val="dk1"/>
          </a:fontRef>
        </p:style>
        <p:txBody>
          <a:bodyPr wrap="square" rtlCol="0">
            <a:spAutoFit/>
          </a:bodyPr>
          <a:lstStyle/>
          <a:p>
            <a:r>
              <a:rPr lang="en-GB" sz="2400" dirty="0"/>
              <a:t>Only when you are in DMO1,  Ops 1 or 2, can you practise activating your ‘Emergency’ Button</a:t>
            </a:r>
          </a:p>
        </p:txBody>
      </p:sp>
      <p:graphicFrame>
        <p:nvGraphicFramePr>
          <p:cNvPr id="9" name="Diagram 8"/>
          <p:cNvGraphicFramePr/>
          <p:nvPr>
            <p:extLst>
              <p:ext uri="{D42A27DB-BD31-4B8C-83A1-F6EECF244321}">
                <p14:modId xmlns:p14="http://schemas.microsoft.com/office/powerpoint/2010/main" val="2801586615"/>
              </p:ext>
            </p:extLst>
          </p:nvPr>
        </p:nvGraphicFramePr>
        <p:xfrm>
          <a:off x="4523154" y="1400534"/>
          <a:ext cx="6830646" cy="431576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526749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graphicEl>
                                              <a:dgm id="{4A0F829E-D452-4EFA-A56E-CF54FFA3B44A}"/>
                                            </p:graphicEl>
                                          </p:spTgt>
                                        </p:tgtEl>
                                        <p:attrNameLst>
                                          <p:attrName>style.visibility</p:attrName>
                                        </p:attrNameLst>
                                      </p:cBhvr>
                                      <p:to>
                                        <p:strVal val="visible"/>
                                      </p:to>
                                    </p:set>
                                    <p:animEffect transition="in" filter="fade">
                                      <p:cBhvr>
                                        <p:cTn id="12" dur="500"/>
                                        <p:tgtEl>
                                          <p:spTgt spid="9">
                                            <p:graphicEl>
                                              <a:dgm id="{4A0F829E-D452-4EFA-A56E-CF54FFA3B44A}"/>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graphicEl>
                                              <a:dgm id="{058262FD-5CCF-4FBB-AE00-20FD78F2ABCD}"/>
                                            </p:graphicEl>
                                          </p:spTgt>
                                        </p:tgtEl>
                                        <p:attrNameLst>
                                          <p:attrName>style.visibility</p:attrName>
                                        </p:attrNameLst>
                                      </p:cBhvr>
                                      <p:to>
                                        <p:strVal val="visible"/>
                                      </p:to>
                                    </p:set>
                                    <p:animEffect transition="in" filter="fade">
                                      <p:cBhvr>
                                        <p:cTn id="17" dur="500"/>
                                        <p:tgtEl>
                                          <p:spTgt spid="9">
                                            <p:graphicEl>
                                              <a:dgm id="{058262FD-5CCF-4FBB-AE00-20FD78F2ABCD}"/>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9">
                                            <p:graphicEl>
                                              <a:dgm id="{E1E2CCED-E02D-4E32-B49B-D2C808F9A46E}"/>
                                            </p:graphicEl>
                                          </p:spTgt>
                                        </p:tgtEl>
                                        <p:attrNameLst>
                                          <p:attrName>style.visibility</p:attrName>
                                        </p:attrNameLst>
                                      </p:cBhvr>
                                      <p:to>
                                        <p:strVal val="visible"/>
                                      </p:to>
                                    </p:set>
                                    <p:animEffect transition="in" filter="fade">
                                      <p:cBhvr>
                                        <p:cTn id="20" dur="500"/>
                                        <p:tgtEl>
                                          <p:spTgt spid="9">
                                            <p:graphicEl>
                                              <a:dgm id="{E1E2CCED-E02D-4E32-B49B-D2C808F9A46E}"/>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9">
                                            <p:graphicEl>
                                              <a:dgm id="{2AADFEC4-DE6A-4151-B3D8-044887DD4FDC}"/>
                                            </p:graphicEl>
                                          </p:spTgt>
                                        </p:tgtEl>
                                        <p:attrNameLst>
                                          <p:attrName>style.visibility</p:attrName>
                                        </p:attrNameLst>
                                      </p:cBhvr>
                                      <p:to>
                                        <p:strVal val="visible"/>
                                      </p:to>
                                    </p:set>
                                    <p:animEffect transition="in" filter="fade">
                                      <p:cBhvr>
                                        <p:cTn id="25" dur="500"/>
                                        <p:tgtEl>
                                          <p:spTgt spid="9">
                                            <p:graphicEl>
                                              <a:dgm id="{2AADFEC4-DE6A-4151-B3D8-044887DD4FDC}"/>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9">
                                            <p:graphicEl>
                                              <a:dgm id="{B035E79B-8A4D-4B8E-9B71-5F36917FDFD7}"/>
                                            </p:graphicEl>
                                          </p:spTgt>
                                        </p:tgtEl>
                                        <p:attrNameLst>
                                          <p:attrName>style.visibility</p:attrName>
                                        </p:attrNameLst>
                                      </p:cBhvr>
                                      <p:to>
                                        <p:strVal val="visible"/>
                                      </p:to>
                                    </p:set>
                                    <p:animEffect transition="in" filter="fade">
                                      <p:cBhvr>
                                        <p:cTn id="28" dur="500"/>
                                        <p:tgtEl>
                                          <p:spTgt spid="9">
                                            <p:graphicEl>
                                              <a:dgm id="{B035E79B-8A4D-4B8E-9B71-5F36917FDFD7}"/>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9">
                                            <p:graphicEl>
                                              <a:dgm id="{03765124-E4FC-49C6-A8EA-9153ADA76961}"/>
                                            </p:graphicEl>
                                          </p:spTgt>
                                        </p:tgtEl>
                                        <p:attrNameLst>
                                          <p:attrName>style.visibility</p:attrName>
                                        </p:attrNameLst>
                                      </p:cBhvr>
                                      <p:to>
                                        <p:strVal val="visible"/>
                                      </p:to>
                                    </p:set>
                                    <p:animEffect transition="in" filter="fade">
                                      <p:cBhvr>
                                        <p:cTn id="33" dur="500"/>
                                        <p:tgtEl>
                                          <p:spTgt spid="9">
                                            <p:graphicEl>
                                              <a:dgm id="{03765124-E4FC-49C6-A8EA-9153ADA76961}"/>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9">
                                            <p:graphicEl>
                                              <a:dgm id="{93C30BDF-AF74-4D67-82ED-099259598A95}"/>
                                            </p:graphicEl>
                                          </p:spTgt>
                                        </p:tgtEl>
                                        <p:attrNameLst>
                                          <p:attrName>style.visibility</p:attrName>
                                        </p:attrNameLst>
                                      </p:cBhvr>
                                      <p:to>
                                        <p:strVal val="visible"/>
                                      </p:to>
                                    </p:set>
                                    <p:animEffect transition="in" filter="fade">
                                      <p:cBhvr>
                                        <p:cTn id="36" dur="500"/>
                                        <p:tgtEl>
                                          <p:spTgt spid="9">
                                            <p:graphicEl>
                                              <a:dgm id="{93C30BDF-AF74-4D67-82ED-099259598A95}"/>
                                            </p:graphic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9">
                                            <p:graphicEl>
                                              <a:dgm id="{7486835C-61FE-4AA7-BF3A-40812F4FFE71}"/>
                                            </p:graphicEl>
                                          </p:spTgt>
                                        </p:tgtEl>
                                        <p:attrNameLst>
                                          <p:attrName>style.visibility</p:attrName>
                                        </p:attrNameLst>
                                      </p:cBhvr>
                                      <p:to>
                                        <p:strVal val="visible"/>
                                      </p:to>
                                    </p:set>
                                    <p:animEffect transition="in" filter="fade">
                                      <p:cBhvr>
                                        <p:cTn id="41" dur="500"/>
                                        <p:tgtEl>
                                          <p:spTgt spid="9">
                                            <p:graphicEl>
                                              <a:dgm id="{7486835C-61FE-4AA7-BF3A-40812F4FFE71}"/>
                                            </p:graphic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9">
                                            <p:graphicEl>
                                              <a:dgm id="{593D23F5-4059-45D5-ABC1-B68B10916473}"/>
                                            </p:graphicEl>
                                          </p:spTgt>
                                        </p:tgtEl>
                                        <p:attrNameLst>
                                          <p:attrName>style.visibility</p:attrName>
                                        </p:attrNameLst>
                                      </p:cBhvr>
                                      <p:to>
                                        <p:strVal val="visible"/>
                                      </p:to>
                                    </p:set>
                                    <p:animEffect transition="in" filter="fade">
                                      <p:cBhvr>
                                        <p:cTn id="44" dur="500"/>
                                        <p:tgtEl>
                                          <p:spTgt spid="9">
                                            <p:graphicEl>
                                              <a:dgm id="{593D23F5-4059-45D5-ABC1-B68B10916473}"/>
                                            </p:graphicEl>
                                          </p:spTgt>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grpId="0" nodeType="clickEffect">
                                  <p:stCondLst>
                                    <p:cond delay="0"/>
                                  </p:stCondLst>
                                  <p:childTnLst>
                                    <p:set>
                                      <p:cBhvr>
                                        <p:cTn id="48" dur="1" fill="hold">
                                          <p:stCondLst>
                                            <p:cond delay="0"/>
                                          </p:stCondLst>
                                        </p:cTn>
                                        <p:tgtEl>
                                          <p:spTgt spid="9">
                                            <p:graphicEl>
                                              <a:dgm id="{9D2435B1-950D-47AB-B149-0891DEE8F032}"/>
                                            </p:graphicEl>
                                          </p:spTgt>
                                        </p:tgtEl>
                                        <p:attrNameLst>
                                          <p:attrName>style.visibility</p:attrName>
                                        </p:attrNameLst>
                                      </p:cBhvr>
                                      <p:to>
                                        <p:strVal val="visible"/>
                                      </p:to>
                                    </p:set>
                                    <p:animEffect transition="in" filter="fade">
                                      <p:cBhvr>
                                        <p:cTn id="49" dur="500"/>
                                        <p:tgtEl>
                                          <p:spTgt spid="9">
                                            <p:graphicEl>
                                              <a:dgm id="{9D2435B1-950D-47AB-B149-0891DEE8F032}"/>
                                            </p:graphicEl>
                                          </p:spTgt>
                                        </p:tgtEl>
                                      </p:cBhvr>
                                    </p:animEffect>
                                  </p:childTnLst>
                                </p:cTn>
                              </p:par>
                              <p:par>
                                <p:cTn id="50" presetID="10" presetClass="entr" presetSubtype="0" fill="hold" grpId="0" nodeType="withEffect">
                                  <p:stCondLst>
                                    <p:cond delay="0"/>
                                  </p:stCondLst>
                                  <p:childTnLst>
                                    <p:set>
                                      <p:cBhvr>
                                        <p:cTn id="51" dur="1" fill="hold">
                                          <p:stCondLst>
                                            <p:cond delay="0"/>
                                          </p:stCondLst>
                                        </p:cTn>
                                        <p:tgtEl>
                                          <p:spTgt spid="9">
                                            <p:graphicEl>
                                              <a:dgm id="{BB859739-5D16-4E63-9873-A786A7C20FB3}"/>
                                            </p:graphicEl>
                                          </p:spTgt>
                                        </p:tgtEl>
                                        <p:attrNameLst>
                                          <p:attrName>style.visibility</p:attrName>
                                        </p:attrNameLst>
                                      </p:cBhvr>
                                      <p:to>
                                        <p:strVal val="visible"/>
                                      </p:to>
                                    </p:set>
                                    <p:animEffect transition="in" filter="fade">
                                      <p:cBhvr>
                                        <p:cTn id="52" dur="500"/>
                                        <p:tgtEl>
                                          <p:spTgt spid="9">
                                            <p:graphicEl>
                                              <a:dgm id="{BB859739-5D16-4E63-9873-A786A7C20FB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Graphic spid="9" grpId="0">
        <p:bldSub>
          <a:bldDgm bld="one"/>
        </p:bldSub>
      </p:bldGraphic>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991714" y="194714"/>
            <a:ext cx="8045422" cy="46166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2400" b="1" i="0" u="none" strike="noStrike" kern="1200" cap="none" spc="0" normalizeH="0" baseline="0" noProof="0" dirty="0">
                <a:ln>
                  <a:noFill/>
                </a:ln>
                <a:solidFill>
                  <a:prstClr val="white"/>
                </a:solidFill>
                <a:effectLst/>
                <a:uLnTx/>
                <a:uFillTx/>
                <a:latin typeface="Arial" charset="0"/>
                <a:ea typeface="+mn-ea"/>
                <a:cs typeface="+mn-cs"/>
              </a:rPr>
              <a:t>Mapping</a:t>
            </a:r>
          </a:p>
        </p:txBody>
      </p:sp>
      <p:pic>
        <p:nvPicPr>
          <p:cNvPr id="7" name="Picture 4"/>
          <p:cNvPicPr>
            <a:picLocks noChangeAspect="1" noChangeArrowheads="1"/>
          </p:cNvPicPr>
          <p:nvPr/>
        </p:nvPicPr>
        <p:blipFill>
          <a:blip r:embed="rId3">
            <a:extLst>
              <a:ext uri="{28A0092B-C50C-407E-A947-70E740481C1C}">
                <a14:useLocalDpi xmlns:a14="http://schemas.microsoft.com/office/drawing/2010/main" val="0"/>
              </a:ext>
            </a:extLst>
          </a:blip>
          <a:srcRect r="49828" b="4921"/>
          <a:stretch>
            <a:fillRect/>
          </a:stretch>
        </p:blipFill>
        <p:spPr bwMode="auto">
          <a:xfrm>
            <a:off x="1105787" y="656379"/>
            <a:ext cx="9654362" cy="53616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067698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Placeholder 4"/>
          <p:cNvPicPr>
            <a:picLocks noChangeAspect="1"/>
          </p:cNvPicPr>
          <p:nvPr/>
        </p:nvPicPr>
        <p:blipFill>
          <a:blip r:embed="rId3">
            <a:extLst>
              <a:ext uri="{28A0092B-C50C-407E-A947-70E740481C1C}">
                <a14:useLocalDpi xmlns:a14="http://schemas.microsoft.com/office/drawing/2010/main" val="0"/>
              </a:ext>
            </a:extLst>
          </a:blip>
          <a:srcRect t="2433" b="2433"/>
          <a:stretch>
            <a:fillRect/>
          </a:stretch>
        </p:blipFill>
        <p:spPr>
          <a:xfrm>
            <a:off x="5731828" y="525760"/>
            <a:ext cx="6172200" cy="4873625"/>
          </a:xfrm>
          <a:prstGeom prst="rect">
            <a:avLst/>
          </a:prstGeom>
        </p:spPr>
      </p:pic>
      <p:sp>
        <p:nvSpPr>
          <p:cNvPr id="4" name="Rectangle 3"/>
          <p:cNvSpPr/>
          <p:nvPr/>
        </p:nvSpPr>
        <p:spPr>
          <a:xfrm>
            <a:off x="866846" y="449639"/>
            <a:ext cx="3489096" cy="769441"/>
          </a:xfrm>
          <a:prstGeom prst="rect">
            <a:avLst/>
          </a:prstGeom>
          <a:solidFill>
            <a:srgbClr val="FFFF00"/>
          </a:solidFill>
        </p:spPr>
        <p:style>
          <a:lnRef idx="2">
            <a:schemeClr val="dk1"/>
          </a:lnRef>
          <a:fillRef idx="1">
            <a:schemeClr val="lt1"/>
          </a:fillRef>
          <a:effectRef idx="0">
            <a:schemeClr val="dk1"/>
          </a:effectRef>
          <a:fontRef idx="minor">
            <a:schemeClr val="dk1"/>
          </a:fontRef>
        </p:style>
        <p:txBody>
          <a:bodyPr wrap="none" lIns="91440" tIns="45720" rIns="91440" bIns="45720">
            <a:spAutoFit/>
          </a:bodyPr>
          <a:lstStyle/>
          <a:p>
            <a:pPr algn="ctr"/>
            <a:r>
              <a:rPr lang="en-US" sz="4400" b="0" cap="none" spc="0" dirty="0">
                <a:ln w="0"/>
                <a:solidFill>
                  <a:schemeClr val="tx1"/>
                </a:solidFill>
              </a:rPr>
              <a:t>CODE YELLOW</a:t>
            </a:r>
          </a:p>
        </p:txBody>
      </p:sp>
      <p:sp>
        <p:nvSpPr>
          <p:cNvPr id="5" name="Text Placeholder 3"/>
          <p:cNvSpPr txBox="1">
            <a:spLocks/>
          </p:cNvSpPr>
          <p:nvPr/>
        </p:nvSpPr>
        <p:spPr>
          <a:xfrm>
            <a:off x="548640" y="1912401"/>
            <a:ext cx="5183188" cy="381158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Use of PARVA on someone in custody or in a crowd situation</a:t>
            </a:r>
          </a:p>
          <a:p>
            <a:r>
              <a:rPr lang="en-GB" dirty="0"/>
              <a:t>It lets the people around you be made aware that CS/PARVA has been deployed and a forewarning for custody due to contamination issues </a:t>
            </a:r>
          </a:p>
          <a:p>
            <a:endParaRPr lang="en-GB" dirty="0"/>
          </a:p>
          <a:p>
            <a:endParaRPr lang="en-GB" dirty="0"/>
          </a:p>
          <a:p>
            <a:endParaRPr lang="en-GB" dirty="0"/>
          </a:p>
        </p:txBody>
      </p:sp>
    </p:spTree>
    <p:extLst>
      <p:ext uri="{BB962C8B-B14F-4D97-AF65-F5344CB8AC3E}">
        <p14:creationId xmlns:p14="http://schemas.microsoft.com/office/powerpoint/2010/main" val="320021885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752475"/>
          </a:xfrm>
          <a:solidFill>
            <a:srgbClr val="002060"/>
          </a:solidFill>
        </p:spPr>
        <p:txBody>
          <a:bodyPr>
            <a:normAutofit/>
          </a:bodyPr>
          <a:lstStyle/>
          <a:p>
            <a:pPr algn="ctr"/>
            <a:r>
              <a:rPr lang="en-GB" sz="3600" b="1" dirty="0">
                <a:solidFill>
                  <a:schemeClr val="bg1"/>
                </a:solidFill>
                <a:latin typeface="+mn-lt"/>
              </a:rPr>
              <a:t>Code Blue</a:t>
            </a:r>
          </a:p>
        </p:txBody>
      </p:sp>
      <p:pic>
        <p:nvPicPr>
          <p:cNvPr id="8" name="Picture Placeholder 6"/>
          <p:cNvPicPr>
            <a:picLocks noGrp="1" noChangeAspect="1"/>
          </p:cNvPicPr>
          <p:nvPr>
            <p:ph sz="half" idx="2"/>
          </p:nvPr>
        </p:nvPicPr>
        <p:blipFill>
          <a:blip r:embed="rId3">
            <a:extLst>
              <a:ext uri="{28A0092B-C50C-407E-A947-70E740481C1C}">
                <a14:useLocalDpi xmlns:a14="http://schemas.microsoft.com/office/drawing/2010/main" val="0"/>
              </a:ext>
            </a:extLst>
          </a:blip>
          <a:srcRect l="7826" r="7826"/>
          <a:stretch>
            <a:fillRect/>
          </a:stretch>
        </p:blipFill>
        <p:spPr>
          <a:xfrm>
            <a:off x="6578601" y="1546225"/>
            <a:ext cx="5232400" cy="3889375"/>
          </a:xfrm>
        </p:spPr>
      </p:pic>
      <p:graphicFrame>
        <p:nvGraphicFramePr>
          <p:cNvPr id="9" name="Content Placeholder 8"/>
          <p:cNvGraphicFramePr>
            <a:graphicFrameLocks noGrp="1"/>
          </p:cNvGraphicFramePr>
          <p:nvPr>
            <p:ph sz="half" idx="1"/>
            <p:extLst>
              <p:ext uri="{D42A27DB-BD31-4B8C-83A1-F6EECF244321}">
                <p14:modId xmlns:p14="http://schemas.microsoft.com/office/powerpoint/2010/main" val="2083931689"/>
              </p:ext>
            </p:extLst>
          </p:nvPr>
        </p:nvGraphicFramePr>
        <p:xfrm>
          <a:off x="838200" y="1546225"/>
          <a:ext cx="5181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72359316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3">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8369F0D1-C79C-4CEB-8C16-6E88A183C564}"/>
              </a:ext>
            </a:extLst>
          </p:cNvPr>
          <p:cNvSpPr txBox="1"/>
          <p:nvPr/>
        </p:nvSpPr>
        <p:spPr>
          <a:xfrm>
            <a:off x="504610" y="664106"/>
            <a:ext cx="4149686" cy="3573516"/>
          </a:xfrm>
          <a:prstGeom prst="rect">
            <a:avLst/>
          </a:prstGeom>
        </p:spPr>
        <p:txBody>
          <a:bodyPr vert="horz" lIns="91440" tIns="45720" rIns="91440" bIns="45720" rtlCol="0" anchor="b">
            <a:norm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r>
              <a:rPr lang="en-US" sz="5600" b="1" dirty="0">
                <a:solidFill>
                  <a:srgbClr val="002060"/>
                </a:solidFill>
                <a:latin typeface="Arial Nova Cond" panose="020B0506020202020204" pitchFamily="34" charset="0"/>
              </a:rPr>
              <a:t>Police National Computer</a:t>
            </a:r>
            <a:endParaRPr kumimoji="0" lang="en-US" sz="5600" b="1" i="0" u="none" strike="noStrike" kern="1200" cap="none" spc="0" normalizeH="0" baseline="0" noProof="0" dirty="0">
              <a:ln>
                <a:noFill/>
              </a:ln>
              <a:solidFill>
                <a:srgbClr val="002060"/>
              </a:solidFill>
              <a:effectLst/>
              <a:uLnTx/>
              <a:uFillTx/>
              <a:latin typeface="Arial Nova Cond" panose="020B0506020202020204" pitchFamily="34" charset="0"/>
              <a:ea typeface="+mn-ea"/>
              <a:cs typeface="+mn-cs"/>
            </a:endParaRPr>
          </a:p>
        </p:txBody>
      </p:sp>
      <p:sp>
        <p:nvSpPr>
          <p:cNvPr id="16"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FD9C0D85-D045-4039-8E7C-ED6D7DC258A4}"/>
              </a:ext>
            </a:extLst>
          </p:cNvPr>
          <p:cNvPicPr>
            <a:picLocks noChangeAspect="1"/>
          </p:cNvPicPr>
          <p:nvPr/>
        </p:nvPicPr>
        <p:blipFill>
          <a:blip r:embed="rId2">
            <a:extLst>
              <a:ext uri="{28A0092B-C50C-407E-A947-70E740481C1C}">
                <a14:useLocalDpi xmlns:a14="http://schemas.microsoft.com/office/drawing/2010/main" val="0"/>
              </a:ext>
            </a:extLst>
          </a:blip>
          <a:stretch/>
        </p:blipFill>
        <p:spPr>
          <a:xfrm>
            <a:off x="4654296" y="709803"/>
            <a:ext cx="7214616" cy="5410961"/>
          </a:xfrm>
          <a:prstGeom prst="rect">
            <a:avLst/>
          </a:prstGeom>
        </p:spPr>
      </p:pic>
      <p:pic>
        <p:nvPicPr>
          <p:cNvPr id="6" name="Picture 5">
            <a:extLst>
              <a:ext uri="{FF2B5EF4-FFF2-40B4-BE49-F238E27FC236}">
                <a16:creationId xmlns:a16="http://schemas.microsoft.com/office/drawing/2014/main" id="{F39EF357-C0BD-4E7F-9E9B-C56D9016FE38}"/>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5599175"/>
            <a:ext cx="12192000" cy="1258824"/>
          </a:xfrm>
          <a:prstGeom prst="rect">
            <a:avLst/>
          </a:prstGeom>
        </p:spPr>
      </p:pic>
      <p:sp>
        <p:nvSpPr>
          <p:cNvPr id="2" name="Rectangle 1">
            <a:extLst>
              <a:ext uri="{FF2B5EF4-FFF2-40B4-BE49-F238E27FC236}">
                <a16:creationId xmlns:a16="http://schemas.microsoft.com/office/drawing/2014/main" id="{6AF62F14-3632-4AB6-9A96-D40C0298C538}"/>
              </a:ext>
            </a:extLst>
          </p:cNvPr>
          <p:cNvSpPr/>
          <p:nvPr/>
        </p:nvSpPr>
        <p:spPr>
          <a:xfrm>
            <a:off x="504610" y="4247147"/>
            <a:ext cx="3543711" cy="38198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3197948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979244" y="1978818"/>
            <a:ext cx="4195041" cy="3146281"/>
          </a:xfrm>
          <a:prstGeom prst="rect">
            <a:avLst/>
          </a:prstGeom>
        </p:spPr>
      </p:pic>
      <p:sp>
        <p:nvSpPr>
          <p:cNvPr id="4" name="TextBox 3"/>
          <p:cNvSpPr txBox="1"/>
          <p:nvPr/>
        </p:nvSpPr>
        <p:spPr>
          <a:xfrm>
            <a:off x="1883523" y="251954"/>
            <a:ext cx="8045422" cy="46166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2400" b="1" i="0" u="none" strike="noStrike" kern="1200" cap="none" spc="0" normalizeH="0" baseline="0" noProof="0" dirty="0">
                <a:ln>
                  <a:noFill/>
                </a:ln>
                <a:solidFill>
                  <a:prstClr val="white"/>
                </a:solidFill>
                <a:effectLst/>
                <a:uLnTx/>
                <a:uFillTx/>
                <a:latin typeface="Arial" charset="0"/>
                <a:ea typeface="+mn-ea"/>
                <a:cs typeface="+mn-cs"/>
              </a:rPr>
              <a:t>Information on PNC</a:t>
            </a:r>
          </a:p>
        </p:txBody>
      </p:sp>
      <p:sp>
        <p:nvSpPr>
          <p:cNvPr id="3" name="Rectangle 3"/>
          <p:cNvSpPr txBox="1">
            <a:spLocks noChangeArrowheads="1"/>
          </p:cNvSpPr>
          <p:nvPr/>
        </p:nvSpPr>
        <p:spPr>
          <a:xfrm>
            <a:off x="548640" y="3423683"/>
            <a:ext cx="9054922" cy="2028613"/>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30000"/>
              </a:lnSpc>
              <a:buFontTx/>
              <a:buNone/>
            </a:pPr>
            <a:r>
              <a:rPr lang="en-GB" altLang="en-US" dirty="0">
                <a:ea typeface="ＭＳ Ｐゴシック" panose="020B0600070205080204" pitchFamily="34" charset="-128"/>
              </a:rPr>
              <a:t>Information directories</a:t>
            </a:r>
          </a:p>
          <a:p>
            <a:pPr marL="0" indent="0">
              <a:lnSpc>
                <a:spcPct val="130000"/>
              </a:lnSpc>
              <a:buFontTx/>
              <a:buNone/>
            </a:pPr>
            <a:r>
              <a:rPr lang="en-GB" altLang="en-US" dirty="0">
                <a:ea typeface="ＭＳ Ｐゴシック" panose="020B0600070205080204" pitchFamily="34" charset="-128"/>
              </a:rPr>
              <a:t>Broadcast messages</a:t>
            </a:r>
          </a:p>
          <a:p>
            <a:pPr marL="0" indent="0">
              <a:lnSpc>
                <a:spcPct val="130000"/>
              </a:lnSpc>
              <a:buFontTx/>
              <a:buNone/>
            </a:pPr>
            <a:r>
              <a:rPr lang="en-GB" altLang="en-US" dirty="0">
                <a:ea typeface="ＭＳ Ｐゴシック" panose="020B0600070205080204" pitchFamily="34" charset="-128"/>
              </a:rPr>
              <a:t>System is a “Database” where vehicles and people can be cross referenced</a:t>
            </a:r>
          </a:p>
        </p:txBody>
      </p:sp>
      <p:pic>
        <p:nvPicPr>
          <p:cNvPr id="5" name="Picture 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414740" y="1812972"/>
            <a:ext cx="4081266" cy="2078306"/>
          </a:xfrm>
          <a:prstGeom prst="rect">
            <a:avLst/>
          </a:prstGeom>
        </p:spPr>
      </p:pic>
      <p:pic>
        <p:nvPicPr>
          <p:cNvPr id="6" name="Picture 5"/>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80822" y="446810"/>
            <a:ext cx="4111539" cy="2732324"/>
          </a:xfrm>
          <a:prstGeom prst="rect">
            <a:avLst/>
          </a:prstGeom>
        </p:spPr>
      </p:pic>
    </p:spTree>
    <p:extLst>
      <p:ext uri="{BB962C8B-B14F-4D97-AF65-F5344CB8AC3E}">
        <p14:creationId xmlns:p14="http://schemas.microsoft.com/office/powerpoint/2010/main" val="18446642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801880" y="577486"/>
            <a:ext cx="8045422" cy="46166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2400" b="1" i="0" u="none" strike="noStrike" kern="1200" cap="none" spc="0" normalizeH="0" baseline="0" noProof="0" dirty="0">
                <a:ln>
                  <a:noFill/>
                </a:ln>
                <a:solidFill>
                  <a:prstClr val="white"/>
                </a:solidFill>
                <a:effectLst/>
                <a:uLnTx/>
                <a:uFillTx/>
                <a:latin typeface="Arial" charset="0"/>
                <a:ea typeface="+mn-ea"/>
                <a:cs typeface="+mn-cs"/>
              </a:rPr>
              <a:t>People / Persons on PNC</a:t>
            </a:r>
          </a:p>
        </p:txBody>
      </p:sp>
      <p:sp>
        <p:nvSpPr>
          <p:cNvPr id="5" name="Rectangle 3"/>
          <p:cNvSpPr txBox="1">
            <a:spLocks noChangeArrowheads="1"/>
          </p:cNvSpPr>
          <p:nvPr/>
        </p:nvSpPr>
        <p:spPr>
          <a:xfrm>
            <a:off x="1617702" y="1705344"/>
            <a:ext cx="8229600" cy="368300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spcBef>
                <a:spcPts val="0"/>
              </a:spcBef>
              <a:spcAft>
                <a:spcPts val="4800"/>
              </a:spcAft>
              <a:buFontTx/>
              <a:buNone/>
            </a:pPr>
            <a:r>
              <a:rPr lang="en-GB" altLang="en-US" dirty="0">
                <a:ea typeface="ＭＳ Ｐゴシック" panose="020B0600070205080204" pitchFamily="34" charset="-128"/>
              </a:rPr>
              <a:t>Wanted</a:t>
            </a:r>
          </a:p>
          <a:p>
            <a:pPr marL="0" indent="0" algn="ctr">
              <a:spcBef>
                <a:spcPts val="0"/>
              </a:spcBef>
              <a:spcAft>
                <a:spcPts val="4800"/>
              </a:spcAft>
              <a:buFontTx/>
              <a:buNone/>
            </a:pPr>
            <a:r>
              <a:rPr lang="en-GB" altLang="en-US" dirty="0">
                <a:ea typeface="ＭＳ Ｐゴシック" panose="020B0600070205080204" pitchFamily="34" charset="-128"/>
              </a:rPr>
              <a:t>Missing</a:t>
            </a:r>
          </a:p>
          <a:p>
            <a:pPr marL="0" indent="0" algn="ctr">
              <a:spcBef>
                <a:spcPts val="0"/>
              </a:spcBef>
              <a:spcAft>
                <a:spcPts val="4800"/>
              </a:spcAft>
              <a:buFontTx/>
              <a:buNone/>
            </a:pPr>
            <a:r>
              <a:rPr lang="en-GB" altLang="en-US" dirty="0">
                <a:ea typeface="ＭＳ Ｐゴシック" panose="020B0600070205080204" pitchFamily="34" charset="-128"/>
              </a:rPr>
              <a:t>Disqualified Drivers </a:t>
            </a:r>
          </a:p>
          <a:p>
            <a:pPr marL="0" indent="0" algn="ctr">
              <a:spcBef>
                <a:spcPts val="0"/>
              </a:spcBef>
              <a:spcAft>
                <a:spcPts val="4800"/>
              </a:spcAft>
              <a:buFontTx/>
              <a:buNone/>
            </a:pPr>
            <a:r>
              <a:rPr lang="en-GB" altLang="en-US" dirty="0">
                <a:ea typeface="ＭＳ Ｐゴシック" panose="020B0600070205080204" pitchFamily="34" charset="-128"/>
              </a:rPr>
              <a:t>Subject of legal process</a:t>
            </a:r>
          </a:p>
        </p:txBody>
      </p:sp>
    </p:spTree>
    <p:extLst>
      <p:ext uri="{BB962C8B-B14F-4D97-AF65-F5344CB8AC3E}">
        <p14:creationId xmlns:p14="http://schemas.microsoft.com/office/powerpoint/2010/main" val="23817377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801880" y="577486"/>
            <a:ext cx="8045422" cy="46166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2400" b="1" i="0" u="none" strike="noStrike" kern="1200" cap="none" spc="0" normalizeH="0" baseline="0" noProof="0" dirty="0">
                <a:ln>
                  <a:noFill/>
                </a:ln>
                <a:solidFill>
                  <a:prstClr val="white"/>
                </a:solidFill>
                <a:effectLst/>
                <a:uLnTx/>
                <a:uFillTx/>
                <a:latin typeface="Arial" charset="0"/>
                <a:ea typeface="+mn-ea"/>
                <a:cs typeface="+mn-cs"/>
              </a:rPr>
              <a:t>Person Checks</a:t>
            </a:r>
          </a:p>
        </p:txBody>
      </p:sp>
      <p:sp>
        <p:nvSpPr>
          <p:cNvPr id="6" name="Rectangle 3"/>
          <p:cNvSpPr txBox="1">
            <a:spLocks noChangeArrowheads="1"/>
          </p:cNvSpPr>
          <p:nvPr/>
        </p:nvSpPr>
        <p:spPr>
          <a:xfrm>
            <a:off x="1389102" y="1270000"/>
            <a:ext cx="8458200" cy="510540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Bef>
                <a:spcPts val="0"/>
              </a:spcBef>
              <a:spcAft>
                <a:spcPts val="2400"/>
              </a:spcAft>
              <a:buFontTx/>
              <a:buNone/>
            </a:pPr>
            <a:r>
              <a:rPr lang="en-GB" altLang="en-US" b="1" dirty="0">
                <a:solidFill>
                  <a:srgbClr val="FF3300"/>
                </a:solidFill>
                <a:ea typeface="ＭＳ Ｐゴシック" panose="020B0600070205080204" pitchFamily="34" charset="-128"/>
              </a:rPr>
              <a:t>F</a:t>
            </a:r>
            <a:r>
              <a:rPr lang="en-GB" altLang="en-US" dirty="0">
                <a:ea typeface="ＭＳ Ｐゴシック" panose="020B0600070205080204" pitchFamily="34" charset="-128"/>
              </a:rPr>
              <a:t> </a:t>
            </a:r>
            <a:r>
              <a:rPr lang="en-GB" altLang="en-US" dirty="0">
                <a:solidFill>
                  <a:srgbClr val="262673"/>
                </a:solidFill>
                <a:ea typeface="ＭＳ Ｐゴシック" panose="020B0600070205080204" pitchFamily="34" charset="-128"/>
              </a:rPr>
              <a:t>- </a:t>
            </a:r>
            <a:r>
              <a:rPr lang="en-GB" altLang="en-US" dirty="0">
                <a:ea typeface="ＭＳ Ｐゴシック" panose="020B0600070205080204" pitchFamily="34" charset="-128"/>
              </a:rPr>
              <a:t>Force number</a:t>
            </a:r>
          </a:p>
          <a:p>
            <a:pPr marL="0" indent="0">
              <a:spcBef>
                <a:spcPts val="0"/>
              </a:spcBef>
              <a:spcAft>
                <a:spcPts val="2400"/>
              </a:spcAft>
              <a:buFontTx/>
              <a:buNone/>
            </a:pPr>
            <a:r>
              <a:rPr lang="en-GB" altLang="en-US" b="1" dirty="0">
                <a:solidFill>
                  <a:srgbClr val="FF3300"/>
                </a:solidFill>
                <a:ea typeface="ＭＳ Ｐゴシック" panose="020B0600070205080204" pitchFamily="34" charset="-128"/>
              </a:rPr>
              <a:t>L</a:t>
            </a:r>
            <a:r>
              <a:rPr lang="en-GB" altLang="en-US" dirty="0">
                <a:solidFill>
                  <a:srgbClr val="262673"/>
                </a:solidFill>
                <a:ea typeface="ＭＳ Ｐゴシック" panose="020B0600070205080204" pitchFamily="34" charset="-128"/>
              </a:rPr>
              <a:t> - </a:t>
            </a:r>
            <a:r>
              <a:rPr lang="en-GB" altLang="en-US" dirty="0">
                <a:ea typeface="ＭＳ Ｐゴシック" panose="020B0600070205080204" pitchFamily="34" charset="-128"/>
              </a:rPr>
              <a:t>Location</a:t>
            </a:r>
          </a:p>
          <a:p>
            <a:pPr marL="0" indent="0">
              <a:spcBef>
                <a:spcPts val="0"/>
              </a:spcBef>
              <a:spcAft>
                <a:spcPts val="2400"/>
              </a:spcAft>
              <a:buFontTx/>
              <a:buNone/>
            </a:pPr>
            <a:r>
              <a:rPr lang="en-GB" altLang="en-US" b="1" dirty="0">
                <a:solidFill>
                  <a:schemeClr val="accent1">
                    <a:lumMod val="75000"/>
                  </a:schemeClr>
                </a:solidFill>
                <a:ea typeface="ＭＳ Ｐゴシック" panose="020B0600070205080204" pitchFamily="34" charset="-128"/>
              </a:rPr>
              <a:t>N</a:t>
            </a:r>
            <a:r>
              <a:rPr lang="en-GB" altLang="en-US" dirty="0">
                <a:solidFill>
                  <a:schemeClr val="accent1">
                    <a:lumMod val="75000"/>
                  </a:schemeClr>
                </a:solidFill>
                <a:ea typeface="ＭＳ Ｐゴシック" panose="020B0600070205080204" pitchFamily="34" charset="-128"/>
              </a:rPr>
              <a:t> - </a:t>
            </a:r>
            <a:r>
              <a:rPr lang="en-GB" altLang="en-US" dirty="0">
                <a:ea typeface="ＭＳ Ｐゴシック" panose="020B0600070205080204" pitchFamily="34" charset="-128"/>
              </a:rPr>
              <a:t>Name</a:t>
            </a:r>
          </a:p>
          <a:p>
            <a:pPr marL="0" indent="0">
              <a:spcBef>
                <a:spcPts val="0"/>
              </a:spcBef>
              <a:spcAft>
                <a:spcPts val="2400"/>
              </a:spcAft>
              <a:buFontTx/>
              <a:buNone/>
            </a:pPr>
            <a:r>
              <a:rPr lang="en-GB" altLang="en-US" b="1" dirty="0">
                <a:solidFill>
                  <a:schemeClr val="accent1">
                    <a:lumMod val="75000"/>
                  </a:schemeClr>
                </a:solidFill>
                <a:ea typeface="ＭＳ Ｐゴシック" panose="020B0600070205080204" pitchFamily="34" charset="-128"/>
              </a:rPr>
              <a:t>A</a:t>
            </a:r>
            <a:r>
              <a:rPr lang="en-GB" altLang="en-US" dirty="0">
                <a:solidFill>
                  <a:schemeClr val="accent1">
                    <a:lumMod val="75000"/>
                  </a:schemeClr>
                </a:solidFill>
                <a:ea typeface="ＭＳ Ｐゴシック" panose="020B0600070205080204" pitchFamily="34" charset="-128"/>
              </a:rPr>
              <a:t> - </a:t>
            </a:r>
            <a:r>
              <a:rPr lang="en-GB" altLang="en-US" dirty="0">
                <a:ea typeface="ＭＳ Ｐゴシック" panose="020B0600070205080204" pitchFamily="34" charset="-128"/>
              </a:rPr>
              <a:t>Age (Including Date of Birth)</a:t>
            </a:r>
          </a:p>
          <a:p>
            <a:pPr marL="0" indent="0">
              <a:spcBef>
                <a:spcPts val="0"/>
              </a:spcBef>
              <a:spcAft>
                <a:spcPts val="2400"/>
              </a:spcAft>
              <a:buFontTx/>
              <a:buNone/>
            </a:pPr>
            <a:r>
              <a:rPr lang="en-GB" altLang="en-US" b="1" dirty="0">
                <a:solidFill>
                  <a:schemeClr val="accent1">
                    <a:lumMod val="75000"/>
                  </a:schemeClr>
                </a:solidFill>
                <a:ea typeface="ＭＳ Ｐゴシック" panose="020B0600070205080204" pitchFamily="34" charset="-128"/>
              </a:rPr>
              <a:t>S</a:t>
            </a:r>
            <a:r>
              <a:rPr lang="en-GB" altLang="en-US" dirty="0">
                <a:solidFill>
                  <a:schemeClr val="accent1">
                    <a:lumMod val="75000"/>
                  </a:schemeClr>
                </a:solidFill>
                <a:ea typeface="ＭＳ Ｐゴシック" panose="020B0600070205080204" pitchFamily="34" charset="-128"/>
              </a:rPr>
              <a:t> - </a:t>
            </a:r>
            <a:r>
              <a:rPr lang="en-GB" altLang="en-US" dirty="0">
                <a:ea typeface="ＭＳ Ｐゴシック" panose="020B0600070205080204" pitchFamily="34" charset="-128"/>
              </a:rPr>
              <a:t>Sex</a:t>
            </a:r>
          </a:p>
          <a:p>
            <a:pPr marL="0" indent="0">
              <a:spcBef>
                <a:spcPts val="0"/>
              </a:spcBef>
              <a:spcAft>
                <a:spcPts val="2400"/>
              </a:spcAft>
              <a:buFontTx/>
              <a:buNone/>
            </a:pPr>
            <a:r>
              <a:rPr lang="en-GB" altLang="en-US" b="1" dirty="0">
                <a:solidFill>
                  <a:schemeClr val="accent1">
                    <a:lumMod val="75000"/>
                  </a:schemeClr>
                </a:solidFill>
                <a:ea typeface="ＭＳ Ｐゴシック" panose="020B0600070205080204" pitchFamily="34" charset="-128"/>
              </a:rPr>
              <a:t>C</a:t>
            </a:r>
            <a:r>
              <a:rPr lang="en-GB" altLang="en-US" dirty="0">
                <a:solidFill>
                  <a:schemeClr val="accent1">
                    <a:lumMod val="75000"/>
                  </a:schemeClr>
                </a:solidFill>
                <a:ea typeface="ＭＳ Ｐゴシック" panose="020B0600070205080204" pitchFamily="34" charset="-128"/>
              </a:rPr>
              <a:t> - </a:t>
            </a:r>
            <a:r>
              <a:rPr lang="en-GB" altLang="en-US" dirty="0">
                <a:ea typeface="ＭＳ Ｐゴシック" panose="020B0600070205080204" pitchFamily="34" charset="-128"/>
              </a:rPr>
              <a:t>Colour (e.g. white, black, unknown)</a:t>
            </a:r>
          </a:p>
          <a:p>
            <a:pPr marL="0" indent="0">
              <a:spcBef>
                <a:spcPts val="0"/>
              </a:spcBef>
              <a:spcAft>
                <a:spcPts val="2400"/>
              </a:spcAft>
              <a:buFontTx/>
              <a:buNone/>
            </a:pPr>
            <a:r>
              <a:rPr lang="en-GB" altLang="en-US" b="1" dirty="0">
                <a:solidFill>
                  <a:schemeClr val="accent1">
                    <a:lumMod val="75000"/>
                  </a:schemeClr>
                </a:solidFill>
                <a:ea typeface="ＭＳ Ｐゴシック" panose="020B0600070205080204" pitchFamily="34" charset="-128"/>
              </a:rPr>
              <a:t>H</a:t>
            </a:r>
            <a:r>
              <a:rPr lang="en-GB" altLang="en-US" dirty="0">
                <a:solidFill>
                  <a:srgbClr val="262673"/>
                </a:solidFill>
                <a:ea typeface="ＭＳ Ｐゴシック" panose="020B0600070205080204" pitchFamily="34" charset="-128"/>
              </a:rPr>
              <a:t> </a:t>
            </a:r>
            <a:r>
              <a:rPr lang="en-GB" altLang="en-US" dirty="0">
                <a:ea typeface="ＭＳ Ｐゴシック" panose="020B0600070205080204" pitchFamily="34" charset="-128"/>
              </a:rPr>
              <a:t>- Height</a:t>
            </a: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19875" y="1708150"/>
            <a:ext cx="4514850" cy="2476500"/>
          </a:xfrm>
          <a:prstGeom prst="rect">
            <a:avLst/>
          </a:prstGeom>
        </p:spPr>
      </p:pic>
    </p:spTree>
    <p:extLst>
      <p:ext uri="{BB962C8B-B14F-4D97-AF65-F5344CB8AC3E}">
        <p14:creationId xmlns:p14="http://schemas.microsoft.com/office/powerpoint/2010/main" val="35486557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801880" y="577486"/>
            <a:ext cx="8045422" cy="46166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2400" b="1" i="0" u="none" strike="noStrike" kern="1200" cap="none" spc="0" normalizeH="0" baseline="0" noProof="0" dirty="0">
                <a:ln>
                  <a:noFill/>
                </a:ln>
                <a:solidFill>
                  <a:prstClr val="white"/>
                </a:solidFill>
                <a:effectLst/>
                <a:uLnTx/>
                <a:uFillTx/>
                <a:latin typeface="Arial" charset="0"/>
                <a:ea typeface="+mn-ea"/>
                <a:cs typeface="+mn-cs"/>
              </a:rPr>
              <a:t>Vehicle</a:t>
            </a:r>
            <a:r>
              <a:rPr kumimoji="0" lang="en-GB" sz="2400" b="1" i="0" u="none" strike="noStrike" kern="1200" cap="none" spc="0" normalizeH="0" noProof="0" dirty="0">
                <a:ln>
                  <a:noFill/>
                </a:ln>
                <a:solidFill>
                  <a:prstClr val="white"/>
                </a:solidFill>
                <a:effectLst/>
                <a:uLnTx/>
                <a:uFillTx/>
                <a:latin typeface="Arial" charset="0"/>
                <a:ea typeface="+mn-ea"/>
                <a:cs typeface="+mn-cs"/>
              </a:rPr>
              <a:t> Checks</a:t>
            </a:r>
            <a:endParaRPr kumimoji="0" lang="en-GB" sz="2400" b="1" i="0" u="none" strike="noStrike" kern="1200" cap="none" spc="0" normalizeH="0" baseline="0" noProof="0" dirty="0">
              <a:ln>
                <a:noFill/>
              </a:ln>
              <a:solidFill>
                <a:prstClr val="white"/>
              </a:solidFill>
              <a:effectLst/>
              <a:uLnTx/>
              <a:uFillTx/>
              <a:latin typeface="Arial" charset="0"/>
              <a:ea typeface="+mn-ea"/>
              <a:cs typeface="+mn-cs"/>
            </a:endParaRPr>
          </a:p>
        </p:txBody>
      </p:sp>
      <p:sp>
        <p:nvSpPr>
          <p:cNvPr id="5" name="Content Placeholder 2"/>
          <p:cNvSpPr txBox="1">
            <a:spLocks/>
          </p:cNvSpPr>
          <p:nvPr/>
        </p:nvSpPr>
        <p:spPr>
          <a:xfrm>
            <a:off x="1604119" y="1694073"/>
            <a:ext cx="2980581" cy="343672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Bef>
                <a:spcPts val="0"/>
              </a:spcBef>
              <a:spcAft>
                <a:spcPts val="4200"/>
              </a:spcAft>
              <a:buNone/>
              <a:defRPr/>
            </a:pPr>
            <a:r>
              <a:rPr lang="en-GB" altLang="en-US" b="1" dirty="0">
                <a:solidFill>
                  <a:srgbClr val="FF3300"/>
                </a:solidFill>
                <a:ea typeface="ＭＳ Ｐゴシック" panose="020B0600070205080204" pitchFamily="34" charset="-128"/>
              </a:rPr>
              <a:t>F</a:t>
            </a:r>
            <a:r>
              <a:rPr lang="en-GB" altLang="en-US" dirty="0">
                <a:solidFill>
                  <a:srgbClr val="262673"/>
                </a:solidFill>
                <a:ea typeface="ＭＳ Ｐゴシック" panose="020B0600070205080204" pitchFamily="34" charset="-128"/>
              </a:rPr>
              <a:t> </a:t>
            </a:r>
            <a:r>
              <a:rPr lang="en-GB" altLang="en-US" dirty="0">
                <a:ea typeface="ＭＳ Ｐゴシック" panose="020B0600070205080204" pitchFamily="34" charset="-128"/>
              </a:rPr>
              <a:t>- Force number</a:t>
            </a:r>
          </a:p>
          <a:p>
            <a:pPr marL="0" indent="0">
              <a:spcBef>
                <a:spcPts val="0"/>
              </a:spcBef>
              <a:spcAft>
                <a:spcPts val="4200"/>
              </a:spcAft>
              <a:buNone/>
              <a:defRPr/>
            </a:pPr>
            <a:r>
              <a:rPr lang="en-GB" altLang="en-US" b="1" dirty="0">
                <a:solidFill>
                  <a:srgbClr val="FF3300"/>
                </a:solidFill>
                <a:ea typeface="ＭＳ Ｐゴシック" panose="020B0600070205080204" pitchFamily="34" charset="-128"/>
              </a:rPr>
              <a:t>L</a:t>
            </a:r>
            <a:r>
              <a:rPr lang="en-GB" altLang="en-US" dirty="0">
                <a:solidFill>
                  <a:srgbClr val="262673"/>
                </a:solidFill>
                <a:ea typeface="ＭＳ Ｐゴシック" panose="020B0600070205080204" pitchFamily="34" charset="-128"/>
              </a:rPr>
              <a:t> </a:t>
            </a:r>
            <a:r>
              <a:rPr lang="en-GB" altLang="en-US" dirty="0">
                <a:ea typeface="ＭＳ Ｐゴシック" panose="020B0600070205080204" pitchFamily="34" charset="-128"/>
              </a:rPr>
              <a:t>- Location</a:t>
            </a:r>
          </a:p>
          <a:p>
            <a:pPr marL="0" indent="0">
              <a:spcBef>
                <a:spcPts val="0"/>
              </a:spcBef>
              <a:spcAft>
                <a:spcPts val="4200"/>
              </a:spcAft>
              <a:buNone/>
              <a:defRPr/>
            </a:pPr>
            <a:r>
              <a:rPr lang="en-GB" altLang="en-US" b="1" dirty="0">
                <a:solidFill>
                  <a:srgbClr val="0070C0"/>
                </a:solidFill>
                <a:ea typeface="ＭＳ Ｐゴシック" panose="020B0600070205080204" pitchFamily="34" charset="-128"/>
              </a:rPr>
              <a:t>I</a:t>
            </a:r>
            <a:r>
              <a:rPr lang="en-GB" altLang="en-US" dirty="0">
                <a:solidFill>
                  <a:srgbClr val="0070C0"/>
                </a:solidFill>
                <a:ea typeface="ＭＳ Ｐゴシック" panose="020B0600070205080204" pitchFamily="34" charset="-128"/>
              </a:rPr>
              <a:t> </a:t>
            </a:r>
            <a:r>
              <a:rPr lang="en-GB" altLang="en-US" dirty="0">
                <a:ea typeface="ＭＳ Ｐゴシック" panose="020B0600070205080204" pitchFamily="34" charset="-128"/>
              </a:rPr>
              <a:t>- Index</a:t>
            </a:r>
          </a:p>
          <a:p>
            <a:pPr marL="0" indent="0">
              <a:spcBef>
                <a:spcPts val="0"/>
              </a:spcBef>
              <a:spcAft>
                <a:spcPts val="4200"/>
              </a:spcAft>
              <a:buNone/>
              <a:defRPr/>
            </a:pPr>
            <a:r>
              <a:rPr lang="en-GB" altLang="en-US" b="1" dirty="0">
                <a:solidFill>
                  <a:srgbClr val="0070C0"/>
                </a:solidFill>
                <a:ea typeface="ＭＳ Ｐゴシック" panose="020B0600070205080204" pitchFamily="34" charset="-128"/>
              </a:rPr>
              <a:t>R</a:t>
            </a:r>
            <a:r>
              <a:rPr lang="en-GB" altLang="en-US" dirty="0">
                <a:solidFill>
                  <a:srgbClr val="262673"/>
                </a:solidFill>
                <a:ea typeface="ＭＳ Ｐゴシック" panose="020B0600070205080204" pitchFamily="34" charset="-128"/>
              </a:rPr>
              <a:t> </a:t>
            </a:r>
            <a:r>
              <a:rPr lang="en-GB" altLang="en-US" dirty="0">
                <a:ea typeface="ＭＳ Ｐゴシック" panose="020B0600070205080204" pitchFamily="34" charset="-128"/>
              </a:rPr>
              <a:t>- Reason</a:t>
            </a:r>
          </a:p>
          <a:p>
            <a:pPr>
              <a:spcAft>
                <a:spcPts val="4200"/>
              </a:spcAft>
            </a:pPr>
            <a:endParaRPr lang="en-GB" dirty="0"/>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30862" y="259986"/>
            <a:ext cx="5037138" cy="5037138"/>
          </a:xfrm>
          <a:prstGeom prst="rect">
            <a:avLst/>
          </a:prstGeom>
        </p:spPr>
      </p:pic>
    </p:spTree>
    <p:extLst>
      <p:ext uri="{BB962C8B-B14F-4D97-AF65-F5344CB8AC3E}">
        <p14:creationId xmlns:p14="http://schemas.microsoft.com/office/powerpoint/2010/main" val="9896987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801880" y="577486"/>
            <a:ext cx="8045422" cy="46166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2400" b="1" i="0" u="none" strike="noStrike" kern="1200" cap="none" spc="0" normalizeH="0" baseline="0" noProof="0" dirty="0">
                <a:ln>
                  <a:noFill/>
                </a:ln>
                <a:solidFill>
                  <a:prstClr val="white"/>
                </a:solidFill>
                <a:effectLst/>
                <a:uLnTx/>
                <a:uFillTx/>
                <a:latin typeface="Arial" charset="0"/>
                <a:ea typeface="+mn-ea"/>
                <a:cs typeface="+mn-cs"/>
              </a:rPr>
              <a:t>Vehicle</a:t>
            </a:r>
            <a:r>
              <a:rPr kumimoji="0" lang="en-GB" sz="2400" b="1" i="0" u="none" strike="noStrike" kern="1200" cap="none" spc="0" normalizeH="0" noProof="0" dirty="0">
                <a:ln>
                  <a:noFill/>
                </a:ln>
                <a:solidFill>
                  <a:prstClr val="white"/>
                </a:solidFill>
                <a:effectLst/>
                <a:uLnTx/>
                <a:uFillTx/>
                <a:latin typeface="Arial" charset="0"/>
                <a:ea typeface="+mn-ea"/>
                <a:cs typeface="+mn-cs"/>
              </a:rPr>
              <a:t> Information / Reports</a:t>
            </a:r>
            <a:endParaRPr kumimoji="0" lang="en-GB" sz="2400" b="1" i="0" u="none" strike="noStrike" kern="1200" cap="none" spc="0" normalizeH="0" baseline="0" noProof="0" dirty="0">
              <a:ln>
                <a:noFill/>
              </a:ln>
              <a:solidFill>
                <a:prstClr val="white"/>
              </a:solidFill>
              <a:effectLst/>
              <a:uLnTx/>
              <a:uFillTx/>
              <a:latin typeface="Arial" charset="0"/>
              <a:ea typeface="+mn-ea"/>
              <a:cs typeface="+mn-cs"/>
            </a:endParaRPr>
          </a:p>
        </p:txBody>
      </p:sp>
      <p:sp>
        <p:nvSpPr>
          <p:cNvPr id="6" name="Rectangle 3"/>
          <p:cNvSpPr txBox="1">
            <a:spLocks noChangeArrowheads="1"/>
          </p:cNvSpPr>
          <p:nvPr/>
        </p:nvSpPr>
        <p:spPr>
          <a:xfrm>
            <a:off x="1922502" y="2039938"/>
            <a:ext cx="8229600" cy="2544762"/>
          </a:xfrm>
          <a:prstGeom prst="rect">
            <a:avLst/>
          </a:prstGeom>
        </p:spPr>
        <p:txBody>
          <a:bodyPr numCol="2"/>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ts val="0"/>
              </a:spcBef>
              <a:spcAft>
                <a:spcPts val="600"/>
              </a:spcAft>
              <a:defRPr/>
            </a:pPr>
            <a:r>
              <a:rPr lang="en-GB" altLang="en-US" dirty="0">
                <a:ea typeface="ＭＳ Ｐゴシック" panose="020B0600070205080204" pitchFamily="34" charset="-128"/>
              </a:rPr>
              <a:t>Lost or Stolen</a:t>
            </a:r>
          </a:p>
          <a:p>
            <a:pPr>
              <a:spcBef>
                <a:spcPts val="0"/>
              </a:spcBef>
              <a:spcAft>
                <a:spcPts val="600"/>
              </a:spcAft>
              <a:defRPr/>
            </a:pPr>
            <a:r>
              <a:rPr lang="en-GB" altLang="en-US" dirty="0">
                <a:ea typeface="ＭＳ Ｐゴシック" panose="020B0600070205080204" pitchFamily="34" charset="-128"/>
              </a:rPr>
              <a:t>Found</a:t>
            </a:r>
          </a:p>
          <a:p>
            <a:pPr>
              <a:spcBef>
                <a:spcPts val="0"/>
              </a:spcBef>
              <a:spcAft>
                <a:spcPts val="600"/>
              </a:spcAft>
              <a:defRPr/>
            </a:pPr>
            <a:r>
              <a:rPr lang="en-GB" altLang="en-US" dirty="0">
                <a:ea typeface="ＭＳ Ｐゴシック" panose="020B0600070205080204" pitchFamily="34" charset="-128"/>
              </a:rPr>
              <a:t>Information</a:t>
            </a:r>
          </a:p>
          <a:p>
            <a:pPr>
              <a:spcBef>
                <a:spcPts val="0"/>
              </a:spcBef>
              <a:spcAft>
                <a:spcPts val="600"/>
              </a:spcAft>
              <a:defRPr/>
            </a:pPr>
            <a:r>
              <a:rPr lang="en-GB" altLang="en-US" dirty="0">
                <a:ea typeface="ＭＳ Ｐゴシック" panose="020B0600070205080204" pitchFamily="34" charset="-128"/>
              </a:rPr>
              <a:t>Restricted</a:t>
            </a:r>
          </a:p>
          <a:p>
            <a:pPr>
              <a:spcBef>
                <a:spcPts val="0"/>
              </a:spcBef>
              <a:spcAft>
                <a:spcPts val="600"/>
              </a:spcAft>
              <a:defRPr/>
            </a:pPr>
            <a:r>
              <a:rPr lang="en-GB" altLang="en-US" dirty="0">
                <a:ea typeface="ＭＳ Ｐゴシック" panose="020B0600070205080204" pitchFamily="34" charset="-128"/>
              </a:rPr>
              <a:t>Destroyed</a:t>
            </a:r>
          </a:p>
          <a:p>
            <a:pPr>
              <a:spcBef>
                <a:spcPts val="0"/>
              </a:spcBef>
              <a:spcAft>
                <a:spcPts val="600"/>
              </a:spcAft>
              <a:defRPr/>
            </a:pPr>
            <a:r>
              <a:rPr lang="en-GB" altLang="en-US" dirty="0">
                <a:ea typeface="ＭＳ Ｐゴシック" panose="020B0600070205080204" pitchFamily="34" charset="-128"/>
              </a:rPr>
              <a:t>V23 submitted</a:t>
            </a:r>
          </a:p>
          <a:p>
            <a:pPr>
              <a:spcBef>
                <a:spcPts val="0"/>
              </a:spcBef>
              <a:spcAft>
                <a:spcPts val="600"/>
              </a:spcAft>
              <a:defRPr/>
            </a:pPr>
            <a:r>
              <a:rPr lang="en-GB" altLang="en-US" dirty="0">
                <a:ea typeface="ＭＳ Ｐゴシック" panose="020B0600070205080204" pitchFamily="34" charset="-128"/>
              </a:rPr>
              <a:t>Scrapped</a:t>
            </a:r>
          </a:p>
          <a:p>
            <a:pPr>
              <a:spcBef>
                <a:spcPts val="0"/>
              </a:spcBef>
              <a:spcAft>
                <a:spcPts val="600"/>
              </a:spcAft>
              <a:defRPr/>
            </a:pPr>
            <a:r>
              <a:rPr lang="en-GB" altLang="en-US" dirty="0">
                <a:ea typeface="ＭＳ Ｐゴシック" panose="020B0600070205080204" pitchFamily="34" charset="-128"/>
              </a:rPr>
              <a:t>VEL expired</a:t>
            </a:r>
          </a:p>
          <a:p>
            <a:pPr>
              <a:spcBef>
                <a:spcPts val="0"/>
              </a:spcBef>
              <a:spcAft>
                <a:spcPts val="600"/>
              </a:spcAft>
              <a:defRPr/>
            </a:pPr>
            <a:r>
              <a:rPr lang="en-GB" altLang="en-US" dirty="0">
                <a:ea typeface="ＭＳ Ｐゴシック" panose="020B0600070205080204" pitchFamily="34" charset="-128"/>
              </a:rPr>
              <a:t>SORN (Statutory off road Notification)</a:t>
            </a:r>
          </a:p>
        </p:txBody>
      </p:sp>
    </p:spTree>
    <p:extLst>
      <p:ext uri="{BB962C8B-B14F-4D97-AF65-F5344CB8AC3E}">
        <p14:creationId xmlns:p14="http://schemas.microsoft.com/office/powerpoint/2010/main" val="31721708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6">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6">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061742" y="186928"/>
            <a:ext cx="8045422" cy="46166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2400" b="1" i="0" u="none" strike="noStrike" kern="1200" cap="none" spc="0" normalizeH="0" baseline="0" noProof="0" dirty="0">
                <a:ln>
                  <a:noFill/>
                </a:ln>
                <a:solidFill>
                  <a:prstClr val="white"/>
                </a:solidFill>
                <a:effectLst/>
                <a:uLnTx/>
                <a:uFillTx/>
                <a:latin typeface="Arial" charset="0"/>
                <a:ea typeface="+mn-ea"/>
                <a:cs typeface="+mn-cs"/>
              </a:rPr>
              <a:t>Other Identification Checks</a:t>
            </a:r>
          </a:p>
        </p:txBody>
      </p:sp>
      <p:pic>
        <p:nvPicPr>
          <p:cNvPr id="5" name="Picture 4"/>
          <p:cNvPicPr>
            <a:picLocks noChangeAspect="1"/>
          </p:cNvPicPr>
          <p:nvPr/>
        </p:nvPicPr>
        <p:blipFill rotWithShape="1">
          <a:blip r:embed="rId3">
            <a:extLst>
              <a:ext uri="{28A0092B-C50C-407E-A947-70E740481C1C}">
                <a14:useLocalDpi xmlns:a14="http://schemas.microsoft.com/office/drawing/2010/main" val="0"/>
              </a:ext>
            </a:extLst>
          </a:blip>
          <a:srcRect l="11482" r="15333"/>
          <a:stretch/>
        </p:blipFill>
        <p:spPr>
          <a:xfrm>
            <a:off x="5533754" y="1455068"/>
            <a:ext cx="2973016" cy="1854539"/>
          </a:xfrm>
          <a:prstGeom prst="rect">
            <a:avLst/>
          </a:prstGeom>
        </p:spPr>
      </p:pic>
      <p:pic>
        <p:nvPicPr>
          <p:cNvPr id="7" name="Picture 6"/>
          <p:cNvPicPr>
            <a:picLocks noChangeAspect="1"/>
          </p:cNvPicPr>
          <p:nvPr/>
        </p:nvPicPr>
        <p:blipFill>
          <a:blip r:embed="rId4"/>
          <a:stretch>
            <a:fillRect/>
          </a:stretch>
        </p:blipFill>
        <p:spPr>
          <a:xfrm>
            <a:off x="7020262" y="3615397"/>
            <a:ext cx="2973018" cy="1846595"/>
          </a:xfrm>
          <a:prstGeom prst="rect">
            <a:avLst/>
          </a:prstGeom>
        </p:spPr>
      </p:pic>
      <p:pic>
        <p:nvPicPr>
          <p:cNvPr id="8" name="Picture 7"/>
          <p:cNvPicPr>
            <a:picLocks noChangeAspect="1"/>
          </p:cNvPicPr>
          <p:nvPr/>
        </p:nvPicPr>
        <p:blipFill>
          <a:blip r:embed="rId5"/>
          <a:stretch>
            <a:fillRect/>
          </a:stretch>
        </p:blipFill>
        <p:spPr>
          <a:xfrm>
            <a:off x="8632551" y="1589532"/>
            <a:ext cx="2973019" cy="1585610"/>
          </a:xfrm>
          <a:prstGeom prst="rect">
            <a:avLst/>
          </a:prstGeom>
        </p:spPr>
      </p:pic>
      <p:sp>
        <p:nvSpPr>
          <p:cNvPr id="9" name="Rectangle 3"/>
          <p:cNvSpPr txBox="1">
            <a:spLocks noChangeArrowheads="1"/>
          </p:cNvSpPr>
          <p:nvPr/>
        </p:nvSpPr>
        <p:spPr>
          <a:xfrm>
            <a:off x="1257300" y="1332533"/>
            <a:ext cx="3835400" cy="5107706"/>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Bef>
                <a:spcPts val="0"/>
              </a:spcBef>
              <a:spcAft>
                <a:spcPts val="3000"/>
              </a:spcAft>
              <a:buNone/>
              <a:defRPr/>
            </a:pPr>
            <a:r>
              <a:rPr lang="en-GB" altLang="en-US" dirty="0">
                <a:ea typeface="ＭＳ Ｐゴシック" panose="020B0600070205080204" pitchFamily="34" charset="-128"/>
              </a:rPr>
              <a:t>VIN check</a:t>
            </a:r>
          </a:p>
          <a:p>
            <a:pPr marL="0" indent="0">
              <a:spcBef>
                <a:spcPts val="0"/>
              </a:spcBef>
              <a:spcAft>
                <a:spcPts val="3000"/>
              </a:spcAft>
              <a:buNone/>
              <a:defRPr/>
            </a:pPr>
            <a:r>
              <a:rPr lang="en-GB" altLang="en-US" dirty="0">
                <a:ea typeface="ＭＳ Ｐゴシック" panose="020B0600070205080204" pitchFamily="34" charset="-128"/>
              </a:rPr>
              <a:t>Partial VIN check</a:t>
            </a:r>
          </a:p>
          <a:p>
            <a:pPr marL="0" indent="0">
              <a:spcBef>
                <a:spcPts val="0"/>
              </a:spcBef>
              <a:spcAft>
                <a:spcPts val="3000"/>
              </a:spcAft>
              <a:buFontTx/>
              <a:buNone/>
              <a:defRPr/>
            </a:pPr>
            <a:r>
              <a:rPr lang="en-GB" altLang="en-US" dirty="0">
                <a:ea typeface="ＭＳ Ｐゴシック" panose="020B0600070205080204" pitchFamily="34" charset="-128"/>
              </a:rPr>
              <a:t>Engine number check</a:t>
            </a:r>
          </a:p>
          <a:p>
            <a:pPr marL="0" indent="0">
              <a:spcBef>
                <a:spcPts val="0"/>
              </a:spcBef>
              <a:spcAft>
                <a:spcPts val="3000"/>
              </a:spcAft>
              <a:buFontTx/>
              <a:buNone/>
              <a:defRPr/>
            </a:pPr>
            <a:r>
              <a:rPr lang="en-GB" altLang="en-US" dirty="0">
                <a:ea typeface="ＭＳ Ｐゴシック" panose="020B0600070205080204" pitchFamily="34" charset="-128"/>
              </a:rPr>
              <a:t>VODS</a:t>
            </a:r>
          </a:p>
          <a:p>
            <a:pPr marL="0" indent="0">
              <a:spcBef>
                <a:spcPts val="0"/>
              </a:spcBef>
              <a:spcAft>
                <a:spcPts val="3000"/>
              </a:spcAft>
              <a:buFontTx/>
              <a:buNone/>
              <a:defRPr/>
            </a:pPr>
            <a:r>
              <a:rPr lang="en-GB" altLang="en-US" dirty="0">
                <a:ea typeface="ＭＳ Ｐゴシック" panose="020B0600070205080204" pitchFamily="34" charset="-128"/>
              </a:rPr>
              <a:t>Insurance</a:t>
            </a:r>
          </a:p>
          <a:p>
            <a:pPr marL="0" indent="0">
              <a:spcBef>
                <a:spcPts val="0"/>
              </a:spcBef>
              <a:spcAft>
                <a:spcPts val="3000"/>
              </a:spcAft>
              <a:buFontTx/>
              <a:buNone/>
              <a:defRPr/>
            </a:pPr>
            <a:r>
              <a:rPr lang="en-GB" altLang="en-US" dirty="0">
                <a:ea typeface="ＭＳ Ｐゴシック" panose="020B0600070205080204" pitchFamily="34" charset="-128"/>
              </a:rPr>
              <a:t>MOT test Certificate</a:t>
            </a:r>
          </a:p>
        </p:txBody>
      </p:sp>
    </p:spTree>
    <p:extLst>
      <p:ext uri="{BB962C8B-B14F-4D97-AF65-F5344CB8AC3E}">
        <p14:creationId xmlns:p14="http://schemas.microsoft.com/office/powerpoint/2010/main" val="17245362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9">
                                            <p:txEl>
                                              <p:pRg st="4" end="4"/>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7"/>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9">
                                            <p:txEl>
                                              <p:pRg st="5" end="5"/>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356204" y="1267136"/>
            <a:ext cx="2732552" cy="2415484"/>
          </a:xfrm>
          <a:prstGeom prst="rect">
            <a:avLst/>
          </a:prstGeom>
        </p:spPr>
      </p:pic>
      <p:sp>
        <p:nvSpPr>
          <p:cNvPr id="4" name="TextBox 3"/>
          <p:cNvSpPr txBox="1"/>
          <p:nvPr/>
        </p:nvSpPr>
        <p:spPr>
          <a:xfrm>
            <a:off x="1897246" y="206386"/>
            <a:ext cx="8045422" cy="46166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2400" b="1" i="0" u="none" strike="noStrike" kern="1200" cap="none" spc="0" normalizeH="0" baseline="0" noProof="0" dirty="0">
                <a:ln>
                  <a:noFill/>
                </a:ln>
                <a:solidFill>
                  <a:prstClr val="white"/>
                </a:solidFill>
                <a:effectLst/>
                <a:uLnTx/>
                <a:uFillTx/>
                <a:latin typeface="Arial" charset="0"/>
                <a:ea typeface="+mn-ea"/>
                <a:cs typeface="+mn-cs"/>
              </a:rPr>
              <a:t>Property</a:t>
            </a:r>
          </a:p>
        </p:txBody>
      </p:sp>
      <p:pic>
        <p:nvPicPr>
          <p:cNvPr id="7" name="Picture 6"/>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538354" y="3910605"/>
            <a:ext cx="6258623" cy="1987207"/>
          </a:xfrm>
          <a:prstGeom prst="rect">
            <a:avLst/>
          </a:prstGeom>
        </p:spPr>
      </p:pic>
      <p:pic>
        <p:nvPicPr>
          <p:cNvPr id="8" name="Picture 7"/>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38798" y="1371921"/>
            <a:ext cx="3130493" cy="2408072"/>
          </a:xfrm>
          <a:prstGeom prst="rect">
            <a:avLst/>
          </a:prstGeom>
        </p:spPr>
      </p:pic>
      <p:pic>
        <p:nvPicPr>
          <p:cNvPr id="9" name="Picture 8"/>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796977" y="3378976"/>
            <a:ext cx="5715000" cy="3810000"/>
          </a:xfrm>
          <a:prstGeom prst="rect">
            <a:avLst/>
          </a:prstGeom>
        </p:spPr>
      </p:pic>
      <p:pic>
        <p:nvPicPr>
          <p:cNvPr id="5" name="Picture 4"/>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6922529" y="2383907"/>
            <a:ext cx="3007613" cy="2528756"/>
          </a:xfrm>
          <a:prstGeom prst="rect">
            <a:avLst/>
          </a:prstGeom>
        </p:spPr>
      </p:pic>
      <p:pic>
        <p:nvPicPr>
          <p:cNvPr id="2" name="Picture 1"/>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rot="10800000">
            <a:off x="6935055" y="1102663"/>
            <a:ext cx="4182265" cy="1330237"/>
          </a:xfrm>
          <a:prstGeom prst="rect">
            <a:avLst/>
          </a:prstGeom>
        </p:spPr>
      </p:pic>
      <p:pic>
        <p:nvPicPr>
          <p:cNvPr id="6" name="Picture 5"/>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7222559" y="954808"/>
            <a:ext cx="4389068" cy="822950"/>
          </a:xfrm>
          <a:prstGeom prst="rect">
            <a:avLst/>
          </a:prstGeom>
        </p:spPr>
      </p:pic>
      <p:pic>
        <p:nvPicPr>
          <p:cNvPr id="11" name="Picture 10"/>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9942668" y="1825461"/>
            <a:ext cx="2181175" cy="1796743"/>
          </a:xfrm>
          <a:prstGeom prst="rect">
            <a:avLst/>
          </a:prstGeom>
        </p:spPr>
      </p:pic>
    </p:spTree>
    <p:extLst>
      <p:ext uri="{BB962C8B-B14F-4D97-AF65-F5344CB8AC3E}">
        <p14:creationId xmlns:p14="http://schemas.microsoft.com/office/powerpoint/2010/main" val="11915256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26"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wipe(down)">
                                      <p:cBhvr>
                                        <p:cTn id="19" dur="580">
                                          <p:stCondLst>
                                            <p:cond delay="0"/>
                                          </p:stCondLst>
                                        </p:cTn>
                                        <p:tgtEl>
                                          <p:spTgt spid="5"/>
                                        </p:tgtEl>
                                      </p:cBhvr>
                                    </p:animEffect>
                                    <p:anim calcmode="lin" valueType="num">
                                      <p:cBhvr>
                                        <p:cTn id="20" dur="1822"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21" dur="664"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22" dur="664" tmFilter="0, 0; 0.125,0.2665; 0.25,0.4; 0.375,0.465; 0.5,0.5;  0.625,0.535; 0.75,0.6; 0.875,0.7335; 1,1">
                                          <p:stCondLst>
                                            <p:cond delay="664"/>
                                          </p:stCondLst>
                                        </p:cTn>
                                        <p:tgtEl>
                                          <p:spTgt spid="5"/>
                                        </p:tgtEl>
                                        <p:attrNameLst>
                                          <p:attrName>ppt_y</p:attrName>
                                        </p:attrNameLst>
                                      </p:cBhvr>
                                      <p:tavLst>
                                        <p:tav tm="0" fmla="#ppt_y-sin(pi*$)/9">
                                          <p:val>
                                            <p:fltVal val="0"/>
                                          </p:val>
                                        </p:tav>
                                        <p:tav tm="100000">
                                          <p:val>
                                            <p:fltVal val="1"/>
                                          </p:val>
                                        </p:tav>
                                      </p:tavLst>
                                    </p:anim>
                                    <p:anim calcmode="lin" valueType="num">
                                      <p:cBhvr>
                                        <p:cTn id="23" dur="332" tmFilter="0, 0; 0.125,0.2665; 0.25,0.4; 0.375,0.465; 0.5,0.5;  0.625,0.535; 0.75,0.6; 0.875,0.7335; 1,1">
                                          <p:stCondLst>
                                            <p:cond delay="1324"/>
                                          </p:stCondLst>
                                        </p:cTn>
                                        <p:tgtEl>
                                          <p:spTgt spid="5"/>
                                        </p:tgtEl>
                                        <p:attrNameLst>
                                          <p:attrName>ppt_y</p:attrName>
                                        </p:attrNameLst>
                                      </p:cBhvr>
                                      <p:tavLst>
                                        <p:tav tm="0" fmla="#ppt_y-sin(pi*$)/27">
                                          <p:val>
                                            <p:fltVal val="0"/>
                                          </p:val>
                                        </p:tav>
                                        <p:tav tm="100000">
                                          <p:val>
                                            <p:fltVal val="1"/>
                                          </p:val>
                                        </p:tav>
                                      </p:tavLst>
                                    </p:anim>
                                    <p:anim calcmode="lin" valueType="num">
                                      <p:cBhvr>
                                        <p:cTn id="24" dur="164" tmFilter="0, 0; 0.125,0.2665; 0.25,0.4; 0.375,0.465; 0.5,0.5;  0.625,0.535; 0.75,0.6; 0.875,0.7335; 1,1">
                                          <p:stCondLst>
                                            <p:cond delay="1656"/>
                                          </p:stCondLst>
                                        </p:cTn>
                                        <p:tgtEl>
                                          <p:spTgt spid="5"/>
                                        </p:tgtEl>
                                        <p:attrNameLst>
                                          <p:attrName>ppt_y</p:attrName>
                                        </p:attrNameLst>
                                      </p:cBhvr>
                                      <p:tavLst>
                                        <p:tav tm="0" fmla="#ppt_y-sin(pi*$)/81">
                                          <p:val>
                                            <p:fltVal val="0"/>
                                          </p:val>
                                        </p:tav>
                                        <p:tav tm="100000">
                                          <p:val>
                                            <p:fltVal val="1"/>
                                          </p:val>
                                        </p:tav>
                                      </p:tavLst>
                                    </p:anim>
                                    <p:animScale>
                                      <p:cBhvr>
                                        <p:cTn id="25" dur="26">
                                          <p:stCondLst>
                                            <p:cond delay="650"/>
                                          </p:stCondLst>
                                        </p:cTn>
                                        <p:tgtEl>
                                          <p:spTgt spid="5"/>
                                        </p:tgtEl>
                                      </p:cBhvr>
                                      <p:to x="100000" y="60000"/>
                                    </p:animScale>
                                    <p:animScale>
                                      <p:cBhvr>
                                        <p:cTn id="26" dur="166" decel="50000">
                                          <p:stCondLst>
                                            <p:cond delay="676"/>
                                          </p:stCondLst>
                                        </p:cTn>
                                        <p:tgtEl>
                                          <p:spTgt spid="5"/>
                                        </p:tgtEl>
                                      </p:cBhvr>
                                      <p:to x="100000" y="100000"/>
                                    </p:animScale>
                                    <p:animScale>
                                      <p:cBhvr>
                                        <p:cTn id="27" dur="26">
                                          <p:stCondLst>
                                            <p:cond delay="1312"/>
                                          </p:stCondLst>
                                        </p:cTn>
                                        <p:tgtEl>
                                          <p:spTgt spid="5"/>
                                        </p:tgtEl>
                                      </p:cBhvr>
                                      <p:to x="100000" y="80000"/>
                                    </p:animScale>
                                    <p:animScale>
                                      <p:cBhvr>
                                        <p:cTn id="28" dur="166" decel="50000">
                                          <p:stCondLst>
                                            <p:cond delay="1338"/>
                                          </p:stCondLst>
                                        </p:cTn>
                                        <p:tgtEl>
                                          <p:spTgt spid="5"/>
                                        </p:tgtEl>
                                      </p:cBhvr>
                                      <p:to x="100000" y="100000"/>
                                    </p:animScale>
                                    <p:animScale>
                                      <p:cBhvr>
                                        <p:cTn id="29" dur="26">
                                          <p:stCondLst>
                                            <p:cond delay="1642"/>
                                          </p:stCondLst>
                                        </p:cTn>
                                        <p:tgtEl>
                                          <p:spTgt spid="5"/>
                                        </p:tgtEl>
                                      </p:cBhvr>
                                      <p:to x="100000" y="90000"/>
                                    </p:animScale>
                                    <p:animScale>
                                      <p:cBhvr>
                                        <p:cTn id="30" dur="166" decel="50000">
                                          <p:stCondLst>
                                            <p:cond delay="1668"/>
                                          </p:stCondLst>
                                        </p:cTn>
                                        <p:tgtEl>
                                          <p:spTgt spid="5"/>
                                        </p:tgtEl>
                                      </p:cBhvr>
                                      <p:to x="100000" y="100000"/>
                                    </p:animScale>
                                    <p:animScale>
                                      <p:cBhvr>
                                        <p:cTn id="31" dur="26">
                                          <p:stCondLst>
                                            <p:cond delay="1808"/>
                                          </p:stCondLst>
                                        </p:cTn>
                                        <p:tgtEl>
                                          <p:spTgt spid="5"/>
                                        </p:tgtEl>
                                      </p:cBhvr>
                                      <p:to x="100000" y="95000"/>
                                    </p:animScale>
                                    <p:animScale>
                                      <p:cBhvr>
                                        <p:cTn id="32" dur="166" decel="50000">
                                          <p:stCondLst>
                                            <p:cond delay="1834"/>
                                          </p:stCondLst>
                                        </p:cTn>
                                        <p:tgtEl>
                                          <p:spTgt spid="5"/>
                                        </p:tgtEl>
                                      </p:cBhvr>
                                      <p:to x="100000" y="100000"/>
                                    </p:animScale>
                                  </p:childTnLst>
                                  <p:subTnLst>
                                    <p:audio>
                                      <p:cMediaNode>
                                        <p:cTn display="0" masterRel="sameClick">
                                          <p:stCondLst>
                                            <p:cond evt="begin" delay="0">
                                              <p:tn val="17"/>
                                            </p:cond>
                                          </p:stCondLst>
                                          <p:endCondLst>
                                            <p:cond evt="onStopAudio" delay="0">
                                              <p:tgtEl>
                                                <p:sldTgt/>
                                              </p:tgtEl>
                                            </p:cond>
                                          </p:endCondLst>
                                        </p:cTn>
                                        <p:tgtEl>
                                          <p:sndTgt r:embed="rId3" name="Bleat-SoundBible.com-893851569.wav"/>
                                        </p:tgtEl>
                                      </p:cMediaNode>
                                    </p:audio>
                                  </p:sub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7"/>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nodeType="clickEffect">
                                  <p:stCondLst>
                                    <p:cond delay="0"/>
                                  </p:stCondLst>
                                  <p:childTnLst>
                                    <p:set>
                                      <p:cBhvr>
                                        <p:cTn id="40" dur="1" fill="hold">
                                          <p:stCondLst>
                                            <p:cond delay="0"/>
                                          </p:stCondLst>
                                        </p:cTn>
                                        <p:tgtEl>
                                          <p:spTgt spid="2"/>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6"/>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3"/>
          <a:stretch>
            <a:fillRect/>
          </a:stretch>
        </p:blipFill>
        <p:spPr>
          <a:xfrm>
            <a:off x="8534935" y="391246"/>
            <a:ext cx="3276065" cy="4849353"/>
          </a:xfrm>
          <a:prstGeom prst="rect">
            <a:avLst/>
          </a:prstGeom>
        </p:spPr>
      </p:pic>
      <p:sp>
        <p:nvSpPr>
          <p:cNvPr id="4" name="TextBox 3"/>
          <p:cNvSpPr txBox="1"/>
          <p:nvPr/>
        </p:nvSpPr>
        <p:spPr>
          <a:xfrm>
            <a:off x="1801880" y="577486"/>
            <a:ext cx="8045422" cy="46166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2400" b="1" i="0" u="none" strike="noStrike" kern="1200" cap="none" spc="0" normalizeH="0" baseline="0" noProof="0" dirty="0">
                <a:ln>
                  <a:noFill/>
                </a:ln>
                <a:solidFill>
                  <a:prstClr val="white"/>
                </a:solidFill>
                <a:effectLst/>
                <a:uLnTx/>
                <a:uFillTx/>
                <a:latin typeface="Arial" charset="0"/>
                <a:ea typeface="+mn-ea"/>
                <a:cs typeface="+mn-cs"/>
              </a:rPr>
              <a:t>Carrying</a:t>
            </a:r>
            <a:r>
              <a:rPr kumimoji="0" lang="en-GB" sz="2400" b="1" i="0" u="none" strike="noStrike" kern="1200" cap="none" spc="0" normalizeH="0" noProof="0" dirty="0">
                <a:ln>
                  <a:noFill/>
                </a:ln>
                <a:solidFill>
                  <a:prstClr val="white"/>
                </a:solidFill>
                <a:effectLst/>
                <a:uLnTx/>
                <a:uFillTx/>
                <a:latin typeface="Arial" charset="0"/>
                <a:ea typeface="+mn-ea"/>
                <a:cs typeface="+mn-cs"/>
              </a:rPr>
              <a:t> out a PNC Check</a:t>
            </a:r>
            <a:endParaRPr kumimoji="0" lang="en-GB" sz="2400" b="1" i="0" u="none" strike="noStrike" kern="1200" cap="none" spc="0" normalizeH="0" baseline="0" noProof="0" dirty="0">
              <a:ln>
                <a:noFill/>
              </a:ln>
              <a:solidFill>
                <a:prstClr val="white"/>
              </a:solidFill>
              <a:effectLst/>
              <a:uLnTx/>
              <a:uFillTx/>
              <a:latin typeface="Arial" charset="0"/>
              <a:ea typeface="+mn-ea"/>
              <a:cs typeface="+mn-cs"/>
            </a:endParaRPr>
          </a:p>
        </p:txBody>
      </p:sp>
      <p:sp>
        <p:nvSpPr>
          <p:cNvPr id="5" name="Rectangle 3"/>
          <p:cNvSpPr txBox="1">
            <a:spLocks noChangeArrowheads="1"/>
          </p:cNvSpPr>
          <p:nvPr/>
        </p:nvSpPr>
        <p:spPr>
          <a:xfrm>
            <a:off x="1092200" y="1219200"/>
            <a:ext cx="8229600" cy="492514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Bef>
                <a:spcPts val="0"/>
              </a:spcBef>
              <a:spcAft>
                <a:spcPts val="2400"/>
              </a:spcAft>
              <a:buFontTx/>
              <a:buNone/>
            </a:pPr>
            <a:r>
              <a:rPr lang="en-GB" altLang="en-US" dirty="0">
                <a:ea typeface="ＭＳ Ｐゴシック" panose="020B0600070205080204" pitchFamily="34" charset="-128"/>
              </a:rPr>
              <a:t>Use “Airwave” to request ….</a:t>
            </a:r>
          </a:p>
          <a:p>
            <a:pPr marL="0" indent="0">
              <a:spcBef>
                <a:spcPts val="0"/>
              </a:spcBef>
              <a:spcAft>
                <a:spcPts val="2400"/>
              </a:spcAft>
              <a:buFontTx/>
              <a:buNone/>
            </a:pPr>
            <a:r>
              <a:rPr lang="en-GB" altLang="en-US" dirty="0">
                <a:ea typeface="ＭＳ Ｐゴシック" panose="020B0600070205080204" pitchFamily="34" charset="-128"/>
              </a:rPr>
              <a:t>and </a:t>
            </a:r>
            <a:r>
              <a:rPr lang="en-GB" altLang="en-US" b="1" dirty="0">
                <a:solidFill>
                  <a:srgbClr val="FF0000"/>
                </a:solidFill>
                <a:ea typeface="ＭＳ Ｐゴシック" panose="020B0600070205080204" pitchFamily="34" charset="-128"/>
              </a:rPr>
              <a:t>WAIT</a:t>
            </a:r>
            <a:endParaRPr lang="en-GB" altLang="en-US" dirty="0">
              <a:solidFill>
                <a:srgbClr val="FF0000"/>
              </a:solidFill>
              <a:ea typeface="ＭＳ Ｐゴシック" panose="020B0600070205080204" pitchFamily="34" charset="-128"/>
            </a:endParaRPr>
          </a:p>
          <a:p>
            <a:pPr marL="0" indent="0">
              <a:spcBef>
                <a:spcPts val="0"/>
              </a:spcBef>
              <a:spcAft>
                <a:spcPts val="2400"/>
              </a:spcAft>
              <a:buFontTx/>
              <a:buNone/>
            </a:pPr>
            <a:r>
              <a:rPr lang="en-GB" altLang="en-US" dirty="0">
                <a:ea typeface="ＭＳ Ｐゴシック" panose="020B0600070205080204" pitchFamily="34" charset="-128"/>
              </a:rPr>
              <a:t>When asked to “Go ahead” with your check...</a:t>
            </a:r>
          </a:p>
          <a:p>
            <a:pPr marL="0" indent="0">
              <a:spcBef>
                <a:spcPts val="0"/>
              </a:spcBef>
              <a:spcAft>
                <a:spcPts val="2400"/>
              </a:spcAft>
              <a:buFontTx/>
              <a:buNone/>
            </a:pPr>
            <a:r>
              <a:rPr lang="en-GB" altLang="en-US" dirty="0">
                <a:ea typeface="ＭＳ Ｐゴシック" panose="020B0600070205080204" pitchFamily="34" charset="-128"/>
              </a:rPr>
              <a:t>Identify yourself (Force Number)</a:t>
            </a:r>
          </a:p>
          <a:p>
            <a:pPr marL="0" indent="0">
              <a:spcBef>
                <a:spcPts val="0"/>
              </a:spcBef>
              <a:spcAft>
                <a:spcPts val="2400"/>
              </a:spcAft>
              <a:buFontTx/>
              <a:buNone/>
            </a:pPr>
            <a:r>
              <a:rPr lang="en-GB" altLang="en-US" dirty="0">
                <a:ea typeface="ＭＳ Ｐゴシック" panose="020B0600070205080204" pitchFamily="34" charset="-128"/>
              </a:rPr>
              <a:t>Your Location (Where you are)</a:t>
            </a:r>
          </a:p>
          <a:p>
            <a:pPr>
              <a:spcBef>
                <a:spcPts val="0"/>
              </a:spcBef>
              <a:spcAft>
                <a:spcPts val="2400"/>
              </a:spcAft>
            </a:pPr>
            <a:r>
              <a:rPr lang="en-GB" altLang="en-US" dirty="0">
                <a:ea typeface="ＭＳ Ｐゴシック" panose="020B0600070205080204" pitchFamily="34" charset="-128"/>
              </a:rPr>
              <a:t>Don’t forget “NASCH” or “IR” </a:t>
            </a:r>
          </a:p>
          <a:p>
            <a:pPr marL="0" indent="0">
              <a:spcBef>
                <a:spcPts val="0"/>
              </a:spcBef>
              <a:spcAft>
                <a:spcPts val="2400"/>
              </a:spcAft>
              <a:buFontTx/>
              <a:buNone/>
            </a:pPr>
            <a:r>
              <a:rPr lang="en-GB" altLang="en-US" dirty="0">
                <a:ea typeface="ＭＳ Ｐゴシック" panose="020B0600070205080204" pitchFamily="34" charset="-128"/>
              </a:rPr>
              <a:t>Reason you want the enquiry (e.g. abandoned vehicle)</a:t>
            </a:r>
          </a:p>
        </p:txBody>
      </p:sp>
    </p:spTree>
    <p:extLst>
      <p:ext uri="{BB962C8B-B14F-4D97-AF65-F5344CB8AC3E}">
        <p14:creationId xmlns:p14="http://schemas.microsoft.com/office/powerpoint/2010/main" val="42758495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44650" y="-127758"/>
            <a:ext cx="9239250" cy="6363457"/>
          </a:xfrm>
          <a:prstGeom prst="rect">
            <a:avLst/>
          </a:prstGeom>
        </p:spPr>
      </p:pic>
    </p:spTree>
    <p:extLst>
      <p:ext uri="{BB962C8B-B14F-4D97-AF65-F5344CB8AC3E}">
        <p14:creationId xmlns:p14="http://schemas.microsoft.com/office/powerpoint/2010/main" val="747237474"/>
      </p:ext>
    </p:extLst>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3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1151</TotalTime>
  <Words>7607</Words>
  <Application>Microsoft Office PowerPoint</Application>
  <PresentationFormat>Widescreen</PresentationFormat>
  <Paragraphs>668</Paragraphs>
  <Slides>34</Slides>
  <Notes>32</Notes>
  <HiddenSlides>0</HiddenSlides>
  <MMClips>0</MMClips>
  <ScaleCrop>false</ScaleCrop>
  <HeadingPairs>
    <vt:vector size="6" baseType="variant">
      <vt:variant>
        <vt:lpstr>Fonts Used</vt:lpstr>
      </vt:variant>
      <vt:variant>
        <vt:i4>8</vt:i4>
      </vt:variant>
      <vt:variant>
        <vt:lpstr>Theme</vt:lpstr>
      </vt:variant>
      <vt:variant>
        <vt:i4>3</vt:i4>
      </vt:variant>
      <vt:variant>
        <vt:lpstr>Slide Titles</vt:lpstr>
      </vt:variant>
      <vt:variant>
        <vt:i4>34</vt:i4>
      </vt:variant>
    </vt:vector>
  </HeadingPairs>
  <TitlesOfParts>
    <vt:vector size="45" baseType="lpstr">
      <vt:lpstr>Arial</vt:lpstr>
      <vt:lpstr>Arial Nova</vt:lpstr>
      <vt:lpstr>Arial Nova Cond</vt:lpstr>
      <vt:lpstr>Arial Unicode MS</vt:lpstr>
      <vt:lpstr>Calibri</vt:lpstr>
      <vt:lpstr>Calibri Light</vt:lpstr>
      <vt:lpstr>Microsoft Sans Serif</vt:lpstr>
      <vt:lpstr>Tahoma</vt:lpstr>
      <vt:lpstr>1_Office Theme</vt:lpstr>
      <vt:lpstr>Office Theme</vt:lpstr>
      <vt:lpstr>3_Office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Code Blue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Flather,Benjamin swp6264</dc:creator>
  <cp:lastModifiedBy>Neil,Sharon swp3514</cp:lastModifiedBy>
  <cp:revision>100</cp:revision>
  <dcterms:created xsi:type="dcterms:W3CDTF">2020-09-17T12:53:48Z</dcterms:created>
  <dcterms:modified xsi:type="dcterms:W3CDTF">2022-06-28T10:57:23Z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658e8f19-d1eb-4fa6-93a9-f147ce651849</vt:lpwstr>
  </property>
  <property fmtid="{D5CDD505-2E9C-101B-9397-08002B2CF9AE}" pid="3" name="MSIP_Label_66cf8fe5-b7b7-4df7-b38d-1c61ac2f6639_Enabled">
    <vt:lpwstr>true</vt:lpwstr>
  </property>
  <property fmtid="{D5CDD505-2E9C-101B-9397-08002B2CF9AE}" pid="4" name="MSIP_Label_66cf8fe5-b7b7-4df7-b38d-1c61ac2f6639_SetDate">
    <vt:lpwstr>2022-01-18T10:43:43Z</vt:lpwstr>
  </property>
  <property fmtid="{D5CDD505-2E9C-101B-9397-08002B2CF9AE}" pid="5" name="MSIP_Label_66cf8fe5-b7b7-4df7-b38d-1c61ac2f6639_Method">
    <vt:lpwstr>Standard</vt:lpwstr>
  </property>
  <property fmtid="{D5CDD505-2E9C-101B-9397-08002B2CF9AE}" pid="6" name="MSIP_Label_66cf8fe5-b7b7-4df7-b38d-1c61ac2f6639_Name">
    <vt:lpwstr>66cf8fe5-b7b7-4df7-b38d-1c61ac2f6639</vt:lpwstr>
  </property>
  <property fmtid="{D5CDD505-2E9C-101B-9397-08002B2CF9AE}" pid="7" name="MSIP_Label_66cf8fe5-b7b7-4df7-b38d-1c61ac2f6639_SiteId">
    <vt:lpwstr>270c2f4d-fd0c-4f08-92a9-e5bdd8a87e09</vt:lpwstr>
  </property>
  <property fmtid="{D5CDD505-2E9C-101B-9397-08002B2CF9AE}" pid="8" name="MSIP_Label_66cf8fe5-b7b7-4df7-b38d-1c61ac2f6639_ActionId">
    <vt:lpwstr>4fec6439-6d44-4017-955b-2db90575e053</vt:lpwstr>
  </property>
  <property fmtid="{D5CDD505-2E9C-101B-9397-08002B2CF9AE}" pid="9" name="MSIP_Label_66cf8fe5-b7b7-4df7-b38d-1c61ac2f6639_ContentBits">
    <vt:lpwstr>0</vt:lpwstr>
  </property>
  <property fmtid="{D5CDD505-2E9C-101B-9397-08002B2CF9AE}" pid="10" name="Classification">
    <vt:lpwstr>OFFICIAL</vt:lpwstr>
  </property>
  <property fmtid="{D5CDD505-2E9C-101B-9397-08002B2CF9AE}" pid="11" name="Visibility">
    <vt:lpwstr>NOT VISIBLE</vt:lpwstr>
  </property>
</Properties>
</file>