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footer1.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344AFA21" w14:textId="77777777" w:rsidR="00AD113B" w:rsidRDefault="00E10AD2">
      <w:pPr>
        <w:pStyle w:val="Title"/>
      </w:pPr>
      <w:r>
        <w:t>BMIH4005</w:t>
      </w:r>
    </w:p>
    <w:p w14:paraId="3B6AA685" w14:textId="77777777" w:rsidR="00AD113B" w:rsidRDefault="00E10AD2">
      <w:pPr>
        <w:pStyle w:val="Title"/>
      </w:pPr>
      <w:r>
        <w:t>Marketing Essentials</w:t>
      </w:r>
    </w:p>
    <w:p w14:paraId="058310B1" w14:textId="77777777" w:rsidR="00AD113B" w:rsidRDefault="00E10AD2">
      <w:pPr>
        <w:rPr>
          <w:lang w:val="en-GB"/>
        </w:rPr>
      </w:pPr>
      <w:r>
        <w:rPr>
          <w:lang w:val="en-GB"/>
        </w:rPr>
        <w:t>The Title of the Essay: “A comparison of the marketing methods of two multinational hotel brands”.</w:t>
      </w:r>
    </w:p>
    <w:p w14:paraId="1023F7A6" w14:textId="77777777" w:rsidR="00AD113B" w:rsidRDefault="00E10AD2">
      <w:pPr>
        <w:rPr>
          <w:lang w:val="nl-NL"/>
        </w:rPr>
      </w:pPr>
      <w:r>
        <w:rPr>
          <w:lang w:val="nl-NL"/>
        </w:rPr>
        <w:t>Student’s Name: Md Sohel Khan</w:t>
      </w:r>
    </w:p>
    <w:p w14:paraId="4EE04843" w14:textId="77777777" w:rsidR="00AD113B" w:rsidRDefault="00E10AD2">
      <w:pPr>
        <w:rPr>
          <w:lang w:val="nl-NL"/>
        </w:rPr>
      </w:pPr>
      <w:r>
        <w:rPr>
          <w:lang w:val="nl-NL"/>
        </w:rPr>
        <w:t>Student’s ID: 2211256</w:t>
      </w:r>
    </w:p>
    <w:p w14:paraId="0D410B95" w14:textId="77777777" w:rsidR="00AD113B" w:rsidRDefault="00E10AD2">
      <w:pPr>
        <w:rPr>
          <w:lang w:val="en-GB"/>
        </w:rPr>
      </w:pPr>
      <w:r>
        <w:rPr>
          <w:lang w:val="en-GB"/>
        </w:rPr>
        <w:t>The module title: Marketing Essentials BMIH4005</w:t>
      </w:r>
    </w:p>
    <w:p w14:paraId="1366136C" w14:textId="77777777" w:rsidR="00AD113B" w:rsidRDefault="00E10AD2">
      <w:pPr>
        <w:rPr>
          <w:lang w:val="en-GB"/>
        </w:rPr>
      </w:pPr>
      <w:r>
        <w:rPr>
          <w:lang w:val="en-GB"/>
        </w:rPr>
        <w:t>Lecturer’s Name: Chris Wilkin</w:t>
      </w:r>
    </w:p>
    <w:p w14:paraId="4E03C3DD" w14:textId="77777777" w:rsidR="00AD113B" w:rsidRDefault="00AD113B">
      <w:pPr>
        <w:rPr>
          <w:lang w:val="en-GB"/>
        </w:rPr>
      </w:pPr>
    </w:p>
    <w:p w14:paraId="017DE6E1" w14:textId="77777777" w:rsidR="00AD113B" w:rsidRDefault="00E10AD2">
      <w:pPr>
        <w:jc w:val="center"/>
        <w:rPr>
          <w:lang w:val="en-GB"/>
        </w:rPr>
      </w:pPr>
      <w:r>
        <w:rPr>
          <w:lang w:val="en-GB"/>
        </w:rPr>
        <w:br w:type="page"/>
      </w:r>
      <w:r>
        <w:rPr>
          <w:bCs/>
          <w:i/>
          <w:iCs/>
          <w:sz w:val="32"/>
          <w:u w:val="single"/>
          <w:lang w:val="en-GB"/>
        </w:rPr>
        <w:lastRenderedPageBreak/>
        <w:t>Essay</w:t>
      </w:r>
    </w:p>
    <w:p w14:paraId="560F074D" w14:textId="77777777" w:rsidR="00AD113B" w:rsidRPr="0027639F" w:rsidRDefault="00E10AD2">
      <w:pPr>
        <w:rPr>
          <w:b/>
          <w:bCs/>
          <w:color w:val="0070C0"/>
          <w:lang w:val="en-GB"/>
        </w:rPr>
      </w:pPr>
      <w:r w:rsidRPr="0027639F">
        <w:rPr>
          <w:b/>
          <w:bCs/>
          <w:color w:val="0070C0"/>
        </w:rPr>
        <w:t>Introduction</w:t>
      </w:r>
    </w:p>
    <w:p w14:paraId="1997EC58" w14:textId="3F1B2DF7" w:rsidR="00AD113B" w:rsidRDefault="00E10AD2">
      <w:pPr>
        <w:rPr>
          <w:lang w:val="en-GB"/>
        </w:rPr>
      </w:pPr>
      <w:r>
        <w:rPr>
          <w:lang w:val="en-GB"/>
        </w:rPr>
        <w:t xml:space="preserve">Organisations should choose different marketing methods based on their current operations, market trend, target audience, competitors position etc. which will help to increase the sales growth and fulfil the goal of wealth maximization (Hofacker, 2012). Sheraton Hotel &amp; Resorts and Premiere Inn are the two multinational hotel brands and they have followed different marketing methods to grab a higher position in the marketplace which will be described here. The parent company of Sheraton Hotel &amp; Resorts is Marriot International and this semi-luxury hotel chain operates its business in 463 locations. Premier Inn is a chain hotel owned by Whitbread PLC and operating its business in 800 locations </w:t>
      </w:r>
      <w:r w:rsidRPr="0027639F">
        <w:rPr>
          <w:color w:val="0070C0"/>
          <w:lang w:val="en-GB"/>
        </w:rPr>
        <w:t>(Perenc, 2020)</w:t>
      </w:r>
      <w:r w:rsidRPr="0027639F">
        <w:rPr>
          <w:color w:val="0070C0"/>
        </w:rPr>
        <w:t>.</w:t>
      </w:r>
      <w:r w:rsidRPr="0027639F">
        <w:rPr>
          <w:color w:val="0070C0"/>
          <w:lang w:val="en-GB"/>
        </w:rPr>
        <w:t xml:space="preserve"> </w:t>
      </w:r>
      <w:r>
        <w:rPr>
          <w:lang w:val="en-GB"/>
        </w:rPr>
        <w:t>Marketing strategies &amp; methods, market position, changes happened during COVID-19 etc. are illustrated in this essay based on this two multinational hotel brands.</w:t>
      </w:r>
    </w:p>
    <w:p w14:paraId="0657023B" w14:textId="35398EF8" w:rsidR="00AD113B" w:rsidRDefault="00E10AD2">
      <w:pPr>
        <w:rPr>
          <w:lang w:val="en-GB"/>
        </w:rPr>
      </w:pPr>
      <w:r>
        <w:rPr>
          <w:lang w:val="en-GB"/>
        </w:rPr>
        <w:t xml:space="preserve">Sheraton has a goal to increase its market share from 23% to 30% through opening business in new locations, improve its services through analysing the market trend &amp; competitors position and digital marketing approaches for increasing the percentage of guest's number and profitability growth which is currently 17% (Elman oğlu Bağırov, 2021). It had incurred a loss of $5 million in the COVID-19 period and it had made a recovery plan for two years to survive in this situation and improve the services to increase its sales. It had provided special services and </w:t>
      </w:r>
      <w:r w:rsidR="00533A9A">
        <w:rPr>
          <w:lang w:val="en-GB"/>
        </w:rPr>
        <w:t>discount</w:t>
      </w:r>
      <w:r>
        <w:rPr>
          <w:lang w:val="en-GB"/>
        </w:rPr>
        <w:t xml:space="preserve"> for the local guests after the lockdown and had successfully recovered from the losses through taking appropriate marketing strategies (Chesbrough, 2020). Sheraton has invested $100 million in a marketing campaign named 'Where Actions Speak Louder' to attract the target audience and increase the brand value of the organisation through advertising in TV, newspaper, Facebook, You Tube and AOL. On the other hand, Premier Inn gives more focus on </w:t>
      </w:r>
      <w:r w:rsidRPr="0027639F">
        <w:rPr>
          <w:color w:val="0070C0"/>
          <w:lang w:val="en-GB"/>
        </w:rPr>
        <w:t xml:space="preserve">digital </w:t>
      </w:r>
      <w:r w:rsidR="0027639F" w:rsidRPr="0027639F">
        <w:rPr>
          <w:color w:val="0070C0"/>
          <w:lang w:val="en-GB"/>
        </w:rPr>
        <w:t>marketing such</w:t>
      </w:r>
      <w:r w:rsidRPr="0027639F">
        <w:rPr>
          <w:color w:val="0070C0"/>
        </w:rPr>
        <w:t xml:space="preserve"> as online booking &amp; social media promotion which are the strategies of its marketing mix under place &amp; promotional strategies</w:t>
      </w:r>
      <w:r>
        <w:t>.</w:t>
      </w:r>
      <w:r>
        <w:rPr>
          <w:rStyle w:val="CommentReference"/>
        </w:rPr>
        <w:t xml:space="preserve"> </w:t>
      </w:r>
      <w:r>
        <w:t>I</w:t>
      </w:r>
      <w:r>
        <w:rPr>
          <w:lang w:val="en-GB"/>
        </w:rPr>
        <w:t xml:space="preserve">t gets more than 60% booking through online in which 30% booking is done through website (Morris, 2021). It has invested $12 million for a TV campaign by Lenny Henry which turns into a very successful promotion to build value among the consumers and the number of booking in hotels is increased. It had incurred a huge loss in the COVID-19 period and more than 5,000 employees lost their job due to the pandemic (Sampetua Hariandja, 2021). It had made strategies to recover from this situation like making strategies for the local guest's, improve technology, collecting guest feedback to improve services etc. In both organisations, online booking was increased during </w:t>
      </w:r>
      <w:r>
        <w:rPr>
          <w:lang w:val="en-GB"/>
        </w:rPr>
        <w:lastRenderedPageBreak/>
        <w:t xml:space="preserve">COVID-19 period as people found it more convenient and this online booking system increased the visitors rate by 13-15% which has a major impact on revenue. Like other hotels in UK, Sheraton and Premier Inn had made a recovery plan to offset the losses during pandemic and provides various special services to attract customers. </w:t>
      </w:r>
    </w:p>
    <w:p w14:paraId="5A7FE259" w14:textId="3511B219" w:rsidR="00AD113B" w:rsidRDefault="00E10AD2">
      <w:pPr>
        <w:rPr>
          <w:lang w:val="en-GB"/>
        </w:rPr>
      </w:pPr>
      <w:r>
        <w:rPr>
          <w:lang w:val="en-GB"/>
        </w:rPr>
        <w:t xml:space="preserve">Sheraton has segmented its customers based on different criteria like </w:t>
      </w:r>
      <w:r>
        <w:t xml:space="preserve">demographic &amp; geographic </w:t>
      </w:r>
      <w:r w:rsidR="00173FD5">
        <w:t xml:space="preserve">segmentation </w:t>
      </w:r>
      <w:r>
        <w:t xml:space="preserve">and has </w:t>
      </w:r>
      <w:r>
        <w:rPr>
          <w:lang w:val="en-GB"/>
        </w:rPr>
        <w:t>targeted the business &amp; leisure traveler to increase their sales and profitability growth</w:t>
      </w:r>
      <w:r w:rsidRPr="0027639F">
        <w:rPr>
          <w:color w:val="0070C0"/>
        </w:rPr>
        <w:t xml:space="preserve"> (Udunuwara, Sanders and Wilkins, 2017)</w:t>
      </w:r>
      <w:r w:rsidRPr="0027639F">
        <w:rPr>
          <w:color w:val="0070C0"/>
          <w:lang w:val="en-GB"/>
        </w:rPr>
        <w:t xml:space="preserve">. </w:t>
      </w:r>
      <w:r>
        <w:rPr>
          <w:lang w:val="en-GB"/>
        </w:rPr>
        <w:t>It provides luxury and comfortable services to the customers that will increase customer's satisfaction and will help to increase the brand value of the company than the competitors</w:t>
      </w:r>
      <w:r w:rsidRPr="0027639F">
        <w:rPr>
          <w:color w:val="0070C0"/>
        </w:rPr>
        <w:t xml:space="preserve"> according to its product related strategy under marketing mix</w:t>
      </w:r>
      <w:r w:rsidRPr="0027639F">
        <w:rPr>
          <w:color w:val="0070C0"/>
          <w:lang w:val="en-GB"/>
        </w:rPr>
        <w:t>.</w:t>
      </w:r>
      <w:r>
        <w:rPr>
          <w:color w:val="BF0000"/>
          <w:lang w:val="en-GB"/>
        </w:rPr>
        <w:t xml:space="preserve"> </w:t>
      </w:r>
      <w:r>
        <w:rPr>
          <w:lang w:val="en-GB"/>
        </w:rPr>
        <w:t xml:space="preserve">Pacelin is a strategic partner of Sheraton who works with Sheraton to expand the market in Atlanta which will attract more customers and the contribution of tourism sector in GDP will be increased (Sajdak, 2013). </w:t>
      </w:r>
      <w:r w:rsidRPr="0027639F">
        <w:rPr>
          <w:color w:val="0070C0"/>
          <w:lang w:val="en-GB"/>
        </w:rPr>
        <w:t xml:space="preserve">It makes various strategic planning </w:t>
      </w:r>
      <w:r w:rsidRPr="0027639F">
        <w:rPr>
          <w:color w:val="0070C0"/>
        </w:rPr>
        <w:t xml:space="preserve">like pricing strategy, distribution strategy etc. </w:t>
      </w:r>
      <w:r w:rsidRPr="0027639F">
        <w:rPr>
          <w:color w:val="0070C0"/>
          <w:lang w:val="en-GB"/>
        </w:rPr>
        <w:t xml:space="preserve">to increase </w:t>
      </w:r>
      <w:r>
        <w:rPr>
          <w:lang w:val="en-GB"/>
        </w:rPr>
        <w:t>the market share in the UK which is 9% currently</w:t>
      </w:r>
      <w:r>
        <w:t xml:space="preserve"> </w:t>
      </w:r>
      <w:r>
        <w:rPr>
          <w:lang w:val="en-GB"/>
        </w:rPr>
        <w:t xml:space="preserve">but it suffers from attracting new customers due to lack of promotional activities. On the other hand, Premier Inn segments the market in business </w:t>
      </w:r>
      <w:r w:rsidR="00F14EAA">
        <w:rPr>
          <w:lang w:val="en-GB"/>
        </w:rPr>
        <w:t>travellers</w:t>
      </w:r>
      <w:r>
        <w:rPr>
          <w:lang w:val="en-GB"/>
        </w:rPr>
        <w:t xml:space="preserve">, families looking for accommodation and leisure </w:t>
      </w:r>
      <w:r w:rsidR="00F14EAA">
        <w:rPr>
          <w:lang w:val="en-GB"/>
        </w:rPr>
        <w:t>travellers</w:t>
      </w:r>
      <w:r>
        <w:rPr>
          <w:lang w:val="en-GB"/>
        </w:rPr>
        <w:t xml:space="preserve"> and its target market is </w:t>
      </w:r>
      <w:r w:rsidR="00F14EAA">
        <w:rPr>
          <w:lang w:val="en-GB"/>
        </w:rPr>
        <w:t>travellers</w:t>
      </w:r>
      <w:r>
        <w:rPr>
          <w:lang w:val="en-GB"/>
        </w:rPr>
        <w:t xml:space="preserve"> and backpackers</w:t>
      </w:r>
      <w:r>
        <w:rPr>
          <w:color w:val="BF0000"/>
          <w:lang w:val="en-GB"/>
        </w:rPr>
        <w:t xml:space="preserve">. </w:t>
      </w:r>
      <w:r w:rsidRPr="0027639F">
        <w:rPr>
          <w:color w:val="0070C0"/>
        </w:rPr>
        <w:t>According to Bowman's strategy, i</w:t>
      </w:r>
      <w:r w:rsidRPr="0027639F">
        <w:rPr>
          <w:color w:val="0070C0"/>
          <w:lang w:val="en-GB"/>
        </w:rPr>
        <w:t xml:space="preserve">t </w:t>
      </w:r>
      <w:r>
        <w:rPr>
          <w:lang w:val="en-GB"/>
        </w:rPr>
        <w:t>focuses on the comforts and quality to position itself as a best budget hotel chain in the UK and makes reasonable pricing strategy for the lower level people such as guests can book room starting from $29 (Avi, 2021). It has earned a profit of $40.5 million in 2022 but the management research that overall cost will be increased due to the war between Russia and Ukraine. It doesn’t have any loyalty scheme like Sheraton for which customers can't get discount through using points but it provides special discount such customers can get 15% off in the October month through using the voucher code</w:t>
      </w:r>
      <w:r>
        <w:t xml:space="preserve"> </w:t>
      </w:r>
      <w:r w:rsidRPr="0027639F">
        <w:rPr>
          <w:color w:val="0070C0"/>
        </w:rPr>
        <w:t>which is a promotional strategy under marketing mix.</w:t>
      </w:r>
      <w:r w:rsidRPr="0027639F">
        <w:rPr>
          <w:color w:val="0070C0"/>
          <w:lang w:val="en-GB"/>
        </w:rPr>
        <w:t xml:space="preserve"> </w:t>
      </w:r>
      <w:r>
        <w:rPr>
          <w:lang w:val="en-GB"/>
        </w:rPr>
        <w:t>The company has made strategic partnership with Business Travel Association (BTA) to improve TMC technology &amp; solutions and increase the customer's satisfaction by getting a better experience which will improve the economic growth of the country (Tombs and McColl-Kennedy, 2013).</w:t>
      </w:r>
    </w:p>
    <w:p w14:paraId="6F32720C" w14:textId="5CD5E45C" w:rsidR="00AD113B" w:rsidRDefault="00E10AD2">
      <w:pPr>
        <w:rPr>
          <w:lang w:val="en-GB"/>
        </w:rPr>
      </w:pPr>
      <w:r>
        <w:rPr>
          <w:lang w:val="en-GB"/>
        </w:rPr>
        <w:t xml:space="preserve">Sheraton hotel provides different services like accommodation, spa, gym, free WIFI, good food etc. with premium pricing strategy and it often uses market penetration strategy for attracting target customers. It makes strategic planning for sustainable development and green environment to protect the environment against climate change such as its sizeable solar panel on the roof increase sustainability and renewable energy solutions. It has different kind of activities to make the environment sustainable such as reusable products, recycling, reducing </w:t>
      </w:r>
      <w:r>
        <w:rPr>
          <w:lang w:val="en-GB"/>
        </w:rPr>
        <w:lastRenderedPageBreak/>
        <w:t>plastic waste, using LED light etc. According to the social &amp; environment policy, Sheraton has made a goal to reduce its carbon footprint by 40% by 2025 which will increase brand image of the company as well as it can increase its market share. It has used automated services like online booking system, TUG robots etc. which helps to reduce uses of paper and help to fulfil the goal of sustainable environment according to ESG policy.</w:t>
      </w:r>
      <w:r>
        <w:t xml:space="preserve"> </w:t>
      </w:r>
      <w:r w:rsidRPr="0027639F">
        <w:rPr>
          <w:color w:val="0070C0"/>
        </w:rPr>
        <w:t xml:space="preserve">These policies </w:t>
      </w:r>
      <w:r w:rsidR="0027639F" w:rsidRPr="0027639F">
        <w:rPr>
          <w:color w:val="0070C0"/>
        </w:rPr>
        <w:t>help</w:t>
      </w:r>
      <w:r w:rsidRPr="0027639F">
        <w:rPr>
          <w:color w:val="0070C0"/>
        </w:rPr>
        <w:t xml:space="preserve"> the investors &amp; consumers to know more about the organisation which will increase its brand value in the market.</w:t>
      </w:r>
      <w:r w:rsidRPr="0027639F">
        <w:rPr>
          <w:color w:val="0070C0"/>
          <w:lang w:val="en-GB"/>
        </w:rPr>
        <w:t xml:space="preserve"> </w:t>
      </w:r>
      <w:r>
        <w:rPr>
          <w:lang w:val="en-GB"/>
        </w:rPr>
        <w:t>Like Sheraton, Premier Inn has made strategic planning for sustainable development and green environment to protect the environment against climate change such as obtaining net zero carbon emission goal by 2040. Premier Inn has used 100% renewable energy in the hotels of UK and Germany and it has followed 'BREEAM' standard for constructing new buildings (Chan and Han, 2014).</w:t>
      </w:r>
      <w:r>
        <w:rPr>
          <w:color w:val="BF0000"/>
        </w:rPr>
        <w:t xml:space="preserve"> </w:t>
      </w:r>
      <w:r w:rsidRPr="0027639F">
        <w:rPr>
          <w:color w:val="0070C0"/>
        </w:rPr>
        <w:t xml:space="preserve">These strategies </w:t>
      </w:r>
      <w:r w:rsidR="0027639F" w:rsidRPr="0027639F">
        <w:rPr>
          <w:color w:val="0070C0"/>
        </w:rPr>
        <w:t>help</w:t>
      </w:r>
      <w:r w:rsidRPr="0027639F">
        <w:rPr>
          <w:color w:val="0070C0"/>
        </w:rPr>
        <w:t xml:space="preserve"> to create customer loyalty and by investing in sustainable development program the organisation can gain competitive advantage in the marketplace.</w:t>
      </w:r>
      <w:r w:rsidRPr="0027639F">
        <w:rPr>
          <w:color w:val="0070C0"/>
          <w:lang w:val="en-GB"/>
        </w:rPr>
        <w:t xml:space="preserve"> </w:t>
      </w:r>
      <w:r>
        <w:rPr>
          <w:lang w:val="en-GB"/>
        </w:rPr>
        <w:t>It has invested around $50 million in the green energy for fulfilling the goal of sustainable development and the 'force for good' policy is made to reduce carbon footprint.</w:t>
      </w:r>
      <w:r>
        <w:t xml:space="preserve"> </w:t>
      </w:r>
      <w:r w:rsidRPr="0027639F">
        <w:rPr>
          <w:color w:val="0070C0"/>
        </w:rPr>
        <w:t>Consumers have intension to visit such hotels who have ethical values &amp; norms that's why Premier Inn focuses on sustainable marketing principles</w:t>
      </w:r>
      <w:r>
        <w:rPr>
          <w:color w:val="BF0000"/>
        </w:rPr>
        <w:t>.</w:t>
      </w:r>
      <w:r>
        <w:t xml:space="preserve"> </w:t>
      </w:r>
      <w:r>
        <w:rPr>
          <w:lang w:val="en-GB"/>
        </w:rPr>
        <w:t xml:space="preserve">It focuses on providing best services to the customers such as providing family rooms at discount, suit rooms, bathroom, double bed, free WIFI, remote control TV etc. and charges both luxury and reasonable prices. Its sustainable development program and CSR activities increase its brand image among the customers that help to increase the number of both local &amp; foreign visitors. Both Sheraton and Premier Inn has taken various plans for sustainable development &amp; green environment that will help to </w:t>
      </w:r>
      <w:r>
        <w:t xml:space="preserve">increase </w:t>
      </w:r>
      <w:r w:rsidRPr="0027639F">
        <w:rPr>
          <w:color w:val="0070C0"/>
        </w:rPr>
        <w:t xml:space="preserve">their </w:t>
      </w:r>
      <w:r w:rsidRPr="0027639F">
        <w:rPr>
          <w:color w:val="0070C0"/>
          <w:lang w:val="en-GB"/>
        </w:rPr>
        <w:t>brand image</w:t>
      </w:r>
      <w:r w:rsidRPr="0027639F">
        <w:rPr>
          <w:color w:val="0070C0"/>
        </w:rPr>
        <w:t xml:space="preserve"> &amp; customer loyalty</w:t>
      </w:r>
      <w:r w:rsidRPr="0027639F">
        <w:rPr>
          <w:color w:val="0070C0"/>
          <w:lang w:val="en-GB"/>
        </w:rPr>
        <w:t xml:space="preserve"> </w:t>
      </w:r>
      <w:r>
        <w:rPr>
          <w:lang w:val="en-GB"/>
        </w:rPr>
        <w:t>(Nadia, Beatrice and Atour, 2019). Both the hotel chains have tried to reduce unnecessary plastic waste and reduce their carbon footprint by 40-50% by the year of 2025 according to the UN sustainable environment policy (Mosier and Ruxton, 2021).</w:t>
      </w:r>
    </w:p>
    <w:p w14:paraId="3AF216AF" w14:textId="77777777" w:rsidR="00AD113B" w:rsidRDefault="00E10AD2">
      <w:pPr>
        <w:rPr>
          <w:lang w:val="en-GB"/>
        </w:rPr>
      </w:pPr>
      <w:r>
        <w:rPr>
          <w:lang w:val="en-GB"/>
        </w:rPr>
        <w:t xml:space="preserve">Sheraton has to increase promotional activities through analysing the current market trends &amp; consumer behavior for which it has to increase the amount for promotional activities in budget which is 3% of the revenue currently. It has to provide some convenient services with lower prices and the services should be faster &amp; well-organised. Research team should analyse the market properly to understand current trends, understand the changes and to find the way for increasing market share (Ponomarenko and Vinnikova, 2019). Premier Inn should provide more facilities to the employees so that they will be motivated to provide better services to the customers to increase customers number and the number of repeat customers. Both the hotel </w:t>
      </w:r>
      <w:r>
        <w:rPr>
          <w:lang w:val="en-GB"/>
        </w:rPr>
        <w:lastRenderedPageBreak/>
        <w:t>chains should improve the security system to protect organisations and customer’s data that will enhance its value to the customers and the data will be protected from hackers.</w:t>
      </w:r>
    </w:p>
    <w:p w14:paraId="745D03A0" w14:textId="77777777" w:rsidR="00AD113B" w:rsidRPr="0027639F" w:rsidRDefault="00E10AD2">
      <w:pPr>
        <w:rPr>
          <w:b/>
          <w:bCs/>
          <w:color w:val="0070C0"/>
          <w:lang w:val="en-GB"/>
        </w:rPr>
      </w:pPr>
      <w:r w:rsidRPr="0027639F">
        <w:rPr>
          <w:b/>
          <w:bCs/>
          <w:color w:val="0070C0"/>
        </w:rPr>
        <w:t>Conclusion</w:t>
      </w:r>
    </w:p>
    <w:p w14:paraId="2F60F8FA" w14:textId="6D0D30A9" w:rsidR="00AD113B" w:rsidRDefault="00E10AD2">
      <w:pPr>
        <w:rPr>
          <w:lang w:val="en-GB"/>
        </w:rPr>
      </w:pPr>
      <w:r>
        <w:rPr>
          <w:lang w:val="en-GB"/>
        </w:rPr>
        <w:t>Sheraton and Premier Inn are the two multinational hotel chain brands who provides best services to the customers for gaining better brand image</w:t>
      </w:r>
      <w:r>
        <w:t xml:space="preserve"> and higher customer satisfaction rate </w:t>
      </w:r>
      <w:r>
        <w:rPr>
          <w:lang w:val="en-GB"/>
        </w:rPr>
        <w:t>(Rahimi and Gunlu, 2016).</w:t>
      </w:r>
      <w:r>
        <w:rPr>
          <w:color w:val="BF0000"/>
          <w:lang w:val="en-GB"/>
        </w:rPr>
        <w:t xml:space="preserve"> </w:t>
      </w:r>
      <w:r w:rsidRPr="0027639F">
        <w:rPr>
          <w:color w:val="0070C0"/>
        </w:rPr>
        <w:t xml:space="preserve">They have made </w:t>
      </w:r>
      <w:r w:rsidR="00020751" w:rsidRPr="0027639F">
        <w:rPr>
          <w:color w:val="0070C0"/>
        </w:rPr>
        <w:t>appropriate</w:t>
      </w:r>
      <w:r w:rsidRPr="0027639F">
        <w:rPr>
          <w:color w:val="0070C0"/>
        </w:rPr>
        <w:t xml:space="preserve"> pricing &amp; promotional strategies under their product mix to create brand image among the targeted customers. </w:t>
      </w:r>
      <w:r>
        <w:rPr>
          <w:lang w:val="en-GB"/>
        </w:rPr>
        <w:t>Both the organisations should improve its marketing methods &amp; give more focus on digital marketing to attract a large number of visitors and gain competitive advantage in the marketplace</w:t>
      </w:r>
      <w:r>
        <w:t xml:space="preserve"> </w:t>
      </w:r>
      <w:r>
        <w:rPr>
          <w:lang w:val="en-GB"/>
        </w:rPr>
        <w:t xml:space="preserve">(Gheribi, 2018). </w:t>
      </w:r>
    </w:p>
    <w:p w14:paraId="7D83341F" w14:textId="77777777" w:rsidR="00AD113B" w:rsidRDefault="00AD113B">
      <w:pPr>
        <w:rPr>
          <w:lang w:val="en-GB"/>
        </w:rPr>
      </w:pPr>
    </w:p>
    <w:p w14:paraId="2D7375C2" w14:textId="77777777" w:rsidR="00AD113B" w:rsidRDefault="00E10AD2">
      <w:pPr>
        <w:rPr>
          <w:lang w:val="en-GB"/>
        </w:rPr>
      </w:pPr>
      <w:r>
        <w:rPr>
          <w:lang w:val="en-GB"/>
        </w:rPr>
        <w:br w:type="page"/>
      </w:r>
      <w:r>
        <w:rPr>
          <w:b/>
          <w:bCs/>
          <w:lang w:val="en-GB"/>
        </w:rPr>
        <w:lastRenderedPageBreak/>
        <w:t>References</w:t>
      </w:r>
    </w:p>
    <w:p w14:paraId="41796DEA" w14:textId="77777777" w:rsidR="00AD113B" w:rsidRDefault="00E10AD2">
      <w:pPr>
        <w:rPr>
          <w:lang w:val="en-GB"/>
        </w:rPr>
      </w:pPr>
      <w:r>
        <w:rPr>
          <w:lang w:val="en-GB"/>
        </w:rPr>
        <w:t>Avi, M.S. (2021). The budget in hotel companies as a business management tool and as a means of empowering managers. International Journal of Tourism and Hotel Management, 3(2), pp.21–31. doi:10.22271/27069583.2021.v3.i2a.28.</w:t>
      </w:r>
    </w:p>
    <w:p w14:paraId="6A7A8D10" w14:textId="77777777" w:rsidR="00AD113B" w:rsidRDefault="00E10AD2">
      <w:pPr>
        <w:rPr>
          <w:lang w:val="en-GB"/>
        </w:rPr>
      </w:pPr>
      <w:r>
        <w:rPr>
          <w:lang w:val="en-GB"/>
        </w:rPr>
        <w:t>Chan, K. and Han, X. (2014). Effectiveness of Environmental Advertising for Hotels. Services Marketing Quarterly, 35(4), pp.289-303.doi:10.1080/15332969</w:t>
      </w:r>
    </w:p>
    <w:p w14:paraId="7A827D98" w14:textId="77777777" w:rsidR="00AD113B" w:rsidRDefault="00E10AD2">
      <w:pPr>
        <w:rPr>
          <w:lang w:val="en-GB"/>
        </w:rPr>
      </w:pPr>
      <w:r>
        <w:rPr>
          <w:lang w:val="en-GB"/>
        </w:rPr>
        <w:t>Chesbrough, H. (2020). To recover faster from Covid-19, open up: Managerial implications from an open innovation perspective. Industrial Marketing Management, 88. doi:10.1016/j.indmarman.2020.04.010.</w:t>
      </w:r>
    </w:p>
    <w:p w14:paraId="7B1927CD" w14:textId="77777777" w:rsidR="00AD113B" w:rsidRDefault="00E10AD2">
      <w:pPr>
        <w:rPr>
          <w:lang w:val="en-GB"/>
        </w:rPr>
      </w:pPr>
      <w:r>
        <w:rPr>
          <w:lang w:val="en-GB"/>
        </w:rPr>
        <w:t>Elman oğlu Bağırov, M. (2021). Development of the Sheraton hotel chainDevelopment of the Sheraton hotel chain. SCIENTIFIC WORK, 65(04), pp.137–139. doi:10.36719/2663-4619/65/137-139.</w:t>
      </w:r>
    </w:p>
    <w:p w14:paraId="0F18DFC8" w14:textId="77777777" w:rsidR="00AD113B" w:rsidRDefault="00E10AD2">
      <w:pPr>
        <w:rPr>
          <w:lang w:val="en-GB"/>
        </w:rPr>
      </w:pPr>
      <w:r>
        <w:rPr>
          <w:lang w:val="en-GB"/>
        </w:rPr>
        <w:t>Gheribi, E. (2018). Competition Strategies of Selected International Hotels Groups on the Polish Market. Journal of Tourism &amp; Hospitality, 07(05). doi:10.4172/2167-0269.1000381.</w:t>
      </w:r>
    </w:p>
    <w:p w14:paraId="484DBC52" w14:textId="77777777" w:rsidR="00AD113B" w:rsidRDefault="00E10AD2">
      <w:pPr>
        <w:rPr>
          <w:lang w:val="en-GB"/>
        </w:rPr>
      </w:pPr>
      <w:r>
        <w:rPr>
          <w:lang w:val="en-GB"/>
        </w:rPr>
        <w:t>Hofacker, C.F. (2012). On Research Methods in Interactive Marketing. Journal of Interactive Marketing, 26(1), pp.1–3. doi:10.1016/j.intmar.2011.10.001.</w:t>
      </w:r>
    </w:p>
    <w:p w14:paraId="693E6643" w14:textId="77777777" w:rsidR="00AD113B" w:rsidRDefault="00E10AD2">
      <w:pPr>
        <w:rPr>
          <w:lang w:val="en-GB"/>
        </w:rPr>
      </w:pPr>
      <w:r>
        <w:rPr>
          <w:lang w:val="en-GB"/>
        </w:rPr>
        <w:t>Morris, N. (2021). Understanding Digital Marketing: Marketing Strategies for Engaging the Digital Generation. Journal of Direct, Data and Digital Marketing Practice, [online] 10(4), pp.384–387. doi:10.1057/dddmp.2009.7.</w:t>
      </w:r>
    </w:p>
    <w:p w14:paraId="19E5F554" w14:textId="77777777" w:rsidR="00AD113B" w:rsidRDefault="00E10AD2">
      <w:pPr>
        <w:rPr>
          <w:lang w:val="en-GB"/>
        </w:rPr>
      </w:pPr>
      <w:r>
        <w:rPr>
          <w:lang w:val="en-GB"/>
        </w:rPr>
        <w:t>Mosier, S. and Ruxton, M. (2021). Trust Issues: US Public Preferences for Entities to Protect the Environment. Sustainability and Climate Change, 14(5), pp.323–334. doi:10.1089/scc.2021.0039.</w:t>
      </w:r>
    </w:p>
    <w:p w14:paraId="26015AF4" w14:textId="77777777" w:rsidR="00AD113B" w:rsidRDefault="00E10AD2">
      <w:pPr>
        <w:rPr>
          <w:lang w:val="en-GB"/>
        </w:rPr>
      </w:pPr>
      <w:r>
        <w:rPr>
          <w:lang w:val="en-GB"/>
        </w:rPr>
        <w:t>Nadia, E.-N., Beatrice, C.-D. and Atour, T. (2019). Luxury Hotels’ Eco-Friendly Activities &amp; Customers’ Preferences and Willingness to Pay for Green Hotels. Journal of Advanced Management Science, pp.7–14. doi:10.18178/joams.8.1.7-14.</w:t>
      </w:r>
    </w:p>
    <w:p w14:paraId="1D0B0867" w14:textId="77777777" w:rsidR="00AD113B" w:rsidRPr="00562607" w:rsidRDefault="00E10AD2">
      <w:pPr>
        <w:rPr>
          <w:color w:val="0070C0"/>
          <w:lang w:val="en-GB"/>
        </w:rPr>
      </w:pPr>
      <w:r w:rsidRPr="00562607">
        <w:rPr>
          <w:color w:val="0070C0"/>
        </w:rPr>
        <w:t>Perenc, J. (2020). Factors determining the improvement of hotel service quality as seen by customers of Sheraton Hotel in Warsaw. Studia Periegetica, 30(2), pp.125–136. doi:10.5604/01.3001.0014.4313.</w:t>
      </w:r>
    </w:p>
    <w:p w14:paraId="4B4E0F04" w14:textId="77777777" w:rsidR="00AD113B" w:rsidRDefault="00E10AD2">
      <w:pPr>
        <w:rPr>
          <w:lang w:val="en-GB"/>
        </w:rPr>
      </w:pPr>
      <w:r>
        <w:rPr>
          <w:lang w:val="en-GB"/>
        </w:rPr>
        <w:lastRenderedPageBreak/>
        <w:t>Ponomarenko, I. and Vinnikova, I. (2019). Use of Internet Marketing to Obtain Communication With the Target Audience.Market Infrastructure, (38). doi:10.32843/infrastruct38-32.</w:t>
      </w:r>
    </w:p>
    <w:p w14:paraId="0CA2DDC1" w14:textId="77777777" w:rsidR="00AD113B" w:rsidRDefault="00E10AD2">
      <w:pPr>
        <w:rPr>
          <w:lang w:val="en-GB"/>
        </w:rPr>
      </w:pPr>
      <w:r>
        <w:rPr>
          <w:lang w:val="en-GB"/>
        </w:rPr>
        <w:t>Rahimi, R. and Gunlu, E. (2016). Implementing Customer Relationship Management (CRM) in hotel industry from organizational culture perspective. International Journal of Contemporary Hospitality Management, 28(1), pp.89–112. doi:10.1108/ijchm-04-2014-0176.</w:t>
      </w:r>
    </w:p>
    <w:p w14:paraId="5F21EBA9" w14:textId="77777777" w:rsidR="00AD113B" w:rsidRDefault="00E10AD2">
      <w:pPr>
        <w:rPr>
          <w:lang w:val="en-GB"/>
        </w:rPr>
      </w:pPr>
      <w:r>
        <w:rPr>
          <w:lang w:val="en-GB"/>
        </w:rPr>
        <w:t>Sajdak, W.A. (2013). Assessing Strategic Partnership Policy. L’Europe en Formation, 370(4), p.123. doi:10.3917/eufor.370.0123.</w:t>
      </w:r>
    </w:p>
    <w:p w14:paraId="335A953A" w14:textId="77777777" w:rsidR="00AD113B" w:rsidRDefault="00E10AD2">
      <w:pPr>
        <w:rPr>
          <w:lang w:val="en-GB"/>
        </w:rPr>
      </w:pPr>
      <w:r>
        <w:rPr>
          <w:lang w:val="en-GB"/>
        </w:rPr>
        <w:t>Sampetua Hariandja, E. (2021). Customer perspective on dynamic marketing capability in international hotels of Indonesia during Covid-19: Confirmatory factor analysis. Innovative Marketing, 17(3), pp.74–87. doi:10.21511/im.17(3).2021.06.</w:t>
      </w:r>
    </w:p>
    <w:p w14:paraId="351B9BF3" w14:textId="77777777" w:rsidR="00AD113B" w:rsidRDefault="00E10AD2">
      <w:pPr>
        <w:rPr>
          <w:lang w:val="en-GB"/>
        </w:rPr>
      </w:pPr>
      <w:r>
        <w:rPr>
          <w:lang w:val="en-GB"/>
        </w:rPr>
        <w:t>Tombs, A.G. and McColl-Kennedy, J.R. (2013). Third Party Customers Infecting Other Customers for Better or for Worse. Psychology &amp; Marketing, 30(3), pp.277–292. doi:10.1002/mar.20604.</w:t>
      </w:r>
    </w:p>
    <w:p w14:paraId="7F3A96DC" w14:textId="77777777" w:rsidR="00AD113B" w:rsidRDefault="00E10AD2">
      <w:pPr>
        <w:rPr>
          <w:color w:val="BF0000"/>
          <w:lang w:val="en-GB"/>
        </w:rPr>
      </w:pPr>
      <w:r>
        <w:rPr>
          <w:color w:val="BF0000"/>
        </w:rPr>
        <w:t>Udunuwara, M., Sanders, D. and Wilkins, H. (2017). Customer Relationship Management (CRM) Practices in the Hotel Sector from the Perspective of Leisure Travelers. Colombo Business Journal: International Journal of Theory and Practice, 7(2), p.35. doi:10.4038/cbj.v7i2.8.</w:t>
      </w:r>
    </w:p>
    <w:p w14:paraId="05BA711C" w14:textId="77777777" w:rsidR="00AD113B" w:rsidRDefault="00AD113B">
      <w:pPr>
        <w:rPr>
          <w:lang w:val="en-GB"/>
        </w:rPr>
      </w:pPr>
    </w:p>
    <w:p w14:paraId="5C91E3F6" w14:textId="77777777" w:rsidR="00AD113B" w:rsidRDefault="00AD113B">
      <w:pPr>
        <w:rPr>
          <w:lang w:val="en-GB"/>
        </w:rPr>
      </w:pPr>
    </w:p>
    <w:p w14:paraId="63E33553" w14:textId="77777777" w:rsidR="00AD113B" w:rsidRDefault="00AD113B">
      <w:pPr>
        <w:rPr>
          <w:lang w:val="en-GB"/>
        </w:rPr>
      </w:pPr>
    </w:p>
    <w:sectPr w:rsidR="00AD113B">
      <w:footerReference w:type="default" r:id="rId43"/>
      <w:pgSz w:w="11907" w:h="16839" w:code="9"/>
      <w:pgMar w:top="1440" w:right="1440" w:bottom="1440" w:left="1440" w:header="720" w:footer="720" w:gutter="0"/>
      <w:cols w:space="720"/>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1C6B4B16" w14:textId="77777777" w:rsidR="00022418" w:rsidRDefault="00022418">
      <w:pPr>
        <w:spacing w:after="0" w:line="240" w:lineRule="auto"/>
      </w:pPr>
      <w:r>
        <w:separator/>
      </w:r>
    </w:p>
  </w:endnote>
  <w:endnote w:type="continuationSeparator" w:id="0">
    <w:p w14:paraId="4EEBEAA8" w14:textId="77777777" w:rsidR="00022418" w:rsidRDefault="00022418">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Calibri">
    <w:panose1 w:val="020F0502020204030204"/>
    <w:charset w:val="00"/>
    <w:family w:val="swiss"/>
    <w:pitch w:val="variable"/>
    <w:sig w:usb0="E00002FF" w:usb1="4000ACFF" w:usb2="00000001" w:usb3="00000000" w:csb0="0000019F" w:csb1="00000000"/>
  </w:font>
  <w:font w:name="SimSun">
    <w:altName w:val="宋体"/>
    <w:panose1 w:val="02010600030101010101"/>
    <w:charset w:val="86"/>
    <w:family w:val="auto"/>
    <w:pitch w:val="variable"/>
    <w:sig w:usb0="00000203" w:usb1="288F0000" w:usb2="00000016" w:usb3="00000000" w:csb0="00040001" w:csb1="00000000"/>
  </w:font>
  <w:font w:name="Times New Roman">
    <w:panose1 w:val="02020603050405020304"/>
    <w:charset w:val="00"/>
    <w:family w:val="roman"/>
    <w:pitch w:val="variable"/>
    <w:sig w:usb0="E0002EFF" w:usb1="C000785B" w:usb2="00000009" w:usb3="00000000" w:csb0="000001FF" w:csb1="00000000"/>
  </w:font>
  <w:font w:name="Segoe UI">
    <w:panose1 w:val="020B0502040204020203"/>
    <w:charset w:val="00"/>
    <w:family w:val="swiss"/>
    <w:pitch w:val="variable"/>
    <w:sig w:usb0="E4002EFF" w:usb1="C000E47F" w:usb2="00000009" w:usb3="00000000" w:csb0="000001FF" w:csb1="00000000"/>
  </w:font>
  <w:font w:name="Cambria">
    <w:panose1 w:val="02040503050406030204"/>
    <w:charset w:val="00"/>
    <w:family w:val="roman"/>
    <w:pitch w:val="variable"/>
    <w:sig w:usb0="E00006FF" w:usb1="420024FF" w:usb2="02000000" w:usb3="00000000" w:csb0="0000019F" w:csb1="00000000"/>
  </w:font>
  <w:font w:name="Arial">
    <w:panose1 w:val="020B0604020202020204"/>
    <w:charset w:val="00"/>
    <w:family w:val="swiss"/>
    <w:pitch w:val="variable"/>
    <w:sig w:usb0="E0002AFF" w:usb1="C0007843"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FD72431" w14:textId="0841E42A" w:rsidR="00AD113B" w:rsidRDefault="00E10AD2">
    <w:pPr>
      <w:pStyle w:val="Footer"/>
      <w:jc w:val="right"/>
    </w:pPr>
    <w:r>
      <w:fldChar w:fldCharType="begin"/>
    </w:r>
    <w:r>
      <w:instrText xml:space="preserve"> PAGE   \* MERGEFORMAT </w:instrText>
    </w:r>
    <w:r>
      <w:fldChar w:fldCharType="separate"/>
    </w:r>
    <w:r w:rsidR="0027639F">
      <w:rPr>
        <w:noProof/>
      </w:rPr>
      <w:t>7</w:t>
    </w:r>
    <w:r>
      <w:rPr>
        <w:noProof/>
      </w:rPr>
      <w:fldChar w:fldCharType="end"/>
    </w:r>
  </w:p>
  <w:p w14:paraId="1B942A4B" w14:textId="77777777" w:rsidR="00AD113B" w:rsidRDefault="00AD113B">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5BE40C63" w14:textId="77777777" w:rsidR="00022418" w:rsidRDefault="00022418">
      <w:pPr>
        <w:spacing w:after="0" w:line="240" w:lineRule="auto"/>
      </w:pPr>
      <w:r>
        <w:separator/>
      </w:r>
    </w:p>
  </w:footnote>
  <w:footnote w:type="continuationSeparator" w:id="0">
    <w:p w14:paraId="075CECAB" w14:textId="77777777" w:rsidR="00022418" w:rsidRDefault="00022418">
      <w:pPr>
        <w:spacing w:after="0" w:line="240" w:lineRule="auto"/>
      </w:pPr>
      <w:r>
        <w:continuationSeparator/>
      </w:r>
    </w:p>
  </w:footnote>
</w:footnotes>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69"/>
  <w:defaultTabStop w:val="720"/>
  <w:drawingGridHorizontalSpacing w:val="120"/>
  <w:displayHorizontalDrawingGridEvery w:val="2"/>
  <w:doNotShadeFormData/>
  <w:characterSpacingControl w:val="doNotCompress"/>
  <w:doNotValidateAgainstSchema/>
  <w:doNotDemarcateInvalidXml/>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AD113B"/>
    <w:rsid w:val="00020751"/>
    <w:rsid w:val="00022418"/>
    <w:rsid w:val="00173FD5"/>
    <w:rsid w:val="0027639F"/>
    <w:rsid w:val="00533A9A"/>
    <w:rsid w:val="00562607"/>
    <w:rsid w:val="00636A5D"/>
    <w:rsid w:val="00AD113B"/>
    <w:rsid w:val="00E10AD2"/>
    <w:rsid w:val="00F14EAA"/>
    <w:rsid w:val="00F72E82"/>
  </w:rsids>
  <m:mathPr>
    <m:mathFont m:val="Cambria Math"/>
    <m:brkBin m:val="before"/>
    <m:brkBinSub m:val="--"/>
    <m:smallFrac/>
    <m:dispDef/>
    <m:lMargin m:val="0"/>
    <m:rMargin m:val="0"/>
    <m:defJc m:val="centerGroup"/>
    <m:wrapIndent m:val="1440"/>
    <m:intLim m:val="subSup"/>
    <m:naryLim m:val="undOvr"/>
  </m:mathPr>
  <w:themeFontLang w:val="en-US" w:eastAsia="zh-CN" w:bidi="ar-SA"/>
  <w:clrSchemeMapping w:bg1="light1" w:t1="dark1" w:bg2="light2" w:t2="dark2" w:accent1="accent1" w:accent2="accent2" w:accent3="accent3" w:accent4="accent4" w:accent5="accent5" w:accent6="accent6" w:hyperlink="hyperlink" w:followedHyperlink="followedHyperlink"/>
  <w:doNotAutoCompressPictures/>
  <w:shapeDefaults>
    <o:shapedefaults v:ext="edit" spidmax="1026"/>
    <o:shapelayout v:ext="edit">
      <o:idmap v:ext="edit" data="1"/>
    </o:shapelayout>
  </w:shapeDefaults>
  <w:decimalSymbol w:val="."/>
  <w:listSeparator w:val=","/>
  <w14:docId w14:val="449DED2D"/>
  <w15:docId w15:val="{2483E3DC-CCBC-468D-99D2-3502BA473296}"/>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SimSun" w:hAnsi="Calibri" w:cs="Times New Roman"/>
        <w:lang w:val="en-US" w:eastAsia="zh-CN"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00" w:line="360" w:lineRule="auto"/>
      <w:jc w:val="both"/>
    </w:pPr>
    <w:rPr>
      <w:rFonts w:ascii="Times New Roman" w:hAnsi="Times New Roman"/>
      <w:sz w:val="24"/>
      <w:szCs w:val="22"/>
    </w:rPr>
  </w:style>
  <w:style w:type="paragraph" w:styleId="Heading1">
    <w:name w:val="heading 1"/>
    <w:basedOn w:val="Normal"/>
    <w:next w:val="Normal"/>
    <w:link w:val="Heading1Char"/>
    <w:uiPriority w:val="9"/>
    <w:qFormat/>
    <w:pPr>
      <w:keepNext/>
      <w:keepLines/>
      <w:spacing w:before="480" w:after="0"/>
      <w:outlineLvl w:val="0"/>
    </w:pPr>
    <w:rPr>
      <w:b/>
      <w:bCs/>
      <w:color w:val="365F91"/>
      <w:sz w:val="32"/>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NormalWeb">
    <w:name w:val="Normal (Web)"/>
    <w:basedOn w:val="Normal"/>
    <w:pPr>
      <w:spacing w:before="100" w:beforeAutospacing="1" w:after="100" w:afterAutospacing="1" w:line="240" w:lineRule="auto"/>
      <w:jc w:val="left"/>
    </w:pPr>
    <w:rPr>
      <w:rFonts w:eastAsia="Times New Roman"/>
      <w:szCs w:val="24"/>
    </w:rPr>
  </w:style>
  <w:style w:type="character" w:customStyle="1" w:styleId="Heading1Char">
    <w:name w:val="Heading 1 Char"/>
    <w:basedOn w:val="DefaultParagraphFont"/>
    <w:link w:val="Heading1"/>
    <w:uiPriority w:val="9"/>
    <w:rPr>
      <w:rFonts w:ascii="Times New Roman" w:eastAsia="SimSun" w:hAnsi="Times New Roman" w:cs="Times New Roman"/>
      <w:b/>
      <w:bCs/>
      <w:color w:val="365F91"/>
      <w:sz w:val="32"/>
      <w:szCs w:val="28"/>
    </w:rPr>
  </w:style>
  <w:style w:type="paragraph" w:styleId="Header">
    <w:name w:val="header"/>
    <w:basedOn w:val="Normal"/>
    <w:link w:val="HeaderChar"/>
    <w:uiPriority w:val="99"/>
    <w:pPr>
      <w:tabs>
        <w:tab w:val="center" w:pos="4680"/>
        <w:tab w:val="right" w:pos="9360"/>
      </w:tabs>
      <w:spacing w:after="0" w:line="240" w:lineRule="auto"/>
    </w:pPr>
  </w:style>
  <w:style w:type="character" w:customStyle="1" w:styleId="HeaderChar">
    <w:name w:val="Header Char"/>
    <w:basedOn w:val="DefaultParagraphFont"/>
    <w:link w:val="Header"/>
    <w:uiPriority w:val="99"/>
    <w:rPr>
      <w:rFonts w:ascii="Times New Roman" w:hAnsi="Times New Roman"/>
      <w:sz w:val="24"/>
      <w:szCs w:val="22"/>
    </w:rPr>
  </w:style>
  <w:style w:type="paragraph" w:styleId="Footer">
    <w:name w:val="footer"/>
    <w:basedOn w:val="Normal"/>
    <w:link w:val="FooterChar"/>
    <w:uiPriority w:val="99"/>
    <w:pPr>
      <w:tabs>
        <w:tab w:val="center" w:pos="4680"/>
        <w:tab w:val="right" w:pos="9360"/>
      </w:tabs>
      <w:spacing w:after="0" w:line="240" w:lineRule="auto"/>
    </w:pPr>
  </w:style>
  <w:style w:type="character" w:customStyle="1" w:styleId="FooterChar">
    <w:name w:val="Footer Char"/>
    <w:basedOn w:val="DefaultParagraphFont"/>
    <w:link w:val="Footer"/>
    <w:uiPriority w:val="99"/>
    <w:rPr>
      <w:rFonts w:ascii="Times New Roman" w:hAnsi="Times New Roman"/>
      <w:sz w:val="24"/>
      <w:szCs w:val="22"/>
    </w:rPr>
  </w:style>
  <w:style w:type="paragraph" w:styleId="Title">
    <w:name w:val="Title"/>
    <w:basedOn w:val="Normal"/>
    <w:next w:val="Normal"/>
    <w:link w:val="TitleChar"/>
    <w:uiPriority w:val="10"/>
    <w:qFormat/>
    <w:pPr>
      <w:spacing w:after="0"/>
      <w:contextualSpacing/>
      <w:jc w:val="center"/>
    </w:pPr>
    <w:rPr>
      <w:i/>
      <w:spacing w:val="-10"/>
      <w:kern w:val="28"/>
      <w:sz w:val="56"/>
      <w:szCs w:val="56"/>
      <w:lang w:val="en-GB" w:eastAsia="en-GB" w:bidi="bn-BD"/>
    </w:rPr>
  </w:style>
  <w:style w:type="character" w:customStyle="1" w:styleId="TitleChar">
    <w:name w:val="Title Char"/>
    <w:basedOn w:val="DefaultParagraphFont"/>
    <w:link w:val="Title"/>
    <w:uiPriority w:val="10"/>
    <w:rPr>
      <w:rFonts w:ascii="Times New Roman" w:eastAsia="SimSun" w:hAnsi="Times New Roman" w:cs="Times New Roman"/>
      <w:i/>
      <w:spacing w:val="-10"/>
      <w:kern w:val="28"/>
      <w:sz w:val="56"/>
      <w:szCs w:val="56"/>
      <w:lang w:val="en-GB" w:eastAsia="en-GB" w:bidi="bn-BD"/>
    </w:rPr>
  </w:style>
  <w:style w:type="character" w:styleId="CommentReference">
    <w:name w:val="annotation reference"/>
    <w:basedOn w:val="DefaultParagraphFont"/>
    <w:uiPriority w:val="99"/>
    <w:rPr>
      <w:sz w:val="16"/>
      <w:szCs w:val="16"/>
    </w:rPr>
  </w:style>
  <w:style w:type="paragraph" w:styleId="CommentText">
    <w:name w:val="annotation text"/>
    <w:basedOn w:val="Normal"/>
    <w:link w:val="CommentTextChar"/>
    <w:uiPriority w:val="99"/>
    <w:pPr>
      <w:spacing w:line="240" w:lineRule="auto"/>
    </w:pPr>
    <w:rPr>
      <w:sz w:val="20"/>
      <w:szCs w:val="20"/>
    </w:rPr>
  </w:style>
  <w:style w:type="character" w:customStyle="1" w:styleId="CommentTextChar">
    <w:name w:val="Comment Text Char"/>
    <w:basedOn w:val="DefaultParagraphFont"/>
    <w:link w:val="CommentText"/>
    <w:uiPriority w:val="99"/>
    <w:rPr>
      <w:rFonts w:ascii="Times New Roman" w:hAnsi="Times New Roman"/>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hAnsi="Times New Roman"/>
      <w:b/>
      <w:bCs/>
    </w:rPr>
  </w:style>
  <w:style w:type="paragraph" w:styleId="BalloonText">
    <w:name w:val="Balloon Text"/>
    <w:basedOn w:val="Normal"/>
    <w:link w:val="BalloonTextChar"/>
    <w:uiPriority w:val="99"/>
    <w:semiHidden/>
    <w:unhideWhenUsed/>
    <w:rsid w:val="0027639F"/>
    <w:pPr>
      <w:spacing w:after="0" w:line="240" w:lineRule="auto"/>
    </w:pPr>
    <w:rPr>
      <w:rFonts w:ascii="Segoe UI" w:hAnsi="Segoe UI" w:cs="Segoe UI"/>
      <w:sz w:val="18"/>
      <w:szCs w:val="18"/>
    </w:rPr>
  </w:style>
  <w:style w:type="character" w:customStyle="1" w:styleId="BalloonTextChar">
    <w:name w:val="Balloon Text Char"/>
    <w:basedOn w:val="DefaultParagraphFont"/>
    <w:link w:val="BalloonText"/>
    <w:uiPriority w:val="99"/>
    <w:semiHidden/>
    <w:rsid w:val="0027639F"/>
    <w:rPr>
      <w:rFonts w:ascii="Segoe UI" w:hAnsi="Segoe UI" w:cs="Segoe UI"/>
      <w:sz w:val="18"/>
      <w:szCs w:val="18"/>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13" Type="http://schemas.openxmlformats.org/officeDocument/2006/relationships/customXml" Target="../customXml/item13.xml"/><Relationship Id="rId18" Type="http://schemas.openxmlformats.org/officeDocument/2006/relationships/customXml" Target="../customXml/item18.xml"/><Relationship Id="rId26" Type="http://schemas.openxmlformats.org/officeDocument/2006/relationships/customXml" Target="../customXml/item26.xml"/><Relationship Id="rId39" Type="http://schemas.openxmlformats.org/officeDocument/2006/relationships/settings" Target="settings.xml"/><Relationship Id="rId21" Type="http://schemas.openxmlformats.org/officeDocument/2006/relationships/customXml" Target="../customXml/item21.xml"/><Relationship Id="rId34" Type="http://schemas.openxmlformats.org/officeDocument/2006/relationships/customXml" Target="../customXml/item34.xml"/><Relationship Id="rId42" Type="http://schemas.openxmlformats.org/officeDocument/2006/relationships/endnotes" Target="endnotes.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customXml" Target="../customXml/item16.xml"/><Relationship Id="rId29" Type="http://schemas.openxmlformats.org/officeDocument/2006/relationships/customXml" Target="../customXml/item29.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customXml" Target="../customXml/item24.xml"/><Relationship Id="rId32" Type="http://schemas.openxmlformats.org/officeDocument/2006/relationships/customXml" Target="../customXml/item32.xml"/><Relationship Id="rId37" Type="http://schemas.openxmlformats.org/officeDocument/2006/relationships/customXml" Target="../customXml/item37.xml"/><Relationship Id="rId40" Type="http://schemas.openxmlformats.org/officeDocument/2006/relationships/webSettings" Target="webSettings.xml"/><Relationship Id="rId45"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10" Type="http://schemas.openxmlformats.org/officeDocument/2006/relationships/customXml" Target="../customXml/item10.xml"/><Relationship Id="rId19" Type="http://schemas.openxmlformats.org/officeDocument/2006/relationships/customXml" Target="../customXml/item19.xml"/><Relationship Id="rId31" Type="http://schemas.openxmlformats.org/officeDocument/2006/relationships/customXml" Target="../customXml/item31.xml"/><Relationship Id="rId44"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footer" Target="footer1.xml"/><Relationship Id="rId8" Type="http://schemas.openxmlformats.org/officeDocument/2006/relationships/customXml" Target="../customXml/item8.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styles" Target="styles.xml"/><Relationship Id="rId20" Type="http://schemas.openxmlformats.org/officeDocument/2006/relationships/customXml" Target="../customXml/item20.xml"/><Relationship Id="rId41" Type="http://schemas.openxmlformats.org/officeDocument/2006/relationships/footnotes" Target="footnotes.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mcd:customData xmlns="http://www.wps.cn/android/officeDocument/2013/mofficeCustomData" xmlns:mcd="http://www.wps.cn/android/officeDocument/2013/mofficeCustomData" version="2">
  <mcd:comments/>
</mcd:customData>
</file>

<file path=customXml/item11.xml><?xml version="1.0" encoding="utf-8"?>
<mcd:customData xmlns="http://www.wps.cn/android/officeDocument/2013/mofficeCustomData" xmlns:mcd="http://www.wps.cn/android/officeDocument/2013/mofficeCustomData" version="2">
  <mcd:comments/>
</mcd:customData>
</file>

<file path=customXml/item12.xml><?xml version="1.0" encoding="utf-8"?>
<mcd:customData xmlns="http://www.wps.cn/android/officeDocument/2013/mofficeCustomData" xmlns:mcd="http://www.wps.cn/android/officeDocument/2013/mofficeCustomData" version="2">
  <mcd:comments/>
</mcd:customData>
</file>

<file path=customXml/item13.xml><?xml version="1.0" encoding="utf-8"?>
<mcd:customData xmlns="http://www.wps.cn/android/officeDocument/2013/mofficeCustomData" xmlns:mcd="http://www.wps.cn/android/officeDocument/2013/mofficeCustomData" version="2">
  <mcd:comments/>
</mcd:customData>
</file>

<file path=customXml/item14.xml><?xml version="1.0" encoding="utf-8"?>
<mcd:customData xmlns="http://www.wps.cn/android/officeDocument/2013/mofficeCustomData" xmlns:mcd="http://www.wps.cn/android/officeDocument/2013/mofficeCustomData" version="2">
  <mcd:comments/>
</mcd:customData>
</file>

<file path=customXml/item15.xml><?xml version="1.0" encoding="utf-8"?>
<mcd:customData xmlns="http://www.wps.cn/android/officeDocument/2013/mofficeCustomData" xmlns:mcd="http://www.wps.cn/android/officeDocument/2013/mofficeCustomData" version="2">
  <mcd:comments/>
</mcd:customData>
</file>

<file path=customXml/item16.xml><?xml version="1.0" encoding="utf-8"?>
<mcd:customData xmlns="http://www.wps.cn/android/officeDocument/2013/mofficeCustomData" xmlns:mcd="http://www.wps.cn/android/officeDocument/2013/mofficeCustomData" version="2">
  <mcd:comments/>
</mcd:customData>
</file>

<file path=customXml/item17.xml><?xml version="1.0" encoding="utf-8"?>
<mcd:customData xmlns="http://www.wps.cn/android/officeDocument/2013/mofficeCustomData" xmlns:mcd="http://www.wps.cn/android/officeDocument/2013/mofficeCustomData" version="2">
  <mcd:comments/>
</mcd:customData>
</file>

<file path=customXml/item18.xml><?xml version="1.0" encoding="utf-8"?>
<mcd:customData xmlns="http://www.wps.cn/android/officeDocument/2013/mofficeCustomData" xmlns:mcd="http://www.wps.cn/android/officeDocument/2013/mofficeCustomData" version="2">
  <mcd:comments/>
</mcd:customData>
</file>

<file path=customXml/item19.xml><?xml version="1.0" encoding="utf-8"?>
<mcd:customData xmlns="http://www.wps.cn/android/officeDocument/2013/mofficeCustomData" xmlns:mcd="http://www.wps.cn/android/officeDocument/2013/mofficeCustomData" version="2">
  <mcd:comments/>
</mcd:customData>
</file>

<file path=customXml/item20.xml><?xml version="1.0" encoding="utf-8"?>
<b:Sources xmlns:b="http://schemas.openxmlformats.org/officeDocument/2006/bibliography" xmlns="http://schemas.openxmlformats.org/officeDocument/2006/bibliography" SelectedStyle="\APASixthEditionOfficeOnline.xsl" StyleName="APA" Version="6"/>
</file>

<file path=customXml/item21.xml><?xml version="1.0" encoding="utf-8"?>
<mcd:customData xmlns="http://www.wps.cn/android/officeDocument/2013/mofficeCustomData" xmlns:mcd="http://www.wps.cn/android/officeDocument/2013/mofficeCustomData" version="2">
  <mcd:comments/>
</mcd:customData>
</file>

<file path=customXml/item22.xml><?xml version="1.0" encoding="utf-8"?>
<mcd:customData xmlns="http://www.wps.cn/android/officeDocument/2013/mofficeCustomData" xmlns:mcd="http://www.wps.cn/android/officeDocument/2013/mofficeCustomData" version="2">
  <mcd:comments/>
</mcd:customData>
</file>

<file path=customXml/item23.xml><?xml version="1.0" encoding="utf-8"?>
<mcd:customData xmlns="http://www.wps.cn/android/officeDocument/2013/mofficeCustomData" xmlns:mcd="http://www.wps.cn/android/officeDocument/2013/mofficeCustomData" version="2">
  <mcd:comments/>
</mcd:customData>
</file>

<file path=customXml/item24.xml><?xml version="1.0" encoding="utf-8"?>
<mcd:customData xmlns="http://www.wps.cn/android/officeDocument/2013/mofficeCustomData" xmlns:mcd="http://www.wps.cn/android/officeDocument/2013/mofficeCustomData" version="2">
  <mcd:comments/>
</mcd:customData>
</file>

<file path=customXml/item25.xml><?xml version="1.0" encoding="utf-8"?>
<mcd:customData xmlns="http://www.wps.cn/android/officeDocument/2013/mofficeCustomData" xmlns:mcd="http://www.wps.cn/android/officeDocument/2013/mofficeCustomData" version="2">
  <mcd:comments/>
</mcd:customData>
</file>

<file path=customXml/item26.xml><?xml version="1.0" encoding="utf-8"?>
<mcd:customData xmlns="http://www.wps.cn/android/officeDocument/2013/mofficeCustomData" xmlns:mcd="http://www.wps.cn/android/officeDocument/2013/mofficeCustomData" version="2">
  <mcd:comments/>
</mcd:customData>
</file>

<file path=customXml/item27.xml><?xml version="1.0" encoding="utf-8"?>
<mcd:customData xmlns="http://www.wps.cn/android/officeDocument/2013/mofficeCustomData" xmlns:mcd="http://www.wps.cn/android/officeDocument/2013/mofficeCustomData" version="2">
  <mcd:comments/>
</mcd:customData>
</file>

<file path=customXml/item28.xml><?xml version="1.0" encoding="utf-8"?>
<mcd:customData xmlns="http://www.wps.cn/android/officeDocument/2013/mofficeCustomData" xmlns:mcd="http://www.wps.cn/android/officeDocument/2013/mofficeCustomData" version="2">
  <mcd:comments/>
</mcd:customData>
</file>

<file path=customXml/item29.xml><?xml version="1.0" encoding="utf-8"?>
<mcd:customData xmlns="http://www.wps.cn/android/officeDocument/2013/mofficeCustomData" xmlns:mcd="http://www.wps.cn/android/officeDocument/2013/mofficeCustomData" version="2">
  <mcd:comments/>
</mcd:customData>
</file>

<file path=customXml/item30.xml><?xml version="1.0" encoding="utf-8"?>
<mcd:customData xmlns="http://www.wps.cn/android/officeDocument/2013/mofficeCustomData" xmlns:mcd="http://www.wps.cn/android/officeDocument/2013/mofficeCustomData" version="2">
  <mcd:comments/>
</mcd:customData>
</file>

<file path=customXml/item31.xml><?xml version="1.0" encoding="utf-8"?>
<mcd:customData xmlns="http://www.wps.cn/android/officeDocument/2013/mofficeCustomData" xmlns:mcd="http://www.wps.cn/android/officeDocument/2013/mofficeCustomData" version="2">
  <mcd:comments/>
</mcd:customData>
</file>

<file path=customXml/item32.xml><?xml version="1.0" encoding="utf-8"?>
<mcd:customData xmlns="http://www.wps.cn/android/officeDocument/2013/mofficeCustomData" xmlns:mcd="http://www.wps.cn/android/officeDocument/2013/mofficeCustomData" version="2">
  <mcd:comments/>
</mcd:customData>
</file>

<file path=customXml/item33.xml><?xml version="1.0" encoding="utf-8"?>
<mcd:customData xmlns="http://www.wps.cn/android/officeDocument/2013/mofficeCustomData" xmlns:mcd="http://www.wps.cn/android/officeDocument/2013/mofficeCustomData" version="2">
  <mcd:comments/>
</mcd:customData>
</file>

<file path=customXml/item34.xml><?xml version="1.0" encoding="utf-8"?>
<mcd:customData xmlns="http://www.wps.cn/android/officeDocument/2013/mofficeCustomData" xmlns:mcd="http://www.wps.cn/android/officeDocument/2013/mofficeCustomData" version="2">
  <mcd:comments/>
</mcd:customData>
</file>

<file path=customXml/item35.xml><?xml version="1.0" encoding="utf-8"?>
<mcd:customData xmlns="http://www.wps.cn/android/officeDocument/2013/mofficeCustomData" xmlns:mcd="http://www.wps.cn/android/officeDocument/2013/mofficeCustomData" version="2">
  <mcd:comments/>
</mcd:customData>
</file>

<file path=customXml/item36.xml><?xml version="1.0" encoding="utf-8"?>
<mcd:customData xmlns="http://www.wps.cn/android/officeDocument/2013/mofficeCustomData" xmlns:mcd="http://www.wps.cn/android/officeDocument/2013/mofficeCustomData" version="2">
  <mcd:comments/>
</mcd:customData>
</file>

<file path=customXml/item37.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B895D998-D53C-40FD-8439-FF5354B2CA98}">
  <ds:schemaRefs>
    <ds:schemaRef ds:uri="http://www.wps.cn/android/officeDocument/2013/mofficeCustomData"/>
    <ds:schemaRef ds:uri="http://www.w3.org/2000/xmlns/"/>
  </ds:schemaRefs>
</ds:datastoreItem>
</file>

<file path=customXml/itemProps2.xml><?xml version="1.0" encoding="utf-8"?>
<ds:datastoreItem xmlns:ds="http://schemas.openxmlformats.org/officeDocument/2006/customXml" ds:itemID="{CEA51C64-404A-49B4-92A4-17B6A36A5CF8}">
  <ds:schemaRefs>
    <ds:schemaRef ds:uri="http://www.wps.cn/android/officeDocument/2013/mofficeCustomData"/>
    <ds:schemaRef ds:uri="http://www.w3.org/2000/xmlns/"/>
  </ds:schemaRefs>
</ds:datastoreItem>
</file>

<file path=customXml/itemProps3.xml><?xml version="1.0" encoding="utf-8"?>
<ds:datastoreItem xmlns:ds="http://schemas.openxmlformats.org/officeDocument/2006/customXml" ds:itemID="{68D438C1-4AF6-4A9A-9069-16D96ACC511E}">
  <ds:schemaRefs>
    <ds:schemaRef ds:uri="http://www.wps.cn/android/officeDocument/2013/mofficeCustomData"/>
    <ds:schemaRef ds:uri="http://www.w3.org/2000/xmlns/"/>
  </ds:schemaRefs>
</ds:datastoreItem>
</file>

<file path=customXml/itemProps4.xml><?xml version="1.0" encoding="utf-8"?>
<ds:datastoreItem xmlns:ds="http://schemas.openxmlformats.org/officeDocument/2006/customXml" ds:itemID="{DA2B501D-C936-4740-B70F-8D2A189FB7E2}">
  <ds:schemaRefs>
    <ds:schemaRef ds:uri="http://www.wps.cn/android/officeDocument/2013/mofficeCustomData"/>
    <ds:schemaRef ds:uri="http://www.w3.org/2000/xmlns/"/>
  </ds:schemaRefs>
</ds:datastoreItem>
</file>

<file path=customXml/itemProps5.xml><?xml version="1.0" encoding="utf-8"?>
<ds:datastoreItem xmlns:ds="http://schemas.openxmlformats.org/officeDocument/2006/customXml" ds:itemID="{D6CEDACE-B28F-4F1D-9AF9-1E59C8F2F7B6}">
  <ds:schemaRefs>
    <ds:schemaRef ds:uri="http://www.wps.cn/android/officeDocument/2013/mofficeCustomData"/>
    <ds:schemaRef ds:uri="http://www.w3.org/2000/xmlns/"/>
  </ds:schemaRefs>
</ds:datastoreItem>
</file>

<file path=customXml/itemProps6.xml><?xml version="1.0" encoding="utf-8"?>
<ds:datastoreItem xmlns:ds="http://schemas.openxmlformats.org/officeDocument/2006/customXml" ds:itemID="{9C265D47-8AF6-47B1-B13B-0DB660146F67}">
  <ds:schemaRefs>
    <ds:schemaRef ds:uri="http://www.wps.cn/android/officeDocument/2013/mofficeCustomData"/>
    <ds:schemaRef ds:uri="http://www.w3.org/2000/xmlns/"/>
  </ds:schemaRefs>
</ds:datastoreItem>
</file>

<file path=customXml/itemProps7.xml><?xml version="1.0" encoding="utf-8"?>
<ds:datastoreItem xmlns:ds="http://schemas.openxmlformats.org/officeDocument/2006/customXml" ds:itemID="{C7A2EF50-E9A3-4168-81AE-CA70234DED53}">
  <ds:schemaRefs>
    <ds:schemaRef ds:uri="http://www.wps.cn/android/officeDocument/2013/mofficeCustomData"/>
    <ds:schemaRef ds:uri="http://www.w3.org/2000/xmlns/"/>
  </ds:schemaRefs>
</ds:datastoreItem>
</file>

<file path=customXml/itemProps8.xml><?xml version="1.0" encoding="utf-8"?>
<ds:datastoreItem xmlns:ds="http://schemas.openxmlformats.org/officeDocument/2006/customXml" ds:itemID="{3BD1606E-28EA-493B-92E2-0BFBFD1F8849}">
  <ds:schemaRefs>
    <ds:schemaRef ds:uri="http://www.wps.cn/android/officeDocument/2013/mofficeCustomData"/>
    <ds:schemaRef ds:uri="http://www.w3.org/2000/xmlns/"/>
  </ds:schemaRefs>
</ds:datastoreItem>
</file>

<file path=customXml/itemProps9.xml><?xml version="1.0" encoding="utf-8"?>
<ds:datastoreItem xmlns:ds="http://schemas.openxmlformats.org/officeDocument/2006/customXml" ds:itemID="{5A43E745-202C-40F6-B6C9-C2A394F41D53}">
  <ds:schemaRefs>
    <ds:schemaRef ds:uri="http://www.wps.cn/android/officeDocument/2013/mofficeCustomData"/>
    <ds:schemaRef ds:uri="http://www.w3.org/2000/xmlns/"/>
  </ds:schemaRefs>
</ds:datastoreItem>
</file>

<file path=customXml/itemProps10.xml><?xml version="1.0" encoding="utf-8"?>
<ds:datastoreItem xmlns:ds="http://schemas.openxmlformats.org/officeDocument/2006/customXml" ds:itemID="{A7E995F9-66E8-4A38-8450-F70C70A8CF1E}">
  <ds:schemaRefs>
    <ds:schemaRef ds:uri="http://www.wps.cn/android/officeDocument/2013/mofficeCustomData"/>
    <ds:schemaRef ds:uri="http://www.w3.org/2000/xmlns/"/>
  </ds:schemaRefs>
</ds:datastoreItem>
</file>

<file path=customXml/itemProps11.xml><?xml version="1.0" encoding="utf-8"?>
<ds:datastoreItem xmlns:ds="http://schemas.openxmlformats.org/officeDocument/2006/customXml" ds:itemID="{0A3596DD-3885-4E8D-9A09-18702CB9BCF5}">
  <ds:schemaRefs>
    <ds:schemaRef ds:uri="http://www.wps.cn/android/officeDocument/2013/mofficeCustomData"/>
    <ds:schemaRef ds:uri="http://www.w3.org/2000/xmlns/"/>
  </ds:schemaRefs>
</ds:datastoreItem>
</file>

<file path=customXml/itemProps12.xml><?xml version="1.0" encoding="utf-8"?>
<ds:datastoreItem xmlns:ds="http://schemas.openxmlformats.org/officeDocument/2006/customXml" ds:itemID="{F3075D22-55BA-47AA-AD8D-5E8C12918E0B}">
  <ds:schemaRefs>
    <ds:schemaRef ds:uri="http://www.wps.cn/android/officeDocument/2013/mofficeCustomData"/>
    <ds:schemaRef ds:uri="http://www.w3.org/2000/xmlns/"/>
  </ds:schemaRefs>
</ds:datastoreItem>
</file>

<file path=customXml/itemProps13.xml><?xml version="1.0" encoding="utf-8"?>
<ds:datastoreItem xmlns:ds="http://schemas.openxmlformats.org/officeDocument/2006/customXml" ds:itemID="{812E2D7A-1794-4531-8727-54EDD3CC99DC}">
  <ds:schemaRefs>
    <ds:schemaRef ds:uri="http://www.wps.cn/android/officeDocument/2013/mofficeCustomData"/>
    <ds:schemaRef ds:uri="http://www.w3.org/2000/xmlns/"/>
  </ds:schemaRefs>
</ds:datastoreItem>
</file>

<file path=customXml/itemProps14.xml><?xml version="1.0" encoding="utf-8"?>
<ds:datastoreItem xmlns:ds="http://schemas.openxmlformats.org/officeDocument/2006/customXml" ds:itemID="{8E85DE90-5156-426F-9EF8-34367F6231FD}">
  <ds:schemaRefs>
    <ds:schemaRef ds:uri="http://www.wps.cn/android/officeDocument/2013/mofficeCustomData"/>
    <ds:schemaRef ds:uri="http://www.w3.org/2000/xmlns/"/>
  </ds:schemaRefs>
</ds:datastoreItem>
</file>

<file path=customXml/itemProps15.xml><?xml version="1.0" encoding="utf-8"?>
<ds:datastoreItem xmlns:ds="http://schemas.openxmlformats.org/officeDocument/2006/customXml" ds:itemID="{A88965AB-049F-4838-9487-42D53A17A3C9}">
  <ds:schemaRefs>
    <ds:schemaRef ds:uri="http://www.wps.cn/android/officeDocument/2013/mofficeCustomData"/>
    <ds:schemaRef ds:uri="http://www.w3.org/2000/xmlns/"/>
  </ds:schemaRefs>
</ds:datastoreItem>
</file>

<file path=customXml/itemProps16.xml><?xml version="1.0" encoding="utf-8"?>
<ds:datastoreItem xmlns:ds="http://schemas.openxmlformats.org/officeDocument/2006/customXml" ds:itemID="{BEB7948E-4008-4AB8-B899-D3ACA9689845}">
  <ds:schemaRefs>
    <ds:schemaRef ds:uri="http://www.wps.cn/android/officeDocument/2013/mofficeCustomData"/>
    <ds:schemaRef ds:uri="http://www.w3.org/2000/xmlns/"/>
  </ds:schemaRefs>
</ds:datastoreItem>
</file>

<file path=customXml/itemProps17.xml><?xml version="1.0" encoding="utf-8"?>
<ds:datastoreItem xmlns:ds="http://schemas.openxmlformats.org/officeDocument/2006/customXml" ds:itemID="{EE4C1349-56C2-4509-AF3D-81462FB208D8}">
  <ds:schemaRefs>
    <ds:schemaRef ds:uri="http://www.wps.cn/android/officeDocument/2013/mofficeCustomData"/>
    <ds:schemaRef ds:uri="http://www.w3.org/2000/xmlns/"/>
  </ds:schemaRefs>
</ds:datastoreItem>
</file>

<file path=customXml/itemProps18.xml><?xml version="1.0" encoding="utf-8"?>
<ds:datastoreItem xmlns:ds="http://schemas.openxmlformats.org/officeDocument/2006/customXml" ds:itemID="{660FD08F-A003-4933-80E9-B1F42283D6EA}">
  <ds:schemaRefs>
    <ds:schemaRef ds:uri="http://www.wps.cn/android/officeDocument/2013/mofficeCustomData"/>
    <ds:schemaRef ds:uri="http://www.w3.org/2000/xmlns/"/>
  </ds:schemaRefs>
</ds:datastoreItem>
</file>

<file path=customXml/itemProps19.xml><?xml version="1.0" encoding="utf-8"?>
<ds:datastoreItem xmlns:ds="http://schemas.openxmlformats.org/officeDocument/2006/customXml" ds:itemID="{91FFD20E-65A4-466A-975D-0FA6ECE03975}">
  <ds:schemaRefs>
    <ds:schemaRef ds:uri="http://www.wps.cn/android/officeDocument/2013/mofficeCustomData"/>
    <ds:schemaRef ds:uri="http://www.w3.org/2000/xmlns/"/>
  </ds:schemaRefs>
</ds:datastoreItem>
</file>

<file path=customXml/itemProps20.xml><?xml version="1.0" encoding="utf-8"?>
<ds:datastoreItem xmlns:ds="http://schemas.openxmlformats.org/officeDocument/2006/customXml" ds:itemID="{FC5BAAD7-6516-491E-9D52-A09964D05F44}">
  <ds:schemaRefs>
    <ds:schemaRef ds:uri="http://schemas.openxmlformats.org/officeDocument/2006/bibliography"/>
    <ds:schemaRef ds:uri="http://www.w3.org/2000/xmlns/"/>
  </ds:schemaRefs>
</ds:datastoreItem>
</file>

<file path=customXml/itemProps21.xml><?xml version="1.0" encoding="utf-8"?>
<ds:datastoreItem xmlns:ds="http://schemas.openxmlformats.org/officeDocument/2006/customXml" ds:itemID="{DB05CBD8-23DC-4711-ADE0-9E468DB98895}">
  <ds:schemaRefs>
    <ds:schemaRef ds:uri="http://www.wps.cn/android/officeDocument/2013/mofficeCustomData"/>
    <ds:schemaRef ds:uri="http://www.w3.org/2000/xmlns/"/>
  </ds:schemaRefs>
</ds:datastoreItem>
</file>

<file path=customXml/itemProps22.xml><?xml version="1.0" encoding="utf-8"?>
<ds:datastoreItem xmlns:ds="http://schemas.openxmlformats.org/officeDocument/2006/customXml" ds:itemID="{075112D3-7DE1-493E-B030-FB16A28515A7}">
  <ds:schemaRefs>
    <ds:schemaRef ds:uri="http://www.wps.cn/android/officeDocument/2013/mofficeCustomData"/>
    <ds:schemaRef ds:uri="http://www.w3.org/2000/xmlns/"/>
  </ds:schemaRefs>
</ds:datastoreItem>
</file>

<file path=customXml/itemProps23.xml><?xml version="1.0" encoding="utf-8"?>
<ds:datastoreItem xmlns:ds="http://schemas.openxmlformats.org/officeDocument/2006/customXml" ds:itemID="{649A5FDD-B819-4649-9BCC-A4B7ABCEDAEB}">
  <ds:schemaRefs>
    <ds:schemaRef ds:uri="http://www.wps.cn/android/officeDocument/2013/mofficeCustomData"/>
    <ds:schemaRef ds:uri="http://www.w3.org/2000/xmlns/"/>
  </ds:schemaRefs>
</ds:datastoreItem>
</file>

<file path=customXml/itemProps24.xml><?xml version="1.0" encoding="utf-8"?>
<ds:datastoreItem xmlns:ds="http://schemas.openxmlformats.org/officeDocument/2006/customXml" ds:itemID="{20548BE9-9D8B-4DEA-8FDB-CD0DD786536E}">
  <ds:schemaRefs>
    <ds:schemaRef ds:uri="http://www.wps.cn/android/officeDocument/2013/mofficeCustomData"/>
    <ds:schemaRef ds:uri="http://www.w3.org/2000/xmlns/"/>
  </ds:schemaRefs>
</ds:datastoreItem>
</file>

<file path=customXml/itemProps25.xml><?xml version="1.0" encoding="utf-8"?>
<ds:datastoreItem xmlns:ds="http://schemas.openxmlformats.org/officeDocument/2006/customXml" ds:itemID="{AEFEDAFD-1881-4F56-9DBC-2D5D75D109A4}">
  <ds:schemaRefs>
    <ds:schemaRef ds:uri="http://www.wps.cn/android/officeDocument/2013/mofficeCustomData"/>
    <ds:schemaRef ds:uri="http://www.w3.org/2000/xmlns/"/>
  </ds:schemaRefs>
</ds:datastoreItem>
</file>

<file path=customXml/itemProps26.xml><?xml version="1.0" encoding="utf-8"?>
<ds:datastoreItem xmlns:ds="http://schemas.openxmlformats.org/officeDocument/2006/customXml" ds:itemID="{14667CBE-4BD7-4EB4-8445-4E891060C9E4}">
  <ds:schemaRefs>
    <ds:schemaRef ds:uri="http://www.wps.cn/android/officeDocument/2013/mofficeCustomData"/>
    <ds:schemaRef ds:uri="http://www.w3.org/2000/xmlns/"/>
  </ds:schemaRefs>
</ds:datastoreItem>
</file>

<file path=customXml/itemProps27.xml><?xml version="1.0" encoding="utf-8"?>
<ds:datastoreItem xmlns:ds="http://schemas.openxmlformats.org/officeDocument/2006/customXml" ds:itemID="{4CE4B673-F043-4D30-B86F-031B8BBF8122}">
  <ds:schemaRefs>
    <ds:schemaRef ds:uri="http://www.wps.cn/android/officeDocument/2013/mofficeCustomData"/>
    <ds:schemaRef ds:uri="http://www.w3.org/2000/xmlns/"/>
  </ds:schemaRefs>
</ds:datastoreItem>
</file>

<file path=customXml/itemProps28.xml><?xml version="1.0" encoding="utf-8"?>
<ds:datastoreItem xmlns:ds="http://schemas.openxmlformats.org/officeDocument/2006/customXml" ds:itemID="{DBA2D622-BEA8-4610-91F2-C6C263EB796C}">
  <ds:schemaRefs>
    <ds:schemaRef ds:uri="http://www.wps.cn/android/officeDocument/2013/mofficeCustomData"/>
    <ds:schemaRef ds:uri="http://www.w3.org/2000/xmlns/"/>
  </ds:schemaRefs>
</ds:datastoreItem>
</file>

<file path=customXml/itemProps29.xml><?xml version="1.0" encoding="utf-8"?>
<ds:datastoreItem xmlns:ds="http://schemas.openxmlformats.org/officeDocument/2006/customXml" ds:itemID="{8F9CC448-420F-4018-A4AB-8303FEAC0BE7}">
  <ds:schemaRefs>
    <ds:schemaRef ds:uri="http://www.wps.cn/android/officeDocument/2013/mofficeCustomData"/>
    <ds:schemaRef ds:uri="http://www.w3.org/2000/xmlns/"/>
  </ds:schemaRefs>
</ds:datastoreItem>
</file>

<file path=customXml/itemProps30.xml><?xml version="1.0" encoding="utf-8"?>
<ds:datastoreItem xmlns:ds="http://schemas.openxmlformats.org/officeDocument/2006/customXml" ds:itemID="{56B77676-2FDF-40E8-892D-E9351DE67CD4}">
  <ds:schemaRefs>
    <ds:schemaRef ds:uri="http://www.wps.cn/android/officeDocument/2013/mofficeCustomData"/>
    <ds:schemaRef ds:uri="http://www.w3.org/2000/xmlns/"/>
  </ds:schemaRefs>
</ds:datastoreItem>
</file>

<file path=customXml/itemProps31.xml><?xml version="1.0" encoding="utf-8"?>
<ds:datastoreItem xmlns:ds="http://schemas.openxmlformats.org/officeDocument/2006/customXml" ds:itemID="{7A2244C0-2D92-4C49-AA97-7A62C504EDAE}">
  <ds:schemaRefs>
    <ds:schemaRef ds:uri="http://www.wps.cn/android/officeDocument/2013/mofficeCustomData"/>
    <ds:schemaRef ds:uri="http://www.w3.org/2000/xmlns/"/>
  </ds:schemaRefs>
</ds:datastoreItem>
</file>

<file path=customXml/itemProps32.xml><?xml version="1.0" encoding="utf-8"?>
<ds:datastoreItem xmlns:ds="http://schemas.openxmlformats.org/officeDocument/2006/customXml" ds:itemID="{CFB7A592-E8F2-4DE8-9DCB-42C91D9301C7}">
  <ds:schemaRefs>
    <ds:schemaRef ds:uri="http://www.wps.cn/android/officeDocument/2013/mofficeCustomData"/>
    <ds:schemaRef ds:uri="http://www.w3.org/2000/xmlns/"/>
  </ds:schemaRefs>
</ds:datastoreItem>
</file>

<file path=customXml/itemProps33.xml><?xml version="1.0" encoding="utf-8"?>
<ds:datastoreItem xmlns:ds="http://schemas.openxmlformats.org/officeDocument/2006/customXml" ds:itemID="{869EECFB-EE0B-4BBD-A4FD-2F7BF1889F65}">
  <ds:schemaRefs>
    <ds:schemaRef ds:uri="http://www.wps.cn/android/officeDocument/2013/mofficeCustomData"/>
    <ds:schemaRef ds:uri="http://www.w3.org/2000/xmlns/"/>
  </ds:schemaRefs>
</ds:datastoreItem>
</file>

<file path=customXml/itemProps34.xml><?xml version="1.0" encoding="utf-8"?>
<ds:datastoreItem xmlns:ds="http://schemas.openxmlformats.org/officeDocument/2006/customXml" ds:itemID="{2573893B-3D63-4E81-A024-01709361C28F}">
  <ds:schemaRefs>
    <ds:schemaRef ds:uri="http://www.wps.cn/android/officeDocument/2013/mofficeCustomData"/>
    <ds:schemaRef ds:uri="http://www.w3.org/2000/xmlns/"/>
  </ds:schemaRefs>
</ds:datastoreItem>
</file>

<file path=customXml/itemProps35.xml><?xml version="1.0" encoding="utf-8"?>
<ds:datastoreItem xmlns:ds="http://schemas.openxmlformats.org/officeDocument/2006/customXml" ds:itemID="{F8C44901-99BE-4DBB-B94E-B9FEFA4D9C79}">
  <ds:schemaRefs>
    <ds:schemaRef ds:uri="http://www.wps.cn/android/officeDocument/2013/mofficeCustomData"/>
    <ds:schemaRef ds:uri="http://www.w3.org/2000/xmlns/"/>
  </ds:schemaRefs>
</ds:datastoreItem>
</file>

<file path=customXml/itemProps36.xml><?xml version="1.0" encoding="utf-8"?>
<ds:datastoreItem xmlns:ds="http://schemas.openxmlformats.org/officeDocument/2006/customXml" ds:itemID="{D77A9F03-26D9-4FB5-B08C-71A64CA5442A}">
  <ds:schemaRefs>
    <ds:schemaRef ds:uri="http://www.wps.cn/android/officeDocument/2013/mofficeCustomData"/>
    <ds:schemaRef ds:uri="http://www.w3.org/2000/xmlns/"/>
  </ds:schemaRefs>
</ds:datastoreItem>
</file>

<file path=customXml/itemProps37.xml><?xml version="1.0" encoding="utf-8"?>
<ds:datastoreItem xmlns:ds="http://schemas.openxmlformats.org/officeDocument/2006/customXml" ds:itemID="{1A2C0A70-9767-4A41-8F6F-E648AB892BA0}">
  <ds:schemaRefs>
    <ds:schemaRef ds:uri="http://www.wps.cn/android/officeDocument/2013/mofficeCustomData"/>
    <ds:schemaRef ds:uri="http://www.w3.org/2000/xmlns/"/>
  </ds:schemaRefs>
</ds:datastoreItem>
</file>

<file path=docProps/app.xml><?xml version="1.0" encoding="utf-8"?>
<Properties xmlns="http://schemas.openxmlformats.org/officeDocument/2006/extended-properties" xmlns:vt="http://schemas.openxmlformats.org/officeDocument/2006/docPropsVTypes">
  <Template>Normal</Template>
  <TotalTime>1</TotalTime>
  <Pages>7</Pages>
  <Words>1923</Words>
  <Characters>10967</Characters>
  <Application>Microsoft Office Word</Application>
  <DocSecurity>0</DocSecurity>
  <Lines>91</Lines>
  <Paragraphs>25</Paragraphs>
  <ScaleCrop>false</ScaleCrop>
  <Company/>
  <LinksUpToDate>false</LinksUpToDate>
  <CharactersWithSpaces>12865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Md Sohel Khan (2211256)</cp:lastModifiedBy>
  <cp:revision>2</cp:revision>
  <dcterms:created xsi:type="dcterms:W3CDTF">2022-11-04T03:55:00Z</dcterms:created>
  <dcterms:modified xsi:type="dcterms:W3CDTF">2022-11-04T03:55:00Z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139c0c31e4eb431a9ad71f7c73d29c7c</vt:lpwstr>
  </property>
</Properties>
</file>