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 id="2147483681" r:id="rId2"/>
  </p:sldMasterIdLst>
  <p:notesMasterIdLst>
    <p:notesMasterId r:id="rId52"/>
  </p:notesMasterIdLst>
  <p:handoutMasterIdLst>
    <p:handoutMasterId r:id="rId53"/>
  </p:handoutMasterIdLst>
  <p:sldIdLst>
    <p:sldId id="257" r:id="rId3"/>
    <p:sldId id="258" r:id="rId4"/>
    <p:sldId id="345" r:id="rId5"/>
    <p:sldId id="346" r:id="rId6"/>
    <p:sldId id="347" r:id="rId7"/>
    <p:sldId id="391" r:id="rId8"/>
    <p:sldId id="392" r:id="rId9"/>
    <p:sldId id="348" r:id="rId10"/>
    <p:sldId id="349" r:id="rId11"/>
    <p:sldId id="350" r:id="rId12"/>
    <p:sldId id="351" r:id="rId13"/>
    <p:sldId id="352" r:id="rId14"/>
    <p:sldId id="353" r:id="rId15"/>
    <p:sldId id="355" r:id="rId16"/>
    <p:sldId id="356" r:id="rId17"/>
    <p:sldId id="357" r:id="rId18"/>
    <p:sldId id="358" r:id="rId19"/>
    <p:sldId id="359" r:id="rId20"/>
    <p:sldId id="360" r:id="rId21"/>
    <p:sldId id="361" r:id="rId22"/>
    <p:sldId id="362" r:id="rId23"/>
    <p:sldId id="364" r:id="rId24"/>
    <p:sldId id="365" r:id="rId25"/>
    <p:sldId id="366" r:id="rId26"/>
    <p:sldId id="367" r:id="rId27"/>
    <p:sldId id="368" r:id="rId28"/>
    <p:sldId id="369" r:id="rId29"/>
    <p:sldId id="370" r:id="rId30"/>
    <p:sldId id="371" r:id="rId31"/>
    <p:sldId id="372" r:id="rId32"/>
    <p:sldId id="373" r:id="rId33"/>
    <p:sldId id="374" r:id="rId34"/>
    <p:sldId id="375" r:id="rId35"/>
    <p:sldId id="376" r:id="rId36"/>
    <p:sldId id="377" r:id="rId37"/>
    <p:sldId id="378" r:id="rId38"/>
    <p:sldId id="379" r:id="rId39"/>
    <p:sldId id="380" r:id="rId40"/>
    <p:sldId id="381" r:id="rId41"/>
    <p:sldId id="382" r:id="rId42"/>
    <p:sldId id="393" r:id="rId43"/>
    <p:sldId id="383" r:id="rId44"/>
    <p:sldId id="335" r:id="rId45"/>
    <p:sldId id="384" r:id="rId46"/>
    <p:sldId id="385" r:id="rId47"/>
    <p:sldId id="386" r:id="rId48"/>
    <p:sldId id="387" r:id="rId49"/>
    <p:sldId id="388" r:id="rId50"/>
    <p:sldId id="389" r:id="rId51"/>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B1AD41-AC8C-44E7-9DD7-056FAE6F2CCC}" v="1" dt="2025-08-27T10:28:21.4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67493" autoAdjust="0"/>
  </p:normalViewPr>
  <p:slideViewPr>
    <p:cSldViewPr>
      <p:cViewPr varScale="1">
        <p:scale>
          <a:sx n="75" d="100"/>
          <a:sy n="75" d="100"/>
        </p:scale>
        <p:origin x="2382"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handoutMaster" Target="handoutMasters/handoutMaster1.xml"/><Relationship Id="rId58" Type="http://schemas.microsoft.com/office/2016/11/relationships/changesInfo" Target="changesInfos/changesInfo1.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microsoft.com/office/2015/10/relationships/revisionInfo" Target="revisionInfo.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ableStyles" Target="tableStyle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Rees-Edwards" userId="6ddc9a34-5fd4-438d-87b4-9c8b83b97512" providerId="ADAL" clId="{2FB1AD41-AC8C-44E7-9DD7-056FAE6F2CCC}"/>
    <pc:docChg chg="delSld modSld">
      <pc:chgData name="Alison Rees-Edwards" userId="6ddc9a34-5fd4-438d-87b4-9c8b83b97512" providerId="ADAL" clId="{2FB1AD41-AC8C-44E7-9DD7-056FAE6F2CCC}" dt="2025-09-08T13:25:29.368" v="2" actId="2696"/>
      <pc:docMkLst>
        <pc:docMk/>
      </pc:docMkLst>
      <pc:sldChg chg="modSp mod">
        <pc:chgData name="Alison Rees-Edwards" userId="6ddc9a34-5fd4-438d-87b4-9c8b83b97512" providerId="ADAL" clId="{2FB1AD41-AC8C-44E7-9DD7-056FAE6F2CCC}" dt="2025-08-27T10:28:26.618" v="1" actId="404"/>
        <pc:sldMkLst>
          <pc:docMk/>
          <pc:sldMk cId="1708431370" sldId="345"/>
        </pc:sldMkLst>
        <pc:spChg chg="mod">
          <ac:chgData name="Alison Rees-Edwards" userId="6ddc9a34-5fd4-438d-87b4-9c8b83b97512" providerId="ADAL" clId="{2FB1AD41-AC8C-44E7-9DD7-056FAE6F2CCC}" dt="2025-08-27T10:28:26.618" v="1" actId="404"/>
          <ac:spMkLst>
            <pc:docMk/>
            <pc:sldMk cId="1708431370" sldId="345"/>
            <ac:spMk id="4" creationId="{6C645EF5-D069-8894-ADC1-5AD0C051121F}"/>
          </ac:spMkLst>
        </pc:spChg>
      </pc:sldChg>
      <pc:sldChg chg="del">
        <pc:chgData name="Alison Rees-Edwards" userId="6ddc9a34-5fd4-438d-87b4-9c8b83b97512" providerId="ADAL" clId="{2FB1AD41-AC8C-44E7-9DD7-056FAE6F2CCC}" dt="2025-09-08T13:25:29.368" v="2" actId="2696"/>
        <pc:sldMkLst>
          <pc:docMk/>
          <pc:sldMk cId="2475308036" sldId="36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hdr" sz="quarter"/>
          </p:nvPr>
        </p:nvSpPr>
        <p:spPr bwMode="auto">
          <a:xfrm>
            <a:off x="0"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2291" name="Rectangle 3"/>
          <p:cNvSpPr>
            <a:spLocks noGrp="1" noChangeArrowheads="1"/>
          </p:cNvSpPr>
          <p:nvPr>
            <p:ph type="dt" sz="quarter" idx="1"/>
          </p:nvPr>
        </p:nvSpPr>
        <p:spPr bwMode="auto">
          <a:xfrm>
            <a:off x="3777607"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12292" name="Rectangle 4"/>
          <p:cNvSpPr>
            <a:spLocks noGrp="1" noChangeArrowheads="1"/>
          </p:cNvSpPr>
          <p:nvPr>
            <p:ph type="ftr" sz="quarter" idx="2"/>
          </p:nvPr>
        </p:nvSpPr>
        <p:spPr bwMode="auto">
          <a:xfrm>
            <a:off x="0"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2293" name="Rectangle 5"/>
          <p:cNvSpPr>
            <a:spLocks noGrp="1" noChangeArrowheads="1"/>
          </p:cNvSpPr>
          <p:nvPr>
            <p:ph type="sldNum" sz="quarter" idx="3"/>
          </p:nvPr>
        </p:nvSpPr>
        <p:spPr bwMode="auto">
          <a:xfrm>
            <a:off x="3777607"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A58AB30C-1F1A-445C-AEB6-A99748660262}" type="slidenum">
              <a:rPr lang="en-GB" altLang="cy-GB"/>
              <a:pPr>
                <a:defRPr/>
              </a:pPr>
              <a:t>‹#›</a:t>
            </a:fld>
            <a:endParaRPr lang="en-GB" altLang="cy-GB"/>
          </a:p>
        </p:txBody>
      </p:sp>
    </p:spTree>
    <p:extLst>
      <p:ext uri="{BB962C8B-B14F-4D97-AF65-F5344CB8AC3E}">
        <p14:creationId xmlns:p14="http://schemas.microsoft.com/office/powerpoint/2010/main" val="30581031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7411" name="Rectangle 3"/>
          <p:cNvSpPr>
            <a:spLocks noGrp="1" noChangeArrowheads="1"/>
          </p:cNvSpPr>
          <p:nvPr>
            <p:ph type="dt" idx="1"/>
          </p:nvPr>
        </p:nvSpPr>
        <p:spPr bwMode="auto">
          <a:xfrm>
            <a:off x="3777607"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052"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7413" name="Rectangle 5"/>
          <p:cNvSpPr>
            <a:spLocks noGrp="1" noChangeArrowheads="1"/>
          </p:cNvSpPr>
          <p:nvPr>
            <p:ph type="body" sz="quarter" idx="3"/>
          </p:nvPr>
        </p:nvSpPr>
        <p:spPr bwMode="auto">
          <a:xfrm>
            <a:off x="666909" y="4632960"/>
            <a:ext cx="5335270" cy="4389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a:t>Click to edit Master text styles</a:t>
            </a:r>
          </a:p>
          <a:p>
            <a:pPr lvl="1"/>
            <a:r>
              <a:rPr lang="en-GB" altLang="cy-GB" noProof="0"/>
              <a:t>Second level</a:t>
            </a:r>
          </a:p>
          <a:p>
            <a:pPr lvl="2"/>
            <a:r>
              <a:rPr lang="en-GB" altLang="cy-GB" noProof="0"/>
              <a:t>Third level</a:t>
            </a:r>
          </a:p>
          <a:p>
            <a:pPr lvl="3"/>
            <a:r>
              <a:rPr lang="en-GB" altLang="cy-GB" noProof="0"/>
              <a:t>Fourth level</a:t>
            </a:r>
          </a:p>
          <a:p>
            <a:pPr lvl="4"/>
            <a:r>
              <a:rPr lang="en-GB" altLang="cy-GB" noProof="0"/>
              <a:t>Fifth level</a:t>
            </a:r>
          </a:p>
        </p:txBody>
      </p:sp>
      <p:sp>
        <p:nvSpPr>
          <p:cNvPr id="17414" name="Rectangle 6"/>
          <p:cNvSpPr>
            <a:spLocks noGrp="1" noChangeArrowheads="1"/>
          </p:cNvSpPr>
          <p:nvPr>
            <p:ph type="ftr" sz="quarter" idx="4"/>
          </p:nvPr>
        </p:nvSpPr>
        <p:spPr bwMode="auto">
          <a:xfrm>
            <a:off x="0"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7415" name="Rectangle 7"/>
          <p:cNvSpPr>
            <a:spLocks noGrp="1" noChangeArrowheads="1"/>
          </p:cNvSpPr>
          <p:nvPr>
            <p:ph type="sldNum" sz="quarter" idx="5"/>
          </p:nvPr>
        </p:nvSpPr>
        <p:spPr bwMode="auto">
          <a:xfrm>
            <a:off x="3777607"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0D10F303-1A90-4229-B953-74A6F0AA1908}" type="slidenum">
              <a:rPr lang="en-GB" altLang="cy-GB"/>
              <a:pPr>
                <a:defRPr/>
              </a:pPr>
              <a:t>‹#›</a:t>
            </a:fld>
            <a:endParaRPr lang="en-GB" altLang="cy-GB"/>
          </a:p>
        </p:txBody>
      </p:sp>
    </p:spTree>
    <p:extLst>
      <p:ext uri="{BB962C8B-B14F-4D97-AF65-F5344CB8AC3E}">
        <p14:creationId xmlns:p14="http://schemas.microsoft.com/office/powerpoint/2010/main" val="275450913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504619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1011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73376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069600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86653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796769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63234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12</a:t>
            </a:fld>
            <a:endParaRPr lang="en-GB" altLang="cy-GB"/>
          </a:p>
        </p:txBody>
      </p:sp>
    </p:spTree>
    <p:extLst>
      <p:ext uri="{BB962C8B-B14F-4D97-AF65-F5344CB8AC3E}">
        <p14:creationId xmlns:p14="http://schemas.microsoft.com/office/powerpoint/2010/main" val="26228069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13</a:t>
            </a:fld>
            <a:endParaRPr lang="en-GB" altLang="cy-GB"/>
          </a:p>
        </p:txBody>
      </p:sp>
    </p:spTree>
    <p:extLst>
      <p:ext uri="{BB962C8B-B14F-4D97-AF65-F5344CB8AC3E}">
        <p14:creationId xmlns:p14="http://schemas.microsoft.com/office/powerpoint/2010/main" val="32628543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14</a:t>
            </a:fld>
            <a:endParaRPr lang="en-GB" altLang="cy-GB"/>
          </a:p>
        </p:txBody>
      </p:sp>
    </p:spTree>
    <p:extLst>
      <p:ext uri="{BB962C8B-B14F-4D97-AF65-F5344CB8AC3E}">
        <p14:creationId xmlns:p14="http://schemas.microsoft.com/office/powerpoint/2010/main" val="12435239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15</a:t>
            </a:fld>
            <a:endParaRPr lang="en-GB" altLang="cy-GB"/>
          </a:p>
        </p:txBody>
      </p:sp>
    </p:spTree>
    <p:extLst>
      <p:ext uri="{BB962C8B-B14F-4D97-AF65-F5344CB8AC3E}">
        <p14:creationId xmlns:p14="http://schemas.microsoft.com/office/powerpoint/2010/main" val="12227357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16</a:t>
            </a:fld>
            <a:endParaRPr lang="en-GB" altLang="cy-GB"/>
          </a:p>
        </p:txBody>
      </p:sp>
    </p:spTree>
    <p:extLst>
      <p:ext uri="{BB962C8B-B14F-4D97-AF65-F5344CB8AC3E}">
        <p14:creationId xmlns:p14="http://schemas.microsoft.com/office/powerpoint/2010/main" val="31602136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17</a:t>
            </a:fld>
            <a:endParaRPr lang="en-GB" altLang="cy-GB"/>
          </a:p>
        </p:txBody>
      </p:sp>
    </p:spTree>
    <p:extLst>
      <p:ext uri="{BB962C8B-B14F-4D97-AF65-F5344CB8AC3E}">
        <p14:creationId xmlns:p14="http://schemas.microsoft.com/office/powerpoint/2010/main" val="34512640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18</a:t>
            </a:fld>
            <a:endParaRPr lang="en-GB" altLang="cy-GB"/>
          </a:p>
        </p:txBody>
      </p:sp>
    </p:spTree>
    <p:extLst>
      <p:ext uri="{BB962C8B-B14F-4D97-AF65-F5344CB8AC3E}">
        <p14:creationId xmlns:p14="http://schemas.microsoft.com/office/powerpoint/2010/main" val="12316410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19</a:t>
            </a:fld>
            <a:endParaRPr lang="en-GB" altLang="cy-GB"/>
          </a:p>
        </p:txBody>
      </p:sp>
    </p:spTree>
    <p:extLst>
      <p:ext uri="{BB962C8B-B14F-4D97-AF65-F5344CB8AC3E}">
        <p14:creationId xmlns:p14="http://schemas.microsoft.com/office/powerpoint/2010/main" val="25802035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20</a:t>
            </a:fld>
            <a:endParaRPr lang="en-GB" altLang="cy-GB"/>
          </a:p>
        </p:txBody>
      </p:sp>
    </p:spTree>
    <p:extLst>
      <p:ext uri="{BB962C8B-B14F-4D97-AF65-F5344CB8AC3E}">
        <p14:creationId xmlns:p14="http://schemas.microsoft.com/office/powerpoint/2010/main" val="32756684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21</a:t>
            </a:fld>
            <a:endParaRPr lang="en-GB" altLang="cy-GB"/>
          </a:p>
        </p:txBody>
      </p:sp>
    </p:spTree>
    <p:extLst>
      <p:ext uri="{BB962C8B-B14F-4D97-AF65-F5344CB8AC3E}">
        <p14:creationId xmlns:p14="http://schemas.microsoft.com/office/powerpoint/2010/main" val="38252460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22</a:t>
            </a:fld>
            <a:endParaRPr lang="en-GB" altLang="cy-GB"/>
          </a:p>
        </p:txBody>
      </p:sp>
    </p:spTree>
    <p:extLst>
      <p:ext uri="{BB962C8B-B14F-4D97-AF65-F5344CB8AC3E}">
        <p14:creationId xmlns:p14="http://schemas.microsoft.com/office/powerpoint/2010/main" val="34220761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23</a:t>
            </a:fld>
            <a:endParaRPr lang="en-GB" altLang="cy-GB"/>
          </a:p>
        </p:txBody>
      </p:sp>
    </p:spTree>
    <p:extLst>
      <p:ext uri="{BB962C8B-B14F-4D97-AF65-F5344CB8AC3E}">
        <p14:creationId xmlns:p14="http://schemas.microsoft.com/office/powerpoint/2010/main" val="26180706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24</a:t>
            </a:fld>
            <a:endParaRPr lang="en-GB" altLang="cy-GB"/>
          </a:p>
        </p:txBody>
      </p:sp>
    </p:spTree>
    <p:extLst>
      <p:ext uri="{BB962C8B-B14F-4D97-AF65-F5344CB8AC3E}">
        <p14:creationId xmlns:p14="http://schemas.microsoft.com/office/powerpoint/2010/main" val="40664840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25</a:t>
            </a:fld>
            <a:endParaRPr lang="en-GB" altLang="cy-GB"/>
          </a:p>
        </p:txBody>
      </p:sp>
    </p:spTree>
    <p:extLst>
      <p:ext uri="{BB962C8B-B14F-4D97-AF65-F5344CB8AC3E}">
        <p14:creationId xmlns:p14="http://schemas.microsoft.com/office/powerpoint/2010/main" val="13165497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26</a:t>
            </a:fld>
            <a:endParaRPr lang="en-GB" altLang="cy-GB"/>
          </a:p>
        </p:txBody>
      </p:sp>
    </p:spTree>
    <p:extLst>
      <p:ext uri="{BB962C8B-B14F-4D97-AF65-F5344CB8AC3E}">
        <p14:creationId xmlns:p14="http://schemas.microsoft.com/office/powerpoint/2010/main" val="17594432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27</a:t>
            </a:fld>
            <a:endParaRPr lang="en-GB" altLang="cy-GB"/>
          </a:p>
        </p:txBody>
      </p:sp>
    </p:spTree>
    <p:extLst>
      <p:ext uri="{BB962C8B-B14F-4D97-AF65-F5344CB8AC3E}">
        <p14:creationId xmlns:p14="http://schemas.microsoft.com/office/powerpoint/2010/main" val="24173363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29</a:t>
            </a:fld>
            <a:endParaRPr lang="en-GB" altLang="cy-GB"/>
          </a:p>
        </p:txBody>
      </p:sp>
    </p:spTree>
    <p:extLst>
      <p:ext uri="{BB962C8B-B14F-4D97-AF65-F5344CB8AC3E}">
        <p14:creationId xmlns:p14="http://schemas.microsoft.com/office/powerpoint/2010/main" val="20113055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30</a:t>
            </a:fld>
            <a:endParaRPr lang="en-GB" altLang="cy-GB"/>
          </a:p>
        </p:txBody>
      </p:sp>
    </p:spTree>
    <p:extLst>
      <p:ext uri="{BB962C8B-B14F-4D97-AF65-F5344CB8AC3E}">
        <p14:creationId xmlns:p14="http://schemas.microsoft.com/office/powerpoint/2010/main" val="35674452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31</a:t>
            </a:fld>
            <a:endParaRPr lang="en-GB" altLang="cy-GB"/>
          </a:p>
        </p:txBody>
      </p:sp>
    </p:spTree>
    <p:extLst>
      <p:ext uri="{BB962C8B-B14F-4D97-AF65-F5344CB8AC3E}">
        <p14:creationId xmlns:p14="http://schemas.microsoft.com/office/powerpoint/2010/main" val="40991252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36</a:t>
            </a:fld>
            <a:endParaRPr lang="en-GB" altLang="cy-GB"/>
          </a:p>
        </p:txBody>
      </p:sp>
    </p:spTree>
    <p:extLst>
      <p:ext uri="{BB962C8B-B14F-4D97-AF65-F5344CB8AC3E}">
        <p14:creationId xmlns:p14="http://schemas.microsoft.com/office/powerpoint/2010/main" val="14258769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39</a:t>
            </a:fld>
            <a:endParaRPr lang="en-GB" altLang="cy-GB"/>
          </a:p>
        </p:txBody>
      </p:sp>
    </p:spTree>
    <p:extLst>
      <p:ext uri="{BB962C8B-B14F-4D97-AF65-F5344CB8AC3E}">
        <p14:creationId xmlns:p14="http://schemas.microsoft.com/office/powerpoint/2010/main" val="363857465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41</a:t>
            </a:fld>
            <a:endParaRPr lang="en-GB" altLang="cy-GB"/>
          </a:p>
        </p:txBody>
      </p:sp>
    </p:spTree>
    <p:extLst>
      <p:ext uri="{BB962C8B-B14F-4D97-AF65-F5344CB8AC3E}">
        <p14:creationId xmlns:p14="http://schemas.microsoft.com/office/powerpoint/2010/main" val="68955652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368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67372A4-E524-42D6-A15D-2ACE29ABFE82}"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43</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95154174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44</a:t>
            </a:fld>
            <a:endParaRPr lang="en-GB" altLang="cy-GB"/>
          </a:p>
        </p:txBody>
      </p:sp>
    </p:spTree>
    <p:extLst>
      <p:ext uri="{BB962C8B-B14F-4D97-AF65-F5344CB8AC3E}">
        <p14:creationId xmlns:p14="http://schemas.microsoft.com/office/powerpoint/2010/main" val="367698142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45</a:t>
            </a:fld>
            <a:endParaRPr lang="en-GB" altLang="cy-GB"/>
          </a:p>
        </p:txBody>
      </p:sp>
    </p:spTree>
    <p:extLst>
      <p:ext uri="{BB962C8B-B14F-4D97-AF65-F5344CB8AC3E}">
        <p14:creationId xmlns:p14="http://schemas.microsoft.com/office/powerpoint/2010/main" val="286714961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altLang="cy-GB" dirty="0">
              <a:solidFill>
                <a:srgbClr val="000000"/>
              </a:solidFill>
              <a:latin typeface="Arial" panose="020B0604020202020204" pitchFamily="34" charset="0"/>
            </a:endParaRPr>
          </a:p>
          <a:p>
            <a:endParaRPr lang="en-GB" altLang="cy-GB" dirty="0">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46</a:t>
            </a:fld>
            <a:endParaRPr lang="en-GB" altLang="cy-GB"/>
          </a:p>
        </p:txBody>
      </p:sp>
    </p:spTree>
    <p:extLst>
      <p:ext uri="{BB962C8B-B14F-4D97-AF65-F5344CB8AC3E}">
        <p14:creationId xmlns:p14="http://schemas.microsoft.com/office/powerpoint/2010/main" val="33097810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06970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724000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957670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2147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89776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0469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5300087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82193227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5.xml"/><Relationship Id="rId7"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336572536"/>
      </p:ext>
    </p:extLst>
  </p:cSld>
  <p:clrMap bg1="lt1" tx1="dk1" bg2="lt2" tx2="dk2" accent1="accent1" accent2="accent2" accent3="accent3" accent4="accent4" accent5="accent5" accent6="accent6" hlink="hlink" folHlink="folHlink"/>
  <p:sldLayoutIdLst>
    <p:sldLayoutId id="2147483679" r:id="rId1"/>
    <p:sldLayoutId id="214748368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9/8/2025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773568126"/>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5.xml"/><Relationship Id="rId1" Type="http://schemas.openxmlformats.org/officeDocument/2006/relationships/video" Target="https://www.youtube.com/embed/vf7MgsZemdE?feature=oembed" TargetMode="External"/><Relationship Id="rId5" Type="http://schemas.openxmlformats.org/officeDocument/2006/relationships/image" Target="../media/image3.jpeg"/><Relationship Id="rId4" Type="http://schemas.openxmlformats.org/officeDocument/2006/relationships/hyperlink" Target="https://www.youtube.com/watch?v=vf7MgsZemdE"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5.png"/><Relationship Id="rId4" Type="http://schemas.openxmlformats.org/officeDocument/2006/relationships/notesSlide" Target="../notesSlides/notesSlide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hyperlink" Target="https://www.dailymail.co.uk/sciencetech/article-3937814/Why-baby-talk-GOOD-children-Speaking-motherese-helps-develop-language-skills-faster.html" TargetMode="Externa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2.xml"/><Relationship Id="rId1" Type="http://schemas.openxmlformats.org/officeDocument/2006/relationships/slideLayout" Target="../slideLayouts/slideLayout5.xml"/><Relationship Id="rId5" Type="http://schemas.openxmlformats.org/officeDocument/2006/relationships/image" Target="../media/image9.png"/><Relationship Id="rId4" Type="http://schemas.openxmlformats.org/officeDocument/2006/relationships/image" Target="../media/image8.jpg"/></Relationships>
</file>

<file path=ppt/slides/_rels/slide4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3.xml"/><Relationship Id="rId1" Type="http://schemas.openxmlformats.org/officeDocument/2006/relationships/slideLayout" Target="../slideLayouts/slideLayout5.xml"/><Relationship Id="rId4" Type="http://schemas.openxmlformats.org/officeDocument/2006/relationships/image" Target="../media/image11.pn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hyperlink" Target="https://unipub.uni-graz.at/obvugrhs/content/titleinfo/3864856/full.pdf" TargetMode="Externa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2" Type="http://schemas.openxmlformats.org/officeDocument/2006/relationships/hyperlink" Target="https://ieeexplore.ieee.org/stamp/stamp.jsp?arnumber=8441412&amp;casa_token=pTZg0YduRZoAAAAA:6iel3OFdd7joBoYY84h71jjohfix8wlZ2O_TOL4gKWfaw1CqbvR0KlTPfkJxmThrW_j_A7mIcMvf&amp;tag=1" TargetMode="Externa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2" Type="http://schemas.openxmlformats.org/officeDocument/2006/relationships/hyperlink" Target="https://www.sciencedaily.com/releases/2017/07/170718084600.htm"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FFB-A1DB-B9D6-C19A-B6F200C6B85E}"/>
              </a:ext>
            </a:extLst>
          </p:cNvPr>
          <p:cNvSpPr>
            <a:spLocks noGrp="1"/>
          </p:cNvSpPr>
          <p:nvPr>
            <p:ph type="title"/>
          </p:nvPr>
        </p:nvSpPr>
        <p:spPr>
          <a:xfrm>
            <a:off x="242455" y="1385456"/>
            <a:ext cx="4022117" cy="3738338"/>
          </a:xfrm>
        </p:spPr>
        <p:txBody>
          <a:bodyPr/>
          <a:lstStyle/>
          <a:p>
            <a:r>
              <a:rPr lang="en-GB" sz="3600" b="1" dirty="0"/>
              <a:t>ECEY5004C </a:t>
            </a:r>
            <a:br>
              <a:rPr lang="en-GB" sz="3600" dirty="0"/>
            </a:br>
            <a:r>
              <a:rPr lang="en-GB" sz="3600" dirty="0"/>
              <a:t>Iaith a </a:t>
            </a:r>
            <a:r>
              <a:rPr lang="en-GB" sz="3600" dirty="0" err="1"/>
              <a:t>Llythrennedd</a:t>
            </a:r>
            <a:r>
              <a:rPr lang="en-GB" sz="3600" dirty="0"/>
              <a:t> </a:t>
            </a:r>
            <a:r>
              <a:rPr lang="en-GB" sz="3600" dirty="0" err="1"/>
              <a:t>yn</a:t>
            </a:r>
            <a:r>
              <a:rPr lang="en-GB" sz="3600" dirty="0"/>
              <a:t> yr Oes </a:t>
            </a:r>
            <a:r>
              <a:rPr lang="en-GB" sz="3600" dirty="0" err="1"/>
              <a:t>Ddigidol</a:t>
            </a:r>
            <a:r>
              <a:rPr lang="en-GB" sz="3600" dirty="0"/>
              <a:t> </a:t>
            </a:r>
            <a:br>
              <a:rPr lang="en-GB" sz="3600" dirty="0"/>
            </a:br>
            <a:br>
              <a:rPr lang="en-GB" sz="3600" dirty="0"/>
            </a:br>
            <a:br>
              <a:rPr lang="en-GB" sz="3600" dirty="0"/>
            </a:br>
            <a:r>
              <a:rPr lang="en-GB" sz="3600" dirty="0" err="1"/>
              <a:t>Camau</a:t>
            </a:r>
            <a:r>
              <a:rPr lang="en-GB" sz="3600" dirty="0"/>
              <a:t> </a:t>
            </a:r>
            <a:r>
              <a:rPr lang="en-GB" sz="3600" dirty="0" err="1"/>
              <a:t>caffael</a:t>
            </a:r>
            <a:r>
              <a:rPr lang="en-GB" sz="3600" dirty="0"/>
              <a:t> </a:t>
            </a:r>
            <a:r>
              <a:rPr lang="en-GB" sz="3600" dirty="0" err="1"/>
              <a:t>iaith</a:t>
            </a:r>
            <a:br>
              <a:rPr lang="en-GB" sz="4400" dirty="0"/>
            </a:br>
            <a:br>
              <a:rPr lang="en-GB" sz="4400" dirty="0"/>
            </a:br>
            <a:br>
              <a:rPr lang="en-GB" sz="4400" dirty="0"/>
            </a:br>
            <a:endParaRPr lang="en-GB" sz="4400" i="1" dirty="0">
              <a:solidFill>
                <a:schemeClr val="accent4">
                  <a:lumMod val="20000"/>
                  <a:lumOff val="80000"/>
                </a:schemeClr>
              </a:solidFill>
            </a:endParaRPr>
          </a:p>
        </p:txBody>
      </p:sp>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4391891" y="1385455"/>
            <a:ext cx="4509654" cy="3738995"/>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ECEY5004</a:t>
            </a: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Language and Literacy in the Digital Age</a:t>
            </a:r>
          </a:p>
          <a:p>
            <a:pPr marL="0" lvl="0" indent="0" eaLnBrk="0" fontAlgn="base" hangingPunct="0">
              <a:spcAft>
                <a:spcPct val="0"/>
              </a:spcAft>
              <a:buNone/>
              <a:defRPr/>
            </a:pPr>
            <a:endParaRPr lang="en-GB" sz="3600" kern="0" dirty="0">
              <a:solidFill>
                <a:schemeClr val="accent4">
                  <a:lumMod val="20000"/>
                  <a:lumOff val="80000"/>
                </a:schemeClr>
              </a:solidFill>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Stages of language acquisition</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a:latin typeface="Arial" panose="020B0604020202020204" pitchFamily="34" charset="0"/>
                <a:cs typeface="Arial" panose="020B0604020202020204" pitchFamily="34" charset="0"/>
              </a:rPr>
              <a:t>Cynnwys</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Contents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p:txBody>
          <a:bodyPr/>
          <a:lstStyle/>
          <a:p>
            <a:r>
              <a:rPr lang="cy-GB" dirty="0">
                <a:latin typeface="Arial" panose="020B0604020202020204" pitchFamily="34" charset="0"/>
                <a:cs typeface="Arial" panose="020B0604020202020204" pitchFamily="34" charset="0"/>
              </a:rPr>
              <a:t>Camau caffael iaith;</a:t>
            </a:r>
          </a:p>
          <a:p>
            <a:r>
              <a:rPr lang="cy-GB" dirty="0">
                <a:latin typeface="Arial" panose="020B0604020202020204" pitchFamily="34" charset="0"/>
                <a:cs typeface="Arial" panose="020B0604020202020204" pitchFamily="34" charset="0"/>
              </a:rPr>
              <a:t>Cyfnod </a:t>
            </a:r>
            <a:r>
              <a:rPr lang="cy-GB" dirty="0" err="1">
                <a:latin typeface="Arial" panose="020B0604020202020204" pitchFamily="34" charset="0"/>
                <a:cs typeface="Arial" panose="020B0604020202020204" pitchFamily="34" charset="0"/>
              </a:rPr>
              <a:t>holoffrastig</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Geiriau cyntaf;</a:t>
            </a:r>
          </a:p>
          <a:p>
            <a:r>
              <a:rPr lang="cy-GB" dirty="0">
                <a:latin typeface="Arial" panose="020B0604020202020204" pitchFamily="34" charset="0"/>
                <a:cs typeface="Arial" panose="020B0604020202020204" pitchFamily="34" charset="0"/>
              </a:rPr>
              <a:t>Lleferydd oedolion ;</a:t>
            </a:r>
          </a:p>
          <a:p>
            <a:r>
              <a:rPr lang="cy-GB" dirty="0">
                <a:latin typeface="Arial" panose="020B0604020202020204" pitchFamily="34" charset="0"/>
                <a:cs typeface="Arial" panose="020B0604020202020204" pitchFamily="34" charset="0"/>
              </a:rPr>
              <a:t>Enwi a datblygiad geiriadurol.</a:t>
            </a:r>
          </a:p>
          <a:p>
            <a:pPr marL="0" indent="0">
              <a:buNone/>
            </a:pPr>
            <a:endParaRPr lang="en-GB" dirty="0"/>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p:txBody>
          <a:bodyPr>
            <a:normAutofit/>
          </a:bodyPr>
          <a:lstStyle/>
          <a:p>
            <a:pPr eaLnBrk="1" hangingPunct="1"/>
            <a:r>
              <a:rPr lang="en-GB" altLang="cy-GB" dirty="0">
                <a:solidFill>
                  <a:srgbClr val="0070C0"/>
                </a:solidFill>
                <a:latin typeface="Arial" panose="020B0604020202020204" pitchFamily="34" charset="0"/>
              </a:rPr>
              <a:t>Stages of language acquisition;</a:t>
            </a:r>
          </a:p>
          <a:p>
            <a:pPr eaLnBrk="1" hangingPunct="1"/>
            <a:r>
              <a:rPr lang="en-US" altLang="cy-GB" dirty="0">
                <a:solidFill>
                  <a:srgbClr val="0070C0"/>
                </a:solidFill>
                <a:latin typeface="Arial" panose="020B0604020202020204" pitchFamily="34" charset="0"/>
              </a:rPr>
              <a:t>Holophrastic phase;</a:t>
            </a:r>
          </a:p>
          <a:p>
            <a:pPr eaLnBrk="1" hangingPunct="1"/>
            <a:r>
              <a:rPr lang="en-US" altLang="cy-GB" dirty="0">
                <a:solidFill>
                  <a:srgbClr val="0070C0"/>
                </a:solidFill>
                <a:latin typeface="Arial" panose="020B0604020202020204" pitchFamily="34" charset="0"/>
              </a:rPr>
              <a:t>First words;</a:t>
            </a:r>
          </a:p>
          <a:p>
            <a:pPr eaLnBrk="1" hangingPunct="1"/>
            <a:r>
              <a:rPr lang="en-US" altLang="cy-GB" dirty="0">
                <a:solidFill>
                  <a:srgbClr val="0070C0"/>
                </a:solidFill>
                <a:latin typeface="Arial" panose="020B0604020202020204" pitchFamily="34" charset="0"/>
              </a:rPr>
              <a:t>Adults’ speech;</a:t>
            </a:r>
          </a:p>
          <a:p>
            <a:pPr eaLnBrk="1" hangingPunct="1"/>
            <a:r>
              <a:rPr lang="en-US" altLang="cy-GB" dirty="0">
                <a:solidFill>
                  <a:srgbClr val="0070C0"/>
                </a:solidFill>
                <a:latin typeface="Arial" panose="020B0604020202020204" pitchFamily="34" charset="0"/>
              </a:rPr>
              <a:t>Naming and lexical development.</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a:xfrm>
            <a:off x="323528" y="365125"/>
            <a:ext cx="8640960" cy="1325563"/>
          </a:xfrm>
        </p:spPr>
        <p:txBody>
          <a:bodyPr>
            <a:noAutofit/>
          </a:bodyPr>
          <a:lstStyle/>
          <a:p>
            <a:pPr algn="ctr"/>
            <a:r>
              <a:rPr lang="en-GB" sz="3200" dirty="0" err="1">
                <a:latin typeface="Arial" panose="020B0604020202020204" pitchFamily="34" charset="0"/>
              </a:rPr>
              <a:t>Cymwyseddau</a:t>
            </a:r>
            <a:r>
              <a:rPr lang="en-GB" sz="3200" dirty="0">
                <a:latin typeface="Arial" panose="020B0604020202020204" pitchFamily="34" charset="0"/>
              </a:rPr>
              <a:t> </a:t>
            </a:r>
            <a:r>
              <a:rPr lang="en-GB" sz="3200" dirty="0" err="1">
                <a:latin typeface="Arial" panose="020B0604020202020204" pitchFamily="34" charset="0"/>
              </a:rPr>
              <a:t>trosglwyddadwy</a:t>
            </a:r>
            <a:r>
              <a:rPr lang="en-GB" sz="3200" dirty="0">
                <a:latin typeface="Arial" panose="020B0604020202020204" pitchFamily="34" charset="0"/>
              </a:rPr>
              <a:t> </a:t>
            </a:r>
            <a:r>
              <a:rPr lang="en-GB" sz="3200" dirty="0" err="1">
                <a:latin typeface="Arial" panose="020B0604020202020204" pitchFamily="34" charset="0"/>
              </a:rPr>
              <a:t>lefel</a:t>
            </a:r>
            <a:r>
              <a:rPr lang="en-GB" sz="3200" dirty="0">
                <a:latin typeface="Arial" panose="020B0604020202020204" pitchFamily="34" charset="0"/>
              </a:rPr>
              <a:t> </a:t>
            </a:r>
            <a:r>
              <a:rPr lang="en-GB" sz="3200" dirty="0" err="1">
                <a:latin typeface="Arial" panose="020B0604020202020204" pitchFamily="34" charset="0"/>
              </a:rPr>
              <a:t>uwch</a:t>
            </a:r>
            <a:br>
              <a:rPr lang="en-GB" sz="3200" dirty="0">
                <a:latin typeface="Arial" panose="020B0604020202020204" pitchFamily="34" charset="0"/>
              </a:rPr>
            </a:br>
            <a:r>
              <a:rPr lang="en-GB" sz="3200" dirty="0">
                <a:solidFill>
                  <a:srgbClr val="0070C0"/>
                </a:solidFill>
                <a:latin typeface="Arial" panose="020B0604020202020204" pitchFamily="34" charset="0"/>
              </a:rPr>
              <a:t>High-level transferable competencies</a:t>
            </a:r>
            <a:endParaRPr lang="en-GB" sz="32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p:txBody>
          <a:bodyPr/>
          <a:lstStyle/>
          <a:p>
            <a:r>
              <a:rPr lang="en-GB" dirty="0">
                <a:latin typeface="Arial" panose="020B0604020202020204" pitchFamily="34" charset="0"/>
              </a:rPr>
              <a:t>Trefnu;</a:t>
            </a:r>
          </a:p>
          <a:p>
            <a:r>
              <a:rPr lang="en-GB" dirty="0" err="1">
                <a:latin typeface="Arial" panose="020B0604020202020204" pitchFamily="34" charset="0"/>
              </a:rPr>
              <a:t>Cynllunio</a:t>
            </a:r>
            <a:r>
              <a:rPr lang="en-GB" dirty="0">
                <a:latin typeface="Arial" panose="020B0604020202020204" pitchFamily="34" charset="0"/>
              </a:rPr>
              <a:t>;</a:t>
            </a:r>
          </a:p>
          <a:p>
            <a:r>
              <a:rPr lang="en-GB" dirty="0" err="1">
                <a:latin typeface="Arial" panose="020B0604020202020204" pitchFamily="34" charset="0"/>
              </a:rPr>
              <a:t>Ymchwilio</a:t>
            </a:r>
            <a:r>
              <a:rPr lang="en-GB" dirty="0">
                <a:latin typeface="Arial" panose="020B0604020202020204" pitchFamily="34" charset="0"/>
              </a:rPr>
              <a:t>;</a:t>
            </a:r>
          </a:p>
          <a:p>
            <a:r>
              <a:rPr lang="en-GB" dirty="0" err="1">
                <a:latin typeface="Arial" panose="020B0604020202020204" pitchFamily="34" charset="0"/>
              </a:rPr>
              <a:t>Cymryd</a:t>
            </a:r>
            <a:r>
              <a:rPr lang="en-GB" dirty="0">
                <a:latin typeface="Arial" panose="020B0604020202020204" pitchFamily="34" charset="0"/>
              </a:rPr>
              <a:t> </a:t>
            </a:r>
            <a:r>
              <a:rPr lang="en-GB" dirty="0" err="1">
                <a:latin typeface="Arial" panose="020B0604020202020204" pitchFamily="34" charset="0"/>
              </a:rPr>
              <a:t>nodiadau</a:t>
            </a:r>
            <a:r>
              <a:rPr lang="en-GB" dirty="0">
                <a:latin typeface="Arial" panose="020B0604020202020204" pitchFamily="34" charset="0"/>
              </a:rPr>
              <a:t>.</a:t>
            </a:r>
            <a:endParaRPr lang="en-US" dirty="0">
              <a:latin typeface="Arial" panose="020B0604020202020204" pitchFamily="34" charset="0"/>
            </a:endParaRPr>
          </a:p>
          <a:p>
            <a:pPr marL="0" indent="0">
              <a:buNone/>
            </a:pPr>
            <a:endParaRPr lang="en-GB" dirty="0"/>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p:txBody>
          <a:bodyPr>
            <a:normAutofit/>
          </a:bodyPr>
          <a:lstStyle/>
          <a:p>
            <a:r>
              <a:rPr lang="en-GB" dirty="0">
                <a:solidFill>
                  <a:srgbClr val="0070C0"/>
                </a:solidFill>
                <a:latin typeface="Arial" panose="020B0604020202020204" pitchFamily="34" charset="0"/>
              </a:rPr>
              <a:t>Organisation;</a:t>
            </a:r>
          </a:p>
          <a:p>
            <a:r>
              <a:rPr lang="en-GB" dirty="0">
                <a:solidFill>
                  <a:srgbClr val="0070C0"/>
                </a:solidFill>
                <a:latin typeface="Arial" panose="020B0604020202020204" pitchFamily="34" charset="0"/>
              </a:rPr>
              <a:t>Planning;</a:t>
            </a:r>
          </a:p>
          <a:p>
            <a:r>
              <a:rPr lang="en-GB" dirty="0">
                <a:solidFill>
                  <a:srgbClr val="0070C0"/>
                </a:solidFill>
                <a:latin typeface="Arial" panose="020B0604020202020204" pitchFamily="34" charset="0"/>
              </a:rPr>
              <a:t>Researching;</a:t>
            </a:r>
          </a:p>
          <a:p>
            <a:r>
              <a:rPr lang="en-GB" dirty="0">
                <a:solidFill>
                  <a:srgbClr val="0070C0"/>
                </a:solidFill>
                <a:latin typeface="Arial" panose="020B0604020202020204" pitchFamily="34" charset="0"/>
              </a:rPr>
              <a:t>Note taking.</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843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a:xfrm>
            <a:off x="323528" y="365125"/>
            <a:ext cx="8640960" cy="1325563"/>
          </a:xfrm>
        </p:spPr>
        <p:txBody>
          <a:bodyPr>
            <a:noAutofit/>
          </a:bodyPr>
          <a:lstStyle/>
          <a:p>
            <a:pPr algn="ctr"/>
            <a:r>
              <a:rPr lang="en-GB" dirty="0">
                <a:latin typeface="Arial" panose="020B0604020202020204" pitchFamily="34" charset="0"/>
              </a:rPr>
              <a:t>Adnoddau</a:t>
            </a:r>
            <a:br>
              <a:rPr lang="en-GB" dirty="0">
                <a:latin typeface="Arial" panose="020B0604020202020204" pitchFamily="34" charset="0"/>
              </a:rPr>
            </a:br>
            <a:r>
              <a:rPr lang="en-GB" dirty="0">
                <a:solidFill>
                  <a:srgbClr val="0070C0"/>
                </a:solidFill>
                <a:latin typeface="Arial" panose="020B0604020202020204" pitchFamily="34" charset="0"/>
              </a:rPr>
              <a:t>Resources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p:txBody>
          <a:bodyPr/>
          <a:lstStyle/>
          <a:p>
            <a:r>
              <a:rPr lang="en-US" dirty="0">
                <a:latin typeface="Arial" panose="020B0604020202020204" pitchFamily="34" charset="0"/>
              </a:rPr>
              <a:t>Cyflwyniad PP;</a:t>
            </a:r>
          </a:p>
          <a:p>
            <a:r>
              <a:rPr lang="en-US" dirty="0" err="1">
                <a:latin typeface="Arial" panose="020B0604020202020204" pitchFamily="34" charset="0"/>
              </a:rPr>
              <a:t>Clipiau</a:t>
            </a:r>
            <a:r>
              <a:rPr lang="en-US" dirty="0">
                <a:latin typeface="Arial" panose="020B0604020202020204" pitchFamily="34" charset="0"/>
              </a:rPr>
              <a:t> </a:t>
            </a:r>
            <a:r>
              <a:rPr lang="en-US" dirty="0" err="1">
                <a:latin typeface="Arial" panose="020B0604020202020204" pitchFamily="34" charset="0"/>
              </a:rPr>
              <a:t>fideo</a:t>
            </a:r>
            <a:r>
              <a:rPr lang="en-US" dirty="0">
                <a:latin typeface="Arial" panose="020B0604020202020204" pitchFamily="34" charset="0"/>
              </a:rPr>
              <a:t>;</a:t>
            </a:r>
          </a:p>
          <a:p>
            <a:r>
              <a:rPr lang="en-US" dirty="0" err="1">
                <a:latin typeface="Arial" panose="020B0604020202020204" pitchFamily="34" charset="0"/>
              </a:rPr>
              <a:t>Erthyglau</a:t>
            </a:r>
            <a:r>
              <a:rPr lang="en-US" dirty="0">
                <a:latin typeface="Arial" panose="020B0604020202020204" pitchFamily="34" charset="0"/>
              </a:rPr>
              <a:t>;</a:t>
            </a:r>
          </a:p>
          <a:p>
            <a:r>
              <a:rPr lang="en-US" dirty="0" err="1">
                <a:latin typeface="Arial" panose="020B0604020202020204" pitchFamily="34" charset="0"/>
              </a:rPr>
              <a:t>Ymchwil</a:t>
            </a:r>
            <a:r>
              <a:rPr lang="en-US" dirty="0">
                <a:latin typeface="Arial" panose="020B0604020202020204" pitchFamily="34" charset="0"/>
              </a:rPr>
              <a:t>.</a:t>
            </a:r>
            <a:endParaRPr lang="en-GB" dirty="0"/>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p:txBody>
          <a:bodyPr>
            <a:normAutofit/>
          </a:bodyPr>
          <a:lstStyle/>
          <a:p>
            <a:r>
              <a:rPr lang="en-GB" dirty="0">
                <a:solidFill>
                  <a:srgbClr val="0070C0"/>
                </a:solidFill>
                <a:latin typeface="Arial" panose="020B0604020202020204" pitchFamily="34" charset="0"/>
              </a:rPr>
              <a:t>PP presentation;</a:t>
            </a:r>
          </a:p>
          <a:p>
            <a:r>
              <a:rPr lang="en-GB" dirty="0">
                <a:solidFill>
                  <a:srgbClr val="0070C0"/>
                </a:solidFill>
                <a:latin typeface="Arial" panose="020B0604020202020204" pitchFamily="34" charset="0"/>
              </a:rPr>
              <a:t>Video clips;</a:t>
            </a:r>
          </a:p>
          <a:p>
            <a:r>
              <a:rPr lang="en-GB" dirty="0">
                <a:solidFill>
                  <a:srgbClr val="0070C0"/>
                </a:solidFill>
                <a:latin typeface="Arial" panose="020B0604020202020204" pitchFamily="34" charset="0"/>
              </a:rPr>
              <a:t>Articles;</a:t>
            </a:r>
          </a:p>
          <a:p>
            <a:r>
              <a:rPr lang="en-GB" dirty="0">
                <a:solidFill>
                  <a:srgbClr val="0070C0"/>
                </a:solidFill>
                <a:latin typeface="Arial" panose="020B0604020202020204" pitchFamily="34" charset="0"/>
              </a:rPr>
              <a:t>Research.</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92829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a:xfrm>
            <a:off x="323528" y="365125"/>
            <a:ext cx="8640960" cy="1325563"/>
          </a:xfrm>
        </p:spPr>
        <p:txBody>
          <a:bodyPr>
            <a:noAutofit/>
          </a:bodyPr>
          <a:lstStyle/>
          <a:p>
            <a:pPr algn="ctr"/>
            <a:r>
              <a:rPr lang="en-GB" dirty="0">
                <a:latin typeface="Arial" panose="020B0604020202020204" pitchFamily="34" charset="0"/>
              </a:rPr>
              <a:t>Rhaglen SYBC</a:t>
            </a:r>
            <a:br>
              <a:rPr lang="en-GB" dirty="0">
                <a:latin typeface="Arial" panose="020B0604020202020204" pitchFamily="34" charset="0"/>
              </a:rPr>
            </a:br>
            <a:r>
              <a:rPr lang="en-GB" dirty="0">
                <a:solidFill>
                  <a:srgbClr val="0070C0"/>
                </a:solidFill>
                <a:latin typeface="Arial" panose="020B0604020202020204" pitchFamily="34" charset="0"/>
              </a:rPr>
              <a:t>EYPS Programme</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a:xfrm>
            <a:off x="323528" y="1825625"/>
            <a:ext cx="4172272" cy="3809862"/>
          </a:xfrm>
        </p:spPr>
        <p:txBody>
          <a:bodyPr/>
          <a:lstStyle/>
          <a:p>
            <a:r>
              <a:rPr lang="en-GB" dirty="0">
                <a:latin typeface="Arial" panose="020B0604020202020204" pitchFamily="34" charset="0"/>
              </a:rPr>
              <a:t>Meini </a:t>
            </a:r>
            <a:r>
              <a:rPr lang="en-GB" dirty="0" err="1">
                <a:latin typeface="Arial" panose="020B0604020202020204" pitchFamily="34" charset="0"/>
              </a:rPr>
              <a:t>prawf</a:t>
            </a:r>
            <a:r>
              <a:rPr lang="en-GB" dirty="0">
                <a:latin typeface="Arial" panose="020B0604020202020204" pitchFamily="34" charset="0"/>
              </a:rPr>
              <a:t> y NOS a </a:t>
            </a:r>
            <a:r>
              <a:rPr lang="en-GB" dirty="0" err="1">
                <a:latin typeface="Arial" panose="020B0604020202020204" pitchFamily="34" charset="0"/>
              </a:rPr>
              <a:t>gyflawnwyd</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y </a:t>
            </a:r>
            <a:r>
              <a:rPr lang="en-GB" dirty="0" err="1">
                <a:latin typeface="Arial" panose="020B0604020202020204" pitchFamily="34" charset="0"/>
              </a:rPr>
              <a:t>ddarlith</a:t>
            </a:r>
            <a:r>
              <a:rPr lang="en-GB" dirty="0">
                <a:latin typeface="Arial" panose="020B0604020202020204" pitchFamily="34" charset="0"/>
              </a:rPr>
              <a:t> hon:</a:t>
            </a:r>
          </a:p>
          <a:p>
            <a:pPr marL="0" indent="0">
              <a:buNone/>
            </a:pPr>
            <a:endParaRPr lang="en-GB" dirty="0">
              <a:latin typeface="Arial" panose="020B0604020202020204" pitchFamily="34" charset="0"/>
            </a:endParaRPr>
          </a:p>
          <a:p>
            <a:pPr marL="0" indent="0">
              <a:buNone/>
            </a:pPr>
            <a:r>
              <a:rPr lang="en-GB" dirty="0">
                <a:latin typeface="Arial" panose="020B0604020202020204" pitchFamily="34" charset="0"/>
              </a:rPr>
              <a:t>0401 – K56</a:t>
            </a:r>
          </a:p>
          <a:p>
            <a:pPr marL="0" indent="0">
              <a:buNone/>
            </a:pPr>
            <a:r>
              <a:rPr lang="en-GB" dirty="0">
                <a:latin typeface="Arial" panose="020B0604020202020204" pitchFamily="34" charset="0"/>
              </a:rPr>
              <a:t>0409 – K62, K63, K67, K71</a:t>
            </a:r>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a:xfrm>
            <a:off x="4648200" y="1825625"/>
            <a:ext cx="4172272" cy="3809862"/>
          </a:xfrm>
        </p:spPr>
        <p:txBody>
          <a:bodyPr>
            <a:normAutofit/>
          </a:bodyPr>
          <a:lstStyle/>
          <a:p>
            <a:pPr marL="0" indent="0">
              <a:buNone/>
            </a:pPr>
            <a:r>
              <a:rPr lang="en-GB" dirty="0">
                <a:solidFill>
                  <a:srgbClr val="0070C0"/>
                </a:solidFill>
                <a:latin typeface="Arial" panose="020B0604020202020204" pitchFamily="34" charset="0"/>
              </a:rPr>
              <a:t>The NOS criteria met in this lecture:</a:t>
            </a:r>
          </a:p>
          <a:p>
            <a:pPr marL="0" indent="0">
              <a:buNone/>
            </a:pPr>
            <a:endParaRPr lang="en-GB" dirty="0">
              <a:solidFill>
                <a:srgbClr val="0070C0"/>
              </a:solidFill>
              <a:latin typeface="Arial" panose="020B0604020202020204" pitchFamily="34" charset="0"/>
            </a:endParaRPr>
          </a:p>
          <a:p>
            <a:pPr marL="0" indent="0">
              <a:buNone/>
            </a:pPr>
            <a:endParaRPr lang="en-GB" dirty="0">
              <a:solidFill>
                <a:srgbClr val="0070C0"/>
              </a:solidFill>
              <a:latin typeface="Arial" panose="020B0604020202020204" pitchFamily="34" charset="0"/>
            </a:endParaRPr>
          </a:p>
          <a:p>
            <a:pPr marL="0" indent="0">
              <a:buNone/>
            </a:pPr>
            <a:r>
              <a:rPr lang="en-GB" dirty="0">
                <a:solidFill>
                  <a:srgbClr val="0070C0"/>
                </a:solidFill>
                <a:latin typeface="Arial" panose="020B0604020202020204" pitchFamily="34" charset="0"/>
              </a:rPr>
              <a:t>0401 – K56</a:t>
            </a:r>
          </a:p>
          <a:p>
            <a:pPr marL="0" indent="0">
              <a:buNone/>
            </a:pPr>
            <a:r>
              <a:rPr lang="en-GB" dirty="0">
                <a:solidFill>
                  <a:srgbClr val="0070C0"/>
                </a:solidFill>
                <a:latin typeface="Arial" panose="020B0604020202020204" pitchFamily="34" charset="0"/>
              </a:rPr>
              <a:t>0409 – K62, K63, K67, K71</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5246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FE651-F57E-9BF3-960C-AAFB7FB9B3C9}"/>
              </a:ext>
            </a:extLst>
          </p:cNvPr>
          <p:cNvSpPr>
            <a:spLocks noGrp="1"/>
          </p:cNvSpPr>
          <p:nvPr>
            <p:ph type="title"/>
          </p:nvPr>
        </p:nvSpPr>
        <p:spPr>
          <a:xfrm>
            <a:off x="628650" y="365126"/>
            <a:ext cx="7886700" cy="857388"/>
          </a:xfrm>
        </p:spPr>
        <p:txBody>
          <a:bodyPr>
            <a:normAutofit/>
          </a:bodyPr>
          <a:lstStyle/>
          <a:p>
            <a:pPr algn="ctr"/>
            <a:r>
              <a:rPr lang="cy-GB" sz="4000" dirty="0">
                <a:latin typeface="Arial" panose="020B0604020202020204" pitchFamily="34" charset="0"/>
              </a:rPr>
              <a:t>Termau</a:t>
            </a:r>
            <a:endParaRPr lang="cy-GB" sz="4000" dirty="0"/>
          </a:p>
        </p:txBody>
      </p:sp>
      <p:sp>
        <p:nvSpPr>
          <p:cNvPr id="4" name="Content Placeholder 3">
            <a:extLst>
              <a:ext uri="{FF2B5EF4-FFF2-40B4-BE49-F238E27FC236}">
                <a16:creationId xmlns:a16="http://schemas.microsoft.com/office/drawing/2014/main" id="{D7A48300-2A68-53BF-D039-F6588DC26E00}"/>
              </a:ext>
            </a:extLst>
          </p:cNvPr>
          <p:cNvSpPr>
            <a:spLocks noGrp="1"/>
          </p:cNvSpPr>
          <p:nvPr>
            <p:ph sz="half" idx="2"/>
          </p:nvPr>
        </p:nvSpPr>
        <p:spPr>
          <a:xfrm>
            <a:off x="179512" y="1222514"/>
            <a:ext cx="8784976" cy="4798774"/>
          </a:xfrm>
        </p:spPr>
        <p:txBody>
          <a:bodyPr>
            <a:normAutofit/>
          </a:bodyPr>
          <a:lstStyle/>
          <a:p>
            <a:r>
              <a:rPr lang="cy-GB" b="1" dirty="0">
                <a:latin typeface="Arial" panose="020B0604020202020204" pitchFamily="34" charset="0"/>
                <a:cs typeface="Arial" panose="020B0604020202020204" pitchFamily="34" charset="0"/>
              </a:rPr>
              <a:t>Caffael iaith </a:t>
            </a:r>
            <a:r>
              <a:rPr lang="cy-GB" dirty="0">
                <a:latin typeface="Arial" panose="020B0604020202020204" pitchFamily="34" charset="0"/>
                <a:cs typeface="Arial" panose="020B0604020202020204" pitchFamily="34" charset="0"/>
              </a:rPr>
              <a:t>- y broses o ddeall, cynhyrchu a defnyddio geiriau i gyfathrebu;</a:t>
            </a:r>
          </a:p>
          <a:p>
            <a:r>
              <a:rPr lang="cy-GB" b="1" dirty="0">
                <a:latin typeface="Arial" panose="020B0604020202020204" pitchFamily="34" charset="0"/>
                <a:cs typeface="Arial" panose="020B0604020202020204" pitchFamily="34" charset="0"/>
              </a:rPr>
              <a:t>Cyfnod </a:t>
            </a:r>
            <a:r>
              <a:rPr lang="cy-GB" b="1" dirty="0" err="1">
                <a:latin typeface="Arial" panose="020B0604020202020204" pitchFamily="34" charset="0"/>
                <a:cs typeface="Arial" panose="020B0604020202020204" pitchFamily="34" charset="0"/>
              </a:rPr>
              <a:t>holoffrastig</a:t>
            </a:r>
            <a:r>
              <a:rPr lang="cy-GB" dirty="0">
                <a:latin typeface="Arial" panose="020B0604020202020204" pitchFamily="34" charset="0"/>
                <a:cs typeface="Arial" panose="020B0604020202020204" pitchFamily="34" charset="0"/>
              </a:rPr>
              <a:t> – y defnydd o un gair i fynegi brawddeg gyfan;</a:t>
            </a:r>
            <a:endParaRPr lang="cy-GB" b="1" dirty="0">
              <a:latin typeface="Arial" panose="020B0604020202020204" pitchFamily="34" charset="0"/>
              <a:cs typeface="Arial" panose="020B0604020202020204" pitchFamily="34" charset="0"/>
            </a:endParaRPr>
          </a:p>
          <a:p>
            <a:r>
              <a:rPr lang="cy-GB" b="1" dirty="0">
                <a:latin typeface="Arial" panose="020B0604020202020204" pitchFamily="34" charset="0"/>
                <a:cs typeface="Arial" panose="020B0604020202020204" pitchFamily="34" charset="0"/>
              </a:rPr>
              <a:t>Morffoleg</a:t>
            </a:r>
            <a:r>
              <a:rPr lang="cy-GB" dirty="0">
                <a:latin typeface="Arial" panose="020B0604020202020204" pitchFamily="34" charset="0"/>
                <a:cs typeface="Arial" panose="020B0604020202020204" pitchFamily="34" charset="0"/>
              </a:rPr>
              <a:t> – strwythur a ffurfiad geiriau;</a:t>
            </a:r>
          </a:p>
          <a:p>
            <a:r>
              <a:rPr lang="cy-GB" b="1" dirty="0" err="1">
                <a:latin typeface="Arial" panose="020B0604020202020204" pitchFamily="34" charset="0"/>
                <a:cs typeface="Arial" panose="020B0604020202020204" pitchFamily="34" charset="0"/>
              </a:rPr>
              <a:t>Onomatopoeia</a:t>
            </a:r>
            <a:r>
              <a:rPr lang="cy-GB" dirty="0">
                <a:latin typeface="Arial" panose="020B0604020202020204" pitchFamily="34" charset="0"/>
                <a:cs typeface="Arial" panose="020B0604020202020204" pitchFamily="34" charset="0"/>
              </a:rPr>
              <a:t> – geiriau sy’n debyg i’r seiniau maent yn disgrifio;</a:t>
            </a:r>
          </a:p>
          <a:p>
            <a:r>
              <a:rPr lang="cy-GB" b="1" dirty="0">
                <a:latin typeface="Arial" panose="020B0604020202020204" pitchFamily="34" charset="0"/>
                <a:cs typeface="Arial" panose="020B0604020202020204" pitchFamily="34" charset="0"/>
              </a:rPr>
              <a:t>Semanteg</a:t>
            </a:r>
            <a:r>
              <a:rPr lang="cy-GB" dirty="0">
                <a:latin typeface="Arial" panose="020B0604020202020204" pitchFamily="34" charset="0"/>
                <a:cs typeface="Arial" panose="020B0604020202020204" pitchFamily="34" charset="0"/>
              </a:rPr>
              <a:t> – ystyr geiriau, ymadroddion a brawddegau.</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21594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FE651-F57E-9BF3-960C-AAFB7FB9B3C9}"/>
              </a:ext>
            </a:extLst>
          </p:cNvPr>
          <p:cNvSpPr>
            <a:spLocks noGrp="1"/>
          </p:cNvSpPr>
          <p:nvPr>
            <p:ph type="title"/>
          </p:nvPr>
        </p:nvSpPr>
        <p:spPr>
          <a:xfrm>
            <a:off x="628650" y="365126"/>
            <a:ext cx="7886700" cy="857388"/>
          </a:xfrm>
        </p:spPr>
        <p:txBody>
          <a:bodyPr>
            <a:normAutofit/>
          </a:bodyPr>
          <a:lstStyle/>
          <a:p>
            <a:pPr algn="ctr"/>
            <a:r>
              <a:rPr lang="en-GB" sz="4000" dirty="0">
                <a:solidFill>
                  <a:srgbClr val="0070C0"/>
                </a:solidFill>
                <a:latin typeface="Arial" panose="020B0604020202020204" pitchFamily="34" charset="0"/>
              </a:rPr>
              <a:t>Glossary</a:t>
            </a:r>
            <a:endParaRPr lang="en-GB" sz="4000" dirty="0"/>
          </a:p>
        </p:txBody>
      </p:sp>
      <p:sp>
        <p:nvSpPr>
          <p:cNvPr id="4" name="Content Placeholder 3">
            <a:extLst>
              <a:ext uri="{FF2B5EF4-FFF2-40B4-BE49-F238E27FC236}">
                <a16:creationId xmlns:a16="http://schemas.microsoft.com/office/drawing/2014/main" id="{D7A48300-2A68-53BF-D039-F6588DC26E00}"/>
              </a:ext>
            </a:extLst>
          </p:cNvPr>
          <p:cNvSpPr>
            <a:spLocks noGrp="1"/>
          </p:cNvSpPr>
          <p:nvPr>
            <p:ph sz="half" idx="2"/>
          </p:nvPr>
        </p:nvSpPr>
        <p:spPr>
          <a:xfrm>
            <a:off x="179512" y="1222514"/>
            <a:ext cx="8784976" cy="4798774"/>
          </a:xfrm>
        </p:spPr>
        <p:txBody>
          <a:bodyPr>
            <a:normAutofit/>
          </a:bodyPr>
          <a:lstStyle/>
          <a:p>
            <a:r>
              <a:rPr lang="en-GB" b="1" dirty="0">
                <a:solidFill>
                  <a:srgbClr val="0070C0"/>
                </a:solidFill>
                <a:latin typeface="Arial" panose="020B0604020202020204" pitchFamily="34" charset="0"/>
                <a:cs typeface="Arial" panose="020B0604020202020204" pitchFamily="34" charset="0"/>
              </a:rPr>
              <a:t>Holophrastic stage </a:t>
            </a:r>
            <a:r>
              <a:rPr lang="en-GB" dirty="0">
                <a:solidFill>
                  <a:srgbClr val="0070C0"/>
                </a:solidFill>
                <a:latin typeface="Arial" panose="020B0604020202020204" pitchFamily="34" charset="0"/>
                <a:cs typeface="Arial" panose="020B0604020202020204" pitchFamily="34" charset="0"/>
              </a:rPr>
              <a:t>– the use of a single word to express a whole sentence;</a:t>
            </a:r>
          </a:p>
          <a:p>
            <a:r>
              <a:rPr lang="en-GB" b="1" dirty="0">
                <a:solidFill>
                  <a:srgbClr val="0070C0"/>
                </a:solidFill>
                <a:latin typeface="Arial" panose="020B0604020202020204" pitchFamily="34" charset="0"/>
                <a:cs typeface="Arial" panose="020B0604020202020204" pitchFamily="34" charset="0"/>
              </a:rPr>
              <a:t>Language acquisition </a:t>
            </a:r>
            <a:r>
              <a:rPr lang="en-GB" dirty="0">
                <a:solidFill>
                  <a:srgbClr val="0070C0"/>
                </a:solidFill>
                <a:latin typeface="Arial" panose="020B0604020202020204" pitchFamily="34" charset="0"/>
                <a:cs typeface="Arial" panose="020B0604020202020204" pitchFamily="34" charset="0"/>
              </a:rPr>
              <a:t>– the process of understanding, producing and using words to communicate;</a:t>
            </a:r>
          </a:p>
          <a:p>
            <a:r>
              <a:rPr lang="en-GB" b="1" dirty="0">
                <a:solidFill>
                  <a:srgbClr val="0070C0"/>
                </a:solidFill>
                <a:latin typeface="Arial" panose="020B0604020202020204" pitchFamily="34" charset="0"/>
                <a:cs typeface="Arial" panose="020B0604020202020204" pitchFamily="34" charset="0"/>
              </a:rPr>
              <a:t>Morphology</a:t>
            </a:r>
            <a:r>
              <a:rPr lang="en-GB" dirty="0">
                <a:solidFill>
                  <a:srgbClr val="0070C0"/>
                </a:solidFill>
                <a:latin typeface="Arial" panose="020B0604020202020204" pitchFamily="34" charset="0"/>
                <a:cs typeface="Arial" panose="020B0604020202020204" pitchFamily="34" charset="0"/>
              </a:rPr>
              <a:t> – the structure and formation of words;</a:t>
            </a:r>
          </a:p>
          <a:p>
            <a:r>
              <a:rPr lang="en-GB" b="1" dirty="0">
                <a:solidFill>
                  <a:srgbClr val="0070C0"/>
                </a:solidFill>
                <a:latin typeface="Arial" panose="020B0604020202020204" pitchFamily="34" charset="0"/>
                <a:cs typeface="Arial" panose="020B0604020202020204" pitchFamily="34" charset="0"/>
              </a:rPr>
              <a:t>Onomatopoeia</a:t>
            </a:r>
            <a:r>
              <a:rPr lang="en-GB" dirty="0">
                <a:solidFill>
                  <a:srgbClr val="0070C0"/>
                </a:solidFill>
                <a:latin typeface="Arial" panose="020B0604020202020204" pitchFamily="34" charset="0"/>
                <a:cs typeface="Arial" panose="020B0604020202020204" pitchFamily="34" charset="0"/>
              </a:rPr>
              <a:t> – words that resemble the sounds they are describing;</a:t>
            </a:r>
          </a:p>
          <a:p>
            <a:r>
              <a:rPr lang="en-GB" b="1" dirty="0">
                <a:solidFill>
                  <a:srgbClr val="0070C0"/>
                </a:solidFill>
                <a:latin typeface="Arial" panose="020B0604020202020204" pitchFamily="34" charset="0"/>
                <a:cs typeface="Arial" panose="020B0604020202020204" pitchFamily="34" charset="0"/>
              </a:rPr>
              <a:t>Semantics</a:t>
            </a:r>
            <a:r>
              <a:rPr lang="en-GB" dirty="0">
                <a:solidFill>
                  <a:srgbClr val="0070C0"/>
                </a:solidFill>
                <a:latin typeface="Arial" panose="020B0604020202020204" pitchFamily="34" charset="0"/>
                <a:cs typeface="Arial" panose="020B0604020202020204" pitchFamily="34" charset="0"/>
              </a:rPr>
              <a:t> – the meaning of words, phrases and sentences.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9565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a:xfrm>
            <a:off x="323528" y="365125"/>
            <a:ext cx="8640960" cy="1325563"/>
          </a:xfrm>
        </p:spPr>
        <p:txBody>
          <a:bodyPr>
            <a:noAutofit/>
          </a:bodyPr>
          <a:lstStyle/>
          <a:p>
            <a:pPr algn="ctr"/>
            <a:r>
              <a:rPr lang="cy-GB" altLang="cy-GB" dirty="0">
                <a:latin typeface="Arial" panose="020B0604020202020204" pitchFamily="34" charset="0"/>
              </a:rPr>
              <a:t>Babanod cyn llafar</a:t>
            </a:r>
            <a:br>
              <a:rPr lang="en-GB" altLang="cy-GB" dirty="0">
                <a:latin typeface="Arial" panose="020B0604020202020204" pitchFamily="34" charset="0"/>
              </a:rPr>
            </a:br>
            <a:r>
              <a:rPr lang="en-GB" altLang="cy-GB" dirty="0">
                <a:solidFill>
                  <a:srgbClr val="0070C0"/>
                </a:solidFill>
                <a:latin typeface="Arial" panose="020B0604020202020204" pitchFamily="34" charset="0"/>
              </a:rPr>
              <a:t>Preverbal infants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a:xfrm>
            <a:off x="323528" y="2060847"/>
            <a:ext cx="8280920" cy="3574639"/>
          </a:xfrm>
        </p:spPr>
        <p:txBody>
          <a:bodyPr/>
          <a:lstStyle/>
          <a:p>
            <a:pPr marL="0" indent="0">
              <a:buFontTx/>
              <a:buNone/>
              <a:defRPr/>
            </a:pPr>
            <a:r>
              <a:rPr lang="en-GB" i="1" dirty="0">
                <a:latin typeface="Arial" panose="020B0604020202020204" pitchFamily="34" charset="0"/>
                <a:cs typeface="Arial" panose="020B0604020202020204" pitchFamily="34" charset="0"/>
              </a:rPr>
              <a:t>“</a:t>
            </a:r>
            <a:r>
              <a:rPr lang="en-GB" i="1" dirty="0" err="1">
                <a:latin typeface="Arial" panose="020B0604020202020204" pitchFamily="34" charset="0"/>
                <a:cs typeface="Arial" panose="020B0604020202020204" pitchFamily="34" charset="0"/>
              </a:rPr>
              <a:t>Fetuses</a:t>
            </a:r>
            <a:r>
              <a:rPr lang="en-GB" i="1" dirty="0">
                <a:latin typeface="Arial" panose="020B0604020202020204" pitchFamily="34" charset="0"/>
                <a:cs typeface="Arial" panose="020B0604020202020204" pitchFamily="34" charset="0"/>
              </a:rPr>
              <a:t> are tuning their ears to the language they are going to acquire even before they are born, based on the speech signals available to them in utero. Pre-natal sensitivity to the rhythmic properties of language may provide children with one of the very first building blocks in acquiring language."</a:t>
            </a:r>
            <a:endParaRPr lang="en-US" i="1" dirty="0">
              <a:latin typeface="Arial" panose="020B0604020202020204" pitchFamily="34" charset="0"/>
              <a:cs typeface="Arial" panose="020B0604020202020204" pitchFamily="34" charset="0"/>
            </a:endParaRPr>
          </a:p>
          <a:p>
            <a:pPr marL="0" indent="0" algn="r">
              <a:buFontTx/>
              <a:buNone/>
              <a:defRPr/>
            </a:pPr>
            <a:r>
              <a:rPr lang="en-US" sz="1800" dirty="0">
                <a:latin typeface="Arial" panose="020B0604020202020204" pitchFamily="34" charset="0"/>
              </a:rPr>
              <a:t>(University of Kansas, 2017, p.2).</a:t>
            </a:r>
          </a:p>
        </p:txBody>
      </p:sp>
    </p:spTree>
    <p:extLst>
      <p:ext uri="{BB962C8B-B14F-4D97-AF65-F5344CB8AC3E}">
        <p14:creationId xmlns:p14="http://schemas.microsoft.com/office/powerpoint/2010/main" val="26510876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a:xfrm>
            <a:off x="323528" y="365125"/>
            <a:ext cx="8640960" cy="1325563"/>
          </a:xfrm>
        </p:spPr>
        <p:txBody>
          <a:bodyPr>
            <a:noAutofit/>
          </a:bodyPr>
          <a:lstStyle/>
          <a:p>
            <a:pPr algn="ctr"/>
            <a:r>
              <a:rPr lang="cy-GB" altLang="cy-GB" sz="4000" dirty="0">
                <a:latin typeface="Arial" panose="020B0604020202020204" pitchFamily="34" charset="0"/>
              </a:rPr>
              <a:t>Caffael iaith – yn y groth</a:t>
            </a:r>
            <a:br>
              <a:rPr lang="en-GB" altLang="cy-GB" sz="4000" dirty="0">
                <a:solidFill>
                  <a:srgbClr val="0070C0"/>
                </a:solidFill>
                <a:latin typeface="Arial" panose="020B0604020202020204" pitchFamily="34" charset="0"/>
              </a:rPr>
            </a:br>
            <a:r>
              <a:rPr lang="en-GB" altLang="cy-GB" sz="4000" dirty="0">
                <a:solidFill>
                  <a:srgbClr val="0070C0"/>
                </a:solidFill>
                <a:latin typeface="Arial" panose="020B0604020202020204" pitchFamily="34" charset="0"/>
              </a:rPr>
              <a:t>Language acquisition – in utero</a:t>
            </a:r>
            <a:endParaRPr lang="en-GB" sz="4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a:xfrm>
            <a:off x="323528" y="1825625"/>
            <a:ext cx="4172272" cy="3809862"/>
          </a:xfrm>
        </p:spPr>
        <p:txBody>
          <a:bodyPr/>
          <a:lstStyle/>
          <a:p>
            <a:pPr>
              <a:defRPr/>
            </a:pPr>
            <a:r>
              <a:rPr lang="cy-GB" dirty="0">
                <a:latin typeface="Arial" panose="020B0604020202020204" pitchFamily="34" charset="0"/>
              </a:rPr>
              <a:t>Babanod yn clywed yn y groth (Prawf Cyflymder Calon </a:t>
            </a:r>
            <a:r>
              <a:rPr lang="cy-GB" dirty="0" err="1">
                <a:latin typeface="Arial" panose="020B0604020202020204" pitchFamily="34" charset="0"/>
              </a:rPr>
              <a:t>Ffoetaidd</a:t>
            </a:r>
            <a:r>
              <a:rPr lang="cy-GB" dirty="0">
                <a:latin typeface="Arial" panose="020B0604020202020204" pitchFamily="34" charset="0"/>
              </a:rPr>
              <a:t>)</a:t>
            </a:r>
          </a:p>
          <a:p>
            <a:pPr marL="0" indent="0">
              <a:buFontTx/>
              <a:buNone/>
              <a:defRPr/>
            </a:pPr>
            <a:r>
              <a:rPr lang="cy-GB" dirty="0">
                <a:latin typeface="Arial" panose="020B0604020202020204" pitchFamily="34" charset="0"/>
              </a:rPr>
              <a:t>	</a:t>
            </a:r>
          </a:p>
          <a:p>
            <a:pPr>
              <a:defRPr/>
            </a:pPr>
            <a:r>
              <a:rPr lang="cy-GB" dirty="0">
                <a:latin typeface="Arial" panose="020B0604020202020204" pitchFamily="34" charset="0"/>
              </a:rPr>
              <a:t>Gallu i wahaniaethu seiniau</a:t>
            </a:r>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a:xfrm>
            <a:off x="4648200" y="1825625"/>
            <a:ext cx="4172272" cy="3809862"/>
          </a:xfrm>
        </p:spPr>
        <p:txBody>
          <a:bodyPr>
            <a:normAutofit/>
          </a:bodyPr>
          <a:lstStyle/>
          <a:p>
            <a:r>
              <a:rPr lang="en-US" altLang="cy-GB" dirty="0">
                <a:solidFill>
                  <a:srgbClr val="0070C0"/>
                </a:solidFill>
                <a:latin typeface="Arial" panose="020B0604020202020204" pitchFamily="34" charset="0"/>
              </a:rPr>
              <a:t>Babies hear in the womb  (</a:t>
            </a:r>
            <a:r>
              <a:rPr lang="en-US" altLang="cy-GB" dirty="0" err="1">
                <a:solidFill>
                  <a:srgbClr val="0070C0"/>
                </a:solidFill>
                <a:latin typeface="Arial" panose="020B0604020202020204" pitchFamily="34" charset="0"/>
              </a:rPr>
              <a:t>Foetal</a:t>
            </a:r>
            <a:r>
              <a:rPr lang="en-US" altLang="cy-GB" dirty="0">
                <a:solidFill>
                  <a:srgbClr val="0070C0"/>
                </a:solidFill>
                <a:latin typeface="Arial" panose="020B0604020202020204" pitchFamily="34" charset="0"/>
              </a:rPr>
              <a:t> Heart Rate Test)</a:t>
            </a:r>
          </a:p>
          <a:p>
            <a:endParaRPr lang="en-US" altLang="cy-GB" dirty="0">
              <a:solidFill>
                <a:srgbClr val="0070C0"/>
              </a:solidFill>
              <a:latin typeface="Arial" panose="020B0604020202020204" pitchFamily="34" charset="0"/>
            </a:endParaRPr>
          </a:p>
          <a:p>
            <a:r>
              <a:rPr lang="en-US" altLang="cy-GB" dirty="0">
                <a:solidFill>
                  <a:srgbClr val="0070C0"/>
                </a:solidFill>
                <a:latin typeface="Arial" panose="020B0604020202020204" pitchFamily="34" charset="0"/>
              </a:rPr>
              <a:t>Ability to differentiate sounds</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75267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Autofit/>
          </a:bodyPr>
          <a:lstStyle/>
          <a:p>
            <a:pPr algn="ctr"/>
            <a:r>
              <a:rPr lang="en-GB" altLang="cy-GB" sz="4400" dirty="0">
                <a:latin typeface="Arial" panose="020B0604020202020204" pitchFamily="34" charset="0"/>
              </a:rPr>
              <a:t>Fideo</a:t>
            </a:r>
            <a:br>
              <a:rPr lang="en-GB" altLang="cy-GB" sz="4400" dirty="0">
                <a:latin typeface="Arial" panose="020B0604020202020204" pitchFamily="34" charset="0"/>
              </a:rPr>
            </a:br>
            <a:r>
              <a:rPr lang="en-GB" altLang="cy-GB" sz="4400" dirty="0">
                <a:solidFill>
                  <a:srgbClr val="0070C0"/>
                </a:solidFill>
                <a:latin typeface="Arial" panose="020B0604020202020204" pitchFamily="34" charset="0"/>
              </a:rPr>
              <a:t>Video</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a:xfrm>
            <a:off x="323528" y="1825625"/>
            <a:ext cx="4172272" cy="3809862"/>
          </a:xfrm>
        </p:spPr>
        <p:txBody>
          <a:bodyPr>
            <a:normAutofit/>
          </a:bodyPr>
          <a:lstStyle/>
          <a:p>
            <a:pPr marL="0" indent="0">
              <a:buFontTx/>
              <a:buNone/>
            </a:pPr>
            <a:r>
              <a:rPr lang="en-US" altLang="cy-GB" dirty="0">
                <a:latin typeface="Arial" panose="020B0604020202020204" pitchFamily="34" charset="0"/>
              </a:rPr>
              <a:t>Creative Cloud Design (2013) </a:t>
            </a:r>
            <a:r>
              <a:rPr lang="en-US" altLang="cy-GB" i="1" dirty="0">
                <a:latin typeface="Arial" panose="020B0604020202020204" pitchFamily="34" charset="0"/>
              </a:rPr>
              <a:t>Life in the womb before birth: senses hearing and touch part 8. </a:t>
            </a:r>
            <a:r>
              <a:rPr lang="en-US" altLang="cy-GB" dirty="0">
                <a:latin typeface="Arial" panose="020B0604020202020204" pitchFamily="34" charset="0"/>
              </a:rPr>
              <a:t>Available at: </a:t>
            </a:r>
            <a:r>
              <a:rPr lang="en-US" altLang="cy-GB" dirty="0">
                <a:latin typeface="Arial" panose="020B0604020202020204" pitchFamily="34" charset="0"/>
                <a:hlinkClick r:id="rId4"/>
              </a:rPr>
              <a:t>https://www.youtube.com/watch?v=vf7MgsZemdE</a:t>
            </a:r>
            <a:r>
              <a:rPr lang="en-US" altLang="cy-GB" dirty="0">
                <a:latin typeface="Arial" panose="020B0604020202020204" pitchFamily="34" charset="0"/>
              </a:rPr>
              <a:t> [Accessed: August 19 2024].</a:t>
            </a:r>
            <a:endParaRPr lang="cy-GB" altLang="cy-GB" dirty="0">
              <a:latin typeface="Arial" panose="020B0604020202020204" pitchFamily="34" charset="0"/>
            </a:endParaRPr>
          </a:p>
        </p:txBody>
      </p:sp>
      <p:pic>
        <p:nvPicPr>
          <p:cNvPr id="5" name="Online Media 4" title="LIFE IN THE WOMB BEFORE BIRTH  senses hearing and touch part 8">
            <a:hlinkClick r:id="" action="ppaction://media"/>
            <a:extLst>
              <a:ext uri="{FF2B5EF4-FFF2-40B4-BE49-F238E27FC236}">
                <a16:creationId xmlns:a16="http://schemas.microsoft.com/office/drawing/2014/main" id="{43E0FEE1-29A7-82DC-0229-C37344EFEE0C}"/>
              </a:ext>
            </a:extLst>
          </p:cNvPr>
          <p:cNvPicPr>
            <a:picLocks noGrp="1" noRot="1" noChangeAspect="1"/>
          </p:cNvPicPr>
          <p:nvPr>
            <p:ph sz="half" idx="2"/>
            <a:videoFile r:link="rId1"/>
          </p:nvPr>
        </p:nvPicPr>
        <p:blipFill>
          <a:blip r:embed="rId5"/>
          <a:stretch>
            <a:fillRect/>
          </a:stretch>
        </p:blipFill>
        <p:spPr>
          <a:xfrm>
            <a:off x="4648200" y="1988840"/>
            <a:ext cx="4172272" cy="3456384"/>
          </a:xfrm>
          <a:prstGeom prst="rect">
            <a:avLst/>
          </a:prstGeom>
        </p:spPr>
      </p:pic>
    </p:spTree>
    <p:extLst>
      <p:ext uri="{BB962C8B-B14F-4D97-AF65-F5344CB8AC3E}">
        <p14:creationId xmlns:p14="http://schemas.microsoft.com/office/powerpoint/2010/main" val="1601326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a:xfrm>
            <a:off x="323528" y="365125"/>
            <a:ext cx="8640960" cy="1325563"/>
          </a:xfrm>
        </p:spPr>
        <p:txBody>
          <a:bodyPr>
            <a:noAutofit/>
          </a:bodyPr>
          <a:lstStyle/>
          <a:p>
            <a:pPr algn="ctr"/>
            <a:r>
              <a:rPr lang="cy-GB" altLang="cy-GB" sz="4000" dirty="0">
                <a:latin typeface="Arial" panose="020B0604020202020204" pitchFamily="34" charset="0"/>
              </a:rPr>
              <a:t>Caffael iaith – yn y groth</a:t>
            </a:r>
            <a:br>
              <a:rPr lang="en-GB" altLang="cy-GB" sz="4000" dirty="0">
                <a:solidFill>
                  <a:srgbClr val="0070C0"/>
                </a:solidFill>
                <a:latin typeface="Arial" panose="020B0604020202020204" pitchFamily="34" charset="0"/>
              </a:rPr>
            </a:br>
            <a:r>
              <a:rPr lang="en-GB" altLang="cy-GB" sz="4000" dirty="0">
                <a:solidFill>
                  <a:srgbClr val="0070C0"/>
                </a:solidFill>
                <a:latin typeface="Arial" panose="020B0604020202020204" pitchFamily="34" charset="0"/>
              </a:rPr>
              <a:t>Language acquisition – in utero</a:t>
            </a:r>
            <a:endParaRPr lang="en-GB" sz="4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a:xfrm>
            <a:off x="323528" y="1825625"/>
            <a:ext cx="4172272" cy="3809862"/>
          </a:xfrm>
        </p:spPr>
        <p:txBody>
          <a:bodyPr/>
          <a:lstStyle/>
          <a:p>
            <a:pPr>
              <a:defRPr/>
            </a:pPr>
            <a:r>
              <a:rPr lang="cy-GB" dirty="0">
                <a:latin typeface="Arial" panose="020B0604020202020204" pitchFamily="34" charset="0"/>
              </a:rPr>
              <a:t>Ymateb i leisiau dynol;</a:t>
            </a:r>
          </a:p>
          <a:p>
            <a:pPr>
              <a:defRPr/>
            </a:pPr>
            <a:r>
              <a:rPr lang="cy-GB" dirty="0">
                <a:latin typeface="Arial" panose="020B0604020202020204" pitchFamily="34" charset="0"/>
              </a:rPr>
              <a:t>Mynegiadau wynebol;</a:t>
            </a:r>
          </a:p>
          <a:p>
            <a:pPr>
              <a:defRPr/>
            </a:pPr>
            <a:r>
              <a:rPr lang="cy-GB" dirty="0">
                <a:latin typeface="Arial" panose="020B0604020202020204" pitchFamily="34" charset="0"/>
              </a:rPr>
              <a:t>Sensitif i iaith frodorol;</a:t>
            </a:r>
          </a:p>
          <a:p>
            <a:pPr>
              <a:defRPr/>
            </a:pPr>
            <a:r>
              <a:rPr lang="cy-GB" dirty="0">
                <a:latin typeface="Arial" panose="020B0604020202020204" pitchFamily="34" charset="0"/>
              </a:rPr>
              <a:t>Gallu gwahaniaethu rhythm, patrymau a goslef iaith y fam.</a:t>
            </a:r>
            <a:endParaRPr lang="cy-GB" dirty="0"/>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a:xfrm>
            <a:off x="4648200" y="1825625"/>
            <a:ext cx="4172272" cy="3809862"/>
          </a:xfrm>
        </p:spPr>
        <p:txBody>
          <a:bodyPr>
            <a:normAutofit/>
          </a:bodyPr>
          <a:lstStyle/>
          <a:p>
            <a:r>
              <a:rPr lang="en-US" altLang="cy-GB" dirty="0">
                <a:solidFill>
                  <a:srgbClr val="0070C0"/>
                </a:solidFill>
                <a:latin typeface="Arial" panose="020B0604020202020204" pitchFamily="34" charset="0"/>
              </a:rPr>
              <a:t>Responds to human voices;</a:t>
            </a:r>
          </a:p>
          <a:p>
            <a:r>
              <a:rPr lang="en-US" altLang="cy-GB" dirty="0">
                <a:solidFill>
                  <a:srgbClr val="0070C0"/>
                </a:solidFill>
                <a:latin typeface="Arial" panose="020B0604020202020204" pitchFamily="34" charset="0"/>
              </a:rPr>
              <a:t>Facial expressions;</a:t>
            </a:r>
          </a:p>
          <a:p>
            <a:r>
              <a:rPr lang="en-US" altLang="cy-GB" dirty="0">
                <a:solidFill>
                  <a:srgbClr val="0070C0"/>
                </a:solidFill>
                <a:latin typeface="Arial" panose="020B0604020202020204" pitchFamily="34" charset="0"/>
              </a:rPr>
              <a:t>Sensitive to native language;</a:t>
            </a:r>
          </a:p>
          <a:p>
            <a:r>
              <a:rPr lang="en-US" altLang="cy-GB" dirty="0">
                <a:solidFill>
                  <a:srgbClr val="0070C0"/>
                </a:solidFill>
                <a:latin typeface="Arial" panose="020B0604020202020204" pitchFamily="34" charset="0"/>
              </a:rPr>
              <a:t>Can distinguish rhythm, patterns and intonation of mother’s language.</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204134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54442-1162-8AAB-5BFC-7B66915F9892}"/>
              </a:ext>
            </a:extLst>
          </p:cNvPr>
          <p:cNvSpPr>
            <a:spLocks noGrp="1"/>
          </p:cNvSpPr>
          <p:nvPr>
            <p:ph type="title"/>
          </p:nvPr>
        </p:nvSpPr>
        <p:spPr/>
        <p:txBody>
          <a:bodyPr/>
          <a:lstStyle/>
          <a:p>
            <a:pPr algn="ctr"/>
            <a:r>
              <a:rPr lang="en-GB" altLang="cy-GB" dirty="0">
                <a:latin typeface="Arial" panose="020B0604020202020204" pitchFamily="34" charset="0"/>
              </a:rPr>
              <a:t>Darllen </a:t>
            </a:r>
            <a:r>
              <a:rPr lang="en-GB" altLang="cy-GB" dirty="0" err="1">
                <a:latin typeface="Arial" panose="020B0604020202020204" pitchFamily="34" charset="0"/>
              </a:rPr>
              <a:t>ymhellach</a:t>
            </a:r>
            <a:br>
              <a:rPr lang="en-GB" altLang="cy-GB" dirty="0">
                <a:latin typeface="Arial" panose="020B0604020202020204" pitchFamily="34" charset="0"/>
              </a:rPr>
            </a:br>
            <a:r>
              <a:rPr lang="en-GB" altLang="cy-GB" dirty="0">
                <a:solidFill>
                  <a:srgbClr val="0070C0"/>
                </a:solidFill>
                <a:latin typeface="Arial" panose="020B0604020202020204" pitchFamily="34" charset="0"/>
              </a:rPr>
              <a:t>Further reading (Moodle)</a:t>
            </a:r>
            <a:endParaRPr lang="en-GB" dirty="0"/>
          </a:p>
        </p:txBody>
      </p:sp>
      <p:sp>
        <p:nvSpPr>
          <p:cNvPr id="3" name="Content Placeholder 2">
            <a:extLst>
              <a:ext uri="{FF2B5EF4-FFF2-40B4-BE49-F238E27FC236}">
                <a16:creationId xmlns:a16="http://schemas.microsoft.com/office/drawing/2014/main" id="{F32DA445-F291-AA97-351B-C62763F67071}"/>
              </a:ext>
            </a:extLst>
          </p:cNvPr>
          <p:cNvSpPr>
            <a:spLocks noGrp="1"/>
          </p:cNvSpPr>
          <p:nvPr>
            <p:ph sz="half" idx="1"/>
          </p:nvPr>
        </p:nvSpPr>
        <p:spPr>
          <a:xfrm>
            <a:off x="628650" y="1988839"/>
            <a:ext cx="8047806" cy="3646647"/>
          </a:xfrm>
        </p:spPr>
        <p:txBody>
          <a:bodyPr>
            <a:normAutofit/>
          </a:bodyPr>
          <a:lstStyle/>
          <a:p>
            <a:pPr marL="0" indent="0">
              <a:buNone/>
            </a:pPr>
            <a:r>
              <a:rPr lang="en-GB" b="0" i="0" dirty="0">
                <a:solidFill>
                  <a:srgbClr val="222222"/>
                </a:solidFill>
                <a:effectLst/>
                <a:latin typeface="Arial" panose="020B0604020202020204" pitchFamily="34" charset="0"/>
              </a:rPr>
              <a:t>Visser-</a:t>
            </a:r>
            <a:r>
              <a:rPr lang="en-GB" b="0" i="0" dirty="0" err="1">
                <a:solidFill>
                  <a:srgbClr val="222222"/>
                </a:solidFill>
                <a:effectLst/>
                <a:latin typeface="Arial" panose="020B0604020202020204" pitchFamily="34" charset="0"/>
              </a:rPr>
              <a:t>Bochane</a:t>
            </a:r>
            <a:r>
              <a:rPr lang="en-GB" b="0" i="0" dirty="0">
                <a:solidFill>
                  <a:srgbClr val="222222"/>
                </a:solidFill>
                <a:effectLst/>
                <a:latin typeface="Arial" panose="020B0604020202020204" pitchFamily="34" charset="0"/>
              </a:rPr>
              <a:t>, M.I. </a:t>
            </a:r>
            <a:r>
              <a:rPr lang="en-GB" b="0" i="1" dirty="0">
                <a:solidFill>
                  <a:srgbClr val="222222"/>
                </a:solidFill>
                <a:effectLst/>
                <a:latin typeface="Arial" panose="020B0604020202020204" pitchFamily="34" charset="0"/>
              </a:rPr>
              <a:t>et al. </a:t>
            </a:r>
            <a:r>
              <a:rPr lang="en-GB" b="0" i="0" dirty="0">
                <a:solidFill>
                  <a:srgbClr val="222222"/>
                </a:solidFill>
                <a:effectLst/>
                <a:latin typeface="Arial" panose="020B0604020202020204" pitchFamily="34" charset="0"/>
              </a:rPr>
              <a:t>(2020) ‘Identifying milestones in language development for young children ages 1 to 6 years’, </a:t>
            </a:r>
            <a:r>
              <a:rPr lang="en-GB" b="0" i="1" dirty="0">
                <a:solidFill>
                  <a:srgbClr val="222222"/>
                </a:solidFill>
                <a:effectLst/>
                <a:latin typeface="Arial" panose="020B0604020202020204" pitchFamily="34" charset="0"/>
              </a:rPr>
              <a:t>Academic </a:t>
            </a:r>
            <a:r>
              <a:rPr lang="en-GB" b="0" i="1" dirty="0" err="1">
                <a:solidFill>
                  <a:srgbClr val="222222"/>
                </a:solidFill>
                <a:effectLst/>
                <a:latin typeface="Arial" panose="020B0604020202020204" pitchFamily="34" charset="0"/>
              </a:rPr>
              <a:t>pediatrics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20</a:t>
            </a:r>
            <a:r>
              <a:rPr lang="en-GB" b="0" i="0" dirty="0">
                <a:solidFill>
                  <a:srgbClr val="222222"/>
                </a:solidFill>
                <a:effectLst/>
                <a:latin typeface="Arial" panose="020B0604020202020204" pitchFamily="34" charset="0"/>
              </a:rPr>
              <a:t>(3), pp.421-429.</a:t>
            </a:r>
          </a:p>
          <a:p>
            <a:endParaRPr lang="en-GB" dirty="0"/>
          </a:p>
        </p:txBody>
      </p:sp>
    </p:spTree>
    <p:extLst>
      <p:ext uri="{BB962C8B-B14F-4D97-AF65-F5344CB8AC3E}">
        <p14:creationId xmlns:p14="http://schemas.microsoft.com/office/powerpoint/2010/main" val="6738931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35F94-2A60-C5A8-B4BB-A13809AC06CF}"/>
              </a:ext>
            </a:extLst>
          </p:cNvPr>
          <p:cNvSpPr>
            <a:spLocks noGrp="1"/>
          </p:cNvSpPr>
          <p:nvPr>
            <p:ph type="title"/>
          </p:nvPr>
        </p:nvSpPr>
        <p:spPr/>
        <p:txBody>
          <a:bodyPr/>
          <a:lstStyle/>
          <a:p>
            <a:pPr algn="ctr"/>
            <a:r>
              <a:rPr lang="cy-GB" altLang="cy-GB" dirty="0">
                <a:latin typeface="Arial" panose="020B0604020202020204" pitchFamily="34" charset="0"/>
              </a:rPr>
              <a:t>Darllen ystod beichiogrwydd</a:t>
            </a:r>
            <a:br>
              <a:rPr lang="en-GB" altLang="cy-GB" dirty="0">
                <a:solidFill>
                  <a:srgbClr val="0070C0"/>
                </a:solidFill>
                <a:latin typeface="Arial" panose="020B0604020202020204" pitchFamily="34" charset="0"/>
              </a:rPr>
            </a:br>
            <a:r>
              <a:rPr lang="en-GB" altLang="cy-GB" dirty="0">
                <a:solidFill>
                  <a:srgbClr val="0070C0"/>
                </a:solidFill>
                <a:latin typeface="Arial" panose="020B0604020202020204" pitchFamily="34" charset="0"/>
              </a:rPr>
              <a:t>Reading during pregnancy</a:t>
            </a:r>
            <a:endParaRPr lang="en-GB" dirty="0"/>
          </a:p>
        </p:txBody>
      </p:sp>
      <p:sp>
        <p:nvSpPr>
          <p:cNvPr id="3" name="Content Placeholder 2">
            <a:extLst>
              <a:ext uri="{FF2B5EF4-FFF2-40B4-BE49-F238E27FC236}">
                <a16:creationId xmlns:a16="http://schemas.microsoft.com/office/drawing/2014/main" id="{5D6FBC87-6E26-74A7-0528-E409E61A0FB9}"/>
              </a:ext>
            </a:extLst>
          </p:cNvPr>
          <p:cNvSpPr>
            <a:spLocks noGrp="1"/>
          </p:cNvSpPr>
          <p:nvPr>
            <p:ph sz="half" idx="1"/>
          </p:nvPr>
        </p:nvSpPr>
        <p:spPr/>
        <p:txBody>
          <a:bodyPr>
            <a:normAutofit lnSpcReduction="10000"/>
          </a:bodyPr>
          <a:lstStyle/>
          <a:p>
            <a:pPr>
              <a:defRPr/>
            </a:pPr>
            <a:r>
              <a:rPr lang="cy-GB" dirty="0">
                <a:latin typeface="Arial" panose="020B0604020202020204" pitchFamily="34" charset="0"/>
              </a:rPr>
              <a:t>Cyflymder calon babi yn gostwng;</a:t>
            </a:r>
          </a:p>
          <a:p>
            <a:pPr>
              <a:defRPr/>
            </a:pPr>
            <a:r>
              <a:rPr lang="cy-GB" dirty="0">
                <a:latin typeface="Arial" panose="020B0604020202020204" pitchFamily="34" charset="0"/>
              </a:rPr>
              <a:t>Dod yn gyfarwydd â llais y fam;</a:t>
            </a:r>
          </a:p>
          <a:p>
            <a:pPr>
              <a:defRPr/>
            </a:pPr>
            <a:r>
              <a:rPr lang="cy-GB" dirty="0">
                <a:latin typeface="Arial" panose="020B0604020202020204" pitchFamily="34" charset="0"/>
              </a:rPr>
              <a:t>Mwy o sylw a chanolbwyntio;</a:t>
            </a:r>
          </a:p>
          <a:p>
            <a:pPr>
              <a:defRPr/>
            </a:pPr>
            <a:r>
              <a:rPr lang="cy-GB" dirty="0">
                <a:latin typeface="Arial" panose="020B0604020202020204" pitchFamily="34" charset="0"/>
              </a:rPr>
              <a:t>Storio geiriau ailadroddus.</a:t>
            </a:r>
          </a:p>
          <a:p>
            <a:endParaRPr lang="en-GB" dirty="0"/>
          </a:p>
        </p:txBody>
      </p:sp>
      <p:sp>
        <p:nvSpPr>
          <p:cNvPr id="4" name="Content Placeholder 3">
            <a:extLst>
              <a:ext uri="{FF2B5EF4-FFF2-40B4-BE49-F238E27FC236}">
                <a16:creationId xmlns:a16="http://schemas.microsoft.com/office/drawing/2014/main" id="{706CAFFA-DC06-0450-0DEA-BB6BB1B42768}"/>
              </a:ext>
            </a:extLst>
          </p:cNvPr>
          <p:cNvSpPr>
            <a:spLocks noGrp="1"/>
          </p:cNvSpPr>
          <p:nvPr>
            <p:ph sz="half" idx="2"/>
          </p:nvPr>
        </p:nvSpPr>
        <p:spPr/>
        <p:txBody>
          <a:bodyPr>
            <a:normAutofit lnSpcReduction="10000"/>
          </a:bodyPr>
          <a:lstStyle/>
          <a:p>
            <a:r>
              <a:rPr lang="en-US" altLang="cy-GB" dirty="0">
                <a:solidFill>
                  <a:srgbClr val="0070C0"/>
                </a:solidFill>
                <a:latin typeface="Arial" panose="020B0604020202020204" pitchFamily="34" charset="0"/>
              </a:rPr>
              <a:t>Baby’s heart rate drops</a:t>
            </a:r>
          </a:p>
          <a:p>
            <a:r>
              <a:rPr lang="en-US" altLang="cy-GB" dirty="0">
                <a:solidFill>
                  <a:srgbClr val="0070C0"/>
                </a:solidFill>
                <a:latin typeface="Arial" panose="020B0604020202020204" pitchFamily="34" charset="0"/>
              </a:rPr>
              <a:t>Becomes familiar with mother’s voice;</a:t>
            </a:r>
          </a:p>
          <a:p>
            <a:r>
              <a:rPr lang="en-US" altLang="cy-GB" dirty="0">
                <a:solidFill>
                  <a:srgbClr val="0070C0"/>
                </a:solidFill>
                <a:latin typeface="Arial" panose="020B0604020202020204" pitchFamily="34" charset="0"/>
              </a:rPr>
              <a:t>Increased attention span and concentration;</a:t>
            </a:r>
          </a:p>
          <a:p>
            <a:r>
              <a:rPr lang="en-US" altLang="cy-GB" dirty="0">
                <a:solidFill>
                  <a:srgbClr val="0070C0"/>
                </a:solidFill>
                <a:latin typeface="Arial" panose="020B0604020202020204" pitchFamily="34" charset="0"/>
              </a:rPr>
              <a:t>Stores repetitive words.</a:t>
            </a:r>
            <a:endParaRPr lang="en-GB" dirty="0"/>
          </a:p>
        </p:txBody>
      </p:sp>
    </p:spTree>
    <p:extLst>
      <p:ext uri="{BB962C8B-B14F-4D97-AF65-F5344CB8AC3E}">
        <p14:creationId xmlns:p14="http://schemas.microsoft.com/office/powerpoint/2010/main" val="26301786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97B75-D4E2-2354-3EC1-35106C3985C8}"/>
              </a:ext>
            </a:extLst>
          </p:cNvPr>
          <p:cNvSpPr>
            <a:spLocks noGrp="1"/>
          </p:cNvSpPr>
          <p:nvPr>
            <p:ph type="title"/>
          </p:nvPr>
        </p:nvSpPr>
        <p:spPr>
          <a:xfrm>
            <a:off x="628650" y="365126"/>
            <a:ext cx="7886700" cy="471586"/>
          </a:xfrm>
        </p:spPr>
        <p:txBody>
          <a:bodyPr>
            <a:noAutofit/>
          </a:bodyPr>
          <a:lstStyle/>
          <a:p>
            <a:pPr algn="ctr"/>
            <a:r>
              <a:rPr lang="en-GB" altLang="cy-GB" sz="3200" dirty="0">
                <a:latin typeface="Arial" panose="020B0604020202020204" pitchFamily="34" charset="0"/>
              </a:rPr>
              <a:t>Crynodeb o </a:t>
            </a:r>
            <a:r>
              <a:rPr lang="en-GB" altLang="cy-GB" sz="3200" dirty="0" err="1">
                <a:latin typeface="Arial" panose="020B0604020202020204" pitchFamily="34" charset="0"/>
              </a:rPr>
              <a:t>ddatblygiad</a:t>
            </a:r>
            <a:r>
              <a:rPr lang="en-GB" altLang="cy-GB" sz="3200" dirty="0">
                <a:latin typeface="Arial" panose="020B0604020202020204" pitchFamily="34" charset="0"/>
              </a:rPr>
              <a:t> </a:t>
            </a:r>
            <a:r>
              <a:rPr lang="en-GB" altLang="cy-GB" sz="3200" dirty="0" err="1">
                <a:latin typeface="Arial" panose="020B0604020202020204" pitchFamily="34" charset="0"/>
              </a:rPr>
              <a:t>iaith</a:t>
            </a:r>
            <a:r>
              <a:rPr lang="en-GB" altLang="cy-GB" sz="3200" dirty="0">
                <a:latin typeface="Arial" panose="020B0604020202020204" pitchFamily="34" charset="0"/>
              </a:rPr>
              <a:t> </a:t>
            </a:r>
            <a:br>
              <a:rPr lang="en-GB" altLang="cy-GB" sz="3200" dirty="0">
                <a:latin typeface="Arial" panose="020B0604020202020204" pitchFamily="34" charset="0"/>
              </a:rPr>
            </a:br>
            <a:r>
              <a:rPr lang="en-GB" altLang="cy-GB" sz="2000" dirty="0">
                <a:latin typeface="Arial" panose="020B0604020202020204" pitchFamily="34" charset="0"/>
              </a:rPr>
              <a:t>(Crowley, 2017; Saxton, 2017)</a:t>
            </a:r>
            <a:endParaRPr lang="en-GB" sz="2000" dirty="0"/>
          </a:p>
        </p:txBody>
      </p:sp>
      <p:graphicFrame>
        <p:nvGraphicFramePr>
          <p:cNvPr id="5" name="Content Placeholder 4">
            <a:extLst>
              <a:ext uri="{FF2B5EF4-FFF2-40B4-BE49-F238E27FC236}">
                <a16:creationId xmlns:a16="http://schemas.microsoft.com/office/drawing/2014/main" id="{2E00A2EF-D346-E6C8-7A36-5BEC1658F9F2}"/>
              </a:ext>
            </a:extLst>
          </p:cNvPr>
          <p:cNvGraphicFramePr>
            <a:graphicFrameLocks noGrp="1"/>
          </p:cNvGraphicFramePr>
          <p:nvPr>
            <p:ph idx="1"/>
            <p:extLst>
              <p:ext uri="{D42A27DB-BD31-4B8C-83A1-F6EECF244321}">
                <p14:modId xmlns:p14="http://schemas.microsoft.com/office/powerpoint/2010/main" val="2871617960"/>
              </p:ext>
            </p:extLst>
          </p:nvPr>
        </p:nvGraphicFramePr>
        <p:xfrm>
          <a:off x="179512" y="1222515"/>
          <a:ext cx="8856984" cy="5513705"/>
        </p:xfrm>
        <a:graphic>
          <a:graphicData uri="http://schemas.openxmlformats.org/drawingml/2006/table">
            <a:tbl>
              <a:tblPr firstRow="1" bandRow="1">
                <a:tableStyleId>{5C22544A-7EE6-4342-B048-85BDC9FD1C3A}</a:tableStyleId>
              </a:tblPr>
              <a:tblGrid>
                <a:gridCol w="1944216">
                  <a:extLst>
                    <a:ext uri="{9D8B030D-6E8A-4147-A177-3AD203B41FA5}">
                      <a16:colId xmlns:a16="http://schemas.microsoft.com/office/drawing/2014/main" val="2344347046"/>
                    </a:ext>
                  </a:extLst>
                </a:gridCol>
                <a:gridCol w="6912768">
                  <a:extLst>
                    <a:ext uri="{9D8B030D-6E8A-4147-A177-3AD203B41FA5}">
                      <a16:colId xmlns:a16="http://schemas.microsoft.com/office/drawing/2014/main" val="727387343"/>
                    </a:ext>
                  </a:extLst>
                </a:gridCol>
              </a:tblGrid>
              <a:tr h="412987">
                <a:tc>
                  <a:txBody>
                    <a:bodyPr/>
                    <a:lstStyle/>
                    <a:p>
                      <a:pPr algn="ctr"/>
                      <a:r>
                        <a:rPr lang="cy-GB" sz="1600" noProof="0" dirty="0"/>
                        <a:t>Oedran</a:t>
                      </a:r>
                      <a:r>
                        <a:rPr lang="cy-GB" sz="1600" baseline="0" noProof="0" dirty="0"/>
                        <a:t> bras</a:t>
                      </a:r>
                      <a:endParaRPr lang="cy-GB" sz="1600" noProof="0" dirty="0"/>
                    </a:p>
                  </a:txBody>
                  <a:tcPr/>
                </a:tc>
                <a:tc>
                  <a:txBody>
                    <a:bodyPr/>
                    <a:lstStyle/>
                    <a:p>
                      <a:pPr algn="ctr"/>
                      <a:r>
                        <a:rPr lang="cy-GB" sz="1600" noProof="0" dirty="0"/>
                        <a:t>Datblygiad</a:t>
                      </a:r>
                    </a:p>
                  </a:txBody>
                  <a:tcPr/>
                </a:tc>
                <a:extLst>
                  <a:ext uri="{0D108BD9-81ED-4DB2-BD59-A6C34878D82A}">
                    <a16:rowId xmlns:a16="http://schemas.microsoft.com/office/drawing/2014/main" val="386876757"/>
                  </a:ext>
                </a:extLst>
              </a:tr>
              <a:tr h="412987">
                <a:tc>
                  <a:txBody>
                    <a:bodyPr/>
                    <a:lstStyle/>
                    <a:p>
                      <a:r>
                        <a:rPr lang="cy-GB" sz="1600" noProof="0" dirty="0"/>
                        <a:t>O enedigaeth</a:t>
                      </a:r>
                    </a:p>
                  </a:txBody>
                  <a:tcPr/>
                </a:tc>
                <a:tc>
                  <a:txBody>
                    <a:bodyPr/>
                    <a:lstStyle/>
                    <a:p>
                      <a:r>
                        <a:rPr lang="cy-GB" sz="1600" noProof="0" dirty="0"/>
                        <a:t>Llefain/crio; cyswllt llygad; hoffi llais y sawl sy'n rhoi fwyaf o</a:t>
                      </a:r>
                      <a:r>
                        <a:rPr lang="cy-GB" sz="1600" baseline="0" noProof="0" dirty="0"/>
                        <a:t> ofal</a:t>
                      </a:r>
                      <a:endParaRPr lang="cy-GB" sz="1600" noProof="0" dirty="0"/>
                    </a:p>
                  </a:txBody>
                  <a:tcPr/>
                </a:tc>
                <a:extLst>
                  <a:ext uri="{0D108BD9-81ED-4DB2-BD59-A6C34878D82A}">
                    <a16:rowId xmlns:a16="http://schemas.microsoft.com/office/drawing/2014/main" val="1604374796"/>
                  </a:ext>
                </a:extLst>
              </a:tr>
              <a:tr h="553170">
                <a:tc>
                  <a:txBody>
                    <a:bodyPr/>
                    <a:lstStyle/>
                    <a:p>
                      <a:r>
                        <a:rPr lang="cy-GB" sz="1600" noProof="0" dirty="0"/>
                        <a:t>1 –</a:t>
                      </a:r>
                      <a:r>
                        <a:rPr lang="cy-GB" sz="1600" baseline="0" noProof="0" dirty="0"/>
                        <a:t> 6 mis</a:t>
                      </a:r>
                      <a:endParaRPr lang="cy-GB" sz="1600" noProof="0" dirty="0"/>
                    </a:p>
                  </a:txBody>
                  <a:tcPr/>
                </a:tc>
                <a:tc>
                  <a:txBody>
                    <a:bodyPr/>
                    <a:lstStyle/>
                    <a:p>
                      <a:r>
                        <a:rPr lang="cy-GB" sz="1600" baseline="0" noProof="0" dirty="0"/>
                        <a:t>Gwenu; </a:t>
                      </a:r>
                      <a:r>
                        <a:rPr lang="cy-GB" sz="1600" baseline="0" noProof="0" dirty="0" err="1"/>
                        <a:t>cwan</a:t>
                      </a:r>
                      <a:r>
                        <a:rPr lang="cy-GB" sz="1600" baseline="0" noProof="0" dirty="0"/>
                        <a:t>; symud pen tuag at synau; rhyngweithio; well ganddo/ganddi </a:t>
                      </a:r>
                      <a:r>
                        <a:rPr lang="cy-GB" sz="1600" baseline="0" noProof="0" dirty="0" err="1"/>
                        <a:t>mameg</a:t>
                      </a:r>
                      <a:r>
                        <a:rPr lang="cy-GB" sz="1600" baseline="0" noProof="0" dirty="0"/>
                        <a:t>; dechrau </a:t>
                      </a:r>
                      <a:r>
                        <a:rPr lang="cy-GB" sz="1600" baseline="0" noProof="0" dirty="0" err="1"/>
                        <a:t>bablo</a:t>
                      </a:r>
                      <a:r>
                        <a:rPr lang="cy-GB" sz="1600" baseline="0" noProof="0" dirty="0"/>
                        <a:t>; dechrau chwerthin</a:t>
                      </a:r>
                      <a:endParaRPr lang="cy-GB" sz="1600" noProof="0" dirty="0"/>
                    </a:p>
                  </a:txBody>
                  <a:tcPr/>
                </a:tc>
                <a:extLst>
                  <a:ext uri="{0D108BD9-81ED-4DB2-BD59-A6C34878D82A}">
                    <a16:rowId xmlns:a16="http://schemas.microsoft.com/office/drawing/2014/main" val="450483237"/>
                  </a:ext>
                </a:extLst>
              </a:tr>
              <a:tr h="553170">
                <a:tc>
                  <a:txBody>
                    <a:bodyPr/>
                    <a:lstStyle/>
                    <a:p>
                      <a:r>
                        <a:rPr lang="cy-GB" sz="1600" noProof="0" dirty="0"/>
                        <a:t>6 – 12 mis</a:t>
                      </a:r>
                    </a:p>
                  </a:txBody>
                  <a:tcPr/>
                </a:tc>
                <a:tc>
                  <a:txBody>
                    <a:bodyPr/>
                    <a:lstStyle/>
                    <a:p>
                      <a:r>
                        <a:rPr lang="cy-GB" sz="1600" noProof="0" dirty="0"/>
                        <a:t>Bablo; dechrau pwyntio; adnabod</a:t>
                      </a:r>
                      <a:r>
                        <a:rPr lang="cy-GB" sz="1600" baseline="0" noProof="0" dirty="0"/>
                        <a:t> enw ei hunan;</a:t>
                      </a:r>
                      <a:r>
                        <a:rPr lang="cy-GB" sz="1600" noProof="0" dirty="0"/>
                        <a:t> deall</a:t>
                      </a:r>
                      <a:r>
                        <a:rPr lang="cy-GB" sz="1600" baseline="0" noProof="0" dirty="0"/>
                        <a:t> a dynwared geiriau cyntaf; mwynhau cerddoriaeth ac odl</a:t>
                      </a:r>
                      <a:endParaRPr lang="cy-GB" sz="1600" noProof="0" dirty="0"/>
                    </a:p>
                  </a:txBody>
                  <a:tcPr/>
                </a:tc>
                <a:extLst>
                  <a:ext uri="{0D108BD9-81ED-4DB2-BD59-A6C34878D82A}">
                    <a16:rowId xmlns:a16="http://schemas.microsoft.com/office/drawing/2014/main" val="4121002220"/>
                  </a:ext>
                </a:extLst>
              </a:tr>
              <a:tr h="553170">
                <a:tc>
                  <a:txBody>
                    <a:bodyPr/>
                    <a:lstStyle/>
                    <a:p>
                      <a:r>
                        <a:rPr lang="cy-GB" sz="1600" noProof="0" dirty="0"/>
                        <a:t>12 – 18 mis</a:t>
                      </a:r>
                    </a:p>
                  </a:txBody>
                  <a:tcPr/>
                </a:tc>
                <a:tc>
                  <a:txBody>
                    <a:bodyPr/>
                    <a:lstStyle/>
                    <a:p>
                      <a:r>
                        <a:rPr lang="cy-GB" sz="1600" noProof="0" dirty="0"/>
                        <a:t>Deall</a:t>
                      </a:r>
                      <a:r>
                        <a:rPr lang="cy-GB" sz="1600" baseline="0" noProof="0" dirty="0"/>
                        <a:t> tua 50 gair; cyfnod </a:t>
                      </a:r>
                      <a:r>
                        <a:rPr lang="cy-GB" sz="1600" baseline="0" noProof="0" dirty="0" err="1"/>
                        <a:t>holoffrastig</a:t>
                      </a:r>
                      <a:r>
                        <a:rPr lang="cy-GB" sz="1600" baseline="0" noProof="0" dirty="0"/>
                        <a:t>; creu ymadroddion 2-air</a:t>
                      </a:r>
                      <a:endParaRPr lang="cy-GB" sz="1600" noProof="0" dirty="0"/>
                    </a:p>
                  </a:txBody>
                  <a:tcPr/>
                </a:tc>
                <a:extLst>
                  <a:ext uri="{0D108BD9-81ED-4DB2-BD59-A6C34878D82A}">
                    <a16:rowId xmlns:a16="http://schemas.microsoft.com/office/drawing/2014/main" val="1031039519"/>
                  </a:ext>
                </a:extLst>
              </a:tr>
              <a:tr h="412987">
                <a:tc>
                  <a:txBody>
                    <a:bodyPr/>
                    <a:lstStyle/>
                    <a:p>
                      <a:r>
                        <a:rPr lang="cy-GB" sz="1600" noProof="0" dirty="0"/>
                        <a:t>18</a:t>
                      </a:r>
                      <a:r>
                        <a:rPr lang="cy-GB" sz="1600" baseline="0" noProof="0" dirty="0"/>
                        <a:t> – 24 mis</a:t>
                      </a:r>
                      <a:endParaRPr lang="cy-GB" sz="1600" noProof="0" dirty="0"/>
                    </a:p>
                  </a:txBody>
                  <a:tcPr/>
                </a:tc>
                <a:tc>
                  <a:txBody>
                    <a:bodyPr/>
                    <a:lstStyle/>
                    <a:p>
                      <a:r>
                        <a:rPr lang="cy-GB" sz="1600" noProof="0" dirty="0"/>
                        <a:t>Geirfa yn datblygu’n gyflym; ymadroddion sawl gair;</a:t>
                      </a:r>
                      <a:r>
                        <a:rPr lang="cy-GB" sz="1600" baseline="0" noProof="0" dirty="0"/>
                        <a:t> gramadeg sylfaenol</a:t>
                      </a:r>
                      <a:endParaRPr lang="cy-GB" sz="1600" noProof="0" dirty="0"/>
                    </a:p>
                  </a:txBody>
                  <a:tcPr/>
                </a:tc>
                <a:extLst>
                  <a:ext uri="{0D108BD9-81ED-4DB2-BD59-A6C34878D82A}">
                    <a16:rowId xmlns:a16="http://schemas.microsoft.com/office/drawing/2014/main" val="3741584885"/>
                  </a:ext>
                </a:extLst>
              </a:tr>
              <a:tr h="412987">
                <a:tc>
                  <a:txBody>
                    <a:bodyPr/>
                    <a:lstStyle/>
                    <a:p>
                      <a:r>
                        <a:rPr lang="cy-GB" sz="1600" noProof="0" dirty="0"/>
                        <a:t>2 – 3 blwydd</a:t>
                      </a:r>
                    </a:p>
                  </a:txBody>
                  <a:tcPr/>
                </a:tc>
                <a:tc>
                  <a:txBody>
                    <a:bodyPr/>
                    <a:lstStyle/>
                    <a:p>
                      <a:r>
                        <a:rPr lang="cy-GB" sz="1600" noProof="0" dirty="0"/>
                        <a:t>Geirfa</a:t>
                      </a:r>
                      <a:r>
                        <a:rPr lang="cy-GB" sz="1600" baseline="0" noProof="0" dirty="0"/>
                        <a:t> yn cynyddu</a:t>
                      </a:r>
                      <a:r>
                        <a:rPr lang="cy-GB" sz="1600" noProof="0" dirty="0"/>
                        <a:t>; brawddegau</a:t>
                      </a:r>
                      <a:r>
                        <a:rPr lang="cy-GB" sz="1600" baseline="0" noProof="0" dirty="0"/>
                        <a:t> hir</a:t>
                      </a:r>
                      <a:r>
                        <a:rPr lang="cy-GB" sz="1600" noProof="0" dirty="0"/>
                        <a:t>; cwestiynu;</a:t>
                      </a:r>
                      <a:r>
                        <a:rPr lang="cy-GB" sz="1600" baseline="0" noProof="0" dirty="0"/>
                        <a:t> gwrando ar storïau </a:t>
                      </a:r>
                      <a:endParaRPr lang="cy-GB" sz="1600" noProof="0" dirty="0"/>
                    </a:p>
                  </a:txBody>
                  <a:tcPr/>
                </a:tc>
                <a:extLst>
                  <a:ext uri="{0D108BD9-81ED-4DB2-BD59-A6C34878D82A}">
                    <a16:rowId xmlns:a16="http://schemas.microsoft.com/office/drawing/2014/main" val="280353010"/>
                  </a:ext>
                </a:extLst>
              </a:tr>
              <a:tr h="553170">
                <a:tc>
                  <a:txBody>
                    <a:bodyPr/>
                    <a:lstStyle/>
                    <a:p>
                      <a:r>
                        <a:rPr lang="cy-GB" sz="1600" noProof="0" dirty="0"/>
                        <a:t>3 </a:t>
                      </a:r>
                      <a:r>
                        <a:rPr lang="cy-GB" sz="1600" baseline="0" noProof="0" dirty="0"/>
                        <a:t>– 4 blwydd</a:t>
                      </a:r>
                      <a:endParaRPr lang="cy-GB" sz="1600" noProof="0" dirty="0"/>
                    </a:p>
                  </a:txBody>
                  <a:tcPr/>
                </a:tc>
                <a:tc>
                  <a:txBody>
                    <a:bodyPr/>
                    <a:lstStyle/>
                    <a:p>
                      <a:r>
                        <a:rPr lang="cy-GB" sz="1600" noProof="0" dirty="0"/>
                        <a:t>Geirfa a brawddegau</a:t>
                      </a:r>
                      <a:r>
                        <a:rPr lang="cy-GB" sz="1600" baseline="0" noProof="0" dirty="0"/>
                        <a:t> yn parhau i gynyddu a dod yn fwy cymhleth; monologau wrth chwarae; cwestiynu aml</a:t>
                      </a:r>
                      <a:endParaRPr lang="cy-GB" sz="1600" noProof="0" dirty="0"/>
                    </a:p>
                  </a:txBody>
                  <a:tcPr/>
                </a:tc>
                <a:extLst>
                  <a:ext uri="{0D108BD9-81ED-4DB2-BD59-A6C34878D82A}">
                    <a16:rowId xmlns:a16="http://schemas.microsoft.com/office/drawing/2014/main" val="723831216"/>
                  </a:ext>
                </a:extLst>
              </a:tr>
              <a:tr h="412987">
                <a:tc>
                  <a:txBody>
                    <a:bodyPr/>
                    <a:lstStyle/>
                    <a:p>
                      <a:r>
                        <a:rPr lang="cy-GB" sz="1600" noProof="0" dirty="0"/>
                        <a:t>4</a:t>
                      </a:r>
                      <a:r>
                        <a:rPr lang="cy-GB" sz="1600" baseline="0" noProof="0" dirty="0"/>
                        <a:t> – 5 blwydd</a:t>
                      </a:r>
                      <a:endParaRPr lang="cy-GB" sz="1600" noProof="0" dirty="0"/>
                    </a:p>
                  </a:txBody>
                  <a:tcPr/>
                </a:tc>
                <a:tc>
                  <a:txBody>
                    <a:bodyPr/>
                    <a:lstStyle/>
                    <a:p>
                      <a:r>
                        <a:rPr lang="cy-GB" sz="1600" noProof="0" dirty="0"/>
                        <a:t>Geirfa helaeth</a:t>
                      </a:r>
                      <a:r>
                        <a:rPr lang="cy-GB" sz="1600" baseline="0" noProof="0" dirty="0"/>
                        <a:t>; adrodd storïau hir; cwestiynu ar ei anterth</a:t>
                      </a:r>
                      <a:endParaRPr lang="cy-GB" sz="1600" noProof="0" dirty="0"/>
                    </a:p>
                  </a:txBody>
                  <a:tcPr/>
                </a:tc>
                <a:extLst>
                  <a:ext uri="{0D108BD9-81ED-4DB2-BD59-A6C34878D82A}">
                    <a16:rowId xmlns:a16="http://schemas.microsoft.com/office/drawing/2014/main" val="2842658786"/>
                  </a:ext>
                </a:extLst>
              </a:tr>
              <a:tr h="548610">
                <a:tc>
                  <a:txBody>
                    <a:bodyPr/>
                    <a:lstStyle/>
                    <a:p>
                      <a:r>
                        <a:rPr lang="cy-GB" sz="1600" noProof="0" dirty="0"/>
                        <a:t>5 – 6 blwydd</a:t>
                      </a:r>
                    </a:p>
                  </a:txBody>
                  <a:tcPr/>
                </a:tc>
                <a:tc>
                  <a:txBody>
                    <a:bodyPr/>
                    <a:lstStyle/>
                    <a:p>
                      <a:r>
                        <a:rPr lang="cy-GB" sz="1600" noProof="0" dirty="0"/>
                        <a:t>Geirfa 6,000 o eiriau;</a:t>
                      </a:r>
                      <a:r>
                        <a:rPr lang="cy-GB" sz="1600" baseline="0" noProof="0" dirty="0"/>
                        <a:t> defnydd a datblygiad iaith yn parhau; cynnig barn; dysgu am coegni, eironi a throsiad</a:t>
                      </a:r>
                      <a:endParaRPr lang="cy-GB" sz="1600" noProof="0" dirty="0"/>
                    </a:p>
                  </a:txBody>
                  <a:tcPr/>
                </a:tc>
                <a:extLst>
                  <a:ext uri="{0D108BD9-81ED-4DB2-BD59-A6C34878D82A}">
                    <a16:rowId xmlns:a16="http://schemas.microsoft.com/office/drawing/2014/main" val="1764089562"/>
                  </a:ext>
                </a:extLst>
              </a:tr>
              <a:tr h="548610">
                <a:tc>
                  <a:txBody>
                    <a:bodyPr/>
                    <a:lstStyle/>
                    <a:p>
                      <a:r>
                        <a:rPr lang="cy-GB" sz="1600" noProof="0" dirty="0"/>
                        <a:t>6 – 7 blwydd</a:t>
                      </a:r>
                    </a:p>
                  </a:txBody>
                  <a:tcPr/>
                </a:tc>
                <a:tc>
                  <a:txBody>
                    <a:bodyPr/>
                    <a:lstStyle/>
                    <a:p>
                      <a:r>
                        <a:rPr lang="cy-GB" sz="1600" noProof="0" dirty="0"/>
                        <a:t>Defnyddio</a:t>
                      </a:r>
                      <a:r>
                        <a:rPr lang="cy-GB" sz="1600" baseline="0" noProof="0" dirty="0"/>
                        <a:t> brawddegau hir a chymhleth; deall safbwyntiau eraill; medru dechrau a chynnal sgyrsiau</a:t>
                      </a:r>
                      <a:endParaRPr lang="cy-GB" sz="1600" noProof="0" dirty="0"/>
                    </a:p>
                  </a:txBody>
                  <a:tcPr/>
                </a:tc>
                <a:extLst>
                  <a:ext uri="{0D108BD9-81ED-4DB2-BD59-A6C34878D82A}">
                    <a16:rowId xmlns:a16="http://schemas.microsoft.com/office/drawing/2014/main" val="684440977"/>
                  </a:ext>
                </a:extLst>
              </a:tr>
            </a:tbl>
          </a:graphicData>
        </a:graphic>
      </p:graphicFrame>
    </p:spTree>
    <p:extLst>
      <p:ext uri="{BB962C8B-B14F-4D97-AF65-F5344CB8AC3E}">
        <p14:creationId xmlns:p14="http://schemas.microsoft.com/office/powerpoint/2010/main" val="39622272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5DCFA-40E9-034F-18FF-D2FB08D1F850}"/>
              </a:ext>
            </a:extLst>
          </p:cNvPr>
          <p:cNvSpPr>
            <a:spLocks noGrp="1"/>
          </p:cNvSpPr>
          <p:nvPr>
            <p:ph type="title"/>
          </p:nvPr>
        </p:nvSpPr>
        <p:spPr>
          <a:xfrm>
            <a:off x="628650" y="365125"/>
            <a:ext cx="7886700" cy="615603"/>
          </a:xfrm>
        </p:spPr>
        <p:txBody>
          <a:bodyPr>
            <a:noAutofit/>
          </a:bodyPr>
          <a:lstStyle/>
          <a:p>
            <a:pPr algn="ctr"/>
            <a:r>
              <a:rPr lang="en-GB" altLang="cy-GB" sz="3200" dirty="0">
                <a:solidFill>
                  <a:srgbClr val="0070C0"/>
                </a:solidFill>
                <a:latin typeface="Arial" panose="020B0604020202020204" pitchFamily="34" charset="0"/>
              </a:rPr>
              <a:t>Summary of language development </a:t>
            </a:r>
            <a:br>
              <a:rPr lang="en-GB" altLang="cy-GB" sz="1600" dirty="0">
                <a:solidFill>
                  <a:srgbClr val="0070C0"/>
                </a:solidFill>
                <a:latin typeface="Arial" panose="020B0604020202020204" pitchFamily="34" charset="0"/>
              </a:rPr>
            </a:br>
            <a:r>
              <a:rPr lang="en-GB" altLang="cy-GB" sz="2000" dirty="0">
                <a:solidFill>
                  <a:srgbClr val="0070C0"/>
                </a:solidFill>
                <a:latin typeface="Arial" panose="020B0604020202020204" pitchFamily="34" charset="0"/>
              </a:rPr>
              <a:t>(Crowley, 2017; Saxton, 2017)</a:t>
            </a:r>
            <a:endParaRPr lang="en-GB" sz="2000" dirty="0"/>
          </a:p>
        </p:txBody>
      </p:sp>
      <p:graphicFrame>
        <p:nvGraphicFramePr>
          <p:cNvPr id="5" name="Content Placeholder 4">
            <a:extLst>
              <a:ext uri="{FF2B5EF4-FFF2-40B4-BE49-F238E27FC236}">
                <a16:creationId xmlns:a16="http://schemas.microsoft.com/office/drawing/2014/main" id="{7BECD29A-9256-34ED-67C9-E69BF645C225}"/>
              </a:ext>
            </a:extLst>
          </p:cNvPr>
          <p:cNvGraphicFramePr>
            <a:graphicFrameLocks noGrp="1"/>
          </p:cNvGraphicFramePr>
          <p:nvPr>
            <p:ph idx="1"/>
            <p:extLst>
              <p:ext uri="{D42A27DB-BD31-4B8C-83A1-F6EECF244321}">
                <p14:modId xmlns:p14="http://schemas.microsoft.com/office/powerpoint/2010/main" val="3007549830"/>
              </p:ext>
            </p:extLst>
          </p:nvPr>
        </p:nvGraphicFramePr>
        <p:xfrm>
          <a:off x="179512" y="1124744"/>
          <a:ext cx="8784976" cy="5494700"/>
        </p:xfrm>
        <a:graphic>
          <a:graphicData uri="http://schemas.openxmlformats.org/drawingml/2006/table">
            <a:tbl>
              <a:tblPr firstRow="1" bandRow="1">
                <a:tableStyleId>{5C22544A-7EE6-4342-B048-85BDC9FD1C3A}</a:tableStyleId>
              </a:tblPr>
              <a:tblGrid>
                <a:gridCol w="1928410">
                  <a:extLst>
                    <a:ext uri="{9D8B030D-6E8A-4147-A177-3AD203B41FA5}">
                      <a16:colId xmlns:a16="http://schemas.microsoft.com/office/drawing/2014/main" val="2344347046"/>
                    </a:ext>
                  </a:extLst>
                </a:gridCol>
                <a:gridCol w="6856566">
                  <a:extLst>
                    <a:ext uri="{9D8B030D-6E8A-4147-A177-3AD203B41FA5}">
                      <a16:colId xmlns:a16="http://schemas.microsoft.com/office/drawing/2014/main" val="727387343"/>
                    </a:ext>
                  </a:extLst>
                </a:gridCol>
              </a:tblGrid>
              <a:tr h="409989">
                <a:tc>
                  <a:txBody>
                    <a:bodyPr/>
                    <a:lstStyle/>
                    <a:p>
                      <a:pPr algn="ctr"/>
                      <a:r>
                        <a:rPr lang="en-GB" sz="1600" dirty="0"/>
                        <a:t>Approximate</a:t>
                      </a:r>
                      <a:r>
                        <a:rPr lang="en-GB" sz="1600" baseline="0" dirty="0"/>
                        <a:t> age</a:t>
                      </a:r>
                      <a:endParaRPr lang="en-GB" sz="1600" dirty="0"/>
                    </a:p>
                  </a:txBody>
                  <a:tcPr/>
                </a:tc>
                <a:tc>
                  <a:txBody>
                    <a:bodyPr/>
                    <a:lstStyle/>
                    <a:p>
                      <a:pPr algn="ctr"/>
                      <a:r>
                        <a:rPr lang="en-GB" sz="1600" dirty="0"/>
                        <a:t>Development</a:t>
                      </a:r>
                    </a:p>
                  </a:txBody>
                  <a:tcPr/>
                </a:tc>
                <a:extLst>
                  <a:ext uri="{0D108BD9-81ED-4DB2-BD59-A6C34878D82A}">
                    <a16:rowId xmlns:a16="http://schemas.microsoft.com/office/drawing/2014/main" val="386876757"/>
                  </a:ext>
                </a:extLst>
              </a:tr>
              <a:tr h="409989">
                <a:tc>
                  <a:txBody>
                    <a:bodyPr/>
                    <a:lstStyle/>
                    <a:p>
                      <a:r>
                        <a:rPr lang="en-GB" sz="1600" dirty="0"/>
                        <a:t>From birth</a:t>
                      </a:r>
                    </a:p>
                  </a:txBody>
                  <a:tcPr/>
                </a:tc>
                <a:tc>
                  <a:txBody>
                    <a:bodyPr/>
                    <a:lstStyle/>
                    <a:p>
                      <a:r>
                        <a:rPr lang="en-GB" sz="1600" dirty="0"/>
                        <a:t>Crying; eye contact; preference for primary caregiver’s voice</a:t>
                      </a:r>
                    </a:p>
                  </a:txBody>
                  <a:tcPr/>
                </a:tc>
                <a:extLst>
                  <a:ext uri="{0D108BD9-81ED-4DB2-BD59-A6C34878D82A}">
                    <a16:rowId xmlns:a16="http://schemas.microsoft.com/office/drawing/2014/main" val="1604374796"/>
                  </a:ext>
                </a:extLst>
              </a:tr>
              <a:tr h="549155">
                <a:tc>
                  <a:txBody>
                    <a:bodyPr/>
                    <a:lstStyle/>
                    <a:p>
                      <a:r>
                        <a:rPr lang="en-GB" sz="1600" dirty="0"/>
                        <a:t>1 –</a:t>
                      </a:r>
                      <a:r>
                        <a:rPr lang="en-GB" sz="1600" baseline="0" dirty="0"/>
                        <a:t> 6 months</a:t>
                      </a:r>
                      <a:endParaRPr lang="en-GB" sz="1600" dirty="0"/>
                    </a:p>
                  </a:txBody>
                  <a:tcPr/>
                </a:tc>
                <a:tc>
                  <a:txBody>
                    <a:bodyPr/>
                    <a:lstStyle/>
                    <a:p>
                      <a:r>
                        <a:rPr lang="en-GB" sz="1600" dirty="0"/>
                        <a:t>Smiling; cooing; moves head towards sounds;</a:t>
                      </a:r>
                      <a:r>
                        <a:rPr lang="en-GB" sz="1600" baseline="0" dirty="0"/>
                        <a:t> interacts; prefers infant-directed speech; begins babbling; begins laughing</a:t>
                      </a:r>
                      <a:endParaRPr lang="en-GB" sz="1600" dirty="0"/>
                    </a:p>
                  </a:txBody>
                  <a:tcPr/>
                </a:tc>
                <a:extLst>
                  <a:ext uri="{0D108BD9-81ED-4DB2-BD59-A6C34878D82A}">
                    <a16:rowId xmlns:a16="http://schemas.microsoft.com/office/drawing/2014/main" val="450483237"/>
                  </a:ext>
                </a:extLst>
              </a:tr>
              <a:tr h="549155">
                <a:tc>
                  <a:txBody>
                    <a:bodyPr/>
                    <a:lstStyle/>
                    <a:p>
                      <a:r>
                        <a:rPr lang="en-GB" sz="1600" dirty="0"/>
                        <a:t>6 – 12 months</a:t>
                      </a:r>
                    </a:p>
                  </a:txBody>
                  <a:tcPr/>
                </a:tc>
                <a:tc>
                  <a:txBody>
                    <a:bodyPr/>
                    <a:lstStyle/>
                    <a:p>
                      <a:r>
                        <a:rPr lang="en-GB" sz="1600" dirty="0"/>
                        <a:t>Babbling; begins to point; recognises own name; understands and imitates</a:t>
                      </a:r>
                      <a:r>
                        <a:rPr lang="en-GB" sz="1600" baseline="0" dirty="0"/>
                        <a:t> first words; enjoys music and rhyme</a:t>
                      </a:r>
                      <a:endParaRPr lang="en-GB" sz="1600" dirty="0"/>
                    </a:p>
                  </a:txBody>
                  <a:tcPr/>
                </a:tc>
                <a:extLst>
                  <a:ext uri="{0D108BD9-81ED-4DB2-BD59-A6C34878D82A}">
                    <a16:rowId xmlns:a16="http://schemas.microsoft.com/office/drawing/2014/main" val="4121002220"/>
                  </a:ext>
                </a:extLst>
              </a:tr>
              <a:tr h="549155">
                <a:tc>
                  <a:txBody>
                    <a:bodyPr/>
                    <a:lstStyle/>
                    <a:p>
                      <a:r>
                        <a:rPr lang="en-GB" sz="1600" dirty="0"/>
                        <a:t>12 – 18 months</a:t>
                      </a:r>
                    </a:p>
                  </a:txBody>
                  <a:tcPr/>
                </a:tc>
                <a:tc>
                  <a:txBody>
                    <a:bodyPr/>
                    <a:lstStyle/>
                    <a:p>
                      <a:r>
                        <a:rPr lang="en-GB" sz="1600" dirty="0"/>
                        <a:t>Understands</a:t>
                      </a:r>
                      <a:r>
                        <a:rPr lang="en-GB" sz="1600" baseline="0" dirty="0"/>
                        <a:t> around 50 words; holophrastic stage; produces 2-word utterances</a:t>
                      </a:r>
                      <a:endParaRPr lang="en-GB" sz="1600" dirty="0"/>
                    </a:p>
                  </a:txBody>
                  <a:tcPr/>
                </a:tc>
                <a:extLst>
                  <a:ext uri="{0D108BD9-81ED-4DB2-BD59-A6C34878D82A}">
                    <a16:rowId xmlns:a16="http://schemas.microsoft.com/office/drawing/2014/main" val="1031039519"/>
                  </a:ext>
                </a:extLst>
              </a:tr>
              <a:tr h="409989">
                <a:tc>
                  <a:txBody>
                    <a:bodyPr/>
                    <a:lstStyle/>
                    <a:p>
                      <a:r>
                        <a:rPr lang="en-GB" sz="1600" dirty="0"/>
                        <a:t>18</a:t>
                      </a:r>
                      <a:r>
                        <a:rPr lang="en-GB" sz="1600" baseline="0" dirty="0"/>
                        <a:t> – 24 months</a:t>
                      </a:r>
                      <a:endParaRPr lang="en-GB" sz="1600" dirty="0"/>
                    </a:p>
                  </a:txBody>
                  <a:tcPr/>
                </a:tc>
                <a:tc>
                  <a:txBody>
                    <a:bodyPr/>
                    <a:lstStyle/>
                    <a:p>
                      <a:r>
                        <a:rPr lang="en-GB" sz="1600" dirty="0"/>
                        <a:t>Rapidly increasing vocabulary; multi-word utterances;</a:t>
                      </a:r>
                      <a:r>
                        <a:rPr lang="en-GB" sz="1600" baseline="0" dirty="0"/>
                        <a:t> basic grammar</a:t>
                      </a:r>
                      <a:endParaRPr lang="en-GB" sz="1600" dirty="0"/>
                    </a:p>
                  </a:txBody>
                  <a:tcPr/>
                </a:tc>
                <a:extLst>
                  <a:ext uri="{0D108BD9-81ED-4DB2-BD59-A6C34878D82A}">
                    <a16:rowId xmlns:a16="http://schemas.microsoft.com/office/drawing/2014/main" val="3741584885"/>
                  </a:ext>
                </a:extLst>
              </a:tr>
              <a:tr h="409989">
                <a:tc>
                  <a:txBody>
                    <a:bodyPr/>
                    <a:lstStyle/>
                    <a:p>
                      <a:r>
                        <a:rPr lang="en-GB" sz="1600" dirty="0"/>
                        <a:t>2 – 3 years</a:t>
                      </a:r>
                    </a:p>
                  </a:txBody>
                  <a:tcPr/>
                </a:tc>
                <a:tc>
                  <a:txBody>
                    <a:bodyPr/>
                    <a:lstStyle/>
                    <a:p>
                      <a:r>
                        <a:rPr lang="en-GB" sz="1600" dirty="0"/>
                        <a:t>Increasing vocabulary; longer sentences; questioning;</a:t>
                      </a:r>
                      <a:r>
                        <a:rPr lang="en-GB" sz="1600" baseline="0" dirty="0"/>
                        <a:t> listens to stories</a:t>
                      </a:r>
                      <a:endParaRPr lang="en-GB" sz="1600" dirty="0"/>
                    </a:p>
                  </a:txBody>
                  <a:tcPr/>
                </a:tc>
                <a:extLst>
                  <a:ext uri="{0D108BD9-81ED-4DB2-BD59-A6C34878D82A}">
                    <a16:rowId xmlns:a16="http://schemas.microsoft.com/office/drawing/2014/main" val="280353010"/>
                  </a:ext>
                </a:extLst>
              </a:tr>
              <a:tr h="549155">
                <a:tc>
                  <a:txBody>
                    <a:bodyPr/>
                    <a:lstStyle/>
                    <a:p>
                      <a:r>
                        <a:rPr lang="en-GB" sz="1600" dirty="0"/>
                        <a:t>3 </a:t>
                      </a:r>
                      <a:r>
                        <a:rPr lang="en-GB" sz="1600" baseline="0" dirty="0"/>
                        <a:t>– 4 years</a:t>
                      </a:r>
                      <a:endParaRPr lang="en-GB" sz="1600" dirty="0"/>
                    </a:p>
                  </a:txBody>
                  <a:tcPr/>
                </a:tc>
                <a:tc>
                  <a:txBody>
                    <a:bodyPr/>
                    <a:lstStyle/>
                    <a:p>
                      <a:r>
                        <a:rPr lang="en-GB" sz="1600" dirty="0"/>
                        <a:t>Vocabulary</a:t>
                      </a:r>
                      <a:r>
                        <a:rPr lang="en-GB" sz="1600" baseline="0" dirty="0"/>
                        <a:t> and sentences continue to increase and become more complex; monologues at play; frequent questioning</a:t>
                      </a:r>
                      <a:endParaRPr lang="en-GB" sz="1600" dirty="0"/>
                    </a:p>
                  </a:txBody>
                  <a:tcPr/>
                </a:tc>
                <a:extLst>
                  <a:ext uri="{0D108BD9-81ED-4DB2-BD59-A6C34878D82A}">
                    <a16:rowId xmlns:a16="http://schemas.microsoft.com/office/drawing/2014/main" val="723831216"/>
                  </a:ext>
                </a:extLst>
              </a:tr>
              <a:tr h="409989">
                <a:tc>
                  <a:txBody>
                    <a:bodyPr/>
                    <a:lstStyle/>
                    <a:p>
                      <a:r>
                        <a:rPr lang="en-GB" sz="1600" dirty="0"/>
                        <a:t>4</a:t>
                      </a:r>
                      <a:r>
                        <a:rPr lang="en-GB" sz="1600" baseline="0" dirty="0"/>
                        <a:t> – 5 years</a:t>
                      </a:r>
                      <a:endParaRPr lang="en-GB" sz="1600" dirty="0"/>
                    </a:p>
                  </a:txBody>
                  <a:tcPr/>
                </a:tc>
                <a:tc>
                  <a:txBody>
                    <a:bodyPr/>
                    <a:lstStyle/>
                    <a:p>
                      <a:r>
                        <a:rPr lang="en-GB" sz="1600" dirty="0"/>
                        <a:t>Extensive</a:t>
                      </a:r>
                      <a:r>
                        <a:rPr lang="en-GB" sz="1600" baseline="0" dirty="0"/>
                        <a:t> vocabulary; narrates long stories; questioning at peak</a:t>
                      </a:r>
                      <a:endParaRPr lang="en-GB" sz="1600" dirty="0"/>
                    </a:p>
                  </a:txBody>
                  <a:tcPr/>
                </a:tc>
                <a:extLst>
                  <a:ext uri="{0D108BD9-81ED-4DB2-BD59-A6C34878D82A}">
                    <a16:rowId xmlns:a16="http://schemas.microsoft.com/office/drawing/2014/main" val="2842658786"/>
                  </a:ext>
                </a:extLst>
              </a:tr>
              <a:tr h="515790">
                <a:tc>
                  <a:txBody>
                    <a:bodyPr/>
                    <a:lstStyle/>
                    <a:p>
                      <a:r>
                        <a:rPr lang="en-GB" sz="1600" dirty="0"/>
                        <a:t>5 – 6 years</a:t>
                      </a:r>
                    </a:p>
                  </a:txBody>
                  <a:tcPr/>
                </a:tc>
                <a:tc>
                  <a:txBody>
                    <a:bodyPr/>
                    <a:lstStyle/>
                    <a:p>
                      <a:r>
                        <a:rPr lang="en-GB" sz="1600" dirty="0"/>
                        <a:t>6,000 word vocabulary;</a:t>
                      </a:r>
                      <a:r>
                        <a:rPr lang="en-GB" sz="1600" baseline="0" dirty="0"/>
                        <a:t> language continues to be used and developed; offers opinions; learning about sarcasm, irony and metaphor</a:t>
                      </a:r>
                      <a:endParaRPr lang="en-GB" sz="1600" dirty="0"/>
                    </a:p>
                  </a:txBody>
                  <a:tcPr/>
                </a:tc>
                <a:extLst>
                  <a:ext uri="{0D108BD9-81ED-4DB2-BD59-A6C34878D82A}">
                    <a16:rowId xmlns:a16="http://schemas.microsoft.com/office/drawing/2014/main" val="1764089562"/>
                  </a:ext>
                </a:extLst>
              </a:tr>
              <a:tr h="515790">
                <a:tc>
                  <a:txBody>
                    <a:bodyPr/>
                    <a:lstStyle/>
                    <a:p>
                      <a:r>
                        <a:rPr lang="en-GB" sz="1600" dirty="0"/>
                        <a:t>6 – 7 years</a:t>
                      </a:r>
                    </a:p>
                  </a:txBody>
                  <a:tcPr/>
                </a:tc>
                <a:tc>
                  <a:txBody>
                    <a:bodyPr/>
                    <a:lstStyle/>
                    <a:p>
                      <a:r>
                        <a:rPr lang="en-GB" sz="1600" dirty="0"/>
                        <a:t>Uses</a:t>
                      </a:r>
                      <a:r>
                        <a:rPr lang="en-GB" sz="1600" baseline="0" dirty="0"/>
                        <a:t> long and complex sentences; understands others’ point of view; can initiate and maintain conversations</a:t>
                      </a:r>
                      <a:endParaRPr lang="en-GB" sz="1600" dirty="0"/>
                    </a:p>
                  </a:txBody>
                  <a:tcPr/>
                </a:tc>
                <a:extLst>
                  <a:ext uri="{0D108BD9-81ED-4DB2-BD59-A6C34878D82A}">
                    <a16:rowId xmlns:a16="http://schemas.microsoft.com/office/drawing/2014/main" val="684440977"/>
                  </a:ext>
                </a:extLst>
              </a:tr>
            </a:tbl>
          </a:graphicData>
        </a:graphic>
      </p:graphicFrame>
    </p:spTree>
    <p:extLst>
      <p:ext uri="{BB962C8B-B14F-4D97-AF65-F5344CB8AC3E}">
        <p14:creationId xmlns:p14="http://schemas.microsoft.com/office/powerpoint/2010/main" val="41270473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3CC4D-7573-EE4B-B315-9185F3546FAC}"/>
              </a:ext>
            </a:extLst>
          </p:cNvPr>
          <p:cNvSpPr>
            <a:spLocks noGrp="1"/>
          </p:cNvSpPr>
          <p:nvPr>
            <p:ph type="title"/>
          </p:nvPr>
        </p:nvSpPr>
        <p:spPr>
          <a:xfrm>
            <a:off x="179512" y="365125"/>
            <a:ext cx="8712968" cy="1325563"/>
          </a:xfrm>
        </p:spPr>
        <p:txBody>
          <a:bodyPr>
            <a:normAutofit fontScale="90000"/>
          </a:bodyPr>
          <a:lstStyle/>
          <a:p>
            <a:pPr algn="ctr"/>
            <a:r>
              <a:rPr lang="cy-GB" altLang="cy-GB" dirty="0">
                <a:solidFill>
                  <a:srgbClr val="000000"/>
                </a:solidFill>
                <a:latin typeface="Arial" panose="020B0604020202020204" pitchFamily="34" charset="0"/>
              </a:rPr>
              <a:t>Camau caffael iaith – llefain</a:t>
            </a:r>
            <a:br>
              <a:rPr lang="en-GB" altLang="cy-GB" dirty="0">
                <a:solidFill>
                  <a:srgbClr val="0000FF"/>
                </a:solidFill>
                <a:latin typeface="Arial" panose="020B0604020202020204" pitchFamily="34" charset="0"/>
              </a:rPr>
            </a:br>
            <a:r>
              <a:rPr lang="en-GB" altLang="cy-GB" dirty="0">
                <a:solidFill>
                  <a:srgbClr val="0070C0"/>
                </a:solidFill>
                <a:latin typeface="Arial" panose="020B0604020202020204" pitchFamily="34" charset="0"/>
              </a:rPr>
              <a:t>Stages of language acquisition – crying</a:t>
            </a:r>
            <a:endParaRPr lang="en-GB" dirty="0"/>
          </a:p>
        </p:txBody>
      </p:sp>
      <p:sp>
        <p:nvSpPr>
          <p:cNvPr id="3" name="Content Placeholder 2">
            <a:extLst>
              <a:ext uri="{FF2B5EF4-FFF2-40B4-BE49-F238E27FC236}">
                <a16:creationId xmlns:a16="http://schemas.microsoft.com/office/drawing/2014/main" id="{200EABA5-D5A8-C9FF-0945-600C3A058D01}"/>
              </a:ext>
            </a:extLst>
          </p:cNvPr>
          <p:cNvSpPr>
            <a:spLocks noGrp="1"/>
          </p:cNvSpPr>
          <p:nvPr>
            <p:ph sz="half" idx="1"/>
          </p:nvPr>
        </p:nvSpPr>
        <p:spPr>
          <a:xfrm>
            <a:off x="628650" y="2276871"/>
            <a:ext cx="3867150" cy="3358616"/>
          </a:xfrm>
        </p:spPr>
        <p:txBody>
          <a:bodyPr/>
          <a:lstStyle/>
          <a:p>
            <a:r>
              <a:rPr lang="cy-GB" altLang="cy-GB" dirty="0">
                <a:solidFill>
                  <a:srgbClr val="000000"/>
                </a:solidFill>
                <a:latin typeface="Arial" panose="020B0604020202020204" pitchFamily="34" charset="0"/>
              </a:rPr>
              <a:t> Mae llefain/crio yn ryngwladol: ydy hyn yn ddigwyddiad greddfol neu ieithyddol?</a:t>
            </a:r>
          </a:p>
          <a:p>
            <a:endParaRPr lang="en-GB" dirty="0"/>
          </a:p>
        </p:txBody>
      </p:sp>
      <p:sp>
        <p:nvSpPr>
          <p:cNvPr id="4" name="Content Placeholder 3">
            <a:extLst>
              <a:ext uri="{FF2B5EF4-FFF2-40B4-BE49-F238E27FC236}">
                <a16:creationId xmlns:a16="http://schemas.microsoft.com/office/drawing/2014/main" id="{DEDE9DEE-02EC-9E0D-E027-6C76C373D240}"/>
              </a:ext>
            </a:extLst>
          </p:cNvPr>
          <p:cNvSpPr>
            <a:spLocks noGrp="1"/>
          </p:cNvSpPr>
          <p:nvPr>
            <p:ph sz="half" idx="2"/>
          </p:nvPr>
        </p:nvSpPr>
        <p:spPr>
          <a:xfrm>
            <a:off x="4648200" y="2276871"/>
            <a:ext cx="3867150" cy="3358615"/>
          </a:xfrm>
        </p:spPr>
        <p:txBody>
          <a:bodyPr/>
          <a:lstStyle/>
          <a:p>
            <a:r>
              <a:rPr lang="en-GB" altLang="cy-GB" dirty="0">
                <a:solidFill>
                  <a:srgbClr val="0070C0"/>
                </a:solidFill>
                <a:latin typeface="Arial" panose="020B0604020202020204" pitchFamily="34" charset="0"/>
              </a:rPr>
              <a:t>Crying is universal: is it instinctive or is it linguistic?</a:t>
            </a:r>
          </a:p>
          <a:p>
            <a:pPr marL="0" indent="0">
              <a:buNone/>
            </a:pPr>
            <a:endParaRPr lang="en-GB" dirty="0"/>
          </a:p>
        </p:txBody>
      </p:sp>
    </p:spTree>
    <p:extLst>
      <p:ext uri="{BB962C8B-B14F-4D97-AF65-F5344CB8AC3E}">
        <p14:creationId xmlns:p14="http://schemas.microsoft.com/office/powerpoint/2010/main" val="17132035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50B90-4C9C-7226-972A-4278D0A218A3}"/>
              </a:ext>
            </a:extLst>
          </p:cNvPr>
          <p:cNvSpPr>
            <a:spLocks noGrp="1"/>
          </p:cNvSpPr>
          <p:nvPr>
            <p:ph type="title"/>
          </p:nvPr>
        </p:nvSpPr>
        <p:spPr/>
        <p:txBody>
          <a:bodyPr/>
          <a:lstStyle/>
          <a:p>
            <a:pPr algn="ctr"/>
            <a:r>
              <a:rPr lang="en-GB" dirty="0">
                <a:latin typeface="Arial" panose="020B0604020202020204" pitchFamily="34" charset="0"/>
              </a:rPr>
              <a:t>Priscilla Dunstan</a:t>
            </a:r>
            <a:endParaRPr lang="en-GB" dirty="0"/>
          </a:p>
        </p:txBody>
      </p:sp>
      <p:sp>
        <p:nvSpPr>
          <p:cNvPr id="3" name="Content Placeholder 2">
            <a:extLst>
              <a:ext uri="{FF2B5EF4-FFF2-40B4-BE49-F238E27FC236}">
                <a16:creationId xmlns:a16="http://schemas.microsoft.com/office/drawing/2014/main" id="{4823C41E-1954-A069-34CD-5A46ED717E1F}"/>
              </a:ext>
            </a:extLst>
          </p:cNvPr>
          <p:cNvSpPr>
            <a:spLocks noGrp="1"/>
          </p:cNvSpPr>
          <p:nvPr>
            <p:ph sz="half" idx="1"/>
          </p:nvPr>
        </p:nvSpPr>
        <p:spPr/>
        <p:txBody>
          <a:bodyPr>
            <a:normAutofit lnSpcReduction="10000"/>
          </a:bodyPr>
          <a:lstStyle/>
          <a:p>
            <a:r>
              <a:rPr lang="cy-GB" dirty="0">
                <a:latin typeface="Arial" panose="020B0604020202020204" pitchFamily="34" charset="0"/>
                <a:cs typeface="Arial" panose="020B0604020202020204" pitchFamily="34" charset="0"/>
              </a:rPr>
              <a:t>Canwr</a:t>
            </a:r>
            <a:r>
              <a:rPr lang="en-GB" dirty="0">
                <a:latin typeface="Arial" panose="020B0604020202020204" pitchFamily="34" charset="0"/>
                <a:cs typeface="Arial" panose="020B0604020202020204" pitchFamily="34" charset="0"/>
              </a:rPr>
              <a:t> opera;</a:t>
            </a:r>
          </a:p>
          <a:p>
            <a:r>
              <a:rPr lang="en-GB" dirty="0" err="1">
                <a:latin typeface="Arial" panose="020B0604020202020204" pitchFamily="34" charset="0"/>
                <a:cs typeface="Arial" panose="020B0604020202020204" pitchFamily="34" charset="0"/>
              </a:rPr>
              <a:t>Awdures</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Opera singer;</a:t>
            </a:r>
          </a:p>
          <a:p>
            <a:r>
              <a:rPr lang="en-GB" dirty="0">
                <a:solidFill>
                  <a:srgbClr val="0070C0"/>
                </a:solidFill>
                <a:latin typeface="Arial" panose="020B0604020202020204" pitchFamily="34" charset="0"/>
                <a:cs typeface="Arial" panose="020B0604020202020204" pitchFamily="34" charset="0"/>
              </a:rPr>
              <a:t>Author.</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‘Dunstan Baby Language’</a:t>
            </a: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AADA36B5-6CEB-77E6-1A11-7E98BDC3FF31}"/>
              </a:ext>
            </a:extLst>
          </p:cNvPr>
          <p:cNvPicPr>
            <a:picLocks noGrp="1" noChangeAspect="1"/>
          </p:cNvPicPr>
          <p:nvPr>
            <p:ph sz="half" idx="2"/>
          </p:nvPr>
        </p:nvPicPr>
        <p:blipFill>
          <a:blip r:embed="rId3"/>
          <a:stretch>
            <a:fillRect/>
          </a:stretch>
        </p:blipFill>
        <p:spPr>
          <a:xfrm>
            <a:off x="5220072" y="1896894"/>
            <a:ext cx="2952328" cy="3548329"/>
          </a:xfrm>
          <a:prstGeom prst="rect">
            <a:avLst/>
          </a:prstGeom>
        </p:spPr>
      </p:pic>
    </p:spTree>
    <p:extLst>
      <p:ext uri="{BB962C8B-B14F-4D97-AF65-F5344CB8AC3E}">
        <p14:creationId xmlns:p14="http://schemas.microsoft.com/office/powerpoint/2010/main" val="15875870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56E0B-A3CF-82BE-389A-764FDAF9E543}"/>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Dunstan Baby Language</a:t>
            </a:r>
          </a:p>
        </p:txBody>
      </p:sp>
      <p:sp>
        <p:nvSpPr>
          <p:cNvPr id="3" name="Content Placeholder 2">
            <a:extLst>
              <a:ext uri="{FF2B5EF4-FFF2-40B4-BE49-F238E27FC236}">
                <a16:creationId xmlns:a16="http://schemas.microsoft.com/office/drawing/2014/main" id="{A8F787F8-8F0E-1526-A639-14FB60E1589F}"/>
              </a:ext>
            </a:extLst>
          </p:cNvPr>
          <p:cNvSpPr>
            <a:spLocks noGrp="1"/>
          </p:cNvSpPr>
          <p:nvPr>
            <p:ph sz="half" idx="1"/>
          </p:nvPr>
        </p:nvSpPr>
        <p:spPr>
          <a:xfrm>
            <a:off x="628650" y="1825625"/>
            <a:ext cx="3867150" cy="4123654"/>
          </a:xfrm>
        </p:spPr>
        <p:txBody>
          <a:bodyPr>
            <a:normAutofit fontScale="70000" lnSpcReduction="20000"/>
          </a:bodyPr>
          <a:lstStyle/>
          <a:p>
            <a:r>
              <a:rPr lang="en-GB" sz="4000" dirty="0">
                <a:latin typeface="Arial" panose="020B0604020202020204" pitchFamily="34" charset="0"/>
              </a:rPr>
              <a:t>5 sain a </a:t>
            </a:r>
            <a:r>
              <a:rPr lang="en-GB" sz="4000" dirty="0" err="1">
                <a:latin typeface="Arial" panose="020B0604020202020204" pitchFamily="34" charset="0"/>
              </a:rPr>
              <a:t>wneir</a:t>
            </a:r>
            <a:r>
              <a:rPr lang="en-GB" sz="4000" dirty="0">
                <a:latin typeface="Arial" panose="020B0604020202020204" pitchFamily="34" charset="0"/>
              </a:rPr>
              <a:t> </a:t>
            </a:r>
            <a:r>
              <a:rPr lang="en-GB" sz="4000" dirty="0" err="1">
                <a:latin typeface="Arial" panose="020B0604020202020204" pitchFamily="34" charset="0"/>
              </a:rPr>
              <a:t>gan</a:t>
            </a:r>
            <a:r>
              <a:rPr lang="en-GB" sz="4000" dirty="0">
                <a:latin typeface="Arial" panose="020B0604020202020204" pitchFamily="34" charset="0"/>
              </a:rPr>
              <a:t> </a:t>
            </a:r>
            <a:r>
              <a:rPr lang="en-GB" sz="4000" dirty="0" err="1">
                <a:latin typeface="Arial" panose="020B0604020202020204" pitchFamily="34" charset="0"/>
              </a:rPr>
              <a:t>fabis</a:t>
            </a:r>
            <a:r>
              <a:rPr lang="en-GB" sz="4000" dirty="0">
                <a:latin typeface="Arial" panose="020B0604020202020204" pitchFamily="34" charset="0"/>
              </a:rPr>
              <a:t> </a:t>
            </a:r>
            <a:r>
              <a:rPr lang="en-GB" sz="4000" dirty="0" err="1">
                <a:latin typeface="Arial" panose="020B0604020202020204" pitchFamily="34" charset="0"/>
              </a:rPr>
              <a:t>cyn</a:t>
            </a:r>
            <a:r>
              <a:rPr lang="en-GB" sz="4000" dirty="0">
                <a:latin typeface="Arial" panose="020B0604020202020204" pitchFamily="34" charset="0"/>
              </a:rPr>
              <a:t> </a:t>
            </a:r>
            <a:r>
              <a:rPr lang="en-GB" sz="4000" dirty="0" err="1">
                <a:latin typeface="Arial" panose="020B0604020202020204" pitchFamily="34" charset="0"/>
              </a:rPr>
              <a:t>llefain</a:t>
            </a:r>
            <a:r>
              <a:rPr lang="en-GB" sz="4000" dirty="0">
                <a:latin typeface="Arial" panose="020B0604020202020204" pitchFamily="34" charset="0"/>
              </a:rPr>
              <a:t>;</a:t>
            </a:r>
          </a:p>
          <a:p>
            <a:r>
              <a:rPr lang="en-GB" sz="4000" dirty="0" err="1">
                <a:latin typeface="Arial" panose="020B0604020202020204" pitchFamily="34" charset="0"/>
              </a:rPr>
              <a:t>Cyfleu</a:t>
            </a:r>
            <a:r>
              <a:rPr lang="en-GB" sz="4000" dirty="0">
                <a:latin typeface="Arial" panose="020B0604020202020204" pitchFamily="34" charset="0"/>
              </a:rPr>
              <a:t> </a:t>
            </a:r>
            <a:r>
              <a:rPr lang="en-GB" sz="4000" dirty="0" err="1">
                <a:latin typeface="Arial" panose="020B0604020202020204" pitchFamily="34" charset="0"/>
              </a:rPr>
              <a:t>eu</a:t>
            </a:r>
            <a:r>
              <a:rPr lang="en-GB" sz="4000" dirty="0">
                <a:latin typeface="Arial" panose="020B0604020202020204" pitchFamily="34" charset="0"/>
              </a:rPr>
              <a:t> </a:t>
            </a:r>
            <a:r>
              <a:rPr lang="en-GB" sz="4000" dirty="0" err="1">
                <a:latin typeface="Arial" panose="020B0604020202020204" pitchFamily="34" charset="0"/>
              </a:rPr>
              <a:t>hanghenion</a:t>
            </a:r>
            <a:r>
              <a:rPr lang="en-GB" sz="4000" dirty="0">
                <a:latin typeface="Arial" panose="020B0604020202020204" pitchFamily="34" charset="0"/>
              </a:rPr>
              <a:t>;</a:t>
            </a:r>
          </a:p>
          <a:p>
            <a:r>
              <a:rPr lang="en-GB" sz="4000" dirty="0">
                <a:latin typeface="Arial" panose="020B0604020202020204" pitchFamily="34" charset="0"/>
              </a:rPr>
              <a:t>5 sain </a:t>
            </a:r>
            <a:r>
              <a:rPr lang="en-GB" sz="4000" dirty="0" err="1">
                <a:latin typeface="Arial" panose="020B0604020202020204" pitchFamily="34" charset="0"/>
              </a:rPr>
              <a:t>cyffredinol</a:t>
            </a:r>
            <a:r>
              <a:rPr lang="en-GB" sz="4000" dirty="0">
                <a:latin typeface="Arial" panose="020B0604020202020204" pitchFamily="34" charset="0"/>
              </a:rPr>
              <a:t> a </a:t>
            </a:r>
            <a:r>
              <a:rPr lang="en-GB" sz="4000" dirty="0" err="1">
                <a:latin typeface="Arial" panose="020B0604020202020204" pitchFamily="34" charset="0"/>
              </a:rPr>
              <a:t>chynhenid</a:t>
            </a:r>
            <a:r>
              <a:rPr lang="en-GB" sz="4000" dirty="0">
                <a:latin typeface="Arial" panose="020B0604020202020204" pitchFamily="34" charset="0"/>
              </a:rPr>
              <a:t>;</a:t>
            </a:r>
          </a:p>
          <a:p>
            <a:r>
              <a:rPr lang="en-GB" sz="4000" dirty="0" err="1">
                <a:latin typeface="Arial" panose="020B0604020202020204" pitchFamily="34" charset="0"/>
              </a:rPr>
              <a:t>Angen</a:t>
            </a:r>
            <a:r>
              <a:rPr lang="en-GB" sz="4000" dirty="0">
                <a:latin typeface="Arial" panose="020B0604020202020204" pitchFamily="34" charset="0"/>
              </a:rPr>
              <a:t> </a:t>
            </a:r>
            <a:r>
              <a:rPr lang="en-GB" sz="4000" dirty="0" err="1">
                <a:latin typeface="Arial" panose="020B0604020202020204" pitchFamily="34" charset="0"/>
              </a:rPr>
              <a:t>i</a:t>
            </a:r>
            <a:r>
              <a:rPr lang="en-GB" sz="4000" dirty="0">
                <a:latin typeface="Arial" panose="020B0604020202020204" pitchFamily="34" charset="0"/>
              </a:rPr>
              <a:t> </a:t>
            </a:r>
            <a:r>
              <a:rPr lang="en-GB" sz="4000" dirty="0" err="1">
                <a:latin typeface="Arial" panose="020B0604020202020204" pitchFamily="34" charset="0"/>
              </a:rPr>
              <a:t>seiniau</a:t>
            </a:r>
            <a:r>
              <a:rPr lang="en-GB" sz="4000" dirty="0">
                <a:latin typeface="Arial" panose="020B0604020202020204" pitchFamily="34" charset="0"/>
              </a:rPr>
              <a:t> </a:t>
            </a:r>
            <a:r>
              <a:rPr lang="en-GB" sz="4000" dirty="0" err="1">
                <a:latin typeface="Arial" panose="020B0604020202020204" pitchFamily="34" charset="0"/>
              </a:rPr>
              <a:t>gael</a:t>
            </a:r>
            <a:r>
              <a:rPr lang="en-GB" sz="4000" dirty="0">
                <a:latin typeface="Arial" panose="020B0604020202020204" pitchFamily="34" charset="0"/>
              </a:rPr>
              <a:t> </a:t>
            </a:r>
            <a:r>
              <a:rPr lang="en-GB" sz="4000" dirty="0" err="1">
                <a:latin typeface="Arial" panose="020B0604020202020204" pitchFamily="34" charset="0"/>
              </a:rPr>
              <a:t>eu</a:t>
            </a:r>
            <a:r>
              <a:rPr lang="en-GB" sz="4000" dirty="0">
                <a:latin typeface="Arial" panose="020B0604020202020204" pitchFamily="34" charset="0"/>
              </a:rPr>
              <a:t> </a:t>
            </a:r>
            <a:r>
              <a:rPr lang="en-GB" sz="4000" dirty="0" err="1">
                <a:latin typeface="Arial" panose="020B0604020202020204" pitchFamily="34" charset="0"/>
              </a:rPr>
              <a:t>dehongli'n</a:t>
            </a:r>
            <a:r>
              <a:rPr lang="en-GB" sz="4000" dirty="0">
                <a:latin typeface="Arial" panose="020B0604020202020204" pitchFamily="34" charset="0"/>
              </a:rPr>
              <a:t> </a:t>
            </a:r>
            <a:r>
              <a:rPr lang="en-GB" sz="4000" dirty="0" err="1">
                <a:latin typeface="Arial" panose="020B0604020202020204" pitchFamily="34" charset="0"/>
              </a:rPr>
              <a:t>brydlon</a:t>
            </a:r>
            <a:r>
              <a:rPr lang="en-GB" sz="4000" dirty="0">
                <a:latin typeface="Arial" panose="020B0604020202020204" pitchFamily="34" charset="0"/>
              </a:rPr>
              <a:t> </a:t>
            </a:r>
            <a:r>
              <a:rPr lang="en-GB" sz="4000" dirty="0" err="1">
                <a:latin typeface="Arial" panose="020B0604020202020204" pitchFamily="34" charset="0"/>
              </a:rPr>
              <a:t>gan</a:t>
            </a:r>
            <a:r>
              <a:rPr lang="en-GB" sz="4000" dirty="0">
                <a:latin typeface="Arial" panose="020B0604020202020204" pitchFamily="34" charset="0"/>
              </a:rPr>
              <a:t> </a:t>
            </a:r>
            <a:r>
              <a:rPr lang="en-GB" sz="4000" dirty="0" err="1">
                <a:latin typeface="Arial" panose="020B0604020202020204" pitchFamily="34" charset="0"/>
              </a:rPr>
              <a:t>ofalwyr</a:t>
            </a:r>
            <a:r>
              <a:rPr lang="en-GB" sz="4000" dirty="0">
                <a:latin typeface="Arial" panose="020B0604020202020204" pitchFamily="34" charset="0"/>
              </a:rPr>
              <a:t>, neu </a:t>
            </a:r>
            <a:r>
              <a:rPr lang="en-GB" sz="4000" dirty="0" err="1">
                <a:latin typeface="Arial" panose="020B0604020202020204" pitchFamily="34" charset="0"/>
              </a:rPr>
              <a:t>bydd</a:t>
            </a:r>
            <a:r>
              <a:rPr lang="en-GB" sz="4000" dirty="0">
                <a:latin typeface="Arial" panose="020B0604020202020204" pitchFamily="34" charset="0"/>
              </a:rPr>
              <a:t> </a:t>
            </a:r>
            <a:r>
              <a:rPr lang="en-GB" sz="4000" dirty="0" err="1">
                <a:latin typeface="Arial" panose="020B0604020202020204" pitchFamily="34" charset="0"/>
              </a:rPr>
              <a:t>babis</a:t>
            </a:r>
            <a:r>
              <a:rPr lang="en-GB" sz="4000" dirty="0">
                <a:latin typeface="Arial" panose="020B0604020202020204" pitchFamily="34" charset="0"/>
              </a:rPr>
              <a:t> </a:t>
            </a:r>
            <a:r>
              <a:rPr lang="en-GB" sz="4000" dirty="0" err="1">
                <a:latin typeface="Arial" panose="020B0604020202020204" pitchFamily="34" charset="0"/>
              </a:rPr>
              <a:t>yn</a:t>
            </a:r>
            <a:r>
              <a:rPr lang="en-GB" sz="4000" dirty="0">
                <a:latin typeface="Arial" panose="020B0604020202020204" pitchFamily="34" charset="0"/>
              </a:rPr>
              <a:t> </a:t>
            </a:r>
            <a:r>
              <a:rPr lang="en-GB" sz="4000" dirty="0" err="1">
                <a:latin typeface="Arial" panose="020B0604020202020204" pitchFamily="34" charset="0"/>
              </a:rPr>
              <a:t>llefain</a:t>
            </a:r>
            <a:r>
              <a:rPr lang="en-GB" sz="4000" dirty="0">
                <a:latin typeface="Arial" panose="020B0604020202020204"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57E0BBF3-3ED0-9B89-92E3-BE41653237EF}"/>
              </a:ext>
            </a:extLst>
          </p:cNvPr>
          <p:cNvSpPr>
            <a:spLocks noGrp="1"/>
          </p:cNvSpPr>
          <p:nvPr>
            <p:ph sz="half" idx="2"/>
          </p:nvPr>
        </p:nvSpPr>
        <p:spPr>
          <a:xfrm>
            <a:off x="4648200" y="1825624"/>
            <a:ext cx="3867150" cy="4123655"/>
          </a:xfrm>
        </p:spPr>
        <p:txBody>
          <a:bodyPr>
            <a:normAutofit fontScale="70000" lnSpcReduction="20000"/>
          </a:bodyPr>
          <a:lstStyle/>
          <a:p>
            <a:r>
              <a:rPr lang="en-GB" sz="4000" dirty="0">
                <a:solidFill>
                  <a:srgbClr val="0070C0"/>
                </a:solidFill>
                <a:latin typeface="Arial" panose="020B0604020202020204" pitchFamily="34" charset="0"/>
              </a:rPr>
              <a:t>5 sounds made by babies just before crying;</a:t>
            </a:r>
          </a:p>
          <a:p>
            <a:r>
              <a:rPr lang="en-GB" sz="4000" dirty="0">
                <a:solidFill>
                  <a:srgbClr val="0070C0"/>
                </a:solidFill>
                <a:latin typeface="Arial" panose="020B0604020202020204" pitchFamily="34" charset="0"/>
              </a:rPr>
              <a:t>Communicating their needs;</a:t>
            </a:r>
          </a:p>
          <a:p>
            <a:r>
              <a:rPr lang="en-GB" sz="4000" dirty="0">
                <a:solidFill>
                  <a:srgbClr val="0070C0"/>
                </a:solidFill>
                <a:latin typeface="Arial" panose="020B0604020202020204" pitchFamily="34" charset="0"/>
              </a:rPr>
              <a:t>5 sounds are universal and innate;</a:t>
            </a:r>
          </a:p>
          <a:p>
            <a:r>
              <a:rPr lang="en-GB" sz="4000" dirty="0">
                <a:solidFill>
                  <a:srgbClr val="0070C0"/>
                </a:solidFill>
                <a:latin typeface="Arial" panose="020B0604020202020204" pitchFamily="34" charset="0"/>
              </a:rPr>
              <a:t>Sounds need to be interpreted by caregivers promptly, or babies will cry.</a:t>
            </a:r>
          </a:p>
          <a:p>
            <a:pPr marL="0" indent="0" algn="r">
              <a:buNone/>
            </a:pPr>
            <a:r>
              <a:rPr lang="en-GB" sz="1800" dirty="0">
                <a:solidFill>
                  <a:srgbClr val="0070C0"/>
                </a:solidFill>
                <a:latin typeface="Arial" panose="020B0604020202020204" pitchFamily="34" charset="0"/>
              </a:rPr>
              <a:t>(Franti </a:t>
            </a:r>
            <a:r>
              <a:rPr lang="en-GB" sz="1800" i="1" dirty="0">
                <a:solidFill>
                  <a:srgbClr val="0070C0"/>
                </a:solidFill>
                <a:latin typeface="Arial" panose="020B0604020202020204" pitchFamily="34" charset="0"/>
              </a:rPr>
              <a:t>et al</a:t>
            </a:r>
            <a:r>
              <a:rPr lang="en-GB" sz="1800" dirty="0">
                <a:solidFill>
                  <a:srgbClr val="0070C0"/>
                </a:solidFill>
                <a:latin typeface="Arial" panose="020B0604020202020204" pitchFamily="34" charset="0"/>
              </a:rPr>
              <a:t>., 2018)</a:t>
            </a:r>
          </a:p>
          <a:p>
            <a:pPr marL="0" indent="0">
              <a:buNone/>
            </a:pPr>
            <a:endParaRPr lang="en-GB" dirty="0"/>
          </a:p>
        </p:txBody>
      </p:sp>
    </p:spTree>
    <p:extLst>
      <p:ext uri="{BB962C8B-B14F-4D97-AF65-F5344CB8AC3E}">
        <p14:creationId xmlns:p14="http://schemas.microsoft.com/office/powerpoint/2010/main" val="38664717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0707D-11BA-A30B-08BD-9B5854D0C5D4}"/>
              </a:ext>
            </a:extLst>
          </p:cNvPr>
          <p:cNvSpPr>
            <a:spLocks noGrp="1"/>
          </p:cNvSpPr>
          <p:nvPr>
            <p:ph type="title"/>
          </p:nvPr>
        </p:nvSpPr>
        <p:spPr/>
        <p:txBody>
          <a:bodyPr>
            <a:noAutofit/>
          </a:bodyPr>
          <a:lstStyle/>
          <a:p>
            <a:pPr algn="ctr"/>
            <a:r>
              <a:rPr lang="en-US" altLang="cy-GB" sz="4000" dirty="0">
                <a:latin typeface="Arial" panose="020B0604020202020204" pitchFamily="34" charset="0"/>
              </a:rPr>
              <a:t>Camau </a:t>
            </a:r>
            <a:r>
              <a:rPr lang="en-US" altLang="cy-GB" sz="4000" dirty="0" err="1">
                <a:latin typeface="Arial" panose="020B0604020202020204" pitchFamily="34" charset="0"/>
              </a:rPr>
              <a:t>caffael</a:t>
            </a:r>
            <a:r>
              <a:rPr lang="en-US" altLang="cy-GB" sz="4000" dirty="0">
                <a:latin typeface="Arial" panose="020B0604020202020204" pitchFamily="34" charset="0"/>
              </a:rPr>
              <a:t> </a:t>
            </a:r>
            <a:r>
              <a:rPr lang="en-US" altLang="cy-GB" sz="4000" dirty="0" err="1">
                <a:latin typeface="Arial" panose="020B0604020202020204" pitchFamily="34" charset="0"/>
              </a:rPr>
              <a:t>iaith</a:t>
            </a:r>
            <a:r>
              <a:rPr lang="en-US" altLang="cy-GB" sz="4000" dirty="0">
                <a:latin typeface="Arial" panose="020B0604020202020204" pitchFamily="34" charset="0"/>
              </a:rPr>
              <a:t> – </a:t>
            </a:r>
            <a:r>
              <a:rPr lang="en-US" altLang="cy-GB" sz="4000" dirty="0" err="1">
                <a:latin typeface="Arial" panose="020B0604020202020204" pitchFamily="34" charset="0"/>
              </a:rPr>
              <a:t>cwan</a:t>
            </a:r>
            <a:br>
              <a:rPr lang="en-US" altLang="cy-GB" sz="4000" dirty="0">
                <a:latin typeface="Arial" panose="020B0604020202020204" pitchFamily="34" charset="0"/>
              </a:rPr>
            </a:br>
            <a:r>
              <a:rPr lang="en-US" altLang="cy-GB" sz="4000" dirty="0">
                <a:solidFill>
                  <a:srgbClr val="0070C0"/>
                </a:solidFill>
                <a:latin typeface="Arial" panose="020B0604020202020204" pitchFamily="34" charset="0"/>
              </a:rPr>
              <a:t>Stages of language acquisition – cooing</a:t>
            </a:r>
            <a:endParaRPr lang="en-GB" sz="4000" dirty="0"/>
          </a:p>
        </p:txBody>
      </p:sp>
      <p:sp>
        <p:nvSpPr>
          <p:cNvPr id="3" name="Content Placeholder 2">
            <a:extLst>
              <a:ext uri="{FF2B5EF4-FFF2-40B4-BE49-F238E27FC236}">
                <a16:creationId xmlns:a16="http://schemas.microsoft.com/office/drawing/2014/main" id="{428F6BC1-520E-EF1B-4917-27B8DCEAA96E}"/>
              </a:ext>
            </a:extLst>
          </p:cNvPr>
          <p:cNvSpPr>
            <a:spLocks noGrp="1"/>
          </p:cNvSpPr>
          <p:nvPr>
            <p:ph sz="half" idx="1"/>
          </p:nvPr>
        </p:nvSpPr>
        <p:spPr>
          <a:xfrm>
            <a:off x="628650" y="2132855"/>
            <a:ext cx="3867150" cy="3502632"/>
          </a:xfrm>
        </p:spPr>
        <p:txBody>
          <a:bodyPr/>
          <a:lstStyle/>
          <a:p>
            <a:r>
              <a:rPr lang="cy-GB" altLang="cy-GB" dirty="0">
                <a:latin typeface="Arial" panose="020B0604020202020204" pitchFamily="34" charset="0"/>
              </a:rPr>
              <a:t>Mae </a:t>
            </a:r>
            <a:r>
              <a:rPr lang="cy-GB" altLang="cy-GB" dirty="0" err="1">
                <a:latin typeface="Arial" panose="020B0604020202020204" pitchFamily="34" charset="0"/>
              </a:rPr>
              <a:t>cwan</a:t>
            </a:r>
            <a:r>
              <a:rPr lang="cy-GB" altLang="cy-GB" dirty="0">
                <a:latin typeface="Arial" panose="020B0604020202020204" pitchFamily="34" charset="0"/>
              </a:rPr>
              <a:t> yn ryngwladol:  ydy hyn yn digwyddiad greddfol neu ieithyddol?</a:t>
            </a:r>
          </a:p>
          <a:p>
            <a:pPr marL="0" indent="0">
              <a:buNone/>
            </a:pPr>
            <a:endParaRPr lang="en-GB" dirty="0"/>
          </a:p>
        </p:txBody>
      </p:sp>
      <p:sp>
        <p:nvSpPr>
          <p:cNvPr id="4" name="Content Placeholder 3">
            <a:extLst>
              <a:ext uri="{FF2B5EF4-FFF2-40B4-BE49-F238E27FC236}">
                <a16:creationId xmlns:a16="http://schemas.microsoft.com/office/drawing/2014/main" id="{A81DEE8F-CFCA-CD4E-04A8-D78A876DAFB7}"/>
              </a:ext>
            </a:extLst>
          </p:cNvPr>
          <p:cNvSpPr>
            <a:spLocks noGrp="1"/>
          </p:cNvSpPr>
          <p:nvPr>
            <p:ph sz="half" idx="2"/>
          </p:nvPr>
        </p:nvSpPr>
        <p:spPr>
          <a:xfrm>
            <a:off x="4648200" y="2132855"/>
            <a:ext cx="3867150" cy="3502631"/>
          </a:xfrm>
        </p:spPr>
        <p:txBody>
          <a:bodyPr/>
          <a:lstStyle/>
          <a:p>
            <a:r>
              <a:rPr lang="en-US" altLang="cy-GB" dirty="0">
                <a:solidFill>
                  <a:srgbClr val="0070C0"/>
                </a:solidFill>
                <a:latin typeface="Arial" panose="020B0604020202020204" pitchFamily="34" charset="0"/>
              </a:rPr>
              <a:t>Cooing is universal: is it instinctive or is it linguistic?</a:t>
            </a:r>
          </a:p>
          <a:p>
            <a:pPr marL="0" indent="0">
              <a:buNone/>
            </a:pPr>
            <a:endParaRPr lang="en-GB" dirty="0"/>
          </a:p>
        </p:txBody>
      </p:sp>
    </p:spTree>
    <p:extLst>
      <p:ext uri="{BB962C8B-B14F-4D97-AF65-F5344CB8AC3E}">
        <p14:creationId xmlns:p14="http://schemas.microsoft.com/office/powerpoint/2010/main" val="8555798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741DF-741B-BE53-E117-9CEFC08FAA45}"/>
              </a:ext>
            </a:extLst>
          </p:cNvPr>
          <p:cNvSpPr>
            <a:spLocks noGrp="1"/>
          </p:cNvSpPr>
          <p:nvPr>
            <p:ph type="title"/>
          </p:nvPr>
        </p:nvSpPr>
        <p:spPr/>
        <p:txBody>
          <a:bodyPr/>
          <a:lstStyle/>
          <a:p>
            <a:pPr algn="ctr"/>
            <a:r>
              <a:rPr lang="cy-GB" altLang="cy-GB" dirty="0">
                <a:solidFill>
                  <a:srgbClr val="000000"/>
                </a:solidFill>
                <a:latin typeface="Arial" panose="020B0604020202020204" pitchFamily="34" charset="0"/>
              </a:rPr>
              <a:t>8 wythnos</a:t>
            </a:r>
            <a:br>
              <a:rPr lang="en-GB" altLang="cy-GB" dirty="0">
                <a:solidFill>
                  <a:srgbClr val="0000FF"/>
                </a:solidFill>
                <a:latin typeface="Arial" panose="020B0604020202020204" pitchFamily="34" charset="0"/>
              </a:rPr>
            </a:br>
            <a:r>
              <a:rPr lang="en-GB" altLang="cy-GB" dirty="0">
                <a:solidFill>
                  <a:srgbClr val="0070C0"/>
                </a:solidFill>
                <a:latin typeface="Arial" panose="020B0604020202020204" pitchFamily="34" charset="0"/>
              </a:rPr>
              <a:t>8 weeks</a:t>
            </a:r>
            <a:endParaRPr lang="en-GB" dirty="0"/>
          </a:p>
        </p:txBody>
      </p:sp>
      <p:pic>
        <p:nvPicPr>
          <p:cNvPr id="5" name="Raife 8 weeks">
            <a:hlinkClick r:id="" action="ppaction://media"/>
            <a:extLst>
              <a:ext uri="{FF2B5EF4-FFF2-40B4-BE49-F238E27FC236}">
                <a16:creationId xmlns:a16="http://schemas.microsoft.com/office/drawing/2014/main" id="{52AD6095-C6BD-8E99-B80D-C29A5EC1E6AE}"/>
              </a:ext>
            </a:extLst>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5"/>
          <a:stretch>
            <a:fillRect/>
          </a:stretch>
        </p:blipFill>
        <p:spPr>
          <a:xfrm>
            <a:off x="467544" y="1825625"/>
            <a:ext cx="8208912" cy="3810000"/>
          </a:xfrm>
          <a:prstGeom prst="rect">
            <a:avLst/>
          </a:prstGeom>
        </p:spPr>
      </p:pic>
    </p:spTree>
    <p:extLst>
      <p:ext uri="{BB962C8B-B14F-4D97-AF65-F5344CB8AC3E}">
        <p14:creationId xmlns:p14="http://schemas.microsoft.com/office/powerpoint/2010/main" val="250233011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C969A-E06A-5783-C157-6495480CE78B}"/>
              </a:ext>
            </a:extLst>
          </p:cNvPr>
          <p:cNvSpPr>
            <a:spLocks noGrp="1"/>
          </p:cNvSpPr>
          <p:nvPr>
            <p:ph type="title"/>
          </p:nvPr>
        </p:nvSpPr>
        <p:spPr>
          <a:xfrm>
            <a:off x="251520" y="500063"/>
            <a:ext cx="8568952" cy="912714"/>
          </a:xfrm>
        </p:spPr>
        <p:txBody>
          <a:bodyPr>
            <a:normAutofit fontScale="90000"/>
          </a:bodyPr>
          <a:lstStyle/>
          <a:p>
            <a:pPr algn="ctr"/>
            <a:r>
              <a:rPr lang="en-US" altLang="cy-GB" dirty="0">
                <a:latin typeface="Arial" panose="020B0604020202020204" pitchFamily="34" charset="0"/>
              </a:rPr>
              <a:t>Camau </a:t>
            </a:r>
            <a:r>
              <a:rPr lang="en-US" altLang="cy-GB" dirty="0" err="1">
                <a:latin typeface="Arial" panose="020B0604020202020204" pitchFamily="34" charset="0"/>
              </a:rPr>
              <a:t>caffael</a:t>
            </a:r>
            <a:r>
              <a:rPr lang="en-US" altLang="cy-GB" dirty="0">
                <a:latin typeface="Arial" panose="020B0604020202020204" pitchFamily="34" charset="0"/>
              </a:rPr>
              <a:t> </a:t>
            </a:r>
            <a:r>
              <a:rPr lang="en-US" altLang="cy-GB" dirty="0" err="1">
                <a:latin typeface="Arial" panose="020B0604020202020204" pitchFamily="34" charset="0"/>
              </a:rPr>
              <a:t>iaith</a:t>
            </a:r>
            <a:r>
              <a:rPr lang="en-US" altLang="cy-GB" dirty="0">
                <a:latin typeface="Arial" panose="020B0604020202020204" pitchFamily="34" charset="0"/>
              </a:rPr>
              <a:t> – </a:t>
            </a:r>
            <a:r>
              <a:rPr lang="en-US" altLang="cy-GB" dirty="0" err="1">
                <a:latin typeface="Arial" panose="020B0604020202020204" pitchFamily="34" charset="0"/>
              </a:rPr>
              <a:t>bablo</a:t>
            </a:r>
            <a:br>
              <a:rPr lang="en-US" altLang="cy-GB" dirty="0">
                <a:latin typeface="Arial" panose="020B0604020202020204" pitchFamily="34" charset="0"/>
              </a:rPr>
            </a:br>
            <a:r>
              <a:rPr lang="en-US" altLang="cy-GB" dirty="0">
                <a:solidFill>
                  <a:srgbClr val="0070C0"/>
                </a:solidFill>
                <a:latin typeface="Arial" panose="020B0604020202020204" pitchFamily="34" charset="0"/>
              </a:rPr>
              <a:t>Stages of language acquisition – babbling</a:t>
            </a:r>
            <a:endParaRPr lang="en-GB" dirty="0"/>
          </a:p>
        </p:txBody>
      </p:sp>
      <p:sp>
        <p:nvSpPr>
          <p:cNvPr id="3" name="Content Placeholder 2">
            <a:extLst>
              <a:ext uri="{FF2B5EF4-FFF2-40B4-BE49-F238E27FC236}">
                <a16:creationId xmlns:a16="http://schemas.microsoft.com/office/drawing/2014/main" id="{7DAE864C-8FB8-655E-98CF-0F480D8BFBFF}"/>
              </a:ext>
            </a:extLst>
          </p:cNvPr>
          <p:cNvSpPr>
            <a:spLocks noGrp="1"/>
          </p:cNvSpPr>
          <p:nvPr>
            <p:ph sz="half" idx="1"/>
          </p:nvPr>
        </p:nvSpPr>
        <p:spPr>
          <a:xfrm>
            <a:off x="107504" y="2060847"/>
            <a:ext cx="4388296" cy="3888432"/>
          </a:xfrm>
        </p:spPr>
        <p:txBody>
          <a:bodyPr>
            <a:normAutofit lnSpcReduction="10000"/>
          </a:bodyPr>
          <a:lstStyle/>
          <a:p>
            <a:pPr eaLnBrk="1" hangingPunct="1">
              <a:defRPr/>
            </a:pPr>
            <a:r>
              <a:rPr lang="cy-GB" altLang="cy-GB" sz="2800" dirty="0">
                <a:solidFill>
                  <a:srgbClr val="000000"/>
                </a:solidFill>
                <a:latin typeface="Arial" panose="020B0604020202020204" pitchFamily="34" charset="0"/>
              </a:rPr>
              <a:t>Bablo canonaidd:  Cytseiniaid a </a:t>
            </a:r>
            <a:r>
              <a:rPr lang="cy-GB" altLang="cy-GB" sz="2800" dirty="0" err="1">
                <a:solidFill>
                  <a:srgbClr val="000000"/>
                </a:solidFill>
                <a:latin typeface="Arial" panose="020B0604020202020204" pitchFamily="34" charset="0"/>
              </a:rPr>
              <a:t>llefariaid</a:t>
            </a:r>
            <a:r>
              <a:rPr lang="cy-GB" altLang="cy-GB" sz="2800" dirty="0">
                <a:solidFill>
                  <a:srgbClr val="000000"/>
                </a:solidFill>
                <a:latin typeface="Arial" panose="020B0604020202020204" pitchFamily="34" charset="0"/>
              </a:rPr>
              <a:t> gyda’i gilydd:  c/v/c/v/c/v…..;</a:t>
            </a:r>
          </a:p>
          <a:p>
            <a:pPr eaLnBrk="1" hangingPunct="1">
              <a:defRPr/>
            </a:pPr>
            <a:r>
              <a:rPr lang="cy-GB" altLang="cy-GB" sz="2800" dirty="0">
                <a:solidFill>
                  <a:srgbClr val="000000"/>
                </a:solidFill>
                <a:latin typeface="Arial" panose="020B0604020202020204" pitchFamily="34" charset="0"/>
              </a:rPr>
              <a:t>Bablo amrywiol:  seiniau amrywiol mewn trefn: </a:t>
            </a:r>
            <a:r>
              <a:rPr lang="cy-GB" altLang="cy-GB" sz="2800" dirty="0" err="1">
                <a:solidFill>
                  <a:srgbClr val="000000"/>
                </a:solidFill>
                <a:latin typeface="Arial" panose="020B0604020202020204" pitchFamily="34" charset="0"/>
              </a:rPr>
              <a:t>ga</a:t>
            </a:r>
            <a:r>
              <a:rPr lang="cy-GB" altLang="cy-GB" sz="2800" dirty="0">
                <a:solidFill>
                  <a:srgbClr val="000000"/>
                </a:solidFill>
                <a:latin typeface="Arial" panose="020B0604020202020204" pitchFamily="34" charset="0"/>
              </a:rPr>
              <a:t>/ba/</a:t>
            </a:r>
            <a:r>
              <a:rPr lang="cy-GB" altLang="cy-GB" sz="2800" dirty="0" err="1">
                <a:solidFill>
                  <a:srgbClr val="000000"/>
                </a:solidFill>
                <a:latin typeface="Arial" panose="020B0604020202020204" pitchFamily="34" charset="0"/>
              </a:rPr>
              <a:t>ga</a:t>
            </a:r>
            <a:r>
              <a:rPr lang="cy-GB" altLang="cy-GB" sz="2800" dirty="0">
                <a:solidFill>
                  <a:srgbClr val="000000"/>
                </a:solidFill>
                <a:latin typeface="Arial" panose="020B0604020202020204" pitchFamily="34" charset="0"/>
              </a:rPr>
              <a:t>/da..;</a:t>
            </a:r>
          </a:p>
          <a:p>
            <a:pPr eaLnBrk="1" hangingPunct="1">
              <a:defRPr/>
            </a:pPr>
            <a:r>
              <a:rPr lang="cy-GB" altLang="cy-GB" sz="2800" dirty="0">
                <a:solidFill>
                  <a:srgbClr val="000000"/>
                </a:solidFill>
                <a:latin typeface="Arial" panose="020B0604020202020204" pitchFamily="34" charset="0"/>
              </a:rPr>
              <a:t>Ffonoleg yn cael ei ymarfer:  seiniau cywir a seiniau anghywir.</a:t>
            </a:r>
          </a:p>
          <a:p>
            <a:pPr marL="0" indent="0">
              <a:buNone/>
            </a:pPr>
            <a:endParaRPr lang="en-GB" dirty="0"/>
          </a:p>
        </p:txBody>
      </p:sp>
      <p:sp>
        <p:nvSpPr>
          <p:cNvPr id="4" name="Content Placeholder 3">
            <a:extLst>
              <a:ext uri="{FF2B5EF4-FFF2-40B4-BE49-F238E27FC236}">
                <a16:creationId xmlns:a16="http://schemas.microsoft.com/office/drawing/2014/main" id="{45CC8684-DAD9-F217-D20A-E3C41D8B0094}"/>
              </a:ext>
            </a:extLst>
          </p:cNvPr>
          <p:cNvSpPr>
            <a:spLocks noGrp="1"/>
          </p:cNvSpPr>
          <p:nvPr>
            <p:ph sz="half" idx="2"/>
          </p:nvPr>
        </p:nvSpPr>
        <p:spPr>
          <a:xfrm>
            <a:off x="4648200" y="2060847"/>
            <a:ext cx="4316288" cy="3888431"/>
          </a:xfrm>
        </p:spPr>
        <p:txBody>
          <a:bodyPr>
            <a:normAutofit lnSpcReduction="10000"/>
          </a:bodyPr>
          <a:lstStyle/>
          <a:p>
            <a:pPr eaLnBrk="1" hangingPunct="1">
              <a:defRPr/>
            </a:pPr>
            <a:r>
              <a:rPr lang="en-GB" altLang="cy-GB" sz="2800" dirty="0">
                <a:solidFill>
                  <a:srgbClr val="0070C0"/>
                </a:solidFill>
                <a:latin typeface="Arial" panose="020B0604020202020204" pitchFamily="34" charset="0"/>
              </a:rPr>
              <a:t>Canonical babbling:  Stringing together of consonants and vowels:  c/v/c/v/c/v…..;</a:t>
            </a:r>
          </a:p>
          <a:p>
            <a:pPr eaLnBrk="1" hangingPunct="1">
              <a:defRPr/>
            </a:pPr>
            <a:r>
              <a:rPr lang="en-GB" altLang="cy-GB" sz="2800" dirty="0">
                <a:solidFill>
                  <a:srgbClr val="0070C0"/>
                </a:solidFill>
                <a:latin typeface="Arial" panose="020B0604020202020204" pitchFamily="34" charset="0"/>
              </a:rPr>
              <a:t>Variegated babbling:  varied sequence of sounds: ga/</a:t>
            </a:r>
            <a:r>
              <a:rPr lang="en-GB" altLang="cy-GB" sz="2800" dirty="0" err="1">
                <a:solidFill>
                  <a:srgbClr val="0070C0"/>
                </a:solidFill>
                <a:latin typeface="Arial" panose="020B0604020202020204" pitchFamily="34" charset="0"/>
              </a:rPr>
              <a:t>ba</a:t>
            </a:r>
            <a:r>
              <a:rPr lang="en-GB" altLang="cy-GB" sz="2800" dirty="0">
                <a:solidFill>
                  <a:srgbClr val="0070C0"/>
                </a:solidFill>
                <a:latin typeface="Arial" panose="020B0604020202020204" pitchFamily="34" charset="0"/>
              </a:rPr>
              <a:t>/ga/da..;</a:t>
            </a:r>
          </a:p>
          <a:p>
            <a:pPr eaLnBrk="1" hangingPunct="1">
              <a:defRPr/>
            </a:pPr>
            <a:r>
              <a:rPr lang="en-GB" altLang="cy-GB" sz="2800" dirty="0">
                <a:solidFill>
                  <a:srgbClr val="0070C0"/>
                </a:solidFill>
                <a:latin typeface="Arial" panose="020B0604020202020204" pitchFamily="34" charset="0"/>
              </a:rPr>
              <a:t>Fine tuning phonology:  right sounds and wrong sounds.</a:t>
            </a:r>
          </a:p>
          <a:p>
            <a:pPr marL="0" indent="0">
              <a:buNone/>
            </a:pPr>
            <a:endParaRPr lang="en-GB" dirty="0"/>
          </a:p>
        </p:txBody>
      </p:sp>
    </p:spTree>
    <p:extLst>
      <p:ext uri="{BB962C8B-B14F-4D97-AF65-F5344CB8AC3E}">
        <p14:creationId xmlns:p14="http://schemas.microsoft.com/office/powerpoint/2010/main" val="7147984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EEDB4-1706-A092-76DE-620168194C8A}"/>
              </a:ext>
            </a:extLst>
          </p:cNvPr>
          <p:cNvSpPr>
            <a:spLocks noGrp="1"/>
          </p:cNvSpPr>
          <p:nvPr>
            <p:ph type="title"/>
          </p:nvPr>
        </p:nvSpPr>
        <p:spPr>
          <a:xfrm>
            <a:off x="107504" y="365125"/>
            <a:ext cx="8856984" cy="1325563"/>
          </a:xfrm>
        </p:spPr>
        <p:txBody>
          <a:bodyPr>
            <a:normAutofit fontScale="90000"/>
          </a:bodyPr>
          <a:lstStyle/>
          <a:p>
            <a:pPr algn="ctr"/>
            <a:r>
              <a:rPr lang="en-GB" altLang="cy-GB" dirty="0">
                <a:solidFill>
                  <a:srgbClr val="000000"/>
                </a:solidFill>
                <a:latin typeface="Arial" panose="020B0604020202020204" pitchFamily="34" charset="0"/>
              </a:rPr>
              <a:t>Perthynas </a:t>
            </a:r>
            <a:r>
              <a:rPr lang="en-GB" altLang="cy-GB" dirty="0" err="1">
                <a:solidFill>
                  <a:srgbClr val="000000"/>
                </a:solidFill>
                <a:latin typeface="Arial" panose="020B0604020202020204" pitchFamily="34" charset="0"/>
              </a:rPr>
              <a:t>rhwng</a:t>
            </a:r>
            <a:r>
              <a:rPr lang="en-GB" altLang="cy-GB" dirty="0">
                <a:solidFill>
                  <a:srgbClr val="000000"/>
                </a:solidFill>
                <a:latin typeface="Arial" panose="020B0604020202020204" pitchFamily="34" charset="0"/>
              </a:rPr>
              <a:t> </a:t>
            </a:r>
            <a:r>
              <a:rPr lang="en-GB" altLang="cy-GB" dirty="0" err="1">
                <a:solidFill>
                  <a:srgbClr val="000000"/>
                </a:solidFill>
                <a:latin typeface="Arial" panose="020B0604020202020204" pitchFamily="34" charset="0"/>
              </a:rPr>
              <a:t>bablo</a:t>
            </a:r>
            <a:r>
              <a:rPr lang="en-GB" altLang="cy-GB" dirty="0">
                <a:solidFill>
                  <a:srgbClr val="000000"/>
                </a:solidFill>
                <a:latin typeface="Arial" panose="020B0604020202020204" pitchFamily="34" charset="0"/>
              </a:rPr>
              <a:t> a </a:t>
            </a:r>
            <a:r>
              <a:rPr lang="en-GB" altLang="cy-GB" dirty="0" err="1">
                <a:solidFill>
                  <a:srgbClr val="000000"/>
                </a:solidFill>
                <a:latin typeface="Arial" panose="020B0604020202020204" pitchFamily="34" charset="0"/>
              </a:rPr>
              <a:t>siarad</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Relationship between babbling and speech</a:t>
            </a:r>
            <a:endParaRPr lang="en-GB" dirty="0"/>
          </a:p>
        </p:txBody>
      </p:sp>
      <p:sp>
        <p:nvSpPr>
          <p:cNvPr id="3" name="Content Placeholder 2">
            <a:extLst>
              <a:ext uri="{FF2B5EF4-FFF2-40B4-BE49-F238E27FC236}">
                <a16:creationId xmlns:a16="http://schemas.microsoft.com/office/drawing/2014/main" id="{0B41C615-8F7F-6D5E-C660-79C04E0150B3}"/>
              </a:ext>
            </a:extLst>
          </p:cNvPr>
          <p:cNvSpPr>
            <a:spLocks noGrp="1"/>
          </p:cNvSpPr>
          <p:nvPr>
            <p:ph sz="half" idx="1"/>
          </p:nvPr>
        </p:nvSpPr>
        <p:spPr>
          <a:xfrm>
            <a:off x="107504" y="1988840"/>
            <a:ext cx="8856984" cy="3960439"/>
          </a:xfrm>
        </p:spPr>
        <p:txBody>
          <a:bodyPr/>
          <a:lstStyle/>
          <a:p>
            <a:pPr>
              <a:buNone/>
            </a:pPr>
            <a:r>
              <a:rPr lang="en-GB" i="1" dirty="0">
                <a:latin typeface="Arial" panose="020B0604020202020204" pitchFamily="34" charset="0"/>
                <a:cs typeface="Arial" panose="020B0604020202020204" pitchFamily="34" charset="0"/>
              </a:rPr>
              <a:t>“The capacity of a child to produce sounds which are within the phonetic inventory of their ambient language and practice them in increasingly complex combinations, is an arguably crucial foundation to the ability to then produce those sounds as part of words and to use those words in a referential way.”</a:t>
            </a:r>
          </a:p>
          <a:p>
            <a:pPr>
              <a:buNone/>
            </a:pPr>
            <a:endParaRPr lang="en-GB" altLang="cy-GB" sz="2000" dirty="0">
              <a:solidFill>
                <a:srgbClr val="000000"/>
              </a:solidFill>
              <a:latin typeface="Arial" panose="020B0604020202020204" pitchFamily="34" charset="0"/>
              <a:cs typeface="Arial" panose="020B0604020202020204" pitchFamily="34" charset="0"/>
            </a:endParaRPr>
          </a:p>
          <a:p>
            <a:pPr algn="r">
              <a:buNone/>
            </a:pPr>
            <a:r>
              <a:rPr lang="en-GB" altLang="cy-GB" sz="2000" dirty="0">
                <a:solidFill>
                  <a:srgbClr val="000000"/>
                </a:solidFill>
                <a:latin typeface="Arial" panose="020B0604020202020204" pitchFamily="34" charset="0"/>
                <a:cs typeface="Arial" panose="020B0604020202020204" pitchFamily="34" charset="0"/>
              </a:rPr>
              <a:t>(Morgan and Wren, 2018, p. 4).</a:t>
            </a:r>
          </a:p>
          <a:p>
            <a:endParaRPr lang="en-GB" dirty="0"/>
          </a:p>
        </p:txBody>
      </p:sp>
    </p:spTree>
    <p:extLst>
      <p:ext uri="{BB962C8B-B14F-4D97-AF65-F5344CB8AC3E}">
        <p14:creationId xmlns:p14="http://schemas.microsoft.com/office/powerpoint/2010/main" val="10306315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A0DCE-DF4E-AF32-C5E8-945194E5E634}"/>
              </a:ext>
            </a:extLst>
          </p:cNvPr>
          <p:cNvSpPr>
            <a:spLocks noGrp="1"/>
          </p:cNvSpPr>
          <p:nvPr>
            <p:ph type="title"/>
          </p:nvPr>
        </p:nvSpPr>
        <p:spPr/>
        <p:txBody>
          <a:bodyPr/>
          <a:lstStyle/>
          <a:p>
            <a:pPr algn="ctr"/>
            <a:r>
              <a:rPr lang="cy-GB" altLang="cy-GB" dirty="0">
                <a:latin typeface="Arial" panose="020B0604020202020204" pitchFamily="34" charset="0"/>
              </a:rPr>
              <a:t>Cyfnod </a:t>
            </a:r>
            <a:r>
              <a:rPr lang="cy-GB" altLang="cy-GB" dirty="0" err="1">
                <a:latin typeface="Arial" panose="020B0604020202020204" pitchFamily="34" charset="0"/>
              </a:rPr>
              <a:t>holoffrastig</a:t>
            </a:r>
            <a:br>
              <a:rPr lang="en-GB" altLang="cy-GB" dirty="0">
                <a:latin typeface="Arial" panose="020B0604020202020204" pitchFamily="34" charset="0"/>
              </a:rPr>
            </a:br>
            <a:r>
              <a:rPr lang="en-GB" altLang="cy-GB" dirty="0">
                <a:solidFill>
                  <a:srgbClr val="0070C0"/>
                </a:solidFill>
                <a:latin typeface="Arial" panose="020B0604020202020204" pitchFamily="34" charset="0"/>
              </a:rPr>
              <a:t>Holophrastic stage</a:t>
            </a:r>
            <a:endParaRPr lang="en-GB" dirty="0"/>
          </a:p>
        </p:txBody>
      </p:sp>
      <p:sp>
        <p:nvSpPr>
          <p:cNvPr id="3" name="Content Placeholder 2">
            <a:extLst>
              <a:ext uri="{FF2B5EF4-FFF2-40B4-BE49-F238E27FC236}">
                <a16:creationId xmlns:a16="http://schemas.microsoft.com/office/drawing/2014/main" id="{7235CE39-2D72-C926-A50E-86735D47C6B9}"/>
              </a:ext>
            </a:extLst>
          </p:cNvPr>
          <p:cNvSpPr>
            <a:spLocks noGrp="1"/>
          </p:cNvSpPr>
          <p:nvPr>
            <p:ph sz="half" idx="1"/>
          </p:nvPr>
        </p:nvSpPr>
        <p:spPr/>
        <p:txBody>
          <a:bodyPr>
            <a:normAutofit fontScale="92500" lnSpcReduction="20000"/>
          </a:bodyPr>
          <a:lstStyle/>
          <a:p>
            <a:pPr eaLnBrk="1" hangingPunct="1">
              <a:defRPr/>
            </a:pPr>
            <a:r>
              <a:rPr lang="cy-GB" altLang="cy-GB" sz="2800" dirty="0">
                <a:latin typeface="Arial" panose="020B0604020202020204" pitchFamily="34" charset="0"/>
              </a:rPr>
              <a:t>(Tua) 12 - 15 mis;</a:t>
            </a:r>
          </a:p>
          <a:p>
            <a:pPr eaLnBrk="1" hangingPunct="1">
              <a:defRPr/>
            </a:pPr>
            <a:r>
              <a:rPr lang="cy-GB" altLang="cy-GB" sz="2800" dirty="0">
                <a:latin typeface="Arial" panose="020B0604020202020204" pitchFamily="34" charset="0"/>
              </a:rPr>
              <a:t>Dechrau gwneud synnwyr o iaith;</a:t>
            </a:r>
          </a:p>
          <a:p>
            <a:pPr eaLnBrk="1" hangingPunct="1">
              <a:defRPr/>
            </a:pPr>
            <a:r>
              <a:rPr lang="cy-GB" altLang="cy-GB" sz="2800" dirty="0">
                <a:latin typeface="Arial" panose="020B0604020202020204" pitchFamily="34" charset="0"/>
              </a:rPr>
              <a:t>Lleisio synau sy'n debyg i eiriau;</a:t>
            </a:r>
          </a:p>
          <a:p>
            <a:pPr eaLnBrk="1" hangingPunct="1">
              <a:defRPr/>
            </a:pPr>
            <a:r>
              <a:rPr lang="cy-GB" altLang="cy-GB" sz="2800" dirty="0">
                <a:latin typeface="Arial" panose="020B0604020202020204" pitchFamily="34" charset="0"/>
              </a:rPr>
              <a:t>Geiriau cynradd – enwau pobl fel arfer, yna enwau, ac yna gweithredoedd.</a:t>
            </a:r>
          </a:p>
          <a:p>
            <a:pPr marL="0" indent="0">
              <a:buNone/>
            </a:pPr>
            <a:endParaRPr lang="en-GB" dirty="0"/>
          </a:p>
        </p:txBody>
      </p:sp>
      <p:sp>
        <p:nvSpPr>
          <p:cNvPr id="4" name="Content Placeholder 3">
            <a:extLst>
              <a:ext uri="{FF2B5EF4-FFF2-40B4-BE49-F238E27FC236}">
                <a16:creationId xmlns:a16="http://schemas.microsoft.com/office/drawing/2014/main" id="{6714300E-4AEC-0E80-490D-83207F16F184}"/>
              </a:ext>
            </a:extLst>
          </p:cNvPr>
          <p:cNvSpPr>
            <a:spLocks noGrp="1"/>
          </p:cNvSpPr>
          <p:nvPr>
            <p:ph sz="half" idx="2"/>
          </p:nvPr>
        </p:nvSpPr>
        <p:spPr/>
        <p:txBody>
          <a:bodyPr>
            <a:normAutofit fontScale="92500" lnSpcReduction="20000"/>
          </a:bodyPr>
          <a:lstStyle/>
          <a:p>
            <a:pPr eaLnBrk="1" hangingPunct="1">
              <a:defRPr/>
            </a:pPr>
            <a:r>
              <a:rPr lang="en-GB" altLang="cy-GB" sz="2800" dirty="0">
                <a:solidFill>
                  <a:srgbClr val="0070C0"/>
                </a:solidFill>
                <a:latin typeface="Arial" panose="020B0604020202020204" pitchFamily="34" charset="0"/>
              </a:rPr>
              <a:t>12 - 15 months (approx.);</a:t>
            </a:r>
          </a:p>
          <a:p>
            <a:pPr eaLnBrk="1" hangingPunct="1">
              <a:defRPr/>
            </a:pPr>
            <a:r>
              <a:rPr lang="en-GB" altLang="cy-GB" sz="2800" dirty="0">
                <a:solidFill>
                  <a:srgbClr val="0070C0"/>
                </a:solidFill>
                <a:latin typeface="Arial" panose="020B0604020202020204" pitchFamily="34" charset="0"/>
              </a:rPr>
              <a:t>Beginning to make sense of  speech;</a:t>
            </a:r>
          </a:p>
          <a:p>
            <a:pPr eaLnBrk="1" hangingPunct="1">
              <a:defRPr/>
            </a:pPr>
            <a:r>
              <a:rPr lang="en-GB" altLang="cy-GB" sz="2800" dirty="0">
                <a:solidFill>
                  <a:srgbClr val="0070C0"/>
                </a:solidFill>
                <a:latin typeface="Arial" panose="020B0604020202020204" pitchFamily="34" charset="0"/>
              </a:rPr>
              <a:t>Utter sounds that resemble words;</a:t>
            </a:r>
          </a:p>
          <a:p>
            <a:pPr eaLnBrk="1" hangingPunct="1">
              <a:defRPr/>
            </a:pPr>
            <a:r>
              <a:rPr lang="en-GB" altLang="cy-GB" sz="2800" dirty="0">
                <a:solidFill>
                  <a:srgbClr val="0070C0"/>
                </a:solidFill>
                <a:latin typeface="Arial" panose="020B0604020202020204" pitchFamily="34" charset="0"/>
              </a:rPr>
              <a:t>Primary words – usually people’s names, followed by nouns, then actions.</a:t>
            </a:r>
          </a:p>
          <a:p>
            <a:pPr marL="0" indent="0" algn="r" eaLnBrk="1" hangingPunct="1">
              <a:buFontTx/>
              <a:buNone/>
              <a:defRPr/>
            </a:pPr>
            <a:r>
              <a:rPr lang="en-GB" altLang="cy-GB" sz="1400" dirty="0">
                <a:solidFill>
                  <a:srgbClr val="0070C0"/>
                </a:solidFill>
                <a:latin typeface="Arial" panose="020B0604020202020204" pitchFamily="34" charset="0"/>
              </a:rPr>
              <a:t>(</a:t>
            </a:r>
            <a:r>
              <a:rPr lang="en-GB" altLang="cy-GB" sz="1400" dirty="0" err="1">
                <a:solidFill>
                  <a:srgbClr val="0070C0"/>
                </a:solidFill>
                <a:latin typeface="Arial" panose="020B0604020202020204" pitchFamily="34" charset="0"/>
              </a:rPr>
              <a:t>Atzlinger</a:t>
            </a:r>
            <a:r>
              <a:rPr lang="en-GB" altLang="cy-GB" sz="1400" dirty="0">
                <a:solidFill>
                  <a:srgbClr val="0070C0"/>
                </a:solidFill>
                <a:latin typeface="Arial" panose="020B0604020202020204" pitchFamily="34" charset="0"/>
              </a:rPr>
              <a:t>, 2019)</a:t>
            </a:r>
            <a:endParaRPr lang="cy-GB" altLang="cy-GB" sz="1400" dirty="0">
              <a:solidFill>
                <a:srgbClr val="0070C0"/>
              </a:solidFill>
              <a:latin typeface="Arial" panose="020B0604020202020204" pitchFamily="34" charset="0"/>
            </a:endParaRPr>
          </a:p>
          <a:p>
            <a:endParaRPr lang="en-GB" dirty="0"/>
          </a:p>
        </p:txBody>
      </p:sp>
    </p:spTree>
    <p:extLst>
      <p:ext uri="{BB962C8B-B14F-4D97-AF65-F5344CB8AC3E}">
        <p14:creationId xmlns:p14="http://schemas.microsoft.com/office/powerpoint/2010/main" val="20929120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771AC-F47A-CEA7-FC3C-13A5EDE77716}"/>
              </a:ext>
            </a:extLst>
          </p:cNvPr>
          <p:cNvSpPr>
            <a:spLocks noGrp="1"/>
          </p:cNvSpPr>
          <p:nvPr>
            <p:ph type="title"/>
          </p:nvPr>
        </p:nvSpPr>
        <p:spPr/>
        <p:txBody>
          <a:bodyPr/>
          <a:lstStyle/>
          <a:p>
            <a:pPr algn="ctr"/>
            <a:r>
              <a:rPr lang="cy-GB" altLang="cy-GB" dirty="0">
                <a:latin typeface="Arial" panose="020B0604020202020204" pitchFamily="34" charset="0"/>
              </a:rPr>
              <a:t>Cyfnod </a:t>
            </a:r>
            <a:r>
              <a:rPr lang="cy-GB" altLang="cy-GB" dirty="0" err="1">
                <a:latin typeface="Arial" panose="020B0604020202020204" pitchFamily="34" charset="0"/>
              </a:rPr>
              <a:t>holoffrastig</a:t>
            </a:r>
            <a:br>
              <a:rPr lang="en-GB" altLang="cy-GB" dirty="0">
                <a:latin typeface="Arial" panose="020B0604020202020204" pitchFamily="34" charset="0"/>
              </a:rPr>
            </a:br>
            <a:r>
              <a:rPr lang="en-GB" altLang="cy-GB" dirty="0">
                <a:solidFill>
                  <a:srgbClr val="0070C0"/>
                </a:solidFill>
                <a:latin typeface="Arial" panose="020B0604020202020204" pitchFamily="34" charset="0"/>
              </a:rPr>
              <a:t>Holophrastic stage</a:t>
            </a:r>
            <a:endParaRPr lang="en-GB" dirty="0"/>
          </a:p>
        </p:txBody>
      </p:sp>
      <p:sp>
        <p:nvSpPr>
          <p:cNvPr id="3" name="Content Placeholder 2">
            <a:extLst>
              <a:ext uri="{FF2B5EF4-FFF2-40B4-BE49-F238E27FC236}">
                <a16:creationId xmlns:a16="http://schemas.microsoft.com/office/drawing/2014/main" id="{B29AAFA6-F8BF-B570-22E4-27553C81221B}"/>
              </a:ext>
            </a:extLst>
          </p:cNvPr>
          <p:cNvSpPr>
            <a:spLocks noGrp="1"/>
          </p:cNvSpPr>
          <p:nvPr>
            <p:ph sz="half" idx="1"/>
          </p:nvPr>
        </p:nvSpPr>
        <p:spPr/>
        <p:txBody>
          <a:bodyPr/>
          <a:lstStyle/>
          <a:p>
            <a:pPr eaLnBrk="1" hangingPunct="1">
              <a:defRPr/>
            </a:pPr>
            <a:r>
              <a:rPr lang="cy-GB" altLang="cy-GB" dirty="0">
                <a:latin typeface="Arial" panose="020B0604020202020204" pitchFamily="34" charset="0"/>
              </a:rPr>
              <a:t>LASS – System Cymorth Caffael Iaith </a:t>
            </a:r>
            <a:r>
              <a:rPr lang="cy-GB" altLang="cy-GB" sz="1800" dirty="0">
                <a:latin typeface="Arial" panose="020B0604020202020204" pitchFamily="34" charset="0"/>
              </a:rPr>
              <a:t>(</a:t>
            </a:r>
            <a:r>
              <a:rPr lang="cy-GB" altLang="cy-GB" sz="1800" dirty="0" err="1">
                <a:latin typeface="Arial" panose="020B0604020202020204" pitchFamily="34" charset="0"/>
              </a:rPr>
              <a:t>Bruner</a:t>
            </a:r>
            <a:r>
              <a:rPr lang="cy-GB" altLang="cy-GB" sz="1800" dirty="0">
                <a:latin typeface="Arial" panose="020B0604020202020204" pitchFamily="34" charset="0"/>
              </a:rPr>
              <a:t>, 1983/1987);</a:t>
            </a:r>
          </a:p>
          <a:p>
            <a:pPr eaLnBrk="1" hangingPunct="1">
              <a:defRPr/>
            </a:pPr>
            <a:r>
              <a:rPr lang="cy-GB" altLang="cy-GB" dirty="0">
                <a:latin typeface="Arial" panose="020B0604020202020204" pitchFamily="34" charset="0"/>
              </a:rPr>
              <a:t>Iaith yn ystod digwyddiadau cymdeithasol;</a:t>
            </a:r>
          </a:p>
          <a:p>
            <a:pPr eaLnBrk="1" hangingPunct="1">
              <a:defRPr/>
            </a:pPr>
            <a:r>
              <a:rPr lang="cy-GB" altLang="cy-GB" dirty="0">
                <a:latin typeface="Arial" panose="020B0604020202020204" pitchFamily="34" charset="0"/>
              </a:rPr>
              <a:t>Arferion rhyngweithiol.</a:t>
            </a:r>
          </a:p>
          <a:p>
            <a:pPr marL="0" indent="0">
              <a:buNone/>
            </a:pPr>
            <a:endParaRPr lang="en-GB" dirty="0"/>
          </a:p>
        </p:txBody>
      </p:sp>
      <p:sp>
        <p:nvSpPr>
          <p:cNvPr id="4" name="Content Placeholder 3">
            <a:extLst>
              <a:ext uri="{FF2B5EF4-FFF2-40B4-BE49-F238E27FC236}">
                <a16:creationId xmlns:a16="http://schemas.microsoft.com/office/drawing/2014/main" id="{E9A985A4-03B4-8CA9-8B64-C1B9E62BDA43}"/>
              </a:ext>
            </a:extLst>
          </p:cNvPr>
          <p:cNvSpPr>
            <a:spLocks noGrp="1"/>
          </p:cNvSpPr>
          <p:nvPr>
            <p:ph sz="half" idx="2"/>
          </p:nvPr>
        </p:nvSpPr>
        <p:spPr/>
        <p:txBody>
          <a:bodyPr/>
          <a:lstStyle/>
          <a:p>
            <a:pPr eaLnBrk="1" hangingPunct="1">
              <a:defRPr/>
            </a:pPr>
            <a:r>
              <a:rPr lang="en-GB" altLang="cy-GB" dirty="0">
                <a:solidFill>
                  <a:srgbClr val="0070C0"/>
                </a:solidFill>
                <a:latin typeface="Arial" panose="020B0604020202020204" pitchFamily="34" charset="0"/>
              </a:rPr>
              <a:t>LASS – Language Acquisition Support System </a:t>
            </a:r>
            <a:r>
              <a:rPr lang="en-GB" altLang="cy-GB" sz="1800" dirty="0">
                <a:solidFill>
                  <a:srgbClr val="0070C0"/>
                </a:solidFill>
                <a:latin typeface="Arial" panose="020B0604020202020204" pitchFamily="34" charset="0"/>
              </a:rPr>
              <a:t>(Bruner, 1983/1987);</a:t>
            </a:r>
          </a:p>
          <a:p>
            <a:pPr eaLnBrk="1" hangingPunct="1">
              <a:defRPr/>
            </a:pPr>
            <a:r>
              <a:rPr lang="en-GB" altLang="cy-GB" dirty="0">
                <a:solidFill>
                  <a:srgbClr val="0070C0"/>
                </a:solidFill>
                <a:latin typeface="Arial" panose="020B0604020202020204" pitchFamily="34" charset="0"/>
              </a:rPr>
              <a:t>Language during social encounters;</a:t>
            </a:r>
          </a:p>
          <a:p>
            <a:pPr eaLnBrk="1" hangingPunct="1">
              <a:defRPr/>
            </a:pPr>
            <a:r>
              <a:rPr lang="en-GB" altLang="cy-GB" dirty="0">
                <a:solidFill>
                  <a:srgbClr val="0070C0"/>
                </a:solidFill>
                <a:latin typeface="Arial" panose="020B0604020202020204" pitchFamily="34" charset="0"/>
              </a:rPr>
              <a:t>Interactive routines.</a:t>
            </a:r>
          </a:p>
          <a:p>
            <a:pPr marL="0" indent="0" eaLnBrk="1" hangingPunct="1">
              <a:buNone/>
              <a:defRPr/>
            </a:pPr>
            <a:endParaRPr lang="en-GB" altLang="cy-GB" dirty="0">
              <a:solidFill>
                <a:srgbClr val="0070C0"/>
              </a:solidFill>
              <a:latin typeface="Arial" panose="020B0604020202020204" pitchFamily="34" charset="0"/>
            </a:endParaRPr>
          </a:p>
          <a:p>
            <a:pPr marL="0" indent="0" algn="r" eaLnBrk="1" hangingPunct="1">
              <a:buNone/>
              <a:defRPr/>
            </a:pPr>
            <a:r>
              <a:rPr lang="en-GB" altLang="cy-GB" sz="1400" dirty="0">
                <a:solidFill>
                  <a:srgbClr val="0070C0"/>
                </a:solidFill>
                <a:latin typeface="Arial" panose="020B0604020202020204" pitchFamily="34" charset="0"/>
              </a:rPr>
              <a:t>(</a:t>
            </a:r>
            <a:r>
              <a:rPr kumimoji="0" lang="en-GB" altLang="cy-GB" sz="1400" b="0" i="0" u="none" strike="noStrike" kern="1200" cap="none" spc="0" normalizeH="0" baseline="0" noProof="0" dirty="0" err="1">
                <a:ln>
                  <a:noFill/>
                </a:ln>
                <a:solidFill>
                  <a:srgbClr val="0070C0"/>
                </a:solidFill>
                <a:effectLst/>
                <a:uLnTx/>
                <a:uFillTx/>
                <a:latin typeface="Arial" panose="020B0604020202020204" pitchFamily="34" charset="0"/>
                <a:ea typeface="+mn-ea"/>
                <a:cs typeface="+mn-cs"/>
              </a:rPr>
              <a:t>Rączaszek</a:t>
            </a:r>
            <a:r>
              <a:rPr kumimoji="0" lang="en-GB" altLang="cy-GB" sz="1400" b="0" i="0" u="none" strike="noStrike" kern="1200" cap="none" spc="0" normalizeH="0" baseline="0" noProof="0" dirty="0">
                <a:ln>
                  <a:noFill/>
                </a:ln>
                <a:solidFill>
                  <a:srgbClr val="0070C0"/>
                </a:solidFill>
                <a:effectLst/>
                <a:uLnTx/>
                <a:uFillTx/>
                <a:latin typeface="Arial" panose="020B0604020202020204" pitchFamily="34" charset="0"/>
                <a:ea typeface="+mn-ea"/>
                <a:cs typeface="+mn-cs"/>
              </a:rPr>
              <a:t>-Leonardi </a:t>
            </a:r>
            <a:r>
              <a:rPr kumimoji="0" lang="en-GB" altLang="cy-GB" sz="1400" b="0" i="1" u="none" strike="noStrike" kern="1200" cap="none" spc="0" normalizeH="0" baseline="0" noProof="0" dirty="0">
                <a:ln>
                  <a:noFill/>
                </a:ln>
                <a:solidFill>
                  <a:srgbClr val="0070C0"/>
                </a:solidFill>
                <a:effectLst/>
                <a:uLnTx/>
                <a:uFillTx/>
                <a:latin typeface="Arial" panose="020B0604020202020204" pitchFamily="34" charset="0"/>
                <a:ea typeface="+mn-ea"/>
                <a:cs typeface="+mn-cs"/>
              </a:rPr>
              <a:t>et al., </a:t>
            </a:r>
            <a:r>
              <a:rPr kumimoji="0" lang="en-GB" altLang="cy-GB" sz="1400" b="0" i="0" u="none" strike="noStrike" kern="1200" cap="none" spc="0" normalizeH="0" baseline="0" noProof="0" dirty="0">
                <a:ln>
                  <a:noFill/>
                </a:ln>
                <a:solidFill>
                  <a:srgbClr val="0070C0"/>
                </a:solidFill>
                <a:effectLst/>
                <a:uLnTx/>
                <a:uFillTx/>
                <a:latin typeface="Arial" panose="020B0604020202020204" pitchFamily="34" charset="0"/>
                <a:ea typeface="+mn-ea"/>
                <a:cs typeface="+mn-cs"/>
              </a:rPr>
              <a:t>2018)</a:t>
            </a:r>
            <a:endParaRPr lang="cy-GB" altLang="cy-GB" sz="1400" dirty="0">
              <a:solidFill>
                <a:srgbClr val="0070C0"/>
              </a:solidFill>
              <a:latin typeface="Arial" panose="020B0604020202020204" pitchFamily="34" charset="0"/>
            </a:endParaRPr>
          </a:p>
          <a:p>
            <a:endParaRPr lang="en-GB" dirty="0"/>
          </a:p>
        </p:txBody>
      </p:sp>
    </p:spTree>
    <p:extLst>
      <p:ext uri="{BB962C8B-B14F-4D97-AF65-F5344CB8AC3E}">
        <p14:creationId xmlns:p14="http://schemas.microsoft.com/office/powerpoint/2010/main" val="42372615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C1EAA-B52B-2098-299C-E44623F75686}"/>
              </a:ext>
            </a:extLst>
          </p:cNvPr>
          <p:cNvSpPr>
            <a:spLocks noGrp="1"/>
          </p:cNvSpPr>
          <p:nvPr>
            <p:ph type="title"/>
          </p:nvPr>
        </p:nvSpPr>
        <p:spPr/>
        <p:txBody>
          <a:bodyPr/>
          <a:lstStyle/>
          <a:p>
            <a:pPr algn="ctr"/>
            <a:r>
              <a:rPr lang="en-GB" altLang="cy-GB" dirty="0">
                <a:latin typeface="Arial" panose="020B0604020202020204" pitchFamily="34" charset="0"/>
              </a:rPr>
              <a:t>Darllen </a:t>
            </a:r>
            <a:r>
              <a:rPr lang="en-GB" altLang="cy-GB" dirty="0" err="1">
                <a:latin typeface="Arial" panose="020B0604020202020204" pitchFamily="34" charset="0"/>
              </a:rPr>
              <a:t>pellach</a:t>
            </a:r>
            <a:br>
              <a:rPr lang="en-GB" altLang="cy-GB" dirty="0">
                <a:latin typeface="Arial" panose="020B0604020202020204" pitchFamily="34" charset="0"/>
              </a:rPr>
            </a:br>
            <a:r>
              <a:rPr lang="en-GB" altLang="cy-GB" dirty="0">
                <a:solidFill>
                  <a:srgbClr val="0070C0"/>
                </a:solidFill>
                <a:latin typeface="Arial" panose="020B0604020202020204" pitchFamily="34" charset="0"/>
              </a:rPr>
              <a:t>Further reading (Moodle)</a:t>
            </a:r>
            <a:endParaRPr lang="en-GB" dirty="0"/>
          </a:p>
        </p:txBody>
      </p:sp>
      <p:sp>
        <p:nvSpPr>
          <p:cNvPr id="3" name="Content Placeholder 2">
            <a:extLst>
              <a:ext uri="{FF2B5EF4-FFF2-40B4-BE49-F238E27FC236}">
                <a16:creationId xmlns:a16="http://schemas.microsoft.com/office/drawing/2014/main" id="{FCAC2A65-2A24-C23D-0122-FF2FB564B2CD}"/>
              </a:ext>
            </a:extLst>
          </p:cNvPr>
          <p:cNvSpPr>
            <a:spLocks noGrp="1"/>
          </p:cNvSpPr>
          <p:nvPr>
            <p:ph sz="half" idx="1"/>
          </p:nvPr>
        </p:nvSpPr>
        <p:spPr>
          <a:xfrm>
            <a:off x="628650" y="2204863"/>
            <a:ext cx="7886700" cy="3430623"/>
          </a:xfrm>
        </p:spPr>
        <p:txBody>
          <a:bodyPr/>
          <a:lstStyle/>
          <a:p>
            <a:pPr marL="0" indent="0">
              <a:buNone/>
            </a:pPr>
            <a:r>
              <a:rPr lang="en-GB" b="0" i="0" dirty="0">
                <a:solidFill>
                  <a:srgbClr val="222222"/>
                </a:solidFill>
                <a:effectLst/>
                <a:latin typeface="Arial" panose="020B0604020202020204" pitchFamily="34" charset="0"/>
              </a:rPr>
              <a:t>Caselli, P. </a:t>
            </a:r>
            <a:r>
              <a:rPr lang="en-GB" dirty="0">
                <a:solidFill>
                  <a:srgbClr val="222222"/>
                </a:solidFill>
                <a:latin typeface="Arial" panose="020B0604020202020204" pitchFamily="34" charset="0"/>
              </a:rPr>
              <a:t>(</a:t>
            </a:r>
            <a:r>
              <a:rPr lang="en-GB" b="0" i="0" dirty="0">
                <a:solidFill>
                  <a:srgbClr val="222222"/>
                </a:solidFill>
                <a:effectLst/>
                <a:latin typeface="Arial" panose="020B0604020202020204" pitchFamily="34" charset="0"/>
              </a:rPr>
              <a:t>2019</a:t>
            </a:r>
            <a:r>
              <a:rPr lang="en-GB" dirty="0">
                <a:solidFill>
                  <a:srgbClr val="222222"/>
                </a:solidFill>
                <a:latin typeface="Arial" panose="020B0604020202020204" pitchFamily="34" charset="0"/>
              </a:rPr>
              <a:t>) ‘</a:t>
            </a:r>
            <a:r>
              <a:rPr lang="en-GB" b="0" i="0" dirty="0">
                <a:solidFill>
                  <a:srgbClr val="222222"/>
                </a:solidFill>
                <a:effectLst/>
                <a:latin typeface="Arial" panose="020B0604020202020204" pitchFamily="34" charset="0"/>
              </a:rPr>
              <a:t>The role of caregivers in children’s linguistic-conversational development: A review of Italian pedagogical studies’, </a:t>
            </a:r>
            <a:r>
              <a:rPr lang="en-GB" b="0" i="1" dirty="0">
                <a:solidFill>
                  <a:srgbClr val="222222"/>
                </a:solidFill>
                <a:effectLst/>
                <a:latin typeface="Arial" panose="020B0604020202020204" pitchFamily="34" charset="0"/>
              </a:rPr>
              <a:t>Open Journal per la </a:t>
            </a:r>
            <a:r>
              <a:rPr lang="en-GB" b="0" i="1" dirty="0" err="1">
                <a:solidFill>
                  <a:srgbClr val="222222"/>
                </a:solidFill>
                <a:effectLst/>
                <a:latin typeface="Arial" panose="020B0604020202020204" pitchFamily="34" charset="0"/>
              </a:rPr>
              <a:t>formazione</a:t>
            </a:r>
            <a:r>
              <a:rPr lang="en-GB" b="0" i="1" dirty="0">
                <a:solidFill>
                  <a:srgbClr val="222222"/>
                </a:solidFill>
                <a:effectLst/>
                <a:latin typeface="Arial" panose="020B0604020202020204" pitchFamily="34" charset="0"/>
              </a:rPr>
              <a:t> in rete</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19</a:t>
            </a:r>
            <a:r>
              <a:rPr lang="en-GB" b="0" i="0" dirty="0">
                <a:solidFill>
                  <a:srgbClr val="222222"/>
                </a:solidFill>
                <a:effectLst/>
                <a:latin typeface="Arial" panose="020B0604020202020204" pitchFamily="34" charset="0"/>
              </a:rPr>
              <a:t>(2), pp.393-404. </a:t>
            </a:r>
            <a:endParaRPr lang="en-US" altLang="cy-GB" dirty="0">
              <a:solidFill>
                <a:srgbClr val="000000"/>
              </a:solidFill>
              <a:latin typeface="Arial" panose="020B0604020202020204" pitchFamily="34" charset="0"/>
            </a:endParaRPr>
          </a:p>
          <a:p>
            <a:endParaRPr lang="en-GB" dirty="0"/>
          </a:p>
        </p:txBody>
      </p:sp>
    </p:spTree>
    <p:extLst>
      <p:ext uri="{BB962C8B-B14F-4D97-AF65-F5344CB8AC3E}">
        <p14:creationId xmlns:p14="http://schemas.microsoft.com/office/powerpoint/2010/main" val="30129042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152B5-3748-220B-B5FA-ACCB176ABF1E}"/>
              </a:ext>
            </a:extLst>
          </p:cNvPr>
          <p:cNvSpPr>
            <a:spLocks noGrp="1"/>
          </p:cNvSpPr>
          <p:nvPr>
            <p:ph type="title"/>
          </p:nvPr>
        </p:nvSpPr>
        <p:spPr/>
        <p:txBody>
          <a:bodyPr/>
          <a:lstStyle/>
          <a:p>
            <a:pPr algn="ctr"/>
            <a:r>
              <a:rPr lang="en-GB" altLang="cy-GB" dirty="0">
                <a:latin typeface="Arial" panose="020B0604020202020204" pitchFamily="34" charset="0"/>
              </a:rPr>
              <a:t>Lleferydd </a:t>
            </a:r>
            <a:r>
              <a:rPr lang="en-GB" altLang="cy-GB" dirty="0" err="1">
                <a:latin typeface="Arial" panose="020B0604020202020204" pitchFamily="34" charset="0"/>
              </a:rPr>
              <a:t>oedolion</a:t>
            </a:r>
            <a:r>
              <a:rPr lang="en-GB" altLang="cy-GB" dirty="0">
                <a:latin typeface="Arial" panose="020B0604020202020204" pitchFamily="34" charset="0"/>
              </a:rPr>
              <a:t> at </a:t>
            </a:r>
            <a:r>
              <a:rPr lang="en-GB" altLang="cy-GB" dirty="0" err="1">
                <a:latin typeface="Arial" panose="020B0604020202020204" pitchFamily="34" charset="0"/>
              </a:rPr>
              <a:t>blant</a:t>
            </a:r>
            <a:br>
              <a:rPr lang="en-GB" altLang="cy-GB" dirty="0">
                <a:latin typeface="Arial" panose="020B0604020202020204" pitchFamily="34" charset="0"/>
              </a:rPr>
            </a:br>
            <a:r>
              <a:rPr lang="en-GB" altLang="cy-GB" dirty="0">
                <a:solidFill>
                  <a:srgbClr val="0070C0"/>
                </a:solidFill>
                <a:latin typeface="Arial" panose="020B0604020202020204" pitchFamily="34" charset="0"/>
              </a:rPr>
              <a:t>Adults’ speech to children</a:t>
            </a:r>
            <a:endParaRPr lang="en-GB" dirty="0"/>
          </a:p>
        </p:txBody>
      </p:sp>
      <p:sp>
        <p:nvSpPr>
          <p:cNvPr id="3" name="Content Placeholder 2">
            <a:extLst>
              <a:ext uri="{FF2B5EF4-FFF2-40B4-BE49-F238E27FC236}">
                <a16:creationId xmlns:a16="http://schemas.microsoft.com/office/drawing/2014/main" id="{F8BC88FC-24C0-7BA8-24F7-B1DDFFF5DDE3}"/>
              </a:ext>
            </a:extLst>
          </p:cNvPr>
          <p:cNvSpPr>
            <a:spLocks noGrp="1"/>
          </p:cNvSpPr>
          <p:nvPr>
            <p:ph sz="half" idx="1"/>
          </p:nvPr>
        </p:nvSpPr>
        <p:spPr/>
        <p:txBody>
          <a:bodyPr/>
          <a:lstStyle/>
          <a:p>
            <a:r>
              <a:rPr lang="cy-GB" altLang="cy-GB" dirty="0">
                <a:latin typeface="Arial" panose="020B0604020202020204" pitchFamily="34" charset="0"/>
              </a:rPr>
              <a:t>Mameg;</a:t>
            </a:r>
          </a:p>
          <a:p>
            <a:r>
              <a:rPr lang="cy-GB" altLang="cy-GB" dirty="0" err="1">
                <a:latin typeface="Arial" panose="020B0604020202020204" pitchFamily="34" charset="0"/>
              </a:rPr>
              <a:t>Tadeg</a:t>
            </a:r>
            <a:r>
              <a:rPr lang="cy-GB" altLang="cy-GB" dirty="0">
                <a:latin typeface="Arial" panose="020B0604020202020204" pitchFamily="34" charset="0"/>
              </a:rPr>
              <a:t>;</a:t>
            </a:r>
          </a:p>
          <a:p>
            <a:r>
              <a:rPr lang="cy-GB" altLang="cy-GB" dirty="0">
                <a:latin typeface="Arial" panose="020B0604020202020204" pitchFamily="34" charset="0"/>
              </a:rPr>
              <a:t>‘</a:t>
            </a:r>
            <a:r>
              <a:rPr lang="cy-GB" altLang="cy-GB" i="1" dirty="0" err="1">
                <a:latin typeface="Arial" panose="020B0604020202020204" pitchFamily="34" charset="0"/>
              </a:rPr>
              <a:t>Parentese</a:t>
            </a:r>
            <a:r>
              <a:rPr lang="cy-GB" altLang="cy-GB" dirty="0">
                <a:latin typeface="Arial" panose="020B0604020202020204"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D41244AB-F85F-6184-E02B-3294350076BE}"/>
              </a:ext>
            </a:extLst>
          </p:cNvPr>
          <p:cNvSpPr>
            <a:spLocks noGrp="1"/>
          </p:cNvSpPr>
          <p:nvPr>
            <p:ph sz="half" idx="2"/>
          </p:nvPr>
        </p:nvSpPr>
        <p:spPr/>
        <p:txBody>
          <a:bodyPr/>
          <a:lstStyle/>
          <a:p>
            <a:pPr>
              <a:defRPr/>
            </a:pPr>
            <a:r>
              <a:rPr lang="cy-GB" altLang="cy-GB" dirty="0">
                <a:solidFill>
                  <a:srgbClr val="0070C0"/>
                </a:solidFill>
                <a:latin typeface="Arial" panose="020B0604020202020204" pitchFamily="34" charset="0"/>
              </a:rPr>
              <a:t>Motherese;</a:t>
            </a:r>
          </a:p>
          <a:p>
            <a:pPr>
              <a:defRPr/>
            </a:pPr>
            <a:r>
              <a:rPr lang="cy-GB" altLang="cy-GB" dirty="0" err="1">
                <a:solidFill>
                  <a:srgbClr val="0070C0"/>
                </a:solidFill>
                <a:latin typeface="Arial" panose="020B0604020202020204" pitchFamily="34" charset="0"/>
              </a:rPr>
              <a:t>Fatherese</a:t>
            </a:r>
            <a:r>
              <a:rPr lang="cy-GB" altLang="cy-GB" dirty="0">
                <a:solidFill>
                  <a:srgbClr val="0070C0"/>
                </a:solidFill>
                <a:latin typeface="Arial" panose="020B0604020202020204" pitchFamily="34" charset="0"/>
              </a:rPr>
              <a:t>;</a:t>
            </a:r>
          </a:p>
          <a:p>
            <a:pPr>
              <a:defRPr/>
            </a:pPr>
            <a:r>
              <a:rPr lang="cy-GB" altLang="cy-GB" dirty="0" err="1">
                <a:solidFill>
                  <a:srgbClr val="0070C0"/>
                </a:solidFill>
                <a:latin typeface="Arial" panose="020B0604020202020204" pitchFamily="34" charset="0"/>
              </a:rPr>
              <a:t>Parentese</a:t>
            </a:r>
            <a:r>
              <a:rPr lang="cy-GB" altLang="cy-GB" dirty="0">
                <a:solidFill>
                  <a:srgbClr val="0070C0"/>
                </a:solidFill>
                <a:latin typeface="Arial" panose="020B0604020202020204" pitchFamily="34" charset="0"/>
              </a:rPr>
              <a:t>;</a:t>
            </a:r>
          </a:p>
          <a:p>
            <a:pPr marL="0" indent="0">
              <a:buNone/>
            </a:pPr>
            <a:endParaRPr lang="en-GB" dirty="0"/>
          </a:p>
        </p:txBody>
      </p:sp>
    </p:spTree>
    <p:extLst>
      <p:ext uri="{BB962C8B-B14F-4D97-AF65-F5344CB8AC3E}">
        <p14:creationId xmlns:p14="http://schemas.microsoft.com/office/powerpoint/2010/main" val="31596267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1D71D-8C0A-6F06-91CA-6599E2342869}"/>
              </a:ext>
            </a:extLst>
          </p:cNvPr>
          <p:cNvSpPr>
            <a:spLocks noGrp="1"/>
          </p:cNvSpPr>
          <p:nvPr>
            <p:ph type="title"/>
          </p:nvPr>
        </p:nvSpPr>
        <p:spPr/>
        <p:txBody>
          <a:bodyPr/>
          <a:lstStyle/>
          <a:p>
            <a:pPr algn="ctr"/>
            <a:r>
              <a:rPr lang="en-GB" altLang="cy-GB" dirty="0">
                <a:latin typeface="Arial" panose="020B0604020202020204" pitchFamily="34" charset="0"/>
              </a:rPr>
              <a:t>Lleferydd </a:t>
            </a:r>
            <a:r>
              <a:rPr lang="en-GB" altLang="cy-GB" dirty="0" err="1">
                <a:latin typeface="Arial" panose="020B0604020202020204" pitchFamily="34" charset="0"/>
              </a:rPr>
              <a:t>oedolion</a:t>
            </a:r>
            <a:r>
              <a:rPr lang="en-GB" altLang="cy-GB" dirty="0">
                <a:latin typeface="Arial" panose="020B0604020202020204" pitchFamily="34" charset="0"/>
              </a:rPr>
              <a:t> at </a:t>
            </a:r>
            <a:r>
              <a:rPr lang="en-GB" altLang="cy-GB" dirty="0" err="1">
                <a:latin typeface="Arial" panose="020B0604020202020204" pitchFamily="34" charset="0"/>
              </a:rPr>
              <a:t>blant</a:t>
            </a:r>
            <a:br>
              <a:rPr lang="en-GB" altLang="cy-GB" dirty="0">
                <a:latin typeface="Arial" panose="020B0604020202020204" pitchFamily="34" charset="0"/>
              </a:rPr>
            </a:br>
            <a:r>
              <a:rPr lang="en-GB" altLang="cy-GB" dirty="0">
                <a:solidFill>
                  <a:srgbClr val="0070C0"/>
                </a:solidFill>
                <a:latin typeface="Arial" panose="020B0604020202020204" pitchFamily="34" charset="0"/>
              </a:rPr>
              <a:t>Adults’ speech to children</a:t>
            </a:r>
            <a:endParaRPr lang="en-GB" dirty="0"/>
          </a:p>
        </p:txBody>
      </p:sp>
      <p:sp>
        <p:nvSpPr>
          <p:cNvPr id="3" name="Content Placeholder 2">
            <a:extLst>
              <a:ext uri="{FF2B5EF4-FFF2-40B4-BE49-F238E27FC236}">
                <a16:creationId xmlns:a16="http://schemas.microsoft.com/office/drawing/2014/main" id="{3C9D2681-5C27-D023-F7C8-F8F56E1ACD9D}"/>
              </a:ext>
            </a:extLst>
          </p:cNvPr>
          <p:cNvSpPr>
            <a:spLocks noGrp="1"/>
          </p:cNvSpPr>
          <p:nvPr>
            <p:ph sz="half" idx="1"/>
          </p:nvPr>
        </p:nvSpPr>
        <p:spPr/>
        <p:txBody>
          <a:bodyPr/>
          <a:lstStyle/>
          <a:p>
            <a:r>
              <a:rPr lang="cy-GB" altLang="cy-GB" dirty="0">
                <a:latin typeface="Arial" panose="020B0604020202020204" pitchFamily="34" charset="0"/>
              </a:rPr>
              <a:t>Lleferydd gofalwr;</a:t>
            </a:r>
          </a:p>
          <a:p>
            <a:r>
              <a:rPr lang="cy-GB" altLang="cy-GB" dirty="0">
                <a:latin typeface="Arial" panose="020B0604020202020204" pitchFamily="34" charset="0"/>
              </a:rPr>
              <a:t>Lleferydd tuag at babanod;</a:t>
            </a:r>
          </a:p>
          <a:p>
            <a:r>
              <a:rPr lang="cy-GB" altLang="cy-GB" dirty="0">
                <a:latin typeface="Arial" panose="020B0604020202020204" pitchFamily="34" charset="0"/>
              </a:rPr>
              <a:t>Lleferydd tuag at blant.</a:t>
            </a:r>
          </a:p>
          <a:p>
            <a:pPr marL="0" indent="0">
              <a:buNone/>
            </a:pPr>
            <a:endParaRPr lang="en-GB" dirty="0"/>
          </a:p>
        </p:txBody>
      </p:sp>
      <p:sp>
        <p:nvSpPr>
          <p:cNvPr id="4" name="Content Placeholder 3">
            <a:extLst>
              <a:ext uri="{FF2B5EF4-FFF2-40B4-BE49-F238E27FC236}">
                <a16:creationId xmlns:a16="http://schemas.microsoft.com/office/drawing/2014/main" id="{3933F52C-4B3D-8DB1-9D5D-20D0B135CCD4}"/>
              </a:ext>
            </a:extLst>
          </p:cNvPr>
          <p:cNvSpPr>
            <a:spLocks noGrp="1"/>
          </p:cNvSpPr>
          <p:nvPr>
            <p:ph sz="half" idx="2"/>
          </p:nvPr>
        </p:nvSpPr>
        <p:spPr/>
        <p:txBody>
          <a:bodyPr/>
          <a:lstStyle/>
          <a:p>
            <a:pPr>
              <a:defRPr/>
            </a:pPr>
            <a:r>
              <a:rPr lang="cy-GB" altLang="cy-GB" dirty="0">
                <a:solidFill>
                  <a:srgbClr val="0070C0"/>
                </a:solidFill>
                <a:latin typeface="Arial" panose="020B0604020202020204" pitchFamily="34" charset="0"/>
              </a:rPr>
              <a:t>Caretaker </a:t>
            </a:r>
            <a:r>
              <a:rPr lang="cy-GB" altLang="cy-GB" dirty="0" err="1">
                <a:solidFill>
                  <a:srgbClr val="0070C0"/>
                </a:solidFill>
                <a:latin typeface="Arial" panose="020B0604020202020204" pitchFamily="34" charset="0"/>
              </a:rPr>
              <a:t>speech</a:t>
            </a:r>
            <a:r>
              <a:rPr lang="cy-GB" altLang="cy-GB" dirty="0">
                <a:solidFill>
                  <a:srgbClr val="0070C0"/>
                </a:solidFill>
                <a:latin typeface="Arial" panose="020B0604020202020204" pitchFamily="34" charset="0"/>
              </a:rPr>
              <a:t>;</a:t>
            </a:r>
          </a:p>
          <a:p>
            <a:pPr>
              <a:defRPr/>
            </a:pPr>
            <a:r>
              <a:rPr lang="cy-GB" altLang="cy-GB" dirty="0" err="1">
                <a:solidFill>
                  <a:srgbClr val="0070C0"/>
                </a:solidFill>
                <a:latin typeface="Arial" panose="020B0604020202020204" pitchFamily="34" charset="0"/>
              </a:rPr>
              <a:t>Infant-directed</a:t>
            </a:r>
            <a:r>
              <a:rPr lang="cy-GB" altLang="cy-GB" dirty="0">
                <a:solidFill>
                  <a:srgbClr val="0070C0"/>
                </a:solidFill>
                <a:latin typeface="Arial" panose="020B0604020202020204" pitchFamily="34" charset="0"/>
              </a:rPr>
              <a:t> </a:t>
            </a:r>
            <a:r>
              <a:rPr lang="cy-GB" altLang="cy-GB" dirty="0" err="1">
                <a:solidFill>
                  <a:srgbClr val="0070C0"/>
                </a:solidFill>
                <a:latin typeface="Arial" panose="020B0604020202020204" pitchFamily="34" charset="0"/>
              </a:rPr>
              <a:t>speech</a:t>
            </a:r>
            <a:r>
              <a:rPr lang="cy-GB" altLang="cy-GB" dirty="0">
                <a:solidFill>
                  <a:srgbClr val="0070C0"/>
                </a:solidFill>
                <a:latin typeface="Arial" panose="020B0604020202020204" pitchFamily="34" charset="0"/>
              </a:rPr>
              <a:t>;</a:t>
            </a:r>
          </a:p>
          <a:p>
            <a:pPr>
              <a:defRPr/>
            </a:pPr>
            <a:r>
              <a:rPr lang="cy-GB" altLang="cy-GB" dirty="0">
                <a:solidFill>
                  <a:srgbClr val="0070C0"/>
                </a:solidFill>
                <a:latin typeface="Arial" panose="020B0604020202020204" pitchFamily="34" charset="0"/>
              </a:rPr>
              <a:t>Child-</a:t>
            </a:r>
            <a:r>
              <a:rPr lang="cy-GB" altLang="cy-GB" dirty="0" err="1">
                <a:solidFill>
                  <a:srgbClr val="0070C0"/>
                </a:solidFill>
                <a:latin typeface="Arial" panose="020B0604020202020204" pitchFamily="34" charset="0"/>
              </a:rPr>
              <a:t>directed</a:t>
            </a:r>
            <a:r>
              <a:rPr lang="cy-GB" altLang="cy-GB" dirty="0">
                <a:solidFill>
                  <a:srgbClr val="0070C0"/>
                </a:solidFill>
                <a:latin typeface="Arial" panose="020B0604020202020204" pitchFamily="34" charset="0"/>
              </a:rPr>
              <a:t> </a:t>
            </a:r>
            <a:r>
              <a:rPr lang="cy-GB" altLang="cy-GB" dirty="0" err="1">
                <a:solidFill>
                  <a:srgbClr val="0070C0"/>
                </a:solidFill>
                <a:latin typeface="Arial" panose="020B0604020202020204" pitchFamily="34" charset="0"/>
              </a:rPr>
              <a:t>speech</a:t>
            </a:r>
            <a:r>
              <a:rPr lang="cy-GB" altLang="cy-GB" dirty="0">
                <a:solidFill>
                  <a:srgbClr val="0070C0"/>
                </a:solidFill>
                <a:latin typeface="Arial" panose="020B0604020202020204" pitchFamily="34" charset="0"/>
              </a:rPr>
              <a:t>.</a:t>
            </a:r>
          </a:p>
          <a:p>
            <a:pPr marL="0" indent="0">
              <a:buNone/>
            </a:pPr>
            <a:endParaRPr lang="en-GB" dirty="0"/>
          </a:p>
        </p:txBody>
      </p:sp>
    </p:spTree>
    <p:extLst>
      <p:ext uri="{BB962C8B-B14F-4D97-AF65-F5344CB8AC3E}">
        <p14:creationId xmlns:p14="http://schemas.microsoft.com/office/powerpoint/2010/main" val="19995288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09CF5-CE8F-EC7E-EDC0-5BA2C597584E}"/>
              </a:ext>
            </a:extLst>
          </p:cNvPr>
          <p:cNvSpPr>
            <a:spLocks noGrp="1"/>
          </p:cNvSpPr>
          <p:nvPr>
            <p:ph type="title"/>
          </p:nvPr>
        </p:nvSpPr>
        <p:spPr/>
        <p:txBody>
          <a:bodyPr/>
          <a:lstStyle/>
          <a:p>
            <a:pPr algn="ctr"/>
            <a:r>
              <a:rPr lang="en-GB" altLang="cy-GB" dirty="0">
                <a:latin typeface="Arial" panose="020B0604020202020204" pitchFamily="34" charset="0"/>
              </a:rPr>
              <a:t>Lleferydd </a:t>
            </a:r>
            <a:r>
              <a:rPr lang="en-GB" altLang="cy-GB" dirty="0" err="1">
                <a:latin typeface="Arial" panose="020B0604020202020204" pitchFamily="34" charset="0"/>
              </a:rPr>
              <a:t>tuag</a:t>
            </a:r>
            <a:r>
              <a:rPr lang="en-GB" altLang="cy-GB" dirty="0">
                <a:latin typeface="Arial" panose="020B0604020202020204" pitchFamily="34" charset="0"/>
              </a:rPr>
              <a:t> at </a:t>
            </a:r>
            <a:r>
              <a:rPr lang="en-GB" altLang="cy-GB" dirty="0" err="1">
                <a:latin typeface="Arial" panose="020B0604020202020204" pitchFamily="34" charset="0"/>
              </a:rPr>
              <a:t>blant</a:t>
            </a:r>
            <a:br>
              <a:rPr lang="en-GB" altLang="cy-GB" dirty="0">
                <a:latin typeface="Arial" panose="020B0604020202020204" pitchFamily="34" charset="0"/>
              </a:rPr>
            </a:br>
            <a:r>
              <a:rPr lang="en-GB" altLang="cy-GB" dirty="0">
                <a:solidFill>
                  <a:srgbClr val="0070C0"/>
                </a:solidFill>
                <a:latin typeface="Arial" panose="020B0604020202020204" pitchFamily="34" charset="0"/>
              </a:rPr>
              <a:t>Child directed speech</a:t>
            </a:r>
            <a:endParaRPr lang="en-GB" dirty="0"/>
          </a:p>
        </p:txBody>
      </p:sp>
      <p:sp>
        <p:nvSpPr>
          <p:cNvPr id="3" name="Content Placeholder 2">
            <a:extLst>
              <a:ext uri="{FF2B5EF4-FFF2-40B4-BE49-F238E27FC236}">
                <a16:creationId xmlns:a16="http://schemas.microsoft.com/office/drawing/2014/main" id="{96957E2D-8C17-4A11-85FE-FB95AF72B427}"/>
              </a:ext>
            </a:extLst>
          </p:cNvPr>
          <p:cNvSpPr>
            <a:spLocks noGrp="1"/>
          </p:cNvSpPr>
          <p:nvPr>
            <p:ph sz="half" idx="1"/>
          </p:nvPr>
        </p:nvSpPr>
        <p:spPr/>
        <p:txBody>
          <a:bodyPr>
            <a:normAutofit fontScale="92500"/>
          </a:bodyPr>
          <a:lstStyle/>
          <a:p>
            <a:r>
              <a:rPr lang="cy-GB" altLang="cy-GB" dirty="0">
                <a:latin typeface="Arial" panose="020B0604020202020204" pitchFamily="34" charset="0"/>
              </a:rPr>
              <a:t>Iaith hawdd;</a:t>
            </a:r>
          </a:p>
          <a:p>
            <a:r>
              <a:rPr lang="cy-GB" altLang="cy-GB" dirty="0">
                <a:latin typeface="Arial" panose="020B0604020202020204" pitchFamily="34" charset="0"/>
              </a:rPr>
              <a:t>Ailadroddus;</a:t>
            </a:r>
          </a:p>
          <a:p>
            <a:r>
              <a:rPr lang="cy-GB" altLang="cy-GB" dirty="0">
                <a:latin typeface="Arial" panose="020B0604020202020204" pitchFamily="34" charset="0"/>
              </a:rPr>
              <a:t>Rhythm a goslef wedi’u gorliwio;</a:t>
            </a:r>
            <a:endParaRPr lang="cy-GB" altLang="cy-GB" dirty="0">
              <a:solidFill>
                <a:srgbClr val="000000"/>
              </a:solidFill>
              <a:latin typeface="Arial" panose="020B0604020202020204" pitchFamily="34" charset="0"/>
            </a:endParaRPr>
          </a:p>
          <a:p>
            <a:r>
              <a:rPr lang="cy-GB" altLang="cy-GB" dirty="0">
                <a:solidFill>
                  <a:srgbClr val="000000"/>
                </a:solidFill>
                <a:latin typeface="Arial" panose="020B0604020202020204" pitchFamily="34" charset="0"/>
              </a:rPr>
              <a:t>Dim dealltwriaeth glir o ddefnydd oedolion o </a:t>
            </a:r>
            <a:r>
              <a:rPr lang="cy-GB" altLang="cy-GB" dirty="0" err="1">
                <a:solidFill>
                  <a:srgbClr val="000000"/>
                </a:solidFill>
                <a:latin typeface="Arial" panose="020B0604020202020204" pitchFamily="34" charset="0"/>
              </a:rPr>
              <a:t>fameg</a:t>
            </a:r>
            <a:r>
              <a:rPr lang="cy-GB" altLang="cy-GB" dirty="0">
                <a:solidFill>
                  <a:srgbClr val="000000"/>
                </a:solidFill>
                <a:latin typeface="Arial" panose="020B0604020202020204"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85997856-41ED-CFC8-82BC-7820FF42C171}"/>
              </a:ext>
            </a:extLst>
          </p:cNvPr>
          <p:cNvSpPr>
            <a:spLocks noGrp="1"/>
          </p:cNvSpPr>
          <p:nvPr>
            <p:ph sz="half" idx="2"/>
          </p:nvPr>
        </p:nvSpPr>
        <p:spPr/>
        <p:txBody>
          <a:bodyPr>
            <a:normAutofit fontScale="92500"/>
          </a:bodyPr>
          <a:lstStyle/>
          <a:p>
            <a:pPr>
              <a:defRPr/>
            </a:pPr>
            <a:r>
              <a:rPr lang="en-GB" altLang="cy-GB" dirty="0">
                <a:solidFill>
                  <a:srgbClr val="0070C0"/>
                </a:solidFill>
                <a:latin typeface="Arial" panose="020B0604020202020204" pitchFamily="34" charset="0"/>
              </a:rPr>
              <a:t>Simple;</a:t>
            </a:r>
          </a:p>
          <a:p>
            <a:pPr>
              <a:defRPr/>
            </a:pPr>
            <a:r>
              <a:rPr lang="en-GB" altLang="cy-GB" dirty="0">
                <a:solidFill>
                  <a:srgbClr val="0070C0"/>
                </a:solidFill>
                <a:latin typeface="Arial" panose="020B0604020202020204" pitchFamily="34" charset="0"/>
              </a:rPr>
              <a:t>Repetitive;</a:t>
            </a:r>
          </a:p>
          <a:p>
            <a:pPr>
              <a:defRPr/>
            </a:pPr>
            <a:r>
              <a:rPr lang="en-GB" altLang="cy-GB" dirty="0">
                <a:solidFill>
                  <a:srgbClr val="0070C0"/>
                </a:solidFill>
                <a:latin typeface="Arial" panose="020B0604020202020204" pitchFamily="34" charset="0"/>
              </a:rPr>
              <a:t>Exaggerated intonation and rhythm;</a:t>
            </a:r>
          </a:p>
          <a:p>
            <a:pPr>
              <a:defRPr/>
            </a:pPr>
            <a:r>
              <a:rPr lang="en-GB" altLang="cy-GB" dirty="0">
                <a:solidFill>
                  <a:srgbClr val="0070C0"/>
                </a:solidFill>
                <a:latin typeface="Arial" panose="020B0604020202020204" pitchFamily="34" charset="0"/>
              </a:rPr>
              <a:t>No clear understanding why adults speak in this way.</a:t>
            </a:r>
          </a:p>
          <a:p>
            <a:pPr marL="0" indent="0" algn="r">
              <a:buFontTx/>
              <a:buNone/>
              <a:defRPr/>
            </a:pPr>
            <a:r>
              <a:rPr lang="en-GB" altLang="cy-GB" sz="1600" dirty="0">
                <a:solidFill>
                  <a:srgbClr val="0070C0"/>
                </a:solidFill>
                <a:latin typeface="Arial" panose="020B0604020202020204" pitchFamily="34" charset="0"/>
              </a:rPr>
              <a:t>(Jones </a:t>
            </a:r>
            <a:r>
              <a:rPr lang="en-GB" altLang="cy-GB" sz="1600" i="1" dirty="0">
                <a:solidFill>
                  <a:srgbClr val="0070C0"/>
                </a:solidFill>
                <a:latin typeface="Arial" panose="020B0604020202020204" pitchFamily="34" charset="0"/>
              </a:rPr>
              <a:t>et al., </a:t>
            </a:r>
            <a:r>
              <a:rPr lang="en-GB" altLang="cy-GB" sz="1600" dirty="0">
                <a:solidFill>
                  <a:srgbClr val="0070C0"/>
                </a:solidFill>
                <a:latin typeface="Arial" panose="020B0604020202020204" pitchFamily="34" charset="0"/>
              </a:rPr>
              <a:t>2023)</a:t>
            </a:r>
          </a:p>
          <a:p>
            <a:pPr marL="0" indent="0">
              <a:buNone/>
            </a:pPr>
            <a:endParaRPr lang="en-GB" dirty="0"/>
          </a:p>
        </p:txBody>
      </p:sp>
    </p:spTree>
    <p:extLst>
      <p:ext uri="{BB962C8B-B14F-4D97-AF65-F5344CB8AC3E}">
        <p14:creationId xmlns:p14="http://schemas.microsoft.com/office/powerpoint/2010/main" val="4583885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A2C69-DA84-25ED-6AF5-73F68E1D498F}"/>
              </a:ext>
            </a:extLst>
          </p:cNvPr>
          <p:cNvSpPr>
            <a:spLocks noGrp="1"/>
          </p:cNvSpPr>
          <p:nvPr>
            <p:ph type="title"/>
          </p:nvPr>
        </p:nvSpPr>
        <p:spPr/>
        <p:txBody>
          <a:bodyPr/>
          <a:lstStyle/>
          <a:p>
            <a:pPr algn="ctr"/>
            <a:r>
              <a:rPr lang="en-GB" altLang="cy-GB" dirty="0">
                <a:latin typeface="Arial" panose="020B0604020202020204" pitchFamily="34" charset="0"/>
              </a:rPr>
              <a:t>Enghraifft…</a:t>
            </a:r>
            <a:br>
              <a:rPr lang="en-GB" altLang="cy-GB" dirty="0">
                <a:latin typeface="Arial" panose="020B0604020202020204" pitchFamily="34" charset="0"/>
              </a:rPr>
            </a:br>
            <a:r>
              <a:rPr lang="en-GB" altLang="cy-GB" dirty="0">
                <a:solidFill>
                  <a:srgbClr val="0070C0"/>
                </a:solidFill>
                <a:latin typeface="Arial" panose="020B0604020202020204" pitchFamily="34" charset="0"/>
              </a:rPr>
              <a:t>Example...</a:t>
            </a:r>
            <a:endParaRPr lang="en-GB" dirty="0"/>
          </a:p>
        </p:txBody>
      </p:sp>
      <p:sp>
        <p:nvSpPr>
          <p:cNvPr id="3" name="Content Placeholder 2">
            <a:extLst>
              <a:ext uri="{FF2B5EF4-FFF2-40B4-BE49-F238E27FC236}">
                <a16:creationId xmlns:a16="http://schemas.microsoft.com/office/drawing/2014/main" id="{04FE6DEF-4120-7CAC-9AE8-88B4B3CAAD98}"/>
              </a:ext>
            </a:extLst>
          </p:cNvPr>
          <p:cNvSpPr>
            <a:spLocks noGrp="1"/>
          </p:cNvSpPr>
          <p:nvPr>
            <p:ph sz="half" idx="1"/>
          </p:nvPr>
        </p:nvSpPr>
        <p:spPr/>
        <p:txBody>
          <a:bodyPr/>
          <a:lstStyle/>
          <a:p>
            <a:pPr marL="0" indent="0">
              <a:buNone/>
            </a:pPr>
            <a:r>
              <a:rPr lang="en-GB" altLang="cy-GB" dirty="0">
                <a:solidFill>
                  <a:srgbClr val="000000"/>
                </a:solidFill>
                <a:latin typeface="Arial" panose="020B0604020202020204" pitchFamily="34" charset="0"/>
                <a:cs typeface="Arial" panose="020B0604020202020204" pitchFamily="34" charset="0"/>
              </a:rPr>
              <a:t>“</a:t>
            </a:r>
            <a:r>
              <a:rPr lang="en-GB" altLang="cy-GB" dirty="0" err="1">
                <a:solidFill>
                  <a:srgbClr val="000000"/>
                </a:solidFill>
                <a:latin typeface="Arial" panose="020B0604020202020204" pitchFamily="34" charset="0"/>
                <a:cs typeface="Arial" panose="020B0604020202020204" pitchFamily="34" charset="0"/>
              </a:rPr>
              <a:t>Edrych</a:t>
            </a:r>
            <a:r>
              <a:rPr lang="en-GB" altLang="cy-GB" dirty="0">
                <a:solidFill>
                  <a:srgbClr val="000000"/>
                </a:solidFill>
                <a:latin typeface="Arial" panose="020B0604020202020204" pitchFamily="34" charset="0"/>
                <a:cs typeface="Arial" panose="020B0604020202020204" pitchFamily="34" charset="0"/>
              </a:rPr>
              <a:t>…Tom…</a:t>
            </a:r>
            <a:r>
              <a:rPr lang="en-GB" altLang="cy-GB" dirty="0" err="1">
                <a:solidFill>
                  <a:srgbClr val="000000"/>
                </a:solidFill>
                <a:latin typeface="Arial" panose="020B0604020202020204" pitchFamily="34" charset="0"/>
                <a:cs typeface="Arial" panose="020B0604020202020204" pitchFamily="34" charset="0"/>
              </a:rPr>
              <a:t>edrych</a:t>
            </a:r>
            <a:r>
              <a:rPr lang="en-GB" altLang="cy-GB" dirty="0">
                <a:solidFill>
                  <a:srgbClr val="000000"/>
                </a:solidFill>
                <a:latin typeface="Arial" panose="020B0604020202020204" pitchFamily="34" charset="0"/>
                <a:cs typeface="Arial" panose="020B0604020202020204" pitchFamily="34" charset="0"/>
              </a:rPr>
              <a:t> </a:t>
            </a:r>
            <a:r>
              <a:rPr lang="en-GB" altLang="cy-GB" dirty="0" err="1">
                <a:solidFill>
                  <a:srgbClr val="000000"/>
                </a:solidFill>
                <a:latin typeface="Arial" panose="020B0604020202020204" pitchFamily="34" charset="0"/>
                <a:cs typeface="Arial" panose="020B0604020202020204" pitchFamily="34" charset="0"/>
              </a:rPr>
              <a:t>ar</a:t>
            </a:r>
            <a:r>
              <a:rPr lang="en-GB" altLang="cy-GB" dirty="0">
                <a:solidFill>
                  <a:srgbClr val="000000"/>
                </a:solidFill>
                <a:latin typeface="Arial" panose="020B0604020202020204" pitchFamily="34" charset="0"/>
                <a:cs typeface="Arial" panose="020B0604020202020204" pitchFamily="34" charset="0"/>
              </a:rPr>
              <a:t> y ci…aaaa….ci </a:t>
            </a:r>
            <a:r>
              <a:rPr lang="en-GB" altLang="cy-GB" dirty="0" err="1">
                <a:solidFill>
                  <a:srgbClr val="000000"/>
                </a:solidFill>
                <a:latin typeface="Arial" panose="020B0604020202020204" pitchFamily="34" charset="0"/>
                <a:cs typeface="Arial" panose="020B0604020202020204" pitchFamily="34" charset="0"/>
              </a:rPr>
              <a:t>bach</a:t>
            </a:r>
            <a:r>
              <a:rPr lang="en-GB" altLang="cy-GB" dirty="0">
                <a:solidFill>
                  <a:srgbClr val="000000"/>
                </a:solidFill>
                <a:latin typeface="Arial" panose="020B0604020202020204" pitchFamily="34" charset="0"/>
                <a:cs typeface="Arial" panose="020B0604020202020204" pitchFamily="34" charset="0"/>
              </a:rPr>
              <a:t>.  </a:t>
            </a:r>
            <a:r>
              <a:rPr lang="en-GB" altLang="cy-GB" dirty="0" err="1">
                <a:solidFill>
                  <a:srgbClr val="000000"/>
                </a:solidFill>
                <a:latin typeface="Arial" panose="020B0604020202020204" pitchFamily="34" charset="0"/>
                <a:cs typeface="Arial" panose="020B0604020202020204" pitchFamily="34" charset="0"/>
              </a:rPr>
              <a:t>Dweud</a:t>
            </a:r>
            <a:r>
              <a:rPr lang="en-GB" altLang="cy-GB" dirty="0">
                <a:solidFill>
                  <a:srgbClr val="000000"/>
                </a:solidFill>
                <a:latin typeface="Arial" panose="020B0604020202020204" pitchFamily="34" charset="0"/>
                <a:cs typeface="Arial" panose="020B0604020202020204" pitchFamily="34" charset="0"/>
              </a:rPr>
              <a:t> </a:t>
            </a:r>
            <a:r>
              <a:rPr lang="en-GB" altLang="cy-GB" dirty="0" err="1">
                <a:solidFill>
                  <a:srgbClr val="000000"/>
                </a:solidFill>
                <a:latin typeface="Arial" panose="020B0604020202020204" pitchFamily="34" charset="0"/>
                <a:cs typeface="Arial" panose="020B0604020202020204" pitchFamily="34" charset="0"/>
              </a:rPr>
              <a:t>helo</a:t>
            </a:r>
            <a:r>
              <a:rPr lang="en-GB" altLang="cy-GB" dirty="0">
                <a:solidFill>
                  <a:srgbClr val="000000"/>
                </a:solidFill>
                <a:latin typeface="Arial" panose="020B0604020202020204" pitchFamily="34" charset="0"/>
                <a:cs typeface="Arial" panose="020B0604020202020204" pitchFamily="34" charset="0"/>
              </a:rPr>
              <a:t> </a:t>
            </a:r>
            <a:r>
              <a:rPr lang="en-GB" altLang="cy-GB" dirty="0" err="1">
                <a:solidFill>
                  <a:srgbClr val="000000"/>
                </a:solidFill>
                <a:latin typeface="Arial" panose="020B0604020202020204" pitchFamily="34" charset="0"/>
                <a:cs typeface="Arial" panose="020B0604020202020204" pitchFamily="34" charset="0"/>
              </a:rPr>
              <a:t>wrth</a:t>
            </a:r>
            <a:r>
              <a:rPr lang="en-GB" altLang="cy-GB" dirty="0">
                <a:solidFill>
                  <a:srgbClr val="000000"/>
                </a:solidFill>
                <a:latin typeface="Arial" panose="020B0604020202020204" pitchFamily="34" charset="0"/>
                <a:cs typeface="Arial" panose="020B0604020202020204" pitchFamily="34" charset="0"/>
              </a:rPr>
              <a:t> y ci….Tom </a:t>
            </a:r>
            <a:r>
              <a:rPr lang="en-GB" altLang="cy-GB" dirty="0" err="1">
                <a:solidFill>
                  <a:srgbClr val="000000"/>
                </a:solidFill>
                <a:latin typeface="Arial" panose="020B0604020202020204" pitchFamily="34" charset="0"/>
                <a:cs typeface="Arial" panose="020B0604020202020204" pitchFamily="34" charset="0"/>
              </a:rPr>
              <a:t>deud</a:t>
            </a:r>
            <a:r>
              <a:rPr lang="en-GB" altLang="cy-GB" dirty="0">
                <a:solidFill>
                  <a:srgbClr val="000000"/>
                </a:solidFill>
                <a:latin typeface="Arial" panose="020B0604020202020204" pitchFamily="34" charset="0"/>
                <a:cs typeface="Arial" panose="020B0604020202020204" pitchFamily="34" charset="0"/>
              </a:rPr>
              <a:t> </a:t>
            </a:r>
            <a:r>
              <a:rPr lang="en-GB" altLang="cy-GB" dirty="0" err="1">
                <a:solidFill>
                  <a:srgbClr val="000000"/>
                </a:solidFill>
                <a:latin typeface="Arial" panose="020B0604020202020204" pitchFamily="34" charset="0"/>
                <a:cs typeface="Arial" panose="020B0604020202020204" pitchFamily="34" charset="0"/>
              </a:rPr>
              <a:t>helo</a:t>
            </a:r>
            <a:r>
              <a:rPr lang="en-GB" altLang="cy-GB" dirty="0">
                <a:solidFill>
                  <a:srgbClr val="000000"/>
                </a:solidFill>
                <a:latin typeface="Arial" panose="020B0604020202020204" pitchFamily="34" charset="0"/>
                <a:cs typeface="Arial" panose="020B0604020202020204" pitchFamily="34" charset="0"/>
              </a:rPr>
              <a:t> </a:t>
            </a:r>
            <a:r>
              <a:rPr lang="en-GB" altLang="cy-GB" dirty="0" err="1">
                <a:solidFill>
                  <a:srgbClr val="000000"/>
                </a:solidFill>
                <a:latin typeface="Arial" panose="020B0604020202020204" pitchFamily="34" charset="0"/>
                <a:cs typeface="Arial" panose="020B0604020202020204" pitchFamily="34" charset="0"/>
              </a:rPr>
              <a:t>wrth</a:t>
            </a:r>
            <a:r>
              <a:rPr lang="en-GB" altLang="cy-GB" dirty="0">
                <a:solidFill>
                  <a:srgbClr val="000000"/>
                </a:solidFill>
                <a:latin typeface="Arial" panose="020B0604020202020204" pitchFamily="34" charset="0"/>
                <a:cs typeface="Arial" panose="020B0604020202020204" pitchFamily="34" charset="0"/>
              </a:rPr>
              <a:t> y ci…</a:t>
            </a:r>
            <a:r>
              <a:rPr lang="en-GB" altLang="cy-GB" dirty="0" err="1">
                <a:solidFill>
                  <a:srgbClr val="000000"/>
                </a:solidFill>
                <a:latin typeface="Arial" panose="020B0604020202020204" pitchFamily="34" charset="0"/>
                <a:cs typeface="Arial" panose="020B0604020202020204" pitchFamily="34" charset="0"/>
              </a:rPr>
              <a:t>helo</a:t>
            </a:r>
            <a:r>
              <a:rPr lang="en-GB" altLang="cy-GB" dirty="0">
                <a:solidFill>
                  <a:srgbClr val="000000"/>
                </a:solidFill>
                <a:latin typeface="Arial" panose="020B0604020202020204" pitchFamily="34" charset="0"/>
                <a:cs typeface="Arial" panose="020B0604020202020204" pitchFamily="34" charset="0"/>
              </a:rPr>
              <a:t> ci </a:t>
            </a:r>
            <a:r>
              <a:rPr lang="en-GB" altLang="cy-GB" dirty="0" err="1">
                <a:solidFill>
                  <a:srgbClr val="000000"/>
                </a:solidFill>
                <a:latin typeface="Arial" panose="020B0604020202020204" pitchFamily="34" charset="0"/>
                <a:cs typeface="Arial" panose="020B0604020202020204" pitchFamily="34" charset="0"/>
              </a:rPr>
              <a:t>bach</a:t>
            </a:r>
            <a:r>
              <a:rPr lang="en-GB" altLang="cy-GB" dirty="0">
                <a:solidFill>
                  <a:srgbClr val="000000"/>
                </a:solidFill>
                <a:latin typeface="Arial" panose="020B0604020202020204" pitchFamily="34" charset="0"/>
                <a:cs typeface="Arial" panose="020B0604020202020204" pitchFamily="34" charset="0"/>
              </a:rPr>
              <a:t>….”</a:t>
            </a:r>
          </a:p>
          <a:p>
            <a:endParaRPr lang="en-GB" dirty="0"/>
          </a:p>
        </p:txBody>
      </p:sp>
      <p:sp>
        <p:nvSpPr>
          <p:cNvPr id="4" name="Content Placeholder 3">
            <a:extLst>
              <a:ext uri="{FF2B5EF4-FFF2-40B4-BE49-F238E27FC236}">
                <a16:creationId xmlns:a16="http://schemas.microsoft.com/office/drawing/2014/main" id="{66F3B4A8-74F4-20DF-9D65-55FF55122FE3}"/>
              </a:ext>
            </a:extLst>
          </p:cNvPr>
          <p:cNvSpPr>
            <a:spLocks noGrp="1"/>
          </p:cNvSpPr>
          <p:nvPr>
            <p:ph sz="half" idx="2"/>
          </p:nvPr>
        </p:nvSpPr>
        <p:spPr/>
        <p:txBody>
          <a:bodyPr/>
          <a:lstStyle/>
          <a:p>
            <a:pPr marL="0" indent="0">
              <a:buNone/>
            </a:pPr>
            <a:r>
              <a:rPr lang="en-GB" altLang="cy-GB" dirty="0">
                <a:solidFill>
                  <a:srgbClr val="0070C0"/>
                </a:solidFill>
                <a:latin typeface="Arial" panose="020B0604020202020204" pitchFamily="34" charset="0"/>
                <a:cs typeface="Arial" panose="020B0604020202020204" pitchFamily="34" charset="0"/>
              </a:rPr>
              <a:t>“Look… Tom... Look at the dog…</a:t>
            </a:r>
            <a:r>
              <a:rPr lang="en-GB" altLang="cy-GB" dirty="0" err="1">
                <a:solidFill>
                  <a:srgbClr val="0070C0"/>
                </a:solidFill>
                <a:latin typeface="Arial" panose="020B0604020202020204" pitchFamily="34" charset="0"/>
                <a:cs typeface="Arial" panose="020B0604020202020204" pitchFamily="34" charset="0"/>
              </a:rPr>
              <a:t>aahhh</a:t>
            </a:r>
            <a:r>
              <a:rPr lang="en-GB" altLang="cy-GB" dirty="0">
                <a:solidFill>
                  <a:srgbClr val="0070C0"/>
                </a:solidFill>
                <a:latin typeface="Arial" panose="020B0604020202020204" pitchFamily="34" charset="0"/>
                <a:cs typeface="Arial" panose="020B0604020202020204" pitchFamily="34" charset="0"/>
              </a:rPr>
              <a:t>…little doggie. Say hello to the dog…Tom say hello to the dog….Hello little doggie….”</a:t>
            </a:r>
          </a:p>
          <a:p>
            <a:endParaRPr lang="en-GB" dirty="0"/>
          </a:p>
        </p:txBody>
      </p:sp>
    </p:spTree>
    <p:extLst>
      <p:ext uri="{BB962C8B-B14F-4D97-AF65-F5344CB8AC3E}">
        <p14:creationId xmlns:p14="http://schemas.microsoft.com/office/powerpoint/2010/main" val="17196435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09CCC-D641-DB91-722C-CC9558E5919B}"/>
              </a:ext>
            </a:extLst>
          </p:cNvPr>
          <p:cNvSpPr>
            <a:spLocks noGrp="1"/>
          </p:cNvSpPr>
          <p:nvPr>
            <p:ph type="title"/>
          </p:nvPr>
        </p:nvSpPr>
        <p:spPr/>
        <p:txBody>
          <a:bodyPr/>
          <a:lstStyle/>
          <a:p>
            <a:pPr algn="ctr"/>
            <a:r>
              <a:rPr lang="cy-GB" altLang="cy-GB" dirty="0">
                <a:solidFill>
                  <a:srgbClr val="000000"/>
                </a:solidFill>
                <a:latin typeface="Arial" panose="020B0604020202020204" pitchFamily="34" charset="0"/>
              </a:rPr>
              <a:t>Nodweddion iaith oedolion</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Features of adult speech</a:t>
            </a:r>
            <a:endParaRPr lang="en-GB" dirty="0"/>
          </a:p>
        </p:txBody>
      </p:sp>
      <p:sp>
        <p:nvSpPr>
          <p:cNvPr id="3" name="Content Placeholder 2">
            <a:extLst>
              <a:ext uri="{FF2B5EF4-FFF2-40B4-BE49-F238E27FC236}">
                <a16:creationId xmlns:a16="http://schemas.microsoft.com/office/drawing/2014/main" id="{03013EB5-AEC3-C9CE-D0E2-93F008426BED}"/>
              </a:ext>
            </a:extLst>
          </p:cNvPr>
          <p:cNvSpPr>
            <a:spLocks noGrp="1"/>
          </p:cNvSpPr>
          <p:nvPr>
            <p:ph sz="half" idx="1"/>
          </p:nvPr>
        </p:nvSpPr>
        <p:spPr/>
        <p:txBody>
          <a:bodyPr/>
          <a:lstStyle/>
          <a:p>
            <a:pPr eaLnBrk="1" hangingPunct="1">
              <a:defRPr/>
            </a:pPr>
            <a:r>
              <a:rPr lang="cy-GB" altLang="cy-GB" dirty="0">
                <a:solidFill>
                  <a:srgbClr val="000000"/>
                </a:solidFill>
                <a:latin typeface="Arial" panose="020B0604020202020204" pitchFamily="34" charset="0"/>
              </a:rPr>
              <a:t>Ail adrodd ac aralleirio; </a:t>
            </a:r>
          </a:p>
          <a:p>
            <a:pPr eaLnBrk="1" hangingPunct="1">
              <a:defRPr/>
            </a:pPr>
            <a:r>
              <a:rPr lang="cy-GB" altLang="cy-GB" dirty="0">
                <a:solidFill>
                  <a:srgbClr val="000000"/>
                </a:solidFill>
                <a:latin typeface="Arial" panose="020B0604020202020204" pitchFamily="34" charset="0"/>
              </a:rPr>
              <a:t>Pwyntio;</a:t>
            </a:r>
          </a:p>
          <a:p>
            <a:pPr eaLnBrk="1" hangingPunct="1">
              <a:defRPr/>
            </a:pPr>
            <a:r>
              <a:rPr lang="cy-GB" altLang="cy-GB" dirty="0">
                <a:solidFill>
                  <a:srgbClr val="000000"/>
                </a:solidFill>
                <a:latin typeface="Arial" panose="020B0604020202020204" pitchFamily="34" charset="0"/>
              </a:rPr>
              <a:t>Ynganiad;</a:t>
            </a:r>
          </a:p>
          <a:p>
            <a:pPr eaLnBrk="1" hangingPunct="1">
              <a:defRPr/>
            </a:pPr>
            <a:r>
              <a:rPr lang="cy-GB" altLang="cy-GB" dirty="0">
                <a:solidFill>
                  <a:srgbClr val="000000"/>
                </a:solidFill>
                <a:latin typeface="Arial" panose="020B0604020202020204" pitchFamily="34" charset="0"/>
              </a:rPr>
              <a:t>Brawddegau byrion – arddangos ac enwi.</a:t>
            </a:r>
          </a:p>
          <a:p>
            <a:pPr marL="0" indent="0">
              <a:buNone/>
            </a:pPr>
            <a:endParaRPr lang="en-GB" dirty="0"/>
          </a:p>
        </p:txBody>
      </p:sp>
      <p:sp>
        <p:nvSpPr>
          <p:cNvPr id="4" name="Content Placeholder 3">
            <a:extLst>
              <a:ext uri="{FF2B5EF4-FFF2-40B4-BE49-F238E27FC236}">
                <a16:creationId xmlns:a16="http://schemas.microsoft.com/office/drawing/2014/main" id="{AF9D1CE5-482A-EFD4-E075-C7E26D37E55A}"/>
              </a:ext>
            </a:extLst>
          </p:cNvPr>
          <p:cNvSpPr>
            <a:spLocks noGrp="1"/>
          </p:cNvSpPr>
          <p:nvPr>
            <p:ph sz="half" idx="2"/>
          </p:nvPr>
        </p:nvSpPr>
        <p:spPr/>
        <p:txBody>
          <a:bodyPr/>
          <a:lstStyle/>
          <a:p>
            <a:pPr eaLnBrk="1" hangingPunct="1"/>
            <a:r>
              <a:rPr lang="en-GB" altLang="cy-GB" dirty="0">
                <a:solidFill>
                  <a:srgbClr val="0070C0"/>
                </a:solidFill>
                <a:latin typeface="Arial" panose="020B0604020202020204" pitchFamily="34" charset="0"/>
              </a:rPr>
              <a:t>Repetition and rephrasing;</a:t>
            </a:r>
          </a:p>
          <a:p>
            <a:pPr eaLnBrk="1" hangingPunct="1"/>
            <a:r>
              <a:rPr lang="en-GB" altLang="cy-GB" dirty="0">
                <a:solidFill>
                  <a:srgbClr val="0070C0"/>
                </a:solidFill>
                <a:latin typeface="Arial" panose="020B0604020202020204" pitchFamily="34" charset="0"/>
              </a:rPr>
              <a:t>Pointing;</a:t>
            </a:r>
          </a:p>
          <a:p>
            <a:pPr eaLnBrk="1" hangingPunct="1"/>
            <a:r>
              <a:rPr lang="en-GB" altLang="cy-GB" dirty="0">
                <a:solidFill>
                  <a:srgbClr val="0070C0"/>
                </a:solidFill>
                <a:latin typeface="Arial" panose="020B0604020202020204" pitchFamily="34" charset="0"/>
              </a:rPr>
              <a:t>Intonation;</a:t>
            </a:r>
          </a:p>
          <a:p>
            <a:pPr eaLnBrk="1" hangingPunct="1"/>
            <a:r>
              <a:rPr lang="en-GB" altLang="cy-GB" dirty="0">
                <a:solidFill>
                  <a:srgbClr val="0070C0"/>
                </a:solidFill>
                <a:latin typeface="Arial" panose="020B0604020202020204" pitchFamily="34" charset="0"/>
              </a:rPr>
              <a:t>Short sentences – displaying and naming.</a:t>
            </a:r>
          </a:p>
          <a:p>
            <a:pPr marL="0" indent="0">
              <a:buNone/>
            </a:pPr>
            <a:endParaRPr lang="en-GB" dirty="0"/>
          </a:p>
        </p:txBody>
      </p:sp>
    </p:spTree>
    <p:extLst>
      <p:ext uri="{BB962C8B-B14F-4D97-AF65-F5344CB8AC3E}">
        <p14:creationId xmlns:p14="http://schemas.microsoft.com/office/powerpoint/2010/main" val="27434049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1E769-7707-CA42-F28C-24DE2D578130}"/>
              </a:ext>
            </a:extLst>
          </p:cNvPr>
          <p:cNvSpPr>
            <a:spLocks noGrp="1"/>
          </p:cNvSpPr>
          <p:nvPr>
            <p:ph type="title"/>
          </p:nvPr>
        </p:nvSpPr>
        <p:spPr>
          <a:xfrm>
            <a:off x="179512" y="365125"/>
            <a:ext cx="8784976" cy="1325563"/>
          </a:xfrm>
        </p:spPr>
        <p:txBody>
          <a:bodyPr>
            <a:normAutofit fontScale="90000"/>
          </a:bodyPr>
          <a:lstStyle/>
          <a:p>
            <a:pPr algn="ctr"/>
            <a:r>
              <a:rPr lang="cy-GB" altLang="cy-GB" dirty="0">
                <a:solidFill>
                  <a:srgbClr val="000000"/>
                </a:solidFill>
                <a:latin typeface="Arial" panose="020B0604020202020204" pitchFamily="34" charset="0"/>
              </a:rPr>
              <a:t>Dwy farn am rôl </a:t>
            </a:r>
            <a:r>
              <a:rPr lang="cy-GB" altLang="cy-GB" dirty="0" err="1">
                <a:solidFill>
                  <a:srgbClr val="000000"/>
                </a:solidFill>
                <a:latin typeface="Arial" panose="020B0604020202020204" pitchFamily="34" charset="0"/>
              </a:rPr>
              <a:t>mameg</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Two views on the role of motherese</a:t>
            </a:r>
            <a:endParaRPr lang="en-GB" dirty="0"/>
          </a:p>
        </p:txBody>
      </p:sp>
      <p:sp>
        <p:nvSpPr>
          <p:cNvPr id="3" name="Content Placeholder 2">
            <a:extLst>
              <a:ext uri="{FF2B5EF4-FFF2-40B4-BE49-F238E27FC236}">
                <a16:creationId xmlns:a16="http://schemas.microsoft.com/office/drawing/2014/main" id="{255166B8-A1C6-8AC2-0A1E-C96CE2D238B6}"/>
              </a:ext>
            </a:extLst>
          </p:cNvPr>
          <p:cNvSpPr>
            <a:spLocks noGrp="1"/>
          </p:cNvSpPr>
          <p:nvPr>
            <p:ph sz="half" idx="1"/>
          </p:nvPr>
        </p:nvSpPr>
        <p:spPr/>
        <p:txBody>
          <a:bodyPr/>
          <a:lstStyle/>
          <a:p>
            <a:pPr eaLnBrk="1" hangingPunct="1"/>
            <a:r>
              <a:rPr lang="cy-GB" altLang="cy-GB" dirty="0">
                <a:solidFill>
                  <a:srgbClr val="000000"/>
                </a:solidFill>
                <a:latin typeface="Arial" panose="020B0604020202020204" pitchFamily="34" charset="0"/>
              </a:rPr>
              <a:t>Wedi ei strwythuro’n ofalus ac yn cynnwys math o drefn gramadegol</a:t>
            </a:r>
          </a:p>
          <a:p>
            <a:r>
              <a:rPr lang="cy-GB" altLang="cy-GB" dirty="0">
                <a:latin typeface="Arial" panose="020B0604020202020204" pitchFamily="34" charset="0"/>
                <a:cs typeface="Arial" panose="020B0604020202020204" pitchFamily="34" charset="0"/>
              </a:rPr>
              <a:t>Mae'n annifyr ac yn niweidiol i ddatblygiad plant;</a:t>
            </a:r>
          </a:p>
          <a:p>
            <a:r>
              <a:rPr lang="cy-GB" altLang="cy-GB" b="1" dirty="0">
                <a:latin typeface="Arial" panose="020B0604020202020204" pitchFamily="34" charset="0"/>
                <a:cs typeface="Arial" panose="020B0604020202020204" pitchFamily="34" charset="0"/>
              </a:rPr>
              <a:t>Beth ydych chi’n feddwl?</a:t>
            </a:r>
          </a:p>
          <a:p>
            <a:pPr marL="0" indent="0">
              <a:buNone/>
            </a:pPr>
            <a:endParaRPr lang="en-GB" dirty="0"/>
          </a:p>
        </p:txBody>
      </p:sp>
      <p:sp>
        <p:nvSpPr>
          <p:cNvPr id="4" name="Content Placeholder 3">
            <a:extLst>
              <a:ext uri="{FF2B5EF4-FFF2-40B4-BE49-F238E27FC236}">
                <a16:creationId xmlns:a16="http://schemas.microsoft.com/office/drawing/2014/main" id="{B9D4889A-35F0-3E2C-E5A7-D5D2455C032A}"/>
              </a:ext>
            </a:extLst>
          </p:cNvPr>
          <p:cNvSpPr>
            <a:spLocks noGrp="1"/>
          </p:cNvSpPr>
          <p:nvPr>
            <p:ph sz="half" idx="2"/>
          </p:nvPr>
        </p:nvSpPr>
        <p:spPr/>
        <p:txBody>
          <a:bodyPr/>
          <a:lstStyle/>
          <a:p>
            <a:pPr eaLnBrk="1" hangingPunct="1">
              <a:lnSpc>
                <a:spcPct val="90000"/>
              </a:lnSpc>
              <a:defRPr/>
            </a:pPr>
            <a:r>
              <a:rPr lang="en-GB" altLang="cy-GB" dirty="0">
                <a:solidFill>
                  <a:srgbClr val="0070C0"/>
                </a:solidFill>
                <a:latin typeface="Arial" panose="020B0604020202020204" pitchFamily="34" charset="0"/>
              </a:rPr>
              <a:t>That it is carefully structured and contains a sort of grammatical order;</a:t>
            </a:r>
          </a:p>
          <a:p>
            <a:pPr eaLnBrk="1" hangingPunct="1">
              <a:lnSpc>
                <a:spcPct val="90000"/>
              </a:lnSpc>
              <a:defRPr/>
            </a:pPr>
            <a:r>
              <a:rPr lang="en-GB" altLang="cy-GB" dirty="0">
                <a:solidFill>
                  <a:srgbClr val="0070C0"/>
                </a:solidFill>
                <a:latin typeface="Arial" panose="020B0604020202020204" pitchFamily="34" charset="0"/>
              </a:rPr>
              <a:t>It is annoying and harmful to children’s development;</a:t>
            </a:r>
          </a:p>
          <a:p>
            <a:pPr>
              <a:defRPr/>
            </a:pPr>
            <a:r>
              <a:rPr lang="en-GB" altLang="cy-GB" b="1" dirty="0">
                <a:solidFill>
                  <a:srgbClr val="0070C0"/>
                </a:solidFill>
                <a:latin typeface="Arial" panose="020B0604020202020204" pitchFamily="34" charset="0"/>
              </a:rPr>
              <a:t>What do you think?</a:t>
            </a:r>
          </a:p>
          <a:p>
            <a:pPr marL="0" indent="0">
              <a:buNone/>
            </a:pPr>
            <a:endParaRPr lang="en-GB" dirty="0"/>
          </a:p>
        </p:txBody>
      </p:sp>
    </p:spTree>
    <p:extLst>
      <p:ext uri="{BB962C8B-B14F-4D97-AF65-F5344CB8AC3E}">
        <p14:creationId xmlns:p14="http://schemas.microsoft.com/office/powerpoint/2010/main" val="20295695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0F86E-DD67-9DC2-59F8-C100DE62392C}"/>
              </a:ext>
            </a:extLst>
          </p:cNvPr>
          <p:cNvSpPr>
            <a:spLocks noGrp="1"/>
          </p:cNvSpPr>
          <p:nvPr>
            <p:ph type="title"/>
          </p:nvPr>
        </p:nvSpPr>
        <p:spPr>
          <a:xfrm>
            <a:off x="628650" y="365126"/>
            <a:ext cx="7886700" cy="857250"/>
          </a:xfrm>
        </p:spPr>
        <p:txBody>
          <a:bodyPr/>
          <a:lstStyle/>
          <a:p>
            <a:pPr algn="ctr"/>
            <a:r>
              <a:rPr lang="en-US" altLang="en-US" sz="4400" dirty="0">
                <a:latin typeface="Arial" panose="020B0604020202020204" pitchFamily="34" charset="0"/>
              </a:rPr>
              <a:t>Dr Catherine Laing</a:t>
            </a:r>
            <a:endParaRPr lang="en-GB" dirty="0"/>
          </a:p>
        </p:txBody>
      </p:sp>
      <p:sp>
        <p:nvSpPr>
          <p:cNvPr id="4" name="Content Placeholder 3">
            <a:extLst>
              <a:ext uri="{FF2B5EF4-FFF2-40B4-BE49-F238E27FC236}">
                <a16:creationId xmlns:a16="http://schemas.microsoft.com/office/drawing/2014/main" id="{A23082F8-3844-E6A0-D4FD-000AD3F77462}"/>
              </a:ext>
            </a:extLst>
          </p:cNvPr>
          <p:cNvSpPr>
            <a:spLocks noGrp="1"/>
          </p:cNvSpPr>
          <p:nvPr>
            <p:ph sz="half" idx="2"/>
          </p:nvPr>
        </p:nvSpPr>
        <p:spPr>
          <a:xfrm>
            <a:off x="4648200" y="1222376"/>
            <a:ext cx="4172272" cy="4413111"/>
          </a:xfrm>
        </p:spPr>
        <p:txBody>
          <a:bodyPr>
            <a:normAutofit fontScale="925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Ymchwilydd a </a:t>
            </a:r>
            <a:r>
              <a:rPr kumimoji="0" lang="en-US" altLang="en-US" sz="28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Darlithydd</a:t>
            </a:r>
            <a:r>
              <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p>
          <a:p>
            <a:pPr marL="285750" marR="0" lvl="0" indent="-285750" algn="l" defTabSz="914400" rtl="0" eaLnBrk="1" fontAlgn="auto" latinLnBrk="0" hangingPunct="1">
              <a:lnSpc>
                <a:spcPct val="90000"/>
              </a:lnSpc>
              <a:spcBef>
                <a:spcPts val="1000"/>
              </a:spcBef>
              <a:spcAft>
                <a:spcPts val="0"/>
              </a:spcAft>
              <a:buClrTx/>
              <a:buSzTx/>
              <a:buFontTx/>
              <a:buChar char="-"/>
              <a:tabLst/>
              <a:defRPr/>
            </a:pPr>
            <a:r>
              <a:rPr kumimoji="0" lang="en-US" altLang="en-US" sz="28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Caffaeliad</a:t>
            </a:r>
            <a:r>
              <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US" altLang="en-US" sz="28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iaith</a:t>
            </a:r>
            <a:r>
              <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US" altLang="en-US" sz="28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gyntaf</a:t>
            </a:r>
            <a:r>
              <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p>
          <a:p>
            <a:pPr marL="285750" marR="0" lvl="0" indent="-285750" algn="l" defTabSz="914400" rtl="0" eaLnBrk="1" fontAlgn="auto" latinLnBrk="0" hangingPunct="1">
              <a:lnSpc>
                <a:spcPct val="90000"/>
              </a:lnSpc>
              <a:spcBef>
                <a:spcPts val="1000"/>
              </a:spcBef>
              <a:spcAft>
                <a:spcPts val="0"/>
              </a:spcAft>
              <a:buClrTx/>
              <a:buSzTx/>
              <a:buFontTx/>
              <a:buChar char="-"/>
              <a:tabLst/>
              <a:defRPr/>
            </a:pPr>
            <a:r>
              <a:rPr kumimoji="0" lang="en-US" altLang="en-US" sz="28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Caffaeliad</a:t>
            </a:r>
            <a:r>
              <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US" altLang="en-US" sz="28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ffonolegol</a:t>
            </a:r>
            <a:r>
              <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p>
          <a:p>
            <a:pPr marL="285750" marR="0" lvl="0" indent="-285750" algn="l" defTabSz="914400" rtl="0" eaLnBrk="1" fontAlgn="auto" latinLnBrk="0" hangingPunct="1">
              <a:lnSpc>
                <a:spcPct val="90000"/>
              </a:lnSpc>
              <a:spcBef>
                <a:spcPts val="1000"/>
              </a:spcBef>
              <a:spcAft>
                <a:spcPts val="0"/>
              </a:spcAft>
              <a:buClrTx/>
              <a:buSzTx/>
              <a:buFontTx/>
              <a:buChar char="-"/>
              <a:tabLst/>
              <a:defRPr/>
            </a:pPr>
            <a:r>
              <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Onomatopoeia.</a:t>
            </a:r>
            <a:endPar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70C0"/>
                </a:solidFill>
                <a:effectLst/>
                <a:uLnTx/>
                <a:uFillTx/>
                <a:latin typeface="Arial" panose="020B0604020202020204" pitchFamily="34" charset="0"/>
                <a:ea typeface="+mn-ea"/>
                <a:cs typeface="+mn-cs"/>
              </a:rPr>
              <a:t>Researcher and Lecturer:</a:t>
            </a:r>
          </a:p>
          <a:p>
            <a:pPr marL="285750" marR="0" lvl="0" indent="-285750" algn="l" defTabSz="914400" rtl="0" eaLnBrk="1" fontAlgn="auto" latinLnBrk="0" hangingPunct="1">
              <a:lnSpc>
                <a:spcPct val="90000"/>
              </a:lnSpc>
              <a:spcBef>
                <a:spcPts val="1000"/>
              </a:spcBef>
              <a:spcAft>
                <a:spcPts val="0"/>
              </a:spcAft>
              <a:buClrTx/>
              <a:buSzTx/>
              <a:buFontTx/>
              <a:buChar char="-"/>
              <a:tabLst/>
              <a:defRPr/>
            </a:pPr>
            <a:r>
              <a:rPr kumimoji="0" lang="en-US" sz="2800" b="0" i="0" u="none" strike="noStrike" kern="1200" cap="none" spc="0" normalizeH="0" baseline="0" noProof="0" dirty="0">
                <a:ln>
                  <a:noFill/>
                </a:ln>
                <a:solidFill>
                  <a:srgbClr val="0070C0"/>
                </a:solidFill>
                <a:effectLst/>
                <a:uLnTx/>
                <a:uFillTx/>
                <a:latin typeface="Arial" panose="020B0604020202020204" pitchFamily="34" charset="0"/>
                <a:ea typeface="+mn-ea"/>
                <a:cs typeface="+mn-cs"/>
              </a:rPr>
              <a:t>First language acquisition;</a:t>
            </a:r>
          </a:p>
          <a:p>
            <a:pPr marL="285750" marR="0" lvl="0" indent="-285750" algn="l" defTabSz="914400" rtl="0" eaLnBrk="1" fontAlgn="auto" latinLnBrk="0" hangingPunct="1">
              <a:lnSpc>
                <a:spcPct val="90000"/>
              </a:lnSpc>
              <a:spcBef>
                <a:spcPts val="1000"/>
              </a:spcBef>
              <a:spcAft>
                <a:spcPts val="0"/>
              </a:spcAft>
              <a:buClrTx/>
              <a:buSzTx/>
              <a:buFontTx/>
              <a:buChar char="-"/>
              <a:tabLst/>
              <a:defRPr/>
            </a:pPr>
            <a:r>
              <a:rPr kumimoji="0" lang="en-US" sz="2800" b="0" i="0" u="none" strike="noStrike" kern="1200" cap="none" spc="0" normalizeH="0" baseline="0" noProof="0" dirty="0">
                <a:ln>
                  <a:noFill/>
                </a:ln>
                <a:solidFill>
                  <a:srgbClr val="0070C0"/>
                </a:solidFill>
                <a:effectLst/>
                <a:uLnTx/>
                <a:uFillTx/>
                <a:latin typeface="Arial" panose="020B0604020202020204" pitchFamily="34" charset="0"/>
                <a:ea typeface="+mn-ea"/>
                <a:cs typeface="+mn-cs"/>
              </a:rPr>
              <a:t>Phonological acquisition;</a:t>
            </a:r>
          </a:p>
          <a:p>
            <a:pPr marL="285750" marR="0" lvl="0" indent="-285750" algn="l" defTabSz="914400" rtl="0" eaLnBrk="1" fontAlgn="auto" latinLnBrk="0" hangingPunct="1">
              <a:lnSpc>
                <a:spcPct val="90000"/>
              </a:lnSpc>
              <a:spcBef>
                <a:spcPts val="1000"/>
              </a:spcBef>
              <a:spcAft>
                <a:spcPts val="0"/>
              </a:spcAft>
              <a:buClrTx/>
              <a:buSzTx/>
              <a:buFontTx/>
              <a:buChar char="-"/>
              <a:tabLst/>
              <a:defRPr/>
            </a:pPr>
            <a:r>
              <a:rPr kumimoji="0" lang="en-US" sz="2800" b="0" i="0" u="none" strike="noStrike" kern="1200" cap="none" spc="0" normalizeH="0" baseline="0" noProof="0" dirty="0">
                <a:ln>
                  <a:noFill/>
                </a:ln>
                <a:solidFill>
                  <a:srgbClr val="0070C0"/>
                </a:solidFill>
                <a:effectLst/>
                <a:uLnTx/>
                <a:uFillTx/>
                <a:latin typeface="Arial" panose="020B0604020202020204" pitchFamily="34" charset="0"/>
                <a:ea typeface="+mn-ea"/>
                <a:cs typeface="+mn-cs"/>
              </a:rPr>
              <a:t>Onomatopoeia.</a:t>
            </a:r>
            <a:endParaRPr kumimoji="0" lang="en-US" sz="2800" b="0"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indent="0">
              <a:buNone/>
            </a:pPr>
            <a:endParaRPr lang="en-GB" dirty="0"/>
          </a:p>
        </p:txBody>
      </p:sp>
      <p:pic>
        <p:nvPicPr>
          <p:cNvPr id="5" name="Content Placeholder 7" descr="A picture of Dr Catherine Laing.&#10;&#10;Description automatically generated">
            <a:extLst>
              <a:ext uri="{FF2B5EF4-FFF2-40B4-BE49-F238E27FC236}">
                <a16:creationId xmlns:a16="http://schemas.microsoft.com/office/drawing/2014/main" id="{BA9EACCD-0B8B-4900-85D9-2ABA9D4C7412}"/>
              </a:ext>
              <a:ext uri="{C183D7F6-B498-43B3-948B-1728B52AA6E4}">
                <adec:decorative xmlns:adec="http://schemas.microsoft.com/office/drawing/2017/decorative" val="0"/>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98470" y="1825625"/>
            <a:ext cx="3527509" cy="3810000"/>
          </a:xfrm>
        </p:spPr>
      </p:pic>
    </p:spTree>
    <p:extLst>
      <p:ext uri="{BB962C8B-B14F-4D97-AF65-F5344CB8AC3E}">
        <p14:creationId xmlns:p14="http://schemas.microsoft.com/office/powerpoint/2010/main" val="21087696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B8963-7F8C-CBA8-2390-6BC9FB0B36D8}"/>
              </a:ext>
            </a:extLst>
          </p:cNvPr>
          <p:cNvSpPr>
            <a:spLocks noGrp="1"/>
          </p:cNvSpPr>
          <p:nvPr>
            <p:ph type="title"/>
          </p:nvPr>
        </p:nvSpPr>
        <p:spPr/>
        <p:txBody>
          <a:bodyPr/>
          <a:lstStyle/>
          <a:p>
            <a:pPr algn="ctr"/>
            <a:r>
              <a:rPr lang="en-GB" altLang="cy-GB" dirty="0">
                <a:solidFill>
                  <a:srgbClr val="000000"/>
                </a:solidFill>
                <a:latin typeface="Arial" panose="020B0604020202020204" pitchFamily="34" charset="0"/>
              </a:rPr>
              <a:t>Darllen </a:t>
            </a:r>
            <a:r>
              <a:rPr lang="en-GB" altLang="cy-GB" dirty="0" err="1">
                <a:solidFill>
                  <a:srgbClr val="000000"/>
                </a:solidFill>
                <a:latin typeface="Arial" panose="020B0604020202020204" pitchFamily="34" charset="0"/>
              </a:rPr>
              <a:t>pellach</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Further reading (Moodle)</a:t>
            </a:r>
            <a:endParaRPr lang="en-GB" dirty="0"/>
          </a:p>
        </p:txBody>
      </p:sp>
      <p:sp>
        <p:nvSpPr>
          <p:cNvPr id="3" name="Content Placeholder 2">
            <a:extLst>
              <a:ext uri="{FF2B5EF4-FFF2-40B4-BE49-F238E27FC236}">
                <a16:creationId xmlns:a16="http://schemas.microsoft.com/office/drawing/2014/main" id="{2DFE2C4B-1404-50E5-5132-617A85DFC16F}"/>
              </a:ext>
            </a:extLst>
          </p:cNvPr>
          <p:cNvSpPr>
            <a:spLocks noGrp="1"/>
          </p:cNvSpPr>
          <p:nvPr>
            <p:ph sz="half" idx="1"/>
          </p:nvPr>
        </p:nvSpPr>
        <p:spPr>
          <a:xfrm>
            <a:off x="251520" y="1825625"/>
            <a:ext cx="8712968" cy="3809862"/>
          </a:xfrm>
        </p:spPr>
        <p:txBody>
          <a:bodyPr>
            <a:normAutofit lnSpcReduction="10000"/>
          </a:bodyPr>
          <a:lstStyle/>
          <a:p>
            <a:pPr marL="0" indent="0">
              <a:spcBef>
                <a:spcPct val="0"/>
              </a:spcBef>
              <a:buFontTx/>
              <a:buNone/>
            </a:pPr>
            <a:r>
              <a:rPr lang="en-US" altLang="cy-GB" dirty="0">
                <a:latin typeface="Arial" panose="020B0604020202020204" pitchFamily="34" charset="0"/>
              </a:rPr>
              <a:t>Laing, C. (2016)</a:t>
            </a:r>
            <a:r>
              <a:rPr lang="en-US" altLang="cy-GB" i="1" dirty="0">
                <a:latin typeface="Arial" panose="020B0604020202020204" pitchFamily="34" charset="0"/>
              </a:rPr>
              <a:t> </a:t>
            </a:r>
            <a:r>
              <a:rPr lang="en-GB" altLang="cy-GB" i="1" dirty="0">
                <a:latin typeface="Arial" panose="020B0604020202020204" pitchFamily="34" charset="0"/>
              </a:rPr>
              <a:t>Why baby talk is GOOD for children: Speaking 'motherese' helps them develop language skills much faster. </a:t>
            </a:r>
            <a:r>
              <a:rPr lang="en-GB" altLang="cy-GB" dirty="0">
                <a:latin typeface="Arial" panose="020B0604020202020204" pitchFamily="34" charset="0"/>
              </a:rPr>
              <a:t>Available at: </a:t>
            </a:r>
            <a:r>
              <a:rPr lang="en-GB" altLang="cy-GB" sz="1800" dirty="0">
                <a:latin typeface="Arial" panose="020B0604020202020204" pitchFamily="34" charset="0"/>
                <a:hlinkClick r:id="rId2"/>
              </a:rPr>
              <a:t>https://www.dailymail.co.uk/sciencetech/article-3937814/Why-baby-talk-GOOD-children-Speaking-moth</a:t>
            </a:r>
          </a:p>
          <a:p>
            <a:pPr marL="0" indent="0">
              <a:spcBef>
                <a:spcPct val="0"/>
              </a:spcBef>
              <a:buFontTx/>
              <a:buNone/>
            </a:pPr>
            <a:r>
              <a:rPr lang="en-GB" altLang="cy-GB" sz="1800" dirty="0">
                <a:latin typeface="Arial" panose="020B0604020202020204" pitchFamily="34" charset="0"/>
                <a:hlinkClick r:id="rId2"/>
              </a:rPr>
              <a:t>erese-helps-develop-language-skills-faster.html</a:t>
            </a:r>
            <a:r>
              <a:rPr lang="en-GB" altLang="cy-GB" sz="1800" dirty="0">
                <a:latin typeface="Arial" panose="020B0604020202020204" pitchFamily="34" charset="0"/>
              </a:rPr>
              <a:t> </a:t>
            </a:r>
          </a:p>
          <a:p>
            <a:pPr marL="0" indent="0">
              <a:spcBef>
                <a:spcPct val="0"/>
              </a:spcBef>
              <a:buFontTx/>
              <a:buNone/>
            </a:pPr>
            <a:endParaRPr lang="en-GB" altLang="cy-GB" dirty="0">
              <a:latin typeface="Arial" panose="020B0604020202020204" pitchFamily="34" charset="0"/>
            </a:endParaRPr>
          </a:p>
          <a:p>
            <a:pPr marL="0" indent="0">
              <a:spcBef>
                <a:spcPct val="0"/>
              </a:spcBef>
              <a:buFontTx/>
              <a:buNone/>
            </a:pPr>
            <a:r>
              <a:rPr lang="en-GB" altLang="cy-GB" dirty="0">
                <a:latin typeface="Arial" panose="020B0604020202020204" pitchFamily="34" charset="0"/>
                <a:cs typeface="Arial" panose="020B0604020202020204" pitchFamily="34" charset="0"/>
              </a:rPr>
              <a:t>Laing, C. and </a:t>
            </a:r>
            <a:r>
              <a:rPr lang="en-GB" altLang="cy-GB" dirty="0" err="1">
                <a:latin typeface="Arial" panose="020B0604020202020204" pitchFamily="34" charset="0"/>
                <a:cs typeface="Arial" panose="020B0604020202020204" pitchFamily="34" charset="0"/>
              </a:rPr>
              <a:t>Bergelson</a:t>
            </a:r>
            <a:r>
              <a:rPr lang="en-GB" altLang="cy-GB" dirty="0">
                <a:latin typeface="Arial" panose="020B0604020202020204" pitchFamily="34" charset="0"/>
                <a:cs typeface="Arial" panose="020B0604020202020204" pitchFamily="34" charset="0"/>
              </a:rPr>
              <a:t>, E. (2020) ‘From babble to words: Infants’ early productions match words and objects in their environment’, </a:t>
            </a:r>
            <a:r>
              <a:rPr lang="en-GB" altLang="cy-GB" i="1" dirty="0">
                <a:latin typeface="Arial" panose="020B0604020202020204" pitchFamily="34" charset="0"/>
                <a:cs typeface="Arial" panose="020B0604020202020204" pitchFamily="34" charset="0"/>
              </a:rPr>
              <a:t>Cognitive psychology, </a:t>
            </a:r>
            <a:r>
              <a:rPr lang="en-GB" altLang="cy-GB" dirty="0">
                <a:latin typeface="Arial" panose="020B0604020202020204" pitchFamily="34" charset="0"/>
                <a:cs typeface="Arial" panose="020B0604020202020204" pitchFamily="34" charset="0"/>
              </a:rPr>
              <a:t>122, p.101308.</a:t>
            </a:r>
            <a:endParaRPr lang="cy-GB" altLang="cy-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910119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B8149-2C45-321C-FE39-19C7C37AB955}"/>
              </a:ext>
            </a:extLst>
          </p:cNvPr>
          <p:cNvSpPr>
            <a:spLocks noGrp="1"/>
          </p:cNvSpPr>
          <p:nvPr>
            <p:ph type="title"/>
          </p:nvPr>
        </p:nvSpPr>
        <p:spPr/>
        <p:txBody>
          <a:bodyPr>
            <a:normAutofit fontScale="90000"/>
          </a:bodyPr>
          <a:lstStyle/>
          <a:p>
            <a:pPr algn="ctr"/>
            <a:r>
              <a:rPr lang="cy-GB" altLang="cy-GB" dirty="0">
                <a:latin typeface="Arial" panose="020B0604020202020204" pitchFamily="34" charset="0"/>
              </a:rPr>
              <a:t>Enwi - </a:t>
            </a:r>
            <a:r>
              <a:rPr lang="cy-GB" altLang="cy-GB" dirty="0">
                <a:solidFill>
                  <a:srgbClr val="000000"/>
                </a:solidFill>
                <a:latin typeface="Arial" panose="020B0604020202020204" pitchFamily="34" charset="0"/>
              </a:rPr>
              <a:t>Y </a:t>
            </a:r>
            <a:r>
              <a:rPr lang="cy-GB" altLang="cy-GB" dirty="0" err="1">
                <a:solidFill>
                  <a:srgbClr val="000000"/>
                </a:solidFill>
                <a:latin typeface="Arial" panose="020B0604020202020204" pitchFamily="34" charset="0"/>
              </a:rPr>
              <a:t>ffrwydriad</a:t>
            </a:r>
            <a:r>
              <a:rPr lang="cy-GB" altLang="cy-GB" dirty="0">
                <a:solidFill>
                  <a:srgbClr val="000000"/>
                </a:solidFill>
                <a:latin typeface="Arial" panose="020B0604020202020204" pitchFamily="34" charset="0"/>
              </a:rPr>
              <a:t> enwi</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Naming - The naming explosion</a:t>
            </a:r>
            <a:endParaRPr lang="en-GB" dirty="0"/>
          </a:p>
        </p:txBody>
      </p:sp>
      <p:sp>
        <p:nvSpPr>
          <p:cNvPr id="3" name="Content Placeholder 2">
            <a:extLst>
              <a:ext uri="{FF2B5EF4-FFF2-40B4-BE49-F238E27FC236}">
                <a16:creationId xmlns:a16="http://schemas.microsoft.com/office/drawing/2014/main" id="{2E549C8E-0A52-556F-6D57-1D1175AA67AD}"/>
              </a:ext>
            </a:extLst>
          </p:cNvPr>
          <p:cNvSpPr>
            <a:spLocks noGrp="1"/>
          </p:cNvSpPr>
          <p:nvPr>
            <p:ph sz="half" idx="1"/>
          </p:nvPr>
        </p:nvSpPr>
        <p:spPr/>
        <p:txBody>
          <a:bodyPr/>
          <a:lstStyle/>
          <a:p>
            <a:pPr eaLnBrk="1" hangingPunct="1">
              <a:defRPr/>
            </a:pPr>
            <a:r>
              <a:rPr lang="cy-GB" altLang="cy-GB" dirty="0">
                <a:solidFill>
                  <a:srgbClr val="000000"/>
                </a:solidFill>
                <a:latin typeface="Arial" panose="020B0604020202020204" pitchFamily="34" charset="0"/>
              </a:rPr>
              <a:t>Mapio cyflym;</a:t>
            </a:r>
          </a:p>
          <a:p>
            <a:pPr eaLnBrk="1" hangingPunct="1">
              <a:defRPr/>
            </a:pPr>
            <a:r>
              <a:rPr lang="cy-GB" altLang="cy-GB" dirty="0">
                <a:solidFill>
                  <a:srgbClr val="000000"/>
                </a:solidFill>
                <a:latin typeface="Arial" panose="020B0604020202020204" pitchFamily="34" charset="0"/>
              </a:rPr>
              <a:t>Gor gyffredinoli morffolegol;</a:t>
            </a:r>
          </a:p>
          <a:p>
            <a:pPr eaLnBrk="1" hangingPunct="1">
              <a:defRPr/>
            </a:pPr>
            <a:r>
              <a:rPr lang="cy-GB" altLang="cy-GB" dirty="0">
                <a:solidFill>
                  <a:srgbClr val="000000"/>
                </a:solidFill>
                <a:latin typeface="Arial" panose="020B0604020202020204" pitchFamily="34" charset="0"/>
              </a:rPr>
              <a:t>Gor ymestyniadau semanteg;</a:t>
            </a:r>
          </a:p>
          <a:p>
            <a:pPr eaLnBrk="1" hangingPunct="1">
              <a:defRPr/>
            </a:pPr>
            <a:r>
              <a:rPr lang="cy-GB" altLang="cy-GB" dirty="0">
                <a:solidFill>
                  <a:srgbClr val="000000"/>
                </a:solidFill>
                <a:latin typeface="Arial" panose="020B0604020202020204" pitchFamily="34" charset="0"/>
              </a:rPr>
              <a:t>Y broblem </a:t>
            </a:r>
            <a:r>
              <a:rPr lang="cy-GB" altLang="cy-GB" i="1" dirty="0" err="1">
                <a:solidFill>
                  <a:srgbClr val="000000"/>
                </a:solidFill>
                <a:latin typeface="Arial" panose="020B0604020202020204" pitchFamily="34" charset="0"/>
              </a:rPr>
              <a:t>Gavagai</a:t>
            </a:r>
            <a:r>
              <a:rPr lang="cy-GB" altLang="cy-GB" dirty="0">
                <a:solidFill>
                  <a:srgbClr val="000000"/>
                </a:solidFill>
                <a:latin typeface="Arial" panose="020B0604020202020204" pitchFamily="34" charset="0"/>
              </a:rPr>
              <a:t> problem (</a:t>
            </a:r>
            <a:r>
              <a:rPr lang="cy-GB" altLang="cy-GB" dirty="0" err="1">
                <a:solidFill>
                  <a:srgbClr val="000000"/>
                </a:solidFill>
                <a:latin typeface="Arial" panose="020B0604020202020204" pitchFamily="34" charset="0"/>
              </a:rPr>
              <a:t>Quine</a:t>
            </a:r>
            <a:r>
              <a:rPr lang="cy-GB" altLang="cy-GB" dirty="0">
                <a:solidFill>
                  <a:srgbClr val="000000"/>
                </a:solidFill>
                <a:latin typeface="Arial" panose="020B0604020202020204" pitchFamily="34" charset="0"/>
              </a:rPr>
              <a:t>, 1960).</a:t>
            </a:r>
          </a:p>
          <a:p>
            <a:pPr marL="0" indent="0">
              <a:buNone/>
            </a:pPr>
            <a:endParaRPr lang="en-GB" dirty="0"/>
          </a:p>
        </p:txBody>
      </p:sp>
      <p:sp>
        <p:nvSpPr>
          <p:cNvPr id="4" name="Content Placeholder 3">
            <a:extLst>
              <a:ext uri="{FF2B5EF4-FFF2-40B4-BE49-F238E27FC236}">
                <a16:creationId xmlns:a16="http://schemas.microsoft.com/office/drawing/2014/main" id="{366119A2-380C-1D0E-C67C-59369995A0EA}"/>
              </a:ext>
            </a:extLst>
          </p:cNvPr>
          <p:cNvSpPr>
            <a:spLocks noGrp="1"/>
          </p:cNvSpPr>
          <p:nvPr>
            <p:ph sz="half" idx="2"/>
          </p:nvPr>
        </p:nvSpPr>
        <p:spPr/>
        <p:txBody>
          <a:bodyPr/>
          <a:lstStyle/>
          <a:p>
            <a:pPr eaLnBrk="1" hangingPunct="1">
              <a:defRPr/>
            </a:pPr>
            <a:r>
              <a:rPr lang="en-GB" altLang="cy-GB" dirty="0">
                <a:solidFill>
                  <a:srgbClr val="0070C0"/>
                </a:solidFill>
                <a:latin typeface="Arial" panose="020B0604020202020204" pitchFamily="34" charset="0"/>
              </a:rPr>
              <a:t>Fast mapping;</a:t>
            </a:r>
          </a:p>
          <a:p>
            <a:pPr eaLnBrk="1" hangingPunct="1">
              <a:defRPr/>
            </a:pPr>
            <a:r>
              <a:rPr lang="en-GB" altLang="cy-GB" dirty="0">
                <a:solidFill>
                  <a:srgbClr val="0070C0"/>
                </a:solidFill>
                <a:latin typeface="Arial" panose="020B0604020202020204" pitchFamily="34" charset="0"/>
              </a:rPr>
              <a:t>Morphological overgeneralisations ;</a:t>
            </a:r>
          </a:p>
          <a:p>
            <a:pPr eaLnBrk="1" hangingPunct="1">
              <a:defRPr/>
            </a:pPr>
            <a:r>
              <a:rPr lang="en-GB" altLang="cy-GB" dirty="0">
                <a:solidFill>
                  <a:srgbClr val="0070C0"/>
                </a:solidFill>
                <a:latin typeface="Arial" panose="020B0604020202020204" pitchFamily="34" charset="0"/>
              </a:rPr>
              <a:t>Semantic overextensions;</a:t>
            </a:r>
          </a:p>
          <a:p>
            <a:pPr eaLnBrk="1" hangingPunct="1">
              <a:defRPr/>
            </a:pPr>
            <a:r>
              <a:rPr lang="en-GB" altLang="cy-GB" i="1" dirty="0" err="1">
                <a:solidFill>
                  <a:srgbClr val="0070C0"/>
                </a:solidFill>
                <a:latin typeface="Arial" panose="020B0604020202020204" pitchFamily="34" charset="0"/>
              </a:rPr>
              <a:t>Gavagai</a:t>
            </a:r>
            <a:r>
              <a:rPr lang="en-GB" altLang="cy-GB" dirty="0">
                <a:solidFill>
                  <a:srgbClr val="0070C0"/>
                </a:solidFill>
                <a:latin typeface="Arial" panose="020B0604020202020204" pitchFamily="34" charset="0"/>
              </a:rPr>
              <a:t> problem (Quine, 1960).</a:t>
            </a:r>
          </a:p>
          <a:p>
            <a:pPr marL="0" indent="0" algn="r" eaLnBrk="1" hangingPunct="1">
              <a:buFontTx/>
              <a:buNone/>
              <a:defRPr/>
            </a:pPr>
            <a:r>
              <a:rPr lang="en-GB" altLang="cy-GB" sz="2000" dirty="0">
                <a:solidFill>
                  <a:srgbClr val="0070C0"/>
                </a:solidFill>
                <a:latin typeface="Arial" panose="020B0604020202020204" pitchFamily="34" charset="0"/>
              </a:rPr>
              <a:t>(Saxton, 2017)</a:t>
            </a:r>
          </a:p>
          <a:p>
            <a:pPr marL="0" indent="0">
              <a:buNone/>
            </a:pPr>
            <a:endParaRPr lang="en-GB" dirty="0"/>
          </a:p>
        </p:txBody>
      </p:sp>
    </p:spTree>
    <p:extLst>
      <p:ext uri="{BB962C8B-B14F-4D97-AF65-F5344CB8AC3E}">
        <p14:creationId xmlns:p14="http://schemas.microsoft.com/office/powerpoint/2010/main" val="39231562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CAA12-2DD2-D990-E36E-76E6F90C7803}"/>
              </a:ext>
            </a:extLst>
          </p:cNvPr>
          <p:cNvSpPr>
            <a:spLocks noGrp="1"/>
          </p:cNvSpPr>
          <p:nvPr>
            <p:ph type="title"/>
          </p:nvPr>
        </p:nvSpPr>
        <p:spPr/>
        <p:txBody>
          <a:bodyPr/>
          <a:lstStyle/>
          <a:p>
            <a:pPr algn="ctr"/>
            <a:r>
              <a:rPr lang="en-GB" altLang="cy-GB" dirty="0">
                <a:solidFill>
                  <a:srgbClr val="000000"/>
                </a:solidFill>
                <a:latin typeface="Arial" panose="020B0604020202020204" pitchFamily="34" charset="0"/>
              </a:rPr>
              <a:t>Mapio </a:t>
            </a:r>
            <a:r>
              <a:rPr lang="en-GB" altLang="cy-GB" dirty="0" err="1">
                <a:solidFill>
                  <a:srgbClr val="000000"/>
                </a:solidFill>
                <a:latin typeface="Arial" panose="020B0604020202020204" pitchFamily="34" charset="0"/>
              </a:rPr>
              <a:t>cyflym</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Fast mapping</a:t>
            </a:r>
            <a:endParaRPr lang="en-GB" dirty="0"/>
          </a:p>
        </p:txBody>
      </p:sp>
      <p:sp>
        <p:nvSpPr>
          <p:cNvPr id="3" name="Content Placeholder 2">
            <a:extLst>
              <a:ext uri="{FF2B5EF4-FFF2-40B4-BE49-F238E27FC236}">
                <a16:creationId xmlns:a16="http://schemas.microsoft.com/office/drawing/2014/main" id="{5FFA812F-3945-106C-727A-724DC12484A1}"/>
              </a:ext>
            </a:extLst>
          </p:cNvPr>
          <p:cNvSpPr>
            <a:spLocks noGrp="1"/>
          </p:cNvSpPr>
          <p:nvPr>
            <p:ph sz="half" idx="1"/>
          </p:nvPr>
        </p:nvSpPr>
        <p:spPr/>
        <p:txBody>
          <a:bodyPr>
            <a:normAutofit/>
          </a:bodyPr>
          <a:lstStyle/>
          <a:p>
            <a:pPr marL="0" indent="0">
              <a:buFontTx/>
              <a:buNone/>
              <a:defRPr/>
            </a:pPr>
            <a:r>
              <a:rPr lang="cy-GB" i="1" dirty="0">
                <a:latin typeface="Arial" panose="020B0604020202020204" pitchFamily="34" charset="0"/>
                <a:cs typeface="Arial" panose="020B0604020202020204" pitchFamily="34" charset="0"/>
              </a:rPr>
              <a:t>“gall un amlygiad i air newydd fod yn ddigonol i'w gyflwyno ym mhen y plentyn. "” </a:t>
            </a:r>
          </a:p>
          <a:p>
            <a:pPr marL="0" indent="0" algn="r">
              <a:buFontTx/>
              <a:buNone/>
              <a:defRPr/>
            </a:pPr>
            <a:r>
              <a:rPr lang="cy-GB" sz="1800" dirty="0">
                <a:latin typeface="Arial" panose="020B0604020202020204" pitchFamily="34" charset="0"/>
                <a:cs typeface="Arial" panose="020B0604020202020204" pitchFamily="34" charset="0"/>
              </a:rPr>
              <a:t>(</a:t>
            </a:r>
            <a:r>
              <a:rPr lang="cy-GB" sz="1800" dirty="0" err="1">
                <a:latin typeface="Arial" panose="020B0604020202020204" pitchFamily="34" charset="0"/>
                <a:cs typeface="Arial" panose="020B0604020202020204" pitchFamily="34" charset="0"/>
              </a:rPr>
              <a:t>Saxton</a:t>
            </a:r>
            <a:r>
              <a:rPr lang="cy-GB" sz="1800" dirty="0">
                <a:latin typeface="Arial" panose="020B0604020202020204" pitchFamily="34" charset="0"/>
                <a:cs typeface="Arial" panose="020B0604020202020204" pitchFamily="34" charset="0"/>
              </a:rPr>
              <a:t>, 2017, t. 161).</a:t>
            </a:r>
          </a:p>
          <a:p>
            <a:pPr marL="0" indent="0">
              <a:buFontTx/>
              <a:buNone/>
              <a:defRPr/>
            </a:pPr>
            <a:endParaRPr lang="cy-GB" dirty="0">
              <a:latin typeface="Arial" panose="020B0604020202020204" pitchFamily="34" charset="0"/>
              <a:cs typeface="Arial" panose="020B0604020202020204" pitchFamily="34" charset="0"/>
            </a:endParaRPr>
          </a:p>
          <a:p>
            <a:pPr marL="0" indent="0">
              <a:buFontTx/>
              <a:buNone/>
              <a:defRPr/>
            </a:pPr>
            <a:r>
              <a:rPr lang="cy-GB" dirty="0">
                <a:latin typeface="Arial" panose="020B0604020202020204" pitchFamily="34" charset="0"/>
                <a:cs typeface="Arial" panose="020B0604020202020204" pitchFamily="34" charset="0"/>
              </a:rPr>
              <a:t>“</a:t>
            </a:r>
            <a:r>
              <a:rPr lang="cy-GB" i="1" dirty="0">
                <a:latin typeface="Arial" panose="020B0604020202020204" pitchFamily="34" charset="0"/>
                <a:cs typeface="Arial" panose="020B0604020202020204" pitchFamily="34" charset="0"/>
              </a:rPr>
              <a:t>dewiniaeth dysgu geiriau</a:t>
            </a:r>
            <a:r>
              <a:rPr lang="cy-GB" dirty="0">
                <a:latin typeface="Arial" panose="020B0604020202020204" pitchFamily="34" charset="0"/>
                <a:cs typeface="Arial" panose="020B0604020202020204" pitchFamily="34" charset="0"/>
              </a:rPr>
              <a:t>” </a:t>
            </a:r>
          </a:p>
          <a:p>
            <a:pPr marL="0" indent="0" algn="r">
              <a:buFontTx/>
              <a:buNone/>
              <a:defRPr/>
            </a:pPr>
            <a:r>
              <a:rPr lang="cy-GB" sz="1800" dirty="0">
                <a:latin typeface="Arial" panose="020B0604020202020204" pitchFamily="34" charset="0"/>
                <a:cs typeface="Arial" panose="020B0604020202020204" pitchFamily="34" charset="0"/>
              </a:rPr>
              <a:t>(</a:t>
            </a:r>
            <a:r>
              <a:rPr lang="cy-GB" sz="1800" dirty="0" err="1">
                <a:latin typeface="Arial" panose="020B0604020202020204" pitchFamily="34" charset="0"/>
                <a:cs typeface="Arial" panose="020B0604020202020204" pitchFamily="34" charset="0"/>
              </a:rPr>
              <a:t>Carey</a:t>
            </a:r>
            <a:r>
              <a:rPr lang="cy-GB" sz="1800" dirty="0">
                <a:latin typeface="Arial" panose="020B0604020202020204" pitchFamily="34" charset="0"/>
                <a:cs typeface="Arial" panose="020B0604020202020204" pitchFamily="34" charset="0"/>
              </a:rPr>
              <a:t>, 1978).</a:t>
            </a:r>
          </a:p>
          <a:p>
            <a:pPr marL="0" indent="0">
              <a:buNone/>
            </a:pPr>
            <a:endParaRPr lang="en-GB" dirty="0"/>
          </a:p>
        </p:txBody>
      </p:sp>
      <p:sp>
        <p:nvSpPr>
          <p:cNvPr id="4" name="Content Placeholder 3">
            <a:extLst>
              <a:ext uri="{FF2B5EF4-FFF2-40B4-BE49-F238E27FC236}">
                <a16:creationId xmlns:a16="http://schemas.microsoft.com/office/drawing/2014/main" id="{05BC558C-E689-799B-2C4C-082FDF02542C}"/>
              </a:ext>
            </a:extLst>
          </p:cNvPr>
          <p:cNvSpPr>
            <a:spLocks noGrp="1"/>
          </p:cNvSpPr>
          <p:nvPr>
            <p:ph sz="half" idx="2"/>
          </p:nvPr>
        </p:nvSpPr>
        <p:spPr/>
        <p:txBody>
          <a:bodyPr>
            <a:normAutofit/>
          </a:bodyPr>
          <a:lstStyle/>
          <a:p>
            <a:pPr marL="0" indent="0">
              <a:buFontTx/>
              <a:buNone/>
              <a:defRPr/>
            </a:pPr>
            <a:r>
              <a:rPr lang="cy-GB" i="1" dirty="0">
                <a:solidFill>
                  <a:srgbClr val="0070C0"/>
                </a:solidFill>
                <a:latin typeface="Arial" panose="020B0604020202020204" pitchFamily="34" charset="0"/>
                <a:cs typeface="Arial" panose="020B0604020202020204" pitchFamily="34" charset="0"/>
              </a:rPr>
              <a:t>“a </a:t>
            </a:r>
            <a:r>
              <a:rPr lang="cy-GB" i="1" dirty="0" err="1">
                <a:solidFill>
                  <a:srgbClr val="0070C0"/>
                </a:solidFill>
                <a:latin typeface="Arial" panose="020B0604020202020204" pitchFamily="34" charset="0"/>
                <a:cs typeface="Arial" panose="020B0604020202020204" pitchFamily="34" charset="0"/>
              </a:rPr>
              <a:t>single</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exposure</a:t>
            </a:r>
            <a:r>
              <a:rPr lang="cy-GB" i="1" dirty="0">
                <a:solidFill>
                  <a:srgbClr val="0070C0"/>
                </a:solidFill>
                <a:latin typeface="Arial" panose="020B0604020202020204" pitchFamily="34" charset="0"/>
                <a:cs typeface="Arial" panose="020B0604020202020204" pitchFamily="34" charset="0"/>
              </a:rPr>
              <a:t> to a </a:t>
            </a:r>
            <a:r>
              <a:rPr lang="cy-GB" i="1" dirty="0" err="1">
                <a:solidFill>
                  <a:srgbClr val="0070C0"/>
                </a:solidFill>
                <a:latin typeface="Arial" panose="020B0604020202020204" pitchFamily="34" charset="0"/>
                <a:cs typeface="Arial" panose="020B0604020202020204" pitchFamily="34" charset="0"/>
              </a:rPr>
              <a:t>new</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word</a:t>
            </a:r>
            <a:r>
              <a:rPr lang="cy-GB" i="1" dirty="0">
                <a:solidFill>
                  <a:srgbClr val="0070C0"/>
                </a:solidFill>
                <a:latin typeface="Arial" panose="020B0604020202020204" pitchFamily="34" charset="0"/>
                <a:cs typeface="Arial" panose="020B0604020202020204" pitchFamily="34" charset="0"/>
              </a:rPr>
              <a:t> can be </a:t>
            </a:r>
            <a:r>
              <a:rPr lang="cy-GB" i="1" dirty="0" err="1">
                <a:solidFill>
                  <a:srgbClr val="0070C0"/>
                </a:solidFill>
                <a:latin typeface="Arial" panose="020B0604020202020204" pitchFamily="34" charset="0"/>
                <a:cs typeface="Arial" panose="020B0604020202020204" pitchFamily="34" charset="0"/>
              </a:rPr>
              <a:t>sufficient</a:t>
            </a:r>
            <a:r>
              <a:rPr lang="cy-GB" i="1" dirty="0">
                <a:solidFill>
                  <a:srgbClr val="0070C0"/>
                </a:solidFill>
                <a:latin typeface="Arial" panose="020B0604020202020204" pitchFamily="34" charset="0"/>
                <a:cs typeface="Arial" panose="020B0604020202020204" pitchFamily="34" charset="0"/>
              </a:rPr>
              <a:t> to </a:t>
            </a:r>
            <a:r>
              <a:rPr lang="cy-GB" i="1" dirty="0" err="1">
                <a:solidFill>
                  <a:srgbClr val="0070C0"/>
                </a:solidFill>
                <a:latin typeface="Arial" panose="020B0604020202020204" pitchFamily="34" charset="0"/>
                <a:cs typeface="Arial" panose="020B0604020202020204" pitchFamily="34" charset="0"/>
              </a:rPr>
              <a:t>lodge</a:t>
            </a:r>
            <a:r>
              <a:rPr lang="cy-GB" i="1" dirty="0">
                <a:solidFill>
                  <a:srgbClr val="0070C0"/>
                </a:solidFill>
                <a:latin typeface="Arial" panose="020B0604020202020204" pitchFamily="34" charset="0"/>
                <a:cs typeface="Arial" panose="020B0604020202020204" pitchFamily="34" charset="0"/>
              </a:rPr>
              <a:t> it </a:t>
            </a:r>
            <a:r>
              <a:rPr lang="cy-GB" i="1" dirty="0" err="1">
                <a:solidFill>
                  <a:srgbClr val="0070C0"/>
                </a:solidFill>
                <a:latin typeface="Arial" panose="020B0604020202020204" pitchFamily="34" charset="0"/>
                <a:cs typeface="Arial" panose="020B0604020202020204" pitchFamily="34" charset="0"/>
              </a:rPr>
              <a:t>in</a:t>
            </a:r>
            <a:r>
              <a:rPr lang="cy-GB" i="1" dirty="0">
                <a:solidFill>
                  <a:srgbClr val="0070C0"/>
                </a:solidFill>
                <a:latin typeface="Arial" panose="020B0604020202020204" pitchFamily="34" charset="0"/>
                <a:cs typeface="Arial" panose="020B0604020202020204" pitchFamily="34" charset="0"/>
              </a:rPr>
              <a:t> the </a:t>
            </a:r>
            <a:r>
              <a:rPr lang="cy-GB" i="1" dirty="0" err="1">
                <a:solidFill>
                  <a:srgbClr val="0070C0"/>
                </a:solidFill>
                <a:latin typeface="Arial" panose="020B0604020202020204" pitchFamily="34" charset="0"/>
                <a:cs typeface="Arial" panose="020B0604020202020204" pitchFamily="34" charset="0"/>
              </a:rPr>
              <a:t>child’s</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head</a:t>
            </a:r>
            <a:r>
              <a:rPr lang="cy-GB" dirty="0">
                <a:solidFill>
                  <a:srgbClr val="0070C0"/>
                </a:solidFill>
                <a:latin typeface="Arial" panose="020B0604020202020204" pitchFamily="34" charset="0"/>
                <a:cs typeface="Arial" panose="020B0604020202020204" pitchFamily="34" charset="0"/>
              </a:rPr>
              <a:t>” </a:t>
            </a:r>
          </a:p>
          <a:p>
            <a:pPr marL="0" indent="0" algn="r">
              <a:buFontTx/>
              <a:buNone/>
              <a:defRPr/>
            </a:pPr>
            <a:r>
              <a:rPr lang="cy-GB" sz="1800" dirty="0">
                <a:solidFill>
                  <a:srgbClr val="0070C0"/>
                </a:solidFill>
                <a:latin typeface="Arial" panose="020B0604020202020204" pitchFamily="34" charset="0"/>
                <a:cs typeface="Arial" panose="020B0604020202020204" pitchFamily="34" charset="0"/>
              </a:rPr>
              <a:t>(</a:t>
            </a:r>
            <a:r>
              <a:rPr lang="cy-GB" sz="1800" dirty="0" err="1">
                <a:solidFill>
                  <a:srgbClr val="0070C0"/>
                </a:solidFill>
                <a:latin typeface="Arial" panose="020B0604020202020204" pitchFamily="34" charset="0"/>
                <a:cs typeface="Arial" panose="020B0604020202020204" pitchFamily="34" charset="0"/>
              </a:rPr>
              <a:t>Saxton</a:t>
            </a:r>
            <a:r>
              <a:rPr lang="cy-GB" sz="1800" dirty="0">
                <a:solidFill>
                  <a:srgbClr val="0070C0"/>
                </a:solidFill>
                <a:latin typeface="Arial" panose="020B0604020202020204" pitchFamily="34" charset="0"/>
                <a:cs typeface="Arial" panose="020B0604020202020204" pitchFamily="34" charset="0"/>
              </a:rPr>
              <a:t>, 2017, p. 161).</a:t>
            </a:r>
          </a:p>
          <a:p>
            <a:pPr marL="0" indent="0">
              <a:buFontTx/>
              <a:buNone/>
              <a:defRPr/>
            </a:pPr>
            <a:endParaRPr lang="cy-GB" dirty="0">
              <a:solidFill>
                <a:srgbClr val="0070C0"/>
              </a:solidFill>
              <a:latin typeface="Arial" panose="020B0604020202020204" pitchFamily="34" charset="0"/>
              <a:cs typeface="Arial" panose="020B0604020202020204" pitchFamily="34" charset="0"/>
            </a:endParaRPr>
          </a:p>
          <a:p>
            <a:pPr marL="0" indent="0">
              <a:buFontTx/>
              <a:buNone/>
              <a:defRPr/>
            </a:pPr>
            <a:r>
              <a:rPr lang="cy-GB" dirty="0">
                <a:solidFill>
                  <a:srgbClr val="0070C0"/>
                </a:solidFill>
                <a:latin typeface="Arial" panose="020B0604020202020204" pitchFamily="34" charset="0"/>
                <a:cs typeface="Arial" panose="020B0604020202020204" pitchFamily="34" charset="0"/>
              </a:rPr>
              <a:t>“</a:t>
            </a:r>
            <a:r>
              <a:rPr lang="cy-GB" i="1" dirty="0" err="1">
                <a:solidFill>
                  <a:srgbClr val="0070C0"/>
                </a:solidFill>
                <a:latin typeface="Arial" panose="020B0604020202020204" pitchFamily="34" charset="0"/>
                <a:cs typeface="Arial" panose="020B0604020202020204" pitchFamily="34" charset="0"/>
              </a:rPr>
              <a:t>word-learning</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wizardry</a:t>
            </a:r>
            <a:r>
              <a:rPr lang="cy-GB" dirty="0">
                <a:solidFill>
                  <a:srgbClr val="0070C0"/>
                </a:solidFill>
                <a:latin typeface="Arial" panose="020B0604020202020204" pitchFamily="34" charset="0"/>
                <a:cs typeface="Arial" panose="020B0604020202020204" pitchFamily="34" charset="0"/>
              </a:rPr>
              <a:t>” </a:t>
            </a:r>
          </a:p>
          <a:p>
            <a:pPr marL="0" indent="0" algn="r">
              <a:buFontTx/>
              <a:buNone/>
              <a:defRPr/>
            </a:pPr>
            <a:r>
              <a:rPr lang="cy-GB" sz="1800" dirty="0">
                <a:solidFill>
                  <a:srgbClr val="0070C0"/>
                </a:solidFill>
                <a:latin typeface="Arial" panose="020B0604020202020204" pitchFamily="34" charset="0"/>
                <a:cs typeface="Arial" panose="020B0604020202020204" pitchFamily="34" charset="0"/>
              </a:rPr>
              <a:t>(</a:t>
            </a:r>
            <a:r>
              <a:rPr lang="cy-GB" sz="1800" dirty="0" err="1">
                <a:solidFill>
                  <a:srgbClr val="0070C0"/>
                </a:solidFill>
                <a:latin typeface="Arial" panose="020B0604020202020204" pitchFamily="34" charset="0"/>
                <a:cs typeface="Arial" panose="020B0604020202020204" pitchFamily="34" charset="0"/>
              </a:rPr>
              <a:t>Carey</a:t>
            </a:r>
            <a:r>
              <a:rPr lang="cy-GB" sz="1800" dirty="0">
                <a:solidFill>
                  <a:srgbClr val="0070C0"/>
                </a:solidFill>
                <a:latin typeface="Arial" panose="020B0604020202020204" pitchFamily="34" charset="0"/>
                <a:cs typeface="Arial" panose="020B0604020202020204" pitchFamily="34" charset="0"/>
              </a:rPr>
              <a:t>, 1978).</a:t>
            </a:r>
          </a:p>
          <a:p>
            <a:pPr marL="0" indent="0">
              <a:buNone/>
            </a:pPr>
            <a:endParaRPr lang="en-GB" dirty="0"/>
          </a:p>
        </p:txBody>
      </p:sp>
    </p:spTree>
    <p:extLst>
      <p:ext uri="{BB962C8B-B14F-4D97-AF65-F5344CB8AC3E}">
        <p14:creationId xmlns:p14="http://schemas.microsoft.com/office/powerpoint/2010/main" val="41575896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AEAFA-7C48-7E27-2D27-68D777FCB29C}"/>
              </a:ext>
            </a:extLst>
          </p:cNvPr>
          <p:cNvSpPr>
            <a:spLocks noGrp="1"/>
          </p:cNvSpPr>
          <p:nvPr>
            <p:ph type="title"/>
          </p:nvPr>
        </p:nvSpPr>
        <p:spPr/>
        <p:txBody>
          <a:bodyPr/>
          <a:lstStyle/>
          <a:p>
            <a:pPr algn="ctr"/>
            <a:r>
              <a:rPr lang="en-GB" altLang="cy-GB" dirty="0">
                <a:solidFill>
                  <a:srgbClr val="000000"/>
                </a:solidFill>
                <a:latin typeface="Arial" panose="020B0604020202020204" pitchFamily="34" charset="0"/>
              </a:rPr>
              <a:t>Mapio </a:t>
            </a:r>
            <a:r>
              <a:rPr lang="en-GB" altLang="cy-GB" dirty="0" err="1">
                <a:solidFill>
                  <a:srgbClr val="000000"/>
                </a:solidFill>
                <a:latin typeface="Arial" panose="020B0604020202020204" pitchFamily="34" charset="0"/>
              </a:rPr>
              <a:t>cyflym</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Fast mapping</a:t>
            </a:r>
            <a:endParaRPr lang="en-GB" dirty="0"/>
          </a:p>
        </p:txBody>
      </p:sp>
      <p:sp>
        <p:nvSpPr>
          <p:cNvPr id="3" name="Content Placeholder 2">
            <a:extLst>
              <a:ext uri="{FF2B5EF4-FFF2-40B4-BE49-F238E27FC236}">
                <a16:creationId xmlns:a16="http://schemas.microsoft.com/office/drawing/2014/main" id="{ED577561-9177-A460-98AC-AF57339390B1}"/>
              </a:ext>
            </a:extLst>
          </p:cNvPr>
          <p:cNvSpPr>
            <a:spLocks noGrp="1"/>
          </p:cNvSpPr>
          <p:nvPr>
            <p:ph sz="half" idx="1"/>
          </p:nvPr>
        </p:nvSpPr>
        <p:spPr>
          <a:xfrm>
            <a:off x="251520" y="1825624"/>
            <a:ext cx="4244280" cy="4123655"/>
          </a:xfrm>
        </p:spPr>
        <p:txBody>
          <a:bodyPr>
            <a:normAutofit lnSpcReduction="10000"/>
          </a:bodyPr>
          <a:lstStyle/>
          <a:p>
            <a:pPr>
              <a:defRPr/>
            </a:pPr>
            <a:r>
              <a:rPr lang="cy-GB" sz="3000" dirty="0">
                <a:latin typeface="Arial" panose="020B0604020202020204" pitchFamily="34" charset="0"/>
                <a:cs typeface="Arial" panose="020B0604020202020204" pitchFamily="34" charset="0"/>
              </a:rPr>
              <a:t>Rhwng 18 mis a 6 oed, mae plant yn dysgu 9 gair y dydd, </a:t>
            </a:r>
            <a:r>
              <a:rPr lang="cy-GB" sz="3000" b="1" dirty="0">
                <a:latin typeface="Arial" panose="020B0604020202020204" pitchFamily="34" charset="0"/>
                <a:cs typeface="Arial" panose="020B0604020202020204" pitchFamily="34" charset="0"/>
              </a:rPr>
              <a:t>bob</a:t>
            </a:r>
            <a:r>
              <a:rPr lang="cy-GB" sz="3000" dirty="0">
                <a:latin typeface="Arial" panose="020B0604020202020204" pitchFamily="34" charset="0"/>
                <a:cs typeface="Arial" panose="020B0604020202020204" pitchFamily="34" charset="0"/>
              </a:rPr>
              <a:t> dydd;</a:t>
            </a:r>
          </a:p>
          <a:p>
            <a:pPr>
              <a:defRPr/>
            </a:pPr>
            <a:r>
              <a:rPr lang="cy-GB" sz="3000" dirty="0">
                <a:latin typeface="Arial" panose="020B0604020202020204" pitchFamily="34" charset="0"/>
                <a:cs typeface="Arial" panose="020B0604020202020204" pitchFamily="34" charset="0"/>
              </a:rPr>
              <a:t>6 oed - geirfa o </a:t>
            </a:r>
            <a:r>
              <a:rPr lang="cy-GB" sz="2200" dirty="0">
                <a:latin typeface="Arial" panose="020B0604020202020204" pitchFamily="34" charset="0"/>
                <a:cs typeface="Arial" panose="020B0604020202020204" pitchFamily="34" charset="0"/>
              </a:rPr>
              <a:t>(tua)</a:t>
            </a:r>
            <a:r>
              <a:rPr lang="cy-GB" sz="3000" dirty="0">
                <a:latin typeface="Arial" panose="020B0604020202020204" pitchFamily="34" charset="0"/>
                <a:cs typeface="Arial" panose="020B0604020202020204" pitchFamily="34" charset="0"/>
              </a:rPr>
              <a:t> 14,000 gair;</a:t>
            </a:r>
          </a:p>
          <a:p>
            <a:pPr>
              <a:defRPr/>
            </a:pPr>
            <a:r>
              <a:rPr lang="cy-GB" sz="3000" dirty="0">
                <a:latin typeface="Arial" panose="020B0604020202020204" pitchFamily="34" charset="0"/>
                <a:cs typeface="Arial" panose="020B0604020202020204" pitchFamily="34" charset="0"/>
              </a:rPr>
              <a:t>Ar yr un pryd, maent hefyd yn gweithio allan ystyr y geiriau hyn.</a:t>
            </a:r>
          </a:p>
          <a:p>
            <a:pPr marL="0" indent="0">
              <a:buNone/>
            </a:pPr>
            <a:endParaRPr lang="en-GB" dirty="0"/>
          </a:p>
        </p:txBody>
      </p:sp>
      <p:sp>
        <p:nvSpPr>
          <p:cNvPr id="4" name="Content Placeholder 3">
            <a:extLst>
              <a:ext uri="{FF2B5EF4-FFF2-40B4-BE49-F238E27FC236}">
                <a16:creationId xmlns:a16="http://schemas.microsoft.com/office/drawing/2014/main" id="{2DEAAD8D-FD3B-5F42-7064-F9F2FBD54105}"/>
              </a:ext>
            </a:extLst>
          </p:cNvPr>
          <p:cNvSpPr>
            <a:spLocks noGrp="1"/>
          </p:cNvSpPr>
          <p:nvPr>
            <p:ph sz="half" idx="2"/>
          </p:nvPr>
        </p:nvSpPr>
        <p:spPr>
          <a:xfrm>
            <a:off x="4648200" y="1825625"/>
            <a:ext cx="4244280" cy="4123654"/>
          </a:xfrm>
        </p:spPr>
        <p:txBody>
          <a:bodyPr>
            <a:noAutofit/>
          </a:bodyPr>
          <a:lstStyle/>
          <a:p>
            <a:pPr>
              <a:defRPr/>
            </a:pPr>
            <a:r>
              <a:rPr lang="cy-GB" dirty="0">
                <a:solidFill>
                  <a:srgbClr val="0070C0"/>
                </a:solidFill>
                <a:latin typeface="Arial" panose="020B0604020202020204" pitchFamily="34" charset="0"/>
                <a:cs typeface="Arial" panose="020B0604020202020204" pitchFamily="34" charset="0"/>
              </a:rPr>
              <a:t>Between 18 </a:t>
            </a:r>
            <a:r>
              <a:rPr lang="cy-GB" dirty="0" err="1">
                <a:solidFill>
                  <a:srgbClr val="0070C0"/>
                </a:solidFill>
                <a:latin typeface="Arial" panose="020B0604020202020204" pitchFamily="34" charset="0"/>
                <a:cs typeface="Arial" panose="020B0604020202020204" pitchFamily="34" charset="0"/>
              </a:rPr>
              <a:t>months</a:t>
            </a:r>
            <a:r>
              <a:rPr lang="cy-GB" dirty="0">
                <a:solidFill>
                  <a:srgbClr val="0070C0"/>
                </a:solidFill>
                <a:latin typeface="Arial" panose="020B0604020202020204" pitchFamily="34" charset="0"/>
                <a:cs typeface="Arial" panose="020B0604020202020204" pitchFamily="34" charset="0"/>
              </a:rPr>
              <a:t> and 6 </a:t>
            </a:r>
            <a:r>
              <a:rPr lang="cy-GB" dirty="0" err="1">
                <a:solidFill>
                  <a:srgbClr val="0070C0"/>
                </a:solidFill>
                <a:latin typeface="Arial" panose="020B0604020202020204" pitchFamily="34" charset="0"/>
                <a:cs typeface="Arial" panose="020B0604020202020204" pitchFamily="34" charset="0"/>
              </a:rPr>
              <a:t>years</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children</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learn</a:t>
            </a:r>
            <a:r>
              <a:rPr lang="cy-GB" dirty="0">
                <a:solidFill>
                  <a:srgbClr val="0070C0"/>
                </a:solidFill>
                <a:latin typeface="Arial" panose="020B0604020202020204" pitchFamily="34" charset="0"/>
                <a:cs typeface="Arial" panose="020B0604020202020204" pitchFamily="34" charset="0"/>
              </a:rPr>
              <a:t> 9 </a:t>
            </a:r>
            <a:r>
              <a:rPr lang="cy-GB" dirty="0" err="1">
                <a:solidFill>
                  <a:srgbClr val="0070C0"/>
                </a:solidFill>
                <a:latin typeface="Arial" panose="020B0604020202020204" pitchFamily="34" charset="0"/>
                <a:cs typeface="Arial" panose="020B0604020202020204" pitchFamily="34" charset="0"/>
              </a:rPr>
              <a:t>words</a:t>
            </a:r>
            <a:r>
              <a:rPr lang="cy-GB" dirty="0">
                <a:solidFill>
                  <a:srgbClr val="0070C0"/>
                </a:solidFill>
                <a:latin typeface="Arial" panose="020B0604020202020204" pitchFamily="34" charset="0"/>
                <a:cs typeface="Arial" panose="020B0604020202020204" pitchFamily="34" charset="0"/>
              </a:rPr>
              <a:t> a </a:t>
            </a:r>
            <a:r>
              <a:rPr lang="cy-GB" dirty="0" err="1">
                <a:solidFill>
                  <a:srgbClr val="0070C0"/>
                </a:solidFill>
                <a:latin typeface="Arial" panose="020B0604020202020204" pitchFamily="34" charset="0"/>
                <a:cs typeface="Arial" panose="020B0604020202020204" pitchFamily="34" charset="0"/>
              </a:rPr>
              <a:t>day</a:t>
            </a:r>
            <a:r>
              <a:rPr lang="cy-GB" dirty="0">
                <a:solidFill>
                  <a:srgbClr val="0070C0"/>
                </a:solidFill>
                <a:latin typeface="Arial" panose="020B0604020202020204" pitchFamily="34" charset="0"/>
                <a:cs typeface="Arial" panose="020B0604020202020204" pitchFamily="34" charset="0"/>
              </a:rPr>
              <a:t>, </a:t>
            </a:r>
            <a:r>
              <a:rPr lang="cy-GB" b="1" dirty="0" err="1">
                <a:solidFill>
                  <a:srgbClr val="0070C0"/>
                </a:solidFill>
                <a:latin typeface="Arial" panose="020B0604020202020204" pitchFamily="34" charset="0"/>
                <a:cs typeface="Arial" panose="020B0604020202020204" pitchFamily="34" charset="0"/>
              </a:rPr>
              <a:t>every</a:t>
            </a:r>
            <a:r>
              <a:rPr lang="cy-GB" b="1"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day</a:t>
            </a:r>
            <a:r>
              <a:rPr lang="cy-GB" dirty="0">
                <a:solidFill>
                  <a:srgbClr val="0070C0"/>
                </a:solidFill>
                <a:latin typeface="Arial" panose="020B0604020202020204" pitchFamily="34" charset="0"/>
                <a:cs typeface="Arial" panose="020B0604020202020204" pitchFamily="34" charset="0"/>
              </a:rPr>
              <a:t>;</a:t>
            </a:r>
          </a:p>
          <a:p>
            <a:pPr>
              <a:defRPr/>
            </a:pPr>
            <a:r>
              <a:rPr lang="cy-GB" dirty="0">
                <a:solidFill>
                  <a:srgbClr val="0070C0"/>
                </a:solidFill>
                <a:latin typeface="Arial" panose="020B0604020202020204" pitchFamily="34" charset="0"/>
                <a:cs typeface="Arial" panose="020B0604020202020204" pitchFamily="34" charset="0"/>
              </a:rPr>
              <a:t>At 6 </a:t>
            </a:r>
            <a:r>
              <a:rPr lang="cy-GB" dirty="0" err="1">
                <a:solidFill>
                  <a:srgbClr val="0070C0"/>
                </a:solidFill>
                <a:latin typeface="Arial" panose="020B0604020202020204" pitchFamily="34" charset="0"/>
                <a:cs typeface="Arial" panose="020B0604020202020204" pitchFamily="34" charset="0"/>
              </a:rPr>
              <a:t>years</a:t>
            </a:r>
            <a:r>
              <a:rPr lang="cy-GB" dirty="0">
                <a:solidFill>
                  <a:srgbClr val="0070C0"/>
                </a:solidFill>
                <a:latin typeface="Arial" panose="020B0604020202020204" pitchFamily="34" charset="0"/>
                <a:cs typeface="Arial" panose="020B0604020202020204" pitchFamily="34" charset="0"/>
              </a:rPr>
              <a:t> – </a:t>
            </a:r>
            <a:r>
              <a:rPr lang="cy-GB" dirty="0" err="1">
                <a:solidFill>
                  <a:srgbClr val="0070C0"/>
                </a:solidFill>
                <a:latin typeface="Arial" panose="020B0604020202020204" pitchFamily="34" charset="0"/>
                <a:cs typeface="Arial" panose="020B0604020202020204" pitchFamily="34" charset="0"/>
              </a:rPr>
              <a:t>vocabulary</a:t>
            </a:r>
            <a:r>
              <a:rPr lang="cy-GB" dirty="0">
                <a:solidFill>
                  <a:srgbClr val="0070C0"/>
                </a:solidFill>
                <a:latin typeface="Arial" panose="020B0604020202020204" pitchFamily="34" charset="0"/>
                <a:cs typeface="Arial" panose="020B0604020202020204" pitchFamily="34" charset="0"/>
              </a:rPr>
              <a:t> of 14,000 </a:t>
            </a:r>
            <a:r>
              <a:rPr lang="cy-GB" dirty="0" err="1">
                <a:solidFill>
                  <a:srgbClr val="0070C0"/>
                </a:solidFill>
                <a:latin typeface="Arial" panose="020B0604020202020204" pitchFamily="34" charset="0"/>
                <a:cs typeface="Arial" panose="020B0604020202020204" pitchFamily="34" charset="0"/>
              </a:rPr>
              <a:t>words</a:t>
            </a:r>
            <a:r>
              <a:rPr lang="cy-GB" dirty="0">
                <a:solidFill>
                  <a:srgbClr val="0070C0"/>
                </a:solidFill>
                <a:latin typeface="Arial" panose="020B0604020202020204" pitchFamily="34" charset="0"/>
                <a:cs typeface="Arial" panose="020B0604020202020204" pitchFamily="34" charset="0"/>
              </a:rPr>
              <a:t> </a:t>
            </a:r>
            <a:r>
              <a:rPr lang="cy-GB" sz="2000" dirty="0">
                <a:solidFill>
                  <a:srgbClr val="0070C0"/>
                </a:solidFill>
                <a:latin typeface="Arial" panose="020B0604020202020204" pitchFamily="34" charset="0"/>
                <a:cs typeface="Arial" panose="020B0604020202020204" pitchFamily="34" charset="0"/>
              </a:rPr>
              <a:t>(</a:t>
            </a:r>
            <a:r>
              <a:rPr lang="cy-GB" sz="2000" dirty="0" err="1">
                <a:solidFill>
                  <a:srgbClr val="0070C0"/>
                </a:solidFill>
                <a:latin typeface="Arial" panose="020B0604020202020204" pitchFamily="34" charset="0"/>
                <a:cs typeface="Arial" panose="020B0604020202020204" pitchFamily="34" charset="0"/>
              </a:rPr>
              <a:t>approx</a:t>
            </a:r>
            <a:r>
              <a:rPr lang="cy-GB" sz="2000" dirty="0">
                <a:solidFill>
                  <a:srgbClr val="0070C0"/>
                </a:solidFill>
                <a:latin typeface="Arial" panose="020B0604020202020204" pitchFamily="34" charset="0"/>
                <a:cs typeface="Arial" panose="020B0604020202020204" pitchFamily="34" charset="0"/>
              </a:rPr>
              <a:t>.);</a:t>
            </a:r>
            <a:endParaRPr lang="cy-GB" dirty="0">
              <a:solidFill>
                <a:srgbClr val="0070C0"/>
              </a:solidFill>
              <a:latin typeface="Arial" panose="020B0604020202020204" pitchFamily="34" charset="0"/>
              <a:cs typeface="Arial" panose="020B0604020202020204" pitchFamily="34" charset="0"/>
            </a:endParaRPr>
          </a:p>
          <a:p>
            <a:pPr>
              <a:defRPr/>
            </a:pPr>
            <a:r>
              <a:rPr lang="cy-GB" dirty="0">
                <a:solidFill>
                  <a:srgbClr val="0070C0"/>
                </a:solidFill>
                <a:latin typeface="Arial" panose="020B0604020202020204" pitchFamily="34" charset="0"/>
                <a:cs typeface="Arial" panose="020B0604020202020204" pitchFamily="34" charset="0"/>
              </a:rPr>
              <a:t>At the </a:t>
            </a:r>
            <a:r>
              <a:rPr lang="cy-GB" dirty="0" err="1">
                <a:solidFill>
                  <a:srgbClr val="0070C0"/>
                </a:solidFill>
                <a:latin typeface="Arial" panose="020B0604020202020204" pitchFamily="34" charset="0"/>
                <a:cs typeface="Arial" panose="020B0604020202020204" pitchFamily="34" charset="0"/>
              </a:rPr>
              <a:t>same</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time</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they</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are</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also</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working</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out</a:t>
            </a:r>
            <a:r>
              <a:rPr lang="cy-GB" dirty="0">
                <a:solidFill>
                  <a:srgbClr val="0070C0"/>
                </a:solidFill>
                <a:latin typeface="Arial" panose="020B0604020202020204" pitchFamily="34" charset="0"/>
                <a:cs typeface="Arial" panose="020B0604020202020204" pitchFamily="34" charset="0"/>
              </a:rPr>
              <a:t> the </a:t>
            </a:r>
            <a:r>
              <a:rPr lang="cy-GB" dirty="0" err="1">
                <a:solidFill>
                  <a:srgbClr val="0070C0"/>
                </a:solidFill>
                <a:latin typeface="Arial" panose="020B0604020202020204" pitchFamily="34" charset="0"/>
                <a:cs typeface="Arial" panose="020B0604020202020204" pitchFamily="34" charset="0"/>
              </a:rPr>
              <a:t>meaning</a:t>
            </a:r>
            <a:r>
              <a:rPr lang="cy-GB" dirty="0">
                <a:solidFill>
                  <a:srgbClr val="0070C0"/>
                </a:solidFill>
                <a:latin typeface="Arial" panose="020B0604020202020204" pitchFamily="34" charset="0"/>
                <a:cs typeface="Arial" panose="020B0604020202020204" pitchFamily="34" charset="0"/>
              </a:rPr>
              <a:t> of </a:t>
            </a:r>
            <a:r>
              <a:rPr lang="cy-GB" dirty="0" err="1">
                <a:solidFill>
                  <a:srgbClr val="0070C0"/>
                </a:solidFill>
                <a:latin typeface="Arial" panose="020B0604020202020204" pitchFamily="34" charset="0"/>
                <a:cs typeface="Arial" panose="020B0604020202020204" pitchFamily="34" charset="0"/>
              </a:rPr>
              <a:t>these</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words</a:t>
            </a:r>
            <a:r>
              <a:rPr lang="cy-GB" dirty="0">
                <a:solidFill>
                  <a:srgbClr val="0070C0"/>
                </a:solidFill>
                <a:latin typeface="Arial" panose="020B0604020202020204" pitchFamily="34" charset="0"/>
                <a:cs typeface="Arial" panose="020B0604020202020204" pitchFamily="34" charset="0"/>
              </a:rPr>
              <a:t>.</a:t>
            </a:r>
            <a:endParaRPr lang="en-GB" dirty="0"/>
          </a:p>
        </p:txBody>
      </p:sp>
    </p:spTree>
    <p:extLst>
      <p:ext uri="{BB962C8B-B14F-4D97-AF65-F5344CB8AC3E}">
        <p14:creationId xmlns:p14="http://schemas.microsoft.com/office/powerpoint/2010/main" val="1971113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68A9B-6A61-A955-105C-8FE574175C47}"/>
              </a:ext>
            </a:extLst>
          </p:cNvPr>
          <p:cNvSpPr>
            <a:spLocks noGrp="1"/>
          </p:cNvSpPr>
          <p:nvPr>
            <p:ph type="title"/>
          </p:nvPr>
        </p:nvSpPr>
        <p:spPr>
          <a:xfrm>
            <a:off x="179512" y="365125"/>
            <a:ext cx="8640960" cy="1325563"/>
          </a:xfrm>
        </p:spPr>
        <p:txBody>
          <a:bodyPr>
            <a:normAutofit fontScale="90000"/>
          </a:bodyPr>
          <a:lstStyle/>
          <a:p>
            <a:pPr algn="ctr"/>
            <a:r>
              <a:rPr lang="en-GB" altLang="cy-GB" dirty="0">
                <a:solidFill>
                  <a:srgbClr val="000000"/>
                </a:solidFill>
                <a:latin typeface="Arial" panose="020B0604020202020204" pitchFamily="34" charset="0"/>
              </a:rPr>
              <a:t>Gor-</a:t>
            </a:r>
            <a:r>
              <a:rPr lang="en-GB" altLang="cy-GB" dirty="0" err="1">
                <a:solidFill>
                  <a:srgbClr val="000000"/>
                </a:solidFill>
                <a:latin typeface="Arial" panose="020B0604020202020204" pitchFamily="34" charset="0"/>
              </a:rPr>
              <a:t>gyffredinoli</a:t>
            </a:r>
            <a:r>
              <a:rPr lang="en-GB" altLang="cy-GB" dirty="0">
                <a:solidFill>
                  <a:srgbClr val="000000"/>
                </a:solidFill>
                <a:latin typeface="Arial" panose="020B0604020202020204" pitchFamily="34" charset="0"/>
              </a:rPr>
              <a:t> </a:t>
            </a:r>
            <a:r>
              <a:rPr lang="en-GB" altLang="cy-GB" dirty="0" err="1">
                <a:solidFill>
                  <a:srgbClr val="000000"/>
                </a:solidFill>
                <a:latin typeface="Arial" panose="020B0604020202020204" pitchFamily="34" charset="0"/>
              </a:rPr>
              <a:t>morffolegol</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Morphological overgeneralisations</a:t>
            </a:r>
            <a:endParaRPr lang="en-GB" dirty="0"/>
          </a:p>
        </p:txBody>
      </p:sp>
      <p:sp>
        <p:nvSpPr>
          <p:cNvPr id="3" name="Content Placeholder 2">
            <a:extLst>
              <a:ext uri="{FF2B5EF4-FFF2-40B4-BE49-F238E27FC236}">
                <a16:creationId xmlns:a16="http://schemas.microsoft.com/office/drawing/2014/main" id="{3779E5F7-5E2A-5344-F7AC-5D3D49710631}"/>
              </a:ext>
            </a:extLst>
          </p:cNvPr>
          <p:cNvSpPr>
            <a:spLocks noGrp="1"/>
          </p:cNvSpPr>
          <p:nvPr>
            <p:ph sz="half" idx="1"/>
          </p:nvPr>
        </p:nvSpPr>
        <p:spPr/>
        <p:txBody>
          <a:bodyPr>
            <a:normAutofit/>
          </a:bodyPr>
          <a:lstStyle/>
          <a:p>
            <a:pPr marL="0" indent="0">
              <a:buFontTx/>
              <a:buNone/>
              <a:defRPr/>
            </a:pPr>
            <a:r>
              <a:rPr lang="en-GB" dirty="0">
                <a:latin typeface="Arial" panose="020B0604020202020204" pitchFamily="34" charset="0"/>
                <a:cs typeface="Arial" panose="020B0604020202020204" pitchFamily="34" charset="0"/>
              </a:rPr>
              <a:t>“</a:t>
            </a:r>
            <a:r>
              <a:rPr lang="en-GB" i="1" dirty="0" err="1">
                <a:latin typeface="Arial" panose="020B0604020202020204" pitchFamily="34" charset="0"/>
                <a:cs typeface="Arial" panose="020B0604020202020204" pitchFamily="34" charset="0"/>
              </a:rPr>
              <a:t>gor-gyffredinoli</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yw</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cymhwyso</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rheol</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ieithyddol</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cyffredinoli</a:t>
            </a:r>
            <a:r>
              <a:rPr lang="en-GB" i="1" dirty="0">
                <a:latin typeface="Arial" panose="020B0604020202020204" pitchFamily="34" charset="0"/>
                <a:cs typeface="Arial" panose="020B0604020202020204" pitchFamily="34" charset="0"/>
              </a:rPr>
              <a:t>) y </a:t>
            </a:r>
            <a:r>
              <a:rPr lang="en-GB" i="1" dirty="0" err="1">
                <a:latin typeface="Arial" panose="020B0604020202020204" pitchFamily="34" charset="0"/>
                <a:cs typeface="Arial" panose="020B0604020202020204" pitchFamily="34" charset="0"/>
              </a:rPr>
              <a:t>tu</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hwnt</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i'w</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gyfyngiadau</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arferol</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gyda'r</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canlyniad</a:t>
            </a:r>
            <a:r>
              <a:rPr lang="en-GB" i="1" dirty="0">
                <a:latin typeface="Arial" panose="020B0604020202020204" pitchFamily="34" charset="0"/>
                <a:cs typeface="Arial" panose="020B0604020202020204" pitchFamily="34" charset="0"/>
              </a:rPr>
              <a:t> bod </a:t>
            </a:r>
            <a:r>
              <a:rPr lang="en-GB" i="1" dirty="0" err="1">
                <a:latin typeface="Arial" panose="020B0604020202020204" pitchFamily="34" charset="0"/>
                <a:cs typeface="Arial" panose="020B0604020202020204" pitchFamily="34" charset="0"/>
              </a:rPr>
              <a:t>gwallau'n</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cael</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eu</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cynhyrchu</a:t>
            </a:r>
            <a:r>
              <a:rPr lang="en-GB" dirty="0">
                <a:latin typeface="Arial" panose="020B0604020202020204" pitchFamily="34" charset="0"/>
                <a:cs typeface="Arial" panose="020B0604020202020204" pitchFamily="34" charset="0"/>
              </a:rPr>
              <a:t>” </a:t>
            </a:r>
          </a:p>
          <a:p>
            <a:pPr marL="0" indent="0" algn="r">
              <a:buFontTx/>
              <a:buNone/>
              <a:defRPr/>
            </a:pPr>
            <a:r>
              <a:rPr lang="en-GB" sz="1800" dirty="0">
                <a:latin typeface="Arial" panose="020B0604020202020204" pitchFamily="34" charset="0"/>
                <a:cs typeface="Arial" panose="020B0604020202020204" pitchFamily="34" charset="0"/>
              </a:rPr>
              <a:t>(Saxton, t.245). </a:t>
            </a:r>
          </a:p>
          <a:p>
            <a:pPr marL="0" indent="0">
              <a:buNone/>
            </a:pPr>
            <a:endParaRPr lang="en-GB" dirty="0"/>
          </a:p>
        </p:txBody>
      </p:sp>
      <p:sp>
        <p:nvSpPr>
          <p:cNvPr id="4" name="Content Placeholder 3">
            <a:extLst>
              <a:ext uri="{FF2B5EF4-FFF2-40B4-BE49-F238E27FC236}">
                <a16:creationId xmlns:a16="http://schemas.microsoft.com/office/drawing/2014/main" id="{D2D3C441-74A4-8905-EB6B-AB41D4CFDA4A}"/>
              </a:ext>
            </a:extLst>
          </p:cNvPr>
          <p:cNvSpPr>
            <a:spLocks noGrp="1"/>
          </p:cNvSpPr>
          <p:nvPr>
            <p:ph sz="half" idx="2"/>
          </p:nvPr>
        </p:nvSpPr>
        <p:spPr/>
        <p:txBody>
          <a:bodyPr>
            <a:normAutofit/>
          </a:bodyPr>
          <a:lstStyle/>
          <a:p>
            <a:pPr marL="0" indent="0">
              <a:buFontTx/>
              <a:buNone/>
              <a:defRPr/>
            </a:pPr>
            <a:r>
              <a:rPr lang="cy-GB" i="1" dirty="0">
                <a:solidFill>
                  <a:srgbClr val="0070C0"/>
                </a:solidFill>
                <a:latin typeface="Arial" panose="020B0604020202020204" pitchFamily="34" charset="0"/>
                <a:cs typeface="Arial" panose="020B0604020202020204" pitchFamily="34" charset="0"/>
              </a:rPr>
              <a:t>“overgeneralization is the </a:t>
            </a:r>
            <a:r>
              <a:rPr lang="cy-GB" i="1" dirty="0" err="1">
                <a:solidFill>
                  <a:srgbClr val="0070C0"/>
                </a:solidFill>
                <a:latin typeface="Arial" panose="020B0604020202020204" pitchFamily="34" charset="0"/>
                <a:cs typeface="Arial" panose="020B0604020202020204" pitchFamily="34" charset="0"/>
              </a:rPr>
              <a:t>application</a:t>
            </a:r>
            <a:r>
              <a:rPr lang="cy-GB" i="1" dirty="0">
                <a:solidFill>
                  <a:srgbClr val="0070C0"/>
                </a:solidFill>
                <a:latin typeface="Arial" panose="020B0604020202020204" pitchFamily="34" charset="0"/>
                <a:cs typeface="Arial" panose="020B0604020202020204" pitchFamily="34" charset="0"/>
              </a:rPr>
              <a:t> of a </a:t>
            </a:r>
            <a:r>
              <a:rPr lang="cy-GB" i="1" dirty="0" err="1">
                <a:solidFill>
                  <a:srgbClr val="0070C0"/>
                </a:solidFill>
                <a:latin typeface="Arial" panose="020B0604020202020204" pitchFamily="34" charset="0"/>
                <a:cs typeface="Arial" panose="020B0604020202020204" pitchFamily="34" charset="0"/>
              </a:rPr>
              <a:t>linguistic</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rule</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generalization</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beyond</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its</a:t>
            </a:r>
            <a:r>
              <a:rPr lang="cy-GB" i="1" dirty="0">
                <a:solidFill>
                  <a:srgbClr val="0070C0"/>
                </a:solidFill>
                <a:latin typeface="Arial" panose="020B0604020202020204" pitchFamily="34" charset="0"/>
                <a:cs typeface="Arial" panose="020B0604020202020204" pitchFamily="34" charset="0"/>
              </a:rPr>
              <a:t> normal </a:t>
            </a:r>
            <a:r>
              <a:rPr lang="cy-GB" i="1" dirty="0" err="1">
                <a:solidFill>
                  <a:srgbClr val="0070C0"/>
                </a:solidFill>
                <a:latin typeface="Arial" panose="020B0604020202020204" pitchFamily="34" charset="0"/>
                <a:cs typeface="Arial" panose="020B0604020202020204" pitchFamily="34" charset="0"/>
              </a:rPr>
              <a:t>confines</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with</a:t>
            </a:r>
            <a:r>
              <a:rPr lang="cy-GB" i="1" dirty="0">
                <a:solidFill>
                  <a:srgbClr val="0070C0"/>
                </a:solidFill>
                <a:latin typeface="Arial" panose="020B0604020202020204" pitchFamily="34" charset="0"/>
                <a:cs typeface="Arial" panose="020B0604020202020204" pitchFamily="34" charset="0"/>
              </a:rPr>
              <a:t> the </a:t>
            </a:r>
            <a:r>
              <a:rPr lang="cy-GB" i="1" dirty="0" err="1">
                <a:solidFill>
                  <a:srgbClr val="0070C0"/>
                </a:solidFill>
                <a:latin typeface="Arial" panose="020B0604020202020204" pitchFamily="34" charset="0"/>
                <a:cs typeface="Arial" panose="020B0604020202020204" pitchFamily="34" charset="0"/>
              </a:rPr>
              <a:t>result</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that</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errors</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are</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produced</a:t>
            </a:r>
            <a:r>
              <a:rPr lang="cy-GB" dirty="0">
                <a:solidFill>
                  <a:srgbClr val="0070C0"/>
                </a:solidFill>
                <a:latin typeface="Arial" panose="020B0604020202020204" pitchFamily="34" charset="0"/>
                <a:cs typeface="Arial" panose="020B0604020202020204" pitchFamily="34" charset="0"/>
              </a:rPr>
              <a:t>” </a:t>
            </a:r>
          </a:p>
          <a:p>
            <a:pPr marL="0" indent="0" algn="r">
              <a:buFontTx/>
              <a:buNone/>
              <a:defRPr/>
            </a:pPr>
            <a:r>
              <a:rPr lang="cy-GB" sz="1800" dirty="0">
                <a:solidFill>
                  <a:srgbClr val="0070C0"/>
                </a:solidFill>
                <a:latin typeface="Arial" panose="020B0604020202020204" pitchFamily="34" charset="0"/>
                <a:cs typeface="Arial" panose="020B0604020202020204" pitchFamily="34" charset="0"/>
              </a:rPr>
              <a:t>(</a:t>
            </a:r>
            <a:r>
              <a:rPr lang="cy-GB" sz="1800" dirty="0" err="1">
                <a:solidFill>
                  <a:srgbClr val="0070C0"/>
                </a:solidFill>
                <a:latin typeface="Arial" panose="020B0604020202020204" pitchFamily="34" charset="0"/>
                <a:cs typeface="Arial" panose="020B0604020202020204" pitchFamily="34" charset="0"/>
              </a:rPr>
              <a:t>Saxton</a:t>
            </a:r>
            <a:r>
              <a:rPr lang="cy-GB" sz="1800" dirty="0">
                <a:solidFill>
                  <a:srgbClr val="0070C0"/>
                </a:solidFill>
                <a:latin typeface="Arial" panose="020B0604020202020204" pitchFamily="34" charset="0"/>
                <a:cs typeface="Arial" panose="020B0604020202020204" pitchFamily="34" charset="0"/>
              </a:rPr>
              <a:t>, 2017, p.245).</a:t>
            </a:r>
          </a:p>
          <a:p>
            <a:pPr marL="0" indent="0">
              <a:buNone/>
            </a:pPr>
            <a:endParaRPr lang="en-GB" dirty="0"/>
          </a:p>
        </p:txBody>
      </p:sp>
    </p:spTree>
    <p:extLst>
      <p:ext uri="{BB962C8B-B14F-4D97-AF65-F5344CB8AC3E}">
        <p14:creationId xmlns:p14="http://schemas.microsoft.com/office/powerpoint/2010/main" val="8289964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42AEA-87AF-708A-C393-A008ACC9732A}"/>
              </a:ext>
            </a:extLst>
          </p:cNvPr>
          <p:cNvSpPr>
            <a:spLocks noGrp="1"/>
          </p:cNvSpPr>
          <p:nvPr>
            <p:ph type="title"/>
          </p:nvPr>
        </p:nvSpPr>
        <p:spPr>
          <a:xfrm>
            <a:off x="251520" y="365125"/>
            <a:ext cx="8640960" cy="1325563"/>
          </a:xfrm>
        </p:spPr>
        <p:txBody>
          <a:bodyPr>
            <a:normAutofit fontScale="90000"/>
          </a:bodyPr>
          <a:lstStyle/>
          <a:p>
            <a:pPr algn="ctr"/>
            <a:r>
              <a:rPr lang="en-GB" altLang="cy-GB" dirty="0">
                <a:solidFill>
                  <a:srgbClr val="000000"/>
                </a:solidFill>
                <a:latin typeface="Arial" panose="020B0604020202020204" pitchFamily="34" charset="0"/>
              </a:rPr>
              <a:t>Gor-</a:t>
            </a:r>
            <a:r>
              <a:rPr lang="en-GB" altLang="cy-GB" dirty="0" err="1">
                <a:solidFill>
                  <a:srgbClr val="000000"/>
                </a:solidFill>
                <a:latin typeface="Arial" panose="020B0604020202020204" pitchFamily="34" charset="0"/>
              </a:rPr>
              <a:t>gyffredinoli</a:t>
            </a:r>
            <a:r>
              <a:rPr lang="en-GB" altLang="cy-GB" dirty="0">
                <a:solidFill>
                  <a:srgbClr val="000000"/>
                </a:solidFill>
                <a:latin typeface="Arial" panose="020B0604020202020204" pitchFamily="34" charset="0"/>
              </a:rPr>
              <a:t> </a:t>
            </a:r>
            <a:r>
              <a:rPr lang="en-GB" altLang="cy-GB" dirty="0" err="1">
                <a:solidFill>
                  <a:srgbClr val="000000"/>
                </a:solidFill>
                <a:latin typeface="Arial" panose="020B0604020202020204" pitchFamily="34" charset="0"/>
              </a:rPr>
              <a:t>morffolegol</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Morphological overgeneralisations</a:t>
            </a:r>
            <a:endParaRPr lang="en-GB" dirty="0"/>
          </a:p>
        </p:txBody>
      </p:sp>
      <p:sp>
        <p:nvSpPr>
          <p:cNvPr id="3" name="Content Placeholder 2">
            <a:extLst>
              <a:ext uri="{FF2B5EF4-FFF2-40B4-BE49-F238E27FC236}">
                <a16:creationId xmlns:a16="http://schemas.microsoft.com/office/drawing/2014/main" id="{F4C2BBBF-DE1C-0620-F96D-B20203F8B022}"/>
              </a:ext>
            </a:extLst>
          </p:cNvPr>
          <p:cNvSpPr>
            <a:spLocks noGrp="1"/>
          </p:cNvSpPr>
          <p:nvPr>
            <p:ph sz="half" idx="1"/>
          </p:nvPr>
        </p:nvSpPr>
        <p:spPr>
          <a:xfrm>
            <a:off x="251520" y="1825625"/>
            <a:ext cx="4244280" cy="4123654"/>
          </a:xfrm>
        </p:spPr>
        <p:txBody>
          <a:bodyPr>
            <a:normAutofit lnSpcReduction="10000"/>
          </a:bodyPr>
          <a:lstStyle/>
          <a:p>
            <a:pPr>
              <a:defRPr/>
            </a:pPr>
            <a:r>
              <a:rPr lang="en-GB" dirty="0">
                <a:latin typeface="Arial" panose="020B0604020202020204" pitchFamily="34" charset="0"/>
                <a:cs typeface="Arial" panose="020B0604020202020204" pitchFamily="34" charset="0"/>
              </a:rPr>
              <a:t>Morffoleg </a:t>
            </a:r>
            <a:r>
              <a:rPr lang="en-GB" dirty="0" err="1">
                <a:latin typeface="Arial" panose="020B0604020202020204" pitchFamily="34" charset="0"/>
                <a:cs typeface="Arial" panose="020B0604020202020204" pitchFamily="34" charset="0"/>
              </a:rPr>
              <a:t>enw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lluosog</a:t>
            </a:r>
            <a:r>
              <a:rPr lang="en-GB" dirty="0">
                <a:latin typeface="Arial" panose="020B0604020202020204" pitchFamily="34" charset="0"/>
                <a:cs typeface="Arial" panose="020B0604020202020204" pitchFamily="34" charset="0"/>
              </a:rPr>
              <a:t>;</a:t>
            </a:r>
          </a:p>
          <a:p>
            <a:pPr>
              <a:defRPr/>
            </a:pPr>
            <a:r>
              <a:rPr lang="en-GB" dirty="0">
                <a:latin typeface="Arial" panose="020B0604020202020204" pitchFamily="34" charset="0"/>
                <a:cs typeface="Arial" panose="020B0604020202020204" pitchFamily="34" charset="0"/>
              </a:rPr>
              <a:t>Morffoleg </a:t>
            </a:r>
            <a:r>
              <a:rPr lang="en-GB" dirty="0" err="1">
                <a:latin typeface="Arial" panose="020B0604020202020204" pitchFamily="34" charset="0"/>
                <a:cs typeface="Arial" panose="020B0604020202020204" pitchFamily="34" charset="0"/>
              </a:rPr>
              <a:t>berf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amser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gorffennol</a:t>
            </a:r>
            <a:r>
              <a:rPr lang="en-GB" dirty="0">
                <a:latin typeface="Arial" panose="020B0604020202020204" pitchFamily="34" charset="0"/>
                <a:cs typeface="Arial" panose="020B0604020202020204" pitchFamily="34" charset="0"/>
              </a:rPr>
              <a:t>; </a:t>
            </a:r>
          </a:p>
          <a:p>
            <a:pPr>
              <a:defRPr/>
            </a:pPr>
            <a:r>
              <a:rPr lang="en-GB" dirty="0" err="1">
                <a:latin typeface="Arial" panose="020B0604020202020204" pitchFamily="34" charset="0"/>
                <a:cs typeface="Arial" panose="020B0604020202020204" pitchFamily="34" charset="0"/>
              </a:rPr>
              <a:t>Rhai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systemau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cynharaf</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gynhyrchir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blant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ifainc</a:t>
            </a:r>
            <a:r>
              <a:rPr lang="en-GB" dirty="0">
                <a:latin typeface="Arial" panose="020B0604020202020204" pitchFamily="34" charset="0"/>
                <a:cs typeface="Arial" panose="020B0604020202020204" pitchFamily="34" charset="0"/>
              </a:rPr>
              <a:t>; </a:t>
            </a:r>
          </a:p>
          <a:p>
            <a:pPr>
              <a:defRPr/>
            </a:pPr>
            <a:r>
              <a:rPr lang="en-GB" dirty="0" err="1">
                <a:latin typeface="Arial" panose="020B0604020202020204" pitchFamily="34" charset="0"/>
                <a:cs typeface="Arial" panose="020B0604020202020204" pitchFamily="34" charset="0"/>
              </a:rPr>
              <a:t>Defnydd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anghywir</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ôl-ddodiaid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terfyniadau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geiriau</a:t>
            </a:r>
            <a:r>
              <a:rPr lang="en-GB" dirty="0">
                <a:latin typeface="Arial" panose="020B0604020202020204" pitchFamily="34" charset="0"/>
                <a:cs typeface="Arial" panose="020B0604020202020204" pitchFamily="34" charset="0"/>
              </a:rPr>
              <a:t>).</a:t>
            </a:r>
            <a:endParaRPr lang="cy-GB" dirty="0">
              <a:latin typeface="Arial" panose="020B0604020202020204" pitchFamily="34" charset="0"/>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022F0C4F-1337-C311-9133-EDBA79699CB3}"/>
              </a:ext>
            </a:extLst>
          </p:cNvPr>
          <p:cNvSpPr>
            <a:spLocks noGrp="1"/>
          </p:cNvSpPr>
          <p:nvPr>
            <p:ph sz="half" idx="2"/>
          </p:nvPr>
        </p:nvSpPr>
        <p:spPr>
          <a:xfrm>
            <a:off x="4648200" y="1825624"/>
            <a:ext cx="4244280" cy="4123655"/>
          </a:xfrm>
        </p:spPr>
        <p:txBody>
          <a:bodyPr>
            <a:normAutofit lnSpcReduction="10000"/>
          </a:bodyPr>
          <a:lstStyle/>
          <a:p>
            <a:pPr>
              <a:defRPr/>
            </a:pPr>
            <a:r>
              <a:rPr lang="cy-GB" dirty="0">
                <a:solidFill>
                  <a:srgbClr val="0070C0"/>
                </a:solidFill>
                <a:latin typeface="Arial" panose="020B0604020202020204" pitchFamily="34" charset="0"/>
                <a:cs typeface="Arial" panose="020B0604020202020204" pitchFamily="34" charset="0"/>
              </a:rPr>
              <a:t>Plural </a:t>
            </a:r>
            <a:r>
              <a:rPr lang="cy-GB" dirty="0" err="1">
                <a:solidFill>
                  <a:srgbClr val="0070C0"/>
                </a:solidFill>
                <a:latin typeface="Arial" panose="020B0604020202020204" pitchFamily="34" charset="0"/>
                <a:cs typeface="Arial" panose="020B0604020202020204" pitchFamily="34" charset="0"/>
              </a:rPr>
              <a:t>noun</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morphology</a:t>
            </a:r>
            <a:r>
              <a:rPr lang="cy-GB" dirty="0">
                <a:solidFill>
                  <a:srgbClr val="0070C0"/>
                </a:solidFill>
                <a:latin typeface="Arial" panose="020B0604020202020204" pitchFamily="34" charset="0"/>
                <a:cs typeface="Arial" panose="020B0604020202020204" pitchFamily="34" charset="0"/>
              </a:rPr>
              <a:t>;</a:t>
            </a:r>
          </a:p>
          <a:p>
            <a:pPr>
              <a:defRPr/>
            </a:pPr>
            <a:r>
              <a:rPr lang="cy-GB" dirty="0">
                <a:solidFill>
                  <a:srgbClr val="0070C0"/>
                </a:solidFill>
                <a:latin typeface="Arial" panose="020B0604020202020204" pitchFamily="34" charset="0"/>
                <a:cs typeface="Arial" panose="020B0604020202020204" pitchFamily="34" charset="0"/>
              </a:rPr>
              <a:t>Past </a:t>
            </a:r>
            <a:r>
              <a:rPr lang="cy-GB" dirty="0" err="1">
                <a:solidFill>
                  <a:srgbClr val="0070C0"/>
                </a:solidFill>
                <a:latin typeface="Arial" panose="020B0604020202020204" pitchFamily="34" charset="0"/>
                <a:cs typeface="Arial" panose="020B0604020202020204" pitchFamily="34" charset="0"/>
              </a:rPr>
              <a:t>tense</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verb</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morphology</a:t>
            </a:r>
            <a:r>
              <a:rPr lang="cy-GB" dirty="0">
                <a:solidFill>
                  <a:srgbClr val="0070C0"/>
                </a:solidFill>
                <a:latin typeface="Arial" panose="020B0604020202020204" pitchFamily="34" charset="0"/>
                <a:cs typeface="Arial" panose="020B0604020202020204" pitchFamily="34" charset="0"/>
              </a:rPr>
              <a:t>;</a:t>
            </a:r>
          </a:p>
          <a:p>
            <a:pPr>
              <a:defRPr/>
            </a:pPr>
            <a:r>
              <a:rPr lang="cy-GB" dirty="0" err="1">
                <a:solidFill>
                  <a:srgbClr val="0070C0"/>
                </a:solidFill>
                <a:latin typeface="Arial" panose="020B0604020202020204" pitchFamily="34" charset="0"/>
                <a:cs typeface="Arial" panose="020B0604020202020204" pitchFamily="34" charset="0"/>
              </a:rPr>
              <a:t>Some</a:t>
            </a:r>
            <a:r>
              <a:rPr lang="cy-GB" dirty="0">
                <a:solidFill>
                  <a:srgbClr val="0070C0"/>
                </a:solidFill>
                <a:latin typeface="Arial" panose="020B0604020202020204" pitchFamily="34" charset="0"/>
                <a:cs typeface="Arial" panose="020B0604020202020204" pitchFamily="34" charset="0"/>
              </a:rPr>
              <a:t> of the </a:t>
            </a:r>
            <a:r>
              <a:rPr lang="cy-GB" dirty="0" err="1">
                <a:solidFill>
                  <a:srgbClr val="0070C0"/>
                </a:solidFill>
                <a:latin typeface="Arial" panose="020B0604020202020204" pitchFamily="34" charset="0"/>
                <a:cs typeface="Arial" panose="020B0604020202020204" pitchFamily="34" charset="0"/>
              </a:rPr>
              <a:t>earliest</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systems</a:t>
            </a:r>
            <a:r>
              <a:rPr lang="cy-GB" dirty="0">
                <a:solidFill>
                  <a:srgbClr val="0070C0"/>
                </a:solidFill>
                <a:latin typeface="Arial" panose="020B0604020202020204" pitchFamily="34" charset="0"/>
                <a:cs typeface="Arial" panose="020B0604020202020204" pitchFamily="34" charset="0"/>
              </a:rPr>
              <a:t> of </a:t>
            </a:r>
            <a:r>
              <a:rPr lang="cy-GB" dirty="0" err="1">
                <a:solidFill>
                  <a:srgbClr val="0070C0"/>
                </a:solidFill>
                <a:latin typeface="Arial" panose="020B0604020202020204" pitchFamily="34" charset="0"/>
                <a:cs typeface="Arial" panose="020B0604020202020204" pitchFamily="34" charset="0"/>
              </a:rPr>
              <a:t>language</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produced</a:t>
            </a:r>
            <a:r>
              <a:rPr lang="cy-GB" dirty="0">
                <a:solidFill>
                  <a:srgbClr val="0070C0"/>
                </a:solidFill>
                <a:latin typeface="Arial" panose="020B0604020202020204" pitchFamily="34" charset="0"/>
                <a:cs typeface="Arial" panose="020B0604020202020204" pitchFamily="34" charset="0"/>
              </a:rPr>
              <a:t> by </a:t>
            </a:r>
            <a:r>
              <a:rPr lang="cy-GB" dirty="0" err="1">
                <a:solidFill>
                  <a:srgbClr val="0070C0"/>
                </a:solidFill>
                <a:latin typeface="Arial" panose="020B0604020202020204" pitchFamily="34" charset="0"/>
                <a:cs typeface="Arial" panose="020B0604020202020204" pitchFamily="34" charset="0"/>
              </a:rPr>
              <a:t>young</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children</a:t>
            </a:r>
            <a:r>
              <a:rPr lang="cy-GB" dirty="0">
                <a:solidFill>
                  <a:srgbClr val="0070C0"/>
                </a:solidFill>
                <a:latin typeface="Arial" panose="020B0604020202020204" pitchFamily="34" charset="0"/>
                <a:cs typeface="Arial" panose="020B0604020202020204" pitchFamily="34" charset="0"/>
              </a:rPr>
              <a:t>;</a:t>
            </a:r>
          </a:p>
          <a:p>
            <a:pPr>
              <a:defRPr/>
            </a:pPr>
            <a:r>
              <a:rPr lang="cy-GB" dirty="0" err="1">
                <a:solidFill>
                  <a:srgbClr val="0070C0"/>
                </a:solidFill>
                <a:latin typeface="Arial" panose="020B0604020202020204" pitchFamily="34" charset="0"/>
                <a:cs typeface="Arial" panose="020B0604020202020204" pitchFamily="34" charset="0"/>
              </a:rPr>
              <a:t>Incorrect</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use</a:t>
            </a:r>
            <a:r>
              <a:rPr lang="cy-GB" dirty="0">
                <a:solidFill>
                  <a:srgbClr val="0070C0"/>
                </a:solidFill>
                <a:latin typeface="Arial" panose="020B0604020202020204" pitchFamily="34" charset="0"/>
                <a:cs typeface="Arial" panose="020B0604020202020204" pitchFamily="34" charset="0"/>
              </a:rPr>
              <a:t> of </a:t>
            </a:r>
            <a:r>
              <a:rPr lang="cy-GB" dirty="0" err="1">
                <a:solidFill>
                  <a:srgbClr val="0070C0"/>
                </a:solidFill>
                <a:latin typeface="Arial" panose="020B0604020202020204" pitchFamily="34" charset="0"/>
                <a:cs typeface="Arial" panose="020B0604020202020204" pitchFamily="34" charset="0"/>
              </a:rPr>
              <a:t>suffixes</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word</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endings</a:t>
            </a:r>
            <a:r>
              <a:rPr lang="cy-GB" dirty="0">
                <a:solidFill>
                  <a:srgbClr val="0070C0"/>
                </a:solidFill>
                <a:latin typeface="Arial" panose="020B0604020202020204" pitchFamily="34" charset="0"/>
                <a:cs typeface="Arial" panose="020B0604020202020204" pitchFamily="34" charset="0"/>
              </a:rPr>
              <a:t>).</a:t>
            </a:r>
          </a:p>
          <a:p>
            <a:pPr marL="0" indent="0">
              <a:buNone/>
            </a:pPr>
            <a:endParaRPr lang="en-GB" dirty="0"/>
          </a:p>
        </p:txBody>
      </p:sp>
    </p:spTree>
    <p:extLst>
      <p:ext uri="{BB962C8B-B14F-4D97-AF65-F5344CB8AC3E}">
        <p14:creationId xmlns:p14="http://schemas.microsoft.com/office/powerpoint/2010/main" val="12147183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6992C-FD5C-B98D-FF15-E2A2C04F020F}"/>
              </a:ext>
            </a:extLst>
          </p:cNvPr>
          <p:cNvSpPr>
            <a:spLocks noGrp="1"/>
          </p:cNvSpPr>
          <p:nvPr>
            <p:ph type="title"/>
          </p:nvPr>
        </p:nvSpPr>
        <p:spPr>
          <a:xfrm>
            <a:off x="251520" y="365125"/>
            <a:ext cx="8568952" cy="1325563"/>
          </a:xfrm>
        </p:spPr>
        <p:txBody>
          <a:bodyPr>
            <a:normAutofit/>
          </a:bodyPr>
          <a:lstStyle/>
          <a:p>
            <a:pPr algn="ctr"/>
            <a:r>
              <a:rPr lang="en-GB" altLang="cy-GB" dirty="0" err="1">
                <a:solidFill>
                  <a:srgbClr val="000000"/>
                </a:solidFill>
                <a:latin typeface="Arial" panose="020B0604020202020204" pitchFamily="34" charset="0"/>
              </a:rPr>
              <a:t>Esiamplau</a:t>
            </a:r>
            <a:r>
              <a:rPr lang="en-GB" altLang="cy-GB" dirty="0">
                <a:solidFill>
                  <a:srgbClr val="000000"/>
                </a:solidFill>
                <a:latin typeface="Arial" panose="020B0604020202020204" pitchFamily="34" charset="0"/>
              </a:rPr>
              <a:t>…</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Examples…</a:t>
            </a:r>
            <a:endParaRPr lang="en-GB" dirty="0">
              <a:solidFill>
                <a:srgbClr val="0070C0"/>
              </a:solidFill>
            </a:endParaRPr>
          </a:p>
        </p:txBody>
      </p:sp>
      <p:sp>
        <p:nvSpPr>
          <p:cNvPr id="3" name="Content Placeholder 2">
            <a:extLst>
              <a:ext uri="{FF2B5EF4-FFF2-40B4-BE49-F238E27FC236}">
                <a16:creationId xmlns:a16="http://schemas.microsoft.com/office/drawing/2014/main" id="{D30146CA-1281-9599-633C-CF7B02E695DE}"/>
              </a:ext>
            </a:extLst>
          </p:cNvPr>
          <p:cNvSpPr>
            <a:spLocks noGrp="1"/>
          </p:cNvSpPr>
          <p:nvPr>
            <p:ph sz="half" idx="1"/>
          </p:nvPr>
        </p:nvSpPr>
        <p:spPr>
          <a:xfrm>
            <a:off x="628650" y="1825624"/>
            <a:ext cx="3867150" cy="4195663"/>
          </a:xfrm>
        </p:spPr>
        <p:txBody>
          <a:bodyPr>
            <a:normAutofit lnSpcReduction="10000"/>
          </a:bodyPr>
          <a:lstStyle/>
          <a:p>
            <a:pPr>
              <a:defRPr/>
            </a:pPr>
            <a:r>
              <a:rPr lang="cy-GB" dirty="0">
                <a:latin typeface="Arial" panose="020B0604020202020204" pitchFamily="34" charset="0"/>
                <a:cs typeface="Arial" panose="020B0604020202020204" pitchFamily="34" charset="0"/>
              </a:rPr>
              <a:t>mam/i – </a:t>
            </a:r>
            <a:r>
              <a:rPr lang="cy-GB" dirty="0" err="1">
                <a:latin typeface="Arial" panose="020B0604020202020204" pitchFamily="34" charset="0"/>
                <a:cs typeface="Arial" panose="020B0604020202020204" pitchFamily="34" charset="0"/>
              </a:rPr>
              <a:t>mamis</a:t>
            </a:r>
            <a:r>
              <a:rPr lang="cy-GB" dirty="0">
                <a:latin typeface="Arial" panose="020B0604020202020204" pitchFamily="34" charset="0"/>
                <a:cs typeface="Arial" panose="020B0604020202020204" pitchFamily="34" charset="0"/>
              </a:rPr>
              <a:t> (mamau);</a:t>
            </a:r>
          </a:p>
          <a:p>
            <a:pPr>
              <a:defRPr/>
            </a:pPr>
            <a:r>
              <a:rPr lang="cy-GB" dirty="0">
                <a:latin typeface="Arial" panose="020B0604020202020204" pitchFamily="34" charset="0"/>
                <a:cs typeface="Arial" panose="020B0604020202020204" pitchFamily="34" charset="0"/>
              </a:rPr>
              <a:t>dad/i – </a:t>
            </a:r>
            <a:r>
              <a:rPr lang="cy-GB" dirty="0" err="1">
                <a:latin typeface="Arial" panose="020B0604020202020204" pitchFamily="34" charset="0"/>
                <a:cs typeface="Arial" panose="020B0604020202020204" pitchFamily="34" charset="0"/>
              </a:rPr>
              <a:t>dadis</a:t>
            </a:r>
            <a:r>
              <a:rPr lang="cy-GB" dirty="0">
                <a:latin typeface="Arial" panose="020B0604020202020204" pitchFamily="34" charset="0"/>
                <a:cs typeface="Arial" panose="020B0604020202020204" pitchFamily="34" charset="0"/>
              </a:rPr>
              <a:t> (tadau);</a:t>
            </a:r>
          </a:p>
          <a:p>
            <a:pPr>
              <a:defRPr/>
            </a:pPr>
            <a:r>
              <a:rPr lang="cy-GB" dirty="0">
                <a:latin typeface="Arial" panose="020B0604020202020204" pitchFamily="34" charset="0"/>
                <a:cs typeface="Arial" panose="020B0604020202020204" pitchFamily="34" charset="0"/>
              </a:rPr>
              <a:t>ci – cis (cŵn);</a:t>
            </a:r>
          </a:p>
          <a:p>
            <a:pPr>
              <a:defRPr/>
            </a:pPr>
            <a:r>
              <a:rPr lang="cy-GB" dirty="0">
                <a:latin typeface="Arial" panose="020B0604020202020204" pitchFamily="34" charset="0"/>
                <a:cs typeface="Arial" panose="020B0604020202020204" pitchFamily="34" charset="0"/>
              </a:rPr>
              <a:t>cath – </a:t>
            </a:r>
            <a:r>
              <a:rPr lang="cy-GB" dirty="0" err="1">
                <a:latin typeface="Arial" panose="020B0604020202020204" pitchFamily="34" charset="0"/>
                <a:cs typeface="Arial" panose="020B0604020202020204" pitchFamily="34" charset="0"/>
              </a:rPr>
              <a:t>caths</a:t>
            </a:r>
            <a:r>
              <a:rPr lang="cy-GB" dirty="0">
                <a:latin typeface="Arial" panose="020B0604020202020204" pitchFamily="34" charset="0"/>
                <a:cs typeface="Arial" panose="020B0604020202020204" pitchFamily="34" charset="0"/>
              </a:rPr>
              <a:t> (cathod);</a:t>
            </a:r>
          </a:p>
          <a:p>
            <a:pPr>
              <a:defRPr/>
            </a:pPr>
            <a:r>
              <a:rPr lang="cy-GB" dirty="0">
                <a:latin typeface="Arial" panose="020B0604020202020204" pitchFamily="34" charset="0"/>
                <a:cs typeface="Arial" panose="020B0604020202020204" pitchFamily="34" charset="0"/>
              </a:rPr>
              <a:t>deilen – </a:t>
            </a:r>
            <a:r>
              <a:rPr lang="cy-GB" dirty="0" err="1">
                <a:latin typeface="Arial" panose="020B0604020202020204" pitchFamily="34" charset="0"/>
                <a:cs typeface="Arial" panose="020B0604020202020204" pitchFamily="34" charset="0"/>
              </a:rPr>
              <a:t>deilens</a:t>
            </a:r>
            <a:r>
              <a:rPr lang="cy-GB" dirty="0">
                <a:latin typeface="Arial" panose="020B0604020202020204" pitchFamily="34" charset="0"/>
                <a:cs typeface="Arial" panose="020B0604020202020204" pitchFamily="34" charset="0"/>
              </a:rPr>
              <a:t> (dail);</a:t>
            </a:r>
          </a:p>
          <a:p>
            <a:pPr>
              <a:defRPr/>
            </a:pPr>
            <a:endParaRPr lang="cy-GB" dirty="0">
              <a:latin typeface="Arial" panose="020B0604020202020204" pitchFamily="34" charset="0"/>
              <a:cs typeface="Arial" panose="020B0604020202020204" pitchFamily="34" charset="0"/>
            </a:endParaRPr>
          </a:p>
          <a:p>
            <a:pPr>
              <a:defRPr/>
            </a:pPr>
            <a:r>
              <a:rPr lang="cy-GB" dirty="0" err="1">
                <a:latin typeface="Arial" panose="020B0604020202020204" pitchFamily="34" charset="0"/>
                <a:cs typeface="Arial" panose="020B0604020202020204" pitchFamily="34" charset="0"/>
              </a:rPr>
              <a:t>halenog</a:t>
            </a:r>
            <a:r>
              <a:rPr lang="cy-GB" dirty="0">
                <a:latin typeface="Arial" panose="020B0604020202020204" pitchFamily="34" charset="0"/>
                <a:cs typeface="Arial" panose="020B0604020202020204" pitchFamily="34" charset="0"/>
              </a:rPr>
              <a:t> – (hallt).</a:t>
            </a:r>
          </a:p>
          <a:p>
            <a:pPr marL="0" indent="0">
              <a:buNone/>
            </a:pPr>
            <a:endParaRPr lang="en-GB" dirty="0"/>
          </a:p>
        </p:txBody>
      </p:sp>
      <p:sp>
        <p:nvSpPr>
          <p:cNvPr id="4" name="Content Placeholder 3">
            <a:extLst>
              <a:ext uri="{FF2B5EF4-FFF2-40B4-BE49-F238E27FC236}">
                <a16:creationId xmlns:a16="http://schemas.microsoft.com/office/drawing/2014/main" id="{301F4F84-814C-7C5B-33DA-547280E0D0BF}"/>
              </a:ext>
            </a:extLst>
          </p:cNvPr>
          <p:cNvSpPr>
            <a:spLocks noGrp="1"/>
          </p:cNvSpPr>
          <p:nvPr>
            <p:ph sz="half" idx="2"/>
          </p:nvPr>
        </p:nvSpPr>
        <p:spPr>
          <a:xfrm>
            <a:off x="4648200" y="1825625"/>
            <a:ext cx="3867150" cy="4195662"/>
          </a:xfrm>
        </p:spPr>
        <p:txBody>
          <a:bodyPr>
            <a:normAutofit lnSpcReduction="10000"/>
          </a:bodyPr>
          <a:lstStyle/>
          <a:p>
            <a:pPr>
              <a:spcBef>
                <a:spcPts val="0"/>
              </a:spcBef>
              <a:defRPr/>
            </a:pPr>
            <a:r>
              <a:rPr lang="cy-GB" i="1" dirty="0">
                <a:solidFill>
                  <a:srgbClr val="0070C0"/>
                </a:solidFill>
                <a:latin typeface="Arial" panose="020B0604020202020204" pitchFamily="34" charset="0"/>
                <a:cs typeface="Arial" panose="020B0604020202020204" pitchFamily="34" charset="0"/>
              </a:rPr>
              <a:t>-er</a:t>
            </a:r>
          </a:p>
          <a:p>
            <a:pPr marL="0" indent="0">
              <a:spcBef>
                <a:spcPts val="0"/>
              </a:spcBef>
              <a:buNone/>
              <a:defRPr/>
            </a:pPr>
            <a:r>
              <a:rPr lang="cy-GB" dirty="0" err="1">
                <a:solidFill>
                  <a:srgbClr val="0070C0"/>
                </a:solidFill>
                <a:latin typeface="Arial" panose="020B0604020202020204" pitchFamily="34" charset="0"/>
                <a:cs typeface="Arial" panose="020B0604020202020204" pitchFamily="34" charset="0"/>
              </a:rPr>
              <a:t>swim</a:t>
            </a:r>
            <a:r>
              <a:rPr lang="cy-GB" dirty="0">
                <a:solidFill>
                  <a:srgbClr val="0070C0"/>
                </a:solidFill>
                <a:latin typeface="Arial" panose="020B0604020202020204" pitchFamily="34" charset="0"/>
                <a:cs typeface="Arial" panose="020B0604020202020204" pitchFamily="34" charset="0"/>
              </a:rPr>
              <a:t> – </a:t>
            </a:r>
            <a:r>
              <a:rPr lang="cy-GB" dirty="0" err="1">
                <a:solidFill>
                  <a:srgbClr val="0070C0"/>
                </a:solidFill>
                <a:latin typeface="Arial" panose="020B0604020202020204" pitchFamily="34" charset="0"/>
                <a:cs typeface="Arial" panose="020B0604020202020204" pitchFamily="34" charset="0"/>
              </a:rPr>
              <a:t>swimmer</a:t>
            </a:r>
            <a:r>
              <a:rPr lang="cy-GB" dirty="0">
                <a:solidFill>
                  <a:srgbClr val="0070C0"/>
                </a:solidFill>
                <a:latin typeface="Arial" panose="020B0604020202020204" pitchFamily="34" charset="0"/>
                <a:cs typeface="Arial" panose="020B0604020202020204" pitchFamily="34" charset="0"/>
              </a:rPr>
              <a:t>;</a:t>
            </a:r>
          </a:p>
          <a:p>
            <a:pPr marL="0" indent="0">
              <a:spcBef>
                <a:spcPts val="0"/>
              </a:spcBef>
              <a:buNone/>
              <a:defRPr/>
            </a:pPr>
            <a:r>
              <a:rPr lang="cy-GB" dirty="0" err="1">
                <a:solidFill>
                  <a:srgbClr val="0070C0"/>
                </a:solidFill>
                <a:latin typeface="Arial" panose="020B0604020202020204" pitchFamily="34" charset="0"/>
                <a:cs typeface="Arial" panose="020B0604020202020204" pitchFamily="34" charset="0"/>
              </a:rPr>
              <a:t>spy</a:t>
            </a:r>
            <a:r>
              <a:rPr lang="cy-GB" dirty="0">
                <a:solidFill>
                  <a:srgbClr val="0070C0"/>
                </a:solidFill>
                <a:latin typeface="Arial" panose="020B0604020202020204" pitchFamily="34" charset="0"/>
                <a:cs typeface="Arial" panose="020B0604020202020204" pitchFamily="34" charset="0"/>
              </a:rPr>
              <a:t> – </a:t>
            </a:r>
            <a:r>
              <a:rPr lang="cy-GB" dirty="0" err="1">
                <a:solidFill>
                  <a:srgbClr val="0070C0"/>
                </a:solidFill>
                <a:latin typeface="Arial" panose="020B0604020202020204" pitchFamily="34" charset="0"/>
                <a:cs typeface="Arial" panose="020B0604020202020204" pitchFamily="34" charset="0"/>
              </a:rPr>
              <a:t>spyer</a:t>
            </a:r>
            <a:r>
              <a:rPr lang="cy-GB" dirty="0">
                <a:solidFill>
                  <a:srgbClr val="0070C0"/>
                </a:solidFill>
                <a:latin typeface="Arial" panose="020B0604020202020204" pitchFamily="34" charset="0"/>
                <a:cs typeface="Arial" panose="020B0604020202020204" pitchFamily="34" charset="0"/>
              </a:rPr>
              <a:t>;</a:t>
            </a:r>
          </a:p>
          <a:p>
            <a:pPr>
              <a:spcBef>
                <a:spcPts val="0"/>
              </a:spcBef>
              <a:defRPr/>
            </a:pPr>
            <a:endParaRPr lang="cy-GB" dirty="0">
              <a:solidFill>
                <a:srgbClr val="0070C0"/>
              </a:solidFill>
              <a:latin typeface="Arial" panose="020B0604020202020204" pitchFamily="34" charset="0"/>
              <a:cs typeface="Arial" panose="020B0604020202020204" pitchFamily="34" charset="0"/>
            </a:endParaRPr>
          </a:p>
          <a:p>
            <a:pPr>
              <a:spcBef>
                <a:spcPts val="0"/>
              </a:spcBef>
              <a:defRPr/>
            </a:pPr>
            <a:r>
              <a:rPr lang="cy-GB" i="1" dirty="0">
                <a:solidFill>
                  <a:srgbClr val="0070C0"/>
                </a:solidFill>
                <a:latin typeface="Arial" panose="020B0604020202020204" pitchFamily="34" charset="0"/>
                <a:cs typeface="Arial" panose="020B0604020202020204" pitchFamily="34" charset="0"/>
              </a:rPr>
              <a:t>-s</a:t>
            </a:r>
          </a:p>
          <a:p>
            <a:pPr marL="0" indent="0">
              <a:spcBef>
                <a:spcPts val="0"/>
              </a:spcBef>
              <a:buNone/>
              <a:defRPr/>
            </a:pPr>
            <a:r>
              <a:rPr lang="cy-GB" dirty="0" err="1">
                <a:solidFill>
                  <a:srgbClr val="0070C0"/>
                </a:solidFill>
                <a:latin typeface="Arial" panose="020B0604020202020204" pitchFamily="34" charset="0"/>
                <a:cs typeface="Arial" panose="020B0604020202020204" pitchFamily="34" charset="0"/>
              </a:rPr>
              <a:t>tooth</a:t>
            </a:r>
            <a:r>
              <a:rPr lang="cy-GB" dirty="0">
                <a:solidFill>
                  <a:srgbClr val="0070C0"/>
                </a:solidFill>
                <a:latin typeface="Arial" panose="020B0604020202020204" pitchFamily="34" charset="0"/>
                <a:cs typeface="Arial" panose="020B0604020202020204" pitchFamily="34" charset="0"/>
              </a:rPr>
              <a:t> – </a:t>
            </a:r>
            <a:r>
              <a:rPr lang="cy-GB" dirty="0" err="1">
                <a:solidFill>
                  <a:srgbClr val="0070C0"/>
                </a:solidFill>
                <a:latin typeface="Arial" panose="020B0604020202020204" pitchFamily="34" charset="0"/>
                <a:cs typeface="Arial" panose="020B0604020202020204" pitchFamily="34" charset="0"/>
              </a:rPr>
              <a:t>tooths</a:t>
            </a:r>
            <a:r>
              <a:rPr lang="cy-GB" dirty="0">
                <a:solidFill>
                  <a:srgbClr val="0070C0"/>
                </a:solidFill>
                <a:latin typeface="Arial" panose="020B0604020202020204" pitchFamily="34" charset="0"/>
                <a:cs typeface="Arial" panose="020B0604020202020204" pitchFamily="34" charset="0"/>
              </a:rPr>
              <a:t>;</a:t>
            </a:r>
          </a:p>
          <a:p>
            <a:pPr marL="0" indent="0">
              <a:spcBef>
                <a:spcPts val="0"/>
              </a:spcBef>
              <a:buNone/>
              <a:defRPr/>
            </a:pPr>
            <a:r>
              <a:rPr lang="cy-GB" dirty="0">
                <a:solidFill>
                  <a:srgbClr val="0070C0"/>
                </a:solidFill>
                <a:latin typeface="Arial" panose="020B0604020202020204" pitchFamily="34" charset="0"/>
                <a:cs typeface="Arial" panose="020B0604020202020204" pitchFamily="34" charset="0"/>
              </a:rPr>
              <a:t>man – mans;</a:t>
            </a:r>
          </a:p>
          <a:p>
            <a:pPr>
              <a:spcBef>
                <a:spcPts val="0"/>
              </a:spcBef>
              <a:defRPr/>
            </a:pPr>
            <a:endParaRPr lang="cy-GB" dirty="0">
              <a:solidFill>
                <a:srgbClr val="0070C0"/>
              </a:solidFill>
              <a:latin typeface="Arial" panose="020B0604020202020204" pitchFamily="34" charset="0"/>
              <a:cs typeface="Arial" panose="020B0604020202020204" pitchFamily="34" charset="0"/>
            </a:endParaRPr>
          </a:p>
          <a:p>
            <a:pPr>
              <a:spcBef>
                <a:spcPts val="0"/>
              </a:spcBef>
              <a:defRPr/>
            </a:pPr>
            <a:r>
              <a:rPr lang="cy-GB" i="1" dirty="0">
                <a:solidFill>
                  <a:srgbClr val="0070C0"/>
                </a:solidFill>
                <a:latin typeface="Arial" panose="020B0604020202020204" pitchFamily="34" charset="0"/>
                <a:cs typeface="Arial" panose="020B0604020202020204" pitchFamily="34" charset="0"/>
              </a:rPr>
              <a:t>-</a:t>
            </a:r>
            <a:r>
              <a:rPr lang="cy-GB" i="1" dirty="0" err="1">
                <a:solidFill>
                  <a:srgbClr val="0070C0"/>
                </a:solidFill>
                <a:latin typeface="Arial" panose="020B0604020202020204" pitchFamily="34" charset="0"/>
                <a:cs typeface="Arial" panose="020B0604020202020204" pitchFamily="34" charset="0"/>
              </a:rPr>
              <a:t>ed</a:t>
            </a:r>
            <a:endParaRPr lang="cy-GB" i="1" dirty="0">
              <a:solidFill>
                <a:srgbClr val="0070C0"/>
              </a:solidFill>
              <a:latin typeface="Arial" panose="020B0604020202020204" pitchFamily="34" charset="0"/>
              <a:cs typeface="Arial" panose="020B0604020202020204" pitchFamily="34" charset="0"/>
            </a:endParaRPr>
          </a:p>
          <a:p>
            <a:pPr marL="0" indent="0">
              <a:spcBef>
                <a:spcPts val="0"/>
              </a:spcBef>
              <a:buNone/>
              <a:defRPr/>
            </a:pPr>
            <a:r>
              <a:rPr lang="cy-GB" dirty="0">
                <a:solidFill>
                  <a:srgbClr val="0070C0"/>
                </a:solidFill>
                <a:latin typeface="Arial" panose="020B0604020202020204" pitchFamily="34" charset="0"/>
                <a:cs typeface="Arial" panose="020B0604020202020204" pitchFamily="34" charset="0"/>
              </a:rPr>
              <a:t>go – goed;</a:t>
            </a:r>
          </a:p>
          <a:p>
            <a:pPr marL="0" indent="0">
              <a:spcBef>
                <a:spcPts val="0"/>
              </a:spcBef>
              <a:buNone/>
              <a:defRPr/>
            </a:pPr>
            <a:r>
              <a:rPr lang="cy-GB" dirty="0" err="1">
                <a:solidFill>
                  <a:srgbClr val="0070C0"/>
                </a:solidFill>
                <a:latin typeface="Arial" panose="020B0604020202020204" pitchFamily="34" charset="0"/>
                <a:cs typeface="Arial" panose="020B0604020202020204" pitchFamily="34" charset="0"/>
              </a:rPr>
              <a:t>buy</a:t>
            </a:r>
            <a:r>
              <a:rPr lang="cy-GB" dirty="0">
                <a:solidFill>
                  <a:srgbClr val="0070C0"/>
                </a:solidFill>
                <a:latin typeface="Arial" panose="020B0604020202020204" pitchFamily="34" charset="0"/>
                <a:cs typeface="Arial" panose="020B0604020202020204" pitchFamily="34" charset="0"/>
              </a:rPr>
              <a:t> – </a:t>
            </a:r>
            <a:r>
              <a:rPr lang="cy-GB" dirty="0" err="1">
                <a:solidFill>
                  <a:srgbClr val="0070C0"/>
                </a:solidFill>
                <a:latin typeface="Arial" panose="020B0604020202020204" pitchFamily="34" charset="0"/>
                <a:cs typeface="Arial" panose="020B0604020202020204" pitchFamily="34" charset="0"/>
              </a:rPr>
              <a:t>buyed</a:t>
            </a:r>
            <a:r>
              <a:rPr lang="cy-GB" dirty="0">
                <a:solidFill>
                  <a:srgbClr val="0070C0"/>
                </a:solidFill>
                <a:latin typeface="Arial" panose="020B0604020202020204" pitchFamily="34" charset="0"/>
                <a:cs typeface="Arial" panose="020B0604020202020204" pitchFamily="34" charset="0"/>
              </a:rPr>
              <a:t>.</a:t>
            </a:r>
          </a:p>
          <a:p>
            <a:pPr marL="0" indent="0">
              <a:buNone/>
            </a:pPr>
            <a:endParaRPr lang="en-GB" dirty="0"/>
          </a:p>
        </p:txBody>
      </p:sp>
    </p:spTree>
    <p:extLst>
      <p:ext uri="{BB962C8B-B14F-4D97-AF65-F5344CB8AC3E}">
        <p14:creationId xmlns:p14="http://schemas.microsoft.com/office/powerpoint/2010/main" val="14399393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EE4E1-698B-CA9C-73EF-B4F0518D3287}"/>
              </a:ext>
            </a:extLst>
          </p:cNvPr>
          <p:cNvSpPr>
            <a:spLocks noGrp="1"/>
          </p:cNvSpPr>
          <p:nvPr>
            <p:ph type="title"/>
          </p:nvPr>
        </p:nvSpPr>
        <p:spPr/>
        <p:txBody>
          <a:bodyPr/>
          <a:lstStyle/>
          <a:p>
            <a:pPr algn="ctr"/>
            <a:r>
              <a:rPr lang="en-GB" altLang="cy-GB" dirty="0">
                <a:solidFill>
                  <a:srgbClr val="000000"/>
                </a:solidFill>
                <a:latin typeface="Arial" panose="020B0604020202020204" pitchFamily="34" charset="0"/>
              </a:rPr>
              <a:t>Gor-</a:t>
            </a:r>
            <a:r>
              <a:rPr lang="en-GB" altLang="cy-GB" dirty="0" err="1">
                <a:solidFill>
                  <a:srgbClr val="000000"/>
                </a:solidFill>
                <a:latin typeface="Arial" panose="020B0604020202020204" pitchFamily="34" charset="0"/>
              </a:rPr>
              <a:t>ymestiynadau</a:t>
            </a:r>
            <a:r>
              <a:rPr lang="en-GB" altLang="cy-GB" dirty="0">
                <a:solidFill>
                  <a:srgbClr val="000000"/>
                </a:solidFill>
                <a:latin typeface="Arial" panose="020B0604020202020204" pitchFamily="34" charset="0"/>
              </a:rPr>
              <a:t> </a:t>
            </a:r>
            <a:r>
              <a:rPr lang="en-GB" altLang="cy-GB" dirty="0" err="1">
                <a:solidFill>
                  <a:srgbClr val="000000"/>
                </a:solidFill>
                <a:latin typeface="Arial" panose="020B0604020202020204" pitchFamily="34" charset="0"/>
              </a:rPr>
              <a:t>semanteg</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Semantic overextensions</a:t>
            </a:r>
            <a:endParaRPr lang="en-GB" dirty="0"/>
          </a:p>
        </p:txBody>
      </p:sp>
      <p:sp>
        <p:nvSpPr>
          <p:cNvPr id="3" name="Content Placeholder 2">
            <a:extLst>
              <a:ext uri="{FF2B5EF4-FFF2-40B4-BE49-F238E27FC236}">
                <a16:creationId xmlns:a16="http://schemas.microsoft.com/office/drawing/2014/main" id="{633ED303-D4F9-EF9F-B8D1-225743B94AA4}"/>
              </a:ext>
            </a:extLst>
          </p:cNvPr>
          <p:cNvSpPr>
            <a:spLocks noGrp="1"/>
          </p:cNvSpPr>
          <p:nvPr>
            <p:ph sz="half" idx="1"/>
          </p:nvPr>
        </p:nvSpPr>
        <p:spPr/>
        <p:txBody>
          <a:bodyPr>
            <a:normAutofit/>
          </a:bodyPr>
          <a:lstStyle/>
          <a:p>
            <a:pPr marL="0" indent="0">
              <a:buFontTx/>
              <a:buNone/>
              <a:defRPr/>
            </a:pPr>
            <a:r>
              <a:rPr lang="cy-GB" i="1" dirty="0">
                <a:latin typeface="Arial" panose="020B0604020202020204" pitchFamily="34" charset="0"/>
                <a:cs typeface="Arial" panose="020B0604020202020204" pitchFamily="34" charset="0"/>
              </a:rPr>
              <a:t>“math cyffredin o gamgymeriad...geiriau yn cael eu defnyddio gydag ystod rhy eang...” </a:t>
            </a:r>
          </a:p>
          <a:p>
            <a:pPr marL="0" indent="0" algn="r">
              <a:buFontTx/>
              <a:buNone/>
              <a:defRPr/>
            </a:pPr>
            <a:r>
              <a:rPr lang="cy-GB" sz="1900" dirty="0">
                <a:latin typeface="Arial" panose="020B0604020202020204" pitchFamily="34" charset="0"/>
                <a:cs typeface="Arial" panose="020B0604020202020204" pitchFamily="34" charset="0"/>
              </a:rPr>
              <a:t>(</a:t>
            </a:r>
            <a:r>
              <a:rPr lang="cy-GB" sz="1900" dirty="0" err="1">
                <a:latin typeface="Arial" panose="020B0604020202020204" pitchFamily="34" charset="0"/>
                <a:cs typeface="Arial" panose="020B0604020202020204" pitchFamily="34" charset="0"/>
              </a:rPr>
              <a:t>Saxton</a:t>
            </a:r>
            <a:r>
              <a:rPr lang="cy-GB" sz="1900" dirty="0">
                <a:latin typeface="Arial" panose="020B0604020202020204" pitchFamily="34" charset="0"/>
                <a:cs typeface="Arial" panose="020B0604020202020204" pitchFamily="34" charset="0"/>
              </a:rPr>
              <a:t>, 2017, t. 148).</a:t>
            </a:r>
          </a:p>
          <a:p>
            <a:pPr marL="0" indent="0">
              <a:buNone/>
            </a:pPr>
            <a:endParaRPr lang="en-GB" dirty="0"/>
          </a:p>
        </p:txBody>
      </p:sp>
      <p:sp>
        <p:nvSpPr>
          <p:cNvPr id="4" name="Content Placeholder 3">
            <a:extLst>
              <a:ext uri="{FF2B5EF4-FFF2-40B4-BE49-F238E27FC236}">
                <a16:creationId xmlns:a16="http://schemas.microsoft.com/office/drawing/2014/main" id="{3318EA73-E47D-B7C0-6E46-3928EEB7C7D8}"/>
              </a:ext>
            </a:extLst>
          </p:cNvPr>
          <p:cNvSpPr>
            <a:spLocks noGrp="1"/>
          </p:cNvSpPr>
          <p:nvPr>
            <p:ph sz="half" idx="2"/>
          </p:nvPr>
        </p:nvSpPr>
        <p:spPr/>
        <p:txBody>
          <a:bodyPr>
            <a:normAutofit/>
          </a:bodyPr>
          <a:lstStyle/>
          <a:p>
            <a:pPr marL="0" indent="0">
              <a:buFontTx/>
              <a:buNone/>
              <a:defRPr/>
            </a:pPr>
            <a:r>
              <a:rPr lang="cy-GB" sz="2800" i="1" dirty="0">
                <a:solidFill>
                  <a:srgbClr val="0070C0"/>
                </a:solidFill>
                <a:latin typeface="Arial" panose="020B0604020202020204" pitchFamily="34" charset="0"/>
                <a:cs typeface="Arial" panose="020B0604020202020204" pitchFamily="34" charset="0"/>
              </a:rPr>
              <a:t>“a </a:t>
            </a:r>
            <a:r>
              <a:rPr lang="cy-GB" sz="2800" i="1" dirty="0" err="1">
                <a:solidFill>
                  <a:srgbClr val="0070C0"/>
                </a:solidFill>
                <a:latin typeface="Arial" panose="020B0604020202020204" pitchFamily="34" charset="0"/>
                <a:cs typeface="Arial" panose="020B0604020202020204" pitchFamily="34" charset="0"/>
              </a:rPr>
              <a:t>common</a:t>
            </a:r>
            <a:r>
              <a:rPr lang="cy-GB" sz="2800" i="1" dirty="0">
                <a:solidFill>
                  <a:srgbClr val="0070C0"/>
                </a:solidFill>
                <a:latin typeface="Arial" panose="020B0604020202020204" pitchFamily="34" charset="0"/>
                <a:cs typeface="Arial" panose="020B0604020202020204" pitchFamily="34" charset="0"/>
              </a:rPr>
              <a:t> </a:t>
            </a:r>
            <a:r>
              <a:rPr lang="cy-GB" sz="2800" i="1" dirty="0" err="1">
                <a:solidFill>
                  <a:srgbClr val="0070C0"/>
                </a:solidFill>
                <a:latin typeface="Arial" panose="020B0604020202020204" pitchFamily="34" charset="0"/>
                <a:cs typeface="Arial" panose="020B0604020202020204" pitchFamily="34" charset="0"/>
              </a:rPr>
              <a:t>kind</a:t>
            </a:r>
            <a:r>
              <a:rPr lang="cy-GB" sz="2800" i="1" dirty="0">
                <a:solidFill>
                  <a:srgbClr val="0070C0"/>
                </a:solidFill>
                <a:latin typeface="Arial" panose="020B0604020202020204" pitchFamily="34" charset="0"/>
                <a:cs typeface="Arial" panose="020B0604020202020204" pitchFamily="34" charset="0"/>
              </a:rPr>
              <a:t> of </a:t>
            </a:r>
            <a:r>
              <a:rPr lang="cy-GB" sz="2800" i="1" dirty="0" err="1">
                <a:solidFill>
                  <a:srgbClr val="0070C0"/>
                </a:solidFill>
                <a:latin typeface="Arial" panose="020B0604020202020204" pitchFamily="34" charset="0"/>
                <a:cs typeface="Arial" panose="020B0604020202020204" pitchFamily="34" charset="0"/>
              </a:rPr>
              <a:t>error</a:t>
            </a:r>
            <a:r>
              <a:rPr lang="cy-GB" sz="2800" i="1" dirty="0">
                <a:solidFill>
                  <a:srgbClr val="0070C0"/>
                </a:solidFill>
                <a:latin typeface="Arial" panose="020B0604020202020204" pitchFamily="34" charset="0"/>
                <a:cs typeface="Arial" panose="020B0604020202020204" pitchFamily="34" charset="0"/>
              </a:rPr>
              <a:t>...</a:t>
            </a:r>
            <a:r>
              <a:rPr lang="cy-GB" sz="2800" i="1" dirty="0" err="1">
                <a:solidFill>
                  <a:srgbClr val="0070C0"/>
                </a:solidFill>
                <a:latin typeface="Arial" panose="020B0604020202020204" pitchFamily="34" charset="0"/>
                <a:cs typeface="Arial" panose="020B0604020202020204" pitchFamily="34" charset="0"/>
              </a:rPr>
              <a:t>words</a:t>
            </a:r>
            <a:r>
              <a:rPr lang="cy-GB" sz="2800" i="1" dirty="0">
                <a:solidFill>
                  <a:srgbClr val="0070C0"/>
                </a:solidFill>
                <a:latin typeface="Arial" panose="020B0604020202020204" pitchFamily="34" charset="0"/>
                <a:cs typeface="Arial" panose="020B0604020202020204" pitchFamily="34" charset="0"/>
              </a:rPr>
              <a:t> </a:t>
            </a:r>
            <a:r>
              <a:rPr lang="cy-GB" sz="2800" i="1" dirty="0" err="1">
                <a:solidFill>
                  <a:srgbClr val="0070C0"/>
                </a:solidFill>
                <a:latin typeface="Arial" panose="020B0604020202020204" pitchFamily="34" charset="0"/>
                <a:cs typeface="Arial" panose="020B0604020202020204" pitchFamily="34" charset="0"/>
              </a:rPr>
              <a:t>are</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used</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with</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too</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wide</a:t>
            </a:r>
            <a:r>
              <a:rPr lang="cy-GB" i="1" dirty="0">
                <a:solidFill>
                  <a:srgbClr val="0070C0"/>
                </a:solidFill>
                <a:latin typeface="Arial" panose="020B0604020202020204" pitchFamily="34" charset="0"/>
                <a:cs typeface="Arial" panose="020B0604020202020204" pitchFamily="34" charset="0"/>
              </a:rPr>
              <a:t> a </a:t>
            </a:r>
            <a:r>
              <a:rPr lang="cy-GB" i="1" dirty="0" err="1">
                <a:solidFill>
                  <a:srgbClr val="0070C0"/>
                </a:solidFill>
                <a:latin typeface="Arial" panose="020B0604020202020204" pitchFamily="34" charset="0"/>
                <a:cs typeface="Arial" panose="020B0604020202020204" pitchFamily="34" charset="0"/>
              </a:rPr>
              <a:t>scope</a:t>
            </a:r>
            <a:r>
              <a:rPr lang="cy-GB" i="1" dirty="0">
                <a:solidFill>
                  <a:srgbClr val="0070C0"/>
                </a:solidFill>
                <a:latin typeface="Arial" panose="020B0604020202020204" pitchFamily="34" charset="0"/>
                <a:cs typeface="Arial" panose="020B0604020202020204" pitchFamily="34" charset="0"/>
              </a:rPr>
              <a:t>...</a:t>
            </a:r>
            <a:r>
              <a:rPr lang="cy-GB" sz="2800" i="1" dirty="0">
                <a:solidFill>
                  <a:srgbClr val="0070C0"/>
                </a:solidFill>
                <a:latin typeface="Arial" panose="020B0604020202020204" pitchFamily="34" charset="0"/>
                <a:cs typeface="Arial" panose="020B0604020202020204" pitchFamily="34" charset="0"/>
              </a:rPr>
              <a:t>” </a:t>
            </a:r>
          </a:p>
          <a:p>
            <a:pPr marL="0" indent="0" algn="r">
              <a:buFontTx/>
              <a:buNone/>
              <a:defRPr/>
            </a:pPr>
            <a:r>
              <a:rPr lang="cy-GB" sz="1800" dirty="0">
                <a:solidFill>
                  <a:srgbClr val="0070C0"/>
                </a:solidFill>
                <a:latin typeface="Arial" panose="020B0604020202020204" pitchFamily="34" charset="0"/>
                <a:cs typeface="Arial" panose="020B0604020202020204" pitchFamily="34" charset="0"/>
              </a:rPr>
              <a:t>(</a:t>
            </a:r>
            <a:r>
              <a:rPr lang="cy-GB" sz="1800" dirty="0" err="1">
                <a:solidFill>
                  <a:srgbClr val="0070C0"/>
                </a:solidFill>
                <a:latin typeface="Arial" panose="020B0604020202020204" pitchFamily="34" charset="0"/>
                <a:cs typeface="Arial" panose="020B0604020202020204" pitchFamily="34" charset="0"/>
              </a:rPr>
              <a:t>Saxton</a:t>
            </a:r>
            <a:r>
              <a:rPr lang="cy-GB" sz="1800" dirty="0">
                <a:solidFill>
                  <a:srgbClr val="0070C0"/>
                </a:solidFill>
                <a:latin typeface="Arial" panose="020B0604020202020204" pitchFamily="34" charset="0"/>
                <a:cs typeface="Arial" panose="020B0604020202020204" pitchFamily="34" charset="0"/>
              </a:rPr>
              <a:t>, 2017,  p. 148).</a:t>
            </a:r>
          </a:p>
          <a:p>
            <a:pPr marL="0" indent="0">
              <a:buNone/>
            </a:pPr>
            <a:endParaRPr lang="en-GB" dirty="0"/>
          </a:p>
        </p:txBody>
      </p:sp>
    </p:spTree>
    <p:extLst>
      <p:ext uri="{BB962C8B-B14F-4D97-AF65-F5344CB8AC3E}">
        <p14:creationId xmlns:p14="http://schemas.microsoft.com/office/powerpoint/2010/main" val="23791282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EE4E1-698B-CA9C-73EF-B4F0518D3287}"/>
              </a:ext>
            </a:extLst>
          </p:cNvPr>
          <p:cNvSpPr>
            <a:spLocks noGrp="1"/>
          </p:cNvSpPr>
          <p:nvPr>
            <p:ph type="title"/>
          </p:nvPr>
        </p:nvSpPr>
        <p:spPr/>
        <p:txBody>
          <a:bodyPr>
            <a:normAutofit/>
          </a:bodyPr>
          <a:lstStyle/>
          <a:p>
            <a:pPr algn="ctr"/>
            <a:r>
              <a:rPr lang="en-GB" altLang="cy-GB" dirty="0" err="1">
                <a:solidFill>
                  <a:srgbClr val="000000"/>
                </a:solidFill>
                <a:latin typeface="Arial" panose="020B0604020202020204" pitchFamily="34" charset="0"/>
              </a:rPr>
              <a:t>Rheswm</a:t>
            </a:r>
            <a:r>
              <a:rPr lang="en-GB" altLang="cy-GB" dirty="0">
                <a:solidFill>
                  <a:srgbClr val="000000"/>
                </a:solidFill>
                <a:latin typeface="Arial" panose="020B0604020202020204" pitchFamily="34" charset="0"/>
              </a:rPr>
              <a:t>?</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Cause?</a:t>
            </a:r>
            <a:endParaRPr lang="en-GB" dirty="0"/>
          </a:p>
        </p:txBody>
      </p:sp>
      <p:sp>
        <p:nvSpPr>
          <p:cNvPr id="3" name="Content Placeholder 2">
            <a:extLst>
              <a:ext uri="{FF2B5EF4-FFF2-40B4-BE49-F238E27FC236}">
                <a16:creationId xmlns:a16="http://schemas.microsoft.com/office/drawing/2014/main" id="{633ED303-D4F9-EF9F-B8D1-225743B94AA4}"/>
              </a:ext>
            </a:extLst>
          </p:cNvPr>
          <p:cNvSpPr>
            <a:spLocks noGrp="1"/>
          </p:cNvSpPr>
          <p:nvPr>
            <p:ph sz="half" idx="1"/>
          </p:nvPr>
        </p:nvSpPr>
        <p:spPr/>
        <p:txBody>
          <a:bodyPr>
            <a:normAutofit/>
          </a:bodyPr>
          <a:lstStyle/>
          <a:p>
            <a:pPr>
              <a:defRPr/>
            </a:pPr>
            <a:r>
              <a:rPr lang="cy-GB" dirty="0">
                <a:latin typeface="Arial" panose="020B0604020202020204" pitchFamily="34" charset="0"/>
                <a:cs typeface="Arial" panose="020B0604020202020204" pitchFamily="34" charset="0"/>
              </a:rPr>
              <a:t>Cam-ddosbarthiad gwrthrych;</a:t>
            </a:r>
          </a:p>
          <a:p>
            <a:pPr>
              <a:defRPr/>
            </a:pPr>
            <a:r>
              <a:rPr lang="cy-GB" dirty="0">
                <a:latin typeface="Arial" panose="020B0604020202020204" pitchFamily="34" charset="0"/>
                <a:cs typeface="Arial" panose="020B0604020202020204" pitchFamily="34" charset="0"/>
              </a:rPr>
              <a:t>Bwlch </a:t>
            </a:r>
            <a:r>
              <a:rPr lang="cy-GB" dirty="0" err="1">
                <a:latin typeface="Arial" panose="020B0604020202020204" pitchFamily="34" charset="0"/>
                <a:cs typeface="Arial" panose="020B0604020202020204" pitchFamily="34" charset="0"/>
              </a:rPr>
              <a:t>geiriadol</a:t>
            </a:r>
            <a:r>
              <a:rPr lang="cy-GB" dirty="0">
                <a:latin typeface="Arial" panose="020B0604020202020204" pitchFamily="34" charset="0"/>
                <a:cs typeface="Arial" panose="020B0604020202020204" pitchFamily="34" charset="0"/>
              </a:rPr>
              <a:t>;</a:t>
            </a:r>
          </a:p>
          <a:p>
            <a:pPr>
              <a:defRPr/>
            </a:pPr>
            <a:r>
              <a:rPr lang="cy-GB" dirty="0">
                <a:latin typeface="Arial" panose="020B0604020202020204" pitchFamily="34" charset="0"/>
                <a:cs typeface="Arial" panose="020B0604020202020204" pitchFamily="34" charset="0"/>
              </a:rPr>
              <a:t>Methiant adalw.</a:t>
            </a:r>
          </a:p>
          <a:p>
            <a:pPr marL="0" indent="0">
              <a:buNone/>
              <a:defRPr/>
            </a:pPr>
            <a:endParaRPr lang="cy-GB" dirty="0">
              <a:latin typeface="Arial" panose="020B0604020202020204" pitchFamily="34" charset="0"/>
              <a:cs typeface="Arial" panose="020B0604020202020204" pitchFamily="34" charset="0"/>
            </a:endParaRPr>
          </a:p>
          <a:p>
            <a:pPr marL="0" indent="0">
              <a:buNone/>
              <a:defRPr/>
            </a:pPr>
            <a:endParaRPr lang="cy-GB" dirty="0">
              <a:latin typeface="Arial" panose="020B0604020202020204" pitchFamily="34" charset="0"/>
              <a:cs typeface="Arial" panose="020B0604020202020204" pitchFamily="34" charset="0"/>
            </a:endParaRPr>
          </a:p>
          <a:p>
            <a:pPr marL="0" indent="0" algn="r">
              <a:buFontTx/>
              <a:buNone/>
              <a:defRPr/>
            </a:pPr>
            <a:r>
              <a:rPr lang="cy-GB" sz="1900" dirty="0">
                <a:latin typeface="Arial" panose="020B0604020202020204" pitchFamily="34" charset="0"/>
                <a:cs typeface="Arial" panose="020B0604020202020204" pitchFamily="34" charset="0"/>
              </a:rPr>
              <a:t>(</a:t>
            </a:r>
            <a:r>
              <a:rPr lang="cy-GB" sz="1900" dirty="0" err="1">
                <a:latin typeface="Arial" panose="020B0604020202020204" pitchFamily="34" charset="0"/>
                <a:cs typeface="Arial" panose="020B0604020202020204" pitchFamily="34" charset="0"/>
              </a:rPr>
              <a:t>Saxton</a:t>
            </a:r>
            <a:r>
              <a:rPr lang="cy-GB" sz="1900" dirty="0">
                <a:latin typeface="Arial" panose="020B0604020202020204" pitchFamily="34" charset="0"/>
                <a:cs typeface="Arial" panose="020B0604020202020204" pitchFamily="34" charset="0"/>
              </a:rPr>
              <a:t>, 2017, t. 148).</a:t>
            </a:r>
          </a:p>
          <a:p>
            <a:pPr marL="0" indent="0">
              <a:buNone/>
            </a:pPr>
            <a:endParaRPr lang="en-GB" dirty="0"/>
          </a:p>
        </p:txBody>
      </p:sp>
      <p:sp>
        <p:nvSpPr>
          <p:cNvPr id="4" name="Content Placeholder 3">
            <a:extLst>
              <a:ext uri="{FF2B5EF4-FFF2-40B4-BE49-F238E27FC236}">
                <a16:creationId xmlns:a16="http://schemas.microsoft.com/office/drawing/2014/main" id="{3318EA73-E47D-B7C0-6E46-3928EEB7C7D8}"/>
              </a:ext>
            </a:extLst>
          </p:cNvPr>
          <p:cNvSpPr>
            <a:spLocks noGrp="1"/>
          </p:cNvSpPr>
          <p:nvPr>
            <p:ph sz="half" idx="2"/>
          </p:nvPr>
        </p:nvSpPr>
        <p:spPr/>
        <p:txBody>
          <a:bodyPr>
            <a:normAutofit/>
          </a:bodyPr>
          <a:lstStyle/>
          <a:p>
            <a:pPr>
              <a:defRPr/>
            </a:pPr>
            <a:r>
              <a:rPr lang="cy-GB" sz="2800" dirty="0">
                <a:solidFill>
                  <a:srgbClr val="0070C0"/>
                </a:solidFill>
                <a:latin typeface="Arial" panose="020B0604020202020204" pitchFamily="34" charset="0"/>
                <a:cs typeface="Arial" panose="020B0604020202020204" pitchFamily="34" charset="0"/>
              </a:rPr>
              <a:t>Misclassification of </a:t>
            </a:r>
            <a:r>
              <a:rPr lang="cy-GB" sz="2800" dirty="0" err="1">
                <a:solidFill>
                  <a:srgbClr val="0070C0"/>
                </a:solidFill>
                <a:latin typeface="Arial" panose="020B0604020202020204" pitchFamily="34" charset="0"/>
                <a:cs typeface="Arial" panose="020B0604020202020204" pitchFamily="34" charset="0"/>
              </a:rPr>
              <a:t>an</a:t>
            </a:r>
            <a:r>
              <a:rPr lang="cy-GB" sz="2800" dirty="0">
                <a:solidFill>
                  <a:srgbClr val="0070C0"/>
                </a:solidFill>
                <a:latin typeface="Arial" panose="020B0604020202020204" pitchFamily="34" charset="0"/>
                <a:cs typeface="Arial" panose="020B0604020202020204" pitchFamily="34" charset="0"/>
              </a:rPr>
              <a:t> </a:t>
            </a:r>
            <a:r>
              <a:rPr lang="cy-GB" sz="2800" dirty="0" err="1">
                <a:solidFill>
                  <a:srgbClr val="0070C0"/>
                </a:solidFill>
                <a:latin typeface="Arial" panose="020B0604020202020204" pitchFamily="34" charset="0"/>
                <a:cs typeface="Arial" panose="020B0604020202020204" pitchFamily="34" charset="0"/>
              </a:rPr>
              <a:t>object</a:t>
            </a:r>
            <a:r>
              <a:rPr lang="cy-GB" sz="2800" dirty="0">
                <a:solidFill>
                  <a:srgbClr val="0070C0"/>
                </a:solidFill>
                <a:latin typeface="Arial" panose="020B0604020202020204" pitchFamily="34" charset="0"/>
                <a:cs typeface="Arial" panose="020B0604020202020204" pitchFamily="34" charset="0"/>
              </a:rPr>
              <a:t>;</a:t>
            </a:r>
          </a:p>
          <a:p>
            <a:pPr>
              <a:defRPr/>
            </a:pPr>
            <a:r>
              <a:rPr lang="cy-GB" dirty="0" err="1">
                <a:solidFill>
                  <a:srgbClr val="0070C0"/>
                </a:solidFill>
                <a:latin typeface="Arial" panose="020B0604020202020204" pitchFamily="34" charset="0"/>
                <a:cs typeface="Arial" panose="020B0604020202020204" pitchFamily="34" charset="0"/>
              </a:rPr>
              <a:t>Lexical</a:t>
            </a:r>
            <a:r>
              <a:rPr lang="cy-GB" dirty="0">
                <a:solidFill>
                  <a:srgbClr val="0070C0"/>
                </a:solidFill>
                <a:latin typeface="Arial" panose="020B0604020202020204" pitchFamily="34" charset="0"/>
                <a:cs typeface="Arial" panose="020B0604020202020204" pitchFamily="34" charset="0"/>
              </a:rPr>
              <a:t> gap;</a:t>
            </a:r>
          </a:p>
          <a:p>
            <a:pPr>
              <a:defRPr/>
            </a:pPr>
            <a:r>
              <a:rPr lang="cy-GB" dirty="0" err="1">
                <a:solidFill>
                  <a:srgbClr val="0070C0"/>
                </a:solidFill>
                <a:latin typeface="Arial" panose="020B0604020202020204" pitchFamily="34" charset="0"/>
                <a:cs typeface="Arial" panose="020B0604020202020204" pitchFamily="34" charset="0"/>
              </a:rPr>
              <a:t>Retrieval</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failure</a:t>
            </a:r>
            <a:r>
              <a:rPr lang="cy-GB" dirty="0">
                <a:solidFill>
                  <a:srgbClr val="0070C0"/>
                </a:solidFill>
                <a:latin typeface="Arial" panose="020B0604020202020204" pitchFamily="34" charset="0"/>
                <a:cs typeface="Arial" panose="020B0604020202020204" pitchFamily="34" charset="0"/>
              </a:rPr>
              <a:t>.</a:t>
            </a:r>
          </a:p>
          <a:p>
            <a:pPr marL="0" indent="0">
              <a:buNone/>
              <a:defRPr/>
            </a:pPr>
            <a:endParaRPr lang="cy-GB" sz="1800" dirty="0">
              <a:solidFill>
                <a:srgbClr val="0070C0"/>
              </a:solidFill>
              <a:latin typeface="Arial" panose="020B0604020202020204" pitchFamily="34" charset="0"/>
              <a:cs typeface="Arial" panose="020B0604020202020204" pitchFamily="34" charset="0"/>
            </a:endParaRPr>
          </a:p>
          <a:p>
            <a:pPr marL="0" indent="0">
              <a:buNone/>
              <a:defRPr/>
            </a:pPr>
            <a:endParaRPr lang="cy-GB" sz="1800" dirty="0">
              <a:solidFill>
                <a:srgbClr val="0070C0"/>
              </a:solidFill>
              <a:latin typeface="Arial" panose="020B0604020202020204" pitchFamily="34" charset="0"/>
              <a:cs typeface="Arial" panose="020B0604020202020204" pitchFamily="34" charset="0"/>
            </a:endParaRPr>
          </a:p>
          <a:p>
            <a:pPr marL="0" indent="0">
              <a:buNone/>
              <a:defRPr/>
            </a:pPr>
            <a:endParaRPr lang="cy-GB" sz="1800" dirty="0">
              <a:solidFill>
                <a:srgbClr val="0070C0"/>
              </a:solidFill>
              <a:latin typeface="Arial" panose="020B0604020202020204" pitchFamily="34" charset="0"/>
              <a:cs typeface="Arial" panose="020B0604020202020204" pitchFamily="34" charset="0"/>
            </a:endParaRPr>
          </a:p>
          <a:p>
            <a:pPr marL="0" indent="0" algn="r">
              <a:buNone/>
              <a:defRPr/>
            </a:pPr>
            <a:r>
              <a:rPr lang="cy-GB" sz="1800" dirty="0">
                <a:solidFill>
                  <a:srgbClr val="0070C0"/>
                </a:solidFill>
                <a:latin typeface="Arial" panose="020B0604020202020204" pitchFamily="34" charset="0"/>
                <a:cs typeface="Arial" panose="020B0604020202020204" pitchFamily="34" charset="0"/>
              </a:rPr>
              <a:t>(</a:t>
            </a:r>
            <a:r>
              <a:rPr lang="cy-GB" sz="1800" dirty="0" err="1">
                <a:solidFill>
                  <a:srgbClr val="0070C0"/>
                </a:solidFill>
                <a:latin typeface="Arial" panose="020B0604020202020204" pitchFamily="34" charset="0"/>
                <a:cs typeface="Arial" panose="020B0604020202020204" pitchFamily="34" charset="0"/>
              </a:rPr>
              <a:t>Saxton</a:t>
            </a:r>
            <a:r>
              <a:rPr lang="cy-GB" sz="1800" dirty="0">
                <a:solidFill>
                  <a:srgbClr val="0070C0"/>
                </a:solidFill>
                <a:latin typeface="Arial" panose="020B0604020202020204" pitchFamily="34" charset="0"/>
                <a:cs typeface="Arial" panose="020B0604020202020204" pitchFamily="34" charset="0"/>
              </a:rPr>
              <a:t>, 2017,  p. 148).</a:t>
            </a:r>
          </a:p>
          <a:p>
            <a:pPr marL="0" indent="0">
              <a:buNone/>
            </a:pPr>
            <a:endParaRPr lang="en-GB" dirty="0"/>
          </a:p>
        </p:txBody>
      </p:sp>
    </p:spTree>
    <p:extLst>
      <p:ext uri="{BB962C8B-B14F-4D97-AF65-F5344CB8AC3E}">
        <p14:creationId xmlns:p14="http://schemas.microsoft.com/office/powerpoint/2010/main" val="21905656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8F9C7-ABF0-EBC7-F7BB-4E15DEDB2DCB}"/>
              </a:ext>
            </a:extLst>
          </p:cNvPr>
          <p:cNvSpPr>
            <a:spLocks noGrp="1"/>
          </p:cNvSpPr>
          <p:nvPr>
            <p:ph type="title"/>
          </p:nvPr>
        </p:nvSpPr>
        <p:spPr/>
        <p:txBody>
          <a:bodyPr/>
          <a:lstStyle/>
          <a:p>
            <a:pPr algn="ctr"/>
            <a:r>
              <a:rPr lang="en-GB" altLang="cy-GB" dirty="0">
                <a:solidFill>
                  <a:srgbClr val="000000"/>
                </a:solidFill>
                <a:latin typeface="Arial" panose="020B0604020202020204" pitchFamily="34" charset="0"/>
              </a:rPr>
              <a:t>Gor-</a:t>
            </a:r>
            <a:r>
              <a:rPr lang="en-GB" altLang="cy-GB" dirty="0" err="1">
                <a:solidFill>
                  <a:srgbClr val="000000"/>
                </a:solidFill>
                <a:latin typeface="Arial" panose="020B0604020202020204" pitchFamily="34" charset="0"/>
              </a:rPr>
              <a:t>ymestiynadau</a:t>
            </a:r>
            <a:r>
              <a:rPr lang="en-GB" altLang="cy-GB" dirty="0">
                <a:solidFill>
                  <a:srgbClr val="000000"/>
                </a:solidFill>
                <a:latin typeface="Arial" panose="020B0604020202020204" pitchFamily="34" charset="0"/>
              </a:rPr>
              <a:t> </a:t>
            </a:r>
            <a:r>
              <a:rPr lang="en-GB" altLang="cy-GB" dirty="0" err="1">
                <a:solidFill>
                  <a:srgbClr val="000000"/>
                </a:solidFill>
                <a:latin typeface="Arial" panose="020B0604020202020204" pitchFamily="34" charset="0"/>
              </a:rPr>
              <a:t>semanteg</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Semantic overextensions</a:t>
            </a:r>
            <a:endParaRPr lang="en-GB" dirty="0"/>
          </a:p>
        </p:txBody>
      </p:sp>
      <p:sp>
        <p:nvSpPr>
          <p:cNvPr id="3" name="Content Placeholder 2">
            <a:extLst>
              <a:ext uri="{FF2B5EF4-FFF2-40B4-BE49-F238E27FC236}">
                <a16:creationId xmlns:a16="http://schemas.microsoft.com/office/drawing/2014/main" id="{9C88B2CA-FC1F-9A41-D13F-E79DEA34DA33}"/>
              </a:ext>
            </a:extLst>
          </p:cNvPr>
          <p:cNvSpPr>
            <a:spLocks noGrp="1"/>
          </p:cNvSpPr>
          <p:nvPr>
            <p:ph sz="half" idx="1"/>
          </p:nvPr>
        </p:nvSpPr>
        <p:spPr/>
        <p:txBody>
          <a:bodyPr/>
          <a:lstStyle/>
          <a:p>
            <a:pPr>
              <a:defRPr/>
            </a:pPr>
            <a:r>
              <a:rPr lang="cy-GB" dirty="0">
                <a:latin typeface="Arial" panose="020B0604020202020204" pitchFamily="34" charset="0"/>
                <a:cs typeface="Arial" panose="020B0604020202020204" pitchFamily="34" charset="0"/>
              </a:rPr>
              <a:t>Mae gor-ddweud yn seiliedig ar:</a:t>
            </a:r>
          </a:p>
          <a:p>
            <a:pPr>
              <a:buFontTx/>
              <a:buChar char="-"/>
              <a:defRPr/>
            </a:pPr>
            <a:r>
              <a:rPr lang="cy-GB" dirty="0">
                <a:latin typeface="Arial" panose="020B0604020202020204" pitchFamily="34" charset="0"/>
                <a:cs typeface="Arial" panose="020B0604020202020204" pitchFamily="34" charset="0"/>
              </a:rPr>
              <a:t>rhinweddau corfforol gwrthrychau;</a:t>
            </a:r>
          </a:p>
          <a:p>
            <a:pPr>
              <a:buFontTx/>
              <a:buChar char="-"/>
              <a:defRPr/>
            </a:pPr>
            <a:r>
              <a:rPr lang="cy-GB" dirty="0">
                <a:latin typeface="Arial" panose="020B0604020202020204" pitchFamily="34" charset="0"/>
                <a:cs typeface="Arial" panose="020B0604020202020204" pitchFamily="34" charset="0"/>
              </a:rPr>
              <a:t>nodweddion, fel blas, sain, symudiad, siâp, maint a gwead.</a:t>
            </a:r>
          </a:p>
          <a:p>
            <a:pPr marL="0" indent="0">
              <a:buNone/>
            </a:pPr>
            <a:endParaRPr lang="en-GB" dirty="0"/>
          </a:p>
        </p:txBody>
      </p:sp>
      <p:sp>
        <p:nvSpPr>
          <p:cNvPr id="4" name="Content Placeholder 3">
            <a:extLst>
              <a:ext uri="{FF2B5EF4-FFF2-40B4-BE49-F238E27FC236}">
                <a16:creationId xmlns:a16="http://schemas.microsoft.com/office/drawing/2014/main" id="{DEE4DD51-7963-B9A6-45B5-A489E196CD2A}"/>
              </a:ext>
            </a:extLst>
          </p:cNvPr>
          <p:cNvSpPr>
            <a:spLocks noGrp="1"/>
          </p:cNvSpPr>
          <p:nvPr>
            <p:ph sz="half" idx="2"/>
          </p:nvPr>
        </p:nvSpPr>
        <p:spPr/>
        <p:txBody>
          <a:bodyPr/>
          <a:lstStyle/>
          <a:p>
            <a:pPr>
              <a:defRPr/>
            </a:pPr>
            <a:r>
              <a:rPr lang="cy-GB" dirty="0">
                <a:solidFill>
                  <a:srgbClr val="0070C0"/>
                </a:solidFill>
                <a:latin typeface="Arial" panose="020B0604020202020204" pitchFamily="34" charset="0"/>
                <a:cs typeface="Arial" panose="020B0604020202020204" pitchFamily="34" charset="0"/>
              </a:rPr>
              <a:t>Overextensions </a:t>
            </a:r>
            <a:r>
              <a:rPr lang="cy-GB" dirty="0" err="1">
                <a:solidFill>
                  <a:srgbClr val="0070C0"/>
                </a:solidFill>
                <a:latin typeface="Arial" panose="020B0604020202020204" pitchFamily="34" charset="0"/>
                <a:cs typeface="Arial" panose="020B0604020202020204" pitchFamily="34" charset="0"/>
              </a:rPr>
              <a:t>are</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based</a:t>
            </a:r>
            <a:r>
              <a:rPr lang="cy-GB" dirty="0">
                <a:solidFill>
                  <a:srgbClr val="0070C0"/>
                </a:solidFill>
                <a:latin typeface="Arial" panose="020B0604020202020204" pitchFamily="34" charset="0"/>
                <a:cs typeface="Arial" panose="020B0604020202020204" pitchFamily="34" charset="0"/>
              </a:rPr>
              <a:t> on:</a:t>
            </a:r>
          </a:p>
          <a:p>
            <a:pPr>
              <a:buFontTx/>
              <a:buChar char="-"/>
              <a:defRPr/>
            </a:pPr>
            <a:r>
              <a:rPr lang="cy-GB" dirty="0" err="1">
                <a:solidFill>
                  <a:srgbClr val="0070C0"/>
                </a:solidFill>
                <a:latin typeface="Arial" panose="020B0604020202020204" pitchFamily="34" charset="0"/>
                <a:cs typeface="Arial" panose="020B0604020202020204" pitchFamily="34" charset="0"/>
              </a:rPr>
              <a:t>physical</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qualities</a:t>
            </a:r>
            <a:r>
              <a:rPr lang="cy-GB" dirty="0">
                <a:solidFill>
                  <a:srgbClr val="0070C0"/>
                </a:solidFill>
                <a:latin typeface="Arial" panose="020B0604020202020204" pitchFamily="34" charset="0"/>
                <a:cs typeface="Arial" panose="020B0604020202020204" pitchFamily="34" charset="0"/>
              </a:rPr>
              <a:t> of </a:t>
            </a:r>
            <a:r>
              <a:rPr lang="cy-GB" dirty="0" err="1">
                <a:solidFill>
                  <a:srgbClr val="0070C0"/>
                </a:solidFill>
                <a:latin typeface="Arial" panose="020B0604020202020204" pitchFamily="34" charset="0"/>
                <a:cs typeface="Arial" panose="020B0604020202020204" pitchFamily="34" charset="0"/>
              </a:rPr>
              <a:t>objects</a:t>
            </a:r>
            <a:r>
              <a:rPr lang="cy-GB" dirty="0">
                <a:solidFill>
                  <a:srgbClr val="0070C0"/>
                </a:solidFill>
                <a:latin typeface="Arial" panose="020B0604020202020204" pitchFamily="34" charset="0"/>
                <a:cs typeface="Arial" panose="020B0604020202020204" pitchFamily="34" charset="0"/>
              </a:rPr>
              <a:t>;</a:t>
            </a:r>
          </a:p>
          <a:p>
            <a:pPr>
              <a:buFontTx/>
              <a:buChar char="-"/>
              <a:defRPr/>
            </a:pPr>
            <a:r>
              <a:rPr lang="cy-GB" dirty="0" err="1">
                <a:solidFill>
                  <a:srgbClr val="0070C0"/>
                </a:solidFill>
                <a:latin typeface="Arial" panose="020B0604020202020204" pitchFamily="34" charset="0"/>
                <a:cs typeface="Arial" panose="020B0604020202020204" pitchFamily="34" charset="0"/>
              </a:rPr>
              <a:t>features</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such</a:t>
            </a:r>
            <a:r>
              <a:rPr lang="cy-GB" dirty="0">
                <a:solidFill>
                  <a:srgbClr val="0070C0"/>
                </a:solidFill>
                <a:latin typeface="Arial" panose="020B0604020202020204" pitchFamily="34" charset="0"/>
                <a:cs typeface="Arial" panose="020B0604020202020204" pitchFamily="34" charset="0"/>
              </a:rPr>
              <a:t> as </a:t>
            </a:r>
            <a:r>
              <a:rPr lang="cy-GB" dirty="0" err="1">
                <a:solidFill>
                  <a:srgbClr val="0070C0"/>
                </a:solidFill>
                <a:latin typeface="Arial" panose="020B0604020202020204" pitchFamily="34" charset="0"/>
                <a:cs typeface="Arial" panose="020B0604020202020204" pitchFamily="34" charset="0"/>
              </a:rPr>
              <a:t>taste</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sound</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movement</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shape</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size</a:t>
            </a:r>
            <a:r>
              <a:rPr lang="cy-GB" dirty="0">
                <a:solidFill>
                  <a:srgbClr val="0070C0"/>
                </a:solidFill>
                <a:latin typeface="Arial" panose="020B0604020202020204" pitchFamily="34" charset="0"/>
                <a:cs typeface="Arial" panose="020B0604020202020204" pitchFamily="34" charset="0"/>
              </a:rPr>
              <a:t> and </a:t>
            </a:r>
            <a:r>
              <a:rPr lang="cy-GB" dirty="0" err="1">
                <a:solidFill>
                  <a:srgbClr val="0070C0"/>
                </a:solidFill>
                <a:latin typeface="Arial" panose="020B0604020202020204" pitchFamily="34" charset="0"/>
                <a:cs typeface="Arial" panose="020B0604020202020204" pitchFamily="34" charset="0"/>
              </a:rPr>
              <a:t>texture</a:t>
            </a:r>
            <a:r>
              <a:rPr lang="cy-GB" dirty="0">
                <a:solidFill>
                  <a:srgbClr val="0070C0"/>
                </a:solidFill>
                <a:latin typeface="Arial" panose="020B0604020202020204" pitchFamily="34" charset="0"/>
                <a:cs typeface="Arial" panose="020B0604020202020204" pitchFamily="34" charset="0"/>
              </a:rPr>
              <a:t>.</a:t>
            </a:r>
          </a:p>
          <a:p>
            <a:pPr marL="0" indent="0">
              <a:buNone/>
            </a:pPr>
            <a:endParaRPr lang="en-GB" dirty="0"/>
          </a:p>
        </p:txBody>
      </p:sp>
    </p:spTree>
    <p:extLst>
      <p:ext uri="{BB962C8B-B14F-4D97-AF65-F5344CB8AC3E}">
        <p14:creationId xmlns:p14="http://schemas.microsoft.com/office/powerpoint/2010/main" val="5805155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179512" y="365127"/>
            <a:ext cx="3344292" cy="1027535"/>
          </a:xfrm>
        </p:spPr>
        <p:txBody>
          <a:bodyPr>
            <a:noAutofit/>
          </a:bodyPr>
          <a:lstStyle/>
          <a:p>
            <a:r>
              <a:rPr lang="en-GB" altLang="cy-GB" dirty="0">
                <a:solidFill>
                  <a:srgbClr val="000000"/>
                </a:solidFill>
                <a:latin typeface="Arial" panose="020B0604020202020204" pitchFamily="34" charset="0"/>
              </a:rPr>
              <a:t>Esiampl</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Example</a:t>
            </a:r>
            <a:endParaRPr lang="cy-GB" altLang="cy-GB" dirty="0">
              <a:solidFill>
                <a:srgbClr val="0070C0"/>
              </a:solidFill>
              <a:latin typeface="Arial" panose="020B0604020202020204" pitchFamily="34" charset="0"/>
            </a:endParaRPr>
          </a:p>
        </p:txBody>
      </p:sp>
      <p:pic>
        <p:nvPicPr>
          <p:cNvPr id="2" name="Content Placeholder 1" descr="Picture of black and white dog."/>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284784" y="2096852"/>
            <a:ext cx="3239020" cy="2664296"/>
          </a:xfrm>
        </p:spPr>
      </p:pic>
      <p:pic>
        <p:nvPicPr>
          <p:cNvPr id="5" name="Content Placeholder 4" descr="Picture of black and white cat."/>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3779912" y="328993"/>
            <a:ext cx="3020058" cy="2487809"/>
          </a:xfrm>
        </p:spPr>
      </p:pic>
      <p:sp>
        <p:nvSpPr>
          <p:cNvPr id="6" name="TextBox 5"/>
          <p:cNvSpPr txBox="1"/>
          <p:nvPr/>
        </p:nvSpPr>
        <p:spPr>
          <a:xfrm flipH="1">
            <a:off x="1547664" y="4895448"/>
            <a:ext cx="1512168" cy="523220"/>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2800" b="0" i="0" u="none" strike="noStrike" kern="1200" cap="none" spc="0" normalizeH="0" baseline="0" noProof="0" dirty="0">
                <a:ln>
                  <a:noFill/>
                </a:ln>
                <a:solidFill>
                  <a:prstClr val="black"/>
                </a:solidFill>
                <a:effectLst/>
                <a:uLnTx/>
                <a:uFillTx/>
                <a:ea typeface="+mn-ea"/>
                <a:cs typeface="+mn-cs"/>
              </a:rPr>
              <a:t>ci/</a:t>
            </a:r>
            <a:r>
              <a:rPr kumimoji="0" lang="en-GB" sz="2800" b="0" i="0" u="none" strike="noStrike" kern="1200" cap="none" spc="0" normalizeH="0" baseline="0" noProof="0" dirty="0">
                <a:ln>
                  <a:noFill/>
                </a:ln>
                <a:solidFill>
                  <a:srgbClr val="0070C0"/>
                </a:solidFill>
                <a:effectLst/>
                <a:uLnTx/>
                <a:uFillTx/>
                <a:ea typeface="+mn-ea"/>
                <a:cs typeface="+mn-cs"/>
              </a:rPr>
              <a:t>dog</a:t>
            </a:r>
          </a:p>
        </p:txBody>
      </p:sp>
      <p:sp>
        <p:nvSpPr>
          <p:cNvPr id="7" name="TextBox 6"/>
          <p:cNvSpPr txBox="1"/>
          <p:nvPr/>
        </p:nvSpPr>
        <p:spPr>
          <a:xfrm flipH="1">
            <a:off x="7056078" y="1392662"/>
            <a:ext cx="1332346" cy="523220"/>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2800" b="0" i="0" u="none" strike="noStrike" kern="1200" cap="none" spc="0" normalizeH="0" baseline="0" noProof="0" dirty="0">
                <a:ln>
                  <a:noFill/>
                </a:ln>
                <a:solidFill>
                  <a:prstClr val="black"/>
                </a:solidFill>
                <a:effectLst/>
                <a:uLnTx/>
                <a:uFillTx/>
                <a:ea typeface="+mn-ea"/>
                <a:cs typeface="+mn-cs"/>
              </a:rPr>
              <a:t>ci/</a:t>
            </a:r>
            <a:r>
              <a:rPr kumimoji="0" lang="en-GB" sz="2800" b="0" i="0" u="none" strike="noStrike" kern="1200" cap="none" spc="0" normalizeH="0" baseline="0" noProof="0" dirty="0">
                <a:ln>
                  <a:noFill/>
                </a:ln>
                <a:solidFill>
                  <a:srgbClr val="0070C0"/>
                </a:solidFill>
                <a:effectLst/>
                <a:uLnTx/>
                <a:uFillTx/>
                <a:ea typeface="+mn-ea"/>
                <a:cs typeface="+mn-cs"/>
              </a:rPr>
              <a:t>dog</a:t>
            </a:r>
          </a:p>
        </p:txBody>
      </p:sp>
      <p:pic>
        <p:nvPicPr>
          <p:cNvPr id="3" name="Picture 2" descr="Picture of a German Shepherd dog.">
            <a:extLst>
              <a:ext uri="{FF2B5EF4-FFF2-40B4-BE49-F238E27FC236}">
                <a16:creationId xmlns:a16="http://schemas.microsoft.com/office/drawing/2014/main" id="{BAE4C312-12A5-48E0-8B17-FDFA080544B0}"/>
              </a:ext>
            </a:extLst>
          </p:cNvPr>
          <p:cNvPicPr>
            <a:picLocks noChangeAspect="1"/>
          </p:cNvPicPr>
          <p:nvPr/>
        </p:nvPicPr>
        <p:blipFill>
          <a:blip r:embed="rId5"/>
          <a:stretch>
            <a:fillRect/>
          </a:stretch>
        </p:blipFill>
        <p:spPr>
          <a:xfrm>
            <a:off x="5427945" y="2974092"/>
            <a:ext cx="3431271" cy="2239084"/>
          </a:xfrm>
          <a:prstGeom prst="rect">
            <a:avLst/>
          </a:prstGeom>
        </p:spPr>
      </p:pic>
      <p:sp>
        <p:nvSpPr>
          <p:cNvPr id="4" name="TextBox 3">
            <a:extLst>
              <a:ext uri="{FF2B5EF4-FFF2-40B4-BE49-F238E27FC236}">
                <a16:creationId xmlns:a16="http://schemas.microsoft.com/office/drawing/2014/main" id="{D2E5C377-D6BE-4AC4-BB4B-45282C822E9B}"/>
              </a:ext>
            </a:extLst>
          </p:cNvPr>
          <p:cNvSpPr txBox="1"/>
          <p:nvPr/>
        </p:nvSpPr>
        <p:spPr>
          <a:xfrm>
            <a:off x="5427945" y="5147320"/>
            <a:ext cx="3176503" cy="523220"/>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2800" b="0" i="0" u="none" strike="noStrike" kern="1200" cap="none" spc="0" normalizeH="0" baseline="0" noProof="0" dirty="0">
                <a:ln>
                  <a:noFill/>
                </a:ln>
                <a:solidFill>
                  <a:prstClr val="black"/>
                </a:solidFill>
                <a:effectLst/>
                <a:uLnTx/>
                <a:uFillTx/>
                <a:ea typeface="+mn-ea"/>
                <a:cs typeface="+mn-cs"/>
              </a:rPr>
              <a:t>Beth…?/</a:t>
            </a:r>
            <a:r>
              <a:rPr kumimoji="0" lang="en-GB" sz="2800" b="0" i="0" u="none" strike="noStrike" kern="1200" cap="none" spc="0" normalizeH="0" baseline="0" noProof="0" dirty="0">
                <a:ln>
                  <a:noFill/>
                </a:ln>
                <a:solidFill>
                  <a:srgbClr val="0070C0"/>
                </a:solidFill>
                <a:effectLst/>
                <a:uLnTx/>
                <a:uFillTx/>
                <a:ea typeface="+mn-ea"/>
                <a:cs typeface="+mn-cs"/>
              </a:rPr>
              <a:t>What…?</a:t>
            </a:r>
          </a:p>
        </p:txBody>
      </p:sp>
    </p:spTree>
    <p:extLst>
      <p:ext uri="{BB962C8B-B14F-4D97-AF65-F5344CB8AC3E}">
        <p14:creationId xmlns:p14="http://schemas.microsoft.com/office/powerpoint/2010/main" val="18509472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9C679-64D6-3895-694A-739D57A0EFEB}"/>
              </a:ext>
            </a:extLst>
          </p:cNvPr>
          <p:cNvSpPr>
            <a:spLocks noGrp="1"/>
          </p:cNvSpPr>
          <p:nvPr>
            <p:ph type="title"/>
          </p:nvPr>
        </p:nvSpPr>
        <p:spPr/>
        <p:txBody>
          <a:bodyPr/>
          <a:lstStyle/>
          <a:p>
            <a:pPr algn="ctr"/>
            <a:r>
              <a:rPr lang="cy-GB" altLang="cy-GB" dirty="0">
                <a:latin typeface="Arial" panose="020B0604020202020204" pitchFamily="34" charset="0"/>
              </a:rPr>
              <a:t>Beth sydd yn y llun?</a:t>
            </a:r>
            <a:br>
              <a:rPr lang="en-GB" altLang="cy-GB" dirty="0">
                <a:latin typeface="Arial" panose="020B0604020202020204" pitchFamily="34" charset="0"/>
              </a:rPr>
            </a:br>
            <a:r>
              <a:rPr lang="en-GB" altLang="cy-GB" dirty="0">
                <a:solidFill>
                  <a:srgbClr val="0070C0"/>
                </a:solidFill>
                <a:latin typeface="Arial" panose="020B0604020202020204" pitchFamily="34" charset="0"/>
              </a:rPr>
              <a:t>What is in the picture?</a:t>
            </a:r>
            <a:endParaRPr lang="en-GB" dirty="0"/>
          </a:p>
        </p:txBody>
      </p:sp>
      <p:pic>
        <p:nvPicPr>
          <p:cNvPr id="6" name="Content Placeholder 5">
            <a:extLst>
              <a:ext uri="{FF2B5EF4-FFF2-40B4-BE49-F238E27FC236}">
                <a16:creationId xmlns:a16="http://schemas.microsoft.com/office/drawing/2014/main" id="{106F6F07-518E-9BBC-B8D0-6AF06D03C1F1}"/>
              </a:ext>
            </a:extLst>
          </p:cNvPr>
          <p:cNvPicPr>
            <a:picLocks noGrp="1" noChangeAspect="1"/>
          </p:cNvPicPr>
          <p:nvPr>
            <p:ph sz="half" idx="1"/>
          </p:nvPr>
        </p:nvPicPr>
        <p:blipFill>
          <a:blip r:embed="rId3"/>
          <a:stretch>
            <a:fillRect/>
          </a:stretch>
        </p:blipFill>
        <p:spPr>
          <a:xfrm>
            <a:off x="711928" y="2218686"/>
            <a:ext cx="3700593" cy="3023878"/>
          </a:xfrm>
          <a:prstGeom prst="rect">
            <a:avLst/>
          </a:prstGeom>
        </p:spPr>
      </p:pic>
      <p:pic>
        <p:nvPicPr>
          <p:cNvPr id="7" name="Content Placeholder 6">
            <a:extLst>
              <a:ext uri="{FF2B5EF4-FFF2-40B4-BE49-F238E27FC236}">
                <a16:creationId xmlns:a16="http://schemas.microsoft.com/office/drawing/2014/main" id="{F359843C-1F2A-05C7-14B3-2B12ACAE9827}"/>
              </a:ext>
            </a:extLst>
          </p:cNvPr>
          <p:cNvPicPr>
            <a:picLocks noGrp="1" noChangeAspect="1"/>
          </p:cNvPicPr>
          <p:nvPr>
            <p:ph sz="half" idx="2"/>
          </p:nvPr>
        </p:nvPicPr>
        <p:blipFill>
          <a:blip r:embed="rId4"/>
          <a:stretch>
            <a:fillRect/>
          </a:stretch>
        </p:blipFill>
        <p:spPr>
          <a:xfrm>
            <a:off x="4648200" y="2220305"/>
            <a:ext cx="3867150" cy="3020639"/>
          </a:xfrm>
          <a:prstGeom prst="rect">
            <a:avLst/>
          </a:prstGeom>
        </p:spPr>
      </p:pic>
    </p:spTree>
    <p:extLst>
      <p:ext uri="{BB962C8B-B14F-4D97-AF65-F5344CB8AC3E}">
        <p14:creationId xmlns:p14="http://schemas.microsoft.com/office/powerpoint/2010/main" val="21502415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41ECD-A4F7-A1DD-82CA-129C876122CD}"/>
              </a:ext>
            </a:extLst>
          </p:cNvPr>
          <p:cNvSpPr>
            <a:spLocks noGrp="1"/>
          </p:cNvSpPr>
          <p:nvPr>
            <p:ph type="title"/>
          </p:nvPr>
        </p:nvSpPr>
        <p:spPr/>
        <p:txBody>
          <a:bodyPr/>
          <a:lstStyle/>
          <a:p>
            <a:pPr algn="ctr"/>
            <a:r>
              <a:rPr lang="en-GB" altLang="cy-GB" dirty="0">
                <a:solidFill>
                  <a:srgbClr val="000000"/>
                </a:solidFill>
                <a:latin typeface="Arial" panose="020B0604020202020204" pitchFamily="34" charset="0"/>
              </a:rPr>
              <a:t>Beth </a:t>
            </a:r>
            <a:r>
              <a:rPr lang="en-GB" altLang="cy-GB" dirty="0" err="1">
                <a:solidFill>
                  <a:srgbClr val="000000"/>
                </a:solidFill>
                <a:latin typeface="Arial" panose="020B0604020202020204" pitchFamily="34" charset="0"/>
              </a:rPr>
              <a:t>yw</a:t>
            </a:r>
            <a:r>
              <a:rPr lang="en-GB" altLang="cy-GB" dirty="0">
                <a:solidFill>
                  <a:srgbClr val="000000"/>
                </a:solidFill>
                <a:latin typeface="Arial" panose="020B0604020202020204" pitchFamily="34" charset="0"/>
              </a:rPr>
              <a:t> </a:t>
            </a:r>
            <a:r>
              <a:rPr lang="en-GB" altLang="cy-GB" i="1" dirty="0" err="1">
                <a:solidFill>
                  <a:srgbClr val="000000"/>
                </a:solidFill>
                <a:latin typeface="Arial" panose="020B0604020202020204" pitchFamily="34" charset="0"/>
              </a:rPr>
              <a:t>gavagai</a:t>
            </a:r>
            <a:r>
              <a:rPr lang="en-GB" altLang="cy-GB" dirty="0">
                <a:solidFill>
                  <a:srgbClr val="000000"/>
                </a:solidFill>
                <a:latin typeface="Arial" panose="020B0604020202020204" pitchFamily="34" charset="0"/>
              </a:rPr>
              <a:t>?</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What is (a) </a:t>
            </a:r>
            <a:r>
              <a:rPr lang="en-GB" altLang="cy-GB" i="1" dirty="0" err="1">
                <a:solidFill>
                  <a:srgbClr val="0070C0"/>
                </a:solidFill>
                <a:latin typeface="Arial" panose="020B0604020202020204" pitchFamily="34" charset="0"/>
              </a:rPr>
              <a:t>gavagai</a:t>
            </a:r>
            <a:r>
              <a:rPr lang="en-GB" altLang="cy-GB" dirty="0">
                <a:solidFill>
                  <a:srgbClr val="0070C0"/>
                </a:solidFill>
                <a:latin typeface="Arial" panose="020B0604020202020204" pitchFamily="34" charset="0"/>
              </a:rPr>
              <a:t>?</a:t>
            </a:r>
            <a:endParaRPr lang="en-GB" dirty="0"/>
          </a:p>
        </p:txBody>
      </p:sp>
      <p:sp>
        <p:nvSpPr>
          <p:cNvPr id="3" name="Content Placeholder 2">
            <a:extLst>
              <a:ext uri="{FF2B5EF4-FFF2-40B4-BE49-F238E27FC236}">
                <a16:creationId xmlns:a16="http://schemas.microsoft.com/office/drawing/2014/main" id="{84A2FB59-F91C-2B1D-37CB-5250657F1966}"/>
              </a:ext>
            </a:extLst>
          </p:cNvPr>
          <p:cNvSpPr>
            <a:spLocks noGrp="1"/>
          </p:cNvSpPr>
          <p:nvPr>
            <p:ph sz="half" idx="1"/>
          </p:nvPr>
        </p:nvSpPr>
        <p:spPr>
          <a:xfrm>
            <a:off x="179512" y="1825625"/>
            <a:ext cx="4316288" cy="3809862"/>
          </a:xfrm>
        </p:spPr>
        <p:txBody>
          <a:bodyPr>
            <a:normAutofit lnSpcReduction="10000"/>
          </a:bodyPr>
          <a:lstStyle/>
          <a:p>
            <a:pPr eaLnBrk="1" hangingPunct="1">
              <a:defRPr/>
            </a:pPr>
            <a:r>
              <a:rPr lang="cy-GB" altLang="cy-GB" sz="3000" dirty="0">
                <a:solidFill>
                  <a:srgbClr val="000000"/>
                </a:solidFill>
                <a:latin typeface="Arial" panose="020B0604020202020204" pitchFamily="34" charset="0"/>
              </a:rPr>
              <a:t>Cwningen? Cwningod?</a:t>
            </a:r>
          </a:p>
          <a:p>
            <a:pPr eaLnBrk="1" hangingPunct="1">
              <a:defRPr/>
            </a:pPr>
            <a:r>
              <a:rPr lang="cy-GB" altLang="cy-GB" sz="3000" dirty="0">
                <a:solidFill>
                  <a:srgbClr val="000000"/>
                </a:solidFill>
                <a:latin typeface="Arial" panose="020B0604020202020204" pitchFamily="34" charset="0"/>
              </a:rPr>
              <a:t>Cwningen mewn cae?</a:t>
            </a:r>
          </a:p>
          <a:p>
            <a:pPr eaLnBrk="1" hangingPunct="1">
              <a:defRPr/>
            </a:pPr>
            <a:r>
              <a:rPr lang="cy-GB" altLang="cy-GB" sz="3000" dirty="0">
                <a:solidFill>
                  <a:srgbClr val="000000"/>
                </a:solidFill>
                <a:latin typeface="Arial" panose="020B0604020202020204" pitchFamily="34" charset="0"/>
              </a:rPr>
              <a:t>Cae?</a:t>
            </a:r>
          </a:p>
          <a:p>
            <a:pPr eaLnBrk="1" hangingPunct="1">
              <a:defRPr/>
            </a:pPr>
            <a:r>
              <a:rPr lang="cy-GB" altLang="cy-GB" sz="3000" dirty="0">
                <a:solidFill>
                  <a:srgbClr val="000000"/>
                </a:solidFill>
                <a:latin typeface="Arial" panose="020B0604020202020204" pitchFamily="34" charset="0"/>
              </a:rPr>
              <a:t>Craffter? Bod yn effro?</a:t>
            </a:r>
          </a:p>
          <a:p>
            <a:pPr eaLnBrk="1" hangingPunct="1">
              <a:defRPr/>
            </a:pPr>
            <a:r>
              <a:rPr lang="cy-GB" altLang="cy-GB" sz="3000" dirty="0">
                <a:solidFill>
                  <a:srgbClr val="000000"/>
                </a:solidFill>
                <a:latin typeface="Arial" panose="020B0604020202020204" pitchFamily="34" charset="0"/>
              </a:rPr>
              <a:t>Cwningod mewn bocs?</a:t>
            </a:r>
          </a:p>
          <a:p>
            <a:pPr eaLnBrk="1" hangingPunct="1">
              <a:defRPr/>
            </a:pPr>
            <a:r>
              <a:rPr lang="cy-GB" altLang="cy-GB" sz="3000" dirty="0">
                <a:solidFill>
                  <a:srgbClr val="000000"/>
                </a:solidFill>
                <a:latin typeface="Arial" panose="020B0604020202020204" pitchFamily="34" charset="0"/>
              </a:rPr>
              <a:t>Cwningod bach?</a:t>
            </a:r>
          </a:p>
          <a:p>
            <a:pPr marL="0" indent="0">
              <a:buNone/>
            </a:pPr>
            <a:endParaRPr lang="en-GB" dirty="0"/>
          </a:p>
        </p:txBody>
      </p:sp>
      <p:sp>
        <p:nvSpPr>
          <p:cNvPr id="4" name="Content Placeholder 3">
            <a:extLst>
              <a:ext uri="{FF2B5EF4-FFF2-40B4-BE49-F238E27FC236}">
                <a16:creationId xmlns:a16="http://schemas.microsoft.com/office/drawing/2014/main" id="{A110F967-CDFD-2E13-DA66-53F6E69B29EC}"/>
              </a:ext>
            </a:extLst>
          </p:cNvPr>
          <p:cNvSpPr>
            <a:spLocks noGrp="1"/>
          </p:cNvSpPr>
          <p:nvPr>
            <p:ph sz="half" idx="2"/>
          </p:nvPr>
        </p:nvSpPr>
        <p:spPr>
          <a:xfrm>
            <a:off x="5004048" y="1850626"/>
            <a:ext cx="3867150" cy="4098653"/>
          </a:xfrm>
        </p:spPr>
        <p:txBody>
          <a:bodyPr>
            <a:normAutofit lnSpcReduction="10000"/>
          </a:bodyPr>
          <a:lstStyle/>
          <a:p>
            <a:pPr eaLnBrk="1" hangingPunct="1">
              <a:defRPr/>
            </a:pPr>
            <a:r>
              <a:rPr lang="en-GB" altLang="cy-GB" sz="3000" dirty="0">
                <a:solidFill>
                  <a:srgbClr val="0070C0"/>
                </a:solidFill>
                <a:latin typeface="Arial" panose="020B0604020202020204" pitchFamily="34" charset="0"/>
              </a:rPr>
              <a:t>A rabbit? Rabbits?</a:t>
            </a:r>
          </a:p>
          <a:p>
            <a:pPr eaLnBrk="1" hangingPunct="1">
              <a:defRPr/>
            </a:pPr>
            <a:r>
              <a:rPr lang="en-GB" altLang="cy-GB" sz="3000" dirty="0">
                <a:solidFill>
                  <a:srgbClr val="0070C0"/>
                </a:solidFill>
                <a:latin typeface="Arial" panose="020B0604020202020204" pitchFamily="34" charset="0"/>
              </a:rPr>
              <a:t>A rabbit in a field?</a:t>
            </a:r>
          </a:p>
          <a:p>
            <a:pPr eaLnBrk="1" hangingPunct="1">
              <a:defRPr/>
            </a:pPr>
            <a:r>
              <a:rPr lang="en-GB" altLang="cy-GB" sz="3000" dirty="0">
                <a:solidFill>
                  <a:srgbClr val="0070C0"/>
                </a:solidFill>
                <a:latin typeface="Arial" panose="020B0604020202020204" pitchFamily="34" charset="0"/>
              </a:rPr>
              <a:t>A field?</a:t>
            </a:r>
          </a:p>
          <a:p>
            <a:pPr eaLnBrk="1" hangingPunct="1">
              <a:defRPr/>
            </a:pPr>
            <a:r>
              <a:rPr lang="en-GB" altLang="cy-GB" sz="3000" dirty="0">
                <a:solidFill>
                  <a:srgbClr val="0070C0"/>
                </a:solidFill>
                <a:latin typeface="Arial" panose="020B0604020202020204" pitchFamily="34" charset="0"/>
              </a:rPr>
              <a:t>Alertness?</a:t>
            </a:r>
          </a:p>
          <a:p>
            <a:pPr eaLnBrk="1" hangingPunct="1">
              <a:defRPr/>
            </a:pPr>
            <a:r>
              <a:rPr lang="en-GB" altLang="cy-GB" sz="3000" dirty="0">
                <a:solidFill>
                  <a:srgbClr val="0070C0"/>
                </a:solidFill>
                <a:latin typeface="Arial" panose="020B0604020202020204" pitchFamily="34" charset="0"/>
              </a:rPr>
              <a:t>Rabbits in a box?</a:t>
            </a:r>
          </a:p>
          <a:p>
            <a:pPr eaLnBrk="1" hangingPunct="1">
              <a:defRPr/>
            </a:pPr>
            <a:r>
              <a:rPr lang="en-GB" altLang="cy-GB" sz="3000" dirty="0">
                <a:solidFill>
                  <a:srgbClr val="0070C0"/>
                </a:solidFill>
                <a:latin typeface="Arial" panose="020B0604020202020204" pitchFamily="34" charset="0"/>
              </a:rPr>
              <a:t>Baby rabbits?</a:t>
            </a:r>
          </a:p>
          <a:p>
            <a:pPr marL="0" indent="0">
              <a:buNone/>
            </a:pPr>
            <a:endParaRPr lang="en-GB" dirty="0"/>
          </a:p>
        </p:txBody>
      </p:sp>
    </p:spTree>
    <p:extLst>
      <p:ext uri="{BB962C8B-B14F-4D97-AF65-F5344CB8AC3E}">
        <p14:creationId xmlns:p14="http://schemas.microsoft.com/office/powerpoint/2010/main" val="176686425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D2212-A119-3821-F6CB-576034D56969}"/>
              </a:ext>
            </a:extLst>
          </p:cNvPr>
          <p:cNvSpPr>
            <a:spLocks noGrp="1"/>
          </p:cNvSpPr>
          <p:nvPr>
            <p:ph type="title"/>
          </p:nvPr>
        </p:nvSpPr>
        <p:spPr/>
        <p:txBody>
          <a:bodyPr/>
          <a:lstStyle/>
          <a:p>
            <a:pPr algn="ctr"/>
            <a:r>
              <a:rPr lang="cy-GB" altLang="cy-GB" dirty="0">
                <a:solidFill>
                  <a:srgbClr val="000000"/>
                </a:solidFill>
                <a:latin typeface="Arial" panose="020B0604020202020204" pitchFamily="34" charset="0"/>
              </a:rPr>
              <a:t>Beth yw hwn?</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What is this?</a:t>
            </a:r>
            <a:endParaRPr lang="en-GB" dirty="0"/>
          </a:p>
        </p:txBody>
      </p:sp>
      <p:pic>
        <p:nvPicPr>
          <p:cNvPr id="5" name="Content Placeholder 4">
            <a:extLst>
              <a:ext uri="{FF2B5EF4-FFF2-40B4-BE49-F238E27FC236}">
                <a16:creationId xmlns:a16="http://schemas.microsoft.com/office/drawing/2014/main" id="{4A5711B0-3E68-E1AD-ED74-AA8E8F4D5CC4}"/>
              </a:ext>
            </a:extLst>
          </p:cNvPr>
          <p:cNvPicPr>
            <a:picLocks noGrp="1" noChangeAspect="1"/>
          </p:cNvPicPr>
          <p:nvPr>
            <p:ph sz="half" idx="1"/>
          </p:nvPr>
        </p:nvPicPr>
        <p:blipFill>
          <a:blip r:embed="rId3"/>
          <a:stretch>
            <a:fillRect/>
          </a:stretch>
        </p:blipFill>
        <p:spPr>
          <a:xfrm>
            <a:off x="1511543" y="2002259"/>
            <a:ext cx="6120914" cy="3456732"/>
          </a:xfrm>
          <a:prstGeom prst="rect">
            <a:avLst/>
          </a:prstGeom>
        </p:spPr>
      </p:pic>
    </p:spTree>
    <p:extLst>
      <p:ext uri="{BB962C8B-B14F-4D97-AF65-F5344CB8AC3E}">
        <p14:creationId xmlns:p14="http://schemas.microsoft.com/office/powerpoint/2010/main" val="248415306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066FF-7068-AEC3-968A-289DDF367CC8}"/>
              </a:ext>
            </a:extLst>
          </p:cNvPr>
          <p:cNvSpPr>
            <a:spLocks noGrp="1"/>
          </p:cNvSpPr>
          <p:nvPr>
            <p:ph type="title"/>
          </p:nvPr>
        </p:nvSpPr>
        <p:spPr/>
        <p:txBody>
          <a:bodyPr/>
          <a:lstStyle/>
          <a:p>
            <a:pPr algn="ctr"/>
            <a:r>
              <a:rPr lang="en-GB" altLang="cy-GB" dirty="0">
                <a:latin typeface="Arial" panose="020B0604020202020204" pitchFamily="34" charset="0"/>
              </a:rPr>
              <a:t>Cyfeiriadau</a:t>
            </a:r>
            <a:br>
              <a:rPr lang="en-GB" altLang="cy-GB" dirty="0">
                <a:latin typeface="Arial" panose="020B0604020202020204" pitchFamily="34" charset="0"/>
              </a:rPr>
            </a:br>
            <a:r>
              <a:rPr lang="en-GB" altLang="cy-GB" dirty="0">
                <a:solidFill>
                  <a:srgbClr val="0070C0"/>
                </a:solidFill>
                <a:latin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A913DD69-4927-7624-5A4A-F6239189EA7D}"/>
              </a:ext>
            </a:extLst>
          </p:cNvPr>
          <p:cNvSpPr>
            <a:spLocks noGrp="1"/>
          </p:cNvSpPr>
          <p:nvPr>
            <p:ph sz="half" idx="1"/>
          </p:nvPr>
        </p:nvSpPr>
        <p:spPr>
          <a:xfrm>
            <a:off x="251520" y="1825625"/>
            <a:ext cx="8712968" cy="3809862"/>
          </a:xfrm>
        </p:spPr>
        <p:txBody>
          <a:bodyPr>
            <a:normAutofit fontScale="92500" lnSpcReduction="10000"/>
          </a:bodyPr>
          <a:lstStyle/>
          <a:p>
            <a:pPr marL="0" indent="0" eaLnBrk="1" hangingPunct="1">
              <a:buFontTx/>
              <a:buNone/>
            </a:pPr>
            <a:r>
              <a:rPr lang="en-GB" altLang="cy-GB" sz="2800" dirty="0" err="1">
                <a:latin typeface="Arial" panose="020B0604020202020204" pitchFamily="34" charset="0"/>
              </a:rPr>
              <a:t>Atzlinger</a:t>
            </a:r>
            <a:r>
              <a:rPr lang="en-GB" altLang="cy-GB" sz="2800" dirty="0">
                <a:latin typeface="Arial" panose="020B0604020202020204" pitchFamily="34" charset="0"/>
              </a:rPr>
              <a:t>, B. (2019) ‘Linguistic and neurobiological aspects of language acquisition in children with specific developmental disorders.’ Available at: </a:t>
            </a:r>
            <a:r>
              <a:rPr lang="en-GB" altLang="cy-GB" sz="2800" dirty="0">
                <a:latin typeface="Arial" panose="020B0604020202020204" pitchFamily="34" charset="0"/>
                <a:hlinkClick r:id="rId2"/>
              </a:rPr>
              <a:t>https://unipub.uni-graz.at/obvugrhs/content/titleinfo/3864856/full.pdf</a:t>
            </a:r>
            <a:r>
              <a:rPr lang="en-GB" altLang="cy-GB" sz="2800" dirty="0">
                <a:latin typeface="Arial" panose="020B0604020202020204" pitchFamily="34" charset="0"/>
              </a:rPr>
              <a:t> </a:t>
            </a:r>
          </a:p>
          <a:p>
            <a:pPr marL="0" indent="0" eaLnBrk="1" hangingPunct="1">
              <a:buFontTx/>
              <a:buNone/>
            </a:pPr>
            <a:r>
              <a:rPr lang="en-GB" sz="2800" dirty="0">
                <a:solidFill>
                  <a:srgbClr val="000000"/>
                </a:solidFill>
                <a:latin typeface="Arial" panose="020B0604020202020204" pitchFamily="34" charset="0"/>
              </a:rPr>
              <a:t>Carey, S. (1978) ‘The child as word learner. Linguistic theory and psychological reality’. In M. Halle, J. Bresnan, &amp; G. A. Miller (Eds.), </a:t>
            </a:r>
            <a:r>
              <a:rPr lang="en-GB" sz="2800" i="1" dirty="0">
                <a:solidFill>
                  <a:srgbClr val="000000"/>
                </a:solidFill>
                <a:latin typeface="Arial" panose="020B0604020202020204" pitchFamily="34" charset="0"/>
              </a:rPr>
              <a:t>Linguistic theory and psychological reality </a:t>
            </a:r>
            <a:r>
              <a:rPr lang="en-GB" sz="2800" dirty="0">
                <a:solidFill>
                  <a:srgbClr val="000000"/>
                </a:solidFill>
                <a:latin typeface="Arial" panose="020B0604020202020204" pitchFamily="34" charset="0"/>
              </a:rPr>
              <a:t>(pp. 264-293). Cambridge, MA: MIT Press.</a:t>
            </a:r>
            <a:endParaRPr lang="en-GB" altLang="cy-GB" sz="2800" dirty="0">
              <a:latin typeface="Arial" panose="020B0604020202020204" pitchFamily="34" charset="0"/>
            </a:endParaRPr>
          </a:p>
          <a:p>
            <a:pPr marL="0" indent="0">
              <a:buNone/>
            </a:pPr>
            <a:r>
              <a:rPr lang="en-GB" altLang="cy-GB" sz="2800" dirty="0">
                <a:latin typeface="Arial" panose="020B0604020202020204" pitchFamily="34" charset="0"/>
              </a:rPr>
              <a:t>Crowley, K. (2017) </a:t>
            </a:r>
            <a:r>
              <a:rPr lang="en-GB" altLang="cy-GB" sz="2800" i="1" dirty="0">
                <a:latin typeface="Arial" panose="020B0604020202020204" pitchFamily="34" charset="0"/>
              </a:rPr>
              <a:t>Child development: A practical introduction. </a:t>
            </a:r>
            <a:r>
              <a:rPr lang="en-GB" altLang="cy-GB" sz="2800" dirty="0">
                <a:latin typeface="Arial" panose="020B0604020202020204" pitchFamily="34" charset="0"/>
              </a:rPr>
              <a:t>London: Sage Publications Ltd.</a:t>
            </a:r>
          </a:p>
          <a:p>
            <a:endParaRPr lang="en-GB" dirty="0"/>
          </a:p>
        </p:txBody>
      </p:sp>
    </p:spTree>
    <p:extLst>
      <p:ext uri="{BB962C8B-B14F-4D97-AF65-F5344CB8AC3E}">
        <p14:creationId xmlns:p14="http://schemas.microsoft.com/office/powerpoint/2010/main" val="3294912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7B15D-B674-DB28-CD7C-393DEF4A8EC3}"/>
              </a:ext>
            </a:extLst>
          </p:cNvPr>
          <p:cNvSpPr>
            <a:spLocks noGrp="1"/>
          </p:cNvSpPr>
          <p:nvPr>
            <p:ph type="title"/>
          </p:nvPr>
        </p:nvSpPr>
        <p:spPr/>
        <p:txBody>
          <a:bodyPr/>
          <a:lstStyle/>
          <a:p>
            <a:pPr algn="ctr"/>
            <a:r>
              <a:rPr lang="en-GB" altLang="cy-GB" dirty="0">
                <a:latin typeface="Arial" panose="020B0604020202020204" pitchFamily="34" charset="0"/>
              </a:rPr>
              <a:t>Cyfeiriadau</a:t>
            </a:r>
            <a:br>
              <a:rPr lang="en-GB" altLang="cy-GB" dirty="0">
                <a:latin typeface="Arial" panose="020B0604020202020204" pitchFamily="34" charset="0"/>
              </a:rPr>
            </a:br>
            <a:r>
              <a:rPr lang="en-GB" altLang="cy-GB" dirty="0">
                <a:solidFill>
                  <a:srgbClr val="0070C0"/>
                </a:solidFill>
                <a:latin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3458F6A1-9CEB-75A6-598E-FC361160606A}"/>
              </a:ext>
            </a:extLst>
          </p:cNvPr>
          <p:cNvSpPr>
            <a:spLocks noGrp="1"/>
          </p:cNvSpPr>
          <p:nvPr>
            <p:ph sz="half" idx="1"/>
          </p:nvPr>
        </p:nvSpPr>
        <p:spPr>
          <a:xfrm>
            <a:off x="628650" y="1825625"/>
            <a:ext cx="7886700" cy="3809862"/>
          </a:xfrm>
        </p:spPr>
        <p:txBody>
          <a:bodyPr>
            <a:normAutofit fontScale="70000" lnSpcReduction="20000"/>
          </a:bodyPr>
          <a:lstStyle/>
          <a:p>
            <a:pPr marL="0" indent="0">
              <a:buNone/>
            </a:pPr>
            <a:r>
              <a:rPr lang="en-GB" altLang="cy-GB" dirty="0">
                <a:latin typeface="Arial" panose="020B0604020202020204" pitchFamily="34" charset="0"/>
              </a:rPr>
              <a:t>Franti, E. </a:t>
            </a:r>
            <a:r>
              <a:rPr lang="en-GB" altLang="cy-GB" i="1" dirty="0">
                <a:latin typeface="Arial" panose="020B0604020202020204" pitchFamily="34" charset="0"/>
              </a:rPr>
              <a:t>et al</a:t>
            </a:r>
            <a:r>
              <a:rPr lang="en-GB" altLang="cy-GB" dirty="0">
                <a:latin typeface="Arial" panose="020B0604020202020204" pitchFamily="34" charset="0"/>
              </a:rPr>
              <a:t>. (2018) ‘Testing the universal baby language hypothesis-automatic infant speech recognition with CNNs. Available at: </a:t>
            </a:r>
            <a:r>
              <a:rPr lang="en-GB" altLang="cy-GB" dirty="0">
                <a:latin typeface="Arial" panose="020B0604020202020204" pitchFamily="34" charset="0"/>
                <a:hlinkClick r:id="rId2"/>
              </a:rPr>
              <a:t>https://ieeexplore.ieee.org/stamp/stamp.jsp?arnumber=8441412&amp;casa_token=pTZg0YduRZoAAAAA:6iel3OFdd7joBoYY84h71jjohfix8wlZ2O_TOL4gKWfaw1CqbvR0KlTPfkJxmThrW_j_A7mIcMvf&amp;tag=1</a:t>
            </a:r>
            <a:r>
              <a:rPr lang="en-GB" altLang="cy-GB" dirty="0">
                <a:latin typeface="Arial" panose="020B0604020202020204" pitchFamily="34" charset="0"/>
              </a:rPr>
              <a:t> [Accessed: August 5 2021].</a:t>
            </a:r>
          </a:p>
          <a:p>
            <a:pPr marL="0" indent="0">
              <a:buNone/>
            </a:pPr>
            <a:r>
              <a:rPr lang="en-GB" altLang="cy-GB" dirty="0">
                <a:latin typeface="Arial" panose="020B0604020202020204" pitchFamily="34" charset="0"/>
              </a:rPr>
              <a:t>Jones, G. </a:t>
            </a:r>
            <a:r>
              <a:rPr lang="en-GB" altLang="cy-GB" i="1" dirty="0">
                <a:latin typeface="Arial" panose="020B0604020202020204" pitchFamily="34" charset="0"/>
              </a:rPr>
              <a:t>et al. </a:t>
            </a:r>
            <a:r>
              <a:rPr lang="en-GB" altLang="cy-GB" dirty="0">
                <a:latin typeface="Arial" panose="020B0604020202020204" pitchFamily="34" charset="0"/>
              </a:rPr>
              <a:t>(2023) ‘How the characteristics of words in child-directed speech differ from adult-directed speech to influence children’s productive vocabularies’, </a:t>
            </a:r>
            <a:r>
              <a:rPr lang="en-GB" altLang="cy-GB" i="1" dirty="0">
                <a:latin typeface="Arial" panose="020B0604020202020204" pitchFamily="34" charset="0"/>
              </a:rPr>
              <a:t>First Language</a:t>
            </a:r>
            <a:r>
              <a:rPr lang="en-GB" altLang="cy-GB" dirty="0">
                <a:latin typeface="Arial" panose="020B0604020202020204" pitchFamily="34" charset="0"/>
              </a:rPr>
              <a:t>, 43(3), pp.253-282.</a:t>
            </a:r>
          </a:p>
          <a:p>
            <a:pPr marL="0" indent="0">
              <a:buNone/>
            </a:pPr>
            <a:r>
              <a:rPr lang="en-GB" altLang="cy-GB" dirty="0">
                <a:latin typeface="Arial" panose="020B0604020202020204" pitchFamily="34" charset="0"/>
              </a:rPr>
              <a:t>Morgan, L. and Wren, Y. E. (2018) ‘A Systematic Review of the Literature on Early Vocalizations and Babbling Patterns in Young Children’, </a:t>
            </a:r>
            <a:r>
              <a:rPr lang="en-GB" altLang="cy-GB" i="1" dirty="0">
                <a:latin typeface="Arial" panose="020B0604020202020204" pitchFamily="34" charset="0"/>
              </a:rPr>
              <a:t>Communication Disorders Quarterly, </a:t>
            </a:r>
            <a:r>
              <a:rPr lang="en-GB" altLang="cy-GB" dirty="0">
                <a:latin typeface="Arial" panose="020B0604020202020204" pitchFamily="34" charset="0"/>
              </a:rPr>
              <a:t>40(1), pp. 3-14.</a:t>
            </a:r>
          </a:p>
          <a:p>
            <a:pPr marL="0" indent="0">
              <a:buNone/>
            </a:pPr>
            <a:endParaRPr lang="en-GB" dirty="0"/>
          </a:p>
        </p:txBody>
      </p:sp>
    </p:spTree>
    <p:extLst>
      <p:ext uri="{BB962C8B-B14F-4D97-AF65-F5344CB8AC3E}">
        <p14:creationId xmlns:p14="http://schemas.microsoft.com/office/powerpoint/2010/main" val="35337800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92535-9B6D-9EDB-7A71-195DEE3002E3}"/>
              </a:ext>
            </a:extLst>
          </p:cNvPr>
          <p:cNvSpPr>
            <a:spLocks noGrp="1"/>
          </p:cNvSpPr>
          <p:nvPr>
            <p:ph type="title"/>
          </p:nvPr>
        </p:nvSpPr>
        <p:spPr/>
        <p:txBody>
          <a:bodyPr/>
          <a:lstStyle/>
          <a:p>
            <a:pPr algn="ctr"/>
            <a:r>
              <a:rPr kumimoji="0" lang="en-GB" altLang="cy-GB" sz="44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Cyfeiriadau</a:t>
            </a:r>
            <a:br>
              <a:rPr kumimoji="0" lang="en-GB" altLang="cy-GB" sz="44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r>
              <a:rPr kumimoji="0" lang="en-GB" altLang="cy-GB" sz="4400" b="0" i="0" u="none" strike="noStrike" kern="1200" cap="none" spc="0" normalizeH="0" baseline="0" noProof="0" dirty="0">
                <a:ln>
                  <a:noFill/>
                </a:ln>
                <a:solidFill>
                  <a:srgbClr val="0070C0"/>
                </a:solidFill>
                <a:effectLst/>
                <a:uLnTx/>
                <a:uFillTx/>
                <a:latin typeface="Arial" panose="020B0604020202020204" pitchFamily="34" charset="0"/>
                <a:ea typeface="+mj-ea"/>
                <a:cs typeface="+mj-cs"/>
              </a:rPr>
              <a:t>References</a:t>
            </a:r>
            <a:endParaRPr lang="en-GB" dirty="0"/>
          </a:p>
        </p:txBody>
      </p:sp>
      <p:sp>
        <p:nvSpPr>
          <p:cNvPr id="3" name="Content Placeholder 2">
            <a:extLst>
              <a:ext uri="{FF2B5EF4-FFF2-40B4-BE49-F238E27FC236}">
                <a16:creationId xmlns:a16="http://schemas.microsoft.com/office/drawing/2014/main" id="{88E5938E-EA08-E4FF-9F74-9D5525B448EB}"/>
              </a:ext>
            </a:extLst>
          </p:cNvPr>
          <p:cNvSpPr>
            <a:spLocks noGrp="1"/>
          </p:cNvSpPr>
          <p:nvPr>
            <p:ph sz="half" idx="1"/>
          </p:nvPr>
        </p:nvSpPr>
        <p:spPr>
          <a:xfrm>
            <a:off x="628650" y="1825625"/>
            <a:ext cx="7886700" cy="3809862"/>
          </a:xfrm>
        </p:spPr>
        <p:txBody>
          <a:bodyPr>
            <a:normAutofit fontScale="92500" lnSpcReduction="10000"/>
          </a:bodyPr>
          <a:lstStyle/>
          <a:p>
            <a:pPr marL="0" indent="0">
              <a:buNone/>
            </a:pPr>
            <a:r>
              <a:rPr lang="en-GB" altLang="cy-GB" sz="2800" dirty="0" err="1">
                <a:latin typeface="Arial" panose="020B0604020202020204" pitchFamily="34" charset="0"/>
              </a:rPr>
              <a:t>Rączaszek</a:t>
            </a:r>
            <a:r>
              <a:rPr lang="en-GB" altLang="cy-GB" sz="2800" dirty="0">
                <a:latin typeface="Arial" panose="020B0604020202020204" pitchFamily="34" charset="0"/>
              </a:rPr>
              <a:t>-Leonardi, J. </a:t>
            </a:r>
            <a:r>
              <a:rPr lang="en-GB" altLang="cy-GB" sz="2800" i="1" dirty="0">
                <a:latin typeface="Arial" panose="020B0604020202020204" pitchFamily="34" charset="0"/>
              </a:rPr>
              <a:t>et al</a:t>
            </a:r>
            <a:r>
              <a:rPr lang="en-GB" altLang="cy-GB" sz="2800" dirty="0">
                <a:latin typeface="Arial" panose="020B0604020202020204" pitchFamily="34" charset="0"/>
              </a:rPr>
              <a:t>. (2018) Language development from an ecological perspective: Ecologically valid ways to abstract symbols’, </a:t>
            </a:r>
            <a:r>
              <a:rPr lang="en-GB" altLang="cy-GB" sz="2800" i="1" dirty="0">
                <a:latin typeface="Arial" panose="020B0604020202020204" pitchFamily="34" charset="0"/>
              </a:rPr>
              <a:t>Ecological Psychology, </a:t>
            </a:r>
            <a:r>
              <a:rPr lang="en-GB" altLang="cy-GB" sz="2800" dirty="0">
                <a:latin typeface="Arial" panose="020B0604020202020204" pitchFamily="34" charset="0"/>
              </a:rPr>
              <a:t>30(1), pp.39-73.</a:t>
            </a:r>
          </a:p>
          <a:p>
            <a:pPr marL="0" indent="0">
              <a:buNone/>
            </a:pPr>
            <a:r>
              <a:rPr lang="en-GB" altLang="cy-GB" sz="2800" dirty="0">
                <a:latin typeface="Arial" panose="020B0604020202020204" pitchFamily="34" charset="0"/>
              </a:rPr>
              <a:t>Saxton, M. (2017) </a:t>
            </a:r>
            <a:r>
              <a:rPr lang="en-GB" altLang="cy-GB" sz="2800" i="1" dirty="0">
                <a:latin typeface="Arial" panose="020B0604020202020204" pitchFamily="34" charset="0"/>
              </a:rPr>
              <a:t>Child language: Acquisition and development. </a:t>
            </a:r>
            <a:r>
              <a:rPr lang="en-GB" altLang="cy-GB" sz="2800" dirty="0">
                <a:latin typeface="Arial" panose="020B0604020202020204" pitchFamily="34" charset="0"/>
              </a:rPr>
              <a:t>2</a:t>
            </a:r>
            <a:r>
              <a:rPr lang="en-GB" altLang="cy-GB" sz="2800" baseline="30000" dirty="0">
                <a:latin typeface="Arial" panose="020B0604020202020204" pitchFamily="34" charset="0"/>
              </a:rPr>
              <a:t>nd</a:t>
            </a:r>
            <a:r>
              <a:rPr lang="en-GB" altLang="cy-GB" sz="2800" dirty="0">
                <a:latin typeface="Arial" panose="020B0604020202020204" pitchFamily="34" charset="0"/>
              </a:rPr>
              <a:t> ed. London: Sage Publication</a:t>
            </a:r>
          </a:p>
          <a:p>
            <a:pPr marL="0" indent="0">
              <a:buNone/>
            </a:pPr>
            <a:r>
              <a:rPr lang="en-GB" altLang="cy-GB" sz="2800" dirty="0">
                <a:latin typeface="Arial" panose="020B0604020202020204" pitchFamily="34" charset="0"/>
              </a:rPr>
              <a:t>University of Kansas (2017) </a:t>
            </a:r>
            <a:r>
              <a:rPr lang="en-GB" sz="2800" i="1" dirty="0">
                <a:latin typeface="Arial" panose="020B0604020202020204" pitchFamily="34" charset="0"/>
              </a:rPr>
              <a:t>Language development starts in the womb</a:t>
            </a:r>
            <a:r>
              <a:rPr lang="en-GB" sz="2800" dirty="0">
                <a:latin typeface="Arial" panose="020B0604020202020204" pitchFamily="34" charset="0"/>
              </a:rPr>
              <a:t>. Available at: </a:t>
            </a:r>
            <a:r>
              <a:rPr lang="en-GB" sz="2800" dirty="0">
                <a:latin typeface="Arial" panose="020B0604020202020204" pitchFamily="34" charset="0"/>
                <a:hlinkClick r:id="rId2"/>
              </a:rPr>
              <a:t>https://www.sciencedaily.com/releases/2017/07/170718084600.htm</a:t>
            </a:r>
            <a:r>
              <a:rPr lang="en-GB" sz="2800" dirty="0">
                <a:latin typeface="Arial" panose="020B0604020202020204" pitchFamily="34" charset="0"/>
              </a:rPr>
              <a:t> [Accessed: October 23 2020].</a:t>
            </a:r>
          </a:p>
          <a:p>
            <a:pPr marL="0" indent="0">
              <a:buNone/>
            </a:pPr>
            <a:endParaRPr lang="en-GB" dirty="0"/>
          </a:p>
        </p:txBody>
      </p:sp>
    </p:spTree>
    <p:extLst>
      <p:ext uri="{BB962C8B-B14F-4D97-AF65-F5344CB8AC3E}">
        <p14:creationId xmlns:p14="http://schemas.microsoft.com/office/powerpoint/2010/main" val="2051900624"/>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3044</Words>
  <Application>Microsoft Office PowerPoint</Application>
  <PresentationFormat>On-screen Show (4:3)</PresentationFormat>
  <Paragraphs>404</Paragraphs>
  <Slides>49</Slides>
  <Notes>35</Notes>
  <HiddenSlides>0</HiddenSlides>
  <MMClips>2</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49</vt:i4>
      </vt:variant>
    </vt:vector>
  </HeadingPairs>
  <TitlesOfParts>
    <vt:vector size="55" baseType="lpstr">
      <vt:lpstr>ＭＳ Ｐゴシック</vt:lpstr>
      <vt:lpstr>Arial</vt:lpstr>
      <vt:lpstr>Calibri</vt:lpstr>
      <vt:lpstr>Calibri Light</vt:lpstr>
      <vt:lpstr>Sub Title 1</vt:lpstr>
      <vt:lpstr>Accessible 2</vt:lpstr>
      <vt:lpstr>ECEY5004C  Iaith a Llythrennedd yn yr Oes Ddigidol    Camau caffael iaith   </vt:lpstr>
      <vt:lpstr>Cynnwys Contents</vt:lpstr>
      <vt:lpstr>Cymwyseddau trosglwyddadwy lefel uwch High-level transferable competencies</vt:lpstr>
      <vt:lpstr>Adnoddau Resources</vt:lpstr>
      <vt:lpstr>Rhaglen SYBC EYPS Programme</vt:lpstr>
      <vt:lpstr>Termau</vt:lpstr>
      <vt:lpstr>Glossary</vt:lpstr>
      <vt:lpstr>Babanod cyn llafar Preverbal infants</vt:lpstr>
      <vt:lpstr>Caffael iaith – yn y groth Language acquisition – in utero</vt:lpstr>
      <vt:lpstr>Fideo Video</vt:lpstr>
      <vt:lpstr>Caffael iaith – yn y groth Language acquisition – in utero</vt:lpstr>
      <vt:lpstr>Darllen ymhellach Further reading (Moodle)</vt:lpstr>
      <vt:lpstr>Darllen ystod beichiogrwydd Reading during pregnancy</vt:lpstr>
      <vt:lpstr>Crynodeb o ddatblygiad iaith  (Crowley, 2017; Saxton, 2017)</vt:lpstr>
      <vt:lpstr>Summary of language development  (Crowley, 2017; Saxton, 2017)</vt:lpstr>
      <vt:lpstr>Camau caffael iaith – llefain Stages of language acquisition – crying</vt:lpstr>
      <vt:lpstr>Priscilla Dunstan</vt:lpstr>
      <vt:lpstr>Dunstan Baby Language</vt:lpstr>
      <vt:lpstr>Camau caffael iaith – cwan Stages of language acquisition – cooing</vt:lpstr>
      <vt:lpstr>8 wythnos 8 weeks</vt:lpstr>
      <vt:lpstr>Camau caffael iaith – bablo Stages of language acquisition – babbling</vt:lpstr>
      <vt:lpstr>Perthynas rhwng bablo a siarad Relationship between babbling and speech</vt:lpstr>
      <vt:lpstr>Cyfnod holoffrastig Holophrastic stage</vt:lpstr>
      <vt:lpstr>Cyfnod holoffrastig Holophrastic stage</vt:lpstr>
      <vt:lpstr>Darllen pellach Further reading (Moodle)</vt:lpstr>
      <vt:lpstr>Lleferydd oedolion at blant Adults’ speech to children</vt:lpstr>
      <vt:lpstr>Lleferydd oedolion at blant Adults’ speech to children</vt:lpstr>
      <vt:lpstr>Lleferydd tuag at blant Child directed speech</vt:lpstr>
      <vt:lpstr>Enghraifft… Example...</vt:lpstr>
      <vt:lpstr>Nodweddion iaith oedolion Features of adult speech</vt:lpstr>
      <vt:lpstr>Dwy farn am rôl mameg Two views on the role of motherese</vt:lpstr>
      <vt:lpstr>Dr Catherine Laing</vt:lpstr>
      <vt:lpstr>Darllen pellach Further reading (Moodle)</vt:lpstr>
      <vt:lpstr>Enwi - Y ffrwydriad enwi Naming - The naming explosion</vt:lpstr>
      <vt:lpstr>Mapio cyflym Fast mapping</vt:lpstr>
      <vt:lpstr>Mapio cyflym Fast mapping</vt:lpstr>
      <vt:lpstr>Gor-gyffredinoli morffolegol Morphological overgeneralisations</vt:lpstr>
      <vt:lpstr>Gor-gyffredinoli morffolegol Morphological overgeneralisations</vt:lpstr>
      <vt:lpstr>Esiamplau… Examples…</vt:lpstr>
      <vt:lpstr>Gor-ymestiynadau semanteg Semantic overextensions</vt:lpstr>
      <vt:lpstr>Rheswm? Cause?</vt:lpstr>
      <vt:lpstr>Gor-ymestiynadau semanteg Semantic overextensions</vt:lpstr>
      <vt:lpstr>Esiampl Example</vt:lpstr>
      <vt:lpstr>Beth sydd yn y llun? What is in the picture?</vt:lpstr>
      <vt:lpstr>Beth yw gavagai? What is (a) gavagai?</vt:lpstr>
      <vt:lpstr>Beth yw hwn? What is this?</vt:lpstr>
      <vt:lpstr>Cyfeiriadau References</vt:lpstr>
      <vt:lpstr>Cyfeiriadau References</vt:lpstr>
      <vt:lpstr>Cyfeiriadau 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EY502 – W Caffael Iaith  Language Acquisition</dc:title>
  <dc:creator>IT</dc:creator>
  <cp:lastModifiedBy>Alison Rees-Edwards</cp:lastModifiedBy>
  <cp:revision>98</cp:revision>
  <dcterms:created xsi:type="dcterms:W3CDTF">2006-02-01T18:49:32Z</dcterms:created>
  <dcterms:modified xsi:type="dcterms:W3CDTF">2025-09-08T13:25:31Z</dcterms:modified>
</cp:coreProperties>
</file>