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05" r:id="rId3"/>
    <p:sldId id="291" r:id="rId4"/>
    <p:sldId id="277" r:id="rId5"/>
    <p:sldId id="296" r:id="rId6"/>
    <p:sldId id="294" r:id="rId7"/>
    <p:sldId id="295" r:id="rId8"/>
    <p:sldId id="290" r:id="rId9"/>
    <p:sldId id="278" r:id="rId10"/>
    <p:sldId id="292" r:id="rId11"/>
    <p:sldId id="293" r:id="rId12"/>
    <p:sldId id="279" r:id="rId13"/>
    <p:sldId id="280" r:id="rId14"/>
    <p:sldId id="288" r:id="rId15"/>
    <p:sldId id="281" r:id="rId16"/>
    <p:sldId id="340" r:id="rId17"/>
    <p:sldId id="341" r:id="rId18"/>
    <p:sldId id="258" r:id="rId19"/>
    <p:sldId id="264" r:id="rId20"/>
    <p:sldId id="269" r:id="rId21"/>
    <p:sldId id="266" r:id="rId22"/>
    <p:sldId id="263" r:id="rId23"/>
    <p:sldId id="283" r:id="rId24"/>
    <p:sldId id="284" r:id="rId25"/>
    <p:sldId id="285" r:id="rId26"/>
    <p:sldId id="286" r:id="rId27"/>
    <p:sldId id="287" r:id="rId28"/>
    <p:sldId id="265" r:id="rId29"/>
    <p:sldId id="271" r:id="rId30"/>
    <p:sldId id="299" r:id="rId31"/>
    <p:sldId id="257"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6230" autoAdjust="0"/>
    <p:restoredTop sz="94660"/>
  </p:normalViewPr>
  <p:slideViewPr>
    <p:cSldViewPr>
      <p:cViewPr varScale="1">
        <p:scale>
          <a:sx n="72" d="100"/>
          <a:sy n="72" d="100"/>
        </p:scale>
        <p:origin x="-1080" y="-8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3144"/>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7A8D9FE-B67E-41BF-A910-924F07D7FCB2}" type="datetimeFigureOut">
              <a:rPr lang="en-US" smtClean="0"/>
              <a:pPr/>
              <a:t>4/26/2011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462EB4-0DE3-4616-AB3B-04E04D2052C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7A8D9FE-B67E-41BF-A910-924F07D7FCB2}" type="datetimeFigureOut">
              <a:rPr lang="en-US" smtClean="0"/>
              <a:pPr/>
              <a:t>4/26/2011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462EB4-0DE3-4616-AB3B-04E04D2052C6}"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7A8D9FE-B67E-41BF-A910-924F07D7FCB2}" type="datetimeFigureOut">
              <a:rPr lang="en-US" smtClean="0"/>
              <a:pPr/>
              <a:t>4/26/2011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462EB4-0DE3-4616-AB3B-04E04D2052C6}"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7A8D9FE-B67E-41BF-A910-924F07D7FCB2}" type="datetimeFigureOut">
              <a:rPr lang="en-US" smtClean="0"/>
              <a:pPr/>
              <a:t>4/26/2011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462EB4-0DE3-4616-AB3B-04E04D2052C6}"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7A8D9FE-B67E-41BF-A910-924F07D7FCB2}" type="datetimeFigureOut">
              <a:rPr lang="en-US" smtClean="0"/>
              <a:pPr/>
              <a:t>4/26/2011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C462EB4-0DE3-4616-AB3B-04E04D2052C6}"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7A8D9FE-B67E-41BF-A910-924F07D7FCB2}" type="datetimeFigureOut">
              <a:rPr lang="en-US" smtClean="0"/>
              <a:pPr/>
              <a:t>4/26/2011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C462EB4-0DE3-4616-AB3B-04E04D2052C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A8D9FE-B67E-41BF-A910-924F07D7FCB2}" type="datetimeFigureOut">
              <a:rPr lang="en-US" smtClean="0"/>
              <a:pPr/>
              <a:t>4/26/2011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C462EB4-0DE3-4616-AB3B-04E04D2052C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7A8D9FE-B67E-41BF-A910-924F07D7FCB2}" type="datetimeFigureOut">
              <a:rPr lang="en-US" smtClean="0"/>
              <a:pPr/>
              <a:t>4/26/2011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462EB4-0DE3-4616-AB3B-04E04D2052C6}"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7A8D9FE-B67E-41BF-A910-924F07D7FCB2}" type="datetimeFigureOut">
              <a:rPr lang="en-US" smtClean="0"/>
              <a:pPr/>
              <a:t>4/26/2011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462EB4-0DE3-4616-AB3B-04E04D2052C6}"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7A8D9FE-B67E-41BF-A910-924F07D7FCB2}" type="datetimeFigureOut">
              <a:rPr lang="en-US" smtClean="0"/>
              <a:pPr/>
              <a:t>4/26/2011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462EB4-0DE3-4616-AB3B-04E04D2052C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7A8D9FE-B67E-41BF-A910-924F07D7FCB2}" type="datetimeFigureOut">
              <a:rPr lang="en-US" smtClean="0"/>
              <a:pPr/>
              <a:t>4/26/2011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462EB4-0DE3-4616-AB3B-04E04D2052C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A8D9FE-B67E-41BF-A910-924F07D7FCB2}" type="datetimeFigureOut">
              <a:rPr lang="en-US" smtClean="0"/>
              <a:pPr/>
              <a:t>4/26/2011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462EB4-0DE3-4616-AB3B-04E04D2052C6}"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en.wikipedia.org/wiki/Perception"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1000ventures.com/business_guide/crosscuttings/knowing_people_perceptions.html"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selfgrowth.com/articles/Pilkington1.html"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en.wikipedia.org/wiki/The_Structure_of_Scientific_Revolutions" TargetMode="External"/><Relationship Id="rId2" Type="http://schemas.openxmlformats.org/officeDocument/2006/relationships/hyperlink" Target="http://en.wikipedia.org/wiki/Thomas_Samuel_Kuhn" TargetMode="External"/><Relationship Id="rId1" Type="http://schemas.openxmlformats.org/officeDocument/2006/relationships/slideLayout" Target="../slideLayouts/slideLayout2.xml"/><Relationship Id="rId6" Type="http://schemas.openxmlformats.org/officeDocument/2006/relationships/hyperlink" Target="http://en.wikipedia.org/wiki/Paradigm_shift" TargetMode="External"/><Relationship Id="rId5" Type="http://schemas.openxmlformats.org/officeDocument/2006/relationships/hyperlink" Target="http://en.wikipedia.org/wiki/Science" TargetMode="External"/><Relationship Id="rId4" Type="http://schemas.openxmlformats.org/officeDocument/2006/relationships/hyperlink" Target="http://en.wikipedia.org/wiki/Theory"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motivateus.com/stories/2change.ht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helpguide.org/mental/stress_relief_meditation_yoga_relaxation.htm" TargetMode="External"/><Relationship Id="rId2" Type="http://schemas.openxmlformats.org/officeDocument/2006/relationships/hyperlink" Target="http://helpguide.org/mental/stress_management_relief_coping.ht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1000ventures.com/business_guide/crosscuttings/knowing_people_perceptions.html"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changingminds.org/techniques/general/reframing.htm"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changingminds.org/principles/framing.htm"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1000ventures.com/business_guide/crosscuttings/change_resistance.html"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www.mind.org.uk/"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premierohc.co.uk/why-do-organisations-need-occupational-health.php"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dwp.gov.uk/health-work-and-well-being/case-studies/" TargetMode="External"/><Relationship Id="rId2" Type="http://schemas.openxmlformats.org/officeDocument/2006/relationships/hyperlink" Target="http://www.dwp.gov.uk/health-work-and-well-being/" TargetMode="External"/><Relationship Id="rId1" Type="http://schemas.openxmlformats.org/officeDocument/2006/relationships/slideLayout" Target="../slideLayouts/slideLayout2.xml"/><Relationship Id="rId4" Type="http://schemas.openxmlformats.org/officeDocument/2006/relationships/hyperlink" Target="https://wwt.workingforhealth.gov.uk/main/default.aspx?xgovk3w=bl1000&amp;xgovf0p=|xgovs9k=dwpwfh|xgovr3h=wfhbht|xgovc8h=1000|xgovk3w=bl1000|&amp;xgovd2v=en&amp;xgovj6d=84ca61916e9fe509dfb3a76bb9054a3a21dd192a"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www.peoplemanagement.co.uk/pm/subjects/health-safety-well-being/" TargetMode="External"/><Relationship Id="rId2" Type="http://schemas.openxmlformats.org/officeDocument/2006/relationships/hyperlink" Target="http://www.time-to-change.org.uk/what-we-are-doing/time-challenge/new-section/employers/i-work-occupational-health" TargetMode="External"/><Relationship Id="rId1" Type="http://schemas.openxmlformats.org/officeDocument/2006/relationships/slideLayout" Target="../slideLayouts/slideLayout2.xml"/><Relationship Id="rId4" Type="http://schemas.openxmlformats.org/officeDocument/2006/relationships/hyperlink" Target="http://www.mind.org.uk/" TargetMode="External"/></Relationships>
</file>

<file path=ppt/slides/_rels/slide28.xml.rels><?xml version="1.0" encoding="UTF-8" standalone="yes"?>
<Relationships xmlns="http://schemas.openxmlformats.org/package/2006/relationships"><Relationship Id="rId2" Type="http://schemas.openxmlformats.org/officeDocument/2006/relationships/hyperlink" Target="http://blogs.hbr.org/bregman/2009/04/how-to-counter-resistance-to-c.html"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www.1000ventures.com/business_guide/crosscuttings/change_management.html"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www.schulersolutions.com/resistance_to_change.html" TargetMode="External"/><Relationship Id="rId2" Type="http://schemas.openxmlformats.org/officeDocument/2006/relationships/hyperlink" Target="http://work911.com/managingchange/resistancetochange1.htm" TargetMode="External"/><Relationship Id="rId1" Type="http://schemas.openxmlformats.org/officeDocument/2006/relationships/slideLayout" Target="../slideLayouts/slideLayout2.xml"/><Relationship Id="rId4" Type="http://schemas.openxmlformats.org/officeDocument/2006/relationships/hyperlink" Target="http://changingminds.org/explanations/trust/trust.htm"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2844" y="1285860"/>
            <a:ext cx="9001156" cy="1470025"/>
          </a:xfrm>
        </p:spPr>
        <p:txBody>
          <a:bodyPr/>
          <a:lstStyle/>
          <a:p>
            <a:r>
              <a:rPr lang="en-GB" dirty="0" smtClean="0"/>
              <a:t>Overcoming Resistance to Change – Part 2</a:t>
            </a:r>
            <a:endParaRPr lang="en-GB" dirty="0"/>
          </a:p>
        </p:txBody>
      </p:sp>
      <p:pic>
        <p:nvPicPr>
          <p:cNvPr id="11270" name="Picture 6" descr="http://www.interimmanagementuk.com/IM/resistance-to-change.jpg"/>
          <p:cNvPicPr>
            <a:picLocks noChangeAspect="1" noChangeArrowheads="1"/>
          </p:cNvPicPr>
          <p:nvPr/>
        </p:nvPicPr>
        <p:blipFill>
          <a:blip r:embed="rId2"/>
          <a:srcRect/>
          <a:stretch>
            <a:fillRect/>
          </a:stretch>
        </p:blipFill>
        <p:spPr bwMode="auto">
          <a:xfrm>
            <a:off x="3286116" y="2928934"/>
            <a:ext cx="2571768" cy="3600475"/>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Resistance to change</a:t>
            </a:r>
            <a:endParaRPr lang="en-GB" dirty="0"/>
          </a:p>
        </p:txBody>
      </p:sp>
      <p:sp>
        <p:nvSpPr>
          <p:cNvPr id="3" name="Content Placeholder 2"/>
          <p:cNvSpPr>
            <a:spLocks noGrp="1"/>
          </p:cNvSpPr>
          <p:nvPr>
            <p:ph idx="1"/>
          </p:nvPr>
        </p:nvSpPr>
        <p:spPr/>
        <p:txBody>
          <a:bodyPr/>
          <a:lstStyle/>
          <a:p>
            <a:r>
              <a:rPr lang="en-GB" dirty="0" smtClean="0"/>
              <a:t>Within People</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dirty="0" smtClean="0"/>
              <a:t>Perception</a:t>
            </a:r>
            <a:endParaRPr lang="en-GB" dirty="0"/>
          </a:p>
        </p:txBody>
      </p:sp>
      <p:sp>
        <p:nvSpPr>
          <p:cNvPr id="3" name="Content Placeholder 2"/>
          <p:cNvSpPr>
            <a:spLocks noGrp="1"/>
          </p:cNvSpPr>
          <p:nvPr>
            <p:ph idx="1"/>
          </p:nvPr>
        </p:nvSpPr>
        <p:spPr>
          <a:xfrm>
            <a:off x="0" y="1142984"/>
            <a:ext cx="9144000" cy="4857784"/>
          </a:xfrm>
        </p:spPr>
        <p:txBody>
          <a:bodyPr>
            <a:normAutofit fontScale="92500" lnSpcReduction="20000"/>
          </a:bodyPr>
          <a:lstStyle/>
          <a:p>
            <a:r>
              <a:rPr lang="en-GB" sz="2400" dirty="0"/>
              <a:t>P</a:t>
            </a:r>
            <a:r>
              <a:rPr lang="en-GB" sz="2400" dirty="0" smtClean="0"/>
              <a:t>erception is the process of </a:t>
            </a:r>
            <a:r>
              <a:rPr lang="en-GB" sz="2400" b="1" dirty="0" smtClean="0"/>
              <a:t>attaining awareness o</a:t>
            </a:r>
            <a:r>
              <a:rPr lang="en-GB" sz="2400" dirty="0" smtClean="0"/>
              <a:t>r understanding of sensory information. </a:t>
            </a:r>
          </a:p>
          <a:p>
            <a:pPr>
              <a:buNone/>
            </a:pPr>
            <a:endParaRPr lang="en-GB" sz="2400" dirty="0" smtClean="0"/>
          </a:p>
          <a:p>
            <a:r>
              <a:rPr lang="en-GB" sz="2400" dirty="0"/>
              <a:t>Perception is one of the oldest </a:t>
            </a:r>
            <a:r>
              <a:rPr lang="en-GB" sz="2400" dirty="0" smtClean="0"/>
              <a:t>fields in psychology. </a:t>
            </a:r>
            <a:r>
              <a:rPr lang="en-GB" sz="2400" dirty="0"/>
              <a:t>The oldest quantitative law in psychology is </a:t>
            </a:r>
            <a:r>
              <a:rPr lang="en-GB" sz="2400" dirty="0" smtClean="0"/>
              <a:t>the </a:t>
            </a:r>
            <a:r>
              <a:rPr lang="en-GB" sz="2400" b="1" dirty="0" smtClean="0"/>
              <a:t>Weber-Fechner </a:t>
            </a:r>
            <a:r>
              <a:rPr lang="en-GB" sz="2400" b="1" dirty="0"/>
              <a:t>law</a:t>
            </a:r>
            <a:r>
              <a:rPr lang="en-GB" sz="2400" dirty="0"/>
              <a:t>, which quantifies the relationship between the intensity of physical stimuli and their perceptual effects. The study of perception gave rise to the </a:t>
            </a:r>
            <a:r>
              <a:rPr lang="en-GB" sz="2400" b="1" dirty="0"/>
              <a:t>Gestalt school of psychology</a:t>
            </a:r>
            <a:r>
              <a:rPr lang="en-GB" sz="2400" dirty="0"/>
              <a:t>, with its emphasis on </a:t>
            </a:r>
            <a:r>
              <a:rPr lang="en-GB" sz="2400" b="1" dirty="0"/>
              <a:t>holistic approach</a:t>
            </a:r>
            <a:r>
              <a:rPr lang="en-GB" sz="2400" dirty="0" smtClean="0"/>
              <a:t>.</a:t>
            </a:r>
          </a:p>
          <a:p>
            <a:pPr>
              <a:buNone/>
            </a:pPr>
            <a:endParaRPr lang="en-GB" sz="2400" dirty="0"/>
          </a:p>
          <a:p>
            <a:r>
              <a:rPr lang="en-GB" sz="2400" b="1" dirty="0"/>
              <a:t>What one perceives </a:t>
            </a:r>
            <a:r>
              <a:rPr lang="en-GB" sz="2400" dirty="0"/>
              <a:t>is a result of interplays between </a:t>
            </a:r>
            <a:r>
              <a:rPr lang="en-GB" sz="2400" b="1" dirty="0"/>
              <a:t>past experiences</a:t>
            </a:r>
            <a:r>
              <a:rPr lang="en-GB" sz="2400" dirty="0"/>
              <a:t>, including one’s culture, </a:t>
            </a:r>
            <a:r>
              <a:rPr lang="en-GB" sz="2400" b="1" dirty="0" smtClean="0"/>
              <a:t>and </a:t>
            </a:r>
            <a:r>
              <a:rPr lang="en-GB" sz="2400" b="1" dirty="0"/>
              <a:t>the interpretation </a:t>
            </a:r>
            <a:r>
              <a:rPr lang="en-GB" sz="2400" dirty="0"/>
              <a:t>of the </a:t>
            </a:r>
            <a:r>
              <a:rPr lang="en-GB" sz="2400" dirty="0" smtClean="0"/>
              <a:t>perceived.</a:t>
            </a:r>
          </a:p>
          <a:p>
            <a:pPr>
              <a:buNone/>
            </a:pPr>
            <a:endParaRPr lang="en-GB" sz="2400" dirty="0" smtClean="0"/>
          </a:p>
          <a:p>
            <a:r>
              <a:rPr lang="en-GB" sz="2400" dirty="0" smtClean="0"/>
              <a:t>Beliefs from past experiences including memories and repressed emotions sometimes painful effect our perceptions of the world and changes around us. </a:t>
            </a:r>
          </a:p>
          <a:p>
            <a:endParaRPr lang="en-GB" sz="2400" dirty="0"/>
          </a:p>
        </p:txBody>
      </p:sp>
      <p:sp>
        <p:nvSpPr>
          <p:cNvPr id="4" name="TextBox 3"/>
          <p:cNvSpPr txBox="1"/>
          <p:nvPr/>
        </p:nvSpPr>
        <p:spPr>
          <a:xfrm>
            <a:off x="0" y="6572272"/>
            <a:ext cx="6215074" cy="215444"/>
          </a:xfrm>
          <a:prstGeom prst="rect">
            <a:avLst/>
          </a:prstGeom>
          <a:noFill/>
        </p:spPr>
        <p:txBody>
          <a:bodyPr wrap="square" rtlCol="0">
            <a:spAutoFit/>
          </a:bodyPr>
          <a:lstStyle/>
          <a:p>
            <a:r>
              <a:rPr lang="en-GB" sz="800" dirty="0" smtClean="0">
                <a:latin typeface="+mj-lt"/>
              </a:rPr>
              <a:t>Based on </a:t>
            </a:r>
            <a:r>
              <a:rPr lang="en-GB" sz="800" dirty="0" smtClean="0">
                <a:latin typeface="+mj-lt"/>
                <a:hlinkClick r:id="rId2"/>
              </a:rPr>
              <a:t>http://en.wikipedia.org/wiki/Perception</a:t>
            </a:r>
            <a:r>
              <a:rPr lang="en-GB" sz="800" dirty="0" smtClean="0">
                <a:latin typeface="+mj-lt"/>
              </a:rPr>
              <a:t> </a:t>
            </a:r>
            <a:endParaRPr lang="en-GB" sz="800" dirty="0">
              <a:latin typeface="+mj-l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Perceptions</a:t>
            </a:r>
            <a:endParaRPr lang="en-GB" dirty="0"/>
          </a:p>
        </p:txBody>
      </p:sp>
      <p:sp>
        <p:nvSpPr>
          <p:cNvPr id="3" name="Content Placeholder 2"/>
          <p:cNvSpPr>
            <a:spLocks noGrp="1"/>
          </p:cNvSpPr>
          <p:nvPr>
            <p:ph idx="1"/>
          </p:nvPr>
        </p:nvSpPr>
        <p:spPr/>
        <p:txBody>
          <a:bodyPr/>
          <a:lstStyle/>
          <a:p>
            <a:r>
              <a:rPr lang="en-GB" b="1" i="1" dirty="0"/>
              <a:t>"Beauty is in the eye of the beholder</a:t>
            </a:r>
            <a:r>
              <a:rPr lang="en-GB" b="1" i="1" dirty="0" smtClean="0"/>
              <a:t>.”</a:t>
            </a:r>
            <a:endParaRPr lang="en-GB" dirty="0"/>
          </a:p>
          <a:p>
            <a:r>
              <a:rPr lang="en-GB" b="1" i="1" dirty="0"/>
              <a:t>"The state of your life is nothing more than a reflection of your state of mind."  </a:t>
            </a:r>
            <a:r>
              <a:rPr lang="en-GB" i="1" dirty="0" smtClean="0"/>
              <a:t>–</a:t>
            </a:r>
            <a:r>
              <a:rPr lang="en-GB" i="1" dirty="0"/>
              <a:t> Wayne W. </a:t>
            </a:r>
            <a:r>
              <a:rPr lang="en-GB" i="1" dirty="0" smtClean="0"/>
              <a:t>Dye</a:t>
            </a:r>
          </a:p>
          <a:p>
            <a:r>
              <a:rPr lang="en-GB" dirty="0"/>
              <a:t>"</a:t>
            </a:r>
            <a:r>
              <a:rPr lang="en-GB" b="1" dirty="0"/>
              <a:t>Perception is all there is..." </a:t>
            </a:r>
            <a:r>
              <a:rPr lang="en-GB" dirty="0" smtClean="0"/>
              <a:t>Tom Peters, </a:t>
            </a:r>
            <a:r>
              <a:rPr lang="en-GB" dirty="0"/>
              <a:t>A Passion for Excellence: The Leadership Difference," </a:t>
            </a:r>
          </a:p>
          <a:p>
            <a:endParaRPr lang="en-GB" dirty="0"/>
          </a:p>
        </p:txBody>
      </p:sp>
      <p:sp>
        <p:nvSpPr>
          <p:cNvPr id="4" name="TextBox 3"/>
          <p:cNvSpPr txBox="1"/>
          <p:nvPr/>
        </p:nvSpPr>
        <p:spPr>
          <a:xfrm>
            <a:off x="0" y="6571142"/>
            <a:ext cx="7429520" cy="215444"/>
          </a:xfrm>
          <a:prstGeom prst="rect">
            <a:avLst/>
          </a:prstGeom>
          <a:noFill/>
        </p:spPr>
        <p:txBody>
          <a:bodyPr wrap="square" rtlCol="0">
            <a:spAutoFit/>
          </a:bodyPr>
          <a:lstStyle/>
          <a:p>
            <a:r>
              <a:rPr lang="en-GB" sz="800" dirty="0" smtClean="0">
                <a:hlinkClick r:id="rId2"/>
              </a:rPr>
              <a:t>http://www.1000ventures.com/business_guide/crosscuttings/knowing_people_perceptions.html</a:t>
            </a:r>
            <a:endParaRPr lang="en-GB" sz="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None/>
            </a:pPr>
            <a:r>
              <a:rPr lang="en-GB" sz="2400" b="1" i="1" dirty="0" smtClean="0"/>
              <a:t>"We see the things not as they are, but as we are.“ </a:t>
            </a:r>
            <a:r>
              <a:rPr lang="en-GB" sz="2400" i="1" dirty="0" smtClean="0"/>
              <a:t>– </a:t>
            </a:r>
            <a:r>
              <a:rPr lang="en-GB" sz="2400" i="1" dirty="0" err="1" smtClean="0"/>
              <a:t>H.M.Tomlinson</a:t>
            </a:r>
            <a:endParaRPr lang="en-GB" sz="2400" dirty="0" smtClean="0"/>
          </a:p>
          <a:p>
            <a:pPr>
              <a:buNone/>
            </a:pPr>
            <a:endParaRPr lang="en-GB" sz="2400" dirty="0" smtClean="0"/>
          </a:p>
          <a:p>
            <a:pPr>
              <a:buNone/>
            </a:pPr>
            <a:r>
              <a:rPr lang="en-GB" sz="2400" b="1" dirty="0" smtClean="0"/>
              <a:t>Henry </a:t>
            </a:r>
            <a:r>
              <a:rPr lang="en-GB" sz="2400" b="1" dirty="0"/>
              <a:t>Major Tomlinson</a:t>
            </a:r>
            <a:r>
              <a:rPr lang="en-GB" sz="2400" dirty="0"/>
              <a:t> (21 June 1873 – 5 February 1958) was a British writer and journalist.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fontScale="90000"/>
          </a:bodyPr>
          <a:lstStyle/>
          <a:p>
            <a:r>
              <a:rPr lang="en-GB" b="1" dirty="0"/>
              <a:t>Change Your Perception...Change Your Life</a:t>
            </a:r>
            <a:br>
              <a:rPr lang="en-GB" b="1" dirty="0"/>
            </a:br>
            <a:endParaRPr lang="en-GB" dirty="0"/>
          </a:p>
        </p:txBody>
      </p:sp>
      <p:sp>
        <p:nvSpPr>
          <p:cNvPr id="3" name="Content Placeholder 2"/>
          <p:cNvSpPr>
            <a:spLocks noGrp="1"/>
          </p:cNvSpPr>
          <p:nvPr>
            <p:ph idx="1"/>
          </p:nvPr>
        </p:nvSpPr>
        <p:spPr>
          <a:xfrm>
            <a:off x="0" y="928670"/>
            <a:ext cx="9144000" cy="5143536"/>
          </a:xfrm>
        </p:spPr>
        <p:txBody>
          <a:bodyPr>
            <a:normAutofit fontScale="85000" lnSpcReduction="20000"/>
          </a:bodyPr>
          <a:lstStyle/>
          <a:p>
            <a:r>
              <a:rPr lang="en-GB" sz="1800" dirty="0"/>
              <a:t>There is no reality, only perception</a:t>
            </a:r>
            <a:r>
              <a:rPr lang="en-GB" sz="1800" dirty="0" smtClean="0"/>
              <a:t>.</a:t>
            </a:r>
          </a:p>
          <a:p>
            <a:pPr>
              <a:buNone/>
            </a:pPr>
            <a:endParaRPr lang="en-GB" sz="1800" dirty="0" smtClean="0"/>
          </a:p>
          <a:p>
            <a:r>
              <a:rPr lang="en-GB" sz="1800" dirty="0"/>
              <a:t>I've heard it said that </a:t>
            </a:r>
            <a:r>
              <a:rPr lang="en-GB" sz="1800" dirty="0" smtClean="0"/>
              <a:t>if you </a:t>
            </a:r>
            <a:r>
              <a:rPr lang="en-GB" sz="1800" dirty="0"/>
              <a:t>want to change your life then you have to change </a:t>
            </a:r>
            <a:r>
              <a:rPr lang="en-GB" sz="1800" dirty="0" smtClean="0"/>
              <a:t>the way </a:t>
            </a:r>
            <a:r>
              <a:rPr lang="en-GB" sz="1800" dirty="0"/>
              <a:t>you perceive life. For example, if ten of us </a:t>
            </a:r>
            <a:r>
              <a:rPr lang="en-GB" sz="1800" dirty="0" smtClean="0"/>
              <a:t>are eyewitnesses </a:t>
            </a:r>
            <a:r>
              <a:rPr lang="en-GB" sz="1800" dirty="0"/>
              <a:t>to an automobile accident and we are ask </a:t>
            </a:r>
            <a:r>
              <a:rPr lang="en-GB" sz="1800" dirty="0" smtClean="0"/>
              <a:t>to recall </a:t>
            </a:r>
            <a:r>
              <a:rPr lang="en-GB" sz="1800" dirty="0"/>
              <a:t>the details, there would be ten slightly </a:t>
            </a:r>
            <a:r>
              <a:rPr lang="en-GB" sz="1800" dirty="0" smtClean="0"/>
              <a:t>different versions </a:t>
            </a:r>
            <a:r>
              <a:rPr lang="en-GB" sz="1800" dirty="0"/>
              <a:t>of what happened. What we "see" depends </a:t>
            </a:r>
            <a:r>
              <a:rPr lang="en-GB" sz="1800" dirty="0" smtClean="0"/>
              <a:t>on what </a:t>
            </a:r>
            <a:r>
              <a:rPr lang="en-GB" sz="1800" dirty="0"/>
              <a:t>filters </a:t>
            </a:r>
            <a:r>
              <a:rPr lang="en-GB" sz="1800" dirty="0" smtClean="0"/>
              <a:t>or </a:t>
            </a:r>
            <a:r>
              <a:rPr lang="en-GB" sz="1800" dirty="0" err="1" smtClean="0"/>
              <a:t>beleifs</a:t>
            </a:r>
            <a:r>
              <a:rPr lang="en-GB" sz="1800" dirty="0" smtClean="0"/>
              <a:t> we </a:t>
            </a:r>
            <a:r>
              <a:rPr lang="en-GB" sz="1800" dirty="0"/>
              <a:t>have operating in our lives</a:t>
            </a:r>
            <a:r>
              <a:rPr lang="en-GB" sz="1800" dirty="0" smtClean="0"/>
              <a:t>.</a:t>
            </a:r>
          </a:p>
          <a:p>
            <a:pPr>
              <a:buNone/>
            </a:pPr>
            <a:endParaRPr lang="en-GB" sz="1800" dirty="0" smtClean="0"/>
          </a:p>
          <a:p>
            <a:r>
              <a:rPr lang="en-GB" sz="1800" dirty="0"/>
              <a:t>Consider a time in history before Christopher </a:t>
            </a:r>
            <a:r>
              <a:rPr lang="en-GB" sz="1800" dirty="0" smtClean="0"/>
              <a:t>Columbus discovered </a:t>
            </a:r>
            <a:r>
              <a:rPr lang="en-GB" sz="1800" dirty="0"/>
              <a:t>America. The world was thought to be flat. </a:t>
            </a:r>
            <a:r>
              <a:rPr lang="en-GB" sz="1800" dirty="0" smtClean="0"/>
              <a:t>It was </a:t>
            </a:r>
            <a:r>
              <a:rPr lang="en-GB" sz="1800" dirty="0"/>
              <a:t>believed that travel was a dangerous thing. If </a:t>
            </a:r>
            <a:r>
              <a:rPr lang="en-GB" sz="1800" dirty="0" smtClean="0"/>
              <a:t>one ventured </a:t>
            </a:r>
            <a:r>
              <a:rPr lang="en-GB" sz="1800" dirty="0"/>
              <a:t>too far one would drop off the edge of the </a:t>
            </a:r>
            <a:r>
              <a:rPr lang="en-GB" sz="1800" dirty="0" smtClean="0"/>
              <a:t>world. Columbus </a:t>
            </a:r>
            <a:r>
              <a:rPr lang="en-GB" sz="1800" dirty="0"/>
              <a:t>discovered the world was not flat but round. </a:t>
            </a:r>
            <a:r>
              <a:rPr lang="en-GB" sz="1800" dirty="0" smtClean="0"/>
              <a:t>A </a:t>
            </a:r>
            <a:r>
              <a:rPr lang="en-GB" sz="1800" b="1" dirty="0" smtClean="0"/>
              <a:t>paradigm </a:t>
            </a:r>
            <a:r>
              <a:rPr lang="en-GB" sz="1800" b="1" dirty="0"/>
              <a:t>shift </a:t>
            </a:r>
            <a:r>
              <a:rPr lang="en-GB" sz="1800" dirty="0" err="1"/>
              <a:t>occured</a:t>
            </a:r>
            <a:r>
              <a:rPr lang="en-GB" sz="1800" dirty="0"/>
              <a:t>. The world did not </a:t>
            </a:r>
            <a:r>
              <a:rPr lang="en-GB" sz="1800" dirty="0" smtClean="0"/>
              <a:t>change, perception did.</a:t>
            </a:r>
          </a:p>
          <a:p>
            <a:pPr>
              <a:buNone/>
            </a:pPr>
            <a:endParaRPr lang="en-GB" sz="1800" dirty="0" smtClean="0"/>
          </a:p>
          <a:p>
            <a:r>
              <a:rPr lang="en-GB" sz="1800" dirty="0"/>
              <a:t>When a paradigm shift occurs our thinking is expanded </a:t>
            </a:r>
            <a:r>
              <a:rPr lang="en-GB" sz="1800" dirty="0" smtClean="0"/>
              <a:t>and thoughts </a:t>
            </a:r>
            <a:r>
              <a:rPr lang="en-GB" sz="1800" dirty="0"/>
              <a:t>are included that we once believed </a:t>
            </a:r>
            <a:r>
              <a:rPr lang="en-GB" sz="1800" dirty="0" smtClean="0"/>
              <a:t>were impossible </a:t>
            </a:r>
            <a:r>
              <a:rPr lang="en-GB" sz="1800" dirty="0"/>
              <a:t>or didn't exist. Our horizons are expanded</a:t>
            </a:r>
            <a:r>
              <a:rPr lang="en-GB" sz="1800" dirty="0" smtClean="0"/>
              <a:t>.</a:t>
            </a:r>
          </a:p>
          <a:p>
            <a:pPr>
              <a:buNone/>
            </a:pPr>
            <a:endParaRPr lang="en-GB" sz="1800" dirty="0" smtClean="0"/>
          </a:p>
          <a:p>
            <a:r>
              <a:rPr lang="en-GB" sz="1800" dirty="0"/>
              <a:t>Assuming the above is true I would like to venture forth </a:t>
            </a:r>
            <a:r>
              <a:rPr lang="en-GB" sz="1800" dirty="0" smtClean="0"/>
              <a:t>a premise</a:t>
            </a:r>
            <a:r>
              <a:rPr lang="en-GB" sz="1800" dirty="0"/>
              <a:t>: "</a:t>
            </a:r>
            <a:r>
              <a:rPr lang="en-GB" sz="1800" b="1" dirty="0"/>
              <a:t>The limitations we experience in life are of </a:t>
            </a:r>
            <a:r>
              <a:rPr lang="en-GB" sz="1800" b="1" dirty="0" smtClean="0"/>
              <a:t>our own </a:t>
            </a:r>
            <a:r>
              <a:rPr lang="en-GB" sz="1800" b="1" dirty="0"/>
              <a:t>making</a:t>
            </a:r>
            <a:r>
              <a:rPr lang="en-GB" sz="1800" dirty="0"/>
              <a:t>." What if the world of the "inner self" holds</a:t>
            </a:r>
            <a:br>
              <a:rPr lang="en-GB" sz="1800" dirty="0"/>
            </a:br>
            <a:r>
              <a:rPr lang="en-GB" sz="1800" dirty="0"/>
              <a:t>the potential to nurture, to delight, to create, to </a:t>
            </a:r>
            <a:r>
              <a:rPr lang="en-GB" sz="1800" dirty="0" smtClean="0"/>
              <a:t>be compassionate </a:t>
            </a:r>
            <a:r>
              <a:rPr lang="en-GB" sz="1800" dirty="0"/>
              <a:t>and loving, to reveal truth, to give you all </a:t>
            </a:r>
            <a:r>
              <a:rPr lang="en-GB" sz="1800" dirty="0" smtClean="0"/>
              <a:t>the blessings </a:t>
            </a:r>
            <a:r>
              <a:rPr lang="en-GB" sz="1800" dirty="0"/>
              <a:t>life has to offer? </a:t>
            </a:r>
            <a:r>
              <a:rPr lang="en-GB" sz="1800" b="1" dirty="0"/>
              <a:t>What if the only thing which</a:t>
            </a:r>
            <a:br>
              <a:rPr lang="en-GB" sz="1800" b="1" dirty="0"/>
            </a:br>
            <a:r>
              <a:rPr lang="en-GB" sz="1800" b="1" dirty="0"/>
              <a:t>holds us back is our own thinking and </a:t>
            </a:r>
            <a:r>
              <a:rPr lang="en-GB" sz="1800" b="1" dirty="0" smtClean="0"/>
              <a:t>perceptions.</a:t>
            </a:r>
          </a:p>
          <a:p>
            <a:pPr>
              <a:buNone/>
            </a:pPr>
            <a:endParaRPr lang="en-GB" sz="2400" b="1" dirty="0" smtClean="0"/>
          </a:p>
          <a:p>
            <a:r>
              <a:rPr lang="en-GB" sz="1800" b="1" dirty="0"/>
              <a:t>This paradigm shift won't allow </a:t>
            </a:r>
            <a:r>
              <a:rPr lang="en-GB" sz="1800" b="1" dirty="0" smtClean="0"/>
              <a:t>us to </a:t>
            </a:r>
            <a:r>
              <a:rPr lang="en-GB" sz="1800" b="1" dirty="0"/>
              <a:t>be a victim but will demand that we take charge of </a:t>
            </a:r>
            <a:r>
              <a:rPr lang="en-GB" sz="1800" b="1" dirty="0" smtClean="0"/>
              <a:t>our lives</a:t>
            </a:r>
            <a:r>
              <a:rPr lang="en-GB" sz="1800" b="1" dirty="0"/>
              <a:t>! Change your perceptions and you can change </a:t>
            </a:r>
            <a:r>
              <a:rPr lang="en-GB" sz="1800" b="1" dirty="0" smtClean="0"/>
              <a:t>your life</a:t>
            </a:r>
            <a:r>
              <a:rPr lang="en-GB" sz="1800" b="1" dirty="0"/>
              <a:t>!</a:t>
            </a:r>
          </a:p>
        </p:txBody>
      </p:sp>
      <p:sp>
        <p:nvSpPr>
          <p:cNvPr id="4" name="TextBox 3"/>
          <p:cNvSpPr txBox="1"/>
          <p:nvPr/>
        </p:nvSpPr>
        <p:spPr>
          <a:xfrm>
            <a:off x="0" y="6643710"/>
            <a:ext cx="5072066" cy="215444"/>
          </a:xfrm>
          <a:prstGeom prst="rect">
            <a:avLst/>
          </a:prstGeom>
          <a:noFill/>
        </p:spPr>
        <p:txBody>
          <a:bodyPr wrap="square" rtlCol="0">
            <a:spAutoFit/>
          </a:bodyPr>
          <a:lstStyle/>
          <a:p>
            <a:r>
              <a:rPr lang="en-GB" sz="800" dirty="0" smtClean="0"/>
              <a:t>Based on </a:t>
            </a:r>
            <a:r>
              <a:rPr lang="en-GB" sz="800" dirty="0" smtClean="0">
                <a:hlinkClick r:id="rId2"/>
              </a:rPr>
              <a:t>http://www.selfgrowth.com/articles/Pilkington1.html</a:t>
            </a:r>
            <a:r>
              <a:rPr lang="en-GB" sz="800" dirty="0" smtClean="0"/>
              <a:t> </a:t>
            </a:r>
            <a:endParaRPr lang="en-GB" sz="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Paradigm shift</a:t>
            </a:r>
            <a:endParaRPr lang="en-GB" dirty="0"/>
          </a:p>
        </p:txBody>
      </p:sp>
      <p:sp>
        <p:nvSpPr>
          <p:cNvPr id="3" name="Content Placeholder 2"/>
          <p:cNvSpPr>
            <a:spLocks noGrp="1"/>
          </p:cNvSpPr>
          <p:nvPr>
            <p:ph idx="1"/>
          </p:nvPr>
        </p:nvSpPr>
        <p:spPr/>
        <p:txBody>
          <a:bodyPr>
            <a:normAutofit/>
          </a:bodyPr>
          <a:lstStyle/>
          <a:p>
            <a:r>
              <a:rPr lang="en-GB" sz="2800" b="1" dirty="0"/>
              <a:t>Paradigm shift</a:t>
            </a:r>
            <a:r>
              <a:rPr lang="en-GB" sz="2800" dirty="0"/>
              <a:t> (or </a:t>
            </a:r>
            <a:r>
              <a:rPr lang="en-GB" sz="2800" b="1" dirty="0"/>
              <a:t>revolutionary science</a:t>
            </a:r>
            <a:r>
              <a:rPr lang="en-GB" sz="2800" dirty="0"/>
              <a:t>) is the term used by (but not coined by) </a:t>
            </a:r>
            <a:r>
              <a:rPr lang="en-GB" sz="2800" dirty="0">
                <a:hlinkClick r:id="rId2" tooltip="Thomas Samuel Kuhn"/>
              </a:rPr>
              <a:t>Thomas Kuhn</a:t>
            </a:r>
            <a:r>
              <a:rPr lang="en-GB" sz="2800" dirty="0"/>
              <a:t> in his influential book </a:t>
            </a:r>
            <a:r>
              <a:rPr lang="en-GB" sz="2800" i="1" dirty="0">
                <a:hlinkClick r:id="rId3" tooltip="The Structure of Scientific Revolutions"/>
              </a:rPr>
              <a:t>The Structure of Scientific Revolutions</a:t>
            </a:r>
            <a:r>
              <a:rPr lang="en-GB" sz="2800" dirty="0"/>
              <a:t> (1962) to describe a change in basic assumptions within the ruling </a:t>
            </a:r>
            <a:r>
              <a:rPr lang="en-GB" sz="2800" dirty="0">
                <a:hlinkClick r:id="rId4" tooltip="Theory"/>
              </a:rPr>
              <a:t>theory</a:t>
            </a:r>
            <a:r>
              <a:rPr lang="en-GB" sz="2800" dirty="0"/>
              <a:t> of </a:t>
            </a:r>
            <a:r>
              <a:rPr lang="en-GB" sz="2800" dirty="0">
                <a:hlinkClick r:id="rId5" tooltip="Science"/>
              </a:rPr>
              <a:t>science</a:t>
            </a:r>
            <a:endParaRPr lang="en-GB" sz="2800" dirty="0"/>
          </a:p>
        </p:txBody>
      </p:sp>
      <p:sp>
        <p:nvSpPr>
          <p:cNvPr id="4" name="TextBox 3"/>
          <p:cNvSpPr txBox="1"/>
          <p:nvPr/>
        </p:nvSpPr>
        <p:spPr>
          <a:xfrm>
            <a:off x="0" y="6642580"/>
            <a:ext cx="4929190" cy="215444"/>
          </a:xfrm>
          <a:prstGeom prst="rect">
            <a:avLst/>
          </a:prstGeom>
          <a:noFill/>
        </p:spPr>
        <p:txBody>
          <a:bodyPr wrap="square" rtlCol="0">
            <a:spAutoFit/>
          </a:bodyPr>
          <a:lstStyle/>
          <a:p>
            <a:r>
              <a:rPr lang="en-GB" sz="800" dirty="0" smtClean="0">
                <a:hlinkClick r:id="rId6"/>
              </a:rPr>
              <a:t>http://en.wikipedia.org/wiki/Paradigm_shift</a:t>
            </a:r>
            <a:endParaRPr lang="en-GB" sz="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descr="http://huehueteotl.files.wordpress.com/2007/04/motion_perception.jpg"/>
          <p:cNvPicPr>
            <a:picLocks noChangeAspect="1" noChangeArrowheads="1"/>
          </p:cNvPicPr>
          <p:nvPr/>
        </p:nvPicPr>
        <p:blipFill>
          <a:blip r:embed="rId2"/>
          <a:srcRect/>
          <a:stretch>
            <a:fillRect/>
          </a:stretch>
        </p:blipFill>
        <p:spPr bwMode="auto">
          <a:xfrm>
            <a:off x="0" y="0"/>
            <a:ext cx="9144000" cy="6858002"/>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fuxing ur perception #2"/>
          <p:cNvPicPr>
            <a:picLocks noChangeAspect="1" noChangeArrowheads="1"/>
          </p:cNvPicPr>
          <p:nvPr/>
        </p:nvPicPr>
        <p:blipFill>
          <a:blip r:embed="rId2"/>
          <a:srcRect/>
          <a:stretch>
            <a:fillRect/>
          </a:stretch>
        </p:blipFill>
        <p:spPr bwMode="auto">
          <a:xfrm>
            <a:off x="0" y="0"/>
            <a:ext cx="9144000" cy="6858000"/>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57166"/>
            <a:ext cx="9144000" cy="1143000"/>
          </a:xfrm>
        </p:spPr>
        <p:txBody>
          <a:bodyPr>
            <a:noAutofit/>
          </a:bodyPr>
          <a:lstStyle/>
          <a:p>
            <a:r>
              <a:rPr lang="en-GB" sz="3200" b="1" dirty="0"/>
              <a:t>HANDLING CHANGE </a:t>
            </a:r>
            <a:r>
              <a:rPr lang="en-GB" sz="3200" b="1" dirty="0" smtClean="0"/>
              <a:t>–</a:t>
            </a:r>
            <a:br>
              <a:rPr lang="en-GB" sz="3200" b="1" dirty="0" smtClean="0"/>
            </a:br>
            <a:r>
              <a:rPr lang="en-GB" sz="3200" b="1" dirty="0" smtClean="0"/>
              <a:t> </a:t>
            </a:r>
            <a:r>
              <a:rPr lang="en-GB" sz="3200" b="1" dirty="0"/>
              <a:t>IT'S ALL ABOUT OUR PERCEPTION</a:t>
            </a:r>
            <a:br>
              <a:rPr lang="en-GB" sz="3200" b="1" dirty="0"/>
            </a:br>
            <a:endParaRPr lang="en-GB" sz="3200" dirty="0"/>
          </a:p>
        </p:txBody>
      </p:sp>
      <p:sp>
        <p:nvSpPr>
          <p:cNvPr id="3" name="Content Placeholder 2"/>
          <p:cNvSpPr>
            <a:spLocks noGrp="1"/>
          </p:cNvSpPr>
          <p:nvPr>
            <p:ph idx="1"/>
          </p:nvPr>
        </p:nvSpPr>
        <p:spPr>
          <a:xfrm>
            <a:off x="0" y="1428736"/>
            <a:ext cx="9144000" cy="5000660"/>
          </a:xfrm>
        </p:spPr>
        <p:txBody>
          <a:bodyPr>
            <a:noAutofit/>
          </a:bodyPr>
          <a:lstStyle/>
          <a:p>
            <a:r>
              <a:rPr lang="en-GB" sz="1800" dirty="0"/>
              <a:t>What could happen if we learned to embrace change as a normal part of our lives and didn't fight with ourselves over it? Isn't it really our own perception of change that either holds us back or propels us forward</a:t>
            </a:r>
            <a:r>
              <a:rPr lang="en-GB" sz="1800" dirty="0" smtClean="0"/>
              <a:t>?</a:t>
            </a:r>
          </a:p>
          <a:p>
            <a:r>
              <a:rPr lang="en-GB" sz="1800" dirty="0"/>
              <a:t>Many of us have our own ideas on what is an acceptable change and what isn't. The truth is change happens to us everyday. People change everyday; they grow. Our circumstances change a bit </a:t>
            </a:r>
            <a:r>
              <a:rPr lang="en-GB" sz="1800" dirty="0" smtClean="0"/>
              <a:t>everyday.</a:t>
            </a:r>
          </a:p>
          <a:p>
            <a:r>
              <a:rPr lang="en-GB" sz="1800" dirty="0"/>
              <a:t>Yet, even though we intellectually know that change is constant, we fight to keep what is; what's familiar</a:t>
            </a:r>
            <a:r>
              <a:rPr lang="en-GB" sz="1800" dirty="0" smtClean="0"/>
              <a:t>.</a:t>
            </a:r>
          </a:p>
          <a:p>
            <a:r>
              <a:rPr lang="en-GB" sz="1800" dirty="0"/>
              <a:t>I have had a multitude of changes happen in my life over the last ten years, not all wanted. Some of the changes brought tears to my eyes, pains to my heart and questions to my soul. Other brought joy, sheer bliss and </a:t>
            </a:r>
            <a:r>
              <a:rPr lang="en-GB" sz="1800" dirty="0" smtClean="0"/>
              <a:t>gratefulness.</a:t>
            </a:r>
          </a:p>
          <a:p>
            <a:r>
              <a:rPr lang="en-GB" sz="1800" dirty="0"/>
              <a:t>How did I survive all of it? </a:t>
            </a:r>
            <a:r>
              <a:rPr lang="en-GB" sz="1800" dirty="0" smtClean="0"/>
              <a:t>by </a:t>
            </a:r>
            <a:r>
              <a:rPr lang="en-GB" sz="1800" dirty="0"/>
              <a:t>taking it one day at a time and remembering that it's my perception of change that affects my thoughts, my feelings, and my reactions. Change </a:t>
            </a:r>
            <a:r>
              <a:rPr lang="en-GB" sz="1800" dirty="0" smtClean="0"/>
              <a:t>can be difficult at </a:t>
            </a:r>
            <a:r>
              <a:rPr lang="en-GB" sz="1800" dirty="0"/>
              <a:t>times b</a:t>
            </a:r>
            <a:r>
              <a:rPr lang="en-GB" sz="1800" dirty="0" smtClean="0"/>
              <a:t>ut </a:t>
            </a:r>
            <a:r>
              <a:rPr lang="en-GB" sz="1800" dirty="0"/>
              <a:t>once you learn some stress relieving techniques, you will surprise yourself as to how </a:t>
            </a:r>
            <a:r>
              <a:rPr lang="en-GB" sz="1800" dirty="0" smtClean="0"/>
              <a:t>calm, </a:t>
            </a:r>
            <a:r>
              <a:rPr lang="en-GB" sz="1800" dirty="0" err="1" smtClean="0"/>
              <a:t>centered</a:t>
            </a:r>
            <a:r>
              <a:rPr lang="en-GB" sz="1800" dirty="0" smtClean="0"/>
              <a:t> and balanced </a:t>
            </a:r>
            <a:r>
              <a:rPr lang="en-GB" sz="1800" dirty="0"/>
              <a:t>you can become</a:t>
            </a:r>
            <a:r>
              <a:rPr lang="en-GB" sz="1800" dirty="0" smtClean="0"/>
              <a:t>.</a:t>
            </a:r>
            <a:r>
              <a:rPr lang="en-GB" sz="1800" dirty="0"/>
              <a:t/>
            </a:r>
            <a:br>
              <a:rPr lang="en-GB" sz="1800" dirty="0"/>
            </a:br>
            <a:endParaRPr lang="en-GB" sz="1800" dirty="0"/>
          </a:p>
        </p:txBody>
      </p:sp>
      <p:sp>
        <p:nvSpPr>
          <p:cNvPr id="4" name="TextBox 3"/>
          <p:cNvSpPr txBox="1"/>
          <p:nvPr/>
        </p:nvSpPr>
        <p:spPr>
          <a:xfrm>
            <a:off x="0" y="6642580"/>
            <a:ext cx="5643570" cy="215444"/>
          </a:xfrm>
          <a:prstGeom prst="rect">
            <a:avLst/>
          </a:prstGeom>
          <a:noFill/>
        </p:spPr>
        <p:txBody>
          <a:bodyPr wrap="square" rtlCol="0">
            <a:spAutoFit/>
          </a:bodyPr>
          <a:lstStyle/>
          <a:p>
            <a:r>
              <a:rPr lang="en-GB" sz="800" dirty="0" smtClean="0">
                <a:hlinkClick r:id="rId2"/>
              </a:rPr>
              <a:t>http://www.motivateus.com/stories/2change.htm</a:t>
            </a:r>
            <a:endParaRPr lang="en-GB" sz="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Relaxation &amp; Stress relief :  )</a:t>
            </a:r>
            <a:endParaRPr lang="en-GB" dirty="0"/>
          </a:p>
        </p:txBody>
      </p:sp>
      <p:sp>
        <p:nvSpPr>
          <p:cNvPr id="3" name="Content Placeholder 2"/>
          <p:cNvSpPr>
            <a:spLocks noGrp="1"/>
          </p:cNvSpPr>
          <p:nvPr>
            <p:ph idx="1"/>
          </p:nvPr>
        </p:nvSpPr>
        <p:spPr/>
        <p:txBody>
          <a:bodyPr>
            <a:normAutofit lnSpcReduction="10000"/>
          </a:bodyPr>
          <a:lstStyle/>
          <a:p>
            <a:r>
              <a:rPr lang="en-GB" dirty="0" smtClean="0"/>
              <a:t>Stress relieving &amp; relaxation techniques such as exercise, walking, having fun, journaling, change perceptions, deep breathing, visualization, progressive muscle relaxation, meditation, and yoga, for more information:</a:t>
            </a:r>
          </a:p>
          <a:p>
            <a:r>
              <a:rPr lang="en-GB" dirty="0" smtClean="0">
                <a:hlinkClick r:id="rId2"/>
              </a:rPr>
              <a:t>http://helpguide.org/mental/stress_management_relief_coping.htm</a:t>
            </a:r>
            <a:endParaRPr lang="en-GB" dirty="0" smtClean="0"/>
          </a:p>
          <a:p>
            <a:r>
              <a:rPr lang="en-GB" dirty="0" smtClean="0">
                <a:hlinkClick r:id="rId3"/>
              </a:rPr>
              <a:t>http://www.helpguide.org/mental/stress_relief_meditation_yoga_relaxation.htm</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Overcoming Resistance to Change</a:t>
            </a:r>
            <a:endParaRPr lang="en-GB" dirty="0"/>
          </a:p>
        </p:txBody>
      </p:sp>
      <p:sp>
        <p:nvSpPr>
          <p:cNvPr id="3" name="Content Placeholder 2"/>
          <p:cNvSpPr>
            <a:spLocks noGrp="1"/>
          </p:cNvSpPr>
          <p:nvPr>
            <p:ph idx="1"/>
          </p:nvPr>
        </p:nvSpPr>
        <p:spPr>
          <a:xfrm>
            <a:off x="457200" y="1714488"/>
            <a:ext cx="8229600" cy="4525963"/>
          </a:xfrm>
        </p:spPr>
        <p:txBody>
          <a:bodyPr/>
          <a:lstStyle/>
          <a:p>
            <a:pPr algn="ctr">
              <a:buNone/>
            </a:pPr>
            <a:r>
              <a:rPr lang="en-GB" b="1" dirty="0" smtClean="0"/>
              <a:t>SUPPORT PEOPLE TO CHANGE THEIR PERCPETION FROM NEGATIVE TO POSITIVE.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dirty="0" smtClean="0"/>
              <a:t>How to change Perception/</a:t>
            </a:r>
            <a:r>
              <a:rPr lang="en-GB" dirty="0" err="1" smtClean="0"/>
              <a:t>beleifs</a:t>
            </a:r>
            <a:r>
              <a:rPr lang="en-GB" dirty="0" smtClean="0"/>
              <a:t>?</a:t>
            </a:r>
            <a:endParaRPr lang="en-GB" dirty="0"/>
          </a:p>
        </p:txBody>
      </p:sp>
      <p:sp>
        <p:nvSpPr>
          <p:cNvPr id="3" name="Content Placeholder 2"/>
          <p:cNvSpPr>
            <a:spLocks noGrp="1"/>
          </p:cNvSpPr>
          <p:nvPr>
            <p:ph idx="1"/>
          </p:nvPr>
        </p:nvSpPr>
        <p:spPr>
          <a:xfrm>
            <a:off x="0" y="1214422"/>
            <a:ext cx="9144000" cy="5214974"/>
          </a:xfrm>
        </p:spPr>
        <p:txBody>
          <a:bodyPr>
            <a:normAutofit fontScale="70000" lnSpcReduction="20000"/>
          </a:bodyPr>
          <a:lstStyle/>
          <a:p>
            <a:pPr>
              <a:buNone/>
            </a:pPr>
            <a:r>
              <a:rPr lang="en-GB" b="1" dirty="0"/>
              <a:t>Selective Perceptions</a:t>
            </a:r>
            <a:endParaRPr lang="en-GB" dirty="0"/>
          </a:p>
          <a:p>
            <a:r>
              <a:rPr lang="en-GB" dirty="0" smtClean="0"/>
              <a:t>When people </a:t>
            </a:r>
            <a:r>
              <a:rPr lang="en-GB" dirty="0"/>
              <a:t>perceive a situation that looks familiar to </a:t>
            </a:r>
            <a:r>
              <a:rPr lang="en-GB" dirty="0" smtClean="0"/>
              <a:t>them, past </a:t>
            </a:r>
            <a:r>
              <a:rPr lang="en-GB" dirty="0"/>
              <a:t>experience </a:t>
            </a:r>
            <a:r>
              <a:rPr lang="en-GB" dirty="0" smtClean="0"/>
              <a:t>and beliefs cause people </a:t>
            </a:r>
            <a:r>
              <a:rPr lang="en-GB" dirty="0"/>
              <a:t>to see the event in terms of what </a:t>
            </a:r>
            <a:r>
              <a:rPr lang="en-GB" dirty="0" smtClean="0"/>
              <a:t>they expect.</a:t>
            </a:r>
          </a:p>
          <a:p>
            <a:r>
              <a:rPr lang="en-GB" dirty="0" smtClean="0"/>
              <a:t>Our Consciousness or </a:t>
            </a:r>
            <a:r>
              <a:rPr lang="en-GB" b="1" dirty="0" smtClean="0"/>
              <a:t>conscious mind</a:t>
            </a:r>
            <a:r>
              <a:rPr lang="en-GB" dirty="0" smtClean="0"/>
              <a:t> (current awareness and thoughts) can be bombarded </a:t>
            </a:r>
            <a:r>
              <a:rPr lang="en-GB" dirty="0"/>
              <a:t>with so much sensory information that it is impossible for us to pay attention to everything. </a:t>
            </a:r>
            <a:endParaRPr lang="en-GB" dirty="0" smtClean="0"/>
          </a:p>
          <a:p>
            <a:r>
              <a:rPr lang="en-GB" dirty="0" smtClean="0"/>
              <a:t>Our </a:t>
            </a:r>
            <a:r>
              <a:rPr lang="en-GB" b="1" dirty="0"/>
              <a:t>subconscious mind </a:t>
            </a:r>
            <a:r>
              <a:rPr lang="en-GB" dirty="0" smtClean="0"/>
              <a:t>(memories, belief-systems)</a:t>
            </a:r>
            <a:r>
              <a:rPr lang="en-GB" b="1" dirty="0" smtClean="0"/>
              <a:t> </a:t>
            </a:r>
            <a:r>
              <a:rPr lang="en-GB" dirty="0" smtClean="0"/>
              <a:t>react to our environment. </a:t>
            </a:r>
          </a:p>
          <a:p>
            <a:r>
              <a:rPr lang="en-GB" dirty="0" smtClean="0"/>
              <a:t>People </a:t>
            </a:r>
            <a:r>
              <a:rPr lang="en-GB" dirty="0"/>
              <a:t>tend to see what they expect to see, as well as what they want to see</a:t>
            </a:r>
            <a:r>
              <a:rPr lang="en-GB" dirty="0" smtClean="0"/>
              <a:t>.</a:t>
            </a:r>
            <a:r>
              <a:rPr lang="en-GB" baseline="30000" dirty="0"/>
              <a:t> </a:t>
            </a:r>
            <a:endParaRPr lang="en-GB" baseline="30000" dirty="0" smtClean="0"/>
          </a:p>
          <a:p>
            <a:r>
              <a:rPr lang="en-GB" dirty="0" smtClean="0"/>
              <a:t>Much </a:t>
            </a:r>
            <a:r>
              <a:rPr lang="en-GB" dirty="0"/>
              <a:t>of human perception is based not on information flowing into the brain from the outside world but what the brain, based on previous experience, expects to happen next,” says Sandra Blakeslee, an award-winning science writer for the New York Times</a:t>
            </a:r>
            <a:r>
              <a:rPr lang="en-GB" dirty="0" smtClean="0"/>
              <a:t>.</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dirty="0" smtClean="0"/>
              <a:t>How to change Perception/beliefs?</a:t>
            </a:r>
            <a:endParaRPr lang="en-GB" dirty="0"/>
          </a:p>
        </p:txBody>
      </p:sp>
      <p:sp>
        <p:nvSpPr>
          <p:cNvPr id="3" name="Content Placeholder 2"/>
          <p:cNvSpPr>
            <a:spLocks noGrp="1"/>
          </p:cNvSpPr>
          <p:nvPr>
            <p:ph idx="1"/>
          </p:nvPr>
        </p:nvSpPr>
        <p:spPr>
          <a:xfrm>
            <a:off x="0" y="1142984"/>
            <a:ext cx="9144000" cy="5143536"/>
          </a:xfrm>
        </p:spPr>
        <p:txBody>
          <a:bodyPr>
            <a:normAutofit/>
          </a:bodyPr>
          <a:lstStyle/>
          <a:p>
            <a:r>
              <a:rPr lang="en-GB" sz="2400" b="1" dirty="0" smtClean="0"/>
              <a:t>Self awareness (being/reflection): </a:t>
            </a:r>
            <a:r>
              <a:rPr lang="en-GB" sz="2400" dirty="0" smtClean="0"/>
              <a:t>be aware negative feelings / emotions from within which create  perceptions.</a:t>
            </a:r>
          </a:p>
          <a:p>
            <a:pPr>
              <a:buNone/>
            </a:pPr>
            <a:endParaRPr lang="en-GB" sz="2400" dirty="0" smtClean="0"/>
          </a:p>
          <a:p>
            <a:r>
              <a:rPr lang="en-GB" sz="2400" dirty="0" smtClean="0"/>
              <a:t>Become aware of the source of these feelings which usually come from beliefs from past experience or acceptance of others beliefs/truths e.g. from colleagues, friends, family members or media.  </a:t>
            </a:r>
          </a:p>
          <a:p>
            <a:pPr>
              <a:buNone/>
            </a:pPr>
            <a:endParaRPr lang="en-GB" sz="2400" dirty="0" smtClean="0"/>
          </a:p>
          <a:p>
            <a:r>
              <a:rPr lang="en-GB" sz="2400" b="1" dirty="0" smtClean="0"/>
              <a:t>Empowerment (doing/will-power): </a:t>
            </a:r>
            <a:r>
              <a:rPr lang="en-GB" sz="2400" dirty="0" smtClean="0"/>
              <a:t>Internal re-programming and healing such as CBT, NLP, EFT, Contemplative psychotherapy (more on these methods next semester). </a:t>
            </a:r>
            <a:endParaRPr lang="en-GB" sz="2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p:cNvPicPr>
            <a:picLocks noChangeAspect="1" noChangeArrowheads="1"/>
          </p:cNvPicPr>
          <p:nvPr/>
        </p:nvPicPr>
        <p:blipFill>
          <a:blip r:embed="rId2"/>
          <a:srcRect/>
          <a:stretch>
            <a:fillRect/>
          </a:stretch>
        </p:blipFill>
        <p:spPr bwMode="auto">
          <a:xfrm>
            <a:off x="500066" y="1571612"/>
            <a:ext cx="8286776" cy="5072098"/>
          </a:xfrm>
          <a:prstGeom prst="rect">
            <a:avLst/>
          </a:prstGeom>
          <a:noFill/>
          <a:ln w="9525">
            <a:noFill/>
            <a:miter lim="800000"/>
            <a:headEnd/>
            <a:tailEnd/>
          </a:ln>
          <a:effectLst/>
        </p:spPr>
      </p:pic>
      <p:sp>
        <p:nvSpPr>
          <p:cNvPr id="5" name="TextBox 4"/>
          <p:cNvSpPr txBox="1"/>
          <p:nvPr/>
        </p:nvSpPr>
        <p:spPr>
          <a:xfrm>
            <a:off x="0" y="6642580"/>
            <a:ext cx="6500826" cy="215444"/>
          </a:xfrm>
          <a:prstGeom prst="rect">
            <a:avLst/>
          </a:prstGeom>
          <a:noFill/>
        </p:spPr>
        <p:txBody>
          <a:bodyPr wrap="square" rtlCol="0">
            <a:spAutoFit/>
          </a:bodyPr>
          <a:lstStyle/>
          <a:p>
            <a:r>
              <a:rPr lang="en-GB" sz="800" dirty="0" smtClean="0">
                <a:hlinkClick r:id="rId3"/>
              </a:rPr>
              <a:t>http://www.1000ventures.com/business_guide/crosscuttings/knowing_people_perceptions.html</a:t>
            </a:r>
            <a:endParaRPr lang="en-GB" sz="800" dirty="0"/>
          </a:p>
        </p:txBody>
      </p:sp>
      <p:sp>
        <p:nvSpPr>
          <p:cNvPr id="7" name="TextBox 6"/>
          <p:cNvSpPr txBox="1"/>
          <p:nvPr/>
        </p:nvSpPr>
        <p:spPr>
          <a:xfrm>
            <a:off x="0" y="214290"/>
            <a:ext cx="9144000" cy="1323439"/>
          </a:xfrm>
          <a:prstGeom prst="rect">
            <a:avLst/>
          </a:prstGeom>
          <a:noFill/>
        </p:spPr>
        <p:txBody>
          <a:bodyPr wrap="square" rtlCol="0">
            <a:spAutoFit/>
          </a:bodyPr>
          <a:lstStyle/>
          <a:p>
            <a:pPr algn="ctr"/>
            <a:r>
              <a:rPr lang="en-GB" sz="2000" dirty="0" smtClean="0"/>
              <a:t>People Perceive what they believe, subconscious beliefs within.</a:t>
            </a:r>
          </a:p>
          <a:p>
            <a:pPr algn="ctr"/>
            <a:r>
              <a:rPr lang="en-GB" sz="2000" dirty="0" smtClean="0"/>
              <a:t>A ‘Change‘ may be perceived as a good thing by one person and bad by another, the difference is found in the ‘beliefs’ of each individual and/or often past experience or acceptance of others beliefs.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Reframing</a:t>
            </a:r>
            <a:endParaRPr lang="en-GB" dirty="0"/>
          </a:p>
        </p:txBody>
      </p:sp>
      <p:sp>
        <p:nvSpPr>
          <p:cNvPr id="3" name="Content Placeholder 2"/>
          <p:cNvSpPr>
            <a:spLocks noGrp="1"/>
          </p:cNvSpPr>
          <p:nvPr>
            <p:ph idx="1"/>
          </p:nvPr>
        </p:nvSpPr>
        <p:spPr/>
        <p:txBody>
          <a:bodyPr/>
          <a:lstStyle/>
          <a:p>
            <a:r>
              <a:rPr lang="en-GB" dirty="0" smtClean="0"/>
              <a:t>Integrate: </a:t>
            </a:r>
            <a:r>
              <a:rPr lang="en-GB" dirty="0" smtClean="0">
                <a:hlinkClick r:id="rId2"/>
              </a:rPr>
              <a:t>http://changingminds.org/techniques/general/reframing.htm</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Framing principle</a:t>
            </a:r>
            <a:endParaRPr lang="en-GB" dirty="0"/>
          </a:p>
        </p:txBody>
      </p:sp>
      <p:sp>
        <p:nvSpPr>
          <p:cNvPr id="3" name="Content Placeholder 2"/>
          <p:cNvSpPr>
            <a:spLocks noGrp="1"/>
          </p:cNvSpPr>
          <p:nvPr>
            <p:ph idx="1"/>
          </p:nvPr>
        </p:nvSpPr>
        <p:spPr/>
        <p:txBody>
          <a:bodyPr/>
          <a:lstStyle/>
          <a:p>
            <a:r>
              <a:rPr lang="en-GB" dirty="0" smtClean="0"/>
              <a:t>Integrate: </a:t>
            </a:r>
            <a:r>
              <a:rPr lang="en-GB" dirty="0" smtClean="0">
                <a:hlinkClick r:id="rId2"/>
              </a:rPr>
              <a:t>http://changingminds.org/principles/framing.htm</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normAutofit/>
          </a:bodyPr>
          <a:lstStyle/>
          <a:p>
            <a:r>
              <a:rPr lang="en-GB" sz="3200" b="1" dirty="0"/>
              <a:t>Oliver Wendell Holmes, Sr.</a:t>
            </a:r>
            <a:endParaRPr lang="en-GB" sz="3200" dirty="0"/>
          </a:p>
        </p:txBody>
      </p:sp>
      <p:pic>
        <p:nvPicPr>
          <p:cNvPr id="4" name="Picture 4" descr="http://passionfire.com/networkmarketingnews/wp-content/uploads/2008/06/key-to-success-1.jpg"/>
          <p:cNvPicPr>
            <a:picLocks noChangeAspect="1" noChangeArrowheads="1"/>
          </p:cNvPicPr>
          <p:nvPr/>
        </p:nvPicPr>
        <p:blipFill>
          <a:blip r:embed="rId2"/>
          <a:srcRect/>
          <a:stretch>
            <a:fillRect/>
          </a:stretch>
        </p:blipFill>
        <p:spPr bwMode="auto">
          <a:xfrm>
            <a:off x="0" y="3364365"/>
            <a:ext cx="4643438" cy="3493636"/>
          </a:xfrm>
          <a:prstGeom prst="rect">
            <a:avLst/>
          </a:prstGeom>
          <a:noFill/>
        </p:spPr>
      </p:pic>
      <p:pic>
        <p:nvPicPr>
          <p:cNvPr id="5" name="Picture 2" descr="http://www.srikumar.com/personality-development/success_secrets.jpg"/>
          <p:cNvPicPr>
            <a:picLocks noChangeAspect="1" noChangeArrowheads="1"/>
          </p:cNvPicPr>
          <p:nvPr/>
        </p:nvPicPr>
        <p:blipFill>
          <a:blip r:embed="rId3"/>
          <a:srcRect/>
          <a:stretch>
            <a:fillRect/>
          </a:stretch>
        </p:blipFill>
        <p:spPr bwMode="auto">
          <a:xfrm>
            <a:off x="4619273" y="1071546"/>
            <a:ext cx="4524727" cy="4143404"/>
          </a:xfrm>
          <a:prstGeom prst="rect">
            <a:avLst/>
          </a:prstGeom>
          <a:noFill/>
          <a:effectLst>
            <a:outerShdw sx="1000" sy="1000" algn="ctr" rotWithShape="0">
              <a:srgbClr val="000000"/>
            </a:outerShdw>
          </a:effectLst>
        </p:spPr>
      </p:pic>
      <p:sp>
        <p:nvSpPr>
          <p:cNvPr id="6" name="TextBox 5"/>
          <p:cNvSpPr txBox="1"/>
          <p:nvPr/>
        </p:nvSpPr>
        <p:spPr>
          <a:xfrm>
            <a:off x="0" y="1071546"/>
            <a:ext cx="4500562" cy="1754326"/>
          </a:xfrm>
          <a:prstGeom prst="rect">
            <a:avLst/>
          </a:prstGeom>
          <a:noFill/>
        </p:spPr>
        <p:txBody>
          <a:bodyPr wrap="square" rtlCol="0">
            <a:spAutoFit/>
          </a:bodyPr>
          <a:lstStyle/>
          <a:p>
            <a:r>
              <a:rPr lang="en-GB" b="1" dirty="0"/>
              <a:t>Oliver Wendell Holmes, Sr.</a:t>
            </a:r>
            <a:r>
              <a:rPr lang="en-GB" dirty="0"/>
              <a:t> (August 29, 1809 – October 7, 1894) was an American physician, professor, lecturer, and </a:t>
            </a:r>
            <a:r>
              <a:rPr lang="en-GB" dirty="0" smtClean="0"/>
              <a:t>author, famous quote states: </a:t>
            </a:r>
            <a:r>
              <a:rPr lang="en-GB" b="1" dirty="0"/>
              <a:t>"What lies behind us and what lies before us are tiny matters compared to what lies within us."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Why do we resist change?</a:t>
            </a:r>
            <a:endParaRPr lang="en-GB" dirty="0"/>
          </a:p>
        </p:txBody>
      </p:sp>
      <p:sp>
        <p:nvSpPr>
          <p:cNvPr id="3" name="Content Placeholder 2"/>
          <p:cNvSpPr>
            <a:spLocks noGrp="1"/>
          </p:cNvSpPr>
          <p:nvPr>
            <p:ph idx="1"/>
          </p:nvPr>
        </p:nvSpPr>
        <p:spPr>
          <a:xfrm>
            <a:off x="0" y="1600200"/>
            <a:ext cx="9144000" cy="4525963"/>
          </a:xfrm>
        </p:spPr>
        <p:txBody>
          <a:bodyPr>
            <a:normAutofit/>
          </a:bodyPr>
          <a:lstStyle/>
          <a:p>
            <a:r>
              <a:rPr lang="en-GB" sz="2000" b="1" dirty="0" smtClean="0"/>
              <a:t>Most </a:t>
            </a:r>
            <a:r>
              <a:rPr lang="en-GB" sz="2000" b="1" dirty="0"/>
              <a:t>people don't like change because they don't like being changed. </a:t>
            </a:r>
            <a:r>
              <a:rPr lang="en-GB" sz="2000" dirty="0"/>
              <a:t>When change comes into view, fear and resistance to change follow </a:t>
            </a:r>
            <a:r>
              <a:rPr lang="en-GB" sz="2000" dirty="0" smtClean="0"/>
              <a:t>usually when people feel they are not in control (see handout: People don't resist change, they resist being changed.)</a:t>
            </a:r>
          </a:p>
          <a:p>
            <a:pPr>
              <a:buNone/>
            </a:pPr>
            <a:endParaRPr lang="en-GB" sz="2000" dirty="0"/>
          </a:p>
          <a:p>
            <a:pPr>
              <a:buNone/>
            </a:pPr>
            <a:r>
              <a:rPr lang="en-GB" sz="2000" dirty="0"/>
              <a:t>People fight against change because they:</a:t>
            </a:r>
          </a:p>
          <a:p>
            <a:r>
              <a:rPr lang="en-GB" sz="2000" dirty="0"/>
              <a:t>fear to </a:t>
            </a:r>
            <a:r>
              <a:rPr lang="en-GB" sz="2000" b="1" dirty="0"/>
              <a:t>lose something they value</a:t>
            </a:r>
            <a:r>
              <a:rPr lang="en-GB" sz="2000" dirty="0"/>
              <a:t>, </a:t>
            </a:r>
            <a:r>
              <a:rPr lang="en-GB" sz="2000" dirty="0" smtClean="0"/>
              <a:t>or</a:t>
            </a:r>
          </a:p>
          <a:p>
            <a:r>
              <a:rPr lang="en-GB" sz="2000" dirty="0" smtClean="0"/>
              <a:t>when there’s a threat to something the individual values. The threat may be real or it may be just a perception. It may arise from a genuine understanding of the change or from misunderstanding.</a:t>
            </a:r>
            <a:endParaRPr lang="en-GB" sz="2000" dirty="0"/>
          </a:p>
          <a:p>
            <a:r>
              <a:rPr lang="en-GB" sz="2000" dirty="0"/>
              <a:t>don't understand the change and its implications, or</a:t>
            </a:r>
          </a:p>
          <a:p>
            <a:r>
              <a:rPr lang="en-GB" sz="2000" dirty="0"/>
              <a:t>don't think that the change makes sense, or</a:t>
            </a:r>
          </a:p>
          <a:p>
            <a:r>
              <a:rPr lang="en-GB" sz="2000" dirty="0"/>
              <a:t>find it difficult to cope with either the level or pace of the change</a:t>
            </a:r>
            <a:r>
              <a:rPr lang="en-GB" sz="2000" dirty="0" smtClean="0"/>
              <a:t>.</a:t>
            </a:r>
            <a:endParaRPr lang="en-GB" sz="2000" dirty="0"/>
          </a:p>
          <a:p>
            <a:endParaRPr lang="en-GB" sz="2000" dirty="0"/>
          </a:p>
        </p:txBody>
      </p:sp>
      <p:sp>
        <p:nvSpPr>
          <p:cNvPr id="4" name="TextBox 3"/>
          <p:cNvSpPr txBox="1"/>
          <p:nvPr/>
        </p:nvSpPr>
        <p:spPr>
          <a:xfrm>
            <a:off x="0" y="6571142"/>
            <a:ext cx="9144000" cy="215444"/>
          </a:xfrm>
          <a:prstGeom prst="rect">
            <a:avLst/>
          </a:prstGeom>
          <a:noFill/>
        </p:spPr>
        <p:txBody>
          <a:bodyPr wrap="square" rtlCol="0">
            <a:spAutoFit/>
          </a:bodyPr>
          <a:lstStyle/>
          <a:p>
            <a:r>
              <a:rPr lang="en-GB" sz="800" dirty="0" smtClean="0">
                <a:hlinkClick r:id="rId2"/>
              </a:rPr>
              <a:t>http://www.1000ventures.com/business_guide/crosscuttings/change_resistance.html</a:t>
            </a:r>
            <a:endParaRPr lang="en-GB" sz="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Why do we sometimes resist change?</a:t>
            </a:r>
            <a:endParaRPr lang="en-GB" dirty="0"/>
          </a:p>
        </p:txBody>
      </p:sp>
      <p:sp>
        <p:nvSpPr>
          <p:cNvPr id="3" name="Content Placeholder 2"/>
          <p:cNvSpPr>
            <a:spLocks noGrp="1"/>
          </p:cNvSpPr>
          <p:nvPr>
            <p:ph idx="1"/>
          </p:nvPr>
        </p:nvSpPr>
        <p:spPr/>
        <p:txBody>
          <a:bodyPr/>
          <a:lstStyle/>
          <a:p>
            <a:r>
              <a:rPr lang="en-GB" dirty="0" smtClean="0"/>
              <a:t>Reflect for a moment and write down your answer.</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a:t>
            </a:r>
            <a:r>
              <a:rPr lang="en-GB" dirty="0" smtClean="0"/>
              <a:t>quilibrium</a:t>
            </a:r>
            <a:endParaRPr lang="en-GB" dirty="0"/>
          </a:p>
        </p:txBody>
      </p:sp>
      <p:sp>
        <p:nvSpPr>
          <p:cNvPr id="3" name="Content Placeholder 2"/>
          <p:cNvSpPr>
            <a:spLocks noGrp="1"/>
          </p:cNvSpPr>
          <p:nvPr>
            <p:ph idx="1"/>
          </p:nvPr>
        </p:nvSpPr>
        <p:spPr/>
        <p:txBody>
          <a:bodyPr/>
          <a:lstStyle/>
          <a:p>
            <a:r>
              <a:rPr lang="en-GB" dirty="0" smtClean="0"/>
              <a:t>Change </a:t>
            </a:r>
            <a:r>
              <a:rPr lang="en-GB" dirty="0"/>
              <a:t>theory tells us that human systems seek homeostasis and </a:t>
            </a:r>
            <a:r>
              <a:rPr lang="en-GB" b="1" dirty="0"/>
              <a:t>equilibrium</a:t>
            </a:r>
            <a:r>
              <a:rPr lang="en-GB" dirty="0"/>
              <a:t>, i.e. prefer a predictable, stable </a:t>
            </a:r>
            <a:r>
              <a:rPr lang="en-GB" dirty="0" smtClean="0"/>
              <a:t>world.</a:t>
            </a:r>
            <a:endParaRPr lang="en-GB" baseline="30000" dirty="0" smtClean="0"/>
          </a:p>
          <a:p>
            <a:pPr>
              <a:buNone/>
            </a:pPr>
            <a:endParaRPr lang="en-GB" dirty="0" smtClean="0"/>
          </a:p>
          <a:p>
            <a:pPr>
              <a:buNone/>
            </a:pPr>
            <a:r>
              <a:rPr lang="en-GB" dirty="0" smtClean="0"/>
              <a:t>"</a:t>
            </a:r>
            <a:r>
              <a:rPr lang="en-GB" dirty="0"/>
              <a:t>Strategic Management", Third Edition, Alex Miller</a:t>
            </a: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do you overcome resistance to change?</a:t>
            </a:r>
            <a:endParaRPr lang="en-GB" dirty="0"/>
          </a:p>
        </p:txBody>
      </p:sp>
      <p:sp>
        <p:nvSpPr>
          <p:cNvPr id="3" name="Content Placeholder 2"/>
          <p:cNvSpPr>
            <a:spLocks noGrp="1"/>
          </p:cNvSpPr>
          <p:nvPr>
            <p:ph idx="1"/>
          </p:nvPr>
        </p:nvSpPr>
        <p:spPr/>
        <p:txBody>
          <a:bodyPr/>
          <a:lstStyle/>
          <a:p>
            <a:r>
              <a:rPr lang="en-GB" dirty="0" smtClean="0"/>
              <a:t>Reflect for a moment and write down your answer.</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Occupational Health &amp; Well-being programme</a:t>
            </a:r>
            <a:endParaRPr lang="en-GB" dirty="0"/>
          </a:p>
        </p:txBody>
      </p:sp>
      <p:sp>
        <p:nvSpPr>
          <p:cNvPr id="3" name="Content Placeholder 2"/>
          <p:cNvSpPr>
            <a:spLocks noGrp="1"/>
          </p:cNvSpPr>
          <p:nvPr>
            <p:ph idx="1"/>
          </p:nvPr>
        </p:nvSpPr>
        <p:spPr/>
        <p:txBody>
          <a:bodyPr>
            <a:normAutofit/>
          </a:bodyPr>
          <a:lstStyle/>
          <a:p>
            <a:r>
              <a:rPr lang="en-GB" sz="2400" b="1" dirty="0" smtClean="0"/>
              <a:t>Occupational Health &amp; Well-being officer </a:t>
            </a:r>
            <a:r>
              <a:rPr lang="en-GB" sz="2400" dirty="0" smtClean="0"/>
              <a:t>trained in both Health &amp; Safety and Stress management and Well-being methods (this role is often split but can be merged); </a:t>
            </a:r>
          </a:p>
          <a:p>
            <a:pPr>
              <a:buNone/>
            </a:pPr>
            <a:endParaRPr lang="en-GB" sz="2400" dirty="0" smtClean="0"/>
          </a:p>
          <a:p>
            <a:r>
              <a:rPr lang="en-GB" sz="2400" b="1" dirty="0" smtClean="0"/>
              <a:t>Occupational Health &amp; Well-being programme </a:t>
            </a:r>
            <a:r>
              <a:rPr lang="en-GB" sz="2400" dirty="0" smtClean="0"/>
              <a:t>such as a website or intranet site outlining guidelines to assist staff to take care of themselves, stay fit, healthy and to manage change in their lives with greater ease. </a:t>
            </a:r>
          </a:p>
          <a:p>
            <a:pPr>
              <a:buNone/>
            </a:pPr>
            <a:endParaRPr lang="en-GB" sz="2400" dirty="0" smtClean="0"/>
          </a:p>
          <a:p>
            <a:r>
              <a:rPr lang="en-GB" sz="2400" b="1" dirty="0" smtClean="0"/>
              <a:t>Notice board and leaflets </a:t>
            </a:r>
            <a:r>
              <a:rPr lang="en-GB" sz="2400" dirty="0" smtClean="0"/>
              <a:t>top support staff such as those available from MIND </a:t>
            </a:r>
            <a:r>
              <a:rPr lang="en-GB" sz="2400" dirty="0" smtClean="0">
                <a:hlinkClick r:id="rId2"/>
              </a:rPr>
              <a:t>www.mind.org.uk</a:t>
            </a:r>
            <a:r>
              <a:rPr lang="en-GB" sz="2400" dirty="0" smtClean="0"/>
              <a:t> </a:t>
            </a:r>
          </a:p>
          <a:p>
            <a:endParaRPr lang="en-GB" sz="24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www. </a:t>
            </a:r>
            <a:r>
              <a:rPr lang="en-GB" dirty="0"/>
              <a:t>P</a:t>
            </a:r>
            <a:r>
              <a:rPr lang="en-GB" dirty="0" smtClean="0"/>
              <a:t>remier </a:t>
            </a:r>
            <a:r>
              <a:rPr lang="en-GB" dirty="0" err="1" smtClean="0"/>
              <a:t>ohc</a:t>
            </a:r>
            <a:r>
              <a:rPr lang="en-GB" dirty="0" smtClean="0"/>
              <a:t> .</a:t>
            </a:r>
            <a:r>
              <a:rPr lang="en-GB" dirty="0" err="1" smtClean="0"/>
              <a:t>co.uk</a:t>
            </a:r>
            <a:r>
              <a:rPr lang="en-GB" dirty="0" smtClean="0"/>
              <a:t> Consultants</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Occupational health is about the effect of work on health, and the effect of health on work. It plays a vital role in helping employers care for and understand the needs of their employees, enabling businesses to reduce sickness absence levels and optimise staff performance and productivity.</a:t>
            </a:r>
          </a:p>
          <a:p>
            <a:r>
              <a:rPr lang="en-GB" dirty="0" smtClean="0"/>
              <a:t>Occupational health is a vital component of HR policy, enabling employers to understand and comply with Health and Safety legislation and to ensure workplace risks are effectively managed. Other areas in which occupational health advice can assist organisations include rehabilitation and medical intervention programmes, disability adjustments, ill-health retirement issues and the management of existing work-related health problems. </a:t>
            </a:r>
          </a:p>
          <a:p>
            <a:r>
              <a:rPr lang="en-GB" dirty="0" smtClean="0"/>
              <a:t>Wellbeing services are designed to promote a holistic approach to the long-term health of employees. Solutions such as health promotion workshops, lifestyle assessments and stress management services create healthy and happy employees and consequently optimal performance levels. </a:t>
            </a:r>
          </a:p>
          <a:p>
            <a:endParaRPr lang="en-GB" dirty="0"/>
          </a:p>
        </p:txBody>
      </p:sp>
      <p:sp>
        <p:nvSpPr>
          <p:cNvPr id="4" name="TextBox 3"/>
          <p:cNvSpPr txBox="1"/>
          <p:nvPr/>
        </p:nvSpPr>
        <p:spPr>
          <a:xfrm>
            <a:off x="0" y="6642580"/>
            <a:ext cx="8572528" cy="215444"/>
          </a:xfrm>
          <a:prstGeom prst="rect">
            <a:avLst/>
          </a:prstGeom>
          <a:noFill/>
        </p:spPr>
        <p:txBody>
          <a:bodyPr wrap="square" rtlCol="0">
            <a:spAutoFit/>
          </a:bodyPr>
          <a:lstStyle/>
          <a:p>
            <a:r>
              <a:rPr lang="en-GB" sz="800" dirty="0" smtClean="0"/>
              <a:t>http://www.premierohc.co.uk/why-do-organisations-need-occupational-health.php</a:t>
            </a:r>
            <a:endParaRPr lang="en-GB" sz="8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dirty="0" smtClean="0"/>
              <a:t>Legal considerations</a:t>
            </a:r>
            <a:endParaRPr lang="en-GB" dirty="0"/>
          </a:p>
        </p:txBody>
      </p:sp>
      <p:sp>
        <p:nvSpPr>
          <p:cNvPr id="3" name="Content Placeholder 2"/>
          <p:cNvSpPr>
            <a:spLocks noGrp="1"/>
          </p:cNvSpPr>
          <p:nvPr>
            <p:ph idx="1"/>
          </p:nvPr>
        </p:nvSpPr>
        <p:spPr>
          <a:xfrm>
            <a:off x="0" y="1071546"/>
            <a:ext cx="9144000" cy="5143536"/>
          </a:xfrm>
        </p:spPr>
        <p:txBody>
          <a:bodyPr>
            <a:normAutofit fontScale="62500" lnSpcReduction="20000"/>
          </a:bodyPr>
          <a:lstStyle/>
          <a:p>
            <a:endParaRPr lang="en-GB" b="1" dirty="0" smtClean="0"/>
          </a:p>
          <a:p>
            <a:r>
              <a:rPr lang="en-GB" dirty="0" smtClean="0"/>
              <a:t>There is a duty placed upon the employer under the </a:t>
            </a:r>
            <a:r>
              <a:rPr lang="en-GB" b="1" dirty="0" smtClean="0"/>
              <a:t>Health and Safety at Work Act 1974 </a:t>
            </a:r>
            <a:r>
              <a:rPr lang="en-GB" dirty="0" smtClean="0"/>
              <a:t>and</a:t>
            </a:r>
            <a:r>
              <a:rPr lang="en-GB" b="1" dirty="0" smtClean="0"/>
              <a:t> Management of Health and Safety at Work Regulations 1999 </a:t>
            </a:r>
            <a:r>
              <a:rPr lang="en-GB" dirty="0" smtClean="0"/>
              <a:t>to ensure that workplace activities do not impact on the health of the employee. Failure to comply with these requirements could result in hefty fines.</a:t>
            </a:r>
          </a:p>
          <a:p>
            <a:pPr>
              <a:buNone/>
            </a:pPr>
            <a:endParaRPr lang="en-GB" dirty="0" smtClean="0"/>
          </a:p>
          <a:p>
            <a:r>
              <a:rPr lang="en-GB" dirty="0" smtClean="0"/>
              <a:t>The British Standard 2007 version of </a:t>
            </a:r>
            <a:r>
              <a:rPr lang="en-GB" b="1" dirty="0" smtClean="0"/>
              <a:t>OHSAS 18001 </a:t>
            </a:r>
            <a:r>
              <a:rPr lang="en-GB" dirty="0" smtClean="0"/>
              <a:t>lays a strong emphasis on Change. When an organization gets certification under OHSAS 18001 standards, it is deemed that the particular organization has an Occupational Health and safety Management system in place.</a:t>
            </a:r>
          </a:p>
          <a:p>
            <a:pPr>
              <a:buNone/>
            </a:pPr>
            <a:endParaRPr lang="en-GB" dirty="0" smtClean="0"/>
          </a:p>
          <a:p>
            <a:r>
              <a:rPr lang="en-GB" dirty="0" smtClean="0"/>
              <a:t>In addition, further considerations include:</a:t>
            </a:r>
          </a:p>
          <a:p>
            <a:pPr lvl="1"/>
            <a:r>
              <a:rPr lang="en-GB" dirty="0" smtClean="0"/>
              <a:t>Disability Discrimination Act</a:t>
            </a:r>
          </a:p>
          <a:p>
            <a:pPr lvl="1"/>
            <a:r>
              <a:rPr lang="en-GB" dirty="0" smtClean="0"/>
              <a:t>Working Time Regulations</a:t>
            </a:r>
          </a:p>
          <a:p>
            <a:pPr lvl="1"/>
            <a:r>
              <a:rPr lang="en-GB" dirty="0" smtClean="0"/>
              <a:t>Common Law (Personal Injury Claims)</a:t>
            </a:r>
          </a:p>
          <a:p>
            <a:pPr lvl="1"/>
            <a:r>
              <a:rPr lang="en-GB" dirty="0" smtClean="0"/>
              <a:t>Control of Substances Hazardous to Health </a:t>
            </a:r>
          </a:p>
          <a:p>
            <a:pPr lvl="1"/>
            <a:r>
              <a:rPr lang="en-GB" dirty="0" smtClean="0"/>
              <a:t>Manual Handling Regulations</a:t>
            </a:r>
          </a:p>
          <a:p>
            <a:pPr lvl="1"/>
            <a:r>
              <a:rPr lang="en-GB" dirty="0" smtClean="0"/>
              <a:t>D.S.E. Regulations</a:t>
            </a:r>
          </a:p>
          <a:p>
            <a:endParaRPr lang="en-GB" dirty="0"/>
          </a:p>
        </p:txBody>
      </p:sp>
      <p:sp>
        <p:nvSpPr>
          <p:cNvPr id="4" name="TextBox 3"/>
          <p:cNvSpPr txBox="1"/>
          <p:nvPr/>
        </p:nvSpPr>
        <p:spPr>
          <a:xfrm>
            <a:off x="0" y="6642580"/>
            <a:ext cx="7572396" cy="215444"/>
          </a:xfrm>
          <a:prstGeom prst="rect">
            <a:avLst/>
          </a:prstGeom>
          <a:noFill/>
        </p:spPr>
        <p:txBody>
          <a:bodyPr wrap="square" rtlCol="0">
            <a:spAutoFit/>
          </a:bodyPr>
          <a:lstStyle/>
          <a:p>
            <a:r>
              <a:rPr lang="en-GB" sz="800" dirty="0" smtClean="0"/>
              <a:t>Based on </a:t>
            </a:r>
            <a:r>
              <a:rPr lang="en-GB" sz="800" dirty="0" smtClean="0">
                <a:hlinkClick r:id="rId2"/>
              </a:rPr>
              <a:t>http://www.premierohc.co.uk/why-do-organisations-need-occupational-health.php</a:t>
            </a:r>
            <a:r>
              <a:rPr lang="en-GB" sz="800" dirty="0" smtClean="0"/>
              <a:t> </a:t>
            </a:r>
            <a:endParaRPr lang="en-GB" sz="8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Government Department for</a:t>
            </a:r>
            <a:br>
              <a:rPr lang="en-GB" dirty="0" smtClean="0"/>
            </a:br>
            <a:r>
              <a:rPr lang="en-GB" dirty="0" smtClean="0"/>
              <a:t> Work &amp; Pensions</a:t>
            </a:r>
            <a:endParaRPr lang="en-GB" dirty="0"/>
          </a:p>
        </p:txBody>
      </p:sp>
      <p:sp>
        <p:nvSpPr>
          <p:cNvPr id="3" name="Content Placeholder 2"/>
          <p:cNvSpPr>
            <a:spLocks noGrp="1"/>
          </p:cNvSpPr>
          <p:nvPr>
            <p:ph idx="1"/>
          </p:nvPr>
        </p:nvSpPr>
        <p:spPr/>
        <p:txBody>
          <a:bodyPr>
            <a:normAutofit/>
          </a:bodyPr>
          <a:lstStyle/>
          <a:p>
            <a:r>
              <a:rPr lang="en-GB" sz="2400" dirty="0" smtClean="0"/>
              <a:t>Information on Health and Well-being at work:  </a:t>
            </a:r>
            <a:r>
              <a:rPr lang="en-GB" sz="2400" dirty="0" smtClean="0">
                <a:hlinkClick r:id="rId2"/>
              </a:rPr>
              <a:t>http://www.dwp.gov.uk/health-work-and-well-being/</a:t>
            </a:r>
            <a:r>
              <a:rPr lang="en-GB" sz="2400" dirty="0" smtClean="0"/>
              <a:t> </a:t>
            </a:r>
          </a:p>
          <a:p>
            <a:pPr>
              <a:buNone/>
            </a:pPr>
            <a:endParaRPr lang="en-GB" sz="2400" dirty="0" smtClean="0"/>
          </a:p>
          <a:p>
            <a:r>
              <a:rPr lang="en-GB" sz="2400" dirty="0" smtClean="0"/>
              <a:t>Case study examples: </a:t>
            </a:r>
            <a:r>
              <a:rPr lang="en-GB" sz="2400" dirty="0" smtClean="0">
                <a:hlinkClick r:id="rId3"/>
              </a:rPr>
              <a:t>http://www.dwp.gov.uk/health-work-and-well-being/case-studies/</a:t>
            </a:r>
            <a:r>
              <a:rPr lang="en-GB" sz="2400" dirty="0" smtClean="0"/>
              <a:t> </a:t>
            </a:r>
          </a:p>
          <a:p>
            <a:endParaRPr lang="en-GB" sz="2400" dirty="0"/>
          </a:p>
          <a:p>
            <a:r>
              <a:rPr lang="en-GB" sz="2400" dirty="0" smtClean="0"/>
              <a:t>Workplace Well-being tool for employers: </a:t>
            </a:r>
            <a:r>
              <a:rPr lang="en-GB" sz="2400" dirty="0" smtClean="0">
                <a:hlinkClick r:id="rId4"/>
              </a:rPr>
              <a:t>https://wwt.workingforhealth.gov.uk/main/default.aspx?xgovk3w=bl1000&amp;xgovf0p=|xgovs9k=dwpwfh|xgovr3h=wfhbht|xgovc8h=1000|xgovk3w=bl1000|&amp;xgovd2v=en&amp;xgovj6d=84ca61916e9fe509dfb3a76bb9054a3a21dd192a</a:t>
            </a:r>
            <a:r>
              <a:rPr lang="en-GB" sz="2400" dirty="0" smtClean="0"/>
              <a:t> </a:t>
            </a:r>
            <a:endParaRPr lang="en-GB" sz="24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Up-to-date news and information</a:t>
            </a:r>
            <a:endParaRPr lang="en-GB" dirty="0"/>
          </a:p>
        </p:txBody>
      </p:sp>
      <p:sp>
        <p:nvSpPr>
          <p:cNvPr id="3" name="Content Placeholder 2"/>
          <p:cNvSpPr>
            <a:spLocks noGrp="1"/>
          </p:cNvSpPr>
          <p:nvPr>
            <p:ph idx="1"/>
          </p:nvPr>
        </p:nvSpPr>
        <p:spPr/>
        <p:txBody>
          <a:bodyPr>
            <a:normAutofit lnSpcReduction="10000"/>
          </a:bodyPr>
          <a:lstStyle/>
          <a:p>
            <a:r>
              <a:rPr lang="en-GB" sz="2400" b="1" dirty="0" smtClean="0"/>
              <a:t>time-to-change.org.uk </a:t>
            </a:r>
            <a:r>
              <a:rPr lang="en-GB" sz="2400" dirty="0" smtClean="0"/>
              <a:t>offer advice and up-to-date information on Health &amp; Well-being at work:  </a:t>
            </a:r>
            <a:r>
              <a:rPr lang="en-GB" sz="2400" dirty="0" smtClean="0">
                <a:hlinkClick r:id="rId2"/>
              </a:rPr>
              <a:t>http://www.time-to-change.org.uk/what-we-are-doing/time-challenge/new-section/employers/i-work-occupational-health</a:t>
            </a:r>
            <a:r>
              <a:rPr lang="en-GB" sz="2400" dirty="0" smtClean="0"/>
              <a:t> </a:t>
            </a:r>
          </a:p>
          <a:p>
            <a:endParaRPr lang="en-GB" sz="2400" dirty="0" smtClean="0"/>
          </a:p>
          <a:p>
            <a:r>
              <a:rPr lang="en-GB" sz="2400" b="1" dirty="0" smtClean="0"/>
              <a:t>People Management.co.uk </a:t>
            </a:r>
            <a:r>
              <a:rPr lang="en-GB" sz="2400" dirty="0" smtClean="0"/>
              <a:t>provide news on Health Safety and Well-being at work: </a:t>
            </a:r>
            <a:r>
              <a:rPr lang="en-GB" sz="2400" dirty="0" smtClean="0">
                <a:hlinkClick r:id="rId3"/>
              </a:rPr>
              <a:t>http://www.peoplemanagement.co.uk/pm/subjects/health-safety-well-being/</a:t>
            </a:r>
            <a:r>
              <a:rPr lang="en-GB" sz="2400" dirty="0" smtClean="0"/>
              <a:t> </a:t>
            </a:r>
          </a:p>
          <a:p>
            <a:endParaRPr lang="en-GB" sz="2400" dirty="0" smtClean="0"/>
          </a:p>
          <a:p>
            <a:r>
              <a:rPr lang="en-GB" sz="2400" b="1" dirty="0" smtClean="0"/>
              <a:t>MIND</a:t>
            </a:r>
            <a:r>
              <a:rPr lang="en-GB" sz="2400" dirty="0" smtClean="0"/>
              <a:t> also provide very useful information on Health &amp; Well-being: </a:t>
            </a:r>
            <a:r>
              <a:rPr lang="en-GB" sz="2400" dirty="0" smtClean="0">
                <a:hlinkClick r:id="rId4"/>
              </a:rPr>
              <a:t>http://www.mind.org.uk/</a:t>
            </a:r>
            <a:r>
              <a:rPr lang="en-GB" sz="2400" dirty="0" smtClean="0"/>
              <a:t> </a:t>
            </a:r>
            <a:endParaRPr lang="en-GB" sz="24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P</a:t>
            </a:r>
            <a:r>
              <a:rPr lang="en-GB" b="1" dirty="0" smtClean="0"/>
              <a:t>eople </a:t>
            </a:r>
            <a:r>
              <a:rPr lang="en-GB" b="1" dirty="0"/>
              <a:t>don't resist change, they resist </a:t>
            </a:r>
            <a:r>
              <a:rPr lang="en-GB" b="1" i="1" dirty="0"/>
              <a:t>being</a:t>
            </a:r>
            <a:r>
              <a:rPr lang="en-GB" b="1" dirty="0"/>
              <a:t> changed.</a:t>
            </a:r>
            <a:endParaRPr lang="en-GB" dirty="0"/>
          </a:p>
        </p:txBody>
      </p:sp>
      <p:sp>
        <p:nvSpPr>
          <p:cNvPr id="3" name="Content Placeholder 2"/>
          <p:cNvSpPr>
            <a:spLocks noGrp="1"/>
          </p:cNvSpPr>
          <p:nvPr>
            <p:ph idx="1"/>
          </p:nvPr>
        </p:nvSpPr>
        <p:spPr/>
        <p:txBody>
          <a:bodyPr/>
          <a:lstStyle/>
          <a:p>
            <a:r>
              <a:rPr lang="en-GB" dirty="0" smtClean="0"/>
              <a:t>Handout: </a:t>
            </a:r>
            <a:r>
              <a:rPr lang="en-GB" dirty="0" smtClean="0">
                <a:hlinkClick r:id="rId2"/>
              </a:rPr>
              <a:t>http://blogs.hbr.org/bregman/2009/04/how-to-counter-resistance-to-c.html</a:t>
            </a:r>
            <a:endParaRPr lang="en-GB" dirty="0" smtClean="0"/>
          </a:p>
          <a:p>
            <a:r>
              <a:rPr lang="en-GB" dirty="0" smtClean="0"/>
              <a:t>By Peter </a:t>
            </a:r>
            <a:r>
              <a:rPr lang="en-GB" dirty="0" err="1" smtClean="0"/>
              <a:t>Bregman</a:t>
            </a:r>
            <a:r>
              <a:rPr lang="en-GB" dirty="0" smtClean="0"/>
              <a:t>, Harvard Business review </a:t>
            </a:r>
            <a:r>
              <a:rPr lang="en-GB" dirty="0" err="1" smtClean="0"/>
              <a:t>Blogspot</a:t>
            </a:r>
            <a:r>
              <a:rPr lang="en-GB" dirty="0" smtClean="0"/>
              <a:t>.</a:t>
            </a:r>
            <a:endParaRPr lang="en-GB" dirty="0"/>
          </a:p>
          <a:p>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dirty="0" smtClean="0"/>
              <a:t>Change in the New World</a:t>
            </a:r>
            <a:endParaRPr lang="en-GB" dirty="0"/>
          </a:p>
        </p:txBody>
      </p:sp>
      <p:sp>
        <p:nvSpPr>
          <p:cNvPr id="3" name="Content Placeholder 2"/>
          <p:cNvSpPr>
            <a:spLocks noGrp="1"/>
          </p:cNvSpPr>
          <p:nvPr>
            <p:ph idx="1"/>
          </p:nvPr>
        </p:nvSpPr>
        <p:spPr>
          <a:xfrm>
            <a:off x="0" y="1142984"/>
            <a:ext cx="9144000" cy="5000660"/>
          </a:xfrm>
        </p:spPr>
        <p:txBody>
          <a:bodyPr>
            <a:normAutofit/>
          </a:bodyPr>
          <a:lstStyle/>
          <a:p>
            <a:pPr>
              <a:buNone/>
            </a:pPr>
            <a:r>
              <a:rPr lang="en-GB" sz="2000" dirty="0" smtClean="0"/>
              <a:t>According to the online Business coach 1000ventures.com:</a:t>
            </a:r>
          </a:p>
          <a:p>
            <a:r>
              <a:rPr lang="en-GB" sz="2000" b="1" dirty="0" smtClean="0"/>
              <a:t>Change</a:t>
            </a:r>
            <a:r>
              <a:rPr lang="en-GB" sz="2000" dirty="0" smtClean="0"/>
              <a:t> </a:t>
            </a:r>
            <a:r>
              <a:rPr lang="en-GB" sz="2000" dirty="0"/>
              <a:t>is the window through which </a:t>
            </a:r>
            <a:r>
              <a:rPr lang="en-GB" sz="2000" b="1" dirty="0"/>
              <a:t>the future enters your life</a:t>
            </a:r>
            <a:r>
              <a:rPr lang="en-GB" sz="2000" dirty="0" smtClean="0"/>
              <a:t>.</a:t>
            </a:r>
          </a:p>
          <a:p>
            <a:r>
              <a:rPr lang="en-GB" sz="2000" dirty="0" smtClean="0"/>
              <a:t>To </a:t>
            </a:r>
            <a:r>
              <a:rPr lang="en-GB" sz="2000" dirty="0"/>
              <a:t>succeed in this rapidly changing new world </a:t>
            </a:r>
            <a:r>
              <a:rPr lang="en-GB" sz="2000" dirty="0" smtClean="0"/>
              <a:t>you </a:t>
            </a:r>
            <a:r>
              <a:rPr lang="en-GB" sz="2000" dirty="0"/>
              <a:t>must learn to look on change as a friend – one who presents you with an </a:t>
            </a:r>
            <a:r>
              <a:rPr lang="en-GB" sz="2000" b="1" dirty="0"/>
              <a:t>opportunity for growth and improvement</a:t>
            </a:r>
            <a:r>
              <a:rPr lang="en-GB" sz="2000" dirty="0" smtClean="0"/>
              <a:t>.</a:t>
            </a:r>
            <a:endParaRPr lang="en-GB" sz="2000" dirty="0"/>
          </a:p>
          <a:p>
            <a:r>
              <a:rPr lang="en-GB" sz="2000" dirty="0" smtClean="0"/>
              <a:t>The rate of change in </a:t>
            </a:r>
            <a:r>
              <a:rPr lang="en-GB" sz="2000" b="1" dirty="0" smtClean="0"/>
              <a:t>today's world</a:t>
            </a:r>
            <a:r>
              <a:rPr lang="en-GB" sz="2000" dirty="0" smtClean="0"/>
              <a:t> is constantly increasing. Everything that exists is getting old, wearing out and being replaced. </a:t>
            </a:r>
          </a:p>
          <a:p>
            <a:r>
              <a:rPr lang="en-GB" sz="2000" b="1" dirty="0" smtClean="0"/>
              <a:t>Today's</a:t>
            </a:r>
            <a:r>
              <a:rPr lang="en-GB" sz="2000" b="1" dirty="0"/>
              <a:t> World </a:t>
            </a:r>
            <a:r>
              <a:rPr lang="en-GB" sz="2000" b="1" dirty="0" smtClean="0"/>
              <a:t>Realities:  </a:t>
            </a:r>
            <a:r>
              <a:rPr lang="en-GB" sz="2000" dirty="0" smtClean="0"/>
              <a:t>It's </a:t>
            </a:r>
            <a:r>
              <a:rPr lang="en-GB" sz="2000" dirty="0"/>
              <a:t>a very interesting and exciting world, but it's also </a:t>
            </a:r>
            <a:r>
              <a:rPr lang="en-GB" sz="2000" dirty="0" smtClean="0"/>
              <a:t>changing all the time, new is replacing the old. </a:t>
            </a:r>
            <a:endParaRPr lang="en-GB" sz="2000" dirty="0"/>
          </a:p>
          <a:p>
            <a:r>
              <a:rPr lang="en-GB" sz="2000" b="1" dirty="0" smtClean="0"/>
              <a:t>Flexibility: </a:t>
            </a:r>
            <a:r>
              <a:rPr lang="en-GB" sz="2000" dirty="0" smtClean="0"/>
              <a:t>To </a:t>
            </a:r>
            <a:r>
              <a:rPr lang="en-GB" sz="2000" dirty="0"/>
              <a:t>cope with an unpredictable world you must build an enormous amount of </a:t>
            </a:r>
            <a:r>
              <a:rPr lang="en-GB" sz="2000" dirty="0" smtClean="0"/>
              <a:t>flexibility (learning organisation, flat structures and skilled empowered workface)  </a:t>
            </a:r>
            <a:r>
              <a:rPr lang="en-GB" sz="2000" dirty="0"/>
              <a:t>into your organization. </a:t>
            </a:r>
            <a:endParaRPr lang="en-GB" sz="2000" dirty="0" smtClean="0"/>
          </a:p>
          <a:p>
            <a:r>
              <a:rPr lang="en-GB" sz="2000" b="1" dirty="0" smtClean="0"/>
              <a:t>SLEPT: </a:t>
            </a:r>
            <a:r>
              <a:rPr lang="en-GB" sz="2000" dirty="0" smtClean="0"/>
              <a:t>While </a:t>
            </a:r>
            <a:r>
              <a:rPr lang="en-GB" sz="2000" dirty="0"/>
              <a:t>you cannot predict the future, you can get a handle on trends, which is a way to take advantage of change and convert risks into opportunities.</a:t>
            </a:r>
          </a:p>
          <a:p>
            <a:pPr>
              <a:buNone/>
            </a:pPr>
            <a:endParaRPr lang="en-GB" sz="2000" dirty="0" smtClean="0"/>
          </a:p>
          <a:p>
            <a:pPr>
              <a:buNone/>
            </a:pPr>
            <a:endParaRPr lang="en-GB" sz="2000" dirty="0" smtClean="0"/>
          </a:p>
        </p:txBody>
      </p:sp>
      <p:sp>
        <p:nvSpPr>
          <p:cNvPr id="4" name="TextBox 3"/>
          <p:cNvSpPr txBox="1"/>
          <p:nvPr/>
        </p:nvSpPr>
        <p:spPr>
          <a:xfrm>
            <a:off x="0" y="6642580"/>
            <a:ext cx="7500958" cy="215444"/>
          </a:xfrm>
          <a:prstGeom prst="rect">
            <a:avLst/>
          </a:prstGeom>
          <a:noFill/>
        </p:spPr>
        <p:txBody>
          <a:bodyPr wrap="square" rtlCol="0">
            <a:spAutoFit/>
          </a:bodyPr>
          <a:lstStyle/>
          <a:p>
            <a:r>
              <a:rPr lang="en-GB" sz="800" dirty="0" smtClean="0"/>
              <a:t>Based on: </a:t>
            </a:r>
            <a:r>
              <a:rPr lang="en-GB" sz="800" dirty="0" smtClean="0">
                <a:hlinkClick r:id="rId2"/>
              </a:rPr>
              <a:t>http://www.1000ventures.com/business_guide/crosscuttings/change_management.html</a:t>
            </a:r>
            <a:r>
              <a:rPr lang="en-GB" sz="800" dirty="0" smtClean="0"/>
              <a:t> </a:t>
            </a:r>
            <a:endParaRPr lang="en-GB" sz="8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dirty="0" smtClean="0"/>
              <a:t>Private Study-time</a:t>
            </a:r>
            <a:endParaRPr lang="en-GB" dirty="0"/>
          </a:p>
        </p:txBody>
      </p:sp>
      <p:sp>
        <p:nvSpPr>
          <p:cNvPr id="3" name="Content Placeholder 2"/>
          <p:cNvSpPr>
            <a:spLocks noGrp="1"/>
          </p:cNvSpPr>
          <p:nvPr>
            <p:ph idx="1"/>
          </p:nvPr>
        </p:nvSpPr>
        <p:spPr>
          <a:xfrm>
            <a:off x="0" y="1142984"/>
            <a:ext cx="9144000" cy="5715016"/>
          </a:xfrm>
        </p:spPr>
        <p:txBody>
          <a:bodyPr>
            <a:normAutofit/>
          </a:bodyPr>
          <a:lstStyle/>
          <a:p>
            <a:r>
              <a:rPr lang="en-GB" sz="2400" dirty="0" smtClean="0"/>
              <a:t>Research and discover an online article, paper or book chapter on ‘Resistance to change’ identify key points to share with the group next week for example:</a:t>
            </a:r>
          </a:p>
          <a:p>
            <a:r>
              <a:rPr lang="en-GB" sz="2400" dirty="0" smtClean="0">
                <a:hlinkClick r:id="rId2"/>
              </a:rPr>
              <a:t>http://work911.com/managingchange/resistancetochange1.htm</a:t>
            </a:r>
            <a:r>
              <a:rPr lang="en-GB" sz="2400" dirty="0" smtClean="0"/>
              <a:t> </a:t>
            </a:r>
          </a:p>
          <a:p>
            <a:r>
              <a:rPr lang="en-GB" sz="2400" dirty="0" smtClean="0">
                <a:hlinkClick r:id="rId3"/>
              </a:rPr>
              <a:t>http://www.schulersolutions.com/resistance_to_change.html</a:t>
            </a:r>
            <a:r>
              <a:rPr lang="en-GB" sz="2400" dirty="0" smtClean="0"/>
              <a:t> </a:t>
            </a:r>
          </a:p>
          <a:p>
            <a:r>
              <a:rPr lang="en-GB" sz="2400" dirty="0" smtClean="0">
                <a:hlinkClick r:id="rId4"/>
              </a:rPr>
              <a:t>http://changingminds.org/explanations/trust/trust.htm</a:t>
            </a:r>
            <a:endParaRPr lang="en-GB" sz="2400" dirty="0" smtClean="0"/>
          </a:p>
          <a:p>
            <a:endParaRPr lang="en-GB" sz="24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lstStyle/>
          <a:p>
            <a:r>
              <a:rPr lang="en-GB" dirty="0" smtClean="0"/>
              <a:t>Acceptance &amp; Surrender</a:t>
            </a:r>
            <a:endParaRPr lang="en-GB" dirty="0"/>
          </a:p>
        </p:txBody>
      </p:sp>
      <p:pic>
        <p:nvPicPr>
          <p:cNvPr id="14340" name="Picture 4" descr="http://theunquietlibrarian.files.wordpress.com/2009/03/change.jpg?w=600&amp;h=480"/>
          <p:cNvPicPr>
            <a:picLocks noChangeAspect="1" noChangeArrowheads="1"/>
          </p:cNvPicPr>
          <p:nvPr/>
        </p:nvPicPr>
        <p:blipFill>
          <a:blip r:embed="rId2"/>
          <a:srcRect/>
          <a:stretch>
            <a:fillRect/>
          </a:stretch>
        </p:blipFill>
        <p:spPr bwMode="auto">
          <a:xfrm>
            <a:off x="1357290" y="1357298"/>
            <a:ext cx="6429420" cy="5143536"/>
          </a:xfrm>
          <a:prstGeom prst="rect">
            <a:avLst/>
          </a:prstGeom>
          <a:noFill/>
        </p:spPr>
      </p:pic>
      <p:pic>
        <p:nvPicPr>
          <p:cNvPr id="4" name="Content Placeholder 3" descr="sayyes.png"/>
          <p:cNvPicPr>
            <a:picLocks noGrp="1" noChangeAspect="1"/>
          </p:cNvPicPr>
          <p:nvPr>
            <p:ph idx="1"/>
          </p:nvPr>
        </p:nvPicPr>
        <p:blipFill>
          <a:blip r:embed="rId3"/>
          <a:stretch>
            <a:fillRect/>
          </a:stretch>
        </p:blipFill>
        <p:spPr>
          <a:xfrm>
            <a:off x="285720" y="2571744"/>
            <a:ext cx="2419688" cy="2333951"/>
          </a:xfr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982</TotalTime>
  <Words>1445</Words>
  <Application>Microsoft Office PowerPoint</Application>
  <PresentationFormat>On-screen Show (4:3)</PresentationFormat>
  <Paragraphs>144</Paragraphs>
  <Slides>31</Slides>
  <Notes>0</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Office Theme</vt:lpstr>
      <vt:lpstr>Overcoming Resistance to Change – Part 2</vt:lpstr>
      <vt:lpstr>Resistance to change</vt:lpstr>
      <vt:lpstr>Perception</vt:lpstr>
      <vt:lpstr>Perceptions</vt:lpstr>
      <vt:lpstr>Slide 5</vt:lpstr>
      <vt:lpstr>Change Your Perception...Change Your Life </vt:lpstr>
      <vt:lpstr>Paradigm shift</vt:lpstr>
      <vt:lpstr>Slide 8</vt:lpstr>
      <vt:lpstr>Slide 9</vt:lpstr>
      <vt:lpstr>HANDLING CHANGE –  IT'S ALL ABOUT OUR PERCEPTION </vt:lpstr>
      <vt:lpstr>Relaxation &amp; Stress relief :  )</vt:lpstr>
      <vt:lpstr>Overcoming Resistance to Change</vt:lpstr>
      <vt:lpstr>How to change Perception/beleifs?</vt:lpstr>
      <vt:lpstr>How to change Perception/beliefs?</vt:lpstr>
      <vt:lpstr>Slide 15</vt:lpstr>
      <vt:lpstr>Reframing</vt:lpstr>
      <vt:lpstr>Framing principle</vt:lpstr>
      <vt:lpstr>Oliver Wendell Holmes, Sr.</vt:lpstr>
      <vt:lpstr>Why do we resist change?</vt:lpstr>
      <vt:lpstr>Why do we sometimes resist change?</vt:lpstr>
      <vt:lpstr>Equilibrium</vt:lpstr>
      <vt:lpstr>How do you overcome resistance to change?</vt:lpstr>
      <vt:lpstr>Occupational Health &amp; Well-being programme</vt:lpstr>
      <vt:lpstr>www. Premier ohc .co.uk Consultants</vt:lpstr>
      <vt:lpstr>Legal considerations</vt:lpstr>
      <vt:lpstr>Government Department for  Work &amp; Pensions</vt:lpstr>
      <vt:lpstr>Up-to-date news and information</vt:lpstr>
      <vt:lpstr>People don't resist change, they resist being changed.</vt:lpstr>
      <vt:lpstr>Change in the New World</vt:lpstr>
      <vt:lpstr>Private Study-time</vt:lpstr>
      <vt:lpstr>Acceptance &amp; Surrender</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Overcoming  Resistance to Change</dc:title>
  <dc:creator>James Williams</dc:creator>
  <cp:lastModifiedBy>James Williams</cp:lastModifiedBy>
  <cp:revision>441</cp:revision>
  <dcterms:created xsi:type="dcterms:W3CDTF">2010-11-23T14:42:45Z</dcterms:created>
  <dcterms:modified xsi:type="dcterms:W3CDTF">2011-04-26T22:16:32Z</dcterms:modified>
</cp:coreProperties>
</file>