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60"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4630400" cy="8229600"/>
  <p:notesSz cx="8229600" cy="14630400"/>
  <p:embeddedFontLst>
    <p:embeddedFont>
      <p:font typeface="Barlow" pitchFamily="2" charset="77"/>
      <p:regular r:id="rId15"/>
      <p:bold r:id="rId16"/>
      <p:italic r:id="rId17"/>
    </p:embeddedFont>
    <p:embeddedFont>
      <p:font typeface="Barlow Medium" panose="00000600000000000000" pitchFamily="2" charset="77"/>
      <p:regular r:id="rId18"/>
      <p:italic r:id="rId19"/>
    </p:embeddedFont>
    <p:embeddedFont>
      <p:font typeface="Tw Cen MT" panose="020B0602020104020603" pitchFamily="34" charset="77"/>
      <p:regular r:id="rId20"/>
      <p:bold r:id="rId21"/>
      <p:italic r:id="rId22"/>
      <p:boldItalic r:id="rId23"/>
    </p:embeddedFont>
    <p:embeddedFont>
      <p:font typeface="Tw Cen MT Condensed" panose="020B0606020104020203" pitchFamily="34" charset="77"/>
      <p:regular r:id="rId24"/>
      <p:bold r:id="rId25"/>
    </p:embeddedFont>
    <p:embeddedFont>
      <p:font typeface="Wingdings 3" pitchFamily="2" charset="2"/>
      <p:regular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2" d="100"/>
          <a:sy n="52" d="100"/>
        </p:scale>
        <p:origin x="88" y="1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791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F83AB-4C33-8793-3635-1A3AB0C0C9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ACC158-05E4-DEBA-F54C-03800A83B2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C27E69-E568-10AE-0A87-760F142405D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D66A7A8-84BB-D85B-646E-4DFD87520E46}"/>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958086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1"/>
            <a:ext cx="14630400" cy="54864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
            <a:ext cx="14630400" cy="54864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48640" y="5952164"/>
            <a:ext cx="9326880" cy="1755648"/>
          </a:xfrm>
        </p:spPr>
        <p:txBody>
          <a:bodyPr anchor="ctr">
            <a:normAutofit/>
          </a:bodyPr>
          <a:lstStyle>
            <a:lvl1pPr algn="r">
              <a:defRPr sz="6000" spc="240" baseline="0"/>
            </a:lvl1pPr>
          </a:lstStyle>
          <a:p>
            <a:r>
              <a:rPr lang="en-US"/>
              <a:t>Click to edit Master title style</a:t>
            </a:r>
            <a:endParaRPr lang="en-US" dirty="0"/>
          </a:p>
        </p:txBody>
      </p:sp>
      <p:sp>
        <p:nvSpPr>
          <p:cNvPr id="3" name="Subtitle 2"/>
          <p:cNvSpPr>
            <a:spLocks noGrp="1"/>
          </p:cNvSpPr>
          <p:nvPr>
            <p:ph type="subTitle" idx="1"/>
          </p:nvPr>
        </p:nvSpPr>
        <p:spPr>
          <a:xfrm>
            <a:off x="10332720" y="5952164"/>
            <a:ext cx="3840480" cy="1755648"/>
          </a:xfrm>
        </p:spPr>
        <p:txBody>
          <a:bodyPr lIns="91440" rIns="91440" anchor="ctr">
            <a:normAutofit/>
          </a:bodyPr>
          <a:lstStyle>
            <a:lvl1pPr marL="0" indent="0" algn="l">
              <a:lnSpc>
                <a:spcPct val="100000"/>
              </a:lnSpc>
              <a:spcBef>
                <a:spcPts val="0"/>
              </a:spcBef>
              <a:buNone/>
              <a:defRPr sz="2160">
                <a:solidFill>
                  <a:schemeClr val="tx1">
                    <a:lumMod val="95000"/>
                    <a:lumOff val="5000"/>
                  </a:schemeClr>
                </a:solidFill>
              </a:defRPr>
            </a:lvl1pPr>
            <a:lvl2pPr marL="548640" indent="0" algn="ctr">
              <a:buNone/>
              <a:defRPr sz="2160"/>
            </a:lvl2pPr>
            <a:lvl3pPr marL="1097280" indent="0" algn="ctr">
              <a:buNone/>
              <a:defRPr sz="2160"/>
            </a:lvl3pPr>
            <a:lvl4pPr marL="1645920" indent="0" algn="ctr">
              <a:buNone/>
              <a:defRPr sz="2160"/>
            </a:lvl4pPr>
            <a:lvl5pPr marL="2194560" indent="0" algn="ctr">
              <a:buNone/>
              <a:defRPr sz="2160"/>
            </a:lvl5pPr>
            <a:lvl6pPr marL="2743200" indent="0" algn="ctr">
              <a:buNone/>
              <a:defRPr sz="2160"/>
            </a:lvl6pPr>
            <a:lvl7pPr marL="3291840" indent="0" algn="ctr">
              <a:buNone/>
              <a:defRPr sz="2160"/>
            </a:lvl7pPr>
            <a:lvl8pPr marL="3840480" indent="0" algn="ctr">
              <a:buNone/>
              <a:defRPr sz="2160"/>
            </a:lvl8pPr>
            <a:lvl9pPr marL="4389120" indent="0" algn="ctr">
              <a:buNone/>
              <a:defRPr sz="21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10064212" y="6316927"/>
            <a:ext cx="0" cy="10972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62503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913673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1"/>
            <a:ext cx="14630400" cy="54864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
            <a:ext cx="14630400" cy="54864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8640" y="5952164"/>
            <a:ext cx="9326880" cy="1755648"/>
          </a:xfrm>
        </p:spPr>
        <p:txBody>
          <a:bodyPr anchor="ctr">
            <a:normAutofit/>
          </a:bodyPr>
          <a:lstStyle>
            <a:lvl1pPr algn="r">
              <a:defRPr sz="6000" b="0" spc="240" baseline="0"/>
            </a:lvl1pPr>
          </a:lstStyle>
          <a:p>
            <a:r>
              <a:rPr lang="en-US"/>
              <a:t>Click to edit Master title style</a:t>
            </a:r>
            <a:endParaRPr lang="en-US" dirty="0"/>
          </a:p>
        </p:txBody>
      </p:sp>
      <p:sp>
        <p:nvSpPr>
          <p:cNvPr id="3" name="Text Placeholder 2"/>
          <p:cNvSpPr>
            <a:spLocks noGrp="1"/>
          </p:cNvSpPr>
          <p:nvPr>
            <p:ph type="body" idx="1"/>
          </p:nvPr>
        </p:nvSpPr>
        <p:spPr>
          <a:xfrm>
            <a:off x="10332720" y="5952164"/>
            <a:ext cx="3840480" cy="1755648"/>
          </a:xfrm>
        </p:spPr>
        <p:txBody>
          <a:bodyPr lIns="91440" rIns="91440" anchor="ctr">
            <a:normAutofit/>
          </a:bodyPr>
          <a:lstStyle>
            <a:lvl1pPr marL="0" indent="0">
              <a:lnSpc>
                <a:spcPct val="100000"/>
              </a:lnSpc>
              <a:spcBef>
                <a:spcPts val="0"/>
              </a:spcBef>
              <a:buNone/>
              <a:defRPr sz="2160">
                <a:solidFill>
                  <a:schemeClr val="tx1">
                    <a:lumMod val="95000"/>
                    <a:lumOff val="5000"/>
                  </a:schemeClr>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10064212" y="6316927"/>
            <a:ext cx="0" cy="109728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045778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228954" y="702259"/>
            <a:ext cx="11664086" cy="179953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228952" y="2743200"/>
            <a:ext cx="5705856" cy="4828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87184" y="2743200"/>
            <a:ext cx="5705856" cy="4828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4880726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28954" y="2615563"/>
            <a:ext cx="5705856" cy="987552"/>
          </a:xfrm>
        </p:spPr>
        <p:txBody>
          <a:bodyPr lIns="137160" rIns="137160" anchor="ctr">
            <a:normAutofit/>
          </a:bodyPr>
          <a:lstStyle>
            <a:lvl1pPr marL="0" indent="0">
              <a:spcBef>
                <a:spcPts val="0"/>
              </a:spcBef>
              <a:spcAft>
                <a:spcPts val="0"/>
              </a:spcAft>
              <a:buNone/>
              <a:defRPr sz="2760" b="0" cap="none" baseline="0">
                <a:solidFill>
                  <a:schemeClr val="accent1"/>
                </a:solidFill>
                <a:latin typeface="+mn-lt"/>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228954" y="3561346"/>
            <a:ext cx="5705856" cy="40098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189066" y="2615563"/>
            <a:ext cx="5705856" cy="987552"/>
          </a:xfrm>
        </p:spPr>
        <p:txBody>
          <a:bodyPr lIns="137160" rIns="137160" anchor="ctr">
            <a:normAutofit/>
          </a:bodyPr>
          <a:lstStyle>
            <a:lvl1pPr marL="0" indent="0">
              <a:spcBef>
                <a:spcPts val="0"/>
              </a:spcBef>
              <a:spcAft>
                <a:spcPts val="0"/>
              </a:spcAft>
              <a:buNone/>
              <a:defRPr lang="en-US" sz="2760" b="0" kern="1200" cap="none" baseline="0" dirty="0">
                <a:solidFill>
                  <a:schemeClr val="accent1"/>
                </a:solidFill>
                <a:latin typeface="+mn-lt"/>
                <a:ea typeface="+mn-ea"/>
                <a:cs typeface="+mn-cs"/>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marL="0" lvl="0" indent="0" algn="l" defTabSz="1097280" rtl="0" eaLnBrk="1" latinLnBrk="0" hangingPunct="1">
              <a:lnSpc>
                <a:spcPct val="90000"/>
              </a:lnSpc>
              <a:spcBef>
                <a:spcPts val="2160"/>
              </a:spcBef>
              <a:buNone/>
            </a:pPr>
            <a:r>
              <a:rPr lang="en-US"/>
              <a:t>Click to edit Master text styles</a:t>
            </a:r>
          </a:p>
        </p:txBody>
      </p:sp>
      <p:sp>
        <p:nvSpPr>
          <p:cNvPr id="6" name="Content Placeholder 5"/>
          <p:cNvSpPr>
            <a:spLocks noGrp="1"/>
          </p:cNvSpPr>
          <p:nvPr>
            <p:ph sz="quarter" idx="4"/>
          </p:nvPr>
        </p:nvSpPr>
        <p:spPr>
          <a:xfrm>
            <a:off x="7189066" y="3561346"/>
            <a:ext cx="5705856" cy="40098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12/3/25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156074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12/3/25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0443595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12/3/25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605966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228954" y="565811"/>
            <a:ext cx="5266944" cy="2084832"/>
          </a:xfrm>
        </p:spPr>
        <p:txBody>
          <a:bodyPr>
            <a:noAutofit/>
          </a:bodyPr>
          <a:lstStyle>
            <a:lvl1pPr>
              <a:lnSpc>
                <a:spcPct val="80000"/>
              </a:lnSpc>
              <a:defRPr sz="4800"/>
            </a:lvl1pPr>
          </a:lstStyle>
          <a:p>
            <a:r>
              <a:rPr lang="en-US"/>
              <a:t>Click to edit Master title style</a:t>
            </a:r>
            <a:endParaRPr lang="en-US" dirty="0"/>
          </a:p>
        </p:txBody>
      </p:sp>
      <p:sp>
        <p:nvSpPr>
          <p:cNvPr id="3" name="Content Placeholder 2"/>
          <p:cNvSpPr>
            <a:spLocks noGrp="1"/>
          </p:cNvSpPr>
          <p:nvPr>
            <p:ph idx="1"/>
          </p:nvPr>
        </p:nvSpPr>
        <p:spPr>
          <a:xfrm>
            <a:off x="6858000" y="987552"/>
            <a:ext cx="6814109" cy="6221578"/>
          </a:xfrm>
        </p:spPr>
        <p:txBody>
          <a:bodyPr/>
          <a:lstStyle>
            <a:lvl1pPr>
              <a:defRPr sz="2880"/>
            </a:lvl1pPr>
            <a:lvl2pPr>
              <a:defRPr sz="2400"/>
            </a:lvl2pPr>
            <a:lvl3pPr>
              <a:defRPr sz="1920"/>
            </a:lvl3pPr>
            <a:lvl4pPr>
              <a:defRPr sz="1920"/>
            </a:lvl4pPr>
            <a:lvl5pPr>
              <a:defRPr sz="1920"/>
            </a:lvl5pPr>
            <a:lvl6pPr>
              <a:defRPr sz="1920"/>
            </a:lvl6pPr>
            <a:lvl7pPr>
              <a:defRPr sz="1920"/>
            </a:lvl7pPr>
            <a:lvl8pPr>
              <a:defRPr sz="1920"/>
            </a:lvl8pPr>
            <a:lvl9pPr>
              <a:defRPr sz="192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28954" y="2709007"/>
            <a:ext cx="5266944" cy="4514753"/>
          </a:xfrm>
        </p:spPr>
        <p:txBody>
          <a:bodyPr lIns="91440" rIns="91440">
            <a:normAutofit/>
          </a:bodyPr>
          <a:lstStyle>
            <a:lvl1pPr marL="0" indent="0">
              <a:lnSpc>
                <a:spcPct val="108000"/>
              </a:lnSpc>
              <a:spcBef>
                <a:spcPts val="720"/>
              </a:spcBef>
              <a:buNone/>
              <a:defRPr sz="192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6647351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8640" y="5952166"/>
            <a:ext cx="9326880" cy="1755648"/>
          </a:xfrm>
        </p:spPr>
        <p:txBody>
          <a:bodyPr anchor="ctr">
            <a:normAutofit/>
          </a:bodyPr>
          <a:lstStyle>
            <a:lvl1pPr algn="r">
              <a:defRPr sz="6000" spc="24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4626742" cy="5486400"/>
          </a:xfrm>
          <a:solidFill>
            <a:schemeClr val="accent1">
              <a:lumMod val="60000"/>
              <a:lumOff val="40000"/>
            </a:schemeClr>
          </a:solidFill>
        </p:spPr>
        <p:txBody>
          <a:bodyPr lIns="457200" tIns="365760" rIns="45720" bIns="45720"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332720" y="5952166"/>
            <a:ext cx="3840480" cy="1755648"/>
          </a:xfrm>
        </p:spPr>
        <p:txBody>
          <a:bodyPr lIns="91440" rIns="91440" anchor="ctr">
            <a:normAutofit/>
          </a:bodyPr>
          <a:lstStyle>
            <a:lvl1pPr marL="0" indent="0">
              <a:lnSpc>
                <a:spcPct val="100000"/>
              </a:lnSpc>
              <a:spcBef>
                <a:spcPts val="0"/>
              </a:spcBef>
              <a:buNone/>
              <a:defRPr sz="2160">
                <a:solidFill>
                  <a:schemeClr val="tx1">
                    <a:lumMod val="95000"/>
                    <a:lumOff val="5000"/>
                  </a:schemeClr>
                </a:solidFill>
              </a:defRPr>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10064212" y="6316927"/>
            <a:ext cx="0" cy="109728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306179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3197438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1" y="914400"/>
            <a:ext cx="3154680" cy="649224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1188721" y="914400"/>
            <a:ext cx="9098280" cy="649224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2070080" y="71116"/>
            <a:ext cx="0" cy="109728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69656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23204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5682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4822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8557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5877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52973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669366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43217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61932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9108018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8464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28954" y="702259"/>
            <a:ext cx="11664086" cy="179953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28954" y="2743200"/>
            <a:ext cx="11664088" cy="4828032"/>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28955" y="7764845"/>
            <a:ext cx="2584972" cy="329184"/>
          </a:xfrm>
          <a:prstGeom prst="rect">
            <a:avLst/>
          </a:prstGeom>
        </p:spPr>
        <p:txBody>
          <a:bodyPr vert="horz" lIns="91440" tIns="45720" rIns="91440" bIns="45720" rtlCol="0" anchor="ctr"/>
          <a:lstStyle>
            <a:lvl1pPr algn="l">
              <a:defRPr sz="1200">
                <a:solidFill>
                  <a:schemeClr val="tx1">
                    <a:lumMod val="95000"/>
                    <a:lumOff val="5000"/>
                  </a:schemeClr>
                </a:solidFill>
                <a:latin typeface="+mj-lt"/>
              </a:defRPr>
            </a:lvl1pPr>
          </a:lstStyle>
          <a:p>
            <a:fld id="{90298CD5-6C1E-4009-B41F-6DF62E31D3BE}" type="datetimeFigureOut">
              <a:rPr lang="en-US" dirty="0"/>
              <a:pPr/>
              <a:t>12/3/25</a:t>
            </a:fld>
            <a:endParaRPr lang="en-US" dirty="0"/>
          </a:p>
        </p:txBody>
      </p:sp>
      <p:sp>
        <p:nvSpPr>
          <p:cNvPr id="5" name="Footer Placeholder 4"/>
          <p:cNvSpPr>
            <a:spLocks noGrp="1"/>
          </p:cNvSpPr>
          <p:nvPr>
            <p:ph type="ftr" sz="quarter" idx="3"/>
          </p:nvPr>
        </p:nvSpPr>
        <p:spPr>
          <a:xfrm>
            <a:off x="5811519" y="7764845"/>
            <a:ext cx="7081751" cy="329184"/>
          </a:xfrm>
          <a:prstGeom prst="rect">
            <a:avLst/>
          </a:prstGeom>
        </p:spPr>
        <p:txBody>
          <a:bodyPr vert="horz" lIns="91440" tIns="45720" rIns="91440" bIns="45720" rtlCol="0" anchor="ctr"/>
          <a:lstStyle>
            <a:lvl1pPr algn="r">
              <a:defRPr sz="12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3004800" y="7764845"/>
            <a:ext cx="1168400" cy="329184"/>
          </a:xfrm>
          <a:prstGeom prst="rect">
            <a:avLst/>
          </a:prstGeom>
        </p:spPr>
        <p:txBody>
          <a:bodyPr vert="horz" lIns="91440" tIns="45720" rIns="91440" bIns="45720" rtlCol="0" anchor="ctr"/>
          <a:lstStyle>
            <a:lvl1pPr algn="l">
              <a:defRPr sz="12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914400" y="991589"/>
            <a:ext cx="0" cy="109728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50415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Lst>
  <p:hf sldNum="0" hdr="0" ftr="0" dt="0"/>
  <p:txStyles>
    <p:titleStyle>
      <a:lvl1pPr algn="l" defTabSz="1097280" rtl="0" eaLnBrk="1" latinLnBrk="0" hangingPunct="1">
        <a:lnSpc>
          <a:spcPct val="80000"/>
        </a:lnSpc>
        <a:spcBef>
          <a:spcPct val="0"/>
        </a:spcBef>
        <a:buNone/>
        <a:defRPr sz="6000" kern="1200" cap="all" spc="120" baseline="0">
          <a:solidFill>
            <a:schemeClr val="tx1">
              <a:lumMod val="95000"/>
              <a:lumOff val="5000"/>
            </a:schemeClr>
          </a:solidFill>
          <a:latin typeface="+mj-lt"/>
          <a:ea typeface="+mj-ea"/>
          <a:cs typeface="+mj-cs"/>
        </a:defRPr>
      </a:lvl1pPr>
    </p:titleStyle>
    <p:bodyStyle>
      <a:lvl1pPr marL="109728" indent="-109728" algn="l" defTabSz="1097280" rtl="0" eaLnBrk="1" latinLnBrk="0" hangingPunct="1">
        <a:lnSpc>
          <a:spcPct val="90000"/>
        </a:lnSpc>
        <a:spcBef>
          <a:spcPts val="1440"/>
        </a:spcBef>
        <a:spcAft>
          <a:spcPts val="240"/>
        </a:spcAft>
        <a:buClr>
          <a:schemeClr val="accent1"/>
        </a:buClr>
        <a:buSzPct val="100000"/>
        <a:buFont typeface="Tw Cen MT" panose="020B0602020104020603" pitchFamily="34" charset="0"/>
        <a:buChar char=" "/>
        <a:defRPr sz="2640" kern="1200">
          <a:solidFill>
            <a:schemeClr val="tx1"/>
          </a:solidFill>
          <a:latin typeface="+mn-lt"/>
          <a:ea typeface="+mn-ea"/>
          <a:cs typeface="+mn-cs"/>
        </a:defRPr>
      </a:lvl1pPr>
      <a:lvl2pPr marL="318211" indent="-164592" algn="l" defTabSz="1097280" rtl="0" eaLnBrk="1" latinLnBrk="0" hangingPunct="1">
        <a:lnSpc>
          <a:spcPct val="90000"/>
        </a:lnSpc>
        <a:spcBef>
          <a:spcPts val="240"/>
        </a:spcBef>
        <a:spcAft>
          <a:spcPts val="480"/>
        </a:spcAft>
        <a:buClr>
          <a:schemeClr val="accent1"/>
        </a:buClr>
        <a:buFont typeface="Wingdings 3" pitchFamily="18" charset="2"/>
        <a:buChar char=""/>
        <a:defRPr sz="2160" kern="1200">
          <a:solidFill>
            <a:schemeClr val="tx1"/>
          </a:solidFill>
          <a:latin typeface="+mn-lt"/>
          <a:ea typeface="+mn-ea"/>
          <a:cs typeface="+mn-cs"/>
        </a:defRPr>
      </a:lvl2pPr>
      <a:lvl3pPr marL="537667" indent="-164592" algn="l" defTabSz="1097280" rtl="0" eaLnBrk="1" latinLnBrk="0" hangingPunct="1">
        <a:lnSpc>
          <a:spcPct val="90000"/>
        </a:lnSpc>
        <a:spcBef>
          <a:spcPts val="240"/>
        </a:spcBef>
        <a:spcAft>
          <a:spcPts val="480"/>
        </a:spcAft>
        <a:buClr>
          <a:schemeClr val="accent1"/>
        </a:buClr>
        <a:buFont typeface="Wingdings 3" pitchFamily="18" charset="2"/>
        <a:buChar char=""/>
        <a:defRPr sz="1680" kern="1200">
          <a:solidFill>
            <a:schemeClr val="tx1"/>
          </a:solidFill>
          <a:latin typeface="+mn-lt"/>
          <a:ea typeface="+mn-ea"/>
          <a:cs typeface="+mn-cs"/>
        </a:defRPr>
      </a:lvl3pPr>
      <a:lvl4pPr marL="713232" indent="-164592" algn="l" defTabSz="1097280" rtl="0" eaLnBrk="1" latinLnBrk="0" hangingPunct="1">
        <a:lnSpc>
          <a:spcPct val="90000"/>
        </a:lnSpc>
        <a:spcBef>
          <a:spcPts val="240"/>
        </a:spcBef>
        <a:spcAft>
          <a:spcPts val="480"/>
        </a:spcAft>
        <a:buClr>
          <a:schemeClr val="accent1"/>
        </a:buClr>
        <a:buFont typeface="Wingdings 3" pitchFamily="18" charset="2"/>
        <a:buChar char=""/>
        <a:defRPr sz="1680" kern="1200">
          <a:solidFill>
            <a:schemeClr val="tx1"/>
          </a:solidFill>
          <a:latin typeface="+mn-lt"/>
          <a:ea typeface="+mn-ea"/>
          <a:cs typeface="+mn-cs"/>
        </a:defRPr>
      </a:lvl4pPr>
      <a:lvl5pPr marL="932688" indent="-164592" algn="l" defTabSz="1097280" rtl="0" eaLnBrk="1" latinLnBrk="0" hangingPunct="1">
        <a:lnSpc>
          <a:spcPct val="90000"/>
        </a:lnSpc>
        <a:spcBef>
          <a:spcPts val="240"/>
        </a:spcBef>
        <a:spcAft>
          <a:spcPts val="480"/>
        </a:spcAft>
        <a:buClr>
          <a:schemeClr val="accent1"/>
        </a:buClr>
        <a:buFont typeface="Wingdings 3" pitchFamily="18" charset="2"/>
        <a:buChar char=""/>
        <a:defRPr sz="1680" kern="1200">
          <a:solidFill>
            <a:schemeClr val="tx1"/>
          </a:solidFill>
          <a:latin typeface="+mn-lt"/>
          <a:ea typeface="+mn-ea"/>
          <a:cs typeface="+mn-cs"/>
        </a:defRPr>
      </a:lvl5pPr>
      <a:lvl6pPr marL="1097280" indent="-164592" algn="l" defTabSz="1097280" rtl="0" eaLnBrk="1" latinLnBrk="0" hangingPunct="1">
        <a:lnSpc>
          <a:spcPct val="90000"/>
        </a:lnSpc>
        <a:spcBef>
          <a:spcPts val="240"/>
        </a:spcBef>
        <a:spcAft>
          <a:spcPts val="480"/>
        </a:spcAft>
        <a:buClr>
          <a:schemeClr val="accent1"/>
        </a:buClr>
        <a:buFont typeface="Wingdings 3" pitchFamily="18" charset="2"/>
        <a:buChar char=""/>
        <a:defRPr sz="1680" kern="1200">
          <a:solidFill>
            <a:schemeClr val="tx1"/>
          </a:solidFill>
          <a:latin typeface="+mn-lt"/>
          <a:ea typeface="+mn-ea"/>
          <a:cs typeface="+mn-cs"/>
        </a:defRPr>
      </a:lvl6pPr>
      <a:lvl7pPr marL="1272845" indent="-164592" algn="l" defTabSz="1097280" rtl="0" eaLnBrk="1" latinLnBrk="0" hangingPunct="1">
        <a:lnSpc>
          <a:spcPct val="90000"/>
        </a:lnSpc>
        <a:spcBef>
          <a:spcPts val="240"/>
        </a:spcBef>
        <a:spcAft>
          <a:spcPts val="480"/>
        </a:spcAft>
        <a:buClr>
          <a:schemeClr val="accent1"/>
        </a:buClr>
        <a:buFont typeface="Wingdings 3" pitchFamily="18" charset="2"/>
        <a:buChar char=""/>
        <a:defRPr sz="1680" kern="1200">
          <a:solidFill>
            <a:schemeClr val="tx1"/>
          </a:solidFill>
          <a:latin typeface="+mn-lt"/>
          <a:ea typeface="+mn-ea"/>
          <a:cs typeface="+mn-cs"/>
        </a:defRPr>
      </a:lvl7pPr>
      <a:lvl8pPr marL="1459382" indent="-164592" algn="l" defTabSz="1097280" rtl="0" eaLnBrk="1" latinLnBrk="0" hangingPunct="1">
        <a:lnSpc>
          <a:spcPct val="90000"/>
        </a:lnSpc>
        <a:spcBef>
          <a:spcPts val="240"/>
        </a:spcBef>
        <a:spcAft>
          <a:spcPts val="480"/>
        </a:spcAft>
        <a:buClr>
          <a:schemeClr val="accent1"/>
        </a:buClr>
        <a:buFont typeface="Wingdings 3" pitchFamily="18" charset="2"/>
        <a:buChar char=""/>
        <a:defRPr sz="1680" kern="1200">
          <a:solidFill>
            <a:schemeClr val="tx1"/>
          </a:solidFill>
          <a:latin typeface="+mn-lt"/>
          <a:ea typeface="+mn-ea"/>
          <a:cs typeface="+mn-cs"/>
        </a:defRPr>
      </a:lvl8pPr>
      <a:lvl9pPr marL="1634947" indent="-164592" algn="l" defTabSz="1097280" rtl="0" eaLnBrk="1" latinLnBrk="0" hangingPunct="1">
        <a:lnSpc>
          <a:spcPct val="90000"/>
        </a:lnSpc>
        <a:spcBef>
          <a:spcPts val="240"/>
        </a:spcBef>
        <a:spcAft>
          <a:spcPts val="480"/>
        </a:spcAft>
        <a:buClr>
          <a:schemeClr val="accent1"/>
        </a:buClr>
        <a:buFont typeface="Wingdings 3" pitchFamily="18" charset="2"/>
        <a:buChar char=""/>
        <a:defRPr sz="168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3.jp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image" Target="../media/image14.png"/><Relationship Id="rId5" Type="http://schemas.openxmlformats.org/officeDocument/2006/relationships/image" Target="../media/image2.jpeg"/><Relationship Id="rId4" Type="http://schemas.openxmlformats.org/officeDocument/2006/relationships/hyperlink" Target="https://wallpapers.com/background/black-solid-background-2920-x-1642-17wdacb1vs7blvtm.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corporate.marksandspencer.com/sustainability/plan-a-our-planet" TargetMode="External"/><Relationship Id="rId2" Type="http://schemas.openxmlformats.org/officeDocument/2006/relationships/notesSlide" Target="../notesSlides/notesSlide11.xml"/><Relationship Id="rId1" Type="http://schemas.openxmlformats.org/officeDocument/2006/relationships/slideLayout" Target="../slideLayouts/slideLayout22.xml"/><Relationship Id="rId6" Type="http://schemas.openxmlformats.org/officeDocument/2006/relationships/hyperlink" Target="https://corporate.marksandspencer.com/sustainability/our-products/responsible-marketing" TargetMode="External"/><Relationship Id="rId5" Type="http://schemas.openxmlformats.org/officeDocument/2006/relationships/hyperlink" Target="https://www.microsoft.com/en/customers/story/1638626120995556543-marks-and-spencer-retailer-azure-machine-learning" TargetMode="External"/><Relationship Id="rId4" Type="http://schemas.openxmlformats.org/officeDocument/2006/relationships/hyperlink" Target="https://www.researchgate.net/publication/376202678_DIGITAL_CONSUMER_BEHAVIOUR_OF_MARKS_SPENCERS_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6C1992-8F3F-5BAF-FB9D-130191F801C2}"/>
              </a:ext>
            </a:extLst>
          </p:cNvPr>
          <p:cNvSpPr>
            <a:spLocks noGrp="1"/>
          </p:cNvSpPr>
          <p:nvPr>
            <p:ph type="ctrTitle"/>
          </p:nvPr>
        </p:nvSpPr>
        <p:spPr/>
        <p:txBody>
          <a:bodyPr>
            <a:normAutofit fontScale="90000"/>
          </a:bodyPr>
          <a:lstStyle/>
          <a:p>
            <a:r>
              <a:rPr lang="en-US" dirty="0"/>
              <a:t>M&amp;S Food: Digital Engagement &amp; CRM Analysis</a:t>
            </a:r>
            <a:br>
              <a:rPr lang="en-US" dirty="0"/>
            </a:br>
            <a:endParaRPr lang="en-US" dirty="0"/>
          </a:p>
        </p:txBody>
      </p:sp>
      <p:sp>
        <p:nvSpPr>
          <p:cNvPr id="5" name="Subtitle 4">
            <a:extLst>
              <a:ext uri="{FF2B5EF4-FFF2-40B4-BE49-F238E27FC236}">
                <a16:creationId xmlns:a16="http://schemas.microsoft.com/office/drawing/2014/main" id="{CBE76268-F1A2-BE7C-DAA7-CAF26ED01598}"/>
              </a:ext>
            </a:extLst>
          </p:cNvPr>
          <p:cNvSpPr>
            <a:spLocks noGrp="1"/>
          </p:cNvSpPr>
          <p:nvPr>
            <p:ph type="subTitle" idx="1"/>
          </p:nvPr>
        </p:nvSpPr>
        <p:spPr/>
        <p:txBody>
          <a:bodyPr/>
          <a:lstStyle/>
          <a:p>
            <a:r>
              <a:rPr lang="en-US" dirty="0"/>
              <a:t>Mohammad </a:t>
            </a:r>
            <a:r>
              <a:rPr lang="en-US" dirty="0" err="1"/>
              <a:t>Riazuddin</a:t>
            </a:r>
            <a:r>
              <a:rPr lang="en-US" dirty="0"/>
              <a:t> Riaz </a:t>
            </a:r>
          </a:p>
          <a:p>
            <a:r>
              <a:rPr lang="en-US" dirty="0"/>
              <a:t>ID: 2326121</a:t>
            </a:r>
          </a:p>
        </p:txBody>
      </p:sp>
    </p:spTree>
    <p:extLst>
      <p:ext uri="{BB962C8B-B14F-4D97-AF65-F5344CB8AC3E}">
        <p14:creationId xmlns:p14="http://schemas.microsoft.com/office/powerpoint/2010/main" val="4239105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3">
            <a:lum/>
          </a:blip>
          <a:srcRect/>
          <a:stretch>
            <a:fillRect t="-6000" b="-6000"/>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A7827D-AD4B-315B-46BE-6390005D6418}"/>
              </a:ext>
            </a:extLst>
          </p:cNvPr>
          <p:cNvPicPr>
            <a:picLocks noChangeAspect="1"/>
          </p:cNvPicPr>
          <p:nvPr/>
        </p:nvPicPr>
        <p:blipFill>
          <a:blip r:embed="rId3"/>
          <a:stretch>
            <a:fillRect/>
          </a:stretch>
        </p:blipFill>
        <p:spPr>
          <a:xfrm>
            <a:off x="-543698" y="-2"/>
            <a:ext cx="14630400" cy="8229599"/>
          </a:xfrm>
          <a:prstGeom prst="rect">
            <a:avLst/>
          </a:prstGeom>
        </p:spPr>
      </p:pic>
      <p:sp>
        <p:nvSpPr>
          <p:cNvPr id="3" name="Text 0"/>
          <p:cNvSpPr/>
          <p:nvPr/>
        </p:nvSpPr>
        <p:spPr>
          <a:xfrm>
            <a:off x="881063" y="1927860"/>
            <a:ext cx="7381875" cy="1223963"/>
          </a:xfrm>
          <a:prstGeom prst="rect">
            <a:avLst/>
          </a:prstGeom>
          <a:noFill/>
          <a:ln/>
        </p:spPr>
        <p:txBody>
          <a:bodyPr wrap="square" lIns="0" tIns="0" rIns="0" bIns="0" rtlCol="0" anchor="t"/>
          <a:lstStyle/>
          <a:p>
            <a:pPr marL="0" indent="0" algn="l">
              <a:lnSpc>
                <a:spcPts val="4800"/>
              </a:lnSpc>
              <a:buNone/>
            </a:pPr>
            <a:r>
              <a:rPr lang="en-US" sz="3850" dirty="0">
                <a:solidFill>
                  <a:srgbClr val="FFFFFF"/>
                </a:solidFill>
                <a:latin typeface="Barlow Medium" pitchFamily="34" charset="0"/>
                <a:ea typeface="Barlow Medium" pitchFamily="34" charset="-122"/>
                <a:cs typeface="Barlow Medium" pitchFamily="34" charset="-120"/>
              </a:rPr>
              <a:t>Introduction</a:t>
            </a:r>
            <a:endParaRPr lang="en-US" sz="3850" dirty="0"/>
          </a:p>
        </p:txBody>
      </p:sp>
      <p:sp>
        <p:nvSpPr>
          <p:cNvPr id="4" name="Text 1"/>
          <p:cNvSpPr/>
          <p:nvPr/>
        </p:nvSpPr>
        <p:spPr>
          <a:xfrm>
            <a:off x="543698" y="2963237"/>
            <a:ext cx="7381875" cy="2819400"/>
          </a:xfrm>
          <a:prstGeom prst="rect">
            <a:avLst/>
          </a:prstGeom>
          <a:noFill/>
          <a:ln/>
        </p:spPr>
        <p:txBody>
          <a:bodyPr wrap="square" lIns="0" tIns="0" rIns="0" bIns="0" rtlCol="0" anchor="t"/>
          <a:lstStyle/>
          <a:p>
            <a:pPr marL="0" indent="0" algn="l">
              <a:lnSpc>
                <a:spcPts val="2750"/>
              </a:lnSpc>
              <a:buNone/>
            </a:pPr>
            <a:r>
              <a:rPr lang="en-US" sz="2400" dirty="0">
                <a:solidFill>
                  <a:srgbClr val="E5E0DF"/>
                </a:solidFill>
                <a:latin typeface="Barlow" pitchFamily="34" charset="0"/>
                <a:ea typeface="Barlow" pitchFamily="34" charset="-122"/>
                <a:cs typeface="Barlow" pitchFamily="34" charset="-120"/>
              </a:rPr>
              <a:t>Today, I will discuss the digital and social media engagement strategies of M&amp;S Food, in detail. I will pay special attention to the way these tools contribute to CRM and allow developing long-lasting relations in the world of retail. The key definitions will be discussed, the pros and cons will be considered, and the outcomes will be critically viewed, including the information about what is working, what can be improved, and the reasons why it is important.</a:t>
            </a:r>
            <a:endParaRPr lang="en-US" sz="2400" dirty="0"/>
          </a:p>
        </p:txBody>
      </p:sp>
      <p:pic>
        <p:nvPicPr>
          <p:cNvPr id="6" name="Picture 5">
            <a:extLst>
              <a:ext uri="{FF2B5EF4-FFF2-40B4-BE49-F238E27FC236}">
                <a16:creationId xmlns:a16="http://schemas.microsoft.com/office/drawing/2014/main" id="{5F738769-A2C3-70EE-75D5-5CF0D6AD6377}"/>
              </a:ext>
            </a:extLst>
          </p:cNvPr>
          <p:cNvPicPr>
            <a:picLocks noChangeAspect="1"/>
          </p:cNvPicPr>
          <p:nvPr/>
        </p:nvPicPr>
        <p:blipFill>
          <a:blip r:embed="rId4"/>
          <a:stretch>
            <a:fillRect/>
          </a:stretch>
        </p:blipFill>
        <p:spPr>
          <a:xfrm>
            <a:off x="8798012" y="0"/>
            <a:ext cx="5832388" cy="82296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blipFill dpi="0" rotWithShape="1">
          <a:blip r:embed="rId3">
            <a:lum/>
          </a:blip>
          <a:srcRect/>
          <a:stretch>
            <a:fillRect t="-6000" b="-6000"/>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301C015-511B-5493-A54C-0823104B2256}"/>
              </a:ext>
            </a:extLst>
          </p:cNvPr>
          <p:cNvPicPr>
            <a:picLocks noChangeAspect="1"/>
          </p:cNvPicPr>
          <p:nvPr/>
        </p:nvPicPr>
        <p:blipFill>
          <a:blip r:embed="rId3"/>
          <a:stretch>
            <a:fillRect/>
          </a:stretch>
        </p:blipFill>
        <p:spPr>
          <a:xfrm>
            <a:off x="0" y="0"/>
            <a:ext cx="14630400" cy="8229600"/>
          </a:xfrm>
          <a:prstGeom prst="rect">
            <a:avLst/>
          </a:prstGeom>
        </p:spPr>
      </p:pic>
      <p:pic>
        <p:nvPicPr>
          <p:cNvPr id="2" name="Image 0" descr="preencoded.png"/>
          <p:cNvPicPr>
            <a:picLocks noChangeAspect="1"/>
          </p:cNvPicPr>
          <p:nvPr/>
        </p:nvPicPr>
        <p:blipFill>
          <a:blip r:embed="rId4"/>
          <a:stretch>
            <a:fillRect/>
          </a:stretch>
        </p:blipFill>
        <p:spPr>
          <a:xfrm>
            <a:off x="0" y="0"/>
            <a:ext cx="14630400" cy="2753678"/>
          </a:xfrm>
          <a:prstGeom prst="rect">
            <a:avLst/>
          </a:prstGeom>
        </p:spPr>
      </p:pic>
      <p:sp>
        <p:nvSpPr>
          <p:cNvPr id="3" name="Text 0"/>
          <p:cNvSpPr/>
          <p:nvPr/>
        </p:nvSpPr>
        <p:spPr>
          <a:xfrm>
            <a:off x="881063" y="3467576"/>
            <a:ext cx="11387971" cy="611981"/>
          </a:xfrm>
          <a:prstGeom prst="rect">
            <a:avLst/>
          </a:prstGeom>
          <a:noFill/>
          <a:ln/>
        </p:spPr>
        <p:txBody>
          <a:bodyPr wrap="none" lIns="0" tIns="0" rIns="0" bIns="0" rtlCol="0" anchor="t"/>
          <a:lstStyle/>
          <a:p>
            <a:pPr marL="0" indent="0" algn="l">
              <a:lnSpc>
                <a:spcPts val="4800"/>
              </a:lnSpc>
              <a:buNone/>
            </a:pPr>
            <a:r>
              <a:rPr lang="en-US" sz="3850" dirty="0">
                <a:solidFill>
                  <a:srgbClr val="FFFFFF"/>
                </a:solidFill>
                <a:latin typeface="Barlow Medium" pitchFamily="34" charset="0"/>
                <a:ea typeface="Barlow Medium" pitchFamily="34" charset="-122"/>
                <a:cs typeface="Barlow Medium" pitchFamily="34" charset="-120"/>
              </a:rPr>
              <a:t>Defining Digital Marketing in Today's Retail Landscape</a:t>
            </a:r>
            <a:endParaRPr lang="en-US" sz="3850" dirty="0"/>
          </a:p>
        </p:txBody>
      </p:sp>
      <p:sp>
        <p:nvSpPr>
          <p:cNvPr id="4" name="Text 1"/>
          <p:cNvSpPr/>
          <p:nvPr/>
        </p:nvSpPr>
        <p:spPr>
          <a:xfrm>
            <a:off x="1211461" y="4657725"/>
            <a:ext cx="12537877" cy="352425"/>
          </a:xfrm>
          <a:prstGeom prst="rect">
            <a:avLst/>
          </a:prstGeom>
          <a:noFill/>
          <a:ln/>
        </p:spPr>
        <p:txBody>
          <a:bodyPr wrap="non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"Digital marketing encompasses the utilisation of digital technologies to effectively market products and services."</a:t>
            </a:r>
            <a:endParaRPr lang="en-US" sz="1700" dirty="0"/>
          </a:p>
        </p:txBody>
      </p:sp>
      <p:sp>
        <p:nvSpPr>
          <p:cNvPr id="5" name="Text 2"/>
          <p:cNvSpPr/>
          <p:nvPr/>
        </p:nvSpPr>
        <p:spPr>
          <a:xfrm>
            <a:off x="1211461" y="5257919"/>
            <a:ext cx="12537877" cy="352425"/>
          </a:xfrm>
          <a:prstGeom prst="rect">
            <a:avLst/>
          </a:prstGeom>
          <a:noFill/>
          <a:ln/>
        </p:spPr>
        <p:txBody>
          <a:bodyPr wrap="none" lIns="0" tIns="0" rIns="0" bIns="0" rtlCol="0" anchor="t"/>
          <a:lstStyle/>
          <a:p>
            <a:pPr marL="0" indent="0" algn="l">
              <a:lnSpc>
                <a:spcPts val="2750"/>
              </a:lnSpc>
              <a:buNone/>
            </a:pPr>
            <a:r>
              <a:rPr lang="en-US" sz="1700" b="1" dirty="0">
                <a:solidFill>
                  <a:srgbClr val="E5E0DF"/>
                </a:solidFill>
                <a:latin typeface="Barlow" pitchFamily="34" charset="0"/>
                <a:ea typeface="Barlow" pitchFamily="34" charset="-122"/>
                <a:cs typeface="Barlow" pitchFamily="34" charset="-120"/>
              </a:rPr>
              <a:t>(Bogati, 2023)</a:t>
            </a:r>
            <a:endParaRPr lang="en-US" sz="1700" dirty="0"/>
          </a:p>
        </p:txBody>
      </p:sp>
      <p:sp>
        <p:nvSpPr>
          <p:cNvPr id="6" name="Shape 3"/>
          <p:cNvSpPr/>
          <p:nvPr/>
        </p:nvSpPr>
        <p:spPr>
          <a:xfrm>
            <a:off x="881063" y="4409956"/>
            <a:ext cx="30480" cy="1448157"/>
          </a:xfrm>
          <a:prstGeom prst="rect">
            <a:avLst/>
          </a:prstGeom>
          <a:solidFill>
            <a:srgbClr val="F65F62"/>
          </a:solidFill>
          <a:ln/>
        </p:spPr>
      </p:sp>
      <p:sp>
        <p:nvSpPr>
          <p:cNvPr id="7" name="Text 4"/>
          <p:cNvSpPr/>
          <p:nvPr/>
        </p:nvSpPr>
        <p:spPr>
          <a:xfrm>
            <a:off x="881063" y="6105882"/>
            <a:ext cx="12868275" cy="1409700"/>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Digital marketing simply refers to how companies utilize the internet, mobile applications, and sophisticated analytics, as well as automation software, to connect with and market to us consumers. It is a matter of making offers and experiences more personal to make us feel more attached to a brand. We can literally see the result of highly targeted communication and this is the success ingredient in the current competitive, multi-channel retail environment. Finally, the digital marketing is a necessity to establish closer, data-based relationships to the customers.</a:t>
            </a:r>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blipFill dpi="0" rotWithShape="1">
          <a:blip r:embed="rId3">
            <a:lum/>
          </a:blip>
          <a:srcRect/>
          <a:stretch>
            <a:fillRect t="-6000" b="-6000"/>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FA89F44-D404-7EF5-1390-E849E673BD53}"/>
              </a:ext>
            </a:extLst>
          </p:cNvPr>
          <p:cNvPicPr>
            <a:picLocks noChangeAspect="1"/>
          </p:cNvPicPr>
          <p:nvPr/>
        </p:nvPicPr>
        <p:blipFill>
          <a:blip r:embed="rId3"/>
          <a:stretch>
            <a:fillRect/>
          </a:stretch>
        </p:blipFill>
        <p:spPr>
          <a:xfrm>
            <a:off x="0" y="0"/>
            <a:ext cx="14630400" cy="8229600"/>
          </a:xfrm>
          <a:prstGeom prst="rect">
            <a:avLst/>
          </a:prstGeom>
        </p:spPr>
      </p:pic>
      <p:sp>
        <p:nvSpPr>
          <p:cNvPr id="2" name="Text 0"/>
          <p:cNvSpPr/>
          <p:nvPr/>
        </p:nvSpPr>
        <p:spPr>
          <a:xfrm>
            <a:off x="881063" y="1119902"/>
            <a:ext cx="9197102" cy="611981"/>
          </a:xfrm>
          <a:prstGeom prst="rect">
            <a:avLst/>
          </a:prstGeom>
          <a:noFill/>
          <a:ln/>
        </p:spPr>
        <p:txBody>
          <a:bodyPr wrap="none" lIns="0" tIns="0" rIns="0" bIns="0" rtlCol="0" anchor="t"/>
          <a:lstStyle/>
          <a:p>
            <a:pPr marL="0" indent="0" algn="l">
              <a:lnSpc>
                <a:spcPts val="4800"/>
              </a:lnSpc>
              <a:buNone/>
            </a:pPr>
            <a:r>
              <a:rPr lang="en-US" sz="3850" dirty="0">
                <a:solidFill>
                  <a:srgbClr val="FFFFFF"/>
                </a:solidFill>
                <a:latin typeface="Barlow Medium" pitchFamily="34" charset="0"/>
                <a:ea typeface="Barlow Medium" pitchFamily="34" charset="-122"/>
                <a:cs typeface="Barlow Medium" pitchFamily="34" charset="-120"/>
              </a:rPr>
              <a:t>The Crucial Role of Digital Marketing in CRM</a:t>
            </a:r>
            <a:endParaRPr lang="en-US" sz="3850" dirty="0"/>
          </a:p>
        </p:txBody>
      </p:sp>
      <p:pic>
        <p:nvPicPr>
          <p:cNvPr id="3" name="Image 0" descr="preencoded.png"/>
          <p:cNvPicPr>
            <a:picLocks noChangeAspect="1"/>
          </p:cNvPicPr>
          <p:nvPr/>
        </p:nvPicPr>
        <p:blipFill>
          <a:blip r:embed="rId4"/>
          <a:stretch>
            <a:fillRect/>
          </a:stretch>
        </p:blipFill>
        <p:spPr>
          <a:xfrm>
            <a:off x="888683" y="2314337"/>
            <a:ext cx="4349710" cy="2643426"/>
          </a:xfrm>
          <a:prstGeom prst="rect">
            <a:avLst/>
          </a:prstGeom>
        </p:spPr>
      </p:pic>
      <p:pic>
        <p:nvPicPr>
          <p:cNvPr id="4" name="Image 1" descr="preencoded.png"/>
          <p:cNvPicPr>
            <a:picLocks noChangeAspect="1"/>
          </p:cNvPicPr>
          <p:nvPr/>
        </p:nvPicPr>
        <p:blipFill>
          <a:blip r:embed="rId5"/>
          <a:stretch>
            <a:fillRect/>
          </a:stretch>
        </p:blipFill>
        <p:spPr>
          <a:xfrm>
            <a:off x="5414605" y="2314337"/>
            <a:ext cx="3807857" cy="2643426"/>
          </a:xfrm>
          <a:prstGeom prst="rect">
            <a:avLst/>
          </a:prstGeom>
          <a:blipFill>
            <a:blip r:embed="rId3"/>
            <a:stretch>
              <a:fillRect/>
            </a:stretch>
          </a:blipFill>
        </p:spPr>
      </p:pic>
      <p:pic>
        <p:nvPicPr>
          <p:cNvPr id="5" name="Image 2" descr="preencoded.png"/>
          <p:cNvPicPr>
            <a:picLocks noChangeAspect="1"/>
          </p:cNvPicPr>
          <p:nvPr/>
        </p:nvPicPr>
        <p:blipFill>
          <a:blip r:embed="rId6"/>
          <a:stretch>
            <a:fillRect/>
          </a:stretch>
        </p:blipFill>
        <p:spPr>
          <a:xfrm>
            <a:off x="9398675" y="2314337"/>
            <a:ext cx="4343043" cy="2643426"/>
          </a:xfrm>
          <a:prstGeom prst="rect">
            <a:avLst/>
          </a:prstGeom>
        </p:spPr>
      </p:pic>
      <p:sp>
        <p:nvSpPr>
          <p:cNvPr id="6" name="Text 1"/>
          <p:cNvSpPr/>
          <p:nvPr/>
        </p:nvSpPr>
        <p:spPr>
          <a:xfrm>
            <a:off x="881063" y="5347454"/>
            <a:ext cx="12868275" cy="1762125"/>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Online resources are really essential to personalize customer experiences through intelligent utilization of the information we gather (Microsoft, 2023). Such a personalization is crucial to creating long-term and meaningful relationships with customers. Through open and sincere communication, digital marketing, in fact, generates trust in customers. It enables companies to trace customer behavior in a finer detail, enhance customer satisfaction and loyalty via frequent and relevant interaction. This will eventually lead to higher customer lifetime value which isn’t one-time purchases.</a:t>
            </a:r>
            <a:endParaRPr lang="en-US"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D1E54DE-E6F9-9D9D-8FA8-ED114764FECD}"/>
              </a:ext>
            </a:extLst>
          </p:cNvPr>
          <p:cNvPicPr>
            <a:picLocks noChangeAspect="1"/>
          </p:cNvPicPr>
          <p:nvPr/>
        </p:nvPicPr>
        <p:blipFill>
          <a:blip r:embed="rId3"/>
          <a:stretch>
            <a:fillRect/>
          </a:stretch>
        </p:blipFill>
        <p:spPr>
          <a:xfrm>
            <a:off x="0" y="0"/>
            <a:ext cx="14630400" cy="8143103"/>
          </a:xfrm>
          <a:prstGeom prst="rect">
            <a:avLst/>
          </a:prstGeom>
        </p:spPr>
      </p:pic>
      <p:sp>
        <p:nvSpPr>
          <p:cNvPr id="2" name="Text 0"/>
          <p:cNvSpPr/>
          <p:nvPr/>
        </p:nvSpPr>
        <p:spPr>
          <a:xfrm>
            <a:off x="881063" y="1678424"/>
            <a:ext cx="10904339" cy="611981"/>
          </a:xfrm>
          <a:prstGeom prst="rect">
            <a:avLst/>
          </a:prstGeom>
          <a:noFill/>
          <a:ln/>
        </p:spPr>
        <p:txBody>
          <a:bodyPr wrap="none" lIns="0" tIns="0" rIns="0" bIns="0" rtlCol="0" anchor="t"/>
          <a:lstStyle/>
          <a:p>
            <a:pPr marL="0" indent="0" algn="l">
              <a:lnSpc>
                <a:spcPts val="4800"/>
              </a:lnSpc>
              <a:buNone/>
            </a:pPr>
            <a:r>
              <a:rPr lang="en-US" sz="3850" dirty="0">
                <a:solidFill>
                  <a:srgbClr val="FFFFFF"/>
                </a:solidFill>
                <a:latin typeface="Barlow Medium" pitchFamily="34" charset="0"/>
                <a:ea typeface="Barlow Medium" pitchFamily="34" charset="-122"/>
                <a:cs typeface="Barlow Medium" pitchFamily="34" charset="-120"/>
              </a:rPr>
              <a:t>Digital Marketing: Benefits and Inherent Drawbacks</a:t>
            </a:r>
            <a:endParaRPr lang="en-US" sz="3850" dirty="0"/>
          </a:p>
        </p:txBody>
      </p:sp>
      <p:sp>
        <p:nvSpPr>
          <p:cNvPr id="3" name="Shape 1"/>
          <p:cNvSpPr/>
          <p:nvPr/>
        </p:nvSpPr>
        <p:spPr>
          <a:xfrm>
            <a:off x="881063" y="2730937"/>
            <a:ext cx="6324005" cy="3820120"/>
          </a:xfrm>
          <a:prstGeom prst="roundRect">
            <a:avLst>
              <a:gd name="adj" fmla="val 3830"/>
            </a:avLst>
          </a:prstGeom>
          <a:solidFill>
            <a:srgbClr val="191718">
              <a:alpha val="95000"/>
            </a:srgbClr>
          </a:solidFill>
          <a:ln w="30480">
            <a:solidFill>
              <a:srgbClr val="922022"/>
            </a:solidFill>
            <a:prstDash val="solid"/>
          </a:ln>
        </p:spPr>
      </p:sp>
      <p:sp>
        <p:nvSpPr>
          <p:cNvPr id="4" name="Shape 2"/>
          <p:cNvSpPr/>
          <p:nvPr/>
        </p:nvSpPr>
        <p:spPr>
          <a:xfrm>
            <a:off x="850583" y="2730937"/>
            <a:ext cx="121920" cy="3820120"/>
          </a:xfrm>
          <a:prstGeom prst="roundRect">
            <a:avLst>
              <a:gd name="adj" fmla="val 75889"/>
            </a:avLst>
          </a:prstGeom>
          <a:solidFill>
            <a:srgbClr val="F65F62"/>
          </a:solidFill>
          <a:ln/>
        </p:spPr>
      </p:sp>
      <p:sp>
        <p:nvSpPr>
          <p:cNvPr id="5" name="Text 3"/>
          <p:cNvSpPr/>
          <p:nvPr/>
        </p:nvSpPr>
        <p:spPr>
          <a:xfrm>
            <a:off x="1162288" y="2922389"/>
            <a:ext cx="5033963" cy="367070"/>
          </a:xfrm>
          <a:prstGeom prst="rect">
            <a:avLst/>
          </a:prstGeom>
          <a:noFill/>
          <a:ln/>
        </p:spPr>
        <p:txBody>
          <a:bodyPr wrap="none" lIns="0" tIns="0" rIns="0" bIns="0" rtlCol="0" anchor="t"/>
          <a:lstStyle/>
          <a:p>
            <a:pPr marL="0" indent="0" algn="l">
              <a:lnSpc>
                <a:spcPts val="2850"/>
              </a:lnSpc>
              <a:buNone/>
            </a:pPr>
            <a:r>
              <a:rPr lang="en-US" sz="2300" dirty="0">
                <a:solidFill>
                  <a:srgbClr val="E5E0DF"/>
                </a:solidFill>
                <a:latin typeface="Barlow Medium" pitchFamily="34" charset="0"/>
                <a:ea typeface="Barlow Medium" pitchFamily="34" charset="-122"/>
                <a:cs typeface="Barlow Medium" pitchFamily="34" charset="-120"/>
              </a:rPr>
              <a:t>Benefits: Expansive Reach &amp; Efficiency</a:t>
            </a:r>
            <a:endParaRPr lang="en-US" sz="2300" dirty="0"/>
          </a:p>
        </p:txBody>
      </p:sp>
      <p:sp>
        <p:nvSpPr>
          <p:cNvPr id="6" name="Text 4"/>
          <p:cNvSpPr/>
          <p:nvPr/>
        </p:nvSpPr>
        <p:spPr>
          <a:xfrm>
            <a:off x="1223248" y="3480911"/>
            <a:ext cx="5731073" cy="2819400"/>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According to Bogati (2023), digital marketing provides you with unmatched access to immense audiences without spending excessively. It also allows you to adjust offers and promotions on the fly and this makes you agile when the market shifts. The insights also facilitates the firms to eliminate personalized suggestions that help to better the customer experience and facilitate overall omnichannel experiences by using data.</a:t>
            </a:r>
            <a:endParaRPr lang="en-US" sz="1700" dirty="0"/>
          </a:p>
        </p:txBody>
      </p:sp>
      <p:sp>
        <p:nvSpPr>
          <p:cNvPr id="7" name="Shape 5"/>
          <p:cNvSpPr/>
          <p:nvPr/>
        </p:nvSpPr>
        <p:spPr>
          <a:xfrm>
            <a:off x="7425333" y="2730937"/>
            <a:ext cx="6920862" cy="3820120"/>
          </a:xfrm>
          <a:prstGeom prst="roundRect">
            <a:avLst>
              <a:gd name="adj" fmla="val 3830"/>
            </a:avLst>
          </a:prstGeom>
          <a:solidFill>
            <a:srgbClr val="191718">
              <a:alpha val="95000"/>
            </a:srgbClr>
          </a:solidFill>
          <a:ln w="30480">
            <a:solidFill>
              <a:srgbClr val="922022"/>
            </a:solidFill>
            <a:prstDash val="solid"/>
          </a:ln>
        </p:spPr>
      </p:sp>
      <p:sp>
        <p:nvSpPr>
          <p:cNvPr id="8" name="Shape 6"/>
          <p:cNvSpPr/>
          <p:nvPr/>
        </p:nvSpPr>
        <p:spPr>
          <a:xfrm>
            <a:off x="7394853" y="2730937"/>
            <a:ext cx="121920" cy="3820120"/>
          </a:xfrm>
          <a:prstGeom prst="roundRect">
            <a:avLst>
              <a:gd name="adj" fmla="val 75889"/>
            </a:avLst>
          </a:prstGeom>
          <a:solidFill>
            <a:srgbClr val="F65F62"/>
          </a:solidFill>
          <a:ln/>
        </p:spPr>
      </p:sp>
      <p:sp>
        <p:nvSpPr>
          <p:cNvPr id="9" name="Text 7"/>
          <p:cNvSpPr/>
          <p:nvPr/>
        </p:nvSpPr>
        <p:spPr>
          <a:xfrm>
            <a:off x="7706558" y="2922389"/>
            <a:ext cx="4231243" cy="367070"/>
          </a:xfrm>
          <a:prstGeom prst="rect">
            <a:avLst/>
          </a:prstGeom>
          <a:noFill/>
          <a:ln/>
        </p:spPr>
        <p:txBody>
          <a:bodyPr wrap="none" lIns="0" tIns="0" rIns="0" bIns="0" rtlCol="0" anchor="t"/>
          <a:lstStyle/>
          <a:p>
            <a:pPr marL="0" indent="0" algn="l">
              <a:lnSpc>
                <a:spcPts val="2850"/>
              </a:lnSpc>
              <a:buNone/>
            </a:pPr>
            <a:r>
              <a:rPr lang="en-US" sz="2300" dirty="0">
                <a:solidFill>
                  <a:srgbClr val="E5E0DF"/>
                </a:solidFill>
                <a:latin typeface="Barlow Medium" pitchFamily="34" charset="0"/>
                <a:ea typeface="Barlow Medium" pitchFamily="34" charset="-122"/>
                <a:cs typeface="Barlow Medium" pitchFamily="34" charset="-120"/>
              </a:rPr>
              <a:t>Drawbacks: Costs &amp; Dependence</a:t>
            </a:r>
            <a:endParaRPr lang="en-US" sz="2300" dirty="0"/>
          </a:p>
        </p:txBody>
      </p:sp>
      <p:sp>
        <p:nvSpPr>
          <p:cNvPr id="10" name="Text 8"/>
          <p:cNvSpPr/>
          <p:nvPr/>
        </p:nvSpPr>
        <p:spPr>
          <a:xfrm>
            <a:off x="7734821" y="3231297"/>
            <a:ext cx="6393325" cy="2819400"/>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On the one hand, digital marketing has its advantages, on the other hand, it throws us a number of obstacles. Though paid campaigns tend to be effective, they tend to get quite expensive (Enam, 2025). Then there is the danger of getting the target groups confused in case you are not that accurate. And, with an overreliance on technology and automation, you are always prone to weak spots and you will need to continue to invest more and more in more powerful infrastructure and personnel that have some understanding of how to keep everything operational.</a:t>
            </a:r>
            <a:endParaRPr lang="en-US" sz="1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09EFB65-8AAF-897E-9C2C-5CAF84622E9C}"/>
              </a:ext>
            </a:extLst>
          </p:cNvPr>
          <p:cNvPicPr>
            <a:picLocks noChangeAspect="1"/>
          </p:cNvPicPr>
          <p:nvPr/>
        </p:nvPicPr>
        <p:blipFill>
          <a:blip r:embed="rId3"/>
          <a:stretch>
            <a:fillRect/>
          </a:stretch>
        </p:blipFill>
        <p:spPr>
          <a:xfrm>
            <a:off x="0" y="2100619"/>
            <a:ext cx="14630400" cy="6128981"/>
          </a:xfrm>
          <a:prstGeom prst="rect">
            <a:avLst/>
          </a:prstGeom>
        </p:spPr>
      </p:pic>
      <p:pic>
        <p:nvPicPr>
          <p:cNvPr id="2" name="Image 0" descr="preencoded.png"/>
          <p:cNvPicPr>
            <a:picLocks noChangeAspect="1"/>
          </p:cNvPicPr>
          <p:nvPr/>
        </p:nvPicPr>
        <p:blipFill>
          <a:blip r:embed="rId4"/>
          <a:stretch>
            <a:fillRect/>
          </a:stretch>
        </p:blipFill>
        <p:spPr>
          <a:xfrm>
            <a:off x="0" y="0"/>
            <a:ext cx="14630400" cy="2100620"/>
          </a:xfrm>
          <a:prstGeom prst="rect">
            <a:avLst/>
          </a:prstGeom>
        </p:spPr>
      </p:pic>
      <p:sp>
        <p:nvSpPr>
          <p:cNvPr id="3" name="Text 0"/>
          <p:cNvSpPr/>
          <p:nvPr/>
        </p:nvSpPr>
        <p:spPr>
          <a:xfrm>
            <a:off x="672108" y="2562701"/>
            <a:ext cx="6747391" cy="466844"/>
          </a:xfrm>
          <a:prstGeom prst="rect">
            <a:avLst/>
          </a:prstGeom>
          <a:noFill/>
          <a:ln/>
        </p:spPr>
        <p:txBody>
          <a:bodyPr wrap="none" lIns="0" tIns="0" rIns="0" bIns="0" rtlCol="0" anchor="t"/>
          <a:lstStyle/>
          <a:p>
            <a:pPr marL="0" indent="0" algn="l">
              <a:lnSpc>
                <a:spcPts val="3650"/>
              </a:lnSpc>
              <a:buNone/>
            </a:pPr>
            <a:r>
              <a:rPr lang="en-US" sz="2900" dirty="0">
                <a:solidFill>
                  <a:srgbClr val="FFFFFF"/>
                </a:solidFill>
                <a:latin typeface="Barlow Medium" pitchFamily="34" charset="0"/>
                <a:ea typeface="Barlow Medium" pitchFamily="34" charset="-122"/>
                <a:cs typeface="Barlow Medium" pitchFamily="34" charset="-120"/>
              </a:rPr>
              <a:t>Social Media: Connecting with Customers</a:t>
            </a:r>
            <a:endParaRPr lang="en-US" sz="2900" dirty="0"/>
          </a:p>
        </p:txBody>
      </p:sp>
      <p:sp>
        <p:nvSpPr>
          <p:cNvPr id="4" name="Shape 1"/>
          <p:cNvSpPr/>
          <p:nvPr/>
        </p:nvSpPr>
        <p:spPr>
          <a:xfrm>
            <a:off x="7303770" y="3281601"/>
            <a:ext cx="22860" cy="4487228"/>
          </a:xfrm>
          <a:prstGeom prst="roundRect">
            <a:avLst>
              <a:gd name="adj" fmla="val 308757"/>
            </a:avLst>
          </a:prstGeom>
          <a:solidFill>
            <a:srgbClr val="922022"/>
          </a:solidFill>
          <a:ln/>
        </p:spPr>
      </p:sp>
      <p:sp>
        <p:nvSpPr>
          <p:cNvPr id="5" name="Shape 2"/>
          <p:cNvSpPr/>
          <p:nvPr/>
        </p:nvSpPr>
        <p:spPr>
          <a:xfrm>
            <a:off x="649248" y="3281601"/>
            <a:ext cx="6643092" cy="2411611"/>
          </a:xfrm>
          <a:prstGeom prst="roundRect">
            <a:avLst>
              <a:gd name="adj" fmla="val 3401"/>
            </a:avLst>
          </a:prstGeom>
          <a:solidFill>
            <a:srgbClr val="790709"/>
          </a:solidFill>
          <a:ln w="7620">
            <a:solidFill>
              <a:srgbClr val="922022"/>
            </a:solidFill>
            <a:prstDash val="solid"/>
          </a:ln>
        </p:spPr>
      </p:sp>
      <p:sp>
        <p:nvSpPr>
          <p:cNvPr id="6" name="Text 3"/>
          <p:cNvSpPr/>
          <p:nvPr/>
        </p:nvSpPr>
        <p:spPr>
          <a:xfrm>
            <a:off x="3691533" y="3457218"/>
            <a:ext cx="3432810" cy="280035"/>
          </a:xfrm>
          <a:prstGeom prst="rect">
            <a:avLst/>
          </a:prstGeom>
          <a:noFill/>
          <a:ln/>
        </p:spPr>
        <p:txBody>
          <a:bodyPr wrap="none" lIns="0" tIns="0" rIns="0" bIns="0" rtlCol="0" anchor="t"/>
          <a:lstStyle/>
          <a:p>
            <a:pPr marL="0" indent="0" algn="r">
              <a:lnSpc>
                <a:spcPts val="2200"/>
              </a:lnSpc>
              <a:buNone/>
            </a:pPr>
            <a:r>
              <a:rPr lang="en-US" sz="1750" dirty="0">
                <a:solidFill>
                  <a:srgbClr val="E5E0DF"/>
                </a:solidFill>
                <a:latin typeface="Barlow Medium" pitchFamily="34" charset="0"/>
                <a:ea typeface="Barlow Medium" pitchFamily="34" charset="-122"/>
                <a:cs typeface="Barlow Medium" pitchFamily="34" charset="-120"/>
              </a:rPr>
              <a:t>Benefits: Engagement &amp; Credibility</a:t>
            </a:r>
            <a:endParaRPr lang="en-US" sz="1750" dirty="0"/>
          </a:p>
        </p:txBody>
      </p:sp>
      <p:sp>
        <p:nvSpPr>
          <p:cNvPr id="7" name="Text 4"/>
          <p:cNvSpPr/>
          <p:nvPr/>
        </p:nvSpPr>
        <p:spPr>
          <a:xfrm>
            <a:off x="824865" y="3837980"/>
            <a:ext cx="6299478" cy="1343620"/>
          </a:xfrm>
          <a:prstGeom prst="rect">
            <a:avLst/>
          </a:prstGeom>
          <a:noFill/>
          <a:ln/>
        </p:spPr>
        <p:txBody>
          <a:bodyPr wrap="square" lIns="0" tIns="0" rIns="0" bIns="0" rtlCol="0" anchor="t"/>
          <a:lstStyle/>
          <a:p>
            <a:pPr marL="0" indent="0" algn="r">
              <a:lnSpc>
                <a:spcPts val="2100"/>
              </a:lnSpc>
              <a:buNone/>
            </a:pPr>
            <a:r>
              <a:rPr lang="en-US" sz="1300" dirty="0">
                <a:solidFill>
                  <a:srgbClr val="E5E0DF"/>
                </a:solidFill>
                <a:latin typeface="Barlow" pitchFamily="34" charset="0"/>
                <a:ea typeface="Barlow" pitchFamily="34" charset="-122"/>
                <a:cs typeface="Barlow" pitchFamily="34" charset="-120"/>
              </a:rPr>
              <a:t>The social media is literally the most suitable when it comes to two-way communication with customers and offering a direct channel to interact (M&amp;S, 2023). Any such positive remarks and reviews have the effect of significantly enhancing brand credibility (Bogati, 2023) and the visual storytelling is a good way to cause you to hit the emotional trigger button. Even this active interaction contributes to the formation of active digital brand communities that vibrate together around similar values.</a:t>
            </a:r>
            <a:endParaRPr lang="en-US" sz="1300" dirty="0"/>
          </a:p>
        </p:txBody>
      </p:sp>
      <p:sp>
        <p:nvSpPr>
          <p:cNvPr id="8" name="Shape 5"/>
          <p:cNvSpPr/>
          <p:nvPr/>
        </p:nvSpPr>
        <p:spPr>
          <a:xfrm>
            <a:off x="7338060" y="5693212"/>
            <a:ext cx="6643092" cy="2338680"/>
          </a:xfrm>
          <a:prstGeom prst="rect">
            <a:avLst/>
          </a:prstGeom>
          <a:solidFill>
            <a:srgbClr val="790709"/>
          </a:solidFill>
          <a:ln w="7620">
            <a:solidFill>
              <a:srgbClr val="922022"/>
            </a:solidFill>
            <a:prstDash val="solid"/>
          </a:ln>
        </p:spPr>
      </p:sp>
      <p:sp>
        <p:nvSpPr>
          <p:cNvPr id="9" name="Text 6"/>
          <p:cNvSpPr/>
          <p:nvPr/>
        </p:nvSpPr>
        <p:spPr>
          <a:xfrm>
            <a:off x="7506057" y="5868829"/>
            <a:ext cx="4010620" cy="280035"/>
          </a:xfrm>
          <a:prstGeom prst="rect">
            <a:avLst/>
          </a:prstGeom>
          <a:noFill/>
          <a:ln/>
        </p:spPr>
        <p:txBody>
          <a:bodyPr wrap="none" lIns="0" tIns="0" rIns="0" bIns="0" rtlCol="0" anchor="t"/>
          <a:lstStyle/>
          <a:p>
            <a:pPr marL="0" indent="0" algn="l">
              <a:lnSpc>
                <a:spcPts val="2200"/>
              </a:lnSpc>
              <a:buNone/>
            </a:pPr>
            <a:r>
              <a:rPr lang="en-US" sz="1750" dirty="0">
                <a:solidFill>
                  <a:srgbClr val="E5E0DF"/>
                </a:solidFill>
                <a:latin typeface="Barlow Medium" pitchFamily="34" charset="0"/>
                <a:ea typeface="Barlow Medium" pitchFamily="34" charset="-122"/>
                <a:cs typeface="Barlow Medium" pitchFamily="34" charset="-120"/>
              </a:rPr>
              <a:t>Drawbacks: Reputation Risks &amp; Demands</a:t>
            </a:r>
            <a:endParaRPr lang="en-US" sz="1750" dirty="0"/>
          </a:p>
        </p:txBody>
      </p:sp>
      <p:sp>
        <p:nvSpPr>
          <p:cNvPr id="10" name="Text 7"/>
          <p:cNvSpPr/>
          <p:nvPr/>
        </p:nvSpPr>
        <p:spPr>
          <a:xfrm>
            <a:off x="7506057" y="6249591"/>
            <a:ext cx="6299478" cy="1343620"/>
          </a:xfrm>
          <a:prstGeom prst="rect">
            <a:avLst/>
          </a:prstGeom>
          <a:noFill/>
          <a:ln/>
        </p:spPr>
        <p:txBody>
          <a:bodyPr wrap="square" lIns="0" tIns="0" rIns="0" bIns="0" rtlCol="0" anchor="t"/>
          <a:lstStyle/>
          <a:p>
            <a:pPr marL="0" indent="0" algn="l">
              <a:lnSpc>
                <a:spcPts val="2100"/>
              </a:lnSpc>
              <a:buNone/>
            </a:pPr>
            <a:r>
              <a:rPr lang="en-US" sz="1300" dirty="0">
                <a:solidFill>
                  <a:srgbClr val="E5E0DF"/>
                </a:solidFill>
                <a:latin typeface="Barlow" pitchFamily="34" charset="0"/>
                <a:ea typeface="Barlow" pitchFamily="34" charset="-122"/>
                <a:cs typeface="Barlow" pitchFamily="34" charset="-120"/>
              </a:rPr>
              <a:t>However, in truth, because social media is accessible, any form of complaint can rapidly devastate trust and reputation (</a:t>
            </a:r>
            <a:r>
              <a:rPr lang="en-US" sz="1300" dirty="0" err="1">
                <a:solidFill>
                  <a:srgbClr val="E5E0DF"/>
                </a:solidFill>
                <a:latin typeface="Barlow" pitchFamily="34" charset="0"/>
                <a:ea typeface="Barlow" pitchFamily="34" charset="-122"/>
                <a:cs typeface="Barlow" pitchFamily="34" charset="-120"/>
              </a:rPr>
              <a:t>Tuncdogan</a:t>
            </a:r>
            <a:r>
              <a:rPr lang="en-US" sz="1300" dirty="0">
                <a:solidFill>
                  <a:srgbClr val="E5E0DF"/>
                </a:solidFill>
                <a:latin typeface="Barlow" pitchFamily="34" charset="0"/>
                <a:ea typeface="Barlow" pitchFamily="34" charset="-122"/>
                <a:cs typeface="Barlow" pitchFamily="34" charset="-120"/>
              </a:rPr>
              <a:t>, 2025). Organizations there can not control the discussions within the public space and they may lose their intended message easily. Furthermore, maintaining an active and engaged social management is to update regularly and have an active team of engagement, which is a significant investment of resources.</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DB4BF26-25C0-040D-5ECD-A09BD146D303}"/>
              </a:ext>
            </a:extLst>
          </p:cNvPr>
          <p:cNvPicPr>
            <a:picLocks noChangeAspect="1"/>
          </p:cNvPicPr>
          <p:nvPr/>
        </p:nvPicPr>
        <p:blipFill>
          <a:blip r:embed="rId3"/>
          <a:stretch>
            <a:fillRect/>
          </a:stretch>
        </p:blipFill>
        <p:spPr>
          <a:xfrm>
            <a:off x="0" y="0"/>
            <a:ext cx="14630400" cy="8229600"/>
          </a:xfrm>
          <a:prstGeom prst="rect">
            <a:avLst/>
          </a:prstGeom>
        </p:spPr>
      </p:pic>
      <p:sp>
        <p:nvSpPr>
          <p:cNvPr id="2" name="Text 0"/>
          <p:cNvSpPr/>
          <p:nvPr/>
        </p:nvSpPr>
        <p:spPr>
          <a:xfrm>
            <a:off x="881063" y="724853"/>
            <a:ext cx="8040053" cy="611981"/>
          </a:xfrm>
          <a:prstGeom prst="rect">
            <a:avLst/>
          </a:prstGeom>
          <a:noFill/>
          <a:ln/>
        </p:spPr>
        <p:txBody>
          <a:bodyPr wrap="none" lIns="0" tIns="0" rIns="0" bIns="0" rtlCol="0" anchor="t"/>
          <a:lstStyle/>
          <a:p>
            <a:pPr marL="0" indent="0" algn="l">
              <a:lnSpc>
                <a:spcPts val="4800"/>
              </a:lnSpc>
              <a:buNone/>
            </a:pPr>
            <a:r>
              <a:rPr lang="en-US" sz="3850" dirty="0">
                <a:solidFill>
                  <a:srgbClr val="FFFFFF"/>
                </a:solidFill>
                <a:latin typeface="Barlow Medium" pitchFamily="34" charset="0"/>
                <a:ea typeface="Barlow Medium" pitchFamily="34" charset="-122"/>
                <a:cs typeface="Barlow Medium" pitchFamily="34" charset="-120"/>
              </a:rPr>
              <a:t>M&amp;S Food's Digital Marketing Strategy</a:t>
            </a:r>
            <a:endParaRPr lang="en-US" sz="3850" dirty="0"/>
          </a:p>
        </p:txBody>
      </p:sp>
      <p:pic>
        <p:nvPicPr>
          <p:cNvPr id="3" name="Image 0" descr="preencoded.png"/>
          <p:cNvPicPr>
            <a:picLocks noChangeAspect="1"/>
          </p:cNvPicPr>
          <p:nvPr/>
        </p:nvPicPr>
        <p:blipFill>
          <a:blip r:embed="rId4"/>
          <a:stretch>
            <a:fillRect/>
          </a:stretch>
        </p:blipFill>
        <p:spPr>
          <a:xfrm>
            <a:off x="888683" y="1919288"/>
            <a:ext cx="3081099" cy="3081099"/>
          </a:xfrm>
          <a:prstGeom prst="rect">
            <a:avLst/>
          </a:prstGeom>
        </p:spPr>
      </p:pic>
      <p:pic>
        <p:nvPicPr>
          <p:cNvPr id="4" name="Image 1" descr="preencoded.png"/>
          <p:cNvPicPr>
            <a:picLocks noChangeAspect="1"/>
          </p:cNvPicPr>
          <p:nvPr/>
        </p:nvPicPr>
        <p:blipFill>
          <a:blip r:embed="rId5"/>
          <a:stretch>
            <a:fillRect/>
          </a:stretch>
        </p:blipFill>
        <p:spPr>
          <a:xfrm>
            <a:off x="4145994" y="1919288"/>
            <a:ext cx="3081099" cy="3081099"/>
          </a:xfrm>
          <a:prstGeom prst="rect">
            <a:avLst/>
          </a:prstGeom>
        </p:spPr>
      </p:pic>
      <p:pic>
        <p:nvPicPr>
          <p:cNvPr id="5" name="Image 2" descr="preencoded.png"/>
          <p:cNvPicPr>
            <a:picLocks noChangeAspect="1"/>
          </p:cNvPicPr>
          <p:nvPr/>
        </p:nvPicPr>
        <p:blipFill>
          <a:blip r:embed="rId6"/>
          <a:stretch>
            <a:fillRect/>
          </a:stretch>
        </p:blipFill>
        <p:spPr>
          <a:xfrm>
            <a:off x="7403306" y="1919288"/>
            <a:ext cx="3081099" cy="3081099"/>
          </a:xfrm>
          <a:prstGeom prst="rect">
            <a:avLst/>
          </a:prstGeom>
        </p:spPr>
      </p:pic>
      <p:pic>
        <p:nvPicPr>
          <p:cNvPr id="6" name="Image 3" descr="preencoded.png"/>
          <p:cNvPicPr>
            <a:picLocks noChangeAspect="1"/>
          </p:cNvPicPr>
          <p:nvPr/>
        </p:nvPicPr>
        <p:blipFill>
          <a:blip r:embed="rId7"/>
          <a:stretch>
            <a:fillRect/>
          </a:stretch>
        </p:blipFill>
        <p:spPr>
          <a:xfrm>
            <a:off x="10660618" y="1919288"/>
            <a:ext cx="3081099" cy="3081099"/>
          </a:xfrm>
          <a:prstGeom prst="rect">
            <a:avLst/>
          </a:prstGeom>
        </p:spPr>
      </p:pic>
      <p:sp>
        <p:nvSpPr>
          <p:cNvPr id="7" name="Text 1"/>
          <p:cNvSpPr/>
          <p:nvPr/>
        </p:nvSpPr>
        <p:spPr>
          <a:xfrm>
            <a:off x="881063" y="5390078"/>
            <a:ext cx="12868275" cy="2114550"/>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This digital marketing hustle by M&amp;S Food has it covered, and it creates a user interaction that resembles a perked-up group chat entirely. The Sparks app continues </a:t>
            </a:r>
            <a:r>
              <a:rPr lang="en-US" sz="1700" dirty="0" err="1">
                <a:solidFill>
                  <a:srgbClr val="E5E0DF"/>
                </a:solidFill>
                <a:latin typeface="Barlow" pitchFamily="34" charset="0"/>
                <a:ea typeface="Barlow" pitchFamily="34" charset="-122"/>
                <a:cs typeface="Barlow" pitchFamily="34" charset="-120"/>
              </a:rPr>
              <a:t>scoopin</a:t>
            </a:r>
            <a:r>
              <a:rPr lang="en-US" sz="1700" dirty="0">
                <a:solidFill>
                  <a:srgbClr val="E5E0DF"/>
                </a:solidFill>
                <a:latin typeface="Barlow" pitchFamily="34" charset="0"/>
                <a:ea typeface="Barlow" pitchFamily="34" charset="-122"/>
                <a:cs typeface="Barlow" pitchFamily="34" charset="-120"/>
              </a:rPr>
              <a:t> </a:t>
            </a:r>
            <a:r>
              <a:rPr lang="en-US" sz="1700" dirty="0" err="1">
                <a:solidFill>
                  <a:srgbClr val="E5E0DF"/>
                </a:solidFill>
                <a:latin typeface="Barlow" pitchFamily="34" charset="0"/>
                <a:ea typeface="Barlow" pitchFamily="34" charset="-122"/>
                <a:cs typeface="Barlow" pitchFamily="34" charset="-120"/>
              </a:rPr>
              <a:t>behavioural</a:t>
            </a:r>
            <a:r>
              <a:rPr lang="en-US" sz="1700" dirty="0">
                <a:solidFill>
                  <a:srgbClr val="E5E0DF"/>
                </a:solidFill>
                <a:latin typeface="Barlow" pitchFamily="34" charset="0"/>
                <a:ea typeface="Barlow" pitchFamily="34" charset="-122"/>
                <a:cs typeface="Barlow" pitchFamily="34" charset="-120"/>
              </a:rPr>
              <a:t> and loyalty vibes, which allow the brand to send extremely </a:t>
            </a:r>
            <a:r>
              <a:rPr lang="en-US" sz="1700" dirty="0" err="1">
                <a:solidFill>
                  <a:srgbClr val="E5E0DF"/>
                </a:solidFill>
                <a:latin typeface="Barlow" pitchFamily="34" charset="0"/>
                <a:ea typeface="Barlow" pitchFamily="34" charset="-122"/>
                <a:cs typeface="Barlow" pitchFamily="34" charset="-120"/>
              </a:rPr>
              <a:t>personalised</a:t>
            </a:r>
            <a:r>
              <a:rPr lang="en-US" sz="1700" dirty="0">
                <a:solidFill>
                  <a:srgbClr val="E5E0DF"/>
                </a:solidFill>
                <a:latin typeface="Barlow" pitchFamily="34" charset="0"/>
                <a:ea typeface="Barlow" pitchFamily="34" charset="-122"/>
                <a:cs typeface="Barlow" pitchFamily="34" charset="-120"/>
              </a:rPr>
              <a:t> goodies your way- no, joke, it is a notification that actually counts (Microsoft, 2023). In the meantime, the M&amp;S site is abandoning head-spinning product selections and inspirational imagery that look like a mood board rather than a shop. Email blasts are also in fashion since they deliver offers directly to your inbox, thus you do not miss on a good offer. And they do socials, they flaunt on how they source socially and boast their Plan A sustainability mojo. This virtual buzz is a definite cry that M&amp;S are about trust, best quality, and responsibility, and it is making brand loyalty seem like a college club to the conscious kinked-out fraternity.</a:t>
            </a:r>
            <a:endParaRPr lang="en-US"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F8403EE0-BAAB-4BD6-31DE-043DD9EA6266}"/>
              </a:ext>
            </a:extLst>
          </p:cNvPr>
          <p:cNvPicPr>
            <a:picLocks noChangeAspect="1"/>
          </p:cNvPicPr>
          <p:nvPr/>
        </p:nvPicPr>
        <p:blipFill>
          <a:blip r:embed="rId3"/>
          <a:stretch>
            <a:fillRect/>
          </a:stretch>
        </p:blipFill>
        <p:spPr>
          <a:xfrm>
            <a:off x="0" y="0"/>
            <a:ext cx="14630400" cy="8229600"/>
          </a:xfrm>
          <a:prstGeom prst="rect">
            <a:avLst/>
          </a:prstGeom>
        </p:spPr>
      </p:pic>
      <p:sp>
        <p:nvSpPr>
          <p:cNvPr id="2" name="Text 0"/>
          <p:cNvSpPr/>
          <p:nvPr/>
        </p:nvSpPr>
        <p:spPr>
          <a:xfrm>
            <a:off x="734735" y="505182"/>
            <a:ext cx="6747153" cy="510302"/>
          </a:xfrm>
          <a:prstGeom prst="rect">
            <a:avLst/>
          </a:prstGeom>
          <a:noFill/>
          <a:ln/>
        </p:spPr>
        <p:txBody>
          <a:bodyPr wrap="none" lIns="0" tIns="0" rIns="0" bIns="0" rtlCol="0" anchor="t"/>
          <a:lstStyle/>
          <a:p>
            <a:pPr marL="0" indent="0" algn="l">
              <a:lnSpc>
                <a:spcPts val="4000"/>
              </a:lnSpc>
              <a:buNone/>
            </a:pPr>
            <a:r>
              <a:rPr lang="en-US" sz="3200" dirty="0">
                <a:solidFill>
                  <a:srgbClr val="FFFFFF"/>
                </a:solidFill>
                <a:latin typeface="Barlow Medium" pitchFamily="34" charset="0"/>
                <a:ea typeface="Barlow Medium" pitchFamily="34" charset="-122"/>
                <a:cs typeface="Barlow Medium" pitchFamily="34" charset="-120"/>
              </a:rPr>
              <a:t>Website &amp; App Marketing at M&amp;S Food</a:t>
            </a:r>
            <a:endParaRPr lang="en-US" sz="3200" dirty="0"/>
          </a:p>
        </p:txBody>
      </p:sp>
      <p:sp>
        <p:nvSpPr>
          <p:cNvPr id="3" name="Shape 1"/>
          <p:cNvSpPr/>
          <p:nvPr/>
        </p:nvSpPr>
        <p:spPr>
          <a:xfrm>
            <a:off x="734735" y="1658303"/>
            <a:ext cx="6488668" cy="1912382"/>
          </a:xfrm>
          <a:prstGeom prst="roundRect">
            <a:avLst>
              <a:gd name="adj" fmla="val 5738"/>
            </a:avLst>
          </a:prstGeom>
          <a:solidFill>
            <a:srgbClr val="191718">
              <a:alpha val="95000"/>
            </a:srgbClr>
          </a:solidFill>
          <a:ln/>
        </p:spPr>
      </p:sp>
      <p:sp>
        <p:nvSpPr>
          <p:cNvPr id="4" name="Shape 2"/>
          <p:cNvSpPr/>
          <p:nvPr/>
        </p:nvSpPr>
        <p:spPr>
          <a:xfrm>
            <a:off x="734735" y="1635443"/>
            <a:ext cx="6488668" cy="91440"/>
          </a:xfrm>
          <a:prstGeom prst="roundRect">
            <a:avLst>
              <a:gd name="adj" fmla="val 84382"/>
            </a:avLst>
          </a:prstGeom>
          <a:solidFill>
            <a:srgbClr val="F65F62"/>
          </a:solidFill>
          <a:ln/>
        </p:spPr>
      </p:sp>
      <p:sp>
        <p:nvSpPr>
          <p:cNvPr id="5" name="Shape 3"/>
          <p:cNvSpPr/>
          <p:nvPr/>
        </p:nvSpPr>
        <p:spPr>
          <a:xfrm>
            <a:off x="3703558" y="1382792"/>
            <a:ext cx="551021" cy="551021"/>
          </a:xfrm>
          <a:prstGeom prst="roundRect">
            <a:avLst>
              <a:gd name="adj" fmla="val 165946"/>
            </a:avLst>
          </a:prstGeom>
          <a:solidFill>
            <a:srgbClr val="F65F62"/>
          </a:solidFill>
          <a:ln/>
        </p:spPr>
      </p:sp>
      <p:sp>
        <p:nvSpPr>
          <p:cNvPr id="6" name="Text 4"/>
          <p:cNvSpPr/>
          <p:nvPr/>
        </p:nvSpPr>
        <p:spPr>
          <a:xfrm>
            <a:off x="3868817" y="1520547"/>
            <a:ext cx="220385" cy="275511"/>
          </a:xfrm>
          <a:prstGeom prst="rect">
            <a:avLst/>
          </a:prstGeom>
          <a:noFill/>
          <a:ln/>
        </p:spPr>
        <p:txBody>
          <a:bodyPr wrap="none" lIns="0" tIns="0" rIns="0" bIns="0" rtlCol="0" anchor="t"/>
          <a:lstStyle/>
          <a:p>
            <a:pPr marL="0" indent="0" algn="l">
              <a:lnSpc>
                <a:spcPts val="2750"/>
              </a:lnSpc>
              <a:buNone/>
            </a:pPr>
            <a:r>
              <a:rPr lang="en-US" sz="1700" dirty="0">
                <a:solidFill>
                  <a:srgbClr val="000000"/>
                </a:solidFill>
                <a:latin typeface="Barlow Medium" pitchFamily="34" charset="0"/>
                <a:ea typeface="Barlow Medium" pitchFamily="34" charset="-122"/>
                <a:cs typeface="Barlow Medium" pitchFamily="34" charset="-120"/>
              </a:rPr>
              <a:t>1</a:t>
            </a:r>
            <a:endParaRPr lang="en-US" sz="1700" dirty="0"/>
          </a:p>
        </p:txBody>
      </p:sp>
      <p:sp>
        <p:nvSpPr>
          <p:cNvPr id="7" name="Text 5"/>
          <p:cNvSpPr/>
          <p:nvPr/>
        </p:nvSpPr>
        <p:spPr>
          <a:xfrm>
            <a:off x="941189" y="2117527"/>
            <a:ext cx="2348389" cy="255032"/>
          </a:xfrm>
          <a:prstGeom prst="rect">
            <a:avLst/>
          </a:prstGeom>
          <a:noFill/>
          <a:ln/>
        </p:spPr>
        <p:txBody>
          <a:bodyPr wrap="none" lIns="0" tIns="0" rIns="0" bIns="0" rtlCol="0" anchor="t"/>
          <a:lstStyle/>
          <a:p>
            <a:pPr marL="0" indent="0" algn="l">
              <a:lnSpc>
                <a:spcPts val="2000"/>
              </a:lnSpc>
              <a:buNone/>
            </a:pPr>
            <a:r>
              <a:rPr lang="en-US" sz="1600" dirty="0">
                <a:solidFill>
                  <a:srgbClr val="E5E0DF"/>
                </a:solidFill>
                <a:latin typeface="Barlow Medium" pitchFamily="34" charset="0"/>
                <a:ea typeface="Barlow Medium" pitchFamily="34" charset="-122"/>
                <a:cs typeface="Barlow Medium" pitchFamily="34" charset="-120"/>
              </a:rPr>
              <a:t>Sparks App Customisation</a:t>
            </a:r>
            <a:endParaRPr lang="en-US" sz="1600" dirty="0"/>
          </a:p>
        </p:txBody>
      </p:sp>
      <p:sp>
        <p:nvSpPr>
          <p:cNvPr id="8" name="Text 6"/>
          <p:cNvSpPr/>
          <p:nvPr/>
        </p:nvSpPr>
        <p:spPr>
          <a:xfrm>
            <a:off x="941189" y="2482691"/>
            <a:ext cx="6075759" cy="881539"/>
          </a:xfrm>
          <a:prstGeom prst="rect">
            <a:avLst/>
          </a:prstGeom>
          <a:noFill/>
          <a:ln/>
        </p:spPr>
        <p:txBody>
          <a:bodyPr wrap="square" lIns="0" tIns="0" rIns="0" bIns="0" rtlCol="0" anchor="t"/>
          <a:lstStyle/>
          <a:p>
            <a:pPr marL="0" indent="0" algn="l">
              <a:lnSpc>
                <a:spcPts val="2300"/>
              </a:lnSpc>
              <a:buNone/>
            </a:pPr>
            <a:r>
              <a:rPr lang="en-US" sz="1400" dirty="0">
                <a:solidFill>
                  <a:srgbClr val="E5E0DF"/>
                </a:solidFill>
                <a:latin typeface="Barlow" pitchFamily="34" charset="0"/>
                <a:ea typeface="Barlow" pitchFamily="34" charset="-122"/>
                <a:cs typeface="Barlow" pitchFamily="34" charset="-120"/>
              </a:rPr>
              <a:t>M&amp;S Food relies on the Sparks app to make its loyalty program adjust the rewards and offers based on likes and previous purchases of each customer. I have observed that this can be customized the more one shops using the app, which is quite interesting to make us revisit the app.</a:t>
            </a:r>
          </a:p>
        </p:txBody>
      </p:sp>
      <p:sp>
        <p:nvSpPr>
          <p:cNvPr id="9" name="Shape 7"/>
          <p:cNvSpPr/>
          <p:nvPr/>
        </p:nvSpPr>
        <p:spPr>
          <a:xfrm>
            <a:off x="7406997" y="1658303"/>
            <a:ext cx="6488668" cy="1912382"/>
          </a:xfrm>
          <a:prstGeom prst="roundRect">
            <a:avLst>
              <a:gd name="adj" fmla="val 5738"/>
            </a:avLst>
          </a:prstGeom>
          <a:solidFill>
            <a:srgbClr val="191718">
              <a:alpha val="95000"/>
            </a:srgbClr>
          </a:solidFill>
          <a:ln/>
        </p:spPr>
      </p:sp>
      <p:sp>
        <p:nvSpPr>
          <p:cNvPr id="10" name="Shape 8"/>
          <p:cNvSpPr/>
          <p:nvPr/>
        </p:nvSpPr>
        <p:spPr>
          <a:xfrm>
            <a:off x="7406997" y="1635443"/>
            <a:ext cx="6488668" cy="91440"/>
          </a:xfrm>
          <a:prstGeom prst="roundRect">
            <a:avLst>
              <a:gd name="adj" fmla="val 84382"/>
            </a:avLst>
          </a:prstGeom>
          <a:solidFill>
            <a:srgbClr val="F65F62"/>
          </a:solidFill>
          <a:ln/>
        </p:spPr>
      </p:sp>
      <p:sp>
        <p:nvSpPr>
          <p:cNvPr id="11" name="Shape 9"/>
          <p:cNvSpPr/>
          <p:nvPr/>
        </p:nvSpPr>
        <p:spPr>
          <a:xfrm>
            <a:off x="10375821" y="1382792"/>
            <a:ext cx="551021" cy="551021"/>
          </a:xfrm>
          <a:prstGeom prst="roundRect">
            <a:avLst>
              <a:gd name="adj" fmla="val 165946"/>
            </a:avLst>
          </a:prstGeom>
          <a:solidFill>
            <a:srgbClr val="F65F62"/>
          </a:solidFill>
          <a:ln/>
        </p:spPr>
      </p:sp>
      <p:sp>
        <p:nvSpPr>
          <p:cNvPr id="12" name="Text 10"/>
          <p:cNvSpPr/>
          <p:nvPr/>
        </p:nvSpPr>
        <p:spPr>
          <a:xfrm>
            <a:off x="10541079" y="1520547"/>
            <a:ext cx="220385" cy="275511"/>
          </a:xfrm>
          <a:prstGeom prst="rect">
            <a:avLst/>
          </a:prstGeom>
          <a:noFill/>
          <a:ln/>
        </p:spPr>
        <p:txBody>
          <a:bodyPr wrap="none" lIns="0" tIns="0" rIns="0" bIns="0" rtlCol="0" anchor="t"/>
          <a:lstStyle/>
          <a:p>
            <a:pPr marL="0" indent="0" algn="l">
              <a:lnSpc>
                <a:spcPts val="2750"/>
              </a:lnSpc>
              <a:buNone/>
            </a:pPr>
            <a:r>
              <a:rPr lang="en-US" sz="1700" dirty="0">
                <a:solidFill>
                  <a:srgbClr val="000000"/>
                </a:solidFill>
                <a:latin typeface="Barlow Medium" pitchFamily="34" charset="0"/>
                <a:ea typeface="Barlow Medium" pitchFamily="34" charset="-122"/>
                <a:cs typeface="Barlow Medium" pitchFamily="34" charset="-120"/>
              </a:rPr>
              <a:t>2</a:t>
            </a:r>
            <a:endParaRPr lang="en-US" sz="1700" dirty="0"/>
          </a:p>
        </p:txBody>
      </p:sp>
      <p:sp>
        <p:nvSpPr>
          <p:cNvPr id="13" name="Text 11"/>
          <p:cNvSpPr/>
          <p:nvPr/>
        </p:nvSpPr>
        <p:spPr>
          <a:xfrm>
            <a:off x="7613452" y="2117527"/>
            <a:ext cx="2341483" cy="255032"/>
          </a:xfrm>
          <a:prstGeom prst="rect">
            <a:avLst/>
          </a:prstGeom>
          <a:noFill/>
          <a:ln/>
        </p:spPr>
        <p:txBody>
          <a:bodyPr wrap="none" lIns="0" tIns="0" rIns="0" bIns="0" rtlCol="0" anchor="t"/>
          <a:lstStyle/>
          <a:p>
            <a:pPr marL="0" indent="0" algn="l">
              <a:lnSpc>
                <a:spcPts val="2000"/>
              </a:lnSpc>
              <a:buNone/>
            </a:pPr>
            <a:r>
              <a:rPr lang="en-US" sz="1600" dirty="0">
                <a:solidFill>
                  <a:srgbClr val="E5E0DF"/>
                </a:solidFill>
                <a:latin typeface="Barlow Medium" pitchFamily="34" charset="0"/>
                <a:ea typeface="Barlow Medium" pitchFamily="34" charset="-122"/>
                <a:cs typeface="Barlow Medium" pitchFamily="34" charset="-120"/>
              </a:rPr>
              <a:t>Meal Inspiration &amp; Content</a:t>
            </a:r>
            <a:endParaRPr lang="en-US" sz="1600" dirty="0"/>
          </a:p>
        </p:txBody>
      </p:sp>
      <p:sp>
        <p:nvSpPr>
          <p:cNvPr id="14" name="Text 12"/>
          <p:cNvSpPr/>
          <p:nvPr/>
        </p:nvSpPr>
        <p:spPr>
          <a:xfrm>
            <a:off x="7613452" y="2482691"/>
            <a:ext cx="6075759" cy="881539"/>
          </a:xfrm>
          <a:prstGeom prst="rect">
            <a:avLst/>
          </a:prstGeom>
          <a:noFill/>
          <a:ln/>
        </p:spPr>
        <p:txBody>
          <a:bodyPr wrap="square" lIns="0" tIns="0" rIns="0" bIns="0" rtlCol="0" anchor="t"/>
          <a:lstStyle/>
          <a:p>
            <a:pPr marL="0" indent="0" algn="l">
              <a:lnSpc>
                <a:spcPts val="2300"/>
              </a:lnSpc>
              <a:buNone/>
            </a:pPr>
            <a:r>
              <a:rPr lang="en-US" sz="1400" dirty="0">
                <a:solidFill>
                  <a:srgbClr val="E5E0DF"/>
                </a:solidFill>
                <a:latin typeface="Barlow" pitchFamily="34" charset="0"/>
                <a:ea typeface="Barlow" pitchFamily="34" charset="-122"/>
                <a:cs typeface="Barlow" pitchFamily="34" charset="-120"/>
              </a:rPr>
              <a:t>The M&amp;S website is a sort of go-to place of meal inspirations, displaying recipes and product choices that correspond to what we actually want. It is almost like having a cook who is recommending you what you would like to have.</a:t>
            </a:r>
          </a:p>
        </p:txBody>
      </p:sp>
      <p:sp>
        <p:nvSpPr>
          <p:cNvPr id="15" name="Shape 13"/>
          <p:cNvSpPr/>
          <p:nvPr/>
        </p:nvSpPr>
        <p:spPr>
          <a:xfrm>
            <a:off x="734735" y="4029789"/>
            <a:ext cx="6488668" cy="1618536"/>
          </a:xfrm>
          <a:prstGeom prst="roundRect">
            <a:avLst>
              <a:gd name="adj" fmla="val 6779"/>
            </a:avLst>
          </a:prstGeom>
          <a:solidFill>
            <a:srgbClr val="191718">
              <a:alpha val="95000"/>
            </a:srgbClr>
          </a:solidFill>
          <a:ln/>
        </p:spPr>
      </p:sp>
      <p:sp>
        <p:nvSpPr>
          <p:cNvPr id="16" name="Shape 14"/>
          <p:cNvSpPr/>
          <p:nvPr/>
        </p:nvSpPr>
        <p:spPr>
          <a:xfrm>
            <a:off x="734735" y="4006929"/>
            <a:ext cx="6488668" cy="91440"/>
          </a:xfrm>
          <a:prstGeom prst="roundRect">
            <a:avLst>
              <a:gd name="adj" fmla="val 84382"/>
            </a:avLst>
          </a:prstGeom>
          <a:solidFill>
            <a:srgbClr val="F65F62"/>
          </a:solidFill>
          <a:ln/>
        </p:spPr>
      </p:sp>
      <p:sp>
        <p:nvSpPr>
          <p:cNvPr id="17" name="Shape 15"/>
          <p:cNvSpPr/>
          <p:nvPr/>
        </p:nvSpPr>
        <p:spPr>
          <a:xfrm>
            <a:off x="3703558" y="3754279"/>
            <a:ext cx="551021" cy="551021"/>
          </a:xfrm>
          <a:prstGeom prst="roundRect">
            <a:avLst>
              <a:gd name="adj" fmla="val 165946"/>
            </a:avLst>
          </a:prstGeom>
          <a:solidFill>
            <a:srgbClr val="F65F62"/>
          </a:solidFill>
          <a:ln/>
        </p:spPr>
      </p:sp>
      <p:sp>
        <p:nvSpPr>
          <p:cNvPr id="18" name="Text 16"/>
          <p:cNvSpPr/>
          <p:nvPr/>
        </p:nvSpPr>
        <p:spPr>
          <a:xfrm>
            <a:off x="3868817" y="3892034"/>
            <a:ext cx="220385" cy="275511"/>
          </a:xfrm>
          <a:prstGeom prst="rect">
            <a:avLst/>
          </a:prstGeom>
          <a:noFill/>
          <a:ln/>
        </p:spPr>
        <p:txBody>
          <a:bodyPr wrap="none" lIns="0" tIns="0" rIns="0" bIns="0" rtlCol="0" anchor="t"/>
          <a:lstStyle/>
          <a:p>
            <a:pPr marL="0" indent="0" algn="l">
              <a:lnSpc>
                <a:spcPts val="2750"/>
              </a:lnSpc>
              <a:buNone/>
            </a:pPr>
            <a:r>
              <a:rPr lang="en-US" sz="1700" dirty="0">
                <a:solidFill>
                  <a:srgbClr val="000000"/>
                </a:solidFill>
                <a:latin typeface="Barlow Medium" pitchFamily="34" charset="0"/>
                <a:ea typeface="Barlow Medium" pitchFamily="34" charset="-122"/>
                <a:cs typeface="Barlow Medium" pitchFamily="34" charset="-120"/>
              </a:rPr>
              <a:t>3</a:t>
            </a:r>
            <a:endParaRPr lang="en-US" sz="1700" dirty="0"/>
          </a:p>
        </p:txBody>
      </p:sp>
      <p:sp>
        <p:nvSpPr>
          <p:cNvPr id="19" name="Text 17"/>
          <p:cNvSpPr/>
          <p:nvPr/>
        </p:nvSpPr>
        <p:spPr>
          <a:xfrm>
            <a:off x="941189" y="4489013"/>
            <a:ext cx="2237065" cy="255032"/>
          </a:xfrm>
          <a:prstGeom prst="rect">
            <a:avLst/>
          </a:prstGeom>
          <a:noFill/>
          <a:ln/>
        </p:spPr>
        <p:txBody>
          <a:bodyPr wrap="none" lIns="0" tIns="0" rIns="0" bIns="0" rtlCol="0" anchor="t"/>
          <a:lstStyle/>
          <a:p>
            <a:pPr marL="0" indent="0" algn="l">
              <a:lnSpc>
                <a:spcPts val="2000"/>
              </a:lnSpc>
              <a:buNone/>
            </a:pPr>
            <a:r>
              <a:rPr lang="en-US" sz="1600" dirty="0">
                <a:solidFill>
                  <a:srgbClr val="E5E0DF"/>
                </a:solidFill>
                <a:latin typeface="Barlow Medium" pitchFamily="34" charset="0"/>
                <a:ea typeface="Barlow Medium" pitchFamily="34" charset="-122"/>
                <a:cs typeface="Barlow Medium" pitchFamily="34" charset="-120"/>
              </a:rPr>
              <a:t>Ethical Brand Positioning</a:t>
            </a:r>
            <a:endParaRPr lang="en-US" sz="1600" dirty="0"/>
          </a:p>
        </p:txBody>
      </p:sp>
      <p:sp>
        <p:nvSpPr>
          <p:cNvPr id="20" name="Text 18"/>
          <p:cNvSpPr/>
          <p:nvPr/>
        </p:nvSpPr>
        <p:spPr>
          <a:xfrm>
            <a:off x="941189" y="4854178"/>
            <a:ext cx="6075759" cy="587693"/>
          </a:xfrm>
          <a:prstGeom prst="rect">
            <a:avLst/>
          </a:prstGeom>
          <a:noFill/>
          <a:ln/>
        </p:spPr>
        <p:txBody>
          <a:bodyPr wrap="square" lIns="0" tIns="0" rIns="0" bIns="0" rtlCol="0" anchor="t"/>
          <a:lstStyle/>
          <a:p>
            <a:pPr marL="0" indent="0" algn="l">
              <a:lnSpc>
                <a:spcPts val="2300"/>
              </a:lnSpc>
              <a:buNone/>
            </a:pPr>
            <a:r>
              <a:rPr lang="en-US" sz="1400" dirty="0">
                <a:solidFill>
                  <a:srgbClr val="E5E0DF"/>
                </a:solidFill>
                <a:latin typeface="Barlow" pitchFamily="34" charset="0"/>
                <a:ea typeface="Barlow" pitchFamily="34" charset="-122"/>
                <a:cs typeface="Barlow" pitchFamily="34" charset="-120"/>
              </a:rPr>
              <a:t>Digital instruments strengthen the ethical position of M&amp;S Food as it emphasizes their ethical sourcing and welfare policies citing the M&amp;S ESG report published in 2025. The communication seems authentic and it makes the brand noticeable.</a:t>
            </a:r>
          </a:p>
        </p:txBody>
      </p:sp>
      <p:sp>
        <p:nvSpPr>
          <p:cNvPr id="21" name="Shape 19"/>
          <p:cNvSpPr/>
          <p:nvPr/>
        </p:nvSpPr>
        <p:spPr>
          <a:xfrm>
            <a:off x="7406997" y="4029789"/>
            <a:ext cx="6488668" cy="1618536"/>
          </a:xfrm>
          <a:prstGeom prst="roundRect">
            <a:avLst>
              <a:gd name="adj" fmla="val 6779"/>
            </a:avLst>
          </a:prstGeom>
          <a:solidFill>
            <a:srgbClr val="191718">
              <a:alpha val="95000"/>
            </a:srgbClr>
          </a:solidFill>
          <a:ln/>
        </p:spPr>
      </p:sp>
      <p:sp>
        <p:nvSpPr>
          <p:cNvPr id="22" name="Shape 20"/>
          <p:cNvSpPr/>
          <p:nvPr/>
        </p:nvSpPr>
        <p:spPr>
          <a:xfrm>
            <a:off x="7406997" y="4006929"/>
            <a:ext cx="6488668" cy="91440"/>
          </a:xfrm>
          <a:prstGeom prst="roundRect">
            <a:avLst>
              <a:gd name="adj" fmla="val 84382"/>
            </a:avLst>
          </a:prstGeom>
          <a:solidFill>
            <a:srgbClr val="F65F62"/>
          </a:solidFill>
          <a:ln/>
        </p:spPr>
      </p:sp>
      <p:sp>
        <p:nvSpPr>
          <p:cNvPr id="23" name="Shape 21"/>
          <p:cNvSpPr/>
          <p:nvPr/>
        </p:nvSpPr>
        <p:spPr>
          <a:xfrm>
            <a:off x="10375821" y="3754279"/>
            <a:ext cx="551021" cy="551021"/>
          </a:xfrm>
          <a:prstGeom prst="roundRect">
            <a:avLst>
              <a:gd name="adj" fmla="val 165946"/>
            </a:avLst>
          </a:prstGeom>
          <a:solidFill>
            <a:srgbClr val="F65F62"/>
          </a:solidFill>
          <a:ln/>
        </p:spPr>
      </p:sp>
      <p:sp>
        <p:nvSpPr>
          <p:cNvPr id="24" name="Text 22"/>
          <p:cNvSpPr/>
          <p:nvPr/>
        </p:nvSpPr>
        <p:spPr>
          <a:xfrm>
            <a:off x="10541079" y="3892034"/>
            <a:ext cx="220385" cy="275511"/>
          </a:xfrm>
          <a:prstGeom prst="rect">
            <a:avLst/>
          </a:prstGeom>
          <a:noFill/>
          <a:ln/>
        </p:spPr>
        <p:txBody>
          <a:bodyPr wrap="none" lIns="0" tIns="0" rIns="0" bIns="0" rtlCol="0" anchor="t"/>
          <a:lstStyle/>
          <a:p>
            <a:pPr marL="0" indent="0" algn="l">
              <a:lnSpc>
                <a:spcPts val="2750"/>
              </a:lnSpc>
              <a:buNone/>
            </a:pPr>
            <a:r>
              <a:rPr lang="en-US" sz="1700" dirty="0">
                <a:solidFill>
                  <a:srgbClr val="000000"/>
                </a:solidFill>
                <a:latin typeface="Barlow Medium" pitchFamily="34" charset="0"/>
                <a:ea typeface="Barlow Medium" pitchFamily="34" charset="-122"/>
                <a:cs typeface="Barlow Medium" pitchFamily="34" charset="-120"/>
              </a:rPr>
              <a:t>4</a:t>
            </a:r>
            <a:endParaRPr lang="en-US" sz="1700" dirty="0"/>
          </a:p>
        </p:txBody>
      </p:sp>
      <p:sp>
        <p:nvSpPr>
          <p:cNvPr id="25" name="Text 23"/>
          <p:cNvSpPr/>
          <p:nvPr/>
        </p:nvSpPr>
        <p:spPr>
          <a:xfrm>
            <a:off x="7613452" y="4489013"/>
            <a:ext cx="2073473" cy="255032"/>
          </a:xfrm>
          <a:prstGeom prst="rect">
            <a:avLst/>
          </a:prstGeom>
          <a:noFill/>
          <a:ln/>
        </p:spPr>
        <p:txBody>
          <a:bodyPr wrap="none" lIns="0" tIns="0" rIns="0" bIns="0" rtlCol="0" anchor="t"/>
          <a:lstStyle/>
          <a:p>
            <a:pPr marL="0" indent="0" algn="l">
              <a:lnSpc>
                <a:spcPts val="2000"/>
              </a:lnSpc>
              <a:buNone/>
            </a:pPr>
            <a:r>
              <a:rPr lang="en-US" sz="1600" dirty="0">
                <a:solidFill>
                  <a:srgbClr val="E5E0DF"/>
                </a:solidFill>
                <a:latin typeface="Barlow Medium" pitchFamily="34" charset="0"/>
                <a:ea typeface="Barlow Medium" pitchFamily="34" charset="-122"/>
                <a:cs typeface="Barlow Medium" pitchFamily="34" charset="-120"/>
              </a:rPr>
              <a:t>Enhanced Convenience</a:t>
            </a:r>
            <a:endParaRPr lang="en-US" sz="1600" dirty="0"/>
          </a:p>
        </p:txBody>
      </p:sp>
      <p:sp>
        <p:nvSpPr>
          <p:cNvPr id="26" name="Text 24"/>
          <p:cNvSpPr/>
          <p:nvPr/>
        </p:nvSpPr>
        <p:spPr>
          <a:xfrm>
            <a:off x="7613452" y="4854178"/>
            <a:ext cx="6075759" cy="587693"/>
          </a:xfrm>
          <a:prstGeom prst="rect">
            <a:avLst/>
          </a:prstGeom>
          <a:noFill/>
          <a:ln/>
        </p:spPr>
        <p:txBody>
          <a:bodyPr wrap="square" lIns="0" tIns="0" rIns="0" bIns="0" rtlCol="0" anchor="t"/>
          <a:lstStyle/>
          <a:p>
            <a:pPr marL="0" indent="0" algn="l">
              <a:lnSpc>
                <a:spcPts val="2300"/>
              </a:lnSpc>
              <a:buNone/>
            </a:pPr>
            <a:r>
              <a:rPr lang="en-US" sz="1400" dirty="0">
                <a:solidFill>
                  <a:srgbClr val="E5E0DF"/>
                </a:solidFill>
                <a:latin typeface="Barlow" pitchFamily="34" charset="0"/>
                <a:ea typeface="Barlow" pitchFamily="34" charset="-122"/>
                <a:cs typeface="Barlow" pitchFamily="34" charset="-120"/>
              </a:rPr>
              <a:t>The application eliminates much of the grinding of the shopping process, providing easy maneuverability and enough bite-sized interactions that keep users glued to the application.</a:t>
            </a:r>
          </a:p>
        </p:txBody>
      </p:sp>
      <p:sp>
        <p:nvSpPr>
          <p:cNvPr id="27" name="Shape 25"/>
          <p:cNvSpPr/>
          <p:nvPr/>
        </p:nvSpPr>
        <p:spPr>
          <a:xfrm>
            <a:off x="734735" y="6107430"/>
            <a:ext cx="6488668" cy="1618536"/>
          </a:xfrm>
          <a:prstGeom prst="roundRect">
            <a:avLst>
              <a:gd name="adj" fmla="val 6779"/>
            </a:avLst>
          </a:prstGeom>
          <a:solidFill>
            <a:srgbClr val="191718">
              <a:alpha val="95000"/>
            </a:srgbClr>
          </a:solidFill>
          <a:ln/>
        </p:spPr>
      </p:sp>
      <p:sp>
        <p:nvSpPr>
          <p:cNvPr id="28" name="Shape 26"/>
          <p:cNvSpPr/>
          <p:nvPr/>
        </p:nvSpPr>
        <p:spPr>
          <a:xfrm>
            <a:off x="734735" y="6084570"/>
            <a:ext cx="6488668" cy="91440"/>
          </a:xfrm>
          <a:prstGeom prst="roundRect">
            <a:avLst>
              <a:gd name="adj" fmla="val 84382"/>
            </a:avLst>
          </a:prstGeom>
          <a:solidFill>
            <a:srgbClr val="F65F62"/>
          </a:solidFill>
          <a:ln/>
        </p:spPr>
      </p:sp>
      <p:sp>
        <p:nvSpPr>
          <p:cNvPr id="29" name="Shape 27"/>
          <p:cNvSpPr/>
          <p:nvPr/>
        </p:nvSpPr>
        <p:spPr>
          <a:xfrm>
            <a:off x="3703558" y="5831919"/>
            <a:ext cx="551021" cy="551021"/>
          </a:xfrm>
          <a:prstGeom prst="roundRect">
            <a:avLst>
              <a:gd name="adj" fmla="val 165946"/>
            </a:avLst>
          </a:prstGeom>
          <a:solidFill>
            <a:srgbClr val="F65F62"/>
          </a:solidFill>
          <a:ln/>
        </p:spPr>
      </p:sp>
      <p:sp>
        <p:nvSpPr>
          <p:cNvPr id="30" name="Text 28"/>
          <p:cNvSpPr/>
          <p:nvPr/>
        </p:nvSpPr>
        <p:spPr>
          <a:xfrm>
            <a:off x="3868817" y="5969675"/>
            <a:ext cx="220385" cy="275511"/>
          </a:xfrm>
          <a:prstGeom prst="rect">
            <a:avLst/>
          </a:prstGeom>
          <a:noFill/>
          <a:ln/>
        </p:spPr>
        <p:txBody>
          <a:bodyPr wrap="none" lIns="0" tIns="0" rIns="0" bIns="0" rtlCol="0" anchor="t"/>
          <a:lstStyle/>
          <a:p>
            <a:pPr marL="0" indent="0" algn="l">
              <a:lnSpc>
                <a:spcPts val="2750"/>
              </a:lnSpc>
              <a:buNone/>
            </a:pPr>
            <a:r>
              <a:rPr lang="en-US" sz="1700" dirty="0">
                <a:solidFill>
                  <a:srgbClr val="000000"/>
                </a:solidFill>
                <a:latin typeface="Barlow Medium" pitchFamily="34" charset="0"/>
                <a:ea typeface="Barlow Medium" pitchFamily="34" charset="-122"/>
                <a:cs typeface="Barlow Medium" pitchFamily="34" charset="-120"/>
              </a:rPr>
              <a:t>5</a:t>
            </a:r>
            <a:endParaRPr lang="en-US" sz="1700" dirty="0"/>
          </a:p>
        </p:txBody>
      </p:sp>
      <p:sp>
        <p:nvSpPr>
          <p:cNvPr id="31" name="Text 29"/>
          <p:cNvSpPr/>
          <p:nvPr/>
        </p:nvSpPr>
        <p:spPr>
          <a:xfrm>
            <a:off x="941189" y="6566654"/>
            <a:ext cx="2179677" cy="255032"/>
          </a:xfrm>
          <a:prstGeom prst="rect">
            <a:avLst/>
          </a:prstGeom>
          <a:noFill/>
          <a:ln/>
        </p:spPr>
        <p:txBody>
          <a:bodyPr wrap="none" lIns="0" tIns="0" rIns="0" bIns="0" rtlCol="0" anchor="t"/>
          <a:lstStyle/>
          <a:p>
            <a:pPr marL="0" indent="0" algn="l">
              <a:lnSpc>
                <a:spcPts val="2000"/>
              </a:lnSpc>
              <a:buNone/>
            </a:pPr>
            <a:r>
              <a:rPr lang="en-US" sz="1600" dirty="0">
                <a:solidFill>
                  <a:srgbClr val="E5E0DF"/>
                </a:solidFill>
                <a:latin typeface="Barlow Medium" pitchFamily="34" charset="0"/>
                <a:ea typeface="Barlow Medium" pitchFamily="34" charset="-122"/>
                <a:cs typeface="Barlow Medium" pitchFamily="34" charset="-120"/>
              </a:rPr>
              <a:t>Multichannel Experience</a:t>
            </a:r>
            <a:endParaRPr lang="en-US" sz="1600" dirty="0"/>
          </a:p>
        </p:txBody>
      </p:sp>
      <p:sp>
        <p:nvSpPr>
          <p:cNvPr id="32" name="Text 30"/>
          <p:cNvSpPr/>
          <p:nvPr/>
        </p:nvSpPr>
        <p:spPr>
          <a:xfrm>
            <a:off x="941189" y="6931819"/>
            <a:ext cx="6075759" cy="587693"/>
          </a:xfrm>
          <a:prstGeom prst="rect">
            <a:avLst/>
          </a:prstGeom>
          <a:noFill/>
          <a:ln/>
        </p:spPr>
        <p:txBody>
          <a:bodyPr wrap="square" lIns="0" tIns="0" rIns="0" bIns="0" rtlCol="0" anchor="t"/>
          <a:lstStyle/>
          <a:p>
            <a:pPr marL="0" indent="0" algn="l">
              <a:lnSpc>
                <a:spcPts val="2300"/>
              </a:lnSpc>
              <a:buNone/>
            </a:pPr>
            <a:r>
              <a:rPr lang="en-US" sz="1400" dirty="0">
                <a:solidFill>
                  <a:srgbClr val="E5E0DF"/>
                </a:solidFill>
                <a:latin typeface="Barlow" pitchFamily="34" charset="0"/>
                <a:ea typeface="Barlow" pitchFamily="34" charset="-122"/>
                <a:cs typeface="Barlow" pitchFamily="34" charset="-120"/>
              </a:rPr>
              <a:t>The online site and the app are integrated to create a real seamless multichannel experience and one can easily skip through the web to brick-and-mortar without the slightest of glitches.</a:t>
            </a:r>
          </a:p>
        </p:txBody>
      </p:sp>
      <p:sp>
        <p:nvSpPr>
          <p:cNvPr id="33" name="Shape 31"/>
          <p:cNvSpPr/>
          <p:nvPr/>
        </p:nvSpPr>
        <p:spPr>
          <a:xfrm>
            <a:off x="7406997" y="6107430"/>
            <a:ext cx="6488668" cy="1618536"/>
          </a:xfrm>
          <a:prstGeom prst="roundRect">
            <a:avLst>
              <a:gd name="adj" fmla="val 6779"/>
            </a:avLst>
          </a:prstGeom>
          <a:solidFill>
            <a:srgbClr val="191718">
              <a:alpha val="95000"/>
            </a:srgbClr>
          </a:solidFill>
          <a:ln/>
        </p:spPr>
      </p:sp>
      <p:sp>
        <p:nvSpPr>
          <p:cNvPr id="34" name="Shape 32"/>
          <p:cNvSpPr/>
          <p:nvPr/>
        </p:nvSpPr>
        <p:spPr>
          <a:xfrm>
            <a:off x="7406997" y="6084570"/>
            <a:ext cx="6488668" cy="91440"/>
          </a:xfrm>
          <a:prstGeom prst="roundRect">
            <a:avLst>
              <a:gd name="adj" fmla="val 84382"/>
            </a:avLst>
          </a:prstGeom>
          <a:solidFill>
            <a:srgbClr val="F65F62"/>
          </a:solidFill>
          <a:ln/>
        </p:spPr>
      </p:sp>
      <p:sp>
        <p:nvSpPr>
          <p:cNvPr id="35" name="Shape 33"/>
          <p:cNvSpPr/>
          <p:nvPr/>
        </p:nvSpPr>
        <p:spPr>
          <a:xfrm>
            <a:off x="10375821" y="5831919"/>
            <a:ext cx="551021" cy="551021"/>
          </a:xfrm>
          <a:prstGeom prst="roundRect">
            <a:avLst>
              <a:gd name="adj" fmla="val 165946"/>
            </a:avLst>
          </a:prstGeom>
          <a:solidFill>
            <a:srgbClr val="F65F62"/>
          </a:solidFill>
          <a:ln/>
        </p:spPr>
      </p:sp>
      <p:sp>
        <p:nvSpPr>
          <p:cNvPr id="36" name="Text 34"/>
          <p:cNvSpPr/>
          <p:nvPr/>
        </p:nvSpPr>
        <p:spPr>
          <a:xfrm>
            <a:off x="10541079" y="5969675"/>
            <a:ext cx="220385" cy="275511"/>
          </a:xfrm>
          <a:prstGeom prst="rect">
            <a:avLst/>
          </a:prstGeom>
          <a:noFill/>
          <a:ln/>
        </p:spPr>
        <p:txBody>
          <a:bodyPr wrap="none" lIns="0" tIns="0" rIns="0" bIns="0" rtlCol="0" anchor="t"/>
          <a:lstStyle/>
          <a:p>
            <a:pPr marL="0" indent="0" algn="l">
              <a:lnSpc>
                <a:spcPts val="2750"/>
              </a:lnSpc>
              <a:buNone/>
            </a:pPr>
            <a:r>
              <a:rPr lang="en-US" sz="1700" dirty="0">
                <a:solidFill>
                  <a:srgbClr val="000000"/>
                </a:solidFill>
                <a:latin typeface="Barlow Medium" pitchFamily="34" charset="0"/>
                <a:ea typeface="Barlow Medium" pitchFamily="34" charset="-122"/>
                <a:cs typeface="Barlow Medium" pitchFamily="34" charset="-120"/>
              </a:rPr>
              <a:t>6</a:t>
            </a:r>
            <a:endParaRPr lang="en-US" sz="1700" dirty="0"/>
          </a:p>
        </p:txBody>
      </p:sp>
      <p:sp>
        <p:nvSpPr>
          <p:cNvPr id="37" name="Text 35"/>
          <p:cNvSpPr/>
          <p:nvPr/>
        </p:nvSpPr>
        <p:spPr>
          <a:xfrm>
            <a:off x="7613452" y="6566654"/>
            <a:ext cx="2041208" cy="255032"/>
          </a:xfrm>
          <a:prstGeom prst="rect">
            <a:avLst/>
          </a:prstGeom>
          <a:noFill/>
          <a:ln/>
        </p:spPr>
        <p:txBody>
          <a:bodyPr wrap="none" lIns="0" tIns="0" rIns="0" bIns="0" rtlCol="0" anchor="t"/>
          <a:lstStyle/>
          <a:p>
            <a:pPr marL="0" indent="0" algn="l">
              <a:lnSpc>
                <a:spcPts val="2000"/>
              </a:lnSpc>
              <a:buNone/>
            </a:pPr>
            <a:r>
              <a:rPr lang="en-US" sz="1600" dirty="0">
                <a:solidFill>
                  <a:srgbClr val="E5E0DF"/>
                </a:solidFill>
                <a:latin typeface="Barlow Medium" pitchFamily="34" charset="0"/>
                <a:ea typeface="Barlow Medium" pitchFamily="34" charset="-122"/>
                <a:cs typeface="Barlow Medium" pitchFamily="34" charset="-120"/>
              </a:rPr>
              <a:t>Customer Retention</a:t>
            </a:r>
            <a:endParaRPr lang="en-US" sz="1600" dirty="0"/>
          </a:p>
        </p:txBody>
      </p:sp>
      <p:sp>
        <p:nvSpPr>
          <p:cNvPr id="38" name="Text 36"/>
          <p:cNvSpPr/>
          <p:nvPr/>
        </p:nvSpPr>
        <p:spPr>
          <a:xfrm>
            <a:off x="7613452" y="6931819"/>
            <a:ext cx="6075759" cy="587693"/>
          </a:xfrm>
          <a:prstGeom prst="rect">
            <a:avLst/>
          </a:prstGeom>
          <a:noFill/>
          <a:ln/>
        </p:spPr>
        <p:txBody>
          <a:bodyPr wrap="square" lIns="0" tIns="0" rIns="0" bIns="0" rtlCol="0" anchor="t"/>
          <a:lstStyle/>
          <a:p>
            <a:pPr marL="0" indent="0" algn="l">
              <a:lnSpc>
                <a:spcPts val="2300"/>
              </a:lnSpc>
              <a:buNone/>
            </a:pPr>
            <a:r>
              <a:rPr lang="en-US" sz="1400" dirty="0">
                <a:solidFill>
                  <a:srgbClr val="E5E0DF"/>
                </a:solidFill>
                <a:latin typeface="Barlow" pitchFamily="34" charset="0"/>
                <a:ea typeface="Barlow" pitchFamily="34" charset="-122"/>
                <a:cs typeface="Barlow" pitchFamily="34" charset="-120"/>
              </a:rPr>
              <a:t>These are obviously effective to retain the customers and drive repeat purchases - that is the final victory of the company.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blipFill dpi="0" rotWithShape="1">
          <a:blip r:embed="rId3">
            <a:lum/>
            <a:extLst>
              <a:ext uri="{837473B0-CC2E-450A-ABE3-18F120FF3D39}">
                <a1611:picAttrSrcUrl xmlns:a1611="http://schemas.microsoft.com/office/drawing/2016/11/main" r:id="rId4"/>
              </a:ext>
            </a:extLst>
          </a:blip>
          <a:srcRect/>
          <a:tile tx="0" ty="0" sx="100000" sy="100000" flip="none" algn="tl"/>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114EA0-6A71-18BC-4789-0FC6638C32D1}"/>
              </a:ext>
            </a:extLst>
          </p:cNvPr>
          <p:cNvPicPr>
            <a:picLocks noChangeAspect="1"/>
          </p:cNvPicPr>
          <p:nvPr/>
        </p:nvPicPr>
        <p:blipFill>
          <a:blip r:embed="rId5"/>
          <a:stretch>
            <a:fillRect/>
          </a:stretch>
        </p:blipFill>
        <p:spPr>
          <a:xfrm>
            <a:off x="0" y="0"/>
            <a:ext cx="14630400" cy="8229600"/>
          </a:xfrm>
          <a:prstGeom prst="rect">
            <a:avLst/>
          </a:prstGeom>
        </p:spPr>
      </p:pic>
      <p:sp>
        <p:nvSpPr>
          <p:cNvPr id="2" name="Text 0"/>
          <p:cNvSpPr/>
          <p:nvPr/>
        </p:nvSpPr>
        <p:spPr>
          <a:xfrm>
            <a:off x="881063" y="943689"/>
            <a:ext cx="11765756" cy="611981"/>
          </a:xfrm>
          <a:prstGeom prst="rect">
            <a:avLst/>
          </a:prstGeom>
          <a:noFill/>
          <a:ln/>
        </p:spPr>
        <p:txBody>
          <a:bodyPr wrap="none" lIns="0" tIns="0" rIns="0" bIns="0" rtlCol="0" anchor="t"/>
          <a:lstStyle/>
          <a:p>
            <a:pPr marL="0" indent="0" algn="l">
              <a:lnSpc>
                <a:spcPts val="4800"/>
              </a:lnSpc>
              <a:buNone/>
            </a:pPr>
            <a:r>
              <a:rPr lang="en-US" sz="3850" dirty="0">
                <a:solidFill>
                  <a:srgbClr val="FFFFFF"/>
                </a:solidFill>
                <a:latin typeface="Barlow Medium" pitchFamily="34" charset="0"/>
                <a:ea typeface="Barlow Medium" pitchFamily="34" charset="-122"/>
                <a:cs typeface="Barlow Medium" pitchFamily="34" charset="-120"/>
              </a:rPr>
              <a:t>Social Media Marketing: M&amp;S Food's Engaging Narrative</a:t>
            </a:r>
            <a:endParaRPr lang="en-US" sz="3850" dirty="0"/>
          </a:p>
        </p:txBody>
      </p:sp>
      <p:pic>
        <p:nvPicPr>
          <p:cNvPr id="3" name="Image 0" descr="preencoded.png"/>
          <p:cNvPicPr>
            <a:picLocks noChangeAspect="1"/>
          </p:cNvPicPr>
          <p:nvPr/>
        </p:nvPicPr>
        <p:blipFill>
          <a:blip r:embed="rId6"/>
          <a:stretch>
            <a:fillRect/>
          </a:stretch>
        </p:blipFill>
        <p:spPr>
          <a:xfrm>
            <a:off x="888683" y="2138124"/>
            <a:ext cx="3285768" cy="2643426"/>
          </a:xfrm>
          <a:prstGeom prst="rect">
            <a:avLst/>
          </a:prstGeom>
        </p:spPr>
      </p:pic>
      <p:pic>
        <p:nvPicPr>
          <p:cNvPr id="4" name="Image 1" descr="preencoded.png"/>
          <p:cNvPicPr>
            <a:picLocks noChangeAspect="1"/>
          </p:cNvPicPr>
          <p:nvPr/>
        </p:nvPicPr>
        <p:blipFill>
          <a:blip r:embed="rId7"/>
          <a:stretch>
            <a:fillRect/>
          </a:stretch>
        </p:blipFill>
        <p:spPr>
          <a:xfrm>
            <a:off x="4350663" y="2138124"/>
            <a:ext cx="4607481" cy="2643426"/>
          </a:xfrm>
          <a:prstGeom prst="rect">
            <a:avLst/>
          </a:prstGeom>
        </p:spPr>
      </p:pic>
      <p:pic>
        <p:nvPicPr>
          <p:cNvPr id="5" name="Image 2" descr="preencoded.png"/>
          <p:cNvPicPr>
            <a:picLocks noChangeAspect="1"/>
          </p:cNvPicPr>
          <p:nvPr/>
        </p:nvPicPr>
        <p:blipFill>
          <a:blip r:embed="rId8"/>
          <a:stretch>
            <a:fillRect/>
          </a:stretch>
        </p:blipFill>
        <p:spPr>
          <a:xfrm>
            <a:off x="9134356" y="2138124"/>
            <a:ext cx="4607481" cy="2643426"/>
          </a:xfrm>
          <a:prstGeom prst="rect">
            <a:avLst/>
          </a:prstGeom>
        </p:spPr>
      </p:pic>
      <p:sp>
        <p:nvSpPr>
          <p:cNvPr id="6" name="Text 1"/>
          <p:cNvSpPr/>
          <p:nvPr/>
        </p:nvSpPr>
        <p:spPr>
          <a:xfrm>
            <a:off x="881063" y="5171242"/>
            <a:ext cx="12868275" cy="2114550"/>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M&amp;S Food is exceptional in storytelling on social media. Instagram boils down to turning on the camera to capture high-end food stories and in most cases, including the farmers and producers of the food they sell. Sustainability projects and the greater Plan A initiatives are displayed on posts, and the ethical atmosphere is kept in the limelight. YouTube immerses in the videos of recipes and stories about the brand and immerses us into the M and S world. All these channels have real-time chats which are instrumental in building trust and feeling of community. This open brand story does not only make them unique but also creates emotional attachment (M&amp;S, 2024).</a:t>
            </a:r>
            <a:endParaRPr lang="en-US" sz="1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EA3B4643-954E-A7BA-F796-C790854F82FD}"/>
              </a:ext>
            </a:extLst>
          </p:cNvPr>
          <p:cNvPicPr>
            <a:picLocks noChangeAspect="1"/>
          </p:cNvPicPr>
          <p:nvPr/>
        </p:nvPicPr>
        <p:blipFill>
          <a:blip r:embed="rId3"/>
          <a:stretch>
            <a:fillRect/>
          </a:stretch>
        </p:blipFill>
        <p:spPr>
          <a:xfrm>
            <a:off x="0" y="0"/>
            <a:ext cx="14630400" cy="8229600"/>
          </a:xfrm>
          <a:prstGeom prst="rect">
            <a:avLst/>
          </a:prstGeom>
        </p:spPr>
      </p:pic>
      <p:sp>
        <p:nvSpPr>
          <p:cNvPr id="2" name="Text 0"/>
          <p:cNvSpPr/>
          <p:nvPr/>
        </p:nvSpPr>
        <p:spPr>
          <a:xfrm>
            <a:off x="881063" y="868799"/>
            <a:ext cx="12868275" cy="1223963"/>
          </a:xfrm>
          <a:prstGeom prst="rect">
            <a:avLst/>
          </a:prstGeom>
          <a:noFill/>
          <a:ln/>
        </p:spPr>
        <p:txBody>
          <a:bodyPr wrap="square" lIns="0" tIns="0" rIns="0" bIns="0" rtlCol="0" anchor="t"/>
          <a:lstStyle/>
          <a:p>
            <a:pPr marL="0" indent="0" algn="l">
              <a:lnSpc>
                <a:spcPts val="4800"/>
              </a:lnSpc>
              <a:buNone/>
            </a:pPr>
            <a:r>
              <a:rPr lang="en-US" sz="3850" dirty="0">
                <a:solidFill>
                  <a:srgbClr val="FFFFFF"/>
                </a:solidFill>
                <a:latin typeface="Barlow Medium" pitchFamily="34" charset="0"/>
                <a:ea typeface="Barlow Medium" pitchFamily="34" charset="-122"/>
                <a:cs typeface="Barlow Medium" pitchFamily="34" charset="-120"/>
              </a:rPr>
              <a:t>Critical Evaluation: Performance Outcomes &amp; Future Outlook</a:t>
            </a:r>
            <a:endParaRPr lang="en-US" sz="3850" dirty="0"/>
          </a:p>
        </p:txBody>
      </p:sp>
      <p:sp>
        <p:nvSpPr>
          <p:cNvPr id="3" name="Shape 1"/>
          <p:cNvSpPr/>
          <p:nvPr/>
        </p:nvSpPr>
        <p:spPr>
          <a:xfrm>
            <a:off x="881063" y="2533293"/>
            <a:ext cx="4142542" cy="2656046"/>
          </a:xfrm>
          <a:prstGeom prst="roundRect">
            <a:avLst>
              <a:gd name="adj" fmla="val 3484"/>
            </a:avLst>
          </a:prstGeom>
          <a:solidFill>
            <a:srgbClr val="790709"/>
          </a:solidFill>
          <a:ln w="7620">
            <a:solidFill>
              <a:srgbClr val="922022"/>
            </a:solidFill>
            <a:prstDash val="solid"/>
          </a:ln>
        </p:spPr>
      </p:sp>
      <p:sp>
        <p:nvSpPr>
          <p:cNvPr id="4" name="Text 2"/>
          <p:cNvSpPr/>
          <p:nvPr/>
        </p:nvSpPr>
        <p:spPr>
          <a:xfrm>
            <a:off x="1108948" y="2761178"/>
            <a:ext cx="3553897" cy="305991"/>
          </a:xfrm>
          <a:prstGeom prst="rect">
            <a:avLst/>
          </a:prstGeom>
          <a:noFill/>
          <a:ln/>
        </p:spPr>
        <p:txBody>
          <a:bodyPr wrap="none" lIns="0" tIns="0" rIns="0" bIns="0" rtlCol="0" anchor="t"/>
          <a:lstStyle/>
          <a:p>
            <a:pPr marL="0" indent="0" algn="l">
              <a:lnSpc>
                <a:spcPts val="2400"/>
              </a:lnSpc>
              <a:buNone/>
            </a:pPr>
            <a:r>
              <a:rPr lang="en-US" sz="1900" dirty="0">
                <a:solidFill>
                  <a:srgbClr val="E5E0DF"/>
                </a:solidFill>
                <a:latin typeface="Barlow Medium" pitchFamily="34" charset="0"/>
                <a:ea typeface="Barlow Medium" pitchFamily="34" charset="-122"/>
                <a:cs typeface="Barlow Medium" pitchFamily="34" charset="-120"/>
              </a:rPr>
              <a:t>Increased Customer Engagement</a:t>
            </a:r>
            <a:endParaRPr lang="en-US" sz="1900" dirty="0"/>
          </a:p>
        </p:txBody>
      </p:sp>
      <p:sp>
        <p:nvSpPr>
          <p:cNvPr id="5" name="Text 3"/>
          <p:cNvSpPr/>
          <p:nvPr/>
        </p:nvSpPr>
        <p:spPr>
          <a:xfrm>
            <a:off x="1108947" y="3199328"/>
            <a:ext cx="3907035" cy="1762125"/>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Digital tools have evidently increased the level of engagement, that is, with the rising number of Sparks users and with more intelligent personalization, referring to the findings given by Microsoft in 2023.</a:t>
            </a:r>
          </a:p>
        </p:txBody>
      </p:sp>
      <p:sp>
        <p:nvSpPr>
          <p:cNvPr id="6" name="Shape 4"/>
          <p:cNvSpPr/>
          <p:nvPr/>
        </p:nvSpPr>
        <p:spPr>
          <a:xfrm>
            <a:off x="5243870" y="2533293"/>
            <a:ext cx="4142542" cy="2656046"/>
          </a:xfrm>
          <a:prstGeom prst="roundRect">
            <a:avLst>
              <a:gd name="adj" fmla="val 3484"/>
            </a:avLst>
          </a:prstGeom>
          <a:solidFill>
            <a:srgbClr val="790709"/>
          </a:solidFill>
          <a:ln w="7620">
            <a:solidFill>
              <a:srgbClr val="922022"/>
            </a:solidFill>
            <a:prstDash val="solid"/>
          </a:ln>
        </p:spPr>
      </p:sp>
      <p:sp>
        <p:nvSpPr>
          <p:cNvPr id="7" name="Text 5"/>
          <p:cNvSpPr/>
          <p:nvPr/>
        </p:nvSpPr>
        <p:spPr>
          <a:xfrm>
            <a:off x="5471755" y="2761178"/>
            <a:ext cx="2885003" cy="305991"/>
          </a:xfrm>
          <a:prstGeom prst="rect">
            <a:avLst/>
          </a:prstGeom>
          <a:noFill/>
          <a:ln/>
        </p:spPr>
        <p:txBody>
          <a:bodyPr wrap="none" lIns="0" tIns="0" rIns="0" bIns="0" rtlCol="0" anchor="t"/>
          <a:lstStyle/>
          <a:p>
            <a:pPr marL="0" indent="0" algn="l">
              <a:lnSpc>
                <a:spcPts val="2400"/>
              </a:lnSpc>
              <a:buNone/>
            </a:pPr>
            <a:r>
              <a:rPr lang="en-US" sz="1900" dirty="0">
                <a:solidFill>
                  <a:srgbClr val="E5E0DF"/>
                </a:solidFill>
                <a:latin typeface="Barlow Medium" pitchFamily="34" charset="0"/>
                <a:ea typeface="Barlow Medium" pitchFamily="34" charset="-122"/>
                <a:cs typeface="Barlow Medium" pitchFamily="34" charset="-120"/>
              </a:rPr>
              <a:t>Brand Awareness &amp; Loyalty</a:t>
            </a:r>
            <a:endParaRPr lang="en-US" sz="1900" dirty="0"/>
          </a:p>
        </p:txBody>
      </p:sp>
      <p:sp>
        <p:nvSpPr>
          <p:cNvPr id="8" name="Text 6"/>
          <p:cNvSpPr/>
          <p:nvPr/>
        </p:nvSpPr>
        <p:spPr>
          <a:xfrm>
            <a:off x="5471755" y="3199328"/>
            <a:ext cx="3686770" cy="1409700"/>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Brand awareness has been spurred and good customer loyalty established through social media, which has strengthened the market presence of M&amp;S in a competitive environment.</a:t>
            </a:r>
          </a:p>
        </p:txBody>
      </p:sp>
      <p:sp>
        <p:nvSpPr>
          <p:cNvPr id="9" name="Shape 7"/>
          <p:cNvSpPr/>
          <p:nvPr/>
        </p:nvSpPr>
        <p:spPr>
          <a:xfrm>
            <a:off x="9606677" y="2533293"/>
            <a:ext cx="4142542" cy="2656046"/>
          </a:xfrm>
          <a:prstGeom prst="roundRect">
            <a:avLst>
              <a:gd name="adj" fmla="val 3484"/>
            </a:avLst>
          </a:prstGeom>
          <a:solidFill>
            <a:srgbClr val="790709"/>
          </a:solidFill>
          <a:ln w="7620">
            <a:solidFill>
              <a:srgbClr val="922022"/>
            </a:solidFill>
            <a:prstDash val="solid"/>
          </a:ln>
        </p:spPr>
      </p:sp>
      <p:sp>
        <p:nvSpPr>
          <p:cNvPr id="10" name="Text 8"/>
          <p:cNvSpPr/>
          <p:nvPr/>
        </p:nvSpPr>
        <p:spPr>
          <a:xfrm>
            <a:off x="9834562" y="2761178"/>
            <a:ext cx="3686770" cy="611981"/>
          </a:xfrm>
          <a:prstGeom prst="rect">
            <a:avLst/>
          </a:prstGeom>
          <a:noFill/>
          <a:ln/>
        </p:spPr>
        <p:txBody>
          <a:bodyPr wrap="square" lIns="0" tIns="0" rIns="0" bIns="0" rtlCol="0" anchor="t"/>
          <a:lstStyle/>
          <a:p>
            <a:pPr marL="0" indent="0" algn="l">
              <a:lnSpc>
                <a:spcPts val="2400"/>
              </a:lnSpc>
              <a:buNone/>
            </a:pPr>
            <a:r>
              <a:rPr lang="en-US" sz="1900" dirty="0">
                <a:solidFill>
                  <a:srgbClr val="E5E0DF"/>
                </a:solidFill>
                <a:latin typeface="Barlow Medium" pitchFamily="34" charset="0"/>
                <a:ea typeface="Barlow Medium" pitchFamily="34" charset="-122"/>
                <a:cs typeface="Barlow Medium" pitchFamily="34" charset="-120"/>
              </a:rPr>
              <a:t>Strengthened Premium Positioning</a:t>
            </a:r>
            <a:endParaRPr lang="en-US" sz="1900" dirty="0"/>
          </a:p>
        </p:txBody>
      </p:sp>
      <p:sp>
        <p:nvSpPr>
          <p:cNvPr id="11" name="Text 9"/>
          <p:cNvSpPr/>
          <p:nvPr/>
        </p:nvSpPr>
        <p:spPr>
          <a:xfrm>
            <a:off x="9834562" y="3505319"/>
            <a:ext cx="3686770" cy="1409700"/>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The repeated ethical communication also gives the brand a more high-quality appearance and appeals directly to their intended audience.</a:t>
            </a:r>
          </a:p>
        </p:txBody>
      </p:sp>
      <p:sp>
        <p:nvSpPr>
          <p:cNvPr id="12" name="Shape 10"/>
          <p:cNvSpPr/>
          <p:nvPr/>
        </p:nvSpPr>
        <p:spPr>
          <a:xfrm>
            <a:off x="881063" y="5409605"/>
            <a:ext cx="6323886" cy="1951196"/>
          </a:xfrm>
          <a:prstGeom prst="roundRect">
            <a:avLst>
              <a:gd name="adj" fmla="val 4742"/>
            </a:avLst>
          </a:prstGeom>
          <a:solidFill>
            <a:srgbClr val="790709"/>
          </a:solidFill>
          <a:ln w="7620">
            <a:solidFill>
              <a:srgbClr val="922022"/>
            </a:solidFill>
            <a:prstDash val="solid"/>
          </a:ln>
        </p:spPr>
      </p:sp>
      <p:sp>
        <p:nvSpPr>
          <p:cNvPr id="13" name="Text 11"/>
          <p:cNvSpPr/>
          <p:nvPr/>
        </p:nvSpPr>
        <p:spPr>
          <a:xfrm>
            <a:off x="1108948" y="5637490"/>
            <a:ext cx="2447687" cy="305991"/>
          </a:xfrm>
          <a:prstGeom prst="rect">
            <a:avLst/>
          </a:prstGeom>
          <a:noFill/>
          <a:ln/>
        </p:spPr>
        <p:txBody>
          <a:bodyPr wrap="none" lIns="0" tIns="0" rIns="0" bIns="0" rtlCol="0" anchor="t"/>
          <a:lstStyle/>
          <a:p>
            <a:pPr marL="0" indent="0" algn="l">
              <a:lnSpc>
                <a:spcPts val="2400"/>
              </a:lnSpc>
              <a:buNone/>
            </a:pPr>
            <a:r>
              <a:rPr lang="en-US" sz="1900" dirty="0">
                <a:solidFill>
                  <a:srgbClr val="E5E0DF"/>
                </a:solidFill>
                <a:latin typeface="Barlow Medium" pitchFamily="34" charset="0"/>
                <a:ea typeface="Barlow Medium" pitchFamily="34" charset="-122"/>
                <a:cs typeface="Barlow Medium" pitchFamily="34" charset="-120"/>
              </a:rPr>
              <a:t>Cyber-Attack Impact</a:t>
            </a:r>
            <a:endParaRPr lang="en-US" sz="1900" dirty="0"/>
          </a:p>
        </p:txBody>
      </p:sp>
      <p:sp>
        <p:nvSpPr>
          <p:cNvPr id="14" name="Text 12"/>
          <p:cNvSpPr/>
          <p:nvPr/>
        </p:nvSpPr>
        <p:spPr>
          <a:xfrm>
            <a:off x="1108948" y="6075640"/>
            <a:ext cx="5868114" cy="1057275"/>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Nonetheless, a severe cyber-attack completely indicated the loss of customer confidence (MTI, 2025), which has demonstrated certain significant flaws in data protection.</a:t>
            </a:r>
            <a:endParaRPr lang="en-US" sz="1700" dirty="0"/>
          </a:p>
        </p:txBody>
      </p:sp>
      <p:sp>
        <p:nvSpPr>
          <p:cNvPr id="15" name="Shape 13"/>
          <p:cNvSpPr/>
          <p:nvPr/>
        </p:nvSpPr>
        <p:spPr>
          <a:xfrm>
            <a:off x="7425214" y="5409605"/>
            <a:ext cx="6324005" cy="1951196"/>
          </a:xfrm>
          <a:prstGeom prst="roundRect">
            <a:avLst>
              <a:gd name="adj" fmla="val 4742"/>
            </a:avLst>
          </a:prstGeom>
          <a:solidFill>
            <a:srgbClr val="790709"/>
          </a:solidFill>
          <a:ln w="7620">
            <a:solidFill>
              <a:srgbClr val="922022"/>
            </a:solidFill>
            <a:prstDash val="solid"/>
          </a:ln>
        </p:spPr>
      </p:sp>
      <p:sp>
        <p:nvSpPr>
          <p:cNvPr id="16" name="Text 14"/>
          <p:cNvSpPr/>
          <p:nvPr/>
        </p:nvSpPr>
        <p:spPr>
          <a:xfrm>
            <a:off x="7653099" y="5637490"/>
            <a:ext cx="3065740" cy="305991"/>
          </a:xfrm>
          <a:prstGeom prst="rect">
            <a:avLst/>
          </a:prstGeom>
          <a:noFill/>
          <a:ln/>
        </p:spPr>
        <p:txBody>
          <a:bodyPr wrap="none" lIns="0" tIns="0" rIns="0" bIns="0" rtlCol="0" anchor="t"/>
          <a:lstStyle/>
          <a:p>
            <a:pPr marL="0" indent="0" algn="l">
              <a:lnSpc>
                <a:spcPts val="2400"/>
              </a:lnSpc>
              <a:buNone/>
            </a:pPr>
            <a:r>
              <a:rPr lang="en-US" sz="1900" dirty="0">
                <a:solidFill>
                  <a:srgbClr val="E5E0DF"/>
                </a:solidFill>
                <a:latin typeface="Barlow Medium" pitchFamily="34" charset="0"/>
                <a:ea typeface="Barlow Medium" pitchFamily="34" charset="-122"/>
                <a:cs typeface="Barlow Medium" pitchFamily="34" charset="-120"/>
              </a:rPr>
              <a:t>Recovery &amp; Data Governance</a:t>
            </a:r>
            <a:endParaRPr lang="en-US" sz="1900" dirty="0"/>
          </a:p>
        </p:txBody>
      </p:sp>
      <p:sp>
        <p:nvSpPr>
          <p:cNvPr id="17" name="Text 15"/>
          <p:cNvSpPr/>
          <p:nvPr/>
        </p:nvSpPr>
        <p:spPr>
          <a:xfrm>
            <a:off x="7653099" y="6075640"/>
            <a:ext cx="5868233" cy="1057275"/>
          </a:xfrm>
          <a:prstGeom prst="rect">
            <a:avLst/>
          </a:prstGeom>
          <a:noFill/>
          <a:ln/>
        </p:spPr>
        <p:txBody>
          <a:bodyPr wrap="square" lIns="0" tIns="0" rIns="0" bIns="0" rtlCol="0" anchor="t"/>
          <a:lstStyle/>
          <a:p>
            <a:pPr marL="0" indent="0" algn="l">
              <a:lnSpc>
                <a:spcPts val="2750"/>
              </a:lnSpc>
              <a:buNone/>
            </a:pPr>
            <a:r>
              <a:rPr lang="en-US" sz="1700" dirty="0">
                <a:solidFill>
                  <a:srgbClr val="E5E0DF"/>
                </a:solidFill>
                <a:latin typeface="Barlow" pitchFamily="34" charset="0"/>
                <a:ea typeface="Barlow" pitchFamily="34" charset="-122"/>
                <a:cs typeface="Barlow" pitchFamily="34" charset="-120"/>
              </a:rPr>
              <a:t>The future of recovery will depend on stricter control of the data and new focus on the clear security practices to regain trust.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A219F51-9E90-73C5-5E2B-F033CA6346F7}"/>
              </a:ext>
            </a:extLst>
          </p:cNvPr>
          <p:cNvPicPr>
            <a:picLocks noChangeAspect="1"/>
          </p:cNvPicPr>
          <p:nvPr/>
        </p:nvPicPr>
        <p:blipFill>
          <a:blip r:embed="rId3"/>
          <a:stretch>
            <a:fillRect/>
          </a:stretch>
        </p:blipFill>
        <p:spPr>
          <a:xfrm>
            <a:off x="-86498" y="0"/>
            <a:ext cx="14630400" cy="8229600"/>
          </a:xfrm>
          <a:prstGeom prst="rect">
            <a:avLst/>
          </a:prstGeom>
        </p:spPr>
      </p:pic>
      <p:sp>
        <p:nvSpPr>
          <p:cNvPr id="2" name="Text 0"/>
          <p:cNvSpPr/>
          <p:nvPr/>
        </p:nvSpPr>
        <p:spPr>
          <a:xfrm>
            <a:off x="638365" y="1983404"/>
            <a:ext cx="5366742" cy="546259"/>
          </a:xfrm>
          <a:prstGeom prst="rect">
            <a:avLst/>
          </a:prstGeom>
          <a:noFill/>
          <a:ln/>
        </p:spPr>
        <p:txBody>
          <a:bodyPr wrap="none" lIns="0" tIns="0" rIns="0" bIns="0" rtlCol="0" anchor="t"/>
          <a:lstStyle/>
          <a:p>
            <a:pPr marL="0" indent="0" algn="l">
              <a:lnSpc>
                <a:spcPts val="4300"/>
              </a:lnSpc>
              <a:buNone/>
            </a:pPr>
            <a:r>
              <a:rPr lang="en-US" sz="3400" dirty="0">
                <a:solidFill>
                  <a:srgbClr val="FFFFFF"/>
                </a:solidFill>
                <a:latin typeface="Barlow Medium" pitchFamily="34" charset="0"/>
                <a:ea typeface="Barlow Medium" pitchFamily="34" charset="-122"/>
                <a:cs typeface="Barlow Medium" pitchFamily="34" charset="-120"/>
              </a:rPr>
              <a:t>Conclusion</a:t>
            </a:r>
            <a:endParaRPr lang="en-US" sz="3400" dirty="0"/>
          </a:p>
        </p:txBody>
      </p:sp>
      <p:sp>
        <p:nvSpPr>
          <p:cNvPr id="4" name="Text 2"/>
          <p:cNvSpPr/>
          <p:nvPr/>
        </p:nvSpPr>
        <p:spPr>
          <a:xfrm>
            <a:off x="638365" y="2709450"/>
            <a:ext cx="6676835" cy="2517458"/>
          </a:xfrm>
          <a:prstGeom prst="rect">
            <a:avLst/>
          </a:prstGeom>
          <a:noFill/>
          <a:ln/>
        </p:spPr>
        <p:txBody>
          <a:bodyPr wrap="square" lIns="0" tIns="0" rIns="0" bIns="0" rtlCol="0" anchor="t"/>
          <a:lstStyle/>
          <a:p>
            <a:pPr marL="0" indent="0" algn="l">
              <a:lnSpc>
                <a:spcPct val="150000"/>
              </a:lnSpc>
              <a:buNone/>
            </a:pPr>
            <a:r>
              <a:rPr lang="en-US" sz="2000" dirty="0">
                <a:solidFill>
                  <a:srgbClr val="E5E0DF"/>
                </a:solidFill>
                <a:latin typeface="Barlow" pitchFamily="34" charset="0"/>
                <a:ea typeface="Barlow" pitchFamily="34" charset="-122"/>
                <a:cs typeface="Barlow" pitchFamily="34" charset="-120"/>
              </a:rPr>
              <a:t>M&amp;S Food is smart by leveraging digital platforms as the means of enhancing CRM initiatives and customer retention (website, app, emails, social media). Their approach to honest and ethical story telling resonates with our expectations, making them market-pull. But the recent cyber incident acts as a very cautionary signal of how very much more transparency and data-security controls are necessary to safeguard and restore customer relationships.</a:t>
            </a:r>
          </a:p>
        </p:txBody>
      </p:sp>
      <p:pic>
        <p:nvPicPr>
          <p:cNvPr id="15" name="Picture 14">
            <a:extLst>
              <a:ext uri="{FF2B5EF4-FFF2-40B4-BE49-F238E27FC236}">
                <a16:creationId xmlns:a16="http://schemas.microsoft.com/office/drawing/2014/main" id="{4BA81AFA-CFC2-29ED-EA99-96DEEE938D4D}"/>
              </a:ext>
            </a:extLst>
          </p:cNvPr>
          <p:cNvPicPr>
            <a:picLocks noChangeAspect="1"/>
          </p:cNvPicPr>
          <p:nvPr/>
        </p:nvPicPr>
        <p:blipFill>
          <a:blip r:embed="rId4"/>
          <a:stretch>
            <a:fillRect/>
          </a:stretch>
        </p:blipFill>
        <p:spPr>
          <a:xfrm>
            <a:off x="8040063" y="0"/>
            <a:ext cx="6590337" cy="82296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B54805-E05C-8732-85C2-BC8C4A7E8113}"/>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B1EF0EAE-07E4-28E2-24D1-976DA191B3F7}"/>
              </a:ext>
            </a:extLst>
          </p:cNvPr>
          <p:cNvPicPr>
            <a:picLocks noChangeAspect="1"/>
          </p:cNvPicPr>
          <p:nvPr/>
        </p:nvPicPr>
        <p:blipFill>
          <a:blip r:embed="rId3"/>
          <a:stretch>
            <a:fillRect/>
          </a:stretch>
        </p:blipFill>
        <p:spPr>
          <a:xfrm>
            <a:off x="-98853" y="0"/>
            <a:ext cx="14630400" cy="8229600"/>
          </a:xfrm>
          <a:prstGeom prst="rect">
            <a:avLst/>
          </a:prstGeom>
        </p:spPr>
      </p:pic>
      <p:sp>
        <p:nvSpPr>
          <p:cNvPr id="2" name="Text 0">
            <a:extLst>
              <a:ext uri="{FF2B5EF4-FFF2-40B4-BE49-F238E27FC236}">
                <a16:creationId xmlns:a16="http://schemas.microsoft.com/office/drawing/2014/main" id="{133B0185-34BB-9F08-3F2C-15BC66C2F388}"/>
              </a:ext>
            </a:extLst>
          </p:cNvPr>
          <p:cNvSpPr/>
          <p:nvPr/>
        </p:nvSpPr>
        <p:spPr>
          <a:xfrm>
            <a:off x="786646" y="698302"/>
            <a:ext cx="5366742" cy="546259"/>
          </a:xfrm>
          <a:prstGeom prst="rect">
            <a:avLst/>
          </a:prstGeom>
          <a:noFill/>
          <a:ln/>
        </p:spPr>
        <p:txBody>
          <a:bodyPr wrap="none" lIns="0" tIns="0" rIns="0" bIns="0" rtlCol="0" anchor="t"/>
          <a:lstStyle/>
          <a:p>
            <a:pPr marL="0" indent="0" algn="l">
              <a:lnSpc>
                <a:spcPts val="4300"/>
              </a:lnSpc>
              <a:buNone/>
            </a:pPr>
            <a:r>
              <a:rPr lang="en-US" sz="3400" dirty="0">
                <a:solidFill>
                  <a:srgbClr val="FFFFFF"/>
                </a:solidFill>
                <a:latin typeface="Barlow Medium" pitchFamily="34" charset="0"/>
                <a:ea typeface="Barlow Medium" pitchFamily="34" charset="-122"/>
                <a:cs typeface="Barlow Medium" pitchFamily="34" charset="-120"/>
              </a:rPr>
              <a:t>References</a:t>
            </a:r>
            <a:endParaRPr lang="en-US" sz="3400" dirty="0"/>
          </a:p>
        </p:txBody>
      </p:sp>
      <p:sp>
        <p:nvSpPr>
          <p:cNvPr id="4" name="Text 2">
            <a:extLst>
              <a:ext uri="{FF2B5EF4-FFF2-40B4-BE49-F238E27FC236}">
                <a16:creationId xmlns:a16="http://schemas.microsoft.com/office/drawing/2014/main" id="{7857C8CF-5DCF-887F-D8F3-12841CDE7FE8}"/>
              </a:ext>
            </a:extLst>
          </p:cNvPr>
          <p:cNvSpPr/>
          <p:nvPr/>
        </p:nvSpPr>
        <p:spPr>
          <a:xfrm>
            <a:off x="786646" y="2260402"/>
            <a:ext cx="6288643" cy="2517458"/>
          </a:xfrm>
          <a:prstGeom prst="rect">
            <a:avLst/>
          </a:prstGeom>
          <a:noFill/>
          <a:ln/>
        </p:spPr>
        <p:txBody>
          <a:bodyPr wrap="square" lIns="0" tIns="0" rIns="0" bIns="0" rtlCol="0" anchor="t"/>
          <a:lstStyle/>
          <a:p>
            <a:pPr marL="0" indent="0" algn="l">
              <a:lnSpc>
                <a:spcPts val="2450"/>
              </a:lnSpc>
              <a:buNone/>
            </a:pPr>
            <a:endParaRPr lang="en-US" sz="1500" dirty="0"/>
          </a:p>
        </p:txBody>
      </p:sp>
      <p:sp>
        <p:nvSpPr>
          <p:cNvPr id="6" name="Text 4">
            <a:extLst>
              <a:ext uri="{FF2B5EF4-FFF2-40B4-BE49-F238E27FC236}">
                <a16:creationId xmlns:a16="http://schemas.microsoft.com/office/drawing/2014/main" id="{FFC5BECE-86F7-34E1-5BB0-6B795F882A77}"/>
              </a:ext>
            </a:extLst>
          </p:cNvPr>
          <p:cNvSpPr/>
          <p:nvPr/>
        </p:nvSpPr>
        <p:spPr>
          <a:xfrm>
            <a:off x="786645" y="1362690"/>
            <a:ext cx="13757258" cy="629364"/>
          </a:xfrm>
          <a:prstGeom prst="rect">
            <a:avLst/>
          </a:prstGeom>
          <a:noFill/>
          <a:ln/>
        </p:spPr>
        <p:txBody>
          <a:bodyPr wrap="square" lIns="0" tIns="0" rIns="0" bIns="0" rtlCol="0" anchor="t"/>
          <a:lstStyle/>
          <a:p>
            <a:pPr marL="342900" indent="-342900" algn="l">
              <a:lnSpc>
                <a:spcPts val="2450"/>
              </a:lnSpc>
              <a:buSzPct val="100000"/>
              <a:buChar char="•"/>
            </a:pPr>
            <a:r>
              <a:rPr lang="en-US" dirty="0">
                <a:solidFill>
                  <a:srgbClr val="E5E0DF"/>
                </a:solidFill>
                <a:latin typeface="Barlow" pitchFamily="34" charset="0"/>
                <a:ea typeface="Barlow" pitchFamily="34" charset="-122"/>
                <a:cs typeface="Barlow" pitchFamily="34" charset="-120"/>
              </a:rPr>
              <a:t>Bogati, B. (2023). DIGITAL CONSUMER BEHAVIOUR OF MARKS &amp; SPENCERS (M&amp;S). [online] </a:t>
            </a:r>
            <a:r>
              <a:rPr lang="en-US" dirty="0" err="1">
                <a:solidFill>
                  <a:srgbClr val="E5E0DF"/>
                </a:solidFill>
                <a:latin typeface="Barlow" pitchFamily="34" charset="0"/>
                <a:ea typeface="Barlow" pitchFamily="34" charset="-122"/>
                <a:cs typeface="Barlow" pitchFamily="34" charset="-120"/>
              </a:rPr>
              <a:t>researchgate</a:t>
            </a:r>
            <a:r>
              <a:rPr lang="en-US" dirty="0">
                <a:solidFill>
                  <a:srgbClr val="E5E0DF"/>
                </a:solidFill>
                <a:latin typeface="Barlow" pitchFamily="34" charset="0"/>
                <a:ea typeface="Barlow" pitchFamily="34" charset="-122"/>
                <a:cs typeface="Barlow" pitchFamily="34" charset="-120"/>
              </a:rPr>
              <a:t>. Available at: </a:t>
            </a:r>
            <a:r>
              <a:rPr lang="en-US" dirty="0">
                <a:solidFill>
                  <a:srgbClr val="E5E0DF"/>
                </a:solidFill>
                <a:latin typeface="Barlow" pitchFamily="34" charset="0"/>
                <a:ea typeface="Barlow" pitchFamily="34" charset="-122"/>
                <a:cs typeface="Barlow" pitchFamily="34" charset="-120"/>
                <a:hlinkClick r:id="rId4"/>
              </a:rPr>
              <a:t>https://www.researchgate.net/publication/376202678_DIGITAL_CONSUMER_BEHAVIOUR_OF_MARKS_SPENCERS_MS</a:t>
            </a:r>
            <a:r>
              <a:rPr lang="en-US" dirty="0">
                <a:solidFill>
                  <a:srgbClr val="E5E0DF"/>
                </a:solidFill>
                <a:latin typeface="Barlow" pitchFamily="34" charset="0"/>
                <a:ea typeface="Barlow" pitchFamily="34" charset="-122"/>
                <a:cs typeface="Barlow" pitchFamily="34" charset="-120"/>
              </a:rPr>
              <a:t>.</a:t>
            </a:r>
          </a:p>
          <a:p>
            <a:pPr marL="342900" indent="-342900" algn="l">
              <a:lnSpc>
                <a:spcPts val="2450"/>
              </a:lnSpc>
              <a:buSzPct val="100000"/>
              <a:buChar char="•"/>
            </a:pPr>
            <a:endParaRPr lang="en-US" dirty="0">
              <a:solidFill>
                <a:srgbClr val="E5E0DF"/>
              </a:solidFill>
              <a:latin typeface="Barlow" pitchFamily="34" charset="0"/>
              <a:ea typeface="Barlow" pitchFamily="34" charset="-122"/>
              <a:cs typeface="Barlow" pitchFamily="34" charset="-120"/>
            </a:endParaRPr>
          </a:p>
          <a:p>
            <a:pPr marL="285750" indent="-285750" algn="l">
              <a:lnSpc>
                <a:spcPts val="2450"/>
              </a:lnSpc>
              <a:buSzPct val="100000"/>
              <a:buFont typeface="Arial" panose="020B0604020202020204" pitchFamily="34" charset="0"/>
              <a:buChar char="•"/>
            </a:pPr>
            <a:r>
              <a:rPr lang="en-US" dirty="0">
                <a:solidFill>
                  <a:srgbClr val="E5E0DF"/>
                </a:solidFill>
                <a:latin typeface="Barlow" pitchFamily="34" charset="0"/>
                <a:ea typeface="Barlow" pitchFamily="34" charset="-122"/>
                <a:cs typeface="Barlow" pitchFamily="34" charset="-120"/>
              </a:rPr>
              <a:t>Enam, S.M. (2025). Sustainable Customer Relationship. Theseus.fi. [online] </a:t>
            </a:r>
            <a:r>
              <a:rPr lang="en-US" dirty="0" err="1">
                <a:solidFill>
                  <a:srgbClr val="E5E0DF"/>
                </a:solidFill>
                <a:latin typeface="Barlow" pitchFamily="34" charset="0"/>
                <a:ea typeface="Barlow" pitchFamily="34" charset="-122"/>
                <a:cs typeface="Barlow" pitchFamily="34" charset="-120"/>
              </a:rPr>
              <a:t>doi:https</a:t>
            </a:r>
            <a:r>
              <a:rPr lang="en-US" dirty="0">
                <a:solidFill>
                  <a:srgbClr val="E5E0DF"/>
                </a:solidFill>
                <a:latin typeface="Barlow" pitchFamily="34" charset="0"/>
                <a:ea typeface="Barlow" pitchFamily="34" charset="-122"/>
                <a:cs typeface="Barlow" pitchFamily="34" charset="-120"/>
              </a:rPr>
              <a:t>://www.theseus.fi/handle/10024/885309</a:t>
            </a:r>
          </a:p>
          <a:p>
            <a:pPr marL="285750" indent="-285750" algn="l">
              <a:lnSpc>
                <a:spcPts val="2450"/>
              </a:lnSpc>
              <a:buSzPct val="100000"/>
              <a:buFont typeface="Arial" panose="020B0604020202020204" pitchFamily="34" charset="0"/>
              <a:buChar char="•"/>
            </a:pPr>
            <a:endParaRPr lang="en-US" dirty="0">
              <a:solidFill>
                <a:srgbClr val="E5E0DF"/>
              </a:solidFill>
              <a:latin typeface="Barlow" pitchFamily="34" charset="0"/>
              <a:ea typeface="Barlow" pitchFamily="34" charset="-122"/>
              <a:cs typeface="Barlow" pitchFamily="34" charset="-120"/>
            </a:endParaRPr>
          </a:p>
          <a:p>
            <a:pPr marL="285750" indent="-285750" algn="l">
              <a:lnSpc>
                <a:spcPts val="2450"/>
              </a:lnSpc>
              <a:buSzPct val="100000"/>
              <a:buFont typeface="Arial" panose="020B0604020202020204" pitchFamily="34" charset="0"/>
              <a:buChar char="•"/>
            </a:pPr>
            <a:r>
              <a:rPr lang="en-US" dirty="0">
                <a:solidFill>
                  <a:srgbClr val="E5E0DF"/>
                </a:solidFill>
                <a:latin typeface="Barlow" pitchFamily="34" charset="0"/>
                <a:ea typeface="Barlow" pitchFamily="34" charset="-122"/>
                <a:cs typeface="Barlow" pitchFamily="34" charset="-120"/>
              </a:rPr>
              <a:t>Microsoft (2023). Marks &amp; Spencer enhances its customer loyalty program with Azure Machine Learning | Microsoft Customer Stories. [online] Microsoft.com. Available at: </a:t>
            </a:r>
            <a:r>
              <a:rPr lang="en-US" dirty="0">
                <a:solidFill>
                  <a:srgbClr val="E5E0DF"/>
                </a:solidFill>
                <a:latin typeface="Barlow" pitchFamily="34" charset="0"/>
                <a:ea typeface="Barlow" pitchFamily="34" charset="-122"/>
                <a:cs typeface="Barlow" pitchFamily="34" charset="-120"/>
                <a:hlinkClick r:id="rId5"/>
              </a:rPr>
              <a:t>https://www.microsoft.com/en/customers/story/1638626120995556543-marks-and-spencer-retailer-azure-machine-learning</a:t>
            </a:r>
            <a:endParaRPr lang="en-US" dirty="0">
              <a:solidFill>
                <a:srgbClr val="E5E0DF"/>
              </a:solidFill>
              <a:latin typeface="Barlow" pitchFamily="34" charset="0"/>
              <a:ea typeface="Barlow" pitchFamily="34" charset="-122"/>
              <a:cs typeface="Barlow" pitchFamily="34" charset="-120"/>
            </a:endParaRPr>
          </a:p>
          <a:p>
            <a:pPr marL="285750" indent="-285750" algn="l">
              <a:lnSpc>
                <a:spcPts val="2450"/>
              </a:lnSpc>
              <a:buSzPct val="100000"/>
              <a:buFont typeface="Arial" panose="020B0604020202020204" pitchFamily="34" charset="0"/>
              <a:buChar char="•"/>
            </a:pPr>
            <a:endParaRPr lang="en-US" dirty="0">
              <a:solidFill>
                <a:srgbClr val="E5E0DF"/>
              </a:solidFill>
              <a:latin typeface="Barlow" pitchFamily="34" charset="0"/>
              <a:ea typeface="Barlow" pitchFamily="34" charset="-122"/>
              <a:cs typeface="Barlow" pitchFamily="34" charset="-120"/>
            </a:endParaRPr>
          </a:p>
          <a:p>
            <a:pPr marL="285750" indent="-285750" algn="l">
              <a:lnSpc>
                <a:spcPts val="2450"/>
              </a:lnSpc>
              <a:buSzPct val="100000"/>
              <a:buFont typeface="Arial" panose="020B0604020202020204" pitchFamily="34" charset="0"/>
              <a:buChar char="•"/>
            </a:pPr>
            <a:r>
              <a:rPr lang="en-US" dirty="0">
                <a:solidFill>
                  <a:srgbClr val="E5E0DF"/>
                </a:solidFill>
                <a:latin typeface="Barlow" pitchFamily="34" charset="0"/>
                <a:ea typeface="Barlow" pitchFamily="34" charset="-122"/>
                <a:cs typeface="Barlow" pitchFamily="34" charset="-120"/>
              </a:rPr>
              <a:t>M&amp;S (2023). Responsible Marketing. [online] Responsible Marketing. Available at: </a:t>
            </a:r>
            <a:r>
              <a:rPr lang="en-US" dirty="0">
                <a:solidFill>
                  <a:srgbClr val="E5E0DF"/>
                </a:solidFill>
                <a:latin typeface="Barlow" pitchFamily="34" charset="0"/>
                <a:ea typeface="Barlow" pitchFamily="34" charset="-122"/>
                <a:cs typeface="Barlow" pitchFamily="34" charset="-120"/>
                <a:hlinkClick r:id="rId6"/>
              </a:rPr>
              <a:t>https://corporate.marksandspencer.com/sustainability/our-products/responsible-marketing</a:t>
            </a:r>
            <a:r>
              <a:rPr lang="en-US" dirty="0">
                <a:solidFill>
                  <a:srgbClr val="E5E0DF"/>
                </a:solidFill>
                <a:latin typeface="Barlow" pitchFamily="34" charset="0"/>
                <a:ea typeface="Barlow" pitchFamily="34" charset="-122"/>
                <a:cs typeface="Barlow" pitchFamily="34" charset="-120"/>
              </a:rPr>
              <a:t>.</a:t>
            </a:r>
          </a:p>
          <a:p>
            <a:pPr marL="285750" indent="-285750" algn="l">
              <a:lnSpc>
                <a:spcPts val="2450"/>
              </a:lnSpc>
              <a:buSzPct val="100000"/>
              <a:buFont typeface="Arial" panose="020B0604020202020204" pitchFamily="34" charset="0"/>
              <a:buChar char="•"/>
            </a:pPr>
            <a:endParaRPr lang="en-US" dirty="0">
              <a:solidFill>
                <a:srgbClr val="E5E0DF"/>
              </a:solidFill>
              <a:latin typeface="Barlow" pitchFamily="34" charset="0"/>
              <a:ea typeface="Barlow" pitchFamily="34" charset="-122"/>
              <a:cs typeface="Barlow" pitchFamily="34" charset="-120"/>
            </a:endParaRPr>
          </a:p>
          <a:p>
            <a:pPr marL="285750" indent="-285750" algn="l">
              <a:lnSpc>
                <a:spcPts val="2450"/>
              </a:lnSpc>
              <a:buSzPct val="100000"/>
              <a:buFont typeface="Arial" panose="020B0604020202020204" pitchFamily="34" charset="0"/>
              <a:buChar char="•"/>
            </a:pPr>
            <a:r>
              <a:rPr lang="en-US" dirty="0">
                <a:solidFill>
                  <a:srgbClr val="E5E0DF"/>
                </a:solidFill>
                <a:latin typeface="Barlow" pitchFamily="34" charset="0"/>
                <a:ea typeface="Barlow" pitchFamily="34" charset="-122"/>
                <a:cs typeface="Barlow" pitchFamily="34" charset="-120"/>
              </a:rPr>
              <a:t>M&amp;S (2024b). Plan A: Our Planet. [online] Plan A: Our Planet. Available at: </a:t>
            </a:r>
            <a:r>
              <a:rPr lang="en-US" dirty="0">
                <a:solidFill>
                  <a:srgbClr val="E5E0DF"/>
                </a:solidFill>
                <a:latin typeface="Barlow" pitchFamily="34" charset="0"/>
                <a:ea typeface="Barlow" pitchFamily="34" charset="-122"/>
                <a:cs typeface="Barlow" pitchFamily="34" charset="-120"/>
                <a:hlinkClick r:id="rId7"/>
              </a:rPr>
              <a:t>https://corporate.marksandspencer.com/sustainability/plan-a-our-planet</a:t>
            </a:r>
            <a:r>
              <a:rPr lang="en-US" dirty="0">
                <a:solidFill>
                  <a:srgbClr val="E5E0DF"/>
                </a:solidFill>
                <a:latin typeface="Barlow" pitchFamily="34" charset="0"/>
                <a:ea typeface="Barlow" pitchFamily="34" charset="-122"/>
                <a:cs typeface="Barlow" pitchFamily="34" charset="-120"/>
              </a:rPr>
              <a:t>.</a:t>
            </a:r>
          </a:p>
          <a:p>
            <a:pPr marL="285750" indent="-285750" algn="l">
              <a:lnSpc>
                <a:spcPts val="2450"/>
              </a:lnSpc>
              <a:buSzPct val="100000"/>
              <a:buFont typeface="Arial" panose="020B0604020202020204" pitchFamily="34" charset="0"/>
              <a:buChar char="•"/>
            </a:pPr>
            <a:endParaRPr lang="en-US" dirty="0">
              <a:solidFill>
                <a:srgbClr val="E5E0DF"/>
              </a:solidFill>
              <a:latin typeface="Barlow" pitchFamily="34" charset="0"/>
              <a:ea typeface="Barlow" pitchFamily="34" charset="-122"/>
              <a:cs typeface="Barlow" pitchFamily="34" charset="-120"/>
            </a:endParaRPr>
          </a:p>
          <a:p>
            <a:pPr marL="285750" indent="-285750" algn="l">
              <a:lnSpc>
                <a:spcPts val="2450"/>
              </a:lnSpc>
              <a:buSzPct val="100000"/>
              <a:buFont typeface="Arial" panose="020B0604020202020204" pitchFamily="34" charset="0"/>
              <a:buChar char="•"/>
            </a:pPr>
            <a:r>
              <a:rPr lang="en-US" dirty="0">
                <a:solidFill>
                  <a:srgbClr val="E5E0DF"/>
                </a:solidFill>
                <a:latin typeface="Barlow" pitchFamily="34" charset="0"/>
                <a:ea typeface="Barlow" pitchFamily="34" charset="-122"/>
                <a:cs typeface="Barlow" pitchFamily="34" charset="-120"/>
              </a:rPr>
              <a:t>M&amp;S ESG Report (2025) Marks and Spencer Group plc ESG Report 2025. Available at: https://corporate.marksandspencer.com/sites/marksandspencer/files/2025-05/Marks-and-Spencer-Group-plc-ESG-Report-2025.pdf </a:t>
            </a:r>
          </a:p>
          <a:p>
            <a:pPr algn="l">
              <a:lnSpc>
                <a:spcPts val="2450"/>
              </a:lnSpc>
              <a:buSzPct val="100000"/>
            </a:pPr>
            <a:endParaRPr lang="en-US" dirty="0">
              <a:solidFill>
                <a:srgbClr val="E5E0DF"/>
              </a:solidFill>
              <a:latin typeface="Barlow" pitchFamily="34" charset="0"/>
              <a:ea typeface="Barlow" pitchFamily="34" charset="-122"/>
              <a:cs typeface="Barlow" pitchFamily="34" charset="-120"/>
            </a:endParaRPr>
          </a:p>
          <a:p>
            <a:pPr marL="285750" indent="-285750" algn="l">
              <a:lnSpc>
                <a:spcPts val="2450"/>
              </a:lnSpc>
              <a:buSzPct val="100000"/>
              <a:buFont typeface="Arial" panose="020B0604020202020204" pitchFamily="34" charset="0"/>
              <a:buChar char="•"/>
            </a:pPr>
            <a:r>
              <a:rPr lang="en-US" dirty="0">
                <a:solidFill>
                  <a:srgbClr val="E5E0DF"/>
                </a:solidFill>
                <a:latin typeface="Barlow" pitchFamily="34" charset="0"/>
                <a:ea typeface="Barlow" pitchFamily="34" charset="-122"/>
                <a:cs typeface="Barlow" pitchFamily="34" charset="-120"/>
              </a:rPr>
              <a:t>MTI (2025) 'Part 1 of our series on the 2025 M&amp;S and Co-op cyber incidents', MTI Blog. Available at: https://mti.com/ms-and-coop-2025-cyber-attacks-lessons-learned/ </a:t>
            </a:r>
          </a:p>
          <a:p>
            <a:pPr marL="285750" indent="-285750" algn="l">
              <a:lnSpc>
                <a:spcPts val="2450"/>
              </a:lnSpc>
              <a:buSzPct val="100000"/>
              <a:buFont typeface="Arial" panose="020B0604020202020204" pitchFamily="34" charset="0"/>
              <a:buChar char="•"/>
            </a:pPr>
            <a:endParaRPr lang="en-US" dirty="0">
              <a:solidFill>
                <a:srgbClr val="E5E0DF"/>
              </a:solidFill>
              <a:latin typeface="Barlow" pitchFamily="34" charset="0"/>
              <a:ea typeface="Barlow" pitchFamily="34" charset="-122"/>
              <a:cs typeface="Barlow" pitchFamily="34" charset="-120"/>
            </a:endParaRPr>
          </a:p>
        </p:txBody>
      </p:sp>
    </p:spTree>
    <p:extLst>
      <p:ext uri="{BB962C8B-B14F-4D97-AF65-F5344CB8AC3E}">
        <p14:creationId xmlns:p14="http://schemas.microsoft.com/office/powerpoint/2010/main" val="30949013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1796</Words>
  <Application>Microsoft Office PowerPoint</Application>
  <PresentationFormat>Custom</PresentationFormat>
  <Paragraphs>82</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Integral</vt:lpstr>
      <vt:lpstr>M&amp;S Food: Digital Engagement &amp; CRM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M&amp;S Food: Digital Engagement &amp; CRM Analysis </dc:title>
  <dc:subject/>
  <dc:creator/>
  <cp:lastModifiedBy>mohammad riaz</cp:lastModifiedBy>
  <cp:revision>2</cp:revision>
  <dcterms:created xsi:type="dcterms:W3CDTF">2025-12-03T20:48:35Z</dcterms:created>
  <dcterms:modified xsi:type="dcterms:W3CDTF">2025-12-03T21:28:50Z</dcterms:modified>
</cp:coreProperties>
</file>