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5.xml" ContentType="application/vnd.openxmlformats-officedocument.presentationml.notesSlide+xml"/>
  <Override PartName="/ppt/tags/tag8.xml" ContentType="application/vnd.openxmlformats-officedocument.presentationml.tags+xml"/>
  <Override PartName="/ppt/notesSlides/notesSlide6.xml" ContentType="application/vnd.openxmlformats-officedocument.presentationml.notesSlide+xml"/>
  <Override PartName="/ppt/tags/tag9.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notesSlides/notesSlide11.xml" ContentType="application/vnd.openxmlformats-officedocument.presentationml.notesSlide+xml"/>
  <Override PartName="/ppt/tags/tag20.xml" ContentType="application/vnd.openxmlformats-officedocument.presentationml.tags+xml"/>
  <Override PartName="/ppt/notesSlides/notesSlide12.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notesSlides/notesSlide13.xml" ContentType="application/vnd.openxmlformats-officedocument.presentationml.notesSlide+xml"/>
  <Override PartName="/ppt/tags/tag23.xml" ContentType="application/vnd.openxmlformats-officedocument.presentationml.tags+xml"/>
  <Override PartName="/ppt/tags/tag24.xml" ContentType="application/vnd.openxmlformats-officedocument.presentationml.tags+xml"/>
  <Override PartName="/ppt/notesSlides/notesSlide14.xml" ContentType="application/vnd.openxmlformats-officedocument.presentationml.notesSlide+xml"/>
  <Override PartName="/ppt/tags/tag25.xml" ContentType="application/vnd.openxmlformats-officedocument.presentationml.tags+xml"/>
  <Override PartName="/ppt/notesSlides/notesSlide15.xml" ContentType="application/vnd.openxmlformats-officedocument.presentationml.notesSlide+xml"/>
  <Override PartName="/ppt/tags/tag26.xml" ContentType="application/vnd.openxmlformats-officedocument.presentationml.tags+xml"/>
  <Override PartName="/ppt/notesSlides/notesSlide16.xml" ContentType="application/vnd.openxmlformats-officedocument.presentationml.notesSlide+xml"/>
  <Override PartName="/ppt/tags/tag27.xml" ContentType="application/vnd.openxmlformats-officedocument.presentationml.tags+xml"/>
  <Override PartName="/ppt/notesSlides/notesSlide17.xml" ContentType="application/vnd.openxmlformats-officedocument.presentationml.notesSlide+xml"/>
  <Override PartName="/ppt/tags/tag28.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29.xml" ContentType="application/vnd.openxmlformats-officedocument.presentationml.tags+xml"/>
  <Override PartName="/ppt/tags/tag30.xml" ContentType="application/vnd.openxmlformats-officedocument.presentationml.tags+xml"/>
  <Override PartName="/ppt/notesSlides/notesSlide20.xml" ContentType="application/vnd.openxmlformats-officedocument.presentationml.notesSlide+xml"/>
  <Override PartName="/ppt/tags/tag31.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6"/>
  </p:notesMasterIdLst>
  <p:handoutMasterIdLst>
    <p:handoutMasterId r:id="rId27"/>
  </p:handoutMasterIdLst>
  <p:sldIdLst>
    <p:sldId id="307" r:id="rId3"/>
    <p:sldId id="268" r:id="rId4"/>
    <p:sldId id="285" r:id="rId5"/>
    <p:sldId id="286" r:id="rId6"/>
    <p:sldId id="287" r:id="rId7"/>
    <p:sldId id="288" r:id="rId8"/>
    <p:sldId id="289" r:id="rId9"/>
    <p:sldId id="290" r:id="rId10"/>
    <p:sldId id="292" r:id="rId11"/>
    <p:sldId id="293" r:id="rId12"/>
    <p:sldId id="294" r:id="rId13"/>
    <p:sldId id="295" r:id="rId14"/>
    <p:sldId id="296" r:id="rId15"/>
    <p:sldId id="297" r:id="rId16"/>
    <p:sldId id="298" r:id="rId17"/>
    <p:sldId id="299" r:id="rId18"/>
    <p:sldId id="300" r:id="rId19"/>
    <p:sldId id="301" r:id="rId20"/>
    <p:sldId id="302" r:id="rId21"/>
    <p:sldId id="303" r:id="rId22"/>
    <p:sldId id="304" r:id="rId23"/>
    <p:sldId id="305" r:id="rId24"/>
    <p:sldId id="30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FTENLFYj7UIt+Wjt6+9C+w==" hashData="JB/4Kfq6oHzq5rmy6WgJfE2dLr+LhGmCBM22fgqM+S+5msvHGYMWray7ndOgE/UyrMuUWzF4bDXupbXtvlYI8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66971" autoAdjust="0"/>
  </p:normalViewPr>
  <p:slideViewPr>
    <p:cSldViewPr snapToGrid="0">
      <p:cViewPr varScale="1">
        <p:scale>
          <a:sx n="38" d="100"/>
          <a:sy n="38" d="100"/>
        </p:scale>
        <p:origin x="1764" y="44"/>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01/07/2022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youtube.com/watch?v=UsAlM68oxRM"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the definition of a Road Traffic Collision as defined under Section 170 Road Traffic Act 1988.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the difference between a ‘reportable’ and ‘non-reportable’ Road Traffic Collision.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Define the terms – ‘Owing to the Presence’, ‘Mechanically Propelled Vehicle’, ‘Road’, ‘Public Place’, ‘Personal injury is caused to’, ‘Driver’, ‘Damage is caused to’ and ‘Trailer’.</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responsibilities of drivers as identified by Section 170 Road Traffic Act 1988.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offence of ‘Failing to Stop/Report an Accident’ contrary to Section 170(4) Road Traffic Act 1988.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offence of ‘Failing to produce proof of insurance after an injury accident’ contrary to Section 170(7) Road Traffic Act 1988.</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0764039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Section 170 (1) Road Traffic Act 1988 imposes obligations on drivers of MPV’s who are involved in road accidents.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448515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collision falls within the definition then the collision is classed as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reportable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and there are certain responsibilities on the driver or drivers involved in the collision.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Basically, if the damage or injury only involves the driver or owner of the vehicle then there is no requirement to report the matter to the police.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852831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definition of an RTC does not mention blame, that is for the officer to investigate and decide upon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‘Owing to the presence’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means the vehicle has to be on the road or other public place and that vehicle being there has to be the cause of the injury or damage.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parked and unattended vehicle will be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‘present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There does not even have to be a collision.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a motor vehicle parked at the side of the road develops an electrical fault, catches fire and as a result a vehicle parked in front of it also catches fire the ‘accident’ falls within the definition as far as the legislation is concerned.</a:t>
            </a:r>
          </a:p>
          <a:p>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903040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
        <p:nvSpPr>
          <p:cNvPr id="5" name="Notes Placeholder 4"/>
          <p:cNvSpPr>
            <a:spLocks noGrp="1"/>
          </p:cNvSpPr>
          <p:nvPr>
            <p:ph type="body" sz="quarter" idx="1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mechanically propelled vehicle is, quite simply, a vehicle that is constructed so that it can be propelled mechanically by steam, electric, petrol, diesel, oil or gas.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test of whether a vehicle is ‘mechanically propelled’ is one of </a:t>
            </a:r>
            <a:r>
              <a:rPr lang="en-GB" altLang="en-US" sz="1100" u="sng" dirty="0">
                <a:latin typeface="Arial" panose="020B0604020202020204" pitchFamily="34" charset="0"/>
                <a:ea typeface="ＭＳ Ｐゴシック" panose="020B0600070205080204" pitchFamily="34" charset="-128"/>
                <a:cs typeface="Arial" panose="020B0604020202020204" pitchFamily="34" charset="0"/>
              </a:rPr>
              <a:t>construction rather than use.</a:t>
            </a:r>
          </a:p>
          <a:p>
            <a:endParaRPr lang="en-GB" altLang="en-US" sz="1100" u="sng"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Removing an engine from a vehicle does not stop it from being ‘mechanically propelled’ if you can show that the engine can be easily replaced.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car with a flat battery is still a ‘mechanically propelled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lvl="0" eaLnBrk="0" fontAlgn="base" hangingPunct="0">
              <a:spcBef>
                <a:spcPct val="30000"/>
              </a:spcBef>
              <a:spcAft>
                <a:spcPct val="0"/>
              </a:spcAf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an objective test relating to the vehicle’s design and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NOT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intention of the owner.</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8296962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
        <p:nvSpPr>
          <p:cNvPr id="3" name="Notes Placeholder 2"/>
          <p:cNvSpPr>
            <a:spLocks noGrp="1"/>
          </p:cNvSpPr>
          <p:nvPr>
            <p:ph type="body" sz="quarter" idx="11"/>
          </p:nvPr>
        </p:nvSpPr>
        <p:spPr>
          <a:xfrm>
            <a:off x="685800" y="3627664"/>
            <a:ext cx="5486400" cy="4906736"/>
          </a:xfrm>
        </p:spPr>
        <p:txBody>
          <a:bodyPr/>
          <a:lstStyle/>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Sec 192(1)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Road Traffic Act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provides the definition of a ‘road’ This is the same definition as relates to offences under Construction &amp; Use Regulations.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Whether the public has access is a question of fact.</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only a restricted section of the public (such as members of a club) has access to a ‘road’ then it is not enough to make it a ‘road’ under the Road Traffic Act.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Any access enjoyed by the public must be with the agreement of the landowner.  Members of the public must not have obtained access ‘either by overcoming a physical obstruction or in defiance of prohibition, express or implied’.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Therefore, roads are capable of being closed or cordoned of in a way that alters their status.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Car parks and forecourts may in exceptional cases be shown to be roads and it will ultimately be for a court to decide.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Whilst car parks may not often be held to be roads, they may fall into the category of ‘public places’.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Generally a road stretches to boundary fences or grass verges adjacent to it, including any pavements.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a vehicle is partly on a road and partly on some other privately owned land it can be treated as being ‘on a road’ for the purposes of road traffic legislation.</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9662375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
        <p:nvSpPr>
          <p:cNvPr id="5" name="Notes Placeholder 4"/>
          <p:cNvSpPr>
            <a:spLocks noGrp="1"/>
          </p:cNvSpPr>
          <p:nvPr>
            <p:ph type="body" sz="quarter" idx="11"/>
          </p:nvPr>
        </p:nvSpPr>
        <p:spPr>
          <a:xfrm>
            <a:off x="685800" y="3595007"/>
            <a:ext cx="5486400" cy="4601936"/>
          </a:xfrm>
        </p:spPr>
        <p:txBody>
          <a:bodyPr/>
          <a:lstStyle/>
          <a:p>
            <a:pPr>
              <a:defRPr/>
            </a:pPr>
            <a:r>
              <a:rPr lang="en-GB" altLang="en-US" sz="1100" dirty="0">
                <a:latin typeface="Arial" charset="0"/>
              </a:rPr>
              <a:t>In order to prove that a place is in fact a ‘public place’ it must be shown that:</a:t>
            </a:r>
          </a:p>
          <a:p>
            <a:pPr marL="287779" indent="-287779">
              <a:buFont typeface="Arial" panose="020B0604020202020204" pitchFamily="34" charset="0"/>
              <a:buChar char="•"/>
              <a:defRPr/>
            </a:pPr>
            <a:r>
              <a:rPr lang="en-GB" altLang="en-US" sz="1100" dirty="0">
                <a:latin typeface="Arial" charset="0"/>
              </a:rPr>
              <a:t>those people who are admitted to the place in question are members of the public and are admitted as such, not as members of some special or particular ‘class’ of the public or as a result of some special characteristic not shared by the public at large; and</a:t>
            </a:r>
          </a:p>
          <a:p>
            <a:pPr marL="287779" indent="-287779">
              <a:buFont typeface="Arial" panose="020B0604020202020204" pitchFamily="34" charset="0"/>
              <a:buChar char="•"/>
              <a:defRPr/>
            </a:pPr>
            <a:r>
              <a:rPr lang="en-GB" altLang="en-US" sz="1100" dirty="0">
                <a:latin typeface="Arial" charset="0"/>
              </a:rPr>
              <a:t>those people are admitted with the permission, either express or implied, of the owner of the land in question.</a:t>
            </a:r>
          </a:p>
          <a:p>
            <a:pPr algn="r">
              <a:defRPr/>
            </a:pPr>
            <a:endParaRPr lang="en-GB" altLang="en-US" sz="1100" i="1" dirty="0">
              <a:latin typeface="Arial" charset="0"/>
            </a:endParaRPr>
          </a:p>
          <a:p>
            <a:pPr>
              <a:defRPr/>
            </a:pPr>
            <a:r>
              <a:rPr lang="en-GB" altLang="en-US" sz="1100" dirty="0">
                <a:latin typeface="Arial" charset="0"/>
              </a:rPr>
              <a:t>Some places which have been held to be a ‘public place’ include:</a:t>
            </a:r>
          </a:p>
          <a:p>
            <a:pPr>
              <a:buFontTx/>
              <a:buChar char="•"/>
              <a:defRPr/>
            </a:pPr>
            <a:r>
              <a:rPr lang="en-GB" altLang="en-US" sz="1100" dirty="0">
                <a:latin typeface="Arial" charset="0"/>
              </a:rPr>
              <a:t> A privately owned caravan site open to campers</a:t>
            </a:r>
          </a:p>
          <a:p>
            <a:pPr>
              <a:buFontTx/>
              <a:buChar char="•"/>
              <a:defRPr/>
            </a:pPr>
            <a:r>
              <a:rPr lang="en-GB" altLang="en-US" sz="1100" dirty="0">
                <a:latin typeface="Arial" charset="0"/>
              </a:rPr>
              <a:t> A school playground used outside of school hours as a leisure park by members of the public</a:t>
            </a:r>
          </a:p>
          <a:p>
            <a:pPr>
              <a:buFontTx/>
              <a:buChar char="•"/>
              <a:defRPr/>
            </a:pPr>
            <a:r>
              <a:rPr lang="en-GB" altLang="en-US" sz="1100" dirty="0">
                <a:latin typeface="Arial" charset="0"/>
              </a:rPr>
              <a:t> A field used in connection with an agricultural show</a:t>
            </a:r>
          </a:p>
          <a:p>
            <a:pPr>
              <a:buFontTx/>
              <a:buChar char="•"/>
              <a:defRPr/>
            </a:pPr>
            <a:r>
              <a:rPr lang="en-GB" altLang="en-US" sz="1100" dirty="0">
                <a:latin typeface="Arial" charset="0"/>
              </a:rPr>
              <a:t> A car park attached to commercial premises intended only for the use of customers but accessible </a:t>
            </a:r>
            <a:r>
              <a:rPr lang="en-GB" altLang="en-US" sz="1100" i="1" dirty="0">
                <a:latin typeface="Arial" charset="0"/>
              </a:rPr>
              <a:t>from</a:t>
            </a:r>
            <a:r>
              <a:rPr lang="en-GB" altLang="en-US" sz="1100" dirty="0">
                <a:latin typeface="Arial" charset="0"/>
              </a:rPr>
              <a:t> a public place and with no restrictions placed on people entering the car park.</a:t>
            </a:r>
          </a:p>
          <a:p>
            <a:pPr>
              <a:defRPr/>
            </a:pPr>
            <a:r>
              <a:rPr lang="en-GB" altLang="en-US" sz="1100" dirty="0">
                <a:latin typeface="Arial" charset="0"/>
              </a:rPr>
              <a:t>Whether a place is a ‘public place’ will be a question of fact for the Court.</a:t>
            </a:r>
          </a:p>
          <a:p>
            <a:pPr>
              <a:defRPr/>
            </a:pPr>
            <a:r>
              <a:rPr lang="en-GB" altLang="en-US" sz="1100" dirty="0">
                <a:latin typeface="Arial" charset="0"/>
              </a:rPr>
              <a:t>This means that different magistrates courts can arrive at different decisions when presented with the same facts.  Therefore, it is important for police officers  to provide enough evidence to show that a particular location amounted to a ‘public place’.</a:t>
            </a:r>
          </a:p>
          <a:p>
            <a:endParaRPr lang="en-GB" dirty="0"/>
          </a:p>
        </p:txBody>
      </p:sp>
    </p:spTree>
    <p:extLst>
      <p:ext uri="{BB962C8B-B14F-4D97-AF65-F5344CB8AC3E}">
        <p14:creationId xmlns:p14="http://schemas.microsoft.com/office/powerpoint/2010/main" val="23703778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
        <p:nvSpPr>
          <p:cNvPr id="5" name="Notes Placeholder 4"/>
          <p:cNvSpPr>
            <a:spLocks noGrp="1"/>
          </p:cNvSpPr>
          <p:nvPr>
            <p:ph type="body" sz="quarter" idx="11"/>
          </p:nvPr>
        </p:nvSpPr>
        <p:spPr>
          <a:xfrm>
            <a:off x="685800" y="3595007"/>
            <a:ext cx="5486400" cy="4601936"/>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Injury under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Section 170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Road Traffic Act 1988</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has been held to:</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Include shock and it would appear that psychological harm may well amount to an ‘injury’ for these purposes.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only the driver is injured, the provisions will not apply, however they do if a passenger in the driver’s vehicle is injured.</a:t>
            </a: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8365567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
        <p:nvSpPr>
          <p:cNvPr id="3" name="Notes Placeholder 2"/>
          <p:cNvSpPr>
            <a:spLocks noGrp="1"/>
          </p:cNvSpPr>
          <p:nvPr>
            <p:ph type="body" sz="quarter" idx="11"/>
          </p:nvPr>
        </p:nvSpPr>
        <p:spPr>
          <a:xfrm>
            <a:off x="609600" y="3692978"/>
            <a:ext cx="5486400" cy="3600450"/>
          </a:xfrm>
        </p:spPr>
        <p:txBody>
          <a:bodyPr/>
          <a:lstStyle/>
          <a:p>
            <a:pPr lvl="0" eaLnBrk="0" fontAlgn="base" hangingPunct="0">
              <a:spcBef>
                <a:spcPct val="30000"/>
              </a:spcBef>
              <a:spcAft>
                <a:spcPct val="0"/>
              </a:spcAf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primary consideration as to whether a person is driving is a question of fact, dependant on the degree and extent to which the person has control of the direction and movement of the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possible for more than one person to be the ‘driver’ of the vehicle.</a:t>
            </a:r>
          </a:p>
          <a:p>
            <a:pPr marL="285750" indent="-2857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Where one person sits in the driving seat while another reaches across and operates the steering wheel, both can be ‘drivers’ of the vehicle.</a:t>
            </a:r>
          </a:p>
          <a:p>
            <a:pPr marL="285750" indent="-2857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 learner driver and their instructor may both be the drivers of a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Under the legislation relating to accidents, the ‘driver’ of a vehicle is under an obligation in relation to that vehicle while it remains on a road and that duty can continue even after the person leaves the vehicle for a short time.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term ‘driver’ includes a person who takes the vehicle out on the road and remains the driver until they finish their journey even though they may have stopped and switched off the engine some minutes before the accident.</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definition was established in the case of </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Jones v </a:t>
            </a:r>
            <a:r>
              <a:rPr lang="en-GB" altLang="en-US" sz="1100" i="1" dirty="0" err="1">
                <a:latin typeface="Arial" panose="020B0604020202020204" pitchFamily="34" charset="0"/>
                <a:ea typeface="ＭＳ Ｐゴシック" panose="020B0600070205080204" pitchFamily="34" charset="-128"/>
                <a:cs typeface="Arial" panose="020B0604020202020204" pitchFamily="34" charset="0"/>
              </a:rPr>
              <a:t>Prothero</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 (1952)</a:t>
            </a: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887679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damage to another ‘vehicle’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does not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restrict the other vehicle to being ‘a mechanically propelled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Therefore an accident between a mechanically propelled vehicle and a pedal cycle is included, though if the cyclist collides with a parked vehicle the responsibility is only on the owner of the car!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An accident between two pedal cycles by definition is not included</a:t>
            </a: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Tree>
    <p:extLst>
      <p:ext uri="{BB962C8B-B14F-4D97-AF65-F5344CB8AC3E}">
        <p14:creationId xmlns:p14="http://schemas.microsoft.com/office/powerpoint/2010/main" val="20055826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595007"/>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Notice the term damage is used rather than killed.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animals are, in most cases, considered to be property.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list of animals under Sec 170(8) does not include one of the most common ‘victims’ of road traffic collisions, cats.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the animals listed are seen as of some financial/economic value.</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4340991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damage to another ‘vehicle’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does not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restrict the other vehicle to being ‘a mechanically propelled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Therefore an accident between a mechanically propelled vehicle and a pedal cycle is included, though if the cyclist collides with a parked vehicle the responsibility is only on the owner of the car!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An accident between two pedal cycles by definition is not included</a:t>
            </a: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Tree>
    <p:extLst>
      <p:ext uri="{BB962C8B-B14F-4D97-AF65-F5344CB8AC3E}">
        <p14:creationId xmlns:p14="http://schemas.microsoft.com/office/powerpoint/2010/main" val="7732995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85800" y="3649435"/>
            <a:ext cx="5486400" cy="3600450"/>
          </a:xfrm>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Roadside property</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includes property constructed on, fixed to, growing in, or otherwise forming part of the land on which the road is situated or land adjacent thereto.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a street lamp, road sign or other highway furniture is damaged there may be nobody available to whom the motorist can supply his details at the scene, in which case he must report the accident to the police.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Trees, crops and plants are property within this section.</a:t>
            </a:r>
          </a:p>
          <a:p>
            <a:endParaRPr lang="en-US"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4984820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85800" y="3649435"/>
            <a:ext cx="5486400" cy="3600450"/>
          </a:xfrm>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damage can be to private property but the vehicle must have been travelling along a road, or other public place, immediately before the incident.</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Damage does not have to be permanent or beyond repair, but the physical appearance must have been altered in some way.</a:t>
            </a:r>
          </a:p>
          <a:p>
            <a:endParaRPr lang="en-GB" dirty="0"/>
          </a:p>
        </p:txBody>
      </p:sp>
    </p:spTree>
    <p:extLst>
      <p:ext uri="{BB962C8B-B14F-4D97-AF65-F5344CB8AC3E}">
        <p14:creationId xmlns:p14="http://schemas.microsoft.com/office/powerpoint/2010/main" val="34187828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616779"/>
            <a:ext cx="5486400" cy="3600450"/>
          </a:xfrm>
        </p:spPr>
        <p:txBody>
          <a:bodyPr/>
          <a:lstStyle/>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Sec 185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Road Traffic Act 1988</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defines a ‘trailer’ as a vehicle drawn by a motor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When a motor vehicle is towed by another motor vehicle, the former still falls within the category of motor vehicle but can also be regarded as a ‘trailer’ </a:t>
            </a: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9213018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7855445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85800" y="3682092"/>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Under the Road Traffic Act 1988, there are certain obligations placed upon the driver or drivers of vehicles involved in RTCs.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are circumstances where these obligations can be waived, however it is important to understand when these circumstances apply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collision </a:t>
            </a:r>
            <a:r>
              <a:rPr lang="en-GB" altLang="en-US" sz="1100" b="1" u="sng"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u="sng"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have been brought about owing to the vehicle’s presence on a ‘road’ or ‘other public place’,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Therefore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Sec.170</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does not apply to accidents which occur on private premises.</a:t>
            </a:r>
          </a:p>
          <a:p>
            <a:endParaRPr lang="en-GB" dirty="0"/>
          </a:p>
        </p:txBody>
      </p:sp>
    </p:spTree>
    <p:extLst>
      <p:ext uri="{BB962C8B-B14F-4D97-AF65-F5344CB8AC3E}">
        <p14:creationId xmlns:p14="http://schemas.microsoft.com/office/powerpoint/2010/main" val="7192211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616779"/>
            <a:ext cx="5486400" cy="3600450"/>
          </a:xfrm>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Stopping</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driver </a:t>
            </a:r>
            <a:r>
              <a:rPr lang="en-GB" altLang="en-US" sz="1100" b="1" u="sng"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stop and remain at the scene for such time as is sufficient to enable any person who has a right to do so, and reasonable grounds for so doing, to obtain from the driver directly and personally</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driver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does not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have to wait indefinitely</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driver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does not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have to make any enquiries at the scene to discover whether there is anyone in close proximity entitled to the statutory information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requirement to provide details is not fulfilled if that person knows the driver personally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person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having ‘reasonable grounds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cannot be defined as the scope is so wide.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would obviously include the driver, passengers of other vehicles, owners of damaged property or their representatives.</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offence of failing to stop at the scene of an accident is a serious one.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committed whether or not the driver reports the accident to the police later.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driver who has had too much to drink might well not want to stop at the scene to have their excess alcohol discovered.  They would rather report the accident some hours later to the police, however, they cannot do so and escape conviction for this offence.</a:t>
            </a:r>
          </a:p>
          <a:p>
            <a:endParaRPr lang="en-GB" dirty="0"/>
          </a:p>
        </p:txBody>
      </p:sp>
    </p:spTree>
    <p:extLst>
      <p:ext uri="{BB962C8B-B14F-4D97-AF65-F5344CB8AC3E}">
        <p14:creationId xmlns:p14="http://schemas.microsoft.com/office/powerpoint/2010/main" val="7092808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85800" y="3790950"/>
            <a:ext cx="5486400" cy="3600450"/>
          </a:xfrm>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Non-Personal Injury (NPI) RTC</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driver(s) involved </a:t>
            </a:r>
            <a:r>
              <a:rPr lang="en-GB" altLang="en-US" sz="1100" b="1" u="sng"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pPr marL="285750" indent="-2857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STOP</a:t>
            </a:r>
          </a:p>
          <a:p>
            <a:pPr marL="285750" indent="-2857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Give name and address</a:t>
            </a:r>
          </a:p>
          <a:p>
            <a:pPr marL="285750" indent="-2857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Name and address of owner (if different)</a:t>
            </a:r>
          </a:p>
          <a:p>
            <a:pPr marL="285750" indent="-2857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Vehicle details</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To any person having reasonable grounds for requiring them</a:t>
            </a: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Personal Injury (PI) RTC</a:t>
            </a:r>
          </a:p>
          <a:p>
            <a:pPr eaLnBrk="0" fontAlgn="base" hangingPunct="0">
              <a:spcBef>
                <a:spcPct val="30000"/>
              </a:spcBef>
              <a:spcAft>
                <a:spcPct val="0"/>
              </a:spcAf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driver(s) involved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must</a:t>
            </a:r>
          </a:p>
          <a:p>
            <a:pPr marL="285750" indent="-285750" eaLnBrk="0" fontAlgn="base" hangingPunct="0">
              <a:spcBef>
                <a:spcPct val="30000"/>
              </a:spcBef>
              <a:spcAft>
                <a:spcPct val="0"/>
              </a:spcAft>
              <a:buFont typeface="Arial" panose="020B0604020202020204" pitchFamily="34" charset="0"/>
              <a:buChar char="•"/>
              <a:defRP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STOP</a:t>
            </a:r>
          </a:p>
          <a:p>
            <a:pPr marL="285750" indent="-285750" eaLnBrk="0" fontAlgn="base" hangingPunct="0">
              <a:spcBef>
                <a:spcPct val="30000"/>
              </a:spcBef>
              <a:spcAft>
                <a:spcPct val="0"/>
              </a:spcAft>
              <a:buFont typeface="Arial" panose="020B0604020202020204" pitchFamily="34" charset="0"/>
              <a:buChar char="•"/>
              <a:defRPr/>
            </a:pP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Comply with requirements as above &amp;</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Produce certificate of insurance to a Constable or person having reasonable grounds for requiring such</a:t>
            </a:r>
          </a:p>
          <a:p>
            <a:pPr marL="285750" indent="-2857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If these rules are complied with no further action is required by either driver</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vehicle could be involved in an RTC involving serious injury and the fact that all the details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could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be exchanged could mean that the police would not be involved</a:t>
            </a: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1399975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758293"/>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driver does not give his/her name and address, (and produce a certificate of insurance if required), then he/she must report the accident to a police officer or at a police station.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must be done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as soon as reasonably practical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(which will be a question of fact for the court to decide in each circumstance) and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in any case within 24 hours of the occurrence of the incident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latter requirement </a:t>
            </a:r>
            <a:r>
              <a:rPr lang="en-GB" altLang="en-US" sz="1100" b="1" u="sng" dirty="0">
                <a:latin typeface="Arial" panose="020B0604020202020204" pitchFamily="34" charset="0"/>
                <a:ea typeface="ＭＳ Ｐゴシック" panose="020B0600070205080204" pitchFamily="34" charset="-128"/>
                <a:cs typeface="Arial" panose="020B0604020202020204" pitchFamily="34" charset="0"/>
              </a:rPr>
              <a:t>does not give the driver up to 24 hours to report the accident</a:t>
            </a:r>
            <a:r>
              <a:rPr lang="en-GB" altLang="en-US" sz="1100" u="sng"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that report should be made </a:t>
            </a:r>
            <a:r>
              <a:rPr lang="en-GB" altLang="en-US" sz="1100" b="1" u="sng" dirty="0">
                <a:latin typeface="Arial" panose="020B0604020202020204" pitchFamily="34" charset="0"/>
                <a:ea typeface="ＭＳ Ｐゴシック" panose="020B0600070205080204" pitchFamily="34" charset="-128"/>
                <a:cs typeface="Arial" panose="020B0604020202020204" pitchFamily="34" charset="0"/>
              </a:rPr>
              <a:t>as soon as is reasonably practical.</a:t>
            </a:r>
          </a:p>
          <a:p>
            <a:endParaRPr lang="en-GB" altLang="en-US" sz="1100" b="1" u="sng"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duty to report is </a:t>
            </a:r>
            <a:r>
              <a:rPr lang="en-GB" altLang="en-US" sz="1100" b="1" u="sng"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not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discharged if the driver waits until the police call at his/her house and then tells them, neither is it discharged if the driver tells a friend who happens to be a police officer.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PSC will inform any person who contacts the police of the procedure that they must follow and that they will commit an offence if they do not comply.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Any report </a:t>
            </a:r>
            <a:r>
              <a:rPr lang="en-GB" altLang="en-US" sz="1100" b="1" u="sng"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must be made in person</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telephoning a police station is not enough.</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8188355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85800" y="3671207"/>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These are not ‘driving’ offences and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Sec 170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is not limited to situations where the accident is caused by ‘driving’ the vehicle concerned.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Whether a defendant was the driver of a relevant vehicle at the relevant time is a question of fact for the court to determine.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doing so, the Court may take into account facts such as those outlines in </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R v </a:t>
            </a:r>
            <a:r>
              <a:rPr lang="en-GB" altLang="en-US" sz="1100" i="1" dirty="0" err="1">
                <a:latin typeface="Arial" panose="020B0604020202020204" pitchFamily="34" charset="0"/>
                <a:ea typeface="ＭＳ Ｐゴシック" panose="020B0600070205080204" pitchFamily="34" charset="-128"/>
                <a:cs typeface="Arial" panose="020B0604020202020204" pitchFamily="34" charset="0"/>
              </a:rPr>
              <a:t>Cawthorn</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e.g. that the defendant had been driving the vehicle before the accident, that he had parked the vehicle – returning to it immediately after the accident – and that he had left his hazard warning lights on indicating that his journey was not finished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a driver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fails to stop </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and</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fails to report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an accident they commit </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two</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offences.</a:t>
            </a:r>
          </a:p>
          <a:p>
            <a:pPr eaLnBrk="0" fontAlgn="base" hangingPunct="0">
              <a:spcBef>
                <a:spcPct val="30000"/>
              </a:spcBef>
              <a:spcAft>
                <a:spcPct val="0"/>
              </a:spcAft>
              <a:defRPr/>
            </a:pPr>
            <a:r>
              <a:rPr lang="en-GB" sz="1100" dirty="0">
                <a:latin typeface="Arial" panose="020B0604020202020204" pitchFamily="34" charset="0"/>
                <a:cs typeface="Arial" panose="020B0604020202020204" pitchFamily="34" charset="0"/>
              </a:rPr>
              <a:t>Triable summarily only - 6 months' imprisonment and/or fine. Discretionary Disqualification.</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Section 170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places a clear obligation on the driver involved in an accident resulting in damage or injury to report the accident to the police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requirement is not negated either by police attendance at the incident or by the driver being taken to hospital.</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6257918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703865"/>
            <a:ext cx="5486400" cy="3600450"/>
          </a:xfrm>
        </p:spPr>
        <p:txBody>
          <a:bodyPr/>
          <a:lstStyle/>
          <a:p>
            <a:pPr>
              <a:lnSpc>
                <a:spcPct val="100000"/>
              </a:lnSpc>
            </a:pPr>
            <a:r>
              <a:rPr lang="en-GB" sz="1100" dirty="0">
                <a:latin typeface="Arial" panose="020B0604020202020204" pitchFamily="34" charset="0"/>
                <a:cs typeface="Arial" panose="020B0604020202020204" pitchFamily="34" charset="0"/>
              </a:rPr>
              <a:t>Trainer to explain the following before showing video</a:t>
            </a:r>
            <a:r>
              <a:rPr lang="en-GB" sz="1100" baseline="0" dirty="0">
                <a:latin typeface="Arial" panose="020B0604020202020204" pitchFamily="34" charset="0"/>
                <a:cs typeface="Arial" panose="020B0604020202020204" pitchFamily="34" charset="0"/>
              </a:rPr>
              <a:t> clip.</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 film tells the story of a fictional 17-year-old girl, Cassie Cowan (nickname COW), who is distracted by her mobile for a few seconds while driving with two friends.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COW – a "nice girl from a nice valleys family" – causes a devastating crash which kills her friends and another couple. The impact and its aftermath is portrayed in vivid, harrowing and bloody detail.</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Gwent police had intended to commission a different film – on joyriding, but when they spoke to pupils at Tredegar comprehensive, the youngsters told them that texting while driving was a much more important issue for them.</a:t>
            </a:r>
          </a:p>
          <a:p>
            <a:pPr>
              <a:lnSpc>
                <a:spcPct val="100000"/>
              </a:lnSpc>
            </a:pP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With a budget of £10,000, film-maker Peter Watkins-Hughes was asked to write and direct the film. Local people donated props including the cars that are smashed up and the locations while Watkins-Hughes and his cast gave their time.</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hlinkClick r:id="rId3"/>
              </a:rPr>
              <a:t>https://www.youtube.com/watch?v=UsAlM68oxRM</a:t>
            </a:r>
            <a:endParaRPr lang="en-GB" sz="1100" b="1" dirty="0">
              <a:latin typeface="Arial" panose="020B0604020202020204" pitchFamily="34" charset="0"/>
              <a:cs typeface="Arial" panose="020B0604020202020204" pitchFamily="34" charset="0"/>
            </a:endParaRPr>
          </a:p>
          <a:p>
            <a:br>
              <a:rPr lang="en-GB" dirty="0"/>
            </a:br>
            <a:br>
              <a:rPr lang="en-GB" dirty="0"/>
            </a:br>
            <a:endParaRPr lang="en-GB" dirty="0"/>
          </a:p>
          <a:p>
            <a:endParaRPr lang="en-GB" dirty="0"/>
          </a:p>
        </p:txBody>
      </p:sp>
    </p:spTree>
    <p:extLst>
      <p:ext uri="{BB962C8B-B14F-4D97-AF65-F5344CB8AC3E}">
        <p14:creationId xmlns:p14="http://schemas.microsoft.com/office/powerpoint/2010/main" val="36948358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703865"/>
            <a:ext cx="5486400" cy="3600450"/>
          </a:xfrm>
        </p:spPr>
        <p:txBody>
          <a:bodyPr/>
          <a:lstStyle/>
          <a:p>
            <a:br>
              <a:rPr lang="en-GB" dirty="0"/>
            </a:br>
            <a:br>
              <a:rPr lang="en-GB" dirty="0"/>
            </a:br>
            <a:endParaRPr lang="en-GB" dirty="0"/>
          </a:p>
          <a:p>
            <a:endParaRPr lang="en-GB" dirty="0"/>
          </a:p>
        </p:txBody>
      </p:sp>
    </p:spTree>
    <p:extLst>
      <p:ext uri="{BB962C8B-B14F-4D97-AF65-F5344CB8AC3E}">
        <p14:creationId xmlns:p14="http://schemas.microsoft.com/office/powerpoint/2010/main" val="275572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8790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801080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441383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554362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509070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434068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063012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841442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495208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245818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86292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123544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tags" Target="../tags/tag6.xml"/><Relationship Id="rId7" Type="http://schemas.openxmlformats.org/officeDocument/2006/relationships/image" Target="../media/image8.png"/><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notesSlide" Target="../notesSlides/notesSlide5.xml"/><Relationship Id="rId5" Type="http://schemas.openxmlformats.org/officeDocument/2006/relationships/slideLayout" Target="../slideLayouts/slideLayout7.xml"/><Relationship Id="rId10" Type="http://schemas.openxmlformats.org/officeDocument/2006/relationships/image" Target="../media/image11.png"/><Relationship Id="rId4" Type="http://schemas.openxmlformats.org/officeDocument/2006/relationships/tags" Target="../tags/tag7.xml"/><Relationship Id="rId9"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8.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10.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8" Type="http://schemas.openxmlformats.org/officeDocument/2006/relationships/tags" Target="../tags/tag19.xml"/><Relationship Id="rId13" Type="http://schemas.openxmlformats.org/officeDocument/2006/relationships/image" Target="../media/image19.png"/><Relationship Id="rId18" Type="http://schemas.openxmlformats.org/officeDocument/2006/relationships/image" Target="../media/image24.png"/><Relationship Id="rId3" Type="http://schemas.openxmlformats.org/officeDocument/2006/relationships/tags" Target="../tags/tag14.xml"/><Relationship Id="rId7" Type="http://schemas.openxmlformats.org/officeDocument/2006/relationships/tags" Target="../tags/tag18.xml"/><Relationship Id="rId12" Type="http://schemas.openxmlformats.org/officeDocument/2006/relationships/image" Target="../media/image18.png"/><Relationship Id="rId17" Type="http://schemas.openxmlformats.org/officeDocument/2006/relationships/image" Target="../media/image23.png"/><Relationship Id="rId2" Type="http://schemas.openxmlformats.org/officeDocument/2006/relationships/tags" Target="../tags/tag13.xml"/><Relationship Id="rId16" Type="http://schemas.openxmlformats.org/officeDocument/2006/relationships/image" Target="../media/image22.png"/><Relationship Id="rId1" Type="http://schemas.openxmlformats.org/officeDocument/2006/relationships/tags" Target="../tags/tag12.xml"/><Relationship Id="rId6" Type="http://schemas.openxmlformats.org/officeDocument/2006/relationships/tags" Target="../tags/tag17.xml"/><Relationship Id="rId11" Type="http://schemas.openxmlformats.org/officeDocument/2006/relationships/image" Target="../media/image17.png"/><Relationship Id="rId5" Type="http://schemas.openxmlformats.org/officeDocument/2006/relationships/tags" Target="../tags/tag16.xml"/><Relationship Id="rId15" Type="http://schemas.openxmlformats.org/officeDocument/2006/relationships/image" Target="../media/image21.png"/><Relationship Id="rId10" Type="http://schemas.openxmlformats.org/officeDocument/2006/relationships/notesSlide" Target="../notesSlides/notesSlide11.xml"/><Relationship Id="rId4" Type="http://schemas.openxmlformats.org/officeDocument/2006/relationships/tags" Target="../tags/tag15.xml"/><Relationship Id="rId9" Type="http://schemas.openxmlformats.org/officeDocument/2006/relationships/slideLayout" Target="../slideLayouts/slideLayout7.xml"/><Relationship Id="rId1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20.xml"/><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22.xml"/><Relationship Id="rId1" Type="http://schemas.openxmlformats.org/officeDocument/2006/relationships/tags" Target="../tags/tag21.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24.xml"/><Relationship Id="rId1" Type="http://schemas.openxmlformats.org/officeDocument/2006/relationships/tags" Target="../tags/tag23.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25.xml"/><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26.xml"/><Relationship Id="rId4" Type="http://schemas.openxmlformats.org/officeDocument/2006/relationships/image" Target="../media/image31.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27.xml"/><Relationship Id="rId4" Type="http://schemas.openxmlformats.org/officeDocument/2006/relationships/image" Target="../media/image32.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tags" Target="../tags/tag28.xml"/><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30.xml"/><Relationship Id="rId1" Type="http://schemas.openxmlformats.org/officeDocument/2006/relationships/tags" Target="../tags/tag29.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31.xml"/><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3" Type="http://schemas.openxmlformats.org/officeDocument/2006/relationships/hyperlink" Target="https://youtu.be/UsAlM68oxRM"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39.png"/><Relationship Id="rId4" Type="http://schemas.openxmlformats.org/officeDocument/2006/relationships/image" Target="../media/image38.png"/></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483777" y="4809600"/>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Road Traffic Collisions &amp; Driver Obligations</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91181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Client\R$\SWPKDIVLDSEPF\Shared\Pre-join\Images\reporting-car-accident-in-London1.jpg"/>
          <p:cNvPicPr>
            <a:picLocks noChangeAspect="1" noChangeArrowheads="1"/>
          </p:cNvPicPr>
          <p:nvPr>
            <p:custDataLst>
              <p:tags r:id="rId1"/>
            </p:custDataLst>
          </p:nvPr>
        </p:nvPicPr>
        <p:blipFill>
          <a:blip r:embed="rId4">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19847" y="764771"/>
            <a:ext cx="10700424" cy="5187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2"/>
          <p:cNvSpPr txBox="1">
            <a:spLocks noChangeArrowheads="1"/>
          </p:cNvSpPr>
          <p:nvPr/>
        </p:nvSpPr>
        <p:spPr bwMode="auto">
          <a:xfrm>
            <a:off x="719846" y="844050"/>
            <a:ext cx="10700425"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Owing to the presence </a:t>
            </a:r>
            <a:r>
              <a:rPr lang="en-GB" altLang="en-US" b="0" dirty="0">
                <a:solidFill>
                  <a:schemeClr val="tx1"/>
                </a:solidFill>
                <a:latin typeface="+mn-lt"/>
                <a:ea typeface="Segoe UI Black" panose="020B0A02040204020203" pitchFamily="34" charset="0"/>
                <a:cs typeface="Segoe UI Black" panose="020B0A02040204020203" pitchFamily="34" charset="0"/>
              </a:rPr>
              <a:t>of a </a:t>
            </a:r>
            <a:r>
              <a:rPr lang="en-GB" altLang="en-US" b="0" dirty="0">
                <a:solidFill>
                  <a:srgbClr val="FF0000"/>
                </a:solidFill>
                <a:latin typeface="+mn-lt"/>
                <a:ea typeface="Segoe UI Black" panose="020B0A02040204020203" pitchFamily="34" charset="0"/>
                <a:cs typeface="Segoe UI Black" panose="020B0A02040204020203" pitchFamily="34" charset="0"/>
              </a:rPr>
              <a:t>mechanically propelled vehicle (MPV) </a:t>
            </a:r>
            <a:r>
              <a:rPr lang="en-GB" altLang="en-US" b="0" dirty="0">
                <a:solidFill>
                  <a:schemeClr val="tx1"/>
                </a:solidFill>
                <a:latin typeface="+mn-lt"/>
                <a:ea typeface="Segoe UI Black" panose="020B0A02040204020203" pitchFamily="34" charset="0"/>
                <a:cs typeface="Segoe UI Black" panose="020B0A02040204020203" pitchFamily="34" charset="0"/>
              </a:rPr>
              <a:t>on a</a:t>
            </a:r>
            <a:r>
              <a:rPr lang="en-GB" altLang="en-US" b="0" dirty="0">
                <a:solidFill>
                  <a:srgbClr val="FF0000"/>
                </a:solidFill>
                <a:latin typeface="+mn-lt"/>
                <a:ea typeface="Segoe UI Black" panose="020B0A02040204020203" pitchFamily="34" charset="0"/>
                <a:cs typeface="Segoe UI Black" panose="020B0A02040204020203" pitchFamily="34" charset="0"/>
              </a:rPr>
              <a:t> road </a:t>
            </a:r>
            <a:r>
              <a:rPr lang="en-GB" altLang="en-US" b="0" dirty="0">
                <a:solidFill>
                  <a:schemeClr val="tx1"/>
                </a:solidFill>
                <a:latin typeface="+mn-lt"/>
                <a:ea typeface="Segoe UI Black" panose="020B0A02040204020203" pitchFamily="34" charset="0"/>
                <a:cs typeface="Segoe UI Black" panose="020B0A02040204020203" pitchFamily="34" charset="0"/>
              </a:rPr>
              <a:t>or </a:t>
            </a:r>
            <a:r>
              <a:rPr lang="en-GB" altLang="en-US" b="0" dirty="0">
                <a:solidFill>
                  <a:srgbClr val="FF0000"/>
                </a:solidFill>
                <a:latin typeface="+mn-lt"/>
                <a:ea typeface="Segoe UI Black" panose="020B0A02040204020203" pitchFamily="34" charset="0"/>
                <a:cs typeface="Segoe UI Black" panose="020B0A02040204020203" pitchFamily="34" charset="0"/>
              </a:rPr>
              <a:t>other public place, </a:t>
            </a:r>
            <a:r>
              <a:rPr lang="en-GB" altLang="en-US" b="0" dirty="0">
                <a:solidFill>
                  <a:schemeClr val="tx1"/>
                </a:solidFill>
                <a:latin typeface="+mn-lt"/>
                <a:ea typeface="Segoe UI Black" panose="020B0A02040204020203" pitchFamily="34" charset="0"/>
                <a:cs typeface="Segoe UI Black" panose="020B0A02040204020203" pitchFamily="34" charset="0"/>
              </a:rPr>
              <a:t>an accident occurs whereby;</a:t>
            </a:r>
          </a:p>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personal injury </a:t>
            </a:r>
            <a:r>
              <a:rPr lang="en-GB" altLang="en-US" b="0" dirty="0">
                <a:solidFill>
                  <a:schemeClr val="tx1"/>
                </a:solidFill>
                <a:latin typeface="+mn-lt"/>
                <a:ea typeface="Segoe UI Black" panose="020B0A02040204020203" pitchFamily="34" charset="0"/>
                <a:cs typeface="Segoe UI Black" panose="020B0A02040204020203" pitchFamily="34" charset="0"/>
              </a:rPr>
              <a:t>is caused to a person (other than the driver of that MPV)             </a:t>
            </a:r>
          </a:p>
          <a:p>
            <a:pPr algn="ctr" eaLnBrk="1" hangingPunct="1">
              <a:spcBef>
                <a:spcPct val="0"/>
              </a:spcBef>
              <a:buFontTx/>
              <a:buNone/>
            </a:pPr>
            <a:r>
              <a:rPr lang="en-GB" altLang="en-US" b="1" dirty="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dirty="0">
                <a:solidFill>
                  <a:srgbClr val="FF0000"/>
                </a:solidFill>
                <a:latin typeface="+mn-lt"/>
                <a:ea typeface="Segoe UI Black" panose="020B0A02040204020203" pitchFamily="34" charset="0"/>
                <a:cs typeface="Segoe UI Black" panose="020B0A02040204020203" pitchFamily="34" charset="0"/>
              </a:rPr>
              <a:t>d</a:t>
            </a:r>
            <a:r>
              <a:rPr lang="en-GB" altLang="en-US" b="0" dirty="0">
                <a:solidFill>
                  <a:srgbClr val="FF0000"/>
                </a:solidFill>
                <a:latin typeface="+mn-lt"/>
                <a:ea typeface="Segoe UI Black" panose="020B0A02040204020203" pitchFamily="34" charset="0"/>
                <a:cs typeface="Segoe UI Black" panose="020B0A02040204020203" pitchFamily="34" charset="0"/>
              </a:rPr>
              <a:t>amage</a:t>
            </a:r>
            <a:r>
              <a:rPr lang="en-GB" altLang="en-US" b="0" dirty="0">
                <a:solidFill>
                  <a:schemeClr val="tx1"/>
                </a:solidFill>
                <a:latin typeface="+mn-lt"/>
                <a:ea typeface="Segoe UI Black" panose="020B0A02040204020203" pitchFamily="34" charset="0"/>
                <a:cs typeface="Segoe UI Black" panose="020B0A02040204020203" pitchFamily="34" charset="0"/>
              </a:rPr>
              <a:t> is caused to:</a:t>
            </a:r>
          </a:p>
          <a:p>
            <a:pPr algn="ctr" eaLnBrk="1" hangingPunct="1">
              <a:spcBef>
                <a:spcPct val="0"/>
              </a:spcBef>
              <a:buFontTx/>
              <a:buNone/>
            </a:pP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a </a:t>
            </a:r>
            <a:r>
              <a:rPr lang="en-GB" altLang="en-US" b="0" dirty="0">
                <a:solidFill>
                  <a:srgbClr val="FF0000"/>
                </a:solidFill>
                <a:latin typeface="+mn-lt"/>
                <a:ea typeface="Segoe UI Black" panose="020B0A02040204020203" pitchFamily="34" charset="0"/>
                <a:cs typeface="Segoe UI Black" panose="020B0A02040204020203" pitchFamily="34" charset="0"/>
              </a:rPr>
              <a:t>vehicle</a:t>
            </a:r>
            <a:r>
              <a:rPr lang="en-GB" altLang="en-US" b="0" dirty="0">
                <a:solidFill>
                  <a:schemeClr val="tx1"/>
                </a:solidFill>
                <a:latin typeface="+mn-lt"/>
                <a:ea typeface="Segoe UI Black" panose="020B0A02040204020203" pitchFamily="34" charset="0"/>
                <a:cs typeface="Segoe UI Black" panose="020B0A02040204020203" pitchFamily="34" charset="0"/>
              </a:rPr>
              <a:t> (other than the MPV or any trailer drawn by it)</a:t>
            </a:r>
          </a:p>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   </a:t>
            </a:r>
            <a:r>
              <a:rPr lang="en-GB" altLang="en-US" b="1" dirty="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an </a:t>
            </a:r>
            <a:r>
              <a:rPr lang="en-GB" altLang="en-US" b="0" dirty="0">
                <a:solidFill>
                  <a:srgbClr val="FF0000"/>
                </a:solidFill>
                <a:latin typeface="+mn-lt"/>
                <a:ea typeface="Segoe UI Black" panose="020B0A02040204020203" pitchFamily="34" charset="0"/>
                <a:cs typeface="Segoe UI Black" panose="020B0A02040204020203" pitchFamily="34" charset="0"/>
              </a:rPr>
              <a:t>animal</a:t>
            </a:r>
            <a:r>
              <a:rPr lang="en-GB" altLang="en-US" b="0" dirty="0">
                <a:solidFill>
                  <a:schemeClr val="tx1"/>
                </a:solidFill>
                <a:latin typeface="+mn-lt"/>
                <a:ea typeface="Segoe UI Black" panose="020B0A02040204020203" pitchFamily="34" charset="0"/>
                <a:cs typeface="Segoe UI Black" panose="020B0A02040204020203" pitchFamily="34" charset="0"/>
              </a:rPr>
              <a:t> (other than one in or on that MPV or any trailer drawn by it)</a:t>
            </a:r>
          </a:p>
          <a:p>
            <a:pPr algn="ctr" eaLnBrk="1" hangingPunct="1">
              <a:spcBef>
                <a:spcPct val="0"/>
              </a:spcBef>
              <a:buFontTx/>
              <a:buNone/>
            </a:pPr>
            <a:r>
              <a:rPr lang="en-GB" altLang="en-US" b="1" dirty="0">
                <a:solidFill>
                  <a:srgbClr val="FF0000"/>
                </a:solidFill>
                <a:latin typeface="+mn-lt"/>
                <a:ea typeface="Segoe UI Black" panose="020B0A02040204020203" pitchFamily="34" charset="0"/>
                <a:cs typeface="Segoe UI Black" panose="020B0A02040204020203" pitchFamily="34" charset="0"/>
              </a:rPr>
              <a:t>   OR</a:t>
            </a:r>
          </a:p>
          <a:p>
            <a:pPr algn="ctr" eaLnBrk="1" hangingPunct="1">
              <a:spcBef>
                <a:spcPct val="0"/>
              </a:spcBef>
              <a:buFontTx/>
              <a:buNone/>
            </a:pPr>
            <a:r>
              <a:rPr lang="en-GB" altLang="en-US" b="0" dirty="0">
                <a:solidFill>
                  <a:schemeClr val="tx1"/>
                </a:solidFill>
                <a:latin typeface="+mn-lt"/>
                <a:ea typeface="Segoe UI Black" panose="020B0A02040204020203" pitchFamily="34" charset="0"/>
                <a:cs typeface="Segoe UI Black" panose="020B0A02040204020203" pitchFamily="34" charset="0"/>
              </a:rPr>
              <a:t>any other </a:t>
            </a:r>
            <a:r>
              <a:rPr lang="en-GB" altLang="en-US" b="0" dirty="0">
                <a:solidFill>
                  <a:srgbClr val="FF0000"/>
                </a:solidFill>
                <a:latin typeface="+mn-lt"/>
                <a:ea typeface="Segoe UI Black" panose="020B0A02040204020203" pitchFamily="34" charset="0"/>
                <a:cs typeface="Segoe UI Black" panose="020B0A02040204020203" pitchFamily="34" charset="0"/>
              </a:rPr>
              <a:t>property, constructed on, fixed to, growing in </a:t>
            </a:r>
            <a:r>
              <a:rPr lang="en-GB" altLang="en-US" b="0" dirty="0">
                <a:solidFill>
                  <a:schemeClr val="tx1"/>
                </a:solidFill>
                <a:latin typeface="+mn-lt"/>
                <a:ea typeface="Segoe UI Black" panose="020B0A02040204020203" pitchFamily="34" charset="0"/>
                <a:cs typeface="Segoe UI Black" panose="020B0A02040204020203" pitchFamily="34" charset="0"/>
              </a:rPr>
              <a:t>or</a:t>
            </a: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rgbClr val="FF0000"/>
                </a:solidFill>
                <a:latin typeface="+mn-lt"/>
                <a:ea typeface="Segoe UI Black" panose="020B0A02040204020203" pitchFamily="34" charset="0"/>
                <a:cs typeface="Segoe UI Black" panose="020B0A02040204020203" pitchFamily="34" charset="0"/>
              </a:rPr>
              <a:t>otherwise forming part of the land</a:t>
            </a:r>
            <a:r>
              <a:rPr lang="en-GB" altLang="en-US" b="0" dirty="0">
                <a:solidFill>
                  <a:srgbClr val="0070C0"/>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on which the road or other place in question is situated or land adjacent to such land. </a:t>
            </a:r>
          </a:p>
        </p:txBody>
      </p:sp>
      <p:sp>
        <p:nvSpPr>
          <p:cNvPr id="6" name="TextBox 5"/>
          <p:cNvSpPr txBox="1"/>
          <p:nvPr/>
        </p:nvSpPr>
        <p:spPr>
          <a:xfrm>
            <a:off x="719846" y="197719"/>
            <a:ext cx="10700425" cy="584775"/>
          </a:xfrm>
          <a:prstGeom prst="rect">
            <a:avLst/>
          </a:prstGeom>
          <a:solidFill>
            <a:srgbClr val="002060"/>
          </a:solidFill>
        </p:spPr>
        <p:txBody>
          <a:bodyPr wrap="square" rtlCol="0">
            <a:spAutoFit/>
          </a:bodyPr>
          <a:lstStyle/>
          <a:p>
            <a:pPr algn="ctr"/>
            <a:r>
              <a:rPr lang="en-GB" sz="3200" b="1" dirty="0">
                <a:solidFill>
                  <a:schemeClr val="bg1"/>
                </a:solidFill>
              </a:rPr>
              <a:t>Road Traffic Collisions</a:t>
            </a:r>
          </a:p>
        </p:txBody>
      </p:sp>
      <p:sp>
        <p:nvSpPr>
          <p:cNvPr id="2" name="Rectangle 1"/>
          <p:cNvSpPr/>
          <p:nvPr/>
        </p:nvSpPr>
        <p:spPr>
          <a:xfrm>
            <a:off x="3685784" y="5429306"/>
            <a:ext cx="4768548" cy="461665"/>
          </a:xfrm>
          <a:prstGeom prst="rect">
            <a:avLst/>
          </a:prstGeom>
          <a:solidFill>
            <a:schemeClr val="accent1">
              <a:lumMod val="20000"/>
              <a:lumOff val="80000"/>
            </a:schemeClr>
          </a:solidFill>
        </p:spPr>
        <p:txBody>
          <a:bodyPr wrap="none">
            <a:spAutoFit/>
          </a:bodyPr>
          <a:lstStyle/>
          <a:p>
            <a:pPr algn="ctr">
              <a:spcBef>
                <a:spcPct val="0"/>
              </a:spcBef>
            </a:pPr>
            <a:r>
              <a:rPr lang="en-GB" altLang="en-US" sz="2400" b="1" dirty="0">
                <a:solidFill>
                  <a:srgbClr val="002060"/>
                </a:solidFill>
                <a:ea typeface="Segoe UI Black" panose="020B0A02040204020203" pitchFamily="34" charset="0"/>
                <a:cs typeface="Segoe UI Black" panose="020B0A02040204020203" pitchFamily="34" charset="0"/>
              </a:rPr>
              <a:t>Section 170(1) Road Traffic Act 1988</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fade">
                                      <p:cBhvr>
                                        <p:cTn id="4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ient\R$\SWPKDIVLDSEPF\Shared\Pre-join\Images\_70140959_controlroom.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2173454" y="638105"/>
            <a:ext cx="8085210" cy="4955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a:spLocks noChangeArrowheads="1"/>
          </p:cNvSpPr>
          <p:nvPr/>
        </p:nvSpPr>
        <p:spPr bwMode="auto">
          <a:xfrm>
            <a:off x="1841703" y="1789334"/>
            <a:ext cx="8748712"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600" b="1" dirty="0">
                <a:solidFill>
                  <a:schemeClr val="bg1"/>
                </a:solidFill>
              </a:rPr>
              <a:t>Reportable </a:t>
            </a:r>
          </a:p>
          <a:p>
            <a:pPr algn="ctr" eaLnBrk="1" hangingPunct="1">
              <a:spcBef>
                <a:spcPct val="0"/>
              </a:spcBef>
              <a:buFontTx/>
              <a:buNone/>
            </a:pPr>
            <a:r>
              <a:rPr lang="en-GB" altLang="en-US" sz="3600" b="1" dirty="0">
                <a:solidFill>
                  <a:schemeClr val="bg1"/>
                </a:solidFill>
              </a:rPr>
              <a:t>and</a:t>
            </a:r>
          </a:p>
          <a:p>
            <a:pPr algn="ctr" eaLnBrk="1" hangingPunct="1">
              <a:spcBef>
                <a:spcPct val="0"/>
              </a:spcBef>
              <a:buFontTx/>
              <a:buNone/>
            </a:pPr>
            <a:r>
              <a:rPr lang="en-GB" altLang="en-US" sz="3600" b="1" dirty="0">
                <a:solidFill>
                  <a:schemeClr val="bg1"/>
                </a:solidFill>
              </a:rPr>
              <a:t> Non-Reportable</a:t>
            </a:r>
          </a:p>
          <a:p>
            <a:pPr algn="ctr" eaLnBrk="1" hangingPunct="1">
              <a:spcBef>
                <a:spcPct val="0"/>
              </a:spcBef>
              <a:buFontTx/>
              <a:buNone/>
            </a:pPr>
            <a:r>
              <a:rPr lang="en-GB" altLang="en-US" sz="3600" b="1" dirty="0">
                <a:solidFill>
                  <a:schemeClr val="bg1"/>
                </a:solidFill>
              </a:rPr>
              <a:t> Road Traffic Collisions </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ient\G$\CKP Images\Traffic\Vehicles on a road.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794881" y="3028520"/>
            <a:ext cx="8496944" cy="2775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1650865" y="1120677"/>
            <a:ext cx="864096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0" dirty="0">
                <a:solidFill>
                  <a:srgbClr val="002060"/>
                </a:solidFill>
                <a:latin typeface="+mn-lt"/>
              </a:rPr>
              <a:t>The accident must have been as a result of a </a:t>
            </a:r>
          </a:p>
          <a:p>
            <a:pPr algn="ctr" eaLnBrk="1" hangingPunct="1">
              <a:spcBef>
                <a:spcPct val="0"/>
              </a:spcBef>
              <a:buFontTx/>
              <a:buNone/>
            </a:pPr>
            <a:r>
              <a:rPr lang="en-GB" altLang="en-US" sz="3200" b="0" dirty="0">
                <a:solidFill>
                  <a:srgbClr val="002060"/>
                </a:solidFill>
                <a:latin typeface="+mn-lt"/>
              </a:rPr>
              <a:t>Mechanically Propelled Vehicle (MPV)</a:t>
            </a:r>
          </a:p>
          <a:p>
            <a:pPr algn="ctr" eaLnBrk="1" hangingPunct="1">
              <a:spcBef>
                <a:spcPct val="0"/>
              </a:spcBef>
              <a:buFontTx/>
              <a:buNone/>
            </a:pPr>
            <a:r>
              <a:rPr lang="en-GB" altLang="en-US" sz="3200" b="0" dirty="0">
                <a:solidFill>
                  <a:srgbClr val="002060"/>
                </a:solidFill>
                <a:latin typeface="+mn-lt"/>
              </a:rPr>
              <a:t> being present at the scene</a:t>
            </a:r>
          </a:p>
        </p:txBody>
      </p:sp>
      <p:sp>
        <p:nvSpPr>
          <p:cNvPr id="6" name="TextBox 5"/>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a:solidFill>
                  <a:schemeClr val="bg1"/>
                </a:solidFill>
              </a:rPr>
              <a:t>Owing to the Presence</a:t>
            </a: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lient\G$\CKP Images\Traffic\MPV 4.jpg"/>
          <p:cNvPicPr>
            <a:picLocks noChangeAspect="1" noChangeArrowheads="1"/>
          </p:cNvPicPr>
          <p:nvPr>
            <p:custDataLst>
              <p:tags r:id="rId1"/>
            </p:custDataLst>
          </p:nvPr>
        </p:nvPicPr>
        <p:blipFill>
          <a:blip r:embed="rId7">
            <a:extLst>
              <a:ext uri="{28A0092B-C50C-407E-A947-70E740481C1C}">
                <a14:useLocalDpi xmlns:a14="http://schemas.microsoft.com/office/drawing/2010/main" val="0"/>
              </a:ext>
            </a:extLst>
          </a:blip>
          <a:srcRect/>
          <a:stretch>
            <a:fillRect/>
          </a:stretch>
        </p:blipFill>
        <p:spPr bwMode="auto">
          <a:xfrm>
            <a:off x="1190956" y="1061989"/>
            <a:ext cx="3887256" cy="1685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descr="\\Client\G$\CKP Images\Traffic\MPV 2.png"/>
          <p:cNvPicPr>
            <a:picLocks noChangeAspect="1" noChangeArrowheads="1"/>
          </p:cNvPicPr>
          <p:nvPr>
            <p:custDataLst>
              <p:tags r:id="rId2"/>
            </p:custDataLst>
          </p:nvPr>
        </p:nvPicPr>
        <p:blipFill>
          <a:blip r:embed="rId8">
            <a:extLst>
              <a:ext uri="{28A0092B-C50C-407E-A947-70E740481C1C}">
                <a14:useLocalDpi xmlns:a14="http://schemas.microsoft.com/office/drawing/2010/main" val="0"/>
              </a:ext>
            </a:extLst>
          </a:blip>
          <a:srcRect/>
          <a:stretch>
            <a:fillRect/>
          </a:stretch>
        </p:blipFill>
        <p:spPr bwMode="auto">
          <a:xfrm>
            <a:off x="6919287" y="968125"/>
            <a:ext cx="3887256" cy="16555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descr="\\Client\G$\CKP Images\Traffic\MPV 1.png"/>
          <p:cNvPicPr>
            <a:picLocks noChangeAspect="1" noChangeArrowheads="1"/>
          </p:cNvPicPr>
          <p:nvPr>
            <p:custDataLst>
              <p:tags r:id="rId3"/>
            </p:custDataLst>
          </p:nvPr>
        </p:nvPicPr>
        <p:blipFill>
          <a:blip r:embed="rId9">
            <a:extLst>
              <a:ext uri="{28A0092B-C50C-407E-A947-70E740481C1C}">
                <a14:useLocalDpi xmlns:a14="http://schemas.microsoft.com/office/drawing/2010/main" val="0"/>
              </a:ext>
            </a:extLst>
          </a:blip>
          <a:srcRect/>
          <a:stretch>
            <a:fillRect/>
          </a:stretch>
        </p:blipFill>
        <p:spPr bwMode="auto">
          <a:xfrm>
            <a:off x="1190956" y="4087445"/>
            <a:ext cx="3887256" cy="16857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4" descr="\\Client\G$\CKP Images\Traffic\MPV 3.png"/>
          <p:cNvPicPr>
            <a:picLocks noChangeAspect="1" noChangeArrowheads="1"/>
          </p:cNvPicPr>
          <p:nvPr>
            <p:custDataLst>
              <p:tags r:id="rId4"/>
            </p:custDataLst>
          </p:nvPr>
        </p:nvPicPr>
        <p:blipFill>
          <a:blip r:embed="rId10">
            <a:extLst>
              <a:ext uri="{28A0092B-C50C-407E-A947-70E740481C1C}">
                <a14:useLocalDpi xmlns:a14="http://schemas.microsoft.com/office/drawing/2010/main" val="0"/>
              </a:ext>
            </a:extLst>
          </a:blip>
          <a:srcRect/>
          <a:stretch>
            <a:fillRect/>
          </a:stretch>
        </p:blipFill>
        <p:spPr bwMode="auto">
          <a:xfrm>
            <a:off x="7113790" y="4087445"/>
            <a:ext cx="3887256" cy="1564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4"/>
          <p:cNvSpPr txBox="1">
            <a:spLocks noChangeArrowheads="1"/>
          </p:cNvSpPr>
          <p:nvPr/>
        </p:nvSpPr>
        <p:spPr bwMode="auto">
          <a:xfrm>
            <a:off x="3141020" y="2965059"/>
            <a:ext cx="5775725"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0" dirty="0">
                <a:solidFill>
                  <a:srgbClr val="002060"/>
                </a:solidFill>
                <a:latin typeface="+mn-lt"/>
              </a:rPr>
              <a:t>A vehicle constructed so that it can be propelled mechanically</a:t>
            </a:r>
          </a:p>
        </p:txBody>
      </p:sp>
      <p:sp>
        <p:nvSpPr>
          <p:cNvPr id="11" name="TextBox 10"/>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a:solidFill>
                  <a:schemeClr val="bg1"/>
                </a:solidFill>
              </a:rPr>
              <a:t>Mechanically Propelled Vehicle (MPV)</a:t>
            </a:r>
          </a:p>
        </p:txBody>
      </p:sp>
    </p:spTree>
    <p:extLst>
      <p:ext uri="{BB962C8B-B14F-4D97-AF65-F5344CB8AC3E}">
        <p14:creationId xmlns:p14="http://schemas.microsoft.com/office/powerpoint/2010/main" val="736754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3" descr="\\Client\G$\CKP Images\Traffic\Road 1.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396487" y="871994"/>
            <a:ext cx="8941826" cy="5020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3"/>
          <p:cNvSpPr txBox="1">
            <a:spLocks noChangeArrowheads="1"/>
          </p:cNvSpPr>
          <p:nvPr/>
        </p:nvSpPr>
        <p:spPr bwMode="auto">
          <a:xfrm>
            <a:off x="1853687" y="1304558"/>
            <a:ext cx="8229600" cy="4697231"/>
          </a:xfrm>
          <a:prstGeom prst="rect">
            <a:avLst/>
          </a:prstGeom>
          <a:noFill/>
          <a:ln>
            <a:noFill/>
          </a:ln>
          <a:effec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buFontTx/>
              <a:buNone/>
              <a:defRPr/>
            </a:pPr>
            <a:endParaRPr lang="en-GB" sz="2000" b="0" kern="0" dirty="0">
              <a:solidFill>
                <a:schemeClr val="bg1"/>
              </a:solidFill>
            </a:endParaRPr>
          </a:p>
          <a:p>
            <a:pPr marL="0" indent="0" algn="ctr">
              <a:buFontTx/>
              <a:buNone/>
              <a:defRPr/>
            </a:pPr>
            <a:r>
              <a:rPr lang="en-GB" sz="3600" b="1" kern="0" dirty="0">
                <a:solidFill>
                  <a:schemeClr val="bg1"/>
                </a:solidFill>
              </a:rPr>
              <a:t>Any highway and</a:t>
            </a:r>
          </a:p>
          <a:p>
            <a:pPr marL="0" indent="0" algn="ctr">
              <a:buFontTx/>
              <a:buNone/>
              <a:defRPr/>
            </a:pPr>
            <a:r>
              <a:rPr lang="en-GB" sz="3600" b="1" kern="0" dirty="0">
                <a:solidFill>
                  <a:schemeClr val="bg1"/>
                </a:solidFill>
              </a:rPr>
              <a:t> any other road to which the </a:t>
            </a:r>
          </a:p>
          <a:p>
            <a:pPr marL="0" indent="0" algn="ctr">
              <a:buFontTx/>
              <a:buNone/>
              <a:defRPr/>
            </a:pPr>
            <a:r>
              <a:rPr lang="en-GB" sz="3600" b="1" kern="0" dirty="0">
                <a:solidFill>
                  <a:schemeClr val="bg1"/>
                </a:solidFill>
              </a:rPr>
              <a:t>public has access, and includes</a:t>
            </a:r>
          </a:p>
          <a:p>
            <a:pPr marL="0" indent="0" algn="ctr">
              <a:buFontTx/>
              <a:buNone/>
              <a:defRPr/>
            </a:pPr>
            <a:r>
              <a:rPr lang="en-GB" sz="3600" b="1" kern="0" dirty="0">
                <a:solidFill>
                  <a:schemeClr val="bg1"/>
                </a:solidFill>
              </a:rPr>
              <a:t> bridges over which the road</a:t>
            </a:r>
          </a:p>
          <a:p>
            <a:pPr marL="0" indent="0" algn="ctr">
              <a:buFontTx/>
              <a:buNone/>
              <a:defRPr/>
            </a:pPr>
            <a:r>
              <a:rPr lang="en-GB" sz="3600" b="1" kern="0" dirty="0">
                <a:solidFill>
                  <a:schemeClr val="bg1"/>
                </a:solidFill>
              </a:rPr>
              <a:t> passes</a:t>
            </a:r>
          </a:p>
        </p:txBody>
      </p:sp>
      <p:sp>
        <p:nvSpPr>
          <p:cNvPr id="5" name="TextBox 4"/>
          <p:cNvSpPr txBox="1"/>
          <p:nvPr/>
        </p:nvSpPr>
        <p:spPr>
          <a:xfrm>
            <a:off x="1396487" y="197719"/>
            <a:ext cx="9144000" cy="584775"/>
          </a:xfrm>
          <a:prstGeom prst="rect">
            <a:avLst/>
          </a:prstGeom>
          <a:solidFill>
            <a:srgbClr val="002060"/>
          </a:solidFill>
        </p:spPr>
        <p:txBody>
          <a:bodyPr wrap="square" rtlCol="0">
            <a:spAutoFit/>
          </a:bodyPr>
          <a:lstStyle/>
          <a:p>
            <a:pPr algn="ctr"/>
            <a:r>
              <a:rPr lang="en-GB" sz="3200" b="1" dirty="0">
                <a:solidFill>
                  <a:schemeClr val="bg1"/>
                </a:solidFill>
              </a:rPr>
              <a:t>Road</a:t>
            </a:r>
          </a:p>
        </p:txBody>
      </p:sp>
    </p:spTree>
    <p:extLst>
      <p:ext uri="{BB962C8B-B14F-4D97-AF65-F5344CB8AC3E}">
        <p14:creationId xmlns:p14="http://schemas.microsoft.com/office/powerpoint/2010/main" val="171844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lient\G$\CKP Images\Traffic\Public Place 1.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862666" y="1258055"/>
            <a:ext cx="3671887" cy="42607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4"/>
          <p:cNvSpPr txBox="1">
            <a:spLocks noChangeArrowheads="1"/>
          </p:cNvSpPr>
          <p:nvPr/>
        </p:nvSpPr>
        <p:spPr bwMode="auto">
          <a:xfrm>
            <a:off x="6142042" y="2234251"/>
            <a:ext cx="4450492"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0" dirty="0">
                <a:solidFill>
                  <a:srgbClr val="002060"/>
                </a:solidFill>
                <a:latin typeface="+mn-lt"/>
              </a:rPr>
              <a:t>Any place to which the public have access whether on payment or otherwise</a:t>
            </a:r>
          </a:p>
        </p:txBody>
      </p:sp>
      <p:sp>
        <p:nvSpPr>
          <p:cNvPr id="5" name="TextBox 4"/>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a:solidFill>
                  <a:schemeClr val="bg1"/>
                </a:solidFill>
              </a:rPr>
              <a:t>Public Place</a:t>
            </a:r>
          </a:p>
        </p:txBody>
      </p:sp>
    </p:spTree>
    <p:extLst>
      <p:ext uri="{BB962C8B-B14F-4D97-AF65-F5344CB8AC3E}">
        <p14:creationId xmlns:p14="http://schemas.microsoft.com/office/powerpoint/2010/main" val="3308798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7597504" y="1228334"/>
            <a:ext cx="3132604" cy="4388947"/>
          </a:xfrm>
          <a:prstGeom prst="rect">
            <a:avLst/>
          </a:prstGeom>
        </p:spPr>
      </p:pic>
      <p:sp>
        <p:nvSpPr>
          <p:cNvPr id="9" name="TextBox 4"/>
          <p:cNvSpPr txBox="1">
            <a:spLocks noChangeArrowheads="1"/>
          </p:cNvSpPr>
          <p:nvPr/>
        </p:nvSpPr>
        <p:spPr bwMode="auto">
          <a:xfrm>
            <a:off x="1190956" y="1653092"/>
            <a:ext cx="6835833"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457200">
              <a:spcBef>
                <a:spcPct val="0"/>
              </a:spcBef>
            </a:pPr>
            <a:r>
              <a:rPr lang="en-GB" altLang="en-US" sz="2800" b="0" dirty="0">
                <a:solidFill>
                  <a:srgbClr val="002060"/>
                </a:solidFill>
                <a:latin typeface="+mn-lt"/>
              </a:rPr>
              <a:t>A person </a:t>
            </a:r>
            <a:r>
              <a:rPr lang="en-GB" altLang="en-US" sz="2800" b="0" dirty="0">
                <a:solidFill>
                  <a:srgbClr val="FF0000"/>
                </a:solidFill>
                <a:latin typeface="+mn-lt"/>
              </a:rPr>
              <a:t>other than </a:t>
            </a:r>
            <a:r>
              <a:rPr lang="en-GB" altLang="en-US" sz="2800" b="0" dirty="0">
                <a:solidFill>
                  <a:srgbClr val="002060"/>
                </a:solidFill>
                <a:latin typeface="+mn-lt"/>
              </a:rPr>
              <a:t>the driver of that MPV</a:t>
            </a:r>
          </a:p>
          <a:p>
            <a:pPr marL="457200" indent="-457200">
              <a:spcBef>
                <a:spcPct val="0"/>
              </a:spcBef>
            </a:pPr>
            <a:endParaRPr lang="en-GB" altLang="en-US" sz="2800" b="0" dirty="0">
              <a:solidFill>
                <a:srgbClr val="002060"/>
              </a:solidFill>
              <a:latin typeface="+mn-lt"/>
            </a:endParaRPr>
          </a:p>
          <a:p>
            <a:pPr marL="457200" indent="-457200">
              <a:spcBef>
                <a:spcPct val="0"/>
              </a:spcBef>
            </a:pPr>
            <a:r>
              <a:rPr lang="en-GB" altLang="en-US" sz="2800" b="0" dirty="0">
                <a:solidFill>
                  <a:srgbClr val="002060"/>
                </a:solidFill>
                <a:latin typeface="+mn-lt"/>
              </a:rPr>
              <a:t>A passenger in that MPV</a:t>
            </a:r>
          </a:p>
          <a:p>
            <a:pPr marL="457200" indent="-457200">
              <a:spcBef>
                <a:spcPct val="0"/>
              </a:spcBef>
            </a:pPr>
            <a:endParaRPr lang="en-GB" altLang="en-US" sz="2800" b="0" dirty="0">
              <a:solidFill>
                <a:srgbClr val="002060"/>
              </a:solidFill>
              <a:latin typeface="+mn-lt"/>
            </a:endParaRPr>
          </a:p>
          <a:p>
            <a:pPr marL="457200" indent="-457200">
              <a:spcBef>
                <a:spcPct val="0"/>
              </a:spcBef>
            </a:pPr>
            <a:r>
              <a:rPr lang="en-GB" altLang="en-US" sz="2800" b="0" dirty="0">
                <a:solidFill>
                  <a:srgbClr val="002060"/>
                </a:solidFill>
                <a:latin typeface="+mn-lt"/>
              </a:rPr>
              <a:t>The driver or rider of another vehicle</a:t>
            </a:r>
          </a:p>
          <a:p>
            <a:pPr marL="457200" indent="-457200">
              <a:spcBef>
                <a:spcPct val="0"/>
              </a:spcBef>
            </a:pPr>
            <a:endParaRPr lang="en-GB" altLang="en-US" sz="2800" b="0" dirty="0">
              <a:solidFill>
                <a:srgbClr val="002060"/>
              </a:solidFill>
              <a:latin typeface="+mn-lt"/>
            </a:endParaRPr>
          </a:p>
          <a:p>
            <a:pPr marL="457200" indent="-457200">
              <a:spcBef>
                <a:spcPct val="0"/>
              </a:spcBef>
            </a:pPr>
            <a:r>
              <a:rPr lang="en-GB" altLang="en-US" sz="2800" b="0" dirty="0">
                <a:solidFill>
                  <a:srgbClr val="002060"/>
                </a:solidFill>
                <a:latin typeface="+mn-lt"/>
              </a:rPr>
              <a:t>A pedestrian</a:t>
            </a:r>
          </a:p>
        </p:txBody>
      </p:sp>
      <p:sp>
        <p:nvSpPr>
          <p:cNvPr id="5" name="TextBox 4"/>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a:solidFill>
                  <a:schemeClr val="bg1"/>
                </a:solidFill>
              </a:rPr>
              <a:t>Personal injury is caused to </a:t>
            </a:r>
          </a:p>
        </p:txBody>
      </p:sp>
    </p:spTree>
    <p:extLst>
      <p:ext uri="{BB962C8B-B14F-4D97-AF65-F5344CB8AC3E}">
        <p14:creationId xmlns:p14="http://schemas.microsoft.com/office/powerpoint/2010/main" val="262080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lient\G$\Roger Images\Images\Adam - Image Bank\Image Bank\Driver Training\DT8.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177448" y="892402"/>
            <a:ext cx="9629096" cy="4879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a:spLocks noChangeArrowheads="1"/>
          </p:cNvSpPr>
          <p:nvPr/>
        </p:nvSpPr>
        <p:spPr bwMode="auto">
          <a:xfrm>
            <a:off x="1564082" y="984885"/>
            <a:ext cx="8941913" cy="4278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endParaRPr lang="en-GB" altLang="en-US" sz="3600" b="0" dirty="0">
              <a:solidFill>
                <a:schemeClr val="bg1"/>
              </a:solidFill>
            </a:endParaRPr>
          </a:p>
          <a:p>
            <a:pPr algn="ctr" eaLnBrk="1" hangingPunct="1">
              <a:spcBef>
                <a:spcPct val="0"/>
              </a:spcBef>
              <a:buFontTx/>
              <a:buNone/>
            </a:pPr>
            <a:r>
              <a:rPr lang="en-GB" altLang="en-US" sz="3600" b="1" dirty="0">
                <a:solidFill>
                  <a:schemeClr val="bg1"/>
                </a:solidFill>
                <a:latin typeface="+mn-lt"/>
              </a:rPr>
              <a:t>Not defined in Road Traffic Act 1988</a:t>
            </a:r>
          </a:p>
          <a:p>
            <a:pPr eaLnBrk="1" hangingPunct="1">
              <a:spcBef>
                <a:spcPct val="0"/>
              </a:spcBef>
              <a:buFontTx/>
              <a:buNone/>
            </a:pPr>
            <a:endParaRPr lang="en-GB" altLang="en-US" sz="3200" b="1" dirty="0">
              <a:solidFill>
                <a:schemeClr val="bg1"/>
              </a:solidFill>
              <a:latin typeface="+mn-lt"/>
            </a:endParaRPr>
          </a:p>
          <a:p>
            <a:pPr eaLnBrk="1" hangingPunct="1">
              <a:spcBef>
                <a:spcPct val="0"/>
              </a:spcBef>
              <a:buFontTx/>
              <a:buNone/>
            </a:pPr>
            <a:endParaRPr lang="en-GB" altLang="en-US" sz="3200" b="1" dirty="0">
              <a:solidFill>
                <a:schemeClr val="bg1"/>
              </a:solidFill>
              <a:latin typeface="+mn-lt"/>
            </a:endParaRPr>
          </a:p>
          <a:p>
            <a:pPr eaLnBrk="1" hangingPunct="1">
              <a:spcBef>
                <a:spcPct val="0"/>
              </a:spcBef>
              <a:buFontTx/>
              <a:buNone/>
            </a:pPr>
            <a:endParaRPr lang="en-GB" altLang="en-US" sz="3200" b="1" dirty="0">
              <a:solidFill>
                <a:schemeClr val="bg1"/>
              </a:solidFill>
              <a:latin typeface="+mn-lt"/>
            </a:endParaRPr>
          </a:p>
          <a:p>
            <a:pPr eaLnBrk="1" hangingPunct="1">
              <a:spcBef>
                <a:spcPct val="0"/>
              </a:spcBef>
              <a:buFontTx/>
              <a:buNone/>
            </a:pPr>
            <a:endParaRPr lang="en-GB" altLang="en-US" sz="3200" b="1" dirty="0">
              <a:solidFill>
                <a:schemeClr val="bg1"/>
              </a:solidFill>
              <a:latin typeface="+mn-lt"/>
            </a:endParaRPr>
          </a:p>
          <a:p>
            <a:pPr algn="ctr" eaLnBrk="1" hangingPunct="1">
              <a:spcBef>
                <a:spcPct val="0"/>
              </a:spcBef>
              <a:buFontTx/>
              <a:buNone/>
            </a:pPr>
            <a:r>
              <a:rPr lang="en-GB" altLang="en-US" sz="3600" b="1" dirty="0">
                <a:solidFill>
                  <a:schemeClr val="bg1"/>
                </a:solidFill>
                <a:latin typeface="+mn-lt"/>
              </a:rPr>
              <a:t>In charge of the propulsion and</a:t>
            </a:r>
          </a:p>
          <a:p>
            <a:pPr algn="ctr" eaLnBrk="1" hangingPunct="1">
              <a:spcBef>
                <a:spcPct val="0"/>
              </a:spcBef>
              <a:buFontTx/>
              <a:buNone/>
            </a:pPr>
            <a:r>
              <a:rPr lang="en-GB" altLang="en-US" sz="3600" b="1" dirty="0">
                <a:solidFill>
                  <a:schemeClr val="bg1"/>
                </a:solidFill>
                <a:latin typeface="+mn-lt"/>
              </a:rPr>
              <a:t> steering of the vehicle</a:t>
            </a:r>
          </a:p>
        </p:txBody>
      </p:sp>
      <p:sp>
        <p:nvSpPr>
          <p:cNvPr id="5" name="TextBox 4"/>
          <p:cNvSpPr txBox="1"/>
          <p:nvPr/>
        </p:nvSpPr>
        <p:spPr>
          <a:xfrm>
            <a:off x="1177448" y="197719"/>
            <a:ext cx="9629096" cy="584775"/>
          </a:xfrm>
          <a:prstGeom prst="rect">
            <a:avLst/>
          </a:prstGeom>
          <a:solidFill>
            <a:srgbClr val="002060"/>
          </a:solidFill>
        </p:spPr>
        <p:txBody>
          <a:bodyPr wrap="square" rtlCol="0">
            <a:spAutoFit/>
          </a:bodyPr>
          <a:lstStyle/>
          <a:p>
            <a:pPr algn="ctr"/>
            <a:r>
              <a:rPr lang="en-GB" sz="3200" b="1" dirty="0">
                <a:solidFill>
                  <a:schemeClr val="bg1"/>
                </a:solidFill>
              </a:rPr>
              <a:t>Driver</a:t>
            </a:r>
          </a:p>
        </p:txBody>
      </p:sp>
    </p:spTree>
    <p:extLst>
      <p:ext uri="{BB962C8B-B14F-4D97-AF65-F5344CB8AC3E}">
        <p14:creationId xmlns:p14="http://schemas.microsoft.com/office/powerpoint/2010/main" val="2552315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7" descr="Car-Accident-300x200"/>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190956" y="1203510"/>
            <a:ext cx="3186989" cy="449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5"/>
          <p:cNvSpPr txBox="1">
            <a:spLocks noChangeArrowheads="1"/>
          </p:cNvSpPr>
          <p:nvPr/>
        </p:nvSpPr>
        <p:spPr bwMode="auto">
          <a:xfrm>
            <a:off x="4823912" y="1680917"/>
            <a:ext cx="5982631"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0" dirty="0">
                <a:solidFill>
                  <a:srgbClr val="002060"/>
                </a:solidFill>
                <a:latin typeface="Calibri" panose="020F0502020204030204" pitchFamily="34" charset="0"/>
                <a:cs typeface="Calibri" panose="020F0502020204030204" pitchFamily="34" charset="0"/>
              </a:rPr>
              <a:t>A vehicle </a:t>
            </a:r>
            <a:r>
              <a:rPr lang="en-GB" altLang="en-US" sz="3200" b="0" dirty="0">
                <a:solidFill>
                  <a:srgbClr val="FF0000"/>
                </a:solidFill>
                <a:latin typeface="Calibri" panose="020F0502020204030204" pitchFamily="34" charset="0"/>
                <a:cs typeface="Calibri" panose="020F0502020204030204" pitchFamily="34" charset="0"/>
              </a:rPr>
              <a:t>other</a:t>
            </a:r>
            <a:r>
              <a:rPr lang="en-GB" altLang="en-US" sz="3200" b="0" dirty="0">
                <a:solidFill>
                  <a:schemeClr val="tx1"/>
                </a:solidFill>
                <a:latin typeface="Calibri" panose="020F0502020204030204" pitchFamily="34" charset="0"/>
                <a:cs typeface="Calibri" panose="020F0502020204030204" pitchFamily="34" charset="0"/>
              </a:rPr>
              <a:t> </a:t>
            </a:r>
            <a:r>
              <a:rPr lang="en-GB" altLang="en-US" sz="3200" b="0" dirty="0">
                <a:solidFill>
                  <a:srgbClr val="002060"/>
                </a:solidFill>
                <a:latin typeface="Calibri" panose="020F0502020204030204" pitchFamily="34" charset="0"/>
                <a:cs typeface="Calibri" panose="020F0502020204030204" pitchFamily="34" charset="0"/>
              </a:rPr>
              <a:t>than that MPV (or trailer being drawn by it)</a:t>
            </a:r>
          </a:p>
          <a:p>
            <a:pPr algn="ctr" eaLnBrk="1" hangingPunct="1">
              <a:spcBef>
                <a:spcPct val="0"/>
              </a:spcBef>
              <a:buFontTx/>
              <a:buNone/>
            </a:pPr>
            <a:endParaRPr lang="en-GB" altLang="en-US" sz="3200" b="0" dirty="0">
              <a:solidFill>
                <a:srgbClr val="002060"/>
              </a:solidFill>
              <a:latin typeface="Calibri" panose="020F0502020204030204" pitchFamily="34" charset="0"/>
              <a:cs typeface="Calibri" panose="020F0502020204030204" pitchFamily="34" charset="0"/>
            </a:endParaRPr>
          </a:p>
          <a:p>
            <a:pPr algn="ctr" eaLnBrk="1" hangingPunct="1">
              <a:spcBef>
                <a:spcPct val="0"/>
              </a:spcBef>
              <a:buFontTx/>
              <a:buNone/>
            </a:pPr>
            <a:r>
              <a:rPr lang="en-GB" altLang="en-US" sz="3200" b="0" dirty="0">
                <a:solidFill>
                  <a:srgbClr val="002060"/>
                </a:solidFill>
                <a:latin typeface="Calibri" panose="020F0502020204030204" pitchFamily="34" charset="0"/>
                <a:cs typeface="Calibri" panose="020F0502020204030204" pitchFamily="34" charset="0"/>
              </a:rPr>
              <a:t>The vehicle damaged does not need to be a MPV</a:t>
            </a:r>
          </a:p>
          <a:p>
            <a:pPr algn="ctr" eaLnBrk="1" hangingPunct="1">
              <a:spcBef>
                <a:spcPct val="0"/>
              </a:spcBef>
              <a:buFontTx/>
              <a:buNone/>
            </a:pPr>
            <a:endParaRPr lang="en-GB" altLang="en-US" sz="3200" b="0" dirty="0">
              <a:solidFill>
                <a:srgbClr val="002060"/>
              </a:solidFill>
              <a:latin typeface="Calibri" panose="020F0502020204030204" pitchFamily="34" charset="0"/>
              <a:cs typeface="Calibri" panose="020F0502020204030204" pitchFamily="34" charset="0"/>
            </a:endParaRPr>
          </a:p>
          <a:p>
            <a:pPr algn="ctr" eaLnBrk="1" hangingPunct="1">
              <a:spcBef>
                <a:spcPct val="0"/>
              </a:spcBef>
              <a:buFontTx/>
              <a:buNone/>
            </a:pPr>
            <a:r>
              <a:rPr lang="en-GB" altLang="en-US" sz="3200" b="0" dirty="0">
                <a:solidFill>
                  <a:srgbClr val="002060"/>
                </a:solidFill>
                <a:latin typeface="Calibri" panose="020F0502020204030204" pitchFamily="34" charset="0"/>
                <a:cs typeface="Calibri" panose="020F0502020204030204" pitchFamily="34" charset="0"/>
              </a:rPr>
              <a:t>It can be a pedal cycle</a:t>
            </a:r>
          </a:p>
        </p:txBody>
      </p:sp>
      <p:sp>
        <p:nvSpPr>
          <p:cNvPr id="5" name="TextBox 4"/>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a:solidFill>
                  <a:schemeClr val="bg1"/>
                </a:solidFill>
              </a:rPr>
              <a:t>Damage is caused to </a:t>
            </a:r>
          </a:p>
        </p:txBody>
      </p:sp>
    </p:spTree>
    <p:extLst>
      <p:ext uri="{BB962C8B-B14F-4D97-AF65-F5344CB8AC3E}">
        <p14:creationId xmlns:p14="http://schemas.microsoft.com/office/powerpoint/2010/main" val="1261529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Cattle.png"/>
          <p:cNvPicPr>
            <a:picLocks noChangeAspect="1" noChangeArrowheads="1"/>
          </p:cNvPicPr>
          <p:nvPr>
            <p:custDataLst>
              <p:tags r:id="rId1"/>
            </p:custDataLst>
          </p:nvPr>
        </p:nvPicPr>
        <p:blipFill>
          <a:blip r:embed="rId11">
            <a:extLst>
              <a:ext uri="{28A0092B-C50C-407E-A947-70E740481C1C}">
                <a14:useLocalDpi xmlns:a14="http://schemas.microsoft.com/office/drawing/2010/main" val="0"/>
              </a:ext>
            </a:extLst>
          </a:blip>
          <a:srcRect/>
          <a:stretch>
            <a:fillRect/>
          </a:stretch>
        </p:blipFill>
        <p:spPr bwMode="auto">
          <a:xfrm>
            <a:off x="363538" y="941538"/>
            <a:ext cx="2152650" cy="1223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Horse.png"/>
          <p:cNvPicPr>
            <a:picLocks noChangeAspect="1" noChangeArrowheads="1"/>
          </p:cNvPicPr>
          <p:nvPr>
            <p:custDataLst>
              <p:tags r:id="rId2"/>
            </p:custDataLst>
          </p:nvPr>
        </p:nvPicPr>
        <p:blipFill>
          <a:blip r:embed="rId12">
            <a:extLst>
              <a:ext uri="{28A0092B-C50C-407E-A947-70E740481C1C}">
                <a14:useLocalDpi xmlns:a14="http://schemas.microsoft.com/office/drawing/2010/main" val="0"/>
              </a:ext>
            </a:extLst>
          </a:blip>
          <a:srcRect/>
          <a:stretch>
            <a:fillRect/>
          </a:stretch>
        </p:blipFill>
        <p:spPr bwMode="auto">
          <a:xfrm>
            <a:off x="4949536" y="942473"/>
            <a:ext cx="2362200" cy="1313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Donkey.png"/>
          <p:cNvPicPr>
            <a:picLocks noChangeAspect="1" noChangeArrowheads="1"/>
          </p:cNvPicPr>
          <p:nvPr>
            <p:custDataLst>
              <p:tags r:id="rId3"/>
            </p:custDataLst>
          </p:nvPr>
        </p:nvPicPr>
        <p:blipFill>
          <a:blip r:embed="rId13">
            <a:extLst>
              <a:ext uri="{28A0092B-C50C-407E-A947-70E740481C1C}">
                <a14:useLocalDpi xmlns:a14="http://schemas.microsoft.com/office/drawing/2010/main" val="0"/>
              </a:ext>
            </a:extLst>
          </a:blip>
          <a:srcRect/>
          <a:stretch>
            <a:fillRect/>
          </a:stretch>
        </p:blipFill>
        <p:spPr bwMode="auto">
          <a:xfrm>
            <a:off x="8902441" y="941538"/>
            <a:ext cx="2247900" cy="1314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5" descr="\\Client\G$\CKP Images\Traffic\Mule.png"/>
          <p:cNvPicPr>
            <a:picLocks noChangeAspect="1" noChangeArrowheads="1"/>
          </p:cNvPicPr>
          <p:nvPr>
            <p:custDataLst>
              <p:tags r:id="rId4"/>
            </p:custDataLst>
          </p:nvPr>
        </p:nvPicPr>
        <p:blipFill>
          <a:blip r:embed="rId14">
            <a:extLst>
              <a:ext uri="{28A0092B-C50C-407E-A947-70E740481C1C}">
                <a14:useLocalDpi xmlns:a14="http://schemas.microsoft.com/office/drawing/2010/main" val="0"/>
              </a:ext>
            </a:extLst>
          </a:blip>
          <a:srcRect/>
          <a:stretch>
            <a:fillRect/>
          </a:stretch>
        </p:blipFill>
        <p:spPr bwMode="auto">
          <a:xfrm>
            <a:off x="2445630" y="2634037"/>
            <a:ext cx="1997075" cy="111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6" descr="\\Client\G$\CKP Images\Traffic\Pig.png"/>
          <p:cNvPicPr>
            <a:picLocks noChangeAspect="1" noChangeArrowheads="1"/>
          </p:cNvPicPr>
          <p:nvPr>
            <p:custDataLst>
              <p:tags r:id="rId5"/>
            </p:custDataLst>
          </p:nvPr>
        </p:nvPicPr>
        <p:blipFill>
          <a:blip r:embed="rId15">
            <a:extLst>
              <a:ext uri="{28A0092B-C50C-407E-A947-70E740481C1C}">
                <a14:useLocalDpi xmlns:a14="http://schemas.microsoft.com/office/drawing/2010/main" val="0"/>
              </a:ext>
            </a:extLst>
          </a:blip>
          <a:srcRect/>
          <a:stretch>
            <a:fillRect/>
          </a:stretch>
        </p:blipFill>
        <p:spPr bwMode="auto">
          <a:xfrm>
            <a:off x="7135726" y="2665206"/>
            <a:ext cx="2160240" cy="11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7" descr="\\Client\G$\CKP Images\Traffic\Sheep.png"/>
          <p:cNvPicPr>
            <a:picLocks noChangeAspect="1" noChangeArrowheads="1"/>
          </p:cNvPicPr>
          <p:nvPr>
            <p:custDataLst>
              <p:tags r:id="rId6"/>
            </p:custDataLst>
          </p:nvPr>
        </p:nvPicPr>
        <p:blipFill>
          <a:blip r:embed="rId16">
            <a:extLst>
              <a:ext uri="{28A0092B-C50C-407E-A947-70E740481C1C}">
                <a14:useLocalDpi xmlns:a14="http://schemas.microsoft.com/office/drawing/2010/main" val="0"/>
              </a:ext>
            </a:extLst>
          </a:blip>
          <a:srcRect/>
          <a:stretch>
            <a:fillRect/>
          </a:stretch>
        </p:blipFill>
        <p:spPr bwMode="auto">
          <a:xfrm>
            <a:off x="1225261" y="4417176"/>
            <a:ext cx="2054227"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9" descr="\\Client\G$\CKP Images\Traffic\Dog.png"/>
          <p:cNvPicPr>
            <a:picLocks noChangeAspect="1" noChangeArrowheads="1"/>
          </p:cNvPicPr>
          <p:nvPr>
            <p:custDataLst>
              <p:tags r:id="rId7"/>
            </p:custDataLst>
          </p:nvPr>
        </p:nvPicPr>
        <p:blipFill>
          <a:blip r:embed="rId17">
            <a:extLst>
              <a:ext uri="{28A0092B-C50C-407E-A947-70E740481C1C}">
                <a14:useLocalDpi xmlns:a14="http://schemas.microsoft.com/office/drawing/2010/main" val="0"/>
              </a:ext>
            </a:extLst>
          </a:blip>
          <a:srcRect/>
          <a:stretch>
            <a:fillRect/>
          </a:stretch>
        </p:blipFill>
        <p:spPr bwMode="auto">
          <a:xfrm>
            <a:off x="4629584" y="4417176"/>
            <a:ext cx="2106612"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8" descr="\\Client\G$\CKP Images\Traffic\Goat.png"/>
          <p:cNvPicPr>
            <a:picLocks noChangeAspect="1" noChangeArrowheads="1"/>
          </p:cNvPicPr>
          <p:nvPr>
            <p:custDataLst>
              <p:tags r:id="rId8"/>
            </p:custDataLst>
          </p:nvPr>
        </p:nvPicPr>
        <p:blipFill>
          <a:blip r:embed="rId18">
            <a:extLst>
              <a:ext uri="{28A0092B-C50C-407E-A947-70E740481C1C}">
                <a14:useLocalDpi xmlns:a14="http://schemas.microsoft.com/office/drawing/2010/main" val="0"/>
              </a:ext>
            </a:extLst>
          </a:blip>
          <a:srcRect/>
          <a:stretch>
            <a:fillRect/>
          </a:stretch>
        </p:blipFill>
        <p:spPr bwMode="auto">
          <a:xfrm>
            <a:off x="8501930" y="4417176"/>
            <a:ext cx="1914525" cy="1052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Box 4"/>
          <p:cNvSpPr txBox="1">
            <a:spLocks noChangeArrowheads="1"/>
          </p:cNvSpPr>
          <p:nvPr/>
        </p:nvSpPr>
        <p:spPr bwMode="auto">
          <a:xfrm>
            <a:off x="647700" y="2172074"/>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C</a:t>
            </a:r>
            <a:r>
              <a:rPr lang="en-GB" altLang="en-US" dirty="0">
                <a:solidFill>
                  <a:schemeClr val="tx1"/>
                </a:solidFill>
              </a:rPr>
              <a:t>attle</a:t>
            </a:r>
          </a:p>
        </p:txBody>
      </p:sp>
      <p:sp>
        <p:nvSpPr>
          <p:cNvPr id="18" name="TextBox 13"/>
          <p:cNvSpPr txBox="1">
            <a:spLocks noChangeArrowheads="1"/>
          </p:cNvSpPr>
          <p:nvPr/>
        </p:nvSpPr>
        <p:spPr bwMode="auto">
          <a:xfrm>
            <a:off x="5551401" y="2259533"/>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H</a:t>
            </a:r>
            <a:r>
              <a:rPr lang="en-GB" altLang="en-US" dirty="0">
                <a:solidFill>
                  <a:schemeClr val="tx1"/>
                </a:solidFill>
              </a:rPr>
              <a:t>orse</a:t>
            </a:r>
          </a:p>
        </p:txBody>
      </p:sp>
      <p:sp>
        <p:nvSpPr>
          <p:cNvPr id="19" name="TextBox 14"/>
          <p:cNvSpPr txBox="1">
            <a:spLocks noChangeArrowheads="1"/>
          </p:cNvSpPr>
          <p:nvPr/>
        </p:nvSpPr>
        <p:spPr bwMode="auto">
          <a:xfrm>
            <a:off x="9353117" y="2255989"/>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A</a:t>
            </a:r>
            <a:r>
              <a:rPr lang="en-GB" altLang="en-US" dirty="0">
                <a:solidFill>
                  <a:schemeClr val="tx1"/>
                </a:solidFill>
              </a:rPr>
              <a:t>ss</a:t>
            </a:r>
          </a:p>
        </p:txBody>
      </p:sp>
      <p:sp>
        <p:nvSpPr>
          <p:cNvPr id="20" name="TextBox 15"/>
          <p:cNvSpPr txBox="1">
            <a:spLocks noChangeArrowheads="1"/>
          </p:cNvSpPr>
          <p:nvPr/>
        </p:nvSpPr>
        <p:spPr bwMode="auto">
          <a:xfrm>
            <a:off x="2516188" y="3799200"/>
            <a:ext cx="1584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M</a:t>
            </a:r>
            <a:r>
              <a:rPr lang="en-GB" altLang="en-US" dirty="0">
                <a:solidFill>
                  <a:schemeClr val="tx1"/>
                </a:solidFill>
              </a:rPr>
              <a:t>ule</a:t>
            </a:r>
          </a:p>
        </p:txBody>
      </p:sp>
      <p:sp>
        <p:nvSpPr>
          <p:cNvPr id="21" name="TextBox 16"/>
          <p:cNvSpPr txBox="1">
            <a:spLocks noChangeArrowheads="1"/>
          </p:cNvSpPr>
          <p:nvPr/>
        </p:nvSpPr>
        <p:spPr bwMode="auto">
          <a:xfrm>
            <a:off x="7423683" y="3798405"/>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P</a:t>
            </a:r>
            <a:r>
              <a:rPr lang="en-GB" altLang="en-US" dirty="0">
                <a:solidFill>
                  <a:schemeClr val="tx1"/>
                </a:solidFill>
              </a:rPr>
              <a:t>ig</a:t>
            </a:r>
          </a:p>
        </p:txBody>
      </p:sp>
      <p:sp>
        <p:nvSpPr>
          <p:cNvPr id="22" name="TextBox 17"/>
          <p:cNvSpPr txBox="1">
            <a:spLocks noChangeArrowheads="1"/>
          </p:cNvSpPr>
          <p:nvPr/>
        </p:nvSpPr>
        <p:spPr bwMode="auto">
          <a:xfrm>
            <a:off x="1338767" y="5582339"/>
            <a:ext cx="1827214"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S</a:t>
            </a:r>
            <a:r>
              <a:rPr lang="en-GB" altLang="en-US" dirty="0">
                <a:solidFill>
                  <a:schemeClr val="tx1"/>
                </a:solidFill>
              </a:rPr>
              <a:t>heep</a:t>
            </a:r>
          </a:p>
        </p:txBody>
      </p:sp>
      <p:sp>
        <p:nvSpPr>
          <p:cNvPr id="23" name="TextBox 18"/>
          <p:cNvSpPr txBox="1">
            <a:spLocks noChangeArrowheads="1"/>
          </p:cNvSpPr>
          <p:nvPr/>
        </p:nvSpPr>
        <p:spPr bwMode="auto">
          <a:xfrm>
            <a:off x="4808970" y="5582339"/>
            <a:ext cx="1747839"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D</a:t>
            </a:r>
            <a:r>
              <a:rPr lang="en-GB" altLang="en-US" dirty="0">
                <a:solidFill>
                  <a:schemeClr val="tx1"/>
                </a:solidFill>
              </a:rPr>
              <a:t>og</a:t>
            </a:r>
          </a:p>
        </p:txBody>
      </p:sp>
      <p:sp>
        <p:nvSpPr>
          <p:cNvPr id="24" name="TextBox 19"/>
          <p:cNvSpPr txBox="1">
            <a:spLocks noChangeArrowheads="1"/>
          </p:cNvSpPr>
          <p:nvPr/>
        </p:nvSpPr>
        <p:spPr bwMode="auto">
          <a:xfrm>
            <a:off x="8667029" y="5573657"/>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G</a:t>
            </a:r>
            <a:r>
              <a:rPr lang="en-GB" altLang="en-US" dirty="0">
                <a:solidFill>
                  <a:schemeClr val="tx1"/>
                </a:solidFill>
              </a:rPr>
              <a:t>oat</a:t>
            </a:r>
          </a:p>
        </p:txBody>
      </p:sp>
      <p:sp>
        <p:nvSpPr>
          <p:cNvPr id="25" name="TextBox 24"/>
          <p:cNvSpPr txBox="1"/>
          <p:nvPr/>
        </p:nvSpPr>
        <p:spPr>
          <a:xfrm>
            <a:off x="363538" y="197719"/>
            <a:ext cx="11406930" cy="523220"/>
          </a:xfrm>
          <a:prstGeom prst="rect">
            <a:avLst/>
          </a:prstGeom>
          <a:solidFill>
            <a:srgbClr val="002060"/>
          </a:solidFill>
        </p:spPr>
        <p:txBody>
          <a:bodyPr wrap="square" rtlCol="0">
            <a:spAutoFit/>
          </a:bodyPr>
          <a:lstStyle/>
          <a:p>
            <a:pPr algn="ctr"/>
            <a:r>
              <a:rPr lang="en-GB" sz="2800" b="1" dirty="0">
                <a:solidFill>
                  <a:schemeClr val="bg1"/>
                </a:solidFill>
              </a:rPr>
              <a:t>Damage is caused to an animal other than one in or on the MPV or trailer</a:t>
            </a:r>
          </a:p>
        </p:txBody>
      </p:sp>
    </p:spTree>
    <p:extLst>
      <p:ext uri="{BB962C8B-B14F-4D97-AF65-F5344CB8AC3E}">
        <p14:creationId xmlns:p14="http://schemas.microsoft.com/office/powerpoint/2010/main" val="1689984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3"/>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0" grpId="0"/>
      <p:bldP spid="21" grpId="0"/>
      <p:bldP spid="22" grpId="0"/>
      <p:bldP spid="23" grpId="0"/>
      <p:bldP spid="2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Damage to building.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7403620" y="1211470"/>
            <a:ext cx="3402923" cy="44776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4"/>
          <p:cNvSpPr txBox="1">
            <a:spLocks noChangeArrowheads="1"/>
          </p:cNvSpPr>
          <p:nvPr/>
        </p:nvSpPr>
        <p:spPr bwMode="auto">
          <a:xfrm>
            <a:off x="1190956" y="1896008"/>
            <a:ext cx="5861066"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b="0" dirty="0">
                <a:solidFill>
                  <a:srgbClr val="002060"/>
                </a:solidFill>
                <a:latin typeface="+mn-lt"/>
              </a:rPr>
              <a:t>Any property constructed on the land on which the road is situated or land adjacent to it</a:t>
            </a:r>
          </a:p>
          <a:p>
            <a:pPr eaLnBrk="1" hangingPunct="1">
              <a:spcBef>
                <a:spcPct val="0"/>
              </a:spcBef>
              <a:buFontTx/>
              <a:buNone/>
            </a:pPr>
            <a:endParaRPr lang="en-GB" altLang="en-US" sz="2800" b="0" dirty="0">
              <a:solidFill>
                <a:srgbClr val="002060"/>
              </a:solidFill>
              <a:latin typeface="+mn-lt"/>
            </a:endParaRPr>
          </a:p>
          <a:p>
            <a:pPr eaLnBrk="1" hangingPunct="1">
              <a:spcBef>
                <a:spcPct val="0"/>
              </a:spcBef>
              <a:buFontTx/>
              <a:buNone/>
            </a:pPr>
            <a:r>
              <a:rPr lang="en-GB" altLang="en-US" sz="2800" b="0" dirty="0">
                <a:solidFill>
                  <a:srgbClr val="002060"/>
                </a:solidFill>
                <a:latin typeface="+mn-lt"/>
              </a:rPr>
              <a:t>Can include:</a:t>
            </a:r>
          </a:p>
          <a:p>
            <a:pPr marL="457200" indent="-457200">
              <a:spcBef>
                <a:spcPct val="0"/>
              </a:spcBef>
            </a:pPr>
            <a:r>
              <a:rPr lang="en-GB" altLang="en-US" sz="2800" b="0" dirty="0">
                <a:solidFill>
                  <a:srgbClr val="002060"/>
                </a:solidFill>
                <a:latin typeface="+mn-lt"/>
              </a:rPr>
              <a:t>Buildings</a:t>
            </a:r>
          </a:p>
          <a:p>
            <a:pPr marL="457200" indent="-457200">
              <a:spcBef>
                <a:spcPct val="0"/>
              </a:spcBef>
            </a:pPr>
            <a:r>
              <a:rPr lang="en-GB" altLang="en-US" sz="2800" b="0" dirty="0">
                <a:solidFill>
                  <a:srgbClr val="002060"/>
                </a:solidFill>
                <a:latin typeface="+mn-lt"/>
              </a:rPr>
              <a:t>Walls</a:t>
            </a:r>
          </a:p>
        </p:txBody>
      </p:sp>
      <p:sp>
        <p:nvSpPr>
          <p:cNvPr id="5" name="TextBox 4"/>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a:solidFill>
                  <a:schemeClr val="bg1"/>
                </a:solidFill>
              </a:rPr>
              <a:t>Damage is caused to </a:t>
            </a:r>
          </a:p>
        </p:txBody>
      </p:sp>
    </p:spTree>
    <p:extLst>
      <p:ext uri="{BB962C8B-B14F-4D97-AF65-F5344CB8AC3E}">
        <p14:creationId xmlns:p14="http://schemas.microsoft.com/office/powerpoint/2010/main" val="3150964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 descr="\\Client\G$\CKP Images\Traffic\Collision with sign.jpg"/>
          <p:cNvPicPr>
            <a:picLocks noChangeAspect="1" noChangeArrowheads="1"/>
          </p:cNvPicPr>
          <p:nvPr>
            <p:custDataLst>
              <p:tags r:id="rId1"/>
            </p:custDataLst>
          </p:nvPr>
        </p:nvPicPr>
        <p:blipFill>
          <a:blip r:embed="rId5">
            <a:extLst>
              <a:ext uri="{28A0092B-C50C-407E-A947-70E740481C1C}">
                <a14:useLocalDpi xmlns:a14="http://schemas.microsoft.com/office/drawing/2010/main" val="0"/>
              </a:ext>
            </a:extLst>
          </a:blip>
          <a:srcRect/>
          <a:stretch>
            <a:fillRect/>
          </a:stretch>
        </p:blipFill>
        <p:spPr bwMode="auto">
          <a:xfrm>
            <a:off x="6556444" y="1063967"/>
            <a:ext cx="4250100" cy="2227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descr="\\Client\G$\CKP Images\Traffic\Collision with tree.png"/>
          <p:cNvPicPr>
            <a:picLocks noChangeAspect="1" noChangeArrowheads="1"/>
          </p:cNvPicPr>
          <p:nvPr>
            <p:custDataLst>
              <p:tags r:id="rId2"/>
            </p:custDataLst>
          </p:nvPr>
        </p:nvPicPr>
        <p:blipFill>
          <a:blip r:embed="rId6">
            <a:extLst>
              <a:ext uri="{28A0092B-C50C-407E-A947-70E740481C1C}">
                <a14:useLocalDpi xmlns:a14="http://schemas.microsoft.com/office/drawing/2010/main" val="0"/>
              </a:ext>
            </a:extLst>
          </a:blip>
          <a:srcRect/>
          <a:stretch>
            <a:fillRect/>
          </a:stretch>
        </p:blipFill>
        <p:spPr bwMode="auto">
          <a:xfrm>
            <a:off x="6556445" y="3573558"/>
            <a:ext cx="4250098" cy="19331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4"/>
          <p:cNvSpPr txBox="1">
            <a:spLocks noChangeArrowheads="1"/>
          </p:cNvSpPr>
          <p:nvPr/>
        </p:nvSpPr>
        <p:spPr bwMode="auto">
          <a:xfrm>
            <a:off x="1190956" y="964306"/>
            <a:ext cx="5018021"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b="0" dirty="0">
                <a:solidFill>
                  <a:srgbClr val="002060"/>
                </a:solidFill>
                <a:latin typeface="+mn-lt"/>
              </a:rPr>
              <a:t>Any</a:t>
            </a:r>
            <a:r>
              <a:rPr lang="en-GB" altLang="en-US" sz="2800" b="0" dirty="0">
                <a:solidFill>
                  <a:schemeClr val="tx1"/>
                </a:solidFill>
                <a:latin typeface="+mn-lt"/>
              </a:rPr>
              <a:t> </a:t>
            </a:r>
            <a:r>
              <a:rPr lang="en-GB" altLang="en-US" sz="2800" b="0" dirty="0">
                <a:solidFill>
                  <a:srgbClr val="FF0000"/>
                </a:solidFill>
                <a:latin typeface="+mn-lt"/>
              </a:rPr>
              <a:t>property</a:t>
            </a:r>
          </a:p>
          <a:p>
            <a:pPr marL="571500" indent="-571500" eaLnBrk="1" hangingPunct="1">
              <a:spcBef>
                <a:spcPct val="0"/>
              </a:spcBef>
            </a:pPr>
            <a:r>
              <a:rPr lang="en-GB" altLang="en-US" sz="2800" b="0" dirty="0">
                <a:solidFill>
                  <a:srgbClr val="002060"/>
                </a:solidFill>
                <a:latin typeface="+mn-lt"/>
              </a:rPr>
              <a:t>fixed to or</a:t>
            </a:r>
          </a:p>
          <a:p>
            <a:pPr marL="571500" indent="-571500" eaLnBrk="1" hangingPunct="1">
              <a:spcBef>
                <a:spcPct val="0"/>
              </a:spcBef>
            </a:pPr>
            <a:r>
              <a:rPr lang="en-GB" altLang="en-US" sz="2800" b="0" dirty="0">
                <a:solidFill>
                  <a:srgbClr val="002060"/>
                </a:solidFill>
                <a:latin typeface="+mn-lt"/>
              </a:rPr>
              <a:t>growing in</a:t>
            </a:r>
          </a:p>
          <a:p>
            <a:pPr eaLnBrk="1" hangingPunct="1">
              <a:spcBef>
                <a:spcPct val="0"/>
              </a:spcBef>
              <a:buFontTx/>
              <a:buNone/>
            </a:pPr>
            <a:r>
              <a:rPr lang="en-GB" altLang="en-US" sz="2800" b="0" dirty="0">
                <a:solidFill>
                  <a:srgbClr val="002060"/>
                </a:solidFill>
                <a:latin typeface="+mn-lt"/>
              </a:rPr>
              <a:t>the land on which the road is situated or land adjacent to it</a:t>
            </a:r>
          </a:p>
          <a:p>
            <a:pPr eaLnBrk="1" hangingPunct="1">
              <a:spcBef>
                <a:spcPct val="0"/>
              </a:spcBef>
              <a:buNone/>
            </a:pPr>
            <a:endParaRPr lang="en-GB" altLang="en-US" sz="2800" b="0" dirty="0">
              <a:solidFill>
                <a:srgbClr val="002060"/>
              </a:solidFill>
              <a:latin typeface="+mn-lt"/>
            </a:endParaRPr>
          </a:p>
          <a:p>
            <a:pPr eaLnBrk="1" hangingPunct="1">
              <a:spcBef>
                <a:spcPct val="0"/>
              </a:spcBef>
              <a:buNone/>
            </a:pPr>
            <a:r>
              <a:rPr lang="en-GB" altLang="en-US" sz="2800" b="0" dirty="0">
                <a:solidFill>
                  <a:srgbClr val="002060"/>
                </a:solidFill>
                <a:latin typeface="+mn-lt"/>
              </a:rPr>
              <a:t>Can include:</a:t>
            </a:r>
          </a:p>
          <a:p>
            <a:pPr marL="457200" indent="-457200">
              <a:spcBef>
                <a:spcPct val="0"/>
              </a:spcBef>
            </a:pPr>
            <a:r>
              <a:rPr lang="en-GB" altLang="en-US" sz="2800" b="0" dirty="0">
                <a:solidFill>
                  <a:srgbClr val="002060"/>
                </a:solidFill>
                <a:latin typeface="+mn-lt"/>
              </a:rPr>
              <a:t>Traffic signs</a:t>
            </a:r>
          </a:p>
          <a:p>
            <a:pPr marL="457200" indent="-457200">
              <a:spcBef>
                <a:spcPct val="0"/>
              </a:spcBef>
            </a:pPr>
            <a:r>
              <a:rPr lang="en-GB" altLang="en-US" sz="2800" b="0" dirty="0">
                <a:solidFill>
                  <a:srgbClr val="002060"/>
                </a:solidFill>
                <a:latin typeface="+mn-lt"/>
              </a:rPr>
              <a:t>Bollards</a:t>
            </a:r>
          </a:p>
          <a:p>
            <a:pPr marL="457200" indent="-457200">
              <a:spcBef>
                <a:spcPct val="0"/>
              </a:spcBef>
            </a:pPr>
            <a:r>
              <a:rPr lang="en-GB" altLang="en-US" sz="2800" b="0" dirty="0">
                <a:solidFill>
                  <a:srgbClr val="002060"/>
                </a:solidFill>
                <a:latin typeface="+mn-lt"/>
              </a:rPr>
              <a:t>Trees</a:t>
            </a:r>
          </a:p>
        </p:txBody>
      </p:sp>
      <p:sp>
        <p:nvSpPr>
          <p:cNvPr id="8" name="TextBox 7"/>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a:solidFill>
                  <a:schemeClr val="bg1"/>
                </a:solidFill>
              </a:rPr>
              <a:t>Damage is caused to </a:t>
            </a:r>
          </a:p>
        </p:txBody>
      </p:sp>
    </p:spTree>
    <p:extLst>
      <p:ext uri="{BB962C8B-B14F-4D97-AF65-F5344CB8AC3E}">
        <p14:creationId xmlns:p14="http://schemas.microsoft.com/office/powerpoint/2010/main" val="3788069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0">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Vehicle collision with hedge.png"/>
          <p:cNvPicPr>
            <a:picLocks noChangeAspect="1" noChangeArrowheads="1"/>
          </p:cNvPicPr>
          <p:nvPr>
            <p:custDataLst>
              <p:tags r:id="rId1"/>
            </p:custDataLst>
          </p:nvPr>
        </p:nvPicPr>
        <p:blipFill>
          <a:blip r:embed="rId5">
            <a:extLst>
              <a:ext uri="{28A0092B-C50C-407E-A947-70E740481C1C}">
                <a14:useLocalDpi xmlns:a14="http://schemas.microsoft.com/office/drawing/2010/main" val="0"/>
              </a:ext>
            </a:extLst>
          </a:blip>
          <a:srcRect/>
          <a:stretch>
            <a:fillRect/>
          </a:stretch>
        </p:blipFill>
        <p:spPr bwMode="auto">
          <a:xfrm>
            <a:off x="1190956" y="1182221"/>
            <a:ext cx="3671887" cy="1878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Vehicle collision with lawn.png"/>
          <p:cNvPicPr>
            <a:picLocks noChangeAspect="1" noChangeArrowheads="1"/>
          </p:cNvPicPr>
          <p:nvPr>
            <p:custDataLst>
              <p:tags r:id="rId2"/>
            </p:custDataLst>
          </p:nvPr>
        </p:nvPicPr>
        <p:blipFill>
          <a:blip r:embed="rId6">
            <a:extLst>
              <a:ext uri="{28A0092B-C50C-407E-A947-70E740481C1C}">
                <a14:useLocalDpi xmlns:a14="http://schemas.microsoft.com/office/drawing/2010/main" val="0"/>
              </a:ext>
            </a:extLst>
          </a:blip>
          <a:srcRect/>
          <a:stretch>
            <a:fillRect/>
          </a:stretch>
        </p:blipFill>
        <p:spPr bwMode="auto">
          <a:xfrm>
            <a:off x="1190955" y="3632128"/>
            <a:ext cx="3671887" cy="1946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4"/>
          <p:cNvSpPr txBox="1">
            <a:spLocks noChangeArrowheads="1"/>
          </p:cNvSpPr>
          <p:nvPr/>
        </p:nvSpPr>
        <p:spPr bwMode="auto">
          <a:xfrm>
            <a:off x="5700409" y="1182221"/>
            <a:ext cx="5106134"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b="0" dirty="0">
                <a:solidFill>
                  <a:srgbClr val="002060"/>
                </a:solidFill>
                <a:latin typeface="+mn-lt"/>
              </a:rPr>
              <a:t>Any</a:t>
            </a:r>
            <a:r>
              <a:rPr lang="en-GB" altLang="en-US" sz="2800" b="0" dirty="0">
                <a:solidFill>
                  <a:schemeClr val="tx1"/>
                </a:solidFill>
                <a:latin typeface="+mn-lt"/>
              </a:rPr>
              <a:t> </a:t>
            </a:r>
            <a:r>
              <a:rPr lang="en-GB" altLang="en-US" sz="2800" b="0" dirty="0">
                <a:solidFill>
                  <a:srgbClr val="FF0000"/>
                </a:solidFill>
                <a:latin typeface="+mn-lt"/>
              </a:rPr>
              <a:t>property</a:t>
            </a:r>
            <a:r>
              <a:rPr lang="en-GB" altLang="en-US" sz="2800" b="0" dirty="0">
                <a:solidFill>
                  <a:schemeClr val="tx1"/>
                </a:solidFill>
                <a:latin typeface="+mn-lt"/>
              </a:rPr>
              <a:t> </a:t>
            </a:r>
            <a:r>
              <a:rPr lang="en-GB" altLang="en-US" sz="2800" b="0" dirty="0">
                <a:solidFill>
                  <a:srgbClr val="002060"/>
                </a:solidFill>
                <a:latin typeface="+mn-lt"/>
              </a:rPr>
              <a:t>otherwise forming part of the land on which the road is situated or land adjacent to it.</a:t>
            </a:r>
          </a:p>
          <a:p>
            <a:pPr eaLnBrk="1" hangingPunct="1">
              <a:spcBef>
                <a:spcPct val="0"/>
              </a:spcBef>
              <a:buNone/>
            </a:pPr>
            <a:endParaRPr lang="en-GB" altLang="en-US" sz="2800" b="0" dirty="0">
              <a:solidFill>
                <a:srgbClr val="002060"/>
              </a:solidFill>
              <a:latin typeface="+mn-lt"/>
            </a:endParaRPr>
          </a:p>
          <a:p>
            <a:pPr eaLnBrk="1" hangingPunct="1">
              <a:spcBef>
                <a:spcPct val="0"/>
              </a:spcBef>
              <a:buNone/>
            </a:pPr>
            <a:r>
              <a:rPr lang="en-GB" altLang="en-US" sz="2800" b="0" dirty="0">
                <a:solidFill>
                  <a:srgbClr val="002060"/>
                </a:solidFill>
                <a:latin typeface="+mn-lt"/>
              </a:rPr>
              <a:t>Can include:</a:t>
            </a:r>
          </a:p>
          <a:p>
            <a:pPr marL="457200" indent="-457200">
              <a:spcBef>
                <a:spcPct val="0"/>
              </a:spcBef>
            </a:pPr>
            <a:r>
              <a:rPr lang="en-GB" altLang="en-US" sz="2800" b="0" dirty="0">
                <a:solidFill>
                  <a:srgbClr val="002060"/>
                </a:solidFill>
                <a:latin typeface="+mn-lt"/>
              </a:rPr>
              <a:t>Hedges</a:t>
            </a:r>
          </a:p>
          <a:p>
            <a:pPr marL="457200" indent="-457200">
              <a:spcBef>
                <a:spcPct val="0"/>
              </a:spcBef>
            </a:pPr>
            <a:r>
              <a:rPr lang="en-GB" altLang="en-US" sz="2800" b="0" dirty="0">
                <a:solidFill>
                  <a:srgbClr val="002060"/>
                </a:solidFill>
                <a:latin typeface="+mn-lt"/>
              </a:rPr>
              <a:t>Fences</a:t>
            </a:r>
          </a:p>
          <a:p>
            <a:pPr marL="457200" indent="-457200">
              <a:spcBef>
                <a:spcPct val="0"/>
              </a:spcBef>
            </a:pPr>
            <a:r>
              <a:rPr lang="en-GB" altLang="en-US" sz="2800" b="0" dirty="0">
                <a:solidFill>
                  <a:srgbClr val="002060"/>
                </a:solidFill>
                <a:latin typeface="+mn-lt"/>
              </a:rPr>
              <a:t>Lawns</a:t>
            </a:r>
          </a:p>
        </p:txBody>
      </p:sp>
      <p:sp>
        <p:nvSpPr>
          <p:cNvPr id="6" name="TextBox 5"/>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a:solidFill>
                  <a:schemeClr val="bg1"/>
                </a:solidFill>
              </a:rPr>
              <a:t>Damage is caused to </a:t>
            </a:r>
          </a:p>
        </p:txBody>
      </p:sp>
    </p:spTree>
    <p:extLst>
      <p:ext uri="{BB962C8B-B14F-4D97-AF65-F5344CB8AC3E}">
        <p14:creationId xmlns:p14="http://schemas.microsoft.com/office/powerpoint/2010/main" val="496041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Trailer.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503716" y="1088119"/>
            <a:ext cx="8834482" cy="4681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a:spLocks noChangeArrowheads="1"/>
          </p:cNvSpPr>
          <p:nvPr/>
        </p:nvSpPr>
        <p:spPr bwMode="auto">
          <a:xfrm>
            <a:off x="1816476" y="2450580"/>
            <a:ext cx="8208962"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4400" b="1" dirty="0">
                <a:solidFill>
                  <a:schemeClr val="bg1"/>
                </a:solidFill>
                <a:latin typeface="+mn-lt"/>
              </a:rPr>
              <a:t>A vehicle drawn by a</a:t>
            </a:r>
          </a:p>
          <a:p>
            <a:pPr algn="ctr" eaLnBrk="1" hangingPunct="1">
              <a:spcBef>
                <a:spcPct val="0"/>
              </a:spcBef>
              <a:buFontTx/>
              <a:buNone/>
            </a:pPr>
            <a:r>
              <a:rPr lang="en-GB" altLang="en-US" sz="4400" b="1" dirty="0">
                <a:solidFill>
                  <a:schemeClr val="bg1"/>
                </a:solidFill>
                <a:latin typeface="+mn-lt"/>
              </a:rPr>
              <a:t> motor vehicle</a:t>
            </a:r>
          </a:p>
        </p:txBody>
      </p:sp>
      <p:sp>
        <p:nvSpPr>
          <p:cNvPr id="5" name="TextBox 4"/>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a:solidFill>
                  <a:schemeClr val="bg1"/>
                </a:solidFill>
              </a:rPr>
              <a:t>Trailer</a:t>
            </a:r>
          </a:p>
        </p:txBody>
      </p:sp>
    </p:spTree>
    <p:extLst>
      <p:ext uri="{BB962C8B-B14F-4D97-AF65-F5344CB8AC3E}">
        <p14:creationId xmlns:p14="http://schemas.microsoft.com/office/powerpoint/2010/main" val="414332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lient\G$\CKP Images\Induction\Responsibility 2.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190957" y="997527"/>
            <a:ext cx="9615586" cy="4879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a:solidFill>
                  <a:schemeClr val="bg1"/>
                </a:solidFill>
              </a:rPr>
              <a:t>Road Traffic Collisions</a:t>
            </a:r>
          </a:p>
        </p:txBody>
      </p:sp>
    </p:spTree>
    <p:extLst>
      <p:ext uri="{BB962C8B-B14F-4D97-AF65-F5344CB8AC3E}">
        <p14:creationId xmlns:p14="http://schemas.microsoft.com/office/powerpoint/2010/main" val="40662453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Roger Images\Images\Adam - Image Bank\Image Bank\Driver Training\DT9.JPG"/>
          <p:cNvPicPr>
            <a:picLocks noChangeAspect="1" noChangeArrowheads="1"/>
          </p:cNvPicPr>
          <p:nvPr>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6990119" y="1130985"/>
            <a:ext cx="3816424" cy="4699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4"/>
          <p:cNvSpPr txBox="1">
            <a:spLocks noChangeArrowheads="1"/>
          </p:cNvSpPr>
          <p:nvPr/>
        </p:nvSpPr>
        <p:spPr bwMode="auto">
          <a:xfrm>
            <a:off x="1190956" y="1495448"/>
            <a:ext cx="5259720"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0" dirty="0">
                <a:solidFill>
                  <a:srgbClr val="002060"/>
                </a:solidFill>
                <a:latin typeface="+mn-lt"/>
              </a:rPr>
              <a:t>Driver</a:t>
            </a:r>
            <a:r>
              <a:rPr lang="en-GB" altLang="en-US" sz="3200" b="0" dirty="0">
                <a:solidFill>
                  <a:schemeClr val="tx1"/>
                </a:solidFill>
                <a:latin typeface="+mn-lt"/>
              </a:rPr>
              <a:t> </a:t>
            </a:r>
            <a:r>
              <a:rPr lang="en-GB" altLang="en-US" sz="3200" b="0" dirty="0">
                <a:solidFill>
                  <a:srgbClr val="FF0000"/>
                </a:solidFill>
                <a:latin typeface="+mn-lt"/>
              </a:rPr>
              <a:t>MUST </a:t>
            </a:r>
          </a:p>
          <a:p>
            <a:pPr eaLnBrk="1" hangingPunct="1">
              <a:spcBef>
                <a:spcPct val="0"/>
              </a:spcBef>
              <a:buFontTx/>
              <a:buNone/>
            </a:pPr>
            <a:endParaRPr lang="en-GB" altLang="en-US" sz="3200" b="0" dirty="0">
              <a:solidFill>
                <a:srgbClr val="0070C0"/>
              </a:solidFill>
              <a:latin typeface="+mn-lt"/>
            </a:endParaRPr>
          </a:p>
          <a:p>
            <a:pPr algn="ctr" eaLnBrk="1" hangingPunct="1">
              <a:spcBef>
                <a:spcPct val="0"/>
              </a:spcBef>
              <a:buFontTx/>
              <a:buNone/>
            </a:pPr>
            <a:r>
              <a:rPr lang="en-GB" altLang="en-US" sz="3200" b="1" dirty="0">
                <a:solidFill>
                  <a:srgbClr val="FF0000"/>
                </a:solidFill>
                <a:latin typeface="+mn-lt"/>
              </a:rPr>
              <a:t>STOP</a:t>
            </a:r>
          </a:p>
          <a:p>
            <a:pPr eaLnBrk="1" hangingPunct="1">
              <a:spcBef>
                <a:spcPct val="0"/>
              </a:spcBef>
              <a:buFontTx/>
              <a:buNone/>
            </a:pPr>
            <a:endParaRPr lang="en-GB" altLang="en-US" sz="3200" b="0" dirty="0">
              <a:solidFill>
                <a:schemeClr val="tx1"/>
              </a:solidFill>
              <a:latin typeface="+mn-lt"/>
            </a:endParaRPr>
          </a:p>
          <a:p>
            <a:pPr algn="ctr" eaLnBrk="1" hangingPunct="1">
              <a:spcBef>
                <a:spcPct val="0"/>
              </a:spcBef>
              <a:buFontTx/>
              <a:buNone/>
            </a:pPr>
            <a:r>
              <a:rPr lang="en-GB" altLang="en-US" sz="3200" b="0" dirty="0">
                <a:solidFill>
                  <a:srgbClr val="002060"/>
                </a:solidFill>
                <a:latin typeface="+mn-lt"/>
              </a:rPr>
              <a:t>Provide details to </a:t>
            </a:r>
            <a:r>
              <a:rPr lang="en-GB" altLang="en-US" sz="3200" b="0" dirty="0">
                <a:solidFill>
                  <a:srgbClr val="FF0000"/>
                </a:solidFill>
                <a:latin typeface="+mn-lt"/>
              </a:rPr>
              <a:t>any person </a:t>
            </a:r>
            <a:r>
              <a:rPr lang="en-GB" altLang="en-US" sz="3200" b="0" dirty="0">
                <a:solidFill>
                  <a:srgbClr val="002060"/>
                </a:solidFill>
                <a:latin typeface="+mn-lt"/>
              </a:rPr>
              <a:t>having reasonable grounds to require them</a:t>
            </a:r>
          </a:p>
        </p:txBody>
      </p:sp>
      <p:sp>
        <p:nvSpPr>
          <p:cNvPr id="6" name="TextBox 5"/>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a:solidFill>
                  <a:schemeClr val="bg1"/>
                </a:solidFill>
              </a:rPr>
              <a:t>Section 170 Road Traffic Act 1988</a:t>
            </a:r>
          </a:p>
        </p:txBody>
      </p:sp>
    </p:spTree>
    <p:extLst>
      <p:ext uri="{BB962C8B-B14F-4D97-AF65-F5344CB8AC3E}">
        <p14:creationId xmlns:p14="http://schemas.microsoft.com/office/powerpoint/2010/main" val="3203380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lient\G$\CKP Images\Traffic\Stop Sign.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190956" y="1465659"/>
            <a:ext cx="3419872" cy="40323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a:spLocks noChangeArrowheads="1"/>
          </p:cNvSpPr>
          <p:nvPr/>
        </p:nvSpPr>
        <p:spPr bwMode="auto">
          <a:xfrm>
            <a:off x="4610828" y="1927561"/>
            <a:ext cx="6458584"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latin typeface="+mn-lt"/>
              </a:rPr>
              <a:t>The driver </a:t>
            </a:r>
            <a:r>
              <a:rPr lang="en-GB" altLang="en-US" sz="2800" b="1" dirty="0">
                <a:solidFill>
                  <a:srgbClr val="FF0000"/>
                </a:solidFill>
                <a:latin typeface="+mn-lt"/>
              </a:rPr>
              <a:t>must</a:t>
            </a:r>
            <a:r>
              <a:rPr lang="en-GB" altLang="en-US" sz="2800" b="1" dirty="0">
                <a:solidFill>
                  <a:schemeClr val="tx1"/>
                </a:solidFill>
                <a:latin typeface="+mn-lt"/>
              </a:rPr>
              <a:t> </a:t>
            </a:r>
            <a:r>
              <a:rPr lang="en-GB" altLang="en-US" sz="2800" b="1" dirty="0">
                <a:solidFill>
                  <a:srgbClr val="FF0000"/>
                </a:solidFill>
                <a:latin typeface="+mn-lt"/>
              </a:rPr>
              <a:t>stop</a:t>
            </a:r>
            <a:r>
              <a:rPr lang="en-GB" altLang="en-US" sz="2800" u="sng" dirty="0">
                <a:solidFill>
                  <a:schemeClr val="tx1"/>
                </a:solidFill>
                <a:latin typeface="+mn-lt"/>
              </a:rPr>
              <a:t> </a:t>
            </a:r>
            <a:r>
              <a:rPr lang="en-GB" altLang="en-US" sz="2800" dirty="0">
                <a:solidFill>
                  <a:srgbClr val="002060"/>
                </a:solidFill>
                <a:latin typeface="+mn-lt"/>
              </a:rPr>
              <a:t>and</a:t>
            </a:r>
            <a:r>
              <a:rPr lang="en-GB" altLang="en-US" sz="2800" dirty="0">
                <a:solidFill>
                  <a:schemeClr val="tx1"/>
                </a:solidFill>
                <a:latin typeface="+mn-lt"/>
              </a:rPr>
              <a:t> </a:t>
            </a:r>
            <a:r>
              <a:rPr lang="en-GB" altLang="en-US" sz="2800" b="1" dirty="0">
                <a:solidFill>
                  <a:srgbClr val="FF0000"/>
                </a:solidFill>
                <a:latin typeface="+mn-lt"/>
              </a:rPr>
              <a:t>remain</a:t>
            </a:r>
            <a:r>
              <a:rPr lang="en-GB" altLang="en-US" sz="2800" u="sng" dirty="0">
                <a:solidFill>
                  <a:schemeClr val="tx1"/>
                </a:solidFill>
                <a:latin typeface="+mn-lt"/>
              </a:rPr>
              <a:t> </a:t>
            </a:r>
            <a:r>
              <a:rPr lang="en-GB" altLang="en-US" sz="2800" dirty="0">
                <a:solidFill>
                  <a:srgbClr val="002060"/>
                </a:solidFill>
                <a:latin typeface="+mn-lt"/>
              </a:rPr>
              <a:t>at the </a:t>
            </a:r>
          </a:p>
          <a:p>
            <a:pPr algn="ctr" eaLnBrk="1" hangingPunct="1">
              <a:spcBef>
                <a:spcPct val="0"/>
              </a:spcBef>
              <a:buFontTx/>
              <a:buNone/>
            </a:pPr>
            <a:endParaRPr lang="en-GB" altLang="en-US" sz="2800" dirty="0">
              <a:solidFill>
                <a:srgbClr val="002060"/>
              </a:solidFill>
              <a:latin typeface="+mn-lt"/>
            </a:endParaRPr>
          </a:p>
          <a:p>
            <a:pPr algn="ctr" eaLnBrk="1" hangingPunct="1">
              <a:spcBef>
                <a:spcPct val="0"/>
              </a:spcBef>
              <a:buFontTx/>
              <a:buNone/>
            </a:pPr>
            <a:r>
              <a:rPr lang="en-GB" altLang="en-US" sz="2800" dirty="0">
                <a:solidFill>
                  <a:srgbClr val="002060"/>
                </a:solidFill>
                <a:latin typeface="+mn-lt"/>
              </a:rPr>
              <a:t>scene long enough to allow any person </a:t>
            </a:r>
          </a:p>
          <a:p>
            <a:pPr algn="ctr" eaLnBrk="1" hangingPunct="1">
              <a:spcBef>
                <a:spcPct val="0"/>
              </a:spcBef>
              <a:buFontTx/>
              <a:buNone/>
            </a:pPr>
            <a:endParaRPr lang="en-GB" altLang="en-US" sz="2800" dirty="0">
              <a:solidFill>
                <a:schemeClr val="tx1"/>
              </a:solidFill>
              <a:latin typeface="+mn-lt"/>
            </a:endParaRPr>
          </a:p>
          <a:p>
            <a:pPr algn="ctr" eaLnBrk="1" hangingPunct="1">
              <a:spcBef>
                <a:spcPct val="0"/>
              </a:spcBef>
              <a:buFontTx/>
              <a:buNone/>
            </a:pPr>
            <a:r>
              <a:rPr lang="en-GB" altLang="en-US" sz="2800" b="1" dirty="0">
                <a:solidFill>
                  <a:srgbClr val="FF0000"/>
                </a:solidFill>
                <a:latin typeface="+mn-lt"/>
              </a:rPr>
              <a:t>having reasonable grounds </a:t>
            </a:r>
            <a:r>
              <a:rPr lang="en-GB" altLang="en-US" sz="2800" dirty="0">
                <a:solidFill>
                  <a:srgbClr val="002060"/>
                </a:solidFill>
                <a:latin typeface="+mn-lt"/>
              </a:rPr>
              <a:t>to do so to </a:t>
            </a:r>
          </a:p>
          <a:p>
            <a:pPr algn="ctr" eaLnBrk="1" hangingPunct="1">
              <a:spcBef>
                <a:spcPct val="0"/>
              </a:spcBef>
              <a:buFontTx/>
              <a:buNone/>
            </a:pPr>
            <a:endParaRPr lang="en-GB" altLang="en-US" sz="2800" dirty="0">
              <a:solidFill>
                <a:srgbClr val="002060"/>
              </a:solidFill>
              <a:latin typeface="+mn-lt"/>
            </a:endParaRPr>
          </a:p>
          <a:p>
            <a:pPr algn="ctr" eaLnBrk="1" hangingPunct="1">
              <a:spcBef>
                <a:spcPct val="0"/>
              </a:spcBef>
              <a:buFontTx/>
              <a:buNone/>
            </a:pPr>
            <a:r>
              <a:rPr lang="en-GB" altLang="en-US" sz="2800" dirty="0">
                <a:solidFill>
                  <a:srgbClr val="002060"/>
                </a:solidFill>
                <a:latin typeface="+mn-lt"/>
              </a:rPr>
              <a:t>ask  for details.</a:t>
            </a:r>
          </a:p>
        </p:txBody>
      </p:sp>
      <p:sp>
        <p:nvSpPr>
          <p:cNvPr id="5" name="TextBox 4"/>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a:solidFill>
                  <a:schemeClr val="bg1"/>
                </a:solidFill>
              </a:rPr>
              <a:t>Section 170 Road Traffic Act 1988</a:t>
            </a:r>
          </a:p>
        </p:txBody>
      </p:sp>
    </p:spTree>
    <p:extLst>
      <p:ext uri="{BB962C8B-B14F-4D97-AF65-F5344CB8AC3E}">
        <p14:creationId xmlns:p14="http://schemas.microsoft.com/office/powerpoint/2010/main" val="3350046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4305" y="1217347"/>
            <a:ext cx="3102237" cy="4411425"/>
          </a:xfrm>
          <a:prstGeom prst="rect">
            <a:avLst/>
          </a:prstGeom>
        </p:spPr>
      </p:pic>
      <p:sp>
        <p:nvSpPr>
          <p:cNvPr id="9" name="TextBox 8"/>
          <p:cNvSpPr txBox="1">
            <a:spLocks noChangeArrowheads="1"/>
          </p:cNvSpPr>
          <p:nvPr/>
        </p:nvSpPr>
        <p:spPr bwMode="auto">
          <a:xfrm>
            <a:off x="1190956" y="1376345"/>
            <a:ext cx="6082466"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None/>
            </a:pPr>
            <a:r>
              <a:rPr lang="en-GB" altLang="en-US" sz="2800" dirty="0">
                <a:solidFill>
                  <a:srgbClr val="002060"/>
                </a:solidFill>
                <a:latin typeface="+mn-lt"/>
              </a:rPr>
              <a:t>Driver’s Name &amp; Address</a:t>
            </a:r>
          </a:p>
          <a:p>
            <a:pPr eaLnBrk="1" hangingPunct="1">
              <a:spcBef>
                <a:spcPct val="0"/>
              </a:spcBef>
              <a:buFontTx/>
              <a:buNone/>
            </a:pPr>
            <a:endParaRPr lang="en-GB" altLang="en-US" sz="2800" dirty="0">
              <a:solidFill>
                <a:srgbClr val="FFFF00"/>
              </a:solidFill>
              <a:latin typeface="+mn-lt"/>
            </a:endParaRPr>
          </a:p>
          <a:p>
            <a:pPr eaLnBrk="1" hangingPunct="1">
              <a:spcBef>
                <a:spcPct val="0"/>
              </a:spcBef>
              <a:buNone/>
            </a:pPr>
            <a:r>
              <a:rPr lang="en-GB" altLang="en-US" sz="2800" dirty="0">
                <a:solidFill>
                  <a:srgbClr val="002060"/>
                </a:solidFill>
                <a:latin typeface="+mn-lt"/>
              </a:rPr>
              <a:t>Owner’s Name &amp; Address</a:t>
            </a:r>
          </a:p>
          <a:p>
            <a:pPr eaLnBrk="1" hangingPunct="1">
              <a:spcBef>
                <a:spcPct val="0"/>
              </a:spcBef>
              <a:buFontTx/>
              <a:buNone/>
            </a:pPr>
            <a:endParaRPr lang="en-GB" altLang="en-US" sz="2800" dirty="0">
              <a:solidFill>
                <a:srgbClr val="002060"/>
              </a:solidFill>
              <a:latin typeface="+mn-lt"/>
            </a:endParaRPr>
          </a:p>
          <a:p>
            <a:pPr eaLnBrk="1" hangingPunct="1">
              <a:spcBef>
                <a:spcPct val="0"/>
              </a:spcBef>
              <a:buNone/>
            </a:pPr>
            <a:r>
              <a:rPr lang="en-GB" altLang="en-US" sz="2800" dirty="0">
                <a:solidFill>
                  <a:srgbClr val="002060"/>
                </a:solidFill>
                <a:latin typeface="+mn-lt"/>
              </a:rPr>
              <a:t>Registration Number or ID number of MPV</a:t>
            </a:r>
          </a:p>
          <a:p>
            <a:pPr eaLnBrk="1" hangingPunct="1">
              <a:spcBef>
                <a:spcPct val="0"/>
              </a:spcBef>
              <a:buFontTx/>
              <a:buNone/>
            </a:pPr>
            <a:endParaRPr lang="en-GB" altLang="en-US" sz="2800" dirty="0">
              <a:solidFill>
                <a:srgbClr val="FFFF00"/>
              </a:solidFill>
              <a:latin typeface="+mn-lt"/>
            </a:endParaRPr>
          </a:p>
          <a:p>
            <a:pPr algn="ctr" eaLnBrk="1" hangingPunct="1">
              <a:spcBef>
                <a:spcPct val="0"/>
              </a:spcBef>
              <a:buFontTx/>
              <a:buNone/>
            </a:pPr>
            <a:r>
              <a:rPr lang="en-GB" altLang="en-US" sz="2800" dirty="0">
                <a:solidFill>
                  <a:srgbClr val="002060"/>
                </a:solidFill>
                <a:latin typeface="+mn-lt"/>
              </a:rPr>
              <a:t>If</a:t>
            </a:r>
            <a:r>
              <a:rPr lang="en-GB" altLang="en-US" sz="2800" dirty="0">
                <a:solidFill>
                  <a:srgbClr val="FFFF00"/>
                </a:solidFill>
                <a:latin typeface="+mn-lt"/>
              </a:rPr>
              <a:t> </a:t>
            </a:r>
            <a:r>
              <a:rPr lang="en-GB" altLang="en-US" sz="2800" dirty="0">
                <a:solidFill>
                  <a:srgbClr val="FF0000"/>
                </a:solidFill>
                <a:latin typeface="+mn-lt"/>
              </a:rPr>
              <a:t>PERSONAL INJURY RTC,</a:t>
            </a:r>
            <a:r>
              <a:rPr lang="en-GB" altLang="en-US" sz="2800" dirty="0">
                <a:solidFill>
                  <a:srgbClr val="002060"/>
                </a:solidFill>
                <a:latin typeface="+mn-lt"/>
              </a:rPr>
              <a:t> include Insurance details</a:t>
            </a:r>
          </a:p>
        </p:txBody>
      </p:sp>
      <p:sp>
        <p:nvSpPr>
          <p:cNvPr id="5" name="TextBox 4"/>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a:solidFill>
                  <a:schemeClr val="bg1"/>
                </a:solidFill>
              </a:rPr>
              <a:t>Details to be provided</a:t>
            </a:r>
          </a:p>
        </p:txBody>
      </p:sp>
    </p:spTree>
    <p:extLst>
      <p:ext uri="{BB962C8B-B14F-4D97-AF65-F5344CB8AC3E}">
        <p14:creationId xmlns:p14="http://schemas.microsoft.com/office/powerpoint/2010/main" val="962847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a:spLocks noChangeArrowheads="1"/>
          </p:cNvSpPr>
          <p:nvPr/>
        </p:nvSpPr>
        <p:spPr bwMode="auto">
          <a:xfrm>
            <a:off x="1190956" y="1258974"/>
            <a:ext cx="5365488"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b="0" dirty="0">
                <a:solidFill>
                  <a:srgbClr val="002060"/>
                </a:solidFill>
                <a:latin typeface="+mn-lt"/>
              </a:rPr>
              <a:t>The driver </a:t>
            </a:r>
            <a:r>
              <a:rPr lang="en-GB" altLang="en-US" b="1" dirty="0">
                <a:solidFill>
                  <a:srgbClr val="FF0000"/>
                </a:solidFill>
                <a:latin typeface="+mn-lt"/>
              </a:rPr>
              <a:t>MUST</a:t>
            </a:r>
            <a:r>
              <a:rPr lang="en-GB" altLang="en-US" b="0" dirty="0">
                <a:solidFill>
                  <a:schemeClr val="tx1"/>
                </a:solidFill>
                <a:latin typeface="+mn-lt"/>
              </a:rPr>
              <a:t> </a:t>
            </a:r>
            <a:r>
              <a:rPr lang="en-GB" altLang="en-US" b="0" dirty="0">
                <a:solidFill>
                  <a:srgbClr val="002060"/>
                </a:solidFill>
                <a:latin typeface="+mn-lt"/>
              </a:rPr>
              <a:t>report it </a:t>
            </a:r>
            <a:r>
              <a:rPr lang="en-GB" altLang="en-US" b="1" dirty="0">
                <a:solidFill>
                  <a:srgbClr val="FF0000"/>
                </a:solidFill>
                <a:latin typeface="+mn-lt"/>
              </a:rPr>
              <a:t>IN PERSON</a:t>
            </a:r>
            <a:r>
              <a:rPr lang="en-GB" altLang="en-US" u="sng" dirty="0">
                <a:solidFill>
                  <a:srgbClr val="FF0000"/>
                </a:solidFill>
                <a:latin typeface="+mn-lt"/>
              </a:rPr>
              <a:t> </a:t>
            </a:r>
            <a:r>
              <a:rPr lang="en-GB" altLang="en-US" b="0" dirty="0">
                <a:solidFill>
                  <a:schemeClr val="tx1"/>
                </a:solidFill>
                <a:latin typeface="+mn-lt"/>
              </a:rPr>
              <a:t>t</a:t>
            </a:r>
            <a:r>
              <a:rPr lang="en-GB" altLang="en-US" b="0" dirty="0">
                <a:solidFill>
                  <a:srgbClr val="002060"/>
                </a:solidFill>
                <a:latin typeface="+mn-lt"/>
              </a:rPr>
              <a:t>o </a:t>
            </a:r>
          </a:p>
          <a:p>
            <a:pPr eaLnBrk="1" hangingPunct="1">
              <a:spcBef>
                <a:spcPct val="0"/>
              </a:spcBef>
              <a:buFontTx/>
              <a:buNone/>
            </a:pPr>
            <a:endParaRPr lang="en-GB" altLang="en-US" b="0" dirty="0">
              <a:solidFill>
                <a:srgbClr val="002060"/>
              </a:solidFill>
              <a:latin typeface="+mn-lt"/>
            </a:endParaRPr>
          </a:p>
          <a:p>
            <a:pPr algn="ctr" eaLnBrk="1" hangingPunct="1">
              <a:spcBef>
                <a:spcPct val="0"/>
              </a:spcBef>
              <a:buFontTx/>
              <a:buNone/>
            </a:pPr>
            <a:r>
              <a:rPr lang="en-GB" altLang="en-US" dirty="0">
                <a:solidFill>
                  <a:srgbClr val="002060"/>
                </a:solidFill>
                <a:latin typeface="+mn-lt"/>
              </a:rPr>
              <a:t>a Police Officer</a:t>
            </a:r>
          </a:p>
          <a:p>
            <a:pPr algn="ctr" eaLnBrk="1" hangingPunct="1">
              <a:spcBef>
                <a:spcPct val="0"/>
              </a:spcBef>
              <a:buFontTx/>
              <a:buNone/>
            </a:pPr>
            <a:r>
              <a:rPr lang="en-GB" altLang="en-US" dirty="0">
                <a:solidFill>
                  <a:srgbClr val="002060"/>
                </a:solidFill>
                <a:latin typeface="+mn-lt"/>
              </a:rPr>
              <a:t>OR</a:t>
            </a:r>
          </a:p>
          <a:p>
            <a:pPr algn="ctr" eaLnBrk="1" hangingPunct="1">
              <a:spcBef>
                <a:spcPct val="0"/>
              </a:spcBef>
              <a:buFontTx/>
              <a:buNone/>
            </a:pPr>
            <a:r>
              <a:rPr lang="en-GB" altLang="en-US" dirty="0">
                <a:solidFill>
                  <a:srgbClr val="002060"/>
                </a:solidFill>
                <a:latin typeface="+mn-lt"/>
              </a:rPr>
              <a:t>at a Police Station</a:t>
            </a:r>
          </a:p>
          <a:p>
            <a:pPr eaLnBrk="1" hangingPunct="1">
              <a:spcBef>
                <a:spcPct val="0"/>
              </a:spcBef>
              <a:buFontTx/>
              <a:buNone/>
            </a:pPr>
            <a:endParaRPr lang="en-GB" altLang="en-US" b="0" dirty="0">
              <a:solidFill>
                <a:schemeClr val="tx1"/>
              </a:solidFill>
              <a:latin typeface="+mn-lt"/>
            </a:endParaRPr>
          </a:p>
          <a:p>
            <a:pPr algn="ctr" eaLnBrk="1" hangingPunct="1">
              <a:spcBef>
                <a:spcPct val="0"/>
              </a:spcBef>
              <a:buFontTx/>
              <a:buNone/>
            </a:pPr>
            <a:r>
              <a:rPr lang="en-GB" altLang="en-US" b="1" dirty="0">
                <a:solidFill>
                  <a:srgbClr val="FF0000"/>
                </a:solidFill>
                <a:latin typeface="+mn-lt"/>
              </a:rPr>
              <a:t>as soon as reasonably practicable</a:t>
            </a:r>
          </a:p>
          <a:p>
            <a:pPr algn="ctr" eaLnBrk="1" hangingPunct="1">
              <a:spcBef>
                <a:spcPct val="0"/>
              </a:spcBef>
              <a:buFontTx/>
              <a:buNone/>
            </a:pPr>
            <a:endParaRPr lang="en-GB" altLang="en-US" b="0" u="sng" dirty="0">
              <a:solidFill>
                <a:srgbClr val="FF0000"/>
              </a:solidFill>
              <a:latin typeface="+mn-lt"/>
            </a:endParaRPr>
          </a:p>
          <a:p>
            <a:pPr algn="ctr" eaLnBrk="1" hangingPunct="1">
              <a:spcBef>
                <a:spcPct val="0"/>
              </a:spcBef>
              <a:buFontTx/>
              <a:buNone/>
            </a:pPr>
            <a:r>
              <a:rPr lang="en-GB" altLang="en-US" b="0" dirty="0">
                <a:solidFill>
                  <a:srgbClr val="002060"/>
                </a:solidFill>
                <a:latin typeface="+mn-lt"/>
              </a:rPr>
              <a:t> or in any case</a:t>
            </a:r>
          </a:p>
          <a:p>
            <a:pPr eaLnBrk="1" hangingPunct="1">
              <a:spcBef>
                <a:spcPct val="0"/>
              </a:spcBef>
              <a:buFontTx/>
              <a:buNone/>
            </a:pPr>
            <a:endParaRPr lang="en-GB" altLang="en-US" b="0" dirty="0">
              <a:solidFill>
                <a:schemeClr val="tx1"/>
              </a:solidFill>
              <a:latin typeface="+mn-lt"/>
            </a:endParaRPr>
          </a:p>
          <a:p>
            <a:pPr algn="ctr" eaLnBrk="1" hangingPunct="1">
              <a:spcBef>
                <a:spcPct val="0"/>
              </a:spcBef>
              <a:buFontTx/>
              <a:buNone/>
            </a:pPr>
            <a:r>
              <a:rPr lang="en-GB" altLang="en-US" b="1" dirty="0">
                <a:solidFill>
                  <a:srgbClr val="FF0000"/>
                </a:solidFill>
                <a:latin typeface="+mn-lt"/>
              </a:rPr>
              <a:t>WITHIN 24 HOURS</a:t>
            </a:r>
          </a:p>
        </p:txBody>
      </p:sp>
      <p:pic>
        <p:nvPicPr>
          <p:cNvPr id="8" name="Picture 2" descr="\\Client\G$\Roger Images\Images\Photos\Dscf0063.jpg"/>
          <p:cNvPicPr>
            <a:picLocks noChangeAspect="1" noChangeArrowheads="1"/>
          </p:cNvPicPr>
          <p:nvPr>
            <p:custDataLst>
              <p:tags r:id="rId1"/>
            </p:custDataLst>
          </p:nvPr>
        </p:nvPicPr>
        <p:blipFill>
          <a:blip r:embed="rId5">
            <a:extLst>
              <a:ext uri="{28A0092B-C50C-407E-A947-70E740481C1C}">
                <a14:useLocalDpi xmlns:a14="http://schemas.microsoft.com/office/drawing/2010/main" val="0"/>
              </a:ext>
            </a:extLst>
          </a:blip>
          <a:srcRect/>
          <a:stretch>
            <a:fillRect/>
          </a:stretch>
        </p:blipFill>
        <p:spPr bwMode="auto">
          <a:xfrm>
            <a:off x="6712085" y="1249905"/>
            <a:ext cx="4106095" cy="20865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descr="\\Client\G$\Roger Images\Images\text graphic\police_station_001.jpg"/>
          <p:cNvPicPr>
            <a:picLocks noChangeAspect="1" noChangeArrowheads="1"/>
          </p:cNvPicPr>
          <p:nvPr>
            <p:custDataLst>
              <p:tags r:id="rId2"/>
            </p:custDataLst>
          </p:nvPr>
        </p:nvPicPr>
        <p:blipFill>
          <a:blip r:embed="rId6">
            <a:extLst>
              <a:ext uri="{28A0092B-C50C-407E-A947-70E740481C1C}">
                <a14:useLocalDpi xmlns:a14="http://schemas.microsoft.com/office/drawing/2010/main" val="0"/>
              </a:ext>
            </a:extLst>
          </a:blip>
          <a:srcRect/>
          <a:stretch>
            <a:fillRect/>
          </a:stretch>
        </p:blipFill>
        <p:spPr bwMode="auto">
          <a:xfrm>
            <a:off x="6712084" y="3757633"/>
            <a:ext cx="4131495" cy="1946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a:solidFill>
                  <a:schemeClr val="bg1"/>
                </a:solidFill>
              </a:rPr>
              <a:t>What if details are not provided?</a:t>
            </a:r>
          </a:p>
        </p:txBody>
      </p:sp>
    </p:spTree>
    <p:extLst>
      <p:ext uri="{BB962C8B-B14F-4D97-AF65-F5344CB8AC3E}">
        <p14:creationId xmlns:p14="http://schemas.microsoft.com/office/powerpoint/2010/main" val="2555620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lient\G$\CKP Images\NIM\Law 2.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368385" y="546731"/>
            <a:ext cx="3205609" cy="52026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a:spLocks noChangeArrowheads="1"/>
          </p:cNvSpPr>
          <p:nvPr/>
        </p:nvSpPr>
        <p:spPr bwMode="auto">
          <a:xfrm>
            <a:off x="5022529" y="1593793"/>
            <a:ext cx="5830887"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b="0" dirty="0">
                <a:solidFill>
                  <a:schemeClr val="tx1"/>
                </a:solidFill>
                <a:latin typeface="+mn-lt"/>
              </a:rPr>
              <a:t>Fail to Stop/Report an Accident</a:t>
            </a:r>
          </a:p>
          <a:p>
            <a:pPr algn="ctr" eaLnBrk="1" hangingPunct="1">
              <a:spcBef>
                <a:spcPct val="0"/>
              </a:spcBef>
              <a:buFontTx/>
              <a:buNone/>
            </a:pPr>
            <a:r>
              <a:rPr lang="en-GB" altLang="en-US" sz="2800" b="1" dirty="0">
                <a:solidFill>
                  <a:srgbClr val="0070C0"/>
                </a:solidFill>
                <a:latin typeface="+mn-lt"/>
              </a:rPr>
              <a:t>S170(4) Road Traffic Act 1988</a:t>
            </a:r>
          </a:p>
          <a:p>
            <a:pPr eaLnBrk="1" hangingPunct="1">
              <a:spcBef>
                <a:spcPct val="0"/>
              </a:spcBef>
              <a:buFontTx/>
              <a:buNone/>
            </a:pPr>
            <a:endParaRPr lang="en-GB" altLang="en-US" sz="2800" b="0" dirty="0">
              <a:solidFill>
                <a:srgbClr val="0033CC"/>
              </a:solidFill>
              <a:latin typeface="+mn-lt"/>
            </a:endParaRPr>
          </a:p>
          <a:p>
            <a:pPr eaLnBrk="1" hangingPunct="1">
              <a:spcBef>
                <a:spcPct val="0"/>
              </a:spcBef>
              <a:buFontTx/>
              <a:buNone/>
            </a:pPr>
            <a:endParaRPr lang="en-GB" altLang="en-US" sz="2800" b="0" dirty="0">
              <a:solidFill>
                <a:srgbClr val="0033CC"/>
              </a:solidFill>
              <a:latin typeface="+mn-lt"/>
            </a:endParaRPr>
          </a:p>
          <a:p>
            <a:pPr algn="ctr" eaLnBrk="1" hangingPunct="1">
              <a:spcBef>
                <a:spcPct val="0"/>
              </a:spcBef>
              <a:buFontTx/>
              <a:buNone/>
            </a:pPr>
            <a:r>
              <a:rPr lang="en-GB" altLang="en-US" sz="2800" b="0" dirty="0">
                <a:solidFill>
                  <a:srgbClr val="002060"/>
                </a:solidFill>
                <a:latin typeface="+mn-lt"/>
              </a:rPr>
              <a:t>Fail to Produce Proof of Insurance after Injury Accident</a:t>
            </a:r>
          </a:p>
          <a:p>
            <a:pPr algn="ctr" eaLnBrk="1" hangingPunct="1">
              <a:spcBef>
                <a:spcPct val="0"/>
              </a:spcBef>
              <a:buFontTx/>
              <a:buNone/>
            </a:pPr>
            <a:r>
              <a:rPr lang="en-GB" altLang="en-US" sz="2800" b="1" dirty="0">
                <a:solidFill>
                  <a:srgbClr val="0070C0"/>
                </a:solidFill>
                <a:latin typeface="+mn-lt"/>
              </a:rPr>
              <a:t>S170(7) Road Traffic Act 1988</a:t>
            </a:r>
          </a:p>
        </p:txBody>
      </p:sp>
    </p:spTree>
    <p:extLst>
      <p:ext uri="{BB962C8B-B14F-4D97-AF65-F5344CB8AC3E}">
        <p14:creationId xmlns:p14="http://schemas.microsoft.com/office/powerpoint/2010/main" val="4186377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3538914" y="863299"/>
            <a:ext cx="4919668" cy="128425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4000" b="1" dirty="0"/>
              <a:t>Gwent Police </a:t>
            </a:r>
          </a:p>
          <a:p>
            <a:pPr marL="0" indent="0" algn="ctr">
              <a:buFont typeface="Arial" panose="020B0604020202020204" pitchFamily="34" charset="0"/>
              <a:buNone/>
            </a:pPr>
            <a:r>
              <a:rPr lang="en-GB" sz="3200" b="1" dirty="0"/>
              <a:t>Texting Whilst Driving U.K </a:t>
            </a:r>
          </a:p>
          <a:p>
            <a:pPr marL="0" indent="0" algn="ctr">
              <a:buFont typeface="Arial" panose="020B0604020202020204" pitchFamily="34" charset="0"/>
              <a:buNone/>
            </a:pPr>
            <a:endParaRPr lang="en-GB" sz="3200" b="1" dirty="0"/>
          </a:p>
          <a:p>
            <a:pPr marL="0" indent="0" algn="ctr">
              <a:buFont typeface="Arial" panose="020B0604020202020204" pitchFamily="34" charset="0"/>
              <a:buNone/>
            </a:pPr>
            <a:endParaRPr lang="en-GB" sz="3200" b="1" dirty="0"/>
          </a:p>
          <a:p>
            <a:pPr marL="0" indent="0" algn="ctr">
              <a:buFont typeface="Arial" panose="020B0604020202020204" pitchFamily="34" charset="0"/>
              <a:buNone/>
            </a:pPr>
            <a:endParaRPr lang="en-GB" b="1" dirty="0"/>
          </a:p>
          <a:p>
            <a:pPr marL="0" indent="0" algn="ctr">
              <a:buFont typeface="Arial" panose="020B0604020202020204" pitchFamily="34" charset="0"/>
              <a:buNone/>
            </a:pPr>
            <a:endParaRPr lang="en-GB" b="1"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
        <p:nvSpPr>
          <p:cNvPr id="4" name="TextBox 3"/>
          <p:cNvSpPr txBox="1"/>
          <p:nvPr/>
        </p:nvSpPr>
        <p:spPr>
          <a:xfrm>
            <a:off x="1190956" y="197719"/>
            <a:ext cx="9615587" cy="584775"/>
          </a:xfrm>
          <a:prstGeom prst="rect">
            <a:avLst/>
          </a:prstGeom>
          <a:solidFill>
            <a:srgbClr val="002060"/>
          </a:solidFill>
        </p:spPr>
        <p:txBody>
          <a:bodyPr wrap="square" rtlCol="0">
            <a:spAutoFit/>
          </a:bodyPr>
          <a:lstStyle/>
          <a:p>
            <a:pPr algn="ctr"/>
            <a:r>
              <a:rPr lang="en-GB" sz="3200" b="1" dirty="0">
                <a:solidFill>
                  <a:schemeClr val="bg1"/>
                </a:solidFill>
              </a:rPr>
              <a:t>Road Traffic Collisions</a:t>
            </a:r>
          </a:p>
        </p:txBody>
      </p:sp>
      <p:pic>
        <p:nvPicPr>
          <p:cNvPr id="2" name="Picture 1">
            <a:hlinkClick r:id="rId3"/>
          </p:cNvPr>
          <p:cNvPicPr>
            <a:picLocks noChangeAspect="1"/>
          </p:cNvPicPr>
          <p:nvPr/>
        </p:nvPicPr>
        <p:blipFill>
          <a:blip r:embed="rId4"/>
          <a:stretch>
            <a:fillRect/>
          </a:stretch>
        </p:blipFill>
        <p:spPr>
          <a:xfrm>
            <a:off x="10618154" y="4416358"/>
            <a:ext cx="1152314" cy="875489"/>
          </a:xfrm>
          <a:prstGeom prst="rect">
            <a:avLst/>
          </a:prstGeom>
        </p:spPr>
      </p:pic>
      <p:pic>
        <p:nvPicPr>
          <p:cNvPr id="3" name="Picture 2"/>
          <p:cNvPicPr>
            <a:picLocks noChangeAspect="1"/>
          </p:cNvPicPr>
          <p:nvPr/>
        </p:nvPicPr>
        <p:blipFill>
          <a:blip r:embed="rId5"/>
          <a:stretch>
            <a:fillRect/>
          </a:stretch>
        </p:blipFill>
        <p:spPr>
          <a:xfrm>
            <a:off x="2810083" y="2233494"/>
            <a:ext cx="6377329" cy="3635330"/>
          </a:xfrm>
          <a:prstGeom prst="rect">
            <a:avLst/>
          </a:prstGeom>
        </p:spPr>
      </p:pic>
    </p:spTree>
    <p:extLst>
      <p:ext uri="{BB962C8B-B14F-4D97-AF65-F5344CB8AC3E}">
        <p14:creationId xmlns:p14="http://schemas.microsoft.com/office/powerpoint/2010/main" val="17510480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3738944" y="836779"/>
            <a:ext cx="5447426" cy="3973216"/>
          </a:xfrm>
          <a:prstGeom prst="rect">
            <a:avLst/>
          </a:prstGeom>
        </p:spPr>
      </p:pic>
    </p:spTree>
    <p:extLst>
      <p:ext uri="{BB962C8B-B14F-4D97-AF65-F5344CB8AC3E}">
        <p14:creationId xmlns:p14="http://schemas.microsoft.com/office/powerpoint/2010/main" val="177085926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13BB0CD2-7759-47A3-80F5-AF2CBDF1959C}"/>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14C93210-EB62-4B3D-9AC6-60FCCBE8C06C}"/>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D821FA8A-442F-49E5-950E-50922AEEA267}"/>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04E2B1E0-C784-4553-9711-E7E953C73D3A}"/>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98B76477-8DE5-4A83-87C8-B9E787A331D5}"/>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97059502-8B19-47CD-B3CB-2A2B87A4F530}"/>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5C486324-A897-4CA8-8A8A-94430F42BF14}"/>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6FEC060E-BB09-4F45-89B9-78F307CF6794}"/>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3FAC180D-3FAB-4032-8DE9-2B2674B6DED0}"/>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42AC7591-AC9B-4784-AD35-41E80A9A4742}"/>
</p:tagLst>
</file>

<file path=ppt/tags/tag11.xml><?xml version="1.0" encoding="utf-8"?>
<p:tagLst xmlns:a="http://schemas.openxmlformats.org/drawingml/2006/main" xmlns:r="http://schemas.openxmlformats.org/officeDocument/2006/relationships" xmlns:p="http://schemas.openxmlformats.org/presentationml/2006/main">
  <p:tag name="MMPROD_SUBSTITUTION_ID" val="{6714D959-7A1E-4FAB-9899-2CCBB3DBDC9C}"/>
</p:tagLst>
</file>

<file path=ppt/tags/tag12.xml><?xml version="1.0" encoding="utf-8"?>
<p:tagLst xmlns:a="http://schemas.openxmlformats.org/drawingml/2006/main" xmlns:r="http://schemas.openxmlformats.org/officeDocument/2006/relationships" xmlns:p="http://schemas.openxmlformats.org/presentationml/2006/main">
  <p:tag name="MMPROD_SUBSTITUTION_ID" val="{C90CF5C7-9CA5-4716-8FE8-198A781D1846}"/>
</p:tagLst>
</file>

<file path=ppt/tags/tag13.xml><?xml version="1.0" encoding="utf-8"?>
<p:tagLst xmlns:a="http://schemas.openxmlformats.org/drawingml/2006/main" xmlns:r="http://schemas.openxmlformats.org/officeDocument/2006/relationships" xmlns:p="http://schemas.openxmlformats.org/presentationml/2006/main">
  <p:tag name="MMPROD_SUBSTITUTION_ID" val="{97B8D3C7-07DF-4293-92C9-487CEE9DD8BC}"/>
</p:tagLst>
</file>

<file path=ppt/tags/tag14.xml><?xml version="1.0" encoding="utf-8"?>
<p:tagLst xmlns:a="http://schemas.openxmlformats.org/drawingml/2006/main" xmlns:r="http://schemas.openxmlformats.org/officeDocument/2006/relationships" xmlns:p="http://schemas.openxmlformats.org/presentationml/2006/main">
  <p:tag name="MMPROD_SUBSTITUTION_ID" val="{83107785-664F-4505-AB3A-BB8758997092}"/>
</p:tagLst>
</file>

<file path=ppt/tags/tag15.xml><?xml version="1.0" encoding="utf-8"?>
<p:tagLst xmlns:a="http://schemas.openxmlformats.org/drawingml/2006/main" xmlns:r="http://schemas.openxmlformats.org/officeDocument/2006/relationships" xmlns:p="http://schemas.openxmlformats.org/presentationml/2006/main">
  <p:tag name="MMPROD_SUBSTITUTION_ID" val="{58252BF1-ED01-431B-A9C5-D9DA52F1CB77}"/>
</p:tagLst>
</file>

<file path=ppt/tags/tag16.xml><?xml version="1.0" encoding="utf-8"?>
<p:tagLst xmlns:a="http://schemas.openxmlformats.org/drawingml/2006/main" xmlns:r="http://schemas.openxmlformats.org/officeDocument/2006/relationships" xmlns:p="http://schemas.openxmlformats.org/presentationml/2006/main">
  <p:tag name="MMPROD_SUBSTITUTION_ID" val="{3D7B6722-246D-4F0B-A212-352314B4F751}"/>
</p:tagLst>
</file>

<file path=ppt/tags/tag17.xml><?xml version="1.0" encoding="utf-8"?>
<p:tagLst xmlns:a="http://schemas.openxmlformats.org/drawingml/2006/main" xmlns:r="http://schemas.openxmlformats.org/officeDocument/2006/relationships" xmlns:p="http://schemas.openxmlformats.org/presentationml/2006/main">
  <p:tag name="MMPROD_SUBSTITUTION_ID" val="{900749D3-F70E-48B5-B451-4BE4BF2DDF7B}"/>
</p:tagLst>
</file>

<file path=ppt/tags/tag18.xml><?xml version="1.0" encoding="utf-8"?>
<p:tagLst xmlns:a="http://schemas.openxmlformats.org/drawingml/2006/main" xmlns:r="http://schemas.openxmlformats.org/officeDocument/2006/relationships" xmlns:p="http://schemas.openxmlformats.org/presentationml/2006/main">
  <p:tag name="MMPROD_SUBSTITUTION_ID" val="{013B7079-E1EB-4E08-9063-4F1F1F600AAD}"/>
</p:tagLst>
</file>

<file path=ppt/tags/tag19.xml><?xml version="1.0" encoding="utf-8"?>
<p:tagLst xmlns:a="http://schemas.openxmlformats.org/drawingml/2006/main" xmlns:r="http://schemas.openxmlformats.org/officeDocument/2006/relationships" xmlns:p="http://schemas.openxmlformats.org/presentationml/2006/main">
  <p:tag name="MMPROD_SUBSTITUTION_ID" val="{98B10A61-0173-4935-B44B-375662CDC545}"/>
</p:tagLst>
</file>

<file path=ppt/tags/tag20.xml><?xml version="1.0" encoding="utf-8"?>
<p:tagLst xmlns:a="http://schemas.openxmlformats.org/drawingml/2006/main" xmlns:r="http://schemas.openxmlformats.org/officeDocument/2006/relationships" xmlns:p="http://schemas.openxmlformats.org/presentationml/2006/main">
  <p:tag name="MMPROD_SUBSTITUTION_ID" val="{7040A485-C209-47C8-A021-E50BBDCE78A5}"/>
</p:tagLst>
</file>

<file path=ppt/tags/tag21.xml><?xml version="1.0" encoding="utf-8"?>
<p:tagLst xmlns:a="http://schemas.openxmlformats.org/drawingml/2006/main" xmlns:r="http://schemas.openxmlformats.org/officeDocument/2006/relationships" xmlns:p="http://schemas.openxmlformats.org/presentationml/2006/main">
  <p:tag name="MMPROD_SUBSTITUTION_ID" val="{CC153D86-A66E-4746-AD7E-7FD4060CDCC8}"/>
</p:tagLst>
</file>

<file path=ppt/tags/tag22.xml><?xml version="1.0" encoding="utf-8"?>
<p:tagLst xmlns:a="http://schemas.openxmlformats.org/drawingml/2006/main" xmlns:r="http://schemas.openxmlformats.org/officeDocument/2006/relationships" xmlns:p="http://schemas.openxmlformats.org/presentationml/2006/main">
  <p:tag name="MMPROD_SUBSTITUTION_ID" val="{3AE3B79D-A468-47EF-B3E5-2ED377BDDF7A}"/>
</p:tagLst>
</file>

<file path=ppt/tags/tag23.xml><?xml version="1.0" encoding="utf-8"?>
<p:tagLst xmlns:a="http://schemas.openxmlformats.org/drawingml/2006/main" xmlns:r="http://schemas.openxmlformats.org/officeDocument/2006/relationships" xmlns:p="http://schemas.openxmlformats.org/presentationml/2006/main">
  <p:tag name="MMPROD_SUBSTITUTION_ID" val="{63539027-B794-4BF3-88EF-C3B02E280808}"/>
</p:tagLst>
</file>

<file path=ppt/tags/tag24.xml><?xml version="1.0" encoding="utf-8"?>
<p:tagLst xmlns:a="http://schemas.openxmlformats.org/drawingml/2006/main" xmlns:r="http://schemas.openxmlformats.org/officeDocument/2006/relationships" xmlns:p="http://schemas.openxmlformats.org/presentationml/2006/main">
  <p:tag name="MMPROD_SUBSTITUTION_ID" val="{D9A0A653-DC1D-4B0D-834D-0ED30FF73BD4}"/>
</p:tagLst>
</file>

<file path=ppt/tags/tag25.xml><?xml version="1.0" encoding="utf-8"?>
<p:tagLst xmlns:a="http://schemas.openxmlformats.org/drawingml/2006/main" xmlns:r="http://schemas.openxmlformats.org/officeDocument/2006/relationships" xmlns:p="http://schemas.openxmlformats.org/presentationml/2006/main">
  <p:tag name="MMPROD_SUBSTITUTION_ID" val="{EDD828D3-F4B6-4BB8-AA66-78E9DA9D1B58}"/>
</p:tagLst>
</file>

<file path=ppt/tags/tag26.xml><?xml version="1.0" encoding="utf-8"?>
<p:tagLst xmlns:a="http://schemas.openxmlformats.org/drawingml/2006/main" xmlns:r="http://schemas.openxmlformats.org/officeDocument/2006/relationships" xmlns:p="http://schemas.openxmlformats.org/presentationml/2006/main">
  <p:tag name="MMPROD_SUBSTITUTION_ID" val="{1A342E66-471D-4DCE-A2F7-30185C7CB7FB}"/>
</p:tagLst>
</file>

<file path=ppt/tags/tag27.xml><?xml version="1.0" encoding="utf-8"?>
<p:tagLst xmlns:a="http://schemas.openxmlformats.org/drawingml/2006/main" xmlns:r="http://schemas.openxmlformats.org/officeDocument/2006/relationships" xmlns:p="http://schemas.openxmlformats.org/presentationml/2006/main">
  <p:tag name="MMPROD_SUBSTITUTION_ID" val="{B5F9027A-ED8B-4842-A1F3-E1F644B553DF}"/>
</p:tagLst>
</file>

<file path=ppt/tags/tag28.xml><?xml version="1.0" encoding="utf-8"?>
<p:tagLst xmlns:a="http://schemas.openxmlformats.org/drawingml/2006/main" xmlns:r="http://schemas.openxmlformats.org/officeDocument/2006/relationships" xmlns:p="http://schemas.openxmlformats.org/presentationml/2006/main">
  <p:tag name="MMPROD_SUBSTITUTION_ID" val="{1421AA4B-21DE-4AFB-ADC1-3E300B10AFE2}"/>
</p:tagLst>
</file>

<file path=ppt/tags/tag29.xml><?xml version="1.0" encoding="utf-8"?>
<p:tagLst xmlns:a="http://schemas.openxmlformats.org/drawingml/2006/main" xmlns:r="http://schemas.openxmlformats.org/officeDocument/2006/relationships" xmlns:p="http://schemas.openxmlformats.org/presentationml/2006/main">
  <p:tag name="MMPROD_SUBSTITUTION_ID" val="{0950A623-5C11-4A0E-BDC1-133250DEA38B}"/>
</p:tagLst>
</file>

<file path=ppt/tags/tag30.xml><?xml version="1.0" encoding="utf-8"?>
<p:tagLst xmlns:a="http://schemas.openxmlformats.org/drawingml/2006/main" xmlns:r="http://schemas.openxmlformats.org/officeDocument/2006/relationships" xmlns:p="http://schemas.openxmlformats.org/presentationml/2006/main">
  <p:tag name="MMPROD_SUBSTITUTION_ID" val="{87054476-D315-49FE-AF8A-942C39D358AD}"/>
</p:tagLst>
</file>

<file path=ppt/tags/tag31.xml><?xml version="1.0" encoding="utf-8"?>
<p:tagLst xmlns:a="http://schemas.openxmlformats.org/drawingml/2006/main" xmlns:r="http://schemas.openxmlformats.org/officeDocument/2006/relationships" xmlns:p="http://schemas.openxmlformats.org/presentationml/2006/main">
  <p:tag name="MMPROD_SUBSTITUTION_ID" val="{DE14E380-DDF1-4B31-8C9E-CF94827A067C}"/>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589</TotalTime>
  <Words>3209</Words>
  <Application>Microsoft Office PowerPoint</Application>
  <PresentationFormat>Widescreen</PresentationFormat>
  <Paragraphs>328</Paragraphs>
  <Slides>23</Slides>
  <Notes>23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23</vt:i4>
      </vt:variant>
    </vt:vector>
  </HeadingPairs>
  <TitlesOfParts>
    <vt:vector size="33" baseType="lpstr">
      <vt:lpstr>Arial</vt:lpstr>
      <vt:lpstr>Arial Nova</vt:lpstr>
      <vt:lpstr>Arial Nova Cond</vt:lpstr>
      <vt:lpstr>Calibri</vt:lpstr>
      <vt:lpstr>Calibri Light</vt:lpstr>
      <vt:lpstr>Microsoft Sans Serif</vt:lpstr>
      <vt:lpstr>Tahoma</vt:lpstr>
      <vt:lpstr>Verdana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63</cp:revision>
  <dcterms:created xsi:type="dcterms:W3CDTF">2018-01-30T11:09:50Z</dcterms:created>
  <dcterms:modified xsi:type="dcterms:W3CDTF">2022-07-01T13:54:52Z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2022-06-23T09:48:46Z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bb76bbcd-8fc0-4a51-8730-c055126f13d7</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