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sldIdLst>
    <p:sldId id="275" r:id="rId2"/>
    <p:sldId id="256" r:id="rId3"/>
    <p:sldId id="257" r:id="rId4"/>
    <p:sldId id="258" r:id="rId5"/>
    <p:sldId id="259" r:id="rId6"/>
    <p:sldId id="260" r:id="rId7"/>
    <p:sldId id="261" r:id="rId8"/>
    <p:sldId id="262" r:id="rId9"/>
    <p:sldId id="263" r:id="rId10"/>
    <p:sldId id="264" r:id="rId11"/>
    <p:sldId id="265" r:id="rId12"/>
    <p:sldId id="266" r:id="rId13"/>
    <p:sldId id="267" r:id="rId14"/>
    <p:sldId id="270" r:id="rId15"/>
    <p:sldId id="273" r:id="rId16"/>
    <p:sldId id="274" r:id="rId17"/>
    <p:sldId id="277" r:id="rId18"/>
    <p:sldId id="278" r:id="rId19"/>
    <p:sldId id="279" r:id="rId20"/>
    <p:sldId id="280" r:id="rId21"/>
    <p:sldId id="281" r:id="rId22"/>
    <p:sldId id="28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28" autoAdjust="0"/>
    <p:restoredTop sz="94660"/>
  </p:normalViewPr>
  <p:slideViewPr>
    <p:cSldViewPr snapToGrid="0">
      <p:cViewPr varScale="1">
        <p:scale>
          <a:sx n="68" d="100"/>
          <a:sy n="68" d="100"/>
        </p:scale>
        <p:origin x="45"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AF475377-AA97-4AC2-A7E3-942C6F30791E}" type="datetimeFigureOut">
              <a:rPr lang="en-GB" smtClean="0"/>
              <a:t>20/10/2025</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1AB8C8F-9674-4F4A-A3AE-5198237F44FB}" type="slidenum">
              <a:rPr lang="en-GB" smtClean="0"/>
              <a:t>‹#›</a:t>
            </a:fld>
            <a:endParaRPr lang="en-GB"/>
          </a:p>
        </p:txBody>
      </p:sp>
    </p:spTree>
    <p:extLst>
      <p:ext uri="{BB962C8B-B14F-4D97-AF65-F5344CB8AC3E}">
        <p14:creationId xmlns:p14="http://schemas.microsoft.com/office/powerpoint/2010/main" val="191107258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475377-AA97-4AC2-A7E3-942C6F30791E}"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567550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475377-AA97-4AC2-A7E3-942C6F30791E}"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4076141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F475377-AA97-4AC2-A7E3-942C6F30791E}"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3231360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475377-AA97-4AC2-A7E3-942C6F30791E}" type="datetimeFigureOut">
              <a:rPr lang="en-GB" smtClean="0"/>
              <a:t>20/10/2025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2230627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F475377-AA97-4AC2-A7E3-942C6F30791E}" type="datetimeFigureOut">
              <a:rPr lang="en-GB" smtClean="0"/>
              <a:t>20/10/2025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761690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475377-AA97-4AC2-A7E3-942C6F30791E}" type="datetimeFigureOut">
              <a:rPr lang="en-GB" smtClean="0"/>
              <a:t>20/10/2025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68422743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AF475377-AA97-4AC2-A7E3-942C6F30791E}" type="datetimeFigureOut">
              <a:rPr lang="en-GB" smtClean="0"/>
              <a:t>20/10/2025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1AB8C8F-9674-4F4A-A3AE-5198237F44FB}" type="slidenum">
              <a:rPr lang="en-GB" smtClean="0"/>
              <a:t>‹#›</a:t>
            </a:fld>
            <a:endParaRPr lang="en-GB"/>
          </a:p>
        </p:txBody>
      </p:sp>
    </p:spTree>
    <p:extLst>
      <p:ext uri="{BB962C8B-B14F-4D97-AF65-F5344CB8AC3E}">
        <p14:creationId xmlns:p14="http://schemas.microsoft.com/office/powerpoint/2010/main" val="224533011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AF475377-AA97-4AC2-A7E3-942C6F30791E}" type="datetimeFigureOut">
              <a:rPr lang="en-GB" smtClean="0"/>
              <a:t>20/10/2025</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1AB8C8F-9674-4F4A-A3AE-5198237F44FB}" type="slidenum">
              <a:rPr lang="en-GB" smtClean="0"/>
              <a:t>‹#›</a:t>
            </a:fld>
            <a:endParaRPr lang="en-GB"/>
          </a:p>
        </p:txBody>
      </p:sp>
    </p:spTree>
    <p:extLst>
      <p:ext uri="{BB962C8B-B14F-4D97-AF65-F5344CB8AC3E}">
        <p14:creationId xmlns:p14="http://schemas.microsoft.com/office/powerpoint/2010/main" val="2112300881"/>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475377-AA97-4AC2-A7E3-942C6F30791E}"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2622669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475377-AA97-4AC2-A7E3-942C6F30791E}" type="datetimeFigureOut">
              <a:rPr lang="en-GB" smtClean="0"/>
              <a:t>20/10/2025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8C8F-9674-4F4A-A3AE-5198237F44FB}" type="slidenum">
              <a:rPr lang="en-GB" smtClean="0"/>
              <a:t>‹#›</a:t>
            </a:fld>
            <a:endParaRPr lang="en-GB"/>
          </a:p>
        </p:txBody>
      </p:sp>
    </p:spTree>
    <p:extLst>
      <p:ext uri="{BB962C8B-B14F-4D97-AF65-F5344CB8AC3E}">
        <p14:creationId xmlns:p14="http://schemas.microsoft.com/office/powerpoint/2010/main" val="1564098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AF475377-AA97-4AC2-A7E3-942C6F30791E}" type="datetimeFigureOut">
              <a:rPr lang="en-GB" smtClean="0"/>
              <a:t>20/10/2025</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1AB8C8F-9674-4F4A-A3AE-5198237F44FB}" type="slidenum">
              <a:rPr lang="en-GB" smtClean="0"/>
              <a:t>‹#›</a:t>
            </a:fld>
            <a:endParaRPr lang="en-GB"/>
          </a:p>
        </p:txBody>
      </p:sp>
    </p:spTree>
    <p:extLst>
      <p:ext uri="{BB962C8B-B14F-4D97-AF65-F5344CB8AC3E}">
        <p14:creationId xmlns:p14="http://schemas.microsoft.com/office/powerpoint/2010/main" val="73916663"/>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149B94D-0874-4A9F-8736-209BCE875A3F}"/>
              </a:ext>
            </a:extLst>
          </p:cNvPr>
          <p:cNvSpPr>
            <a:spLocks noGrp="1"/>
          </p:cNvSpPr>
          <p:nvPr>
            <p:ph type="title"/>
          </p:nvPr>
        </p:nvSpPr>
        <p:spPr>
          <a:xfrm>
            <a:off x="706299" y="639763"/>
            <a:ext cx="3947998" cy="5492750"/>
          </a:xfrm>
        </p:spPr>
        <p:txBody>
          <a:bodyPr>
            <a:normAutofit/>
          </a:bodyPr>
          <a:lstStyle/>
          <a:p>
            <a:r>
              <a:rPr lang="en-GB" sz="6000">
                <a:solidFill>
                  <a:srgbClr val="FFFFFF"/>
                </a:solidFill>
              </a:rPr>
              <a:t>What is Supervision?</a:t>
            </a:r>
          </a:p>
        </p:txBody>
      </p:sp>
      <p:cxnSp>
        <p:nvCxnSpPr>
          <p:cNvPr id="8" name="Straight Connector 11">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EACDD744-6D16-40BE-907F-64275B4C5D2D}"/>
              </a:ext>
            </a:extLst>
          </p:cNvPr>
          <p:cNvSpPr>
            <a:spLocks noGrp="1"/>
          </p:cNvSpPr>
          <p:nvPr>
            <p:ph idx="1"/>
          </p:nvPr>
        </p:nvSpPr>
        <p:spPr>
          <a:xfrm>
            <a:off x="5288349" y="639764"/>
            <a:ext cx="6142032" cy="5492749"/>
          </a:xfrm>
        </p:spPr>
        <p:txBody>
          <a:bodyPr anchor="ctr">
            <a:normAutofit/>
          </a:bodyPr>
          <a:lstStyle/>
          <a:p>
            <a:r>
              <a:rPr lang="en-GB" dirty="0"/>
              <a:t>For </a:t>
            </a:r>
            <a:r>
              <a:rPr lang="en-GB" dirty="0" err="1"/>
              <a:t>Sapin</a:t>
            </a:r>
            <a:r>
              <a:rPr lang="en-GB" dirty="0"/>
              <a:t>, supervision has it’s roots in what Freire (1972) called ‘Praxis.’</a:t>
            </a:r>
          </a:p>
          <a:p>
            <a:r>
              <a:rPr lang="en-GB" dirty="0"/>
              <a:t>She describes it as a developmental approach based on mutual respect.</a:t>
            </a:r>
          </a:p>
          <a:p>
            <a:r>
              <a:rPr lang="en-GB" dirty="0"/>
              <a:t>The supervisor and supervisee learn from each other’s perspectives in a relationship that is both supporting and challenging.</a:t>
            </a:r>
          </a:p>
          <a:p>
            <a:r>
              <a:rPr lang="en-GB" dirty="0"/>
              <a:t>These practical and ethical discussions provide a structure for professional youth work practice allowing for the reflection on recent work and planning for future developments</a:t>
            </a:r>
          </a:p>
          <a:p>
            <a:r>
              <a:rPr lang="en-GB" dirty="0"/>
              <a:t>Challenging discussions about practical and ethical dilemmas are necessary in order to assist the youth worker to maintain focus for participative and anti-oppressive practice</a:t>
            </a:r>
          </a:p>
          <a:p>
            <a:endParaRPr lang="en-GB" dirty="0"/>
          </a:p>
        </p:txBody>
      </p:sp>
    </p:spTree>
    <p:extLst>
      <p:ext uri="{BB962C8B-B14F-4D97-AF65-F5344CB8AC3E}">
        <p14:creationId xmlns:p14="http://schemas.microsoft.com/office/powerpoint/2010/main" val="37065368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A692A955-36CC-421E-BA4E-DA502E4A7ACD}"/>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a:solidFill>
                  <a:schemeClr val="tx1">
                    <a:lumMod val="85000"/>
                    <a:lumOff val="15000"/>
                  </a:schemeClr>
                </a:solidFill>
              </a:rPr>
              <a:t>McKay’s discussion of non-managerial supervision draws a distinction</a:t>
            </a:r>
          </a:p>
          <a:p>
            <a:pPr defTabSz="914400">
              <a:lnSpc>
                <a:spcPct val="85000"/>
              </a:lnSpc>
              <a:spcAft>
                <a:spcPts val="600"/>
              </a:spcAft>
              <a:buFont typeface="Arial" pitchFamily="34" charset="0"/>
              <a:buChar char=" "/>
            </a:pPr>
            <a:r>
              <a:rPr lang="en-US">
                <a:solidFill>
                  <a:schemeClr val="tx1">
                    <a:lumMod val="85000"/>
                    <a:lumOff val="15000"/>
                  </a:schemeClr>
                </a:solidFill>
              </a:rPr>
              <a:t>between:</a:t>
            </a:r>
          </a:p>
          <a:p>
            <a:pPr defTabSz="914400">
              <a:lnSpc>
                <a:spcPct val="85000"/>
              </a:lnSpc>
              <a:spcAft>
                <a:spcPts val="600"/>
              </a:spcAft>
              <a:buFont typeface="Arial" pitchFamily="34" charset="0"/>
              <a:buChar char=" "/>
            </a:pPr>
            <a:r>
              <a:rPr lang="en-US">
                <a:solidFill>
                  <a:schemeClr val="tx1">
                    <a:lumMod val="85000"/>
                    <a:lumOff val="15000"/>
                  </a:schemeClr>
                </a:solidFill>
              </a:rPr>
              <a:t>■ The </a:t>
            </a:r>
            <a:r>
              <a:rPr lang="en-US" b="1">
                <a:solidFill>
                  <a:schemeClr val="tx1">
                    <a:lumMod val="85000"/>
                    <a:lumOff val="15000"/>
                  </a:schemeClr>
                </a:solidFill>
              </a:rPr>
              <a:t>objective </a:t>
            </a:r>
            <a:r>
              <a:rPr lang="en-US">
                <a:solidFill>
                  <a:schemeClr val="tx1">
                    <a:lumMod val="85000"/>
                    <a:lumOff val="15000"/>
                  </a:schemeClr>
                </a:solidFill>
              </a:rPr>
              <a:t>– helping the supervisee to ‘find him or herself’ in a given context.</a:t>
            </a:r>
          </a:p>
          <a:p>
            <a:pPr defTabSz="914400">
              <a:lnSpc>
                <a:spcPct val="85000"/>
              </a:lnSpc>
              <a:spcAft>
                <a:spcPts val="600"/>
              </a:spcAft>
              <a:buFont typeface="Arial" pitchFamily="34" charset="0"/>
              <a:buChar char=" "/>
            </a:pPr>
            <a:r>
              <a:rPr lang="en-US">
                <a:solidFill>
                  <a:schemeClr val="tx1">
                    <a:lumMod val="85000"/>
                    <a:lumOff val="15000"/>
                  </a:schemeClr>
                </a:solidFill>
              </a:rPr>
              <a:t>■ The </a:t>
            </a:r>
            <a:r>
              <a:rPr lang="en-US" b="1">
                <a:solidFill>
                  <a:schemeClr val="tx1">
                    <a:lumMod val="85000"/>
                    <a:lumOff val="15000"/>
                  </a:schemeClr>
                </a:solidFill>
              </a:rPr>
              <a:t>frame of reference </a:t>
            </a:r>
            <a:r>
              <a:rPr lang="en-US">
                <a:solidFill>
                  <a:schemeClr val="tx1">
                    <a:lumMod val="85000"/>
                    <a:lumOff val="15000"/>
                  </a:schemeClr>
                </a:solidFill>
              </a:rPr>
              <a:t>– helping the supervisee to understand</a:t>
            </a:r>
          </a:p>
          <a:p>
            <a:pPr defTabSz="914400">
              <a:lnSpc>
                <a:spcPct val="85000"/>
              </a:lnSpc>
              <a:spcAft>
                <a:spcPts val="600"/>
              </a:spcAft>
              <a:buFont typeface="Arial" pitchFamily="34" charset="0"/>
              <a:buChar char=" "/>
            </a:pPr>
            <a:r>
              <a:rPr lang="en-US">
                <a:solidFill>
                  <a:schemeClr val="tx1">
                    <a:lumMod val="85000"/>
                    <a:lumOff val="15000"/>
                  </a:schemeClr>
                </a:solidFill>
              </a:rPr>
              <a:t>‘what I do’ and ‘who I am’ and how this influences ‘how I do my job’; and.</a:t>
            </a:r>
          </a:p>
          <a:p>
            <a:pPr defTabSz="914400">
              <a:lnSpc>
                <a:spcPct val="85000"/>
              </a:lnSpc>
              <a:spcAft>
                <a:spcPts val="600"/>
              </a:spcAft>
              <a:buFont typeface="Arial" pitchFamily="34" charset="0"/>
              <a:buChar char=" "/>
            </a:pPr>
            <a:r>
              <a:rPr lang="en-US">
                <a:solidFill>
                  <a:schemeClr val="tx1">
                    <a:lumMod val="85000"/>
                    <a:lumOff val="15000"/>
                  </a:schemeClr>
                </a:solidFill>
              </a:rPr>
              <a:t>■ The </a:t>
            </a:r>
            <a:r>
              <a:rPr lang="en-US" b="1">
                <a:solidFill>
                  <a:schemeClr val="tx1">
                    <a:lumMod val="85000"/>
                    <a:lumOff val="15000"/>
                  </a:schemeClr>
                </a:solidFill>
              </a:rPr>
              <a:t>focus </a:t>
            </a:r>
            <a:r>
              <a:rPr lang="en-US">
                <a:solidFill>
                  <a:schemeClr val="tx1">
                    <a:lumMod val="85000"/>
                    <a:lumOff val="15000"/>
                  </a:schemeClr>
                </a:solidFill>
              </a:rPr>
              <a:t>– which concentrates on the three areas identified</a:t>
            </a:r>
          </a:p>
          <a:p>
            <a:pPr defTabSz="914400">
              <a:lnSpc>
                <a:spcPct val="85000"/>
              </a:lnSpc>
              <a:spcAft>
                <a:spcPts val="600"/>
              </a:spcAft>
              <a:buFont typeface="Arial" pitchFamily="34" charset="0"/>
              <a:buChar char=" "/>
            </a:pPr>
            <a:r>
              <a:rPr lang="en-US">
                <a:solidFill>
                  <a:schemeClr val="tx1">
                    <a:lumMod val="85000"/>
                    <a:lumOff val="15000"/>
                  </a:schemeClr>
                </a:solidFill>
              </a:rPr>
              <a:t>above but which may involve shifting emphasis from the</a:t>
            </a:r>
          </a:p>
          <a:p>
            <a:pPr defTabSz="914400">
              <a:lnSpc>
                <a:spcPct val="85000"/>
              </a:lnSpc>
              <a:spcAft>
                <a:spcPts val="600"/>
              </a:spcAft>
              <a:buFont typeface="Arial" pitchFamily="34" charset="0"/>
              <a:buChar char=" "/>
            </a:pPr>
            <a:r>
              <a:rPr lang="en-US">
                <a:solidFill>
                  <a:schemeClr val="tx1">
                    <a:lumMod val="85000"/>
                    <a:lumOff val="15000"/>
                  </a:schemeClr>
                </a:solidFill>
              </a:rPr>
              <a:t>question of ‘what I do’ to ‘who I am’ or ‘how I do my job’</a:t>
            </a:r>
          </a:p>
          <a:p>
            <a:pPr defTabSz="914400">
              <a:lnSpc>
                <a:spcPct val="85000"/>
              </a:lnSpc>
              <a:spcAft>
                <a:spcPts val="600"/>
              </a:spcAft>
              <a:buFont typeface="Arial" pitchFamily="34" charset="0"/>
              <a:buChar char=" "/>
            </a:pPr>
            <a:r>
              <a:rPr lang="en-US">
                <a:solidFill>
                  <a:schemeClr val="tx1">
                    <a:lumMod val="85000"/>
                    <a:lumOff val="15000"/>
                  </a:schemeClr>
                </a:solidFill>
              </a:rPr>
              <a:t>according to the needs, circumstances and concerns of the</a:t>
            </a:r>
          </a:p>
          <a:p>
            <a:pPr defTabSz="914400">
              <a:lnSpc>
                <a:spcPct val="85000"/>
              </a:lnSpc>
              <a:spcAft>
                <a:spcPts val="600"/>
              </a:spcAft>
              <a:buFont typeface="Arial" pitchFamily="34" charset="0"/>
              <a:buChar char=" "/>
            </a:pPr>
            <a:r>
              <a:rPr lang="en-US">
                <a:solidFill>
                  <a:schemeClr val="tx1">
                    <a:lumMod val="85000"/>
                    <a:lumOff val="15000"/>
                  </a:schemeClr>
                </a:solidFill>
              </a:rPr>
              <a:t>supervisee at any given time. (McKay 1987, p. 13)</a:t>
            </a:r>
            <a:r>
              <a:rPr lang="en-US" b="1" i="0" u="none" strike="noStrike" baseline="0">
                <a:solidFill>
                  <a:schemeClr val="tx1">
                    <a:lumMod val="85000"/>
                    <a:lumOff val="15000"/>
                  </a:schemeClr>
                </a:solidFill>
              </a:rPr>
              <a:t>1</a:t>
            </a:r>
          </a:p>
        </p:txBody>
      </p:sp>
    </p:spTree>
    <p:extLst>
      <p:ext uri="{BB962C8B-B14F-4D97-AF65-F5344CB8AC3E}">
        <p14:creationId xmlns:p14="http://schemas.microsoft.com/office/powerpoint/2010/main" val="7414600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66ED27F4-DC11-4CB4-89FB-506F383951D7}"/>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a:solidFill>
                  <a:schemeClr val="tx1">
                    <a:lumMod val="85000"/>
                    <a:lumOff val="15000"/>
                  </a:schemeClr>
                </a:solidFill>
              </a:rPr>
              <a:t>The process of non-managerial supervision is understood, by McKay, as a dynamic collaboration</a:t>
            </a:r>
          </a:p>
          <a:p>
            <a:pPr defTabSz="914400">
              <a:lnSpc>
                <a:spcPct val="85000"/>
              </a:lnSpc>
              <a:spcAft>
                <a:spcPts val="600"/>
              </a:spcAft>
              <a:buFont typeface="Arial" pitchFamily="34" charset="0"/>
              <a:buChar char=" "/>
            </a:pPr>
            <a:endParaRPr lang="en-US">
              <a:solidFill>
                <a:schemeClr val="tx1">
                  <a:lumMod val="85000"/>
                  <a:lumOff val="15000"/>
                </a:schemeClr>
              </a:solidFill>
            </a:endParaRPr>
          </a:p>
          <a:p>
            <a:pPr defTabSz="914400">
              <a:lnSpc>
                <a:spcPct val="85000"/>
              </a:lnSpc>
              <a:spcAft>
                <a:spcPts val="600"/>
              </a:spcAft>
              <a:buFont typeface="Arial" pitchFamily="34" charset="0"/>
              <a:buChar char=" "/>
            </a:pPr>
            <a:r>
              <a:rPr lang="en-US">
                <a:solidFill>
                  <a:schemeClr val="tx1">
                    <a:lumMod val="85000"/>
                    <a:lumOff val="15000"/>
                  </a:schemeClr>
                </a:solidFill>
              </a:rPr>
              <a:t>It assists the development of the supervisee in terms of being self-sufficient in terms of own observation and exploration. </a:t>
            </a:r>
          </a:p>
          <a:p>
            <a:pPr defTabSz="914400">
              <a:lnSpc>
                <a:spcPct val="85000"/>
              </a:lnSpc>
              <a:spcAft>
                <a:spcPts val="600"/>
              </a:spcAft>
              <a:buFont typeface="Arial" pitchFamily="34" charset="0"/>
              <a:buChar char=" "/>
            </a:pPr>
            <a:endParaRPr lang="en-US">
              <a:solidFill>
                <a:schemeClr val="tx1">
                  <a:lumMod val="85000"/>
                  <a:lumOff val="15000"/>
                </a:schemeClr>
              </a:solidFill>
            </a:endParaRPr>
          </a:p>
          <a:p>
            <a:pPr defTabSz="914400">
              <a:lnSpc>
                <a:spcPct val="85000"/>
              </a:lnSpc>
              <a:spcAft>
                <a:spcPts val="600"/>
              </a:spcAft>
              <a:buFont typeface="Arial" pitchFamily="34" charset="0"/>
              <a:buChar char=" "/>
            </a:pPr>
            <a:r>
              <a:rPr lang="en-US">
                <a:solidFill>
                  <a:schemeClr val="tx1">
                    <a:lumMod val="85000"/>
                    <a:lumOff val="15000"/>
                  </a:schemeClr>
                </a:solidFill>
              </a:rPr>
              <a:t>The essential aspect of the process is a relationship which is supportive of the personal and professional development of the supervisee.</a:t>
            </a:r>
          </a:p>
          <a:p>
            <a:pPr defTabSz="914400">
              <a:lnSpc>
                <a:spcPct val="85000"/>
              </a:lnSpc>
              <a:spcAft>
                <a:spcPts val="600"/>
              </a:spcAft>
              <a:buFont typeface="Arial" pitchFamily="34" charset="0"/>
              <a:buChar char=" "/>
            </a:pPr>
            <a:endParaRPr lang="en-US">
              <a:solidFill>
                <a:schemeClr val="tx1">
                  <a:lumMod val="85000"/>
                  <a:lumOff val="15000"/>
                </a:schemeClr>
              </a:solidFill>
            </a:endParaRPr>
          </a:p>
          <a:p>
            <a:pPr defTabSz="914400">
              <a:lnSpc>
                <a:spcPct val="85000"/>
              </a:lnSpc>
              <a:spcAft>
                <a:spcPts val="600"/>
              </a:spcAft>
              <a:buFont typeface="Arial" pitchFamily="34" charset="0"/>
              <a:buChar char=" "/>
            </a:pPr>
            <a:r>
              <a:rPr lang="en-US">
                <a:solidFill>
                  <a:schemeClr val="tx1">
                    <a:lumMod val="85000"/>
                    <a:lumOff val="15000"/>
                  </a:schemeClr>
                </a:solidFill>
              </a:rPr>
              <a:t>The content reflects the areas of concern of the supervisee whilst at the same time seeking to explore ‘common themes or patterns’</a:t>
            </a:r>
          </a:p>
          <a:p>
            <a:pPr defTabSz="914400">
              <a:lnSpc>
                <a:spcPct val="85000"/>
              </a:lnSpc>
              <a:spcAft>
                <a:spcPts val="600"/>
              </a:spcAft>
              <a:buFont typeface="Arial" pitchFamily="34" charset="0"/>
              <a:buChar char=" "/>
            </a:pPr>
            <a:r>
              <a:rPr lang="en-US">
                <a:solidFill>
                  <a:schemeClr val="tx1">
                    <a:lumMod val="85000"/>
                    <a:lumOff val="15000"/>
                  </a:schemeClr>
                </a:solidFill>
              </a:rPr>
              <a:t> (McKay 1987, pp. 14-15)</a:t>
            </a:r>
            <a:r>
              <a:rPr lang="en-US" b="1" i="0" u="none" strike="noStrike" baseline="0">
                <a:solidFill>
                  <a:schemeClr val="tx1">
                    <a:lumMod val="85000"/>
                    <a:lumOff val="15000"/>
                  </a:schemeClr>
                </a:solidFill>
              </a:rPr>
              <a:t>1</a:t>
            </a:r>
            <a:endParaRPr lang="en-US">
              <a:solidFill>
                <a:schemeClr val="tx1">
                  <a:lumMod val="85000"/>
                  <a:lumOff val="15000"/>
                </a:schemeClr>
              </a:solidFill>
            </a:endParaRPr>
          </a:p>
        </p:txBody>
      </p:sp>
    </p:spTree>
    <p:extLst>
      <p:ext uri="{BB962C8B-B14F-4D97-AF65-F5344CB8AC3E}">
        <p14:creationId xmlns:p14="http://schemas.microsoft.com/office/powerpoint/2010/main" val="59682760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6234E93E-2729-4327-AF68-5D2E2C57BF04}"/>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i="1">
                <a:solidFill>
                  <a:schemeClr val="tx1">
                    <a:lumMod val="85000"/>
                    <a:lumOff val="15000"/>
                  </a:schemeClr>
                </a:solidFill>
              </a:rPr>
              <a:t>“.. an ideal supervisor is one who has experience, skill and</a:t>
            </a:r>
          </a:p>
          <a:p>
            <a:pPr defTabSz="914400">
              <a:lnSpc>
                <a:spcPct val="85000"/>
              </a:lnSpc>
              <a:spcAft>
                <a:spcPts val="600"/>
              </a:spcAft>
              <a:buFont typeface="Arial" pitchFamily="34" charset="0"/>
              <a:buChar char=" "/>
            </a:pPr>
            <a:r>
              <a:rPr lang="en-US" i="1">
                <a:solidFill>
                  <a:schemeClr val="tx1">
                    <a:lumMod val="85000"/>
                    <a:lumOff val="15000"/>
                  </a:schemeClr>
                </a:solidFill>
              </a:rPr>
              <a:t>knowledge about supervision – and understands how that activity</a:t>
            </a:r>
          </a:p>
          <a:p>
            <a:pPr defTabSz="914400">
              <a:lnSpc>
                <a:spcPct val="85000"/>
              </a:lnSpc>
              <a:spcAft>
                <a:spcPts val="600"/>
              </a:spcAft>
              <a:buFont typeface="Arial" pitchFamily="34" charset="0"/>
              <a:buChar char=" "/>
            </a:pPr>
            <a:r>
              <a:rPr lang="en-US" i="1">
                <a:solidFill>
                  <a:schemeClr val="tx1">
                    <a:lumMod val="85000"/>
                    <a:lumOff val="15000"/>
                  </a:schemeClr>
                </a:solidFill>
              </a:rPr>
              <a:t>differs from, for example, training, managing, counselling, guiding, personnel work, disciplining. The awareness of a supervisor, I think, is considerably enhanced by the experience of being supervised. It seems an obvious point, but nevertheless worth saying: a supervisor needs to value the concept of supervision and its potential contribution.” </a:t>
            </a:r>
            <a:r>
              <a:rPr lang="en-US">
                <a:solidFill>
                  <a:schemeClr val="tx1">
                    <a:lumMod val="85000"/>
                    <a:lumOff val="15000"/>
                  </a:schemeClr>
                </a:solidFill>
              </a:rPr>
              <a:t>(McKay 1987, p. 16)</a:t>
            </a:r>
          </a:p>
        </p:txBody>
      </p:sp>
      <p:sp>
        <p:nvSpPr>
          <p:cNvPr id="4" name="TextBox 3">
            <a:extLst>
              <a:ext uri="{FF2B5EF4-FFF2-40B4-BE49-F238E27FC236}">
                <a16:creationId xmlns:a16="http://schemas.microsoft.com/office/drawing/2014/main" id="{DA93EE0E-9046-400D-B04A-3D525F63421C}"/>
              </a:ext>
            </a:extLst>
          </p:cNvPr>
          <p:cNvSpPr txBox="1"/>
          <p:nvPr/>
        </p:nvSpPr>
        <p:spPr>
          <a:xfrm>
            <a:off x="2434590" y="4194810"/>
            <a:ext cx="7685309" cy="1431161"/>
          </a:xfrm>
          <a:prstGeom prst="rect">
            <a:avLst/>
          </a:prstGeom>
          <a:noFill/>
        </p:spPr>
        <p:txBody>
          <a:bodyPr wrap="none" rtlCol="0">
            <a:spAutoFit/>
          </a:bodyPr>
          <a:lstStyle/>
          <a:p>
            <a:pPr>
              <a:spcAft>
                <a:spcPts val="600"/>
              </a:spcAft>
            </a:pPr>
            <a:r>
              <a:rPr lang="en-GB" dirty="0"/>
              <a:t>There is therefore a unique nature to this process, it’s purpose and content.</a:t>
            </a:r>
            <a:endParaRPr lang="en-GB"/>
          </a:p>
          <a:p>
            <a:pPr>
              <a:spcAft>
                <a:spcPts val="600"/>
              </a:spcAft>
            </a:pPr>
            <a:endParaRPr lang="en-GB"/>
          </a:p>
          <a:p>
            <a:pPr>
              <a:spcAft>
                <a:spcPts val="600"/>
              </a:spcAft>
            </a:pPr>
            <a:r>
              <a:rPr lang="en-GB" dirty="0"/>
              <a:t>A key consideration here is the role of the supervisor and their experience of the </a:t>
            </a:r>
            <a:endParaRPr lang="en-GB"/>
          </a:p>
          <a:p>
            <a:pPr>
              <a:spcAft>
                <a:spcPts val="600"/>
              </a:spcAft>
            </a:pPr>
            <a:r>
              <a:rPr lang="en-GB" dirty="0"/>
              <a:t>process of supervision, but also their understanding of the supervision</a:t>
            </a:r>
            <a:endParaRPr lang="en-GB"/>
          </a:p>
        </p:txBody>
      </p:sp>
    </p:spTree>
    <p:extLst>
      <p:ext uri="{BB962C8B-B14F-4D97-AF65-F5344CB8AC3E}">
        <p14:creationId xmlns:p14="http://schemas.microsoft.com/office/powerpoint/2010/main" val="16439732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B6B1E54-DBFA-4FDE-8189-8054CAD9CB66}"/>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a:solidFill>
                  <a:schemeClr val="tx1">
                    <a:lumMod val="85000"/>
                    <a:lumOff val="15000"/>
                  </a:schemeClr>
                </a:solidFill>
              </a:rPr>
              <a:t>By contrast, Brown and Bourne’s (1996)</a:t>
            </a:r>
            <a:r>
              <a:rPr lang="en-US" b="1" i="0" u="none" strike="noStrike" baseline="0">
                <a:solidFill>
                  <a:schemeClr val="tx1">
                    <a:lumMod val="85000"/>
                    <a:lumOff val="15000"/>
                  </a:schemeClr>
                </a:solidFill>
              </a:rPr>
              <a:t>3 </a:t>
            </a:r>
            <a:r>
              <a:rPr lang="en-US">
                <a:solidFill>
                  <a:schemeClr val="tx1">
                    <a:lumMod val="85000"/>
                    <a:lumOff val="15000"/>
                  </a:schemeClr>
                </a:solidFill>
              </a:rPr>
              <a:t>discussion of supervision is very much within the agency context. They define supervision as the primary means by which:</a:t>
            </a:r>
          </a:p>
          <a:p>
            <a:pPr defTabSz="914400">
              <a:lnSpc>
                <a:spcPct val="85000"/>
              </a:lnSpc>
              <a:spcAft>
                <a:spcPts val="600"/>
              </a:spcAft>
              <a:buFont typeface="Arial" pitchFamily="34" charset="0"/>
              <a:buChar char=" "/>
            </a:pPr>
            <a:endParaRPr lang="en-US">
              <a:solidFill>
                <a:schemeClr val="tx1">
                  <a:lumMod val="85000"/>
                  <a:lumOff val="15000"/>
                </a:schemeClr>
              </a:solidFill>
            </a:endParaRPr>
          </a:p>
          <a:p>
            <a:pPr defTabSz="914400">
              <a:lnSpc>
                <a:spcPct val="85000"/>
              </a:lnSpc>
              <a:spcAft>
                <a:spcPts val="600"/>
              </a:spcAft>
              <a:buFont typeface="Arial" pitchFamily="34" charset="0"/>
              <a:buChar char=" "/>
            </a:pPr>
            <a:r>
              <a:rPr lang="en-US" i="1">
                <a:solidFill>
                  <a:schemeClr val="tx1">
                    <a:lumMod val="85000"/>
                    <a:lumOff val="15000"/>
                  </a:schemeClr>
                </a:solidFill>
              </a:rPr>
              <a:t>“.. an agency-designated supervisor enables staff, individually and</a:t>
            </a:r>
          </a:p>
          <a:p>
            <a:pPr defTabSz="914400">
              <a:lnSpc>
                <a:spcPct val="85000"/>
              </a:lnSpc>
              <a:spcAft>
                <a:spcPts val="600"/>
              </a:spcAft>
              <a:buFont typeface="Arial" pitchFamily="34" charset="0"/>
              <a:buChar char=" "/>
            </a:pPr>
            <a:r>
              <a:rPr lang="en-US" i="1">
                <a:solidFill>
                  <a:schemeClr val="tx1">
                    <a:lumMod val="85000"/>
                    <a:lumOff val="15000"/>
                  </a:schemeClr>
                </a:solidFill>
              </a:rPr>
              <a:t>collectively; and ensures standards of practice. The aim is to enable</a:t>
            </a:r>
          </a:p>
          <a:p>
            <a:pPr defTabSz="914400">
              <a:lnSpc>
                <a:spcPct val="85000"/>
              </a:lnSpc>
              <a:spcAft>
                <a:spcPts val="600"/>
              </a:spcAft>
              <a:buFont typeface="Arial" pitchFamily="34" charset="0"/>
              <a:buChar char=" "/>
            </a:pPr>
            <a:r>
              <a:rPr lang="en-US" i="1">
                <a:solidFill>
                  <a:schemeClr val="tx1">
                    <a:lumMod val="85000"/>
                    <a:lumOff val="15000"/>
                  </a:schemeClr>
                </a:solidFill>
              </a:rPr>
              <a:t>the supervisee(s) to carry out their work, as stated in their job</a:t>
            </a:r>
          </a:p>
          <a:p>
            <a:pPr defTabSz="914400">
              <a:lnSpc>
                <a:spcPct val="85000"/>
              </a:lnSpc>
              <a:spcAft>
                <a:spcPts val="600"/>
              </a:spcAft>
              <a:buFont typeface="Arial" pitchFamily="34" charset="0"/>
              <a:buChar char=" "/>
            </a:pPr>
            <a:r>
              <a:rPr lang="en-US" i="1">
                <a:solidFill>
                  <a:schemeClr val="tx1">
                    <a:lumMod val="85000"/>
                    <a:lumOff val="15000"/>
                  </a:schemeClr>
                </a:solidFill>
              </a:rPr>
              <a:t>specification, as effectively as possible. Regular arranged meetings</a:t>
            </a:r>
          </a:p>
          <a:p>
            <a:pPr defTabSz="914400">
              <a:lnSpc>
                <a:spcPct val="85000"/>
              </a:lnSpc>
              <a:spcAft>
                <a:spcPts val="600"/>
              </a:spcAft>
              <a:buFont typeface="Arial" pitchFamily="34" charset="0"/>
              <a:buChar char=" "/>
            </a:pPr>
            <a:r>
              <a:rPr lang="en-US" i="1">
                <a:solidFill>
                  <a:schemeClr val="tx1">
                    <a:lumMod val="85000"/>
                    <a:lumOff val="15000"/>
                  </a:schemeClr>
                </a:solidFill>
              </a:rPr>
              <a:t>between supervisor and supervisee(s) form the core of the process by</a:t>
            </a:r>
          </a:p>
          <a:p>
            <a:pPr defTabSz="914400">
              <a:lnSpc>
                <a:spcPct val="85000"/>
              </a:lnSpc>
              <a:spcAft>
                <a:spcPts val="600"/>
              </a:spcAft>
              <a:buFont typeface="Arial" pitchFamily="34" charset="0"/>
              <a:buChar char=" "/>
            </a:pPr>
            <a:r>
              <a:rPr lang="en-US" i="1">
                <a:solidFill>
                  <a:schemeClr val="tx1">
                    <a:lumMod val="85000"/>
                    <a:lumOff val="15000"/>
                  </a:schemeClr>
                </a:solidFill>
              </a:rPr>
              <a:t>which the supervisory task is carried out. The supervisee is an active</a:t>
            </a:r>
          </a:p>
          <a:p>
            <a:pPr defTabSz="914400">
              <a:lnSpc>
                <a:spcPct val="85000"/>
              </a:lnSpc>
              <a:spcAft>
                <a:spcPts val="600"/>
              </a:spcAft>
              <a:buFont typeface="Arial" pitchFamily="34" charset="0"/>
              <a:buChar char=" "/>
            </a:pPr>
            <a:r>
              <a:rPr lang="en-US" i="1">
                <a:solidFill>
                  <a:schemeClr val="tx1">
                    <a:lumMod val="85000"/>
                    <a:lumOff val="15000"/>
                  </a:schemeClr>
                </a:solidFill>
              </a:rPr>
              <a:t>participant in this interactional process.” </a:t>
            </a:r>
            <a:r>
              <a:rPr lang="en-US">
                <a:solidFill>
                  <a:schemeClr val="tx1">
                    <a:lumMod val="85000"/>
                    <a:lumOff val="15000"/>
                  </a:schemeClr>
                </a:solidFill>
              </a:rPr>
              <a:t>(Brown and Bourne 1996, p.</a:t>
            </a:r>
          </a:p>
          <a:p>
            <a:pPr defTabSz="914400">
              <a:lnSpc>
                <a:spcPct val="85000"/>
              </a:lnSpc>
              <a:spcAft>
                <a:spcPts val="600"/>
              </a:spcAft>
              <a:buFont typeface="Arial" pitchFamily="34" charset="0"/>
              <a:buChar char=" "/>
            </a:pPr>
            <a:r>
              <a:rPr lang="en-US">
                <a:solidFill>
                  <a:schemeClr val="tx1">
                    <a:lumMod val="85000"/>
                    <a:lumOff val="15000"/>
                  </a:schemeClr>
                </a:solidFill>
              </a:rPr>
              <a:t>9)</a:t>
            </a:r>
          </a:p>
          <a:p>
            <a:pPr defTabSz="914400">
              <a:lnSpc>
                <a:spcPct val="85000"/>
              </a:lnSpc>
              <a:spcAft>
                <a:spcPts val="600"/>
              </a:spcAft>
              <a:buFont typeface="Arial" pitchFamily="34" charset="0"/>
              <a:buChar char=" "/>
            </a:pPr>
            <a:endParaRPr lang="en-US">
              <a:solidFill>
                <a:schemeClr val="tx1">
                  <a:lumMod val="85000"/>
                  <a:lumOff val="15000"/>
                </a:schemeClr>
              </a:solidFill>
            </a:endParaRPr>
          </a:p>
        </p:txBody>
      </p:sp>
    </p:spTree>
    <p:extLst>
      <p:ext uri="{BB962C8B-B14F-4D97-AF65-F5344CB8AC3E}">
        <p14:creationId xmlns:p14="http://schemas.microsoft.com/office/powerpoint/2010/main" val="100580943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50669C85-D539-47C7-9FAC-14042C3BAEFF}"/>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sz="1500">
                <a:solidFill>
                  <a:schemeClr val="tx1">
                    <a:lumMod val="85000"/>
                    <a:lumOff val="15000"/>
                  </a:schemeClr>
                </a:solidFill>
              </a:rPr>
              <a:t>This definition encompasses six essential features for Brown and Bourne.</a:t>
            </a:r>
          </a:p>
          <a:p>
            <a:pPr defTabSz="914400">
              <a:lnSpc>
                <a:spcPct val="85000"/>
              </a:lnSpc>
              <a:spcAft>
                <a:spcPts val="600"/>
              </a:spcAft>
              <a:buFont typeface="Arial" pitchFamily="34" charset="0"/>
              <a:buChar char=" "/>
            </a:pPr>
            <a:r>
              <a:rPr lang="en-US" sz="1500" b="1">
                <a:solidFill>
                  <a:schemeClr val="tx1">
                    <a:lumMod val="85000"/>
                    <a:lumOff val="15000"/>
                  </a:schemeClr>
                </a:solidFill>
              </a:rPr>
              <a:t>1. </a:t>
            </a:r>
            <a:r>
              <a:rPr lang="en-US" sz="1500">
                <a:solidFill>
                  <a:schemeClr val="tx1">
                    <a:lumMod val="85000"/>
                    <a:lumOff val="15000"/>
                  </a:schemeClr>
                </a:solidFill>
              </a:rPr>
              <a:t>‘Supervision’ involves a </a:t>
            </a:r>
            <a:r>
              <a:rPr lang="en-US" sz="1500" b="1">
                <a:solidFill>
                  <a:schemeClr val="tx1">
                    <a:lumMod val="85000"/>
                    <a:lumOff val="15000"/>
                  </a:schemeClr>
                </a:solidFill>
              </a:rPr>
              <a:t>relationship </a:t>
            </a:r>
            <a:r>
              <a:rPr lang="en-US" sz="1500">
                <a:solidFill>
                  <a:schemeClr val="tx1">
                    <a:lumMod val="85000"/>
                    <a:lumOff val="15000"/>
                  </a:schemeClr>
                </a:solidFill>
              </a:rPr>
              <a:t>between the supervisee(s)</a:t>
            </a:r>
          </a:p>
          <a:p>
            <a:pPr defTabSz="914400">
              <a:lnSpc>
                <a:spcPct val="85000"/>
              </a:lnSpc>
              <a:spcAft>
                <a:spcPts val="600"/>
              </a:spcAft>
              <a:buFont typeface="Arial" pitchFamily="34" charset="0"/>
              <a:buChar char=" "/>
            </a:pPr>
            <a:r>
              <a:rPr lang="en-US" sz="1500">
                <a:solidFill>
                  <a:schemeClr val="tx1">
                    <a:lumMod val="85000"/>
                    <a:lumOff val="15000"/>
                  </a:schemeClr>
                </a:solidFill>
              </a:rPr>
              <a:t>and the supervisor, who has been given authority by the agency</a:t>
            </a:r>
          </a:p>
          <a:p>
            <a:pPr defTabSz="914400">
              <a:lnSpc>
                <a:spcPct val="85000"/>
              </a:lnSpc>
              <a:spcAft>
                <a:spcPts val="600"/>
              </a:spcAft>
              <a:buFont typeface="Arial" pitchFamily="34" charset="0"/>
              <a:buChar char=" "/>
            </a:pPr>
            <a:r>
              <a:rPr lang="en-US" sz="1500">
                <a:solidFill>
                  <a:schemeClr val="tx1">
                    <a:lumMod val="85000"/>
                    <a:lumOff val="15000"/>
                  </a:schemeClr>
                </a:solidFill>
              </a:rPr>
              <a:t>to supervise one or more supervisees.</a:t>
            </a:r>
          </a:p>
          <a:p>
            <a:pPr defTabSz="914400">
              <a:lnSpc>
                <a:spcPct val="85000"/>
              </a:lnSpc>
              <a:spcAft>
                <a:spcPts val="600"/>
              </a:spcAft>
              <a:buFont typeface="Arial" pitchFamily="34" charset="0"/>
              <a:buChar char=" "/>
            </a:pPr>
            <a:endParaRPr lang="en-US" sz="1500">
              <a:solidFill>
                <a:schemeClr val="tx1">
                  <a:lumMod val="85000"/>
                  <a:lumOff val="15000"/>
                </a:schemeClr>
              </a:solidFill>
            </a:endParaRPr>
          </a:p>
          <a:p>
            <a:pPr defTabSz="914400">
              <a:lnSpc>
                <a:spcPct val="85000"/>
              </a:lnSpc>
              <a:spcAft>
                <a:spcPts val="600"/>
              </a:spcAft>
              <a:buFont typeface="Arial" pitchFamily="34" charset="0"/>
              <a:buChar char=" "/>
            </a:pPr>
            <a:r>
              <a:rPr lang="en-US" sz="1500" b="1">
                <a:solidFill>
                  <a:schemeClr val="tx1">
                    <a:lumMod val="85000"/>
                    <a:lumOff val="15000"/>
                  </a:schemeClr>
                </a:solidFill>
              </a:rPr>
              <a:t>2. </a:t>
            </a:r>
            <a:r>
              <a:rPr lang="en-US" sz="1500">
                <a:solidFill>
                  <a:schemeClr val="tx1">
                    <a:lumMod val="85000"/>
                    <a:lumOff val="15000"/>
                  </a:schemeClr>
                </a:solidFill>
              </a:rPr>
              <a:t>Supervision </a:t>
            </a:r>
            <a:r>
              <a:rPr lang="en-US" sz="1500" b="1">
                <a:solidFill>
                  <a:schemeClr val="tx1">
                    <a:lumMod val="85000"/>
                    <a:lumOff val="15000"/>
                  </a:schemeClr>
                </a:solidFill>
              </a:rPr>
              <a:t>ensures </a:t>
            </a:r>
            <a:r>
              <a:rPr lang="en-US" sz="1500">
                <a:solidFill>
                  <a:schemeClr val="tx1">
                    <a:lumMod val="85000"/>
                    <a:lumOff val="15000"/>
                  </a:schemeClr>
                </a:solidFill>
              </a:rPr>
              <a:t>that agency policy is implemented and</a:t>
            </a:r>
          </a:p>
          <a:p>
            <a:pPr defTabSz="914400">
              <a:lnSpc>
                <a:spcPct val="85000"/>
              </a:lnSpc>
              <a:spcAft>
                <a:spcPts val="600"/>
              </a:spcAft>
              <a:buFont typeface="Arial" pitchFamily="34" charset="0"/>
              <a:buChar char=" "/>
            </a:pPr>
            <a:r>
              <a:rPr lang="en-US" sz="1500" b="1">
                <a:solidFill>
                  <a:schemeClr val="tx1">
                    <a:lumMod val="85000"/>
                    <a:lumOff val="15000"/>
                  </a:schemeClr>
                </a:solidFill>
              </a:rPr>
              <a:t>enables </a:t>
            </a:r>
            <a:r>
              <a:rPr lang="en-US" sz="1500">
                <a:solidFill>
                  <a:schemeClr val="tx1">
                    <a:lumMod val="85000"/>
                    <a:lumOff val="15000"/>
                  </a:schemeClr>
                </a:solidFill>
              </a:rPr>
              <a:t>supervisees to work to the best of their abilities.</a:t>
            </a:r>
          </a:p>
          <a:p>
            <a:pPr defTabSz="914400">
              <a:lnSpc>
                <a:spcPct val="85000"/>
              </a:lnSpc>
              <a:spcAft>
                <a:spcPts val="600"/>
              </a:spcAft>
              <a:buFont typeface="Arial" pitchFamily="34" charset="0"/>
              <a:buChar char=" "/>
            </a:pPr>
            <a:endParaRPr lang="en-US" sz="1500">
              <a:solidFill>
                <a:schemeClr val="tx1">
                  <a:lumMod val="85000"/>
                  <a:lumOff val="15000"/>
                </a:schemeClr>
              </a:solidFill>
            </a:endParaRPr>
          </a:p>
          <a:p>
            <a:pPr defTabSz="914400">
              <a:lnSpc>
                <a:spcPct val="85000"/>
              </a:lnSpc>
              <a:spcAft>
                <a:spcPts val="600"/>
              </a:spcAft>
              <a:buFont typeface="Arial" pitchFamily="34" charset="0"/>
              <a:buChar char=" "/>
            </a:pPr>
            <a:r>
              <a:rPr lang="en-US" sz="1500" b="1">
                <a:solidFill>
                  <a:schemeClr val="tx1">
                    <a:lumMod val="85000"/>
                    <a:lumOff val="15000"/>
                  </a:schemeClr>
                </a:solidFill>
              </a:rPr>
              <a:t>3. </a:t>
            </a:r>
            <a:r>
              <a:rPr lang="en-US" sz="1500">
                <a:solidFill>
                  <a:schemeClr val="tx1">
                    <a:lumMod val="85000"/>
                    <a:lumOff val="15000"/>
                  </a:schemeClr>
                </a:solidFill>
              </a:rPr>
              <a:t>Supervision takes place with individuals, one-to-one, as well as</a:t>
            </a:r>
          </a:p>
          <a:p>
            <a:pPr defTabSz="914400">
              <a:lnSpc>
                <a:spcPct val="85000"/>
              </a:lnSpc>
              <a:spcAft>
                <a:spcPts val="600"/>
              </a:spcAft>
              <a:buFont typeface="Arial" pitchFamily="34" charset="0"/>
              <a:buChar char=" "/>
            </a:pPr>
            <a:r>
              <a:rPr lang="en-US" sz="1500">
                <a:solidFill>
                  <a:schemeClr val="tx1">
                    <a:lumMod val="85000"/>
                    <a:lumOff val="15000"/>
                  </a:schemeClr>
                </a:solidFill>
              </a:rPr>
              <a:t>with teams and staff groups collectively.</a:t>
            </a:r>
          </a:p>
          <a:p>
            <a:pPr defTabSz="914400">
              <a:lnSpc>
                <a:spcPct val="85000"/>
              </a:lnSpc>
              <a:spcAft>
                <a:spcPts val="600"/>
              </a:spcAft>
              <a:buFont typeface="Arial" pitchFamily="34" charset="0"/>
              <a:buChar char=" "/>
            </a:pPr>
            <a:endParaRPr lang="en-US" sz="1500">
              <a:solidFill>
                <a:schemeClr val="tx1">
                  <a:lumMod val="85000"/>
                  <a:lumOff val="15000"/>
                </a:schemeClr>
              </a:solidFill>
            </a:endParaRPr>
          </a:p>
          <a:p>
            <a:pPr defTabSz="914400">
              <a:lnSpc>
                <a:spcPct val="85000"/>
              </a:lnSpc>
              <a:spcAft>
                <a:spcPts val="600"/>
              </a:spcAft>
              <a:buFont typeface="Arial" pitchFamily="34" charset="0"/>
              <a:buChar char=" "/>
            </a:pPr>
            <a:r>
              <a:rPr lang="en-US" sz="1500" b="1">
                <a:solidFill>
                  <a:schemeClr val="tx1">
                    <a:lumMod val="85000"/>
                    <a:lumOff val="15000"/>
                  </a:schemeClr>
                </a:solidFill>
              </a:rPr>
              <a:t>4. </a:t>
            </a:r>
            <a:r>
              <a:rPr lang="en-US" sz="1500">
                <a:solidFill>
                  <a:schemeClr val="tx1">
                    <a:lumMod val="85000"/>
                    <a:lumOff val="15000"/>
                  </a:schemeClr>
                </a:solidFill>
              </a:rPr>
              <a:t>The overall aim of supervision is to ensure high standards of</a:t>
            </a:r>
          </a:p>
          <a:p>
            <a:pPr defTabSz="914400">
              <a:lnSpc>
                <a:spcPct val="85000"/>
              </a:lnSpc>
              <a:spcAft>
                <a:spcPts val="600"/>
              </a:spcAft>
              <a:buFont typeface="Arial" pitchFamily="34" charset="0"/>
              <a:buChar char=" "/>
            </a:pPr>
            <a:r>
              <a:rPr lang="en-US" sz="1500">
                <a:solidFill>
                  <a:schemeClr val="tx1">
                    <a:lumMod val="85000"/>
                    <a:lumOff val="15000"/>
                  </a:schemeClr>
                </a:solidFill>
              </a:rPr>
              <a:t>provision and practice which provide the best possible service to</a:t>
            </a:r>
          </a:p>
          <a:p>
            <a:pPr defTabSz="914400">
              <a:lnSpc>
                <a:spcPct val="85000"/>
              </a:lnSpc>
              <a:spcAft>
                <a:spcPts val="600"/>
              </a:spcAft>
              <a:buFont typeface="Arial" pitchFamily="34" charset="0"/>
              <a:buChar char=" "/>
            </a:pPr>
            <a:r>
              <a:rPr lang="en-US" sz="1500">
                <a:solidFill>
                  <a:schemeClr val="tx1">
                    <a:lumMod val="85000"/>
                    <a:lumOff val="15000"/>
                  </a:schemeClr>
                </a:solidFill>
              </a:rPr>
              <a:t>users.</a:t>
            </a:r>
          </a:p>
          <a:p>
            <a:pPr defTabSz="914400">
              <a:lnSpc>
                <a:spcPct val="85000"/>
              </a:lnSpc>
              <a:spcAft>
                <a:spcPts val="600"/>
              </a:spcAft>
              <a:buFont typeface="Arial" pitchFamily="34" charset="0"/>
              <a:buChar char=" "/>
            </a:pPr>
            <a:endParaRPr lang="en-US" sz="1500">
              <a:solidFill>
                <a:schemeClr val="tx1">
                  <a:lumMod val="85000"/>
                  <a:lumOff val="15000"/>
                </a:schemeClr>
              </a:solidFill>
            </a:endParaRPr>
          </a:p>
          <a:p>
            <a:pPr defTabSz="914400">
              <a:lnSpc>
                <a:spcPct val="85000"/>
              </a:lnSpc>
              <a:spcAft>
                <a:spcPts val="600"/>
              </a:spcAft>
              <a:buFont typeface="Arial" pitchFamily="34" charset="0"/>
              <a:buChar char=" "/>
            </a:pPr>
            <a:r>
              <a:rPr lang="en-US" sz="1500" b="1">
                <a:solidFill>
                  <a:schemeClr val="tx1">
                    <a:lumMod val="85000"/>
                    <a:lumOff val="15000"/>
                  </a:schemeClr>
                </a:solidFill>
              </a:rPr>
              <a:t>5. </a:t>
            </a:r>
            <a:r>
              <a:rPr lang="en-US" sz="1500">
                <a:solidFill>
                  <a:schemeClr val="tx1">
                    <a:lumMod val="85000"/>
                    <a:lumOff val="15000"/>
                  </a:schemeClr>
                </a:solidFill>
              </a:rPr>
              <a:t>Supervision is an interactional process in which the supervisee is</a:t>
            </a:r>
          </a:p>
          <a:p>
            <a:pPr defTabSz="914400">
              <a:lnSpc>
                <a:spcPct val="85000"/>
              </a:lnSpc>
              <a:spcAft>
                <a:spcPts val="600"/>
              </a:spcAft>
              <a:buFont typeface="Arial" pitchFamily="34" charset="0"/>
              <a:buChar char=" "/>
            </a:pPr>
            <a:r>
              <a:rPr lang="en-US" sz="1500">
                <a:solidFill>
                  <a:schemeClr val="tx1">
                    <a:lumMod val="85000"/>
                    <a:lumOff val="15000"/>
                  </a:schemeClr>
                </a:solidFill>
              </a:rPr>
              <a:t>an active participant.</a:t>
            </a:r>
          </a:p>
          <a:p>
            <a:pPr defTabSz="914400">
              <a:lnSpc>
                <a:spcPct val="85000"/>
              </a:lnSpc>
              <a:spcAft>
                <a:spcPts val="600"/>
              </a:spcAft>
              <a:buFont typeface="Arial" pitchFamily="34" charset="0"/>
              <a:buChar char=" "/>
            </a:pPr>
            <a:endParaRPr lang="en-US" sz="1500">
              <a:solidFill>
                <a:schemeClr val="tx1">
                  <a:lumMod val="85000"/>
                  <a:lumOff val="15000"/>
                </a:schemeClr>
              </a:solidFill>
            </a:endParaRPr>
          </a:p>
          <a:p>
            <a:pPr defTabSz="914400">
              <a:lnSpc>
                <a:spcPct val="85000"/>
              </a:lnSpc>
              <a:spcAft>
                <a:spcPts val="600"/>
              </a:spcAft>
              <a:buFont typeface="Arial" pitchFamily="34" charset="0"/>
              <a:buChar char=" "/>
            </a:pPr>
            <a:r>
              <a:rPr lang="en-US" sz="1500" b="1">
                <a:solidFill>
                  <a:schemeClr val="tx1">
                    <a:lumMod val="85000"/>
                    <a:lumOff val="15000"/>
                  </a:schemeClr>
                </a:solidFill>
              </a:rPr>
              <a:t>6. </a:t>
            </a:r>
            <a:r>
              <a:rPr lang="en-US" sz="1500">
                <a:solidFill>
                  <a:schemeClr val="tx1">
                    <a:lumMod val="85000"/>
                    <a:lumOff val="15000"/>
                  </a:schemeClr>
                </a:solidFill>
              </a:rPr>
              <a:t>Supervision takes place primarily in formally arranged regular</a:t>
            </a:r>
          </a:p>
          <a:p>
            <a:pPr defTabSz="914400">
              <a:lnSpc>
                <a:spcPct val="85000"/>
              </a:lnSpc>
              <a:spcAft>
                <a:spcPts val="600"/>
              </a:spcAft>
              <a:buFont typeface="Arial" pitchFamily="34" charset="0"/>
              <a:buChar char=" "/>
            </a:pPr>
            <a:r>
              <a:rPr lang="en-US" sz="1500">
                <a:solidFill>
                  <a:schemeClr val="tx1">
                    <a:lumMod val="85000"/>
                    <a:lumOff val="15000"/>
                  </a:schemeClr>
                </a:solidFill>
              </a:rPr>
              <a:t>meetings. (Brown and Bourne 1996, pp. 9-11)</a:t>
            </a:r>
          </a:p>
        </p:txBody>
      </p:sp>
    </p:spTree>
    <p:extLst>
      <p:ext uri="{BB962C8B-B14F-4D97-AF65-F5344CB8AC3E}">
        <p14:creationId xmlns:p14="http://schemas.microsoft.com/office/powerpoint/2010/main" val="302758700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E0426311-7915-4F5A-BACC-6ABAD3B94D1B}"/>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sz="1300" b="1">
                <a:solidFill>
                  <a:schemeClr val="tx1">
                    <a:lumMod val="85000"/>
                    <a:lumOff val="15000"/>
                  </a:schemeClr>
                </a:solidFill>
              </a:rPr>
              <a:t>Functions of Supervision</a:t>
            </a: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Proctor identifies two main aims for supervision. Firstly, to enable the</a:t>
            </a: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supervisee to develop as an ‘</a:t>
            </a:r>
            <a:r>
              <a:rPr lang="en-US" sz="1300" i="1">
                <a:solidFill>
                  <a:schemeClr val="tx1">
                    <a:lumMod val="85000"/>
                    <a:lumOff val="15000"/>
                  </a:schemeClr>
                </a:solidFill>
              </a:rPr>
              <a:t>effective working person</a:t>
            </a:r>
            <a:r>
              <a:rPr lang="en-US" sz="1300">
                <a:solidFill>
                  <a:schemeClr val="tx1">
                    <a:lumMod val="85000"/>
                    <a:lumOff val="15000"/>
                  </a:schemeClr>
                </a:solidFill>
              </a:rPr>
              <a:t>’ and Secondly, to</a:t>
            </a: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a:t>
            </a:r>
            <a:r>
              <a:rPr lang="en-US" sz="1300" i="1">
                <a:solidFill>
                  <a:schemeClr val="tx1">
                    <a:lumMod val="85000"/>
                    <a:lumOff val="15000"/>
                  </a:schemeClr>
                </a:solidFill>
              </a:rPr>
              <a:t>offer a forum in which the worker renders an account of herself in order</a:t>
            </a:r>
          </a:p>
          <a:p>
            <a:pPr indent="-320040" defTabSz="914400">
              <a:lnSpc>
                <a:spcPct val="85000"/>
              </a:lnSpc>
              <a:spcBef>
                <a:spcPts val="930"/>
              </a:spcBef>
              <a:buFont typeface="Arial" pitchFamily="34" charset="0"/>
              <a:buChar char=" "/>
            </a:pPr>
            <a:r>
              <a:rPr lang="en-US" sz="1300" i="1">
                <a:solidFill>
                  <a:schemeClr val="tx1">
                    <a:lumMod val="85000"/>
                    <a:lumOff val="15000"/>
                  </a:schemeClr>
                </a:solidFill>
              </a:rPr>
              <a:t>to assure herself, and anyone who may be requiring her to be</a:t>
            </a:r>
          </a:p>
          <a:p>
            <a:pPr indent="-320040" defTabSz="914400">
              <a:lnSpc>
                <a:spcPct val="85000"/>
              </a:lnSpc>
              <a:spcBef>
                <a:spcPts val="930"/>
              </a:spcBef>
              <a:buFont typeface="Arial" pitchFamily="34" charset="0"/>
              <a:buChar char=" "/>
            </a:pPr>
            <a:r>
              <a:rPr lang="en-US" sz="1300" i="1">
                <a:solidFill>
                  <a:schemeClr val="tx1">
                    <a:lumMod val="85000"/>
                    <a:lumOff val="15000"/>
                  </a:schemeClr>
                </a:solidFill>
              </a:rPr>
              <a:t>accountable, that she is practising responsibly.</a:t>
            </a:r>
            <a:r>
              <a:rPr lang="en-US" sz="1300">
                <a:solidFill>
                  <a:schemeClr val="tx1">
                    <a:lumMod val="85000"/>
                    <a:lumOff val="15000"/>
                  </a:schemeClr>
                </a:solidFill>
              </a:rPr>
              <a:t>’ (Proctor 1987, p. 23)</a:t>
            </a:r>
            <a:r>
              <a:rPr lang="en-US" sz="1300" b="1">
                <a:solidFill>
                  <a:schemeClr val="tx1">
                    <a:lumMod val="85000"/>
                    <a:lumOff val="15000"/>
                  </a:schemeClr>
                </a:solidFill>
              </a:rPr>
              <a:t>9</a:t>
            </a:r>
          </a:p>
          <a:p>
            <a:pPr indent="-320040" defTabSz="914400">
              <a:lnSpc>
                <a:spcPct val="85000"/>
              </a:lnSpc>
              <a:spcBef>
                <a:spcPts val="930"/>
              </a:spcBef>
              <a:buFont typeface="Arial" pitchFamily="34" charset="0"/>
              <a:buChar char=" "/>
            </a:pPr>
            <a:endParaRPr lang="en-US" sz="1300" b="1">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This, according to Proctor, involves the supervisor and supervisee in a</a:t>
            </a: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variety of (sometimes) conflicting tasks and roles, primarily:</a:t>
            </a:r>
          </a:p>
          <a:p>
            <a:pPr indent="-320040" defTabSz="914400">
              <a:lnSpc>
                <a:spcPct val="85000"/>
              </a:lnSpc>
              <a:spcBef>
                <a:spcPts val="930"/>
              </a:spcBef>
              <a:buFont typeface="Arial" pitchFamily="34" charset="0"/>
              <a:buChar char=" "/>
            </a:pPr>
            <a:endParaRPr lang="en-US" sz="1300">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 The </a:t>
            </a:r>
            <a:r>
              <a:rPr lang="en-US" sz="1300" b="1">
                <a:solidFill>
                  <a:schemeClr val="tx1">
                    <a:lumMod val="85000"/>
                    <a:lumOff val="15000"/>
                  </a:schemeClr>
                </a:solidFill>
              </a:rPr>
              <a:t>formative </a:t>
            </a:r>
            <a:r>
              <a:rPr lang="en-US" sz="1300">
                <a:solidFill>
                  <a:schemeClr val="tx1">
                    <a:lumMod val="85000"/>
                    <a:lumOff val="15000"/>
                  </a:schemeClr>
                </a:solidFill>
              </a:rPr>
              <a:t>task – the development of the student or worker</a:t>
            </a: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(supervisee).</a:t>
            </a:r>
          </a:p>
          <a:p>
            <a:pPr indent="-320040" defTabSz="914400">
              <a:lnSpc>
                <a:spcPct val="85000"/>
              </a:lnSpc>
              <a:spcBef>
                <a:spcPts val="930"/>
              </a:spcBef>
              <a:buFont typeface="Arial" pitchFamily="34" charset="0"/>
              <a:buChar char=" "/>
            </a:pPr>
            <a:endParaRPr lang="en-US" sz="1300">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 The </a:t>
            </a:r>
            <a:r>
              <a:rPr lang="en-US" sz="1300" b="1">
                <a:solidFill>
                  <a:schemeClr val="tx1">
                    <a:lumMod val="85000"/>
                    <a:lumOff val="15000"/>
                  </a:schemeClr>
                </a:solidFill>
              </a:rPr>
              <a:t>normative </a:t>
            </a:r>
            <a:r>
              <a:rPr lang="en-US" sz="1300">
                <a:solidFill>
                  <a:schemeClr val="tx1">
                    <a:lumMod val="85000"/>
                    <a:lumOff val="15000"/>
                  </a:schemeClr>
                </a:solidFill>
              </a:rPr>
              <a:t>task – assessment of the supervisee.</a:t>
            </a:r>
          </a:p>
          <a:p>
            <a:pPr indent="-320040" defTabSz="914400">
              <a:lnSpc>
                <a:spcPct val="85000"/>
              </a:lnSpc>
              <a:spcBef>
                <a:spcPts val="930"/>
              </a:spcBef>
              <a:buFont typeface="Arial" pitchFamily="34" charset="0"/>
              <a:buChar char=" "/>
            </a:pPr>
            <a:endParaRPr lang="en-US" sz="1300">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 The </a:t>
            </a:r>
            <a:r>
              <a:rPr lang="en-US" sz="1300" b="1">
                <a:solidFill>
                  <a:schemeClr val="tx1">
                    <a:lumMod val="85000"/>
                    <a:lumOff val="15000"/>
                  </a:schemeClr>
                </a:solidFill>
              </a:rPr>
              <a:t>restorative </a:t>
            </a:r>
            <a:r>
              <a:rPr lang="en-US" sz="1300">
                <a:solidFill>
                  <a:schemeClr val="tx1">
                    <a:lumMod val="85000"/>
                    <a:lumOff val="15000"/>
                  </a:schemeClr>
                </a:solidFill>
              </a:rPr>
              <a:t>task – ensuring that the supervisee is</a:t>
            </a: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adequately refreshed and re-created.</a:t>
            </a:r>
          </a:p>
          <a:p>
            <a:pPr indent="-320040" defTabSz="914400">
              <a:lnSpc>
                <a:spcPct val="85000"/>
              </a:lnSpc>
              <a:spcBef>
                <a:spcPts val="930"/>
              </a:spcBef>
              <a:buFont typeface="Arial" pitchFamily="34" charset="0"/>
              <a:buChar char=" "/>
            </a:pPr>
            <a:endParaRPr lang="en-US" sz="1300">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sz="1300">
                <a:solidFill>
                  <a:schemeClr val="tx1">
                    <a:lumMod val="85000"/>
                    <a:lumOff val="15000"/>
                  </a:schemeClr>
                </a:solidFill>
              </a:rPr>
              <a:t>(Proctor 1987, p. 24)</a:t>
            </a:r>
          </a:p>
        </p:txBody>
      </p:sp>
    </p:spTree>
    <p:extLst>
      <p:ext uri="{BB962C8B-B14F-4D97-AF65-F5344CB8AC3E}">
        <p14:creationId xmlns:p14="http://schemas.microsoft.com/office/powerpoint/2010/main" val="295190593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CC69A448-FCDC-4C5F-87BE-514CF35F6AB4}"/>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a:solidFill>
                  <a:schemeClr val="tx1">
                    <a:lumMod val="85000"/>
                    <a:lumOff val="15000"/>
                  </a:schemeClr>
                </a:solidFill>
              </a:rPr>
              <a:t>Kadushin (1976)</a:t>
            </a:r>
            <a:r>
              <a:rPr lang="en-US" b="1">
                <a:solidFill>
                  <a:schemeClr val="tx1">
                    <a:lumMod val="85000"/>
                    <a:lumOff val="15000"/>
                  </a:schemeClr>
                </a:solidFill>
              </a:rPr>
              <a:t> </a:t>
            </a:r>
            <a:r>
              <a:rPr lang="en-US">
                <a:solidFill>
                  <a:schemeClr val="tx1">
                    <a:lumMod val="85000"/>
                    <a:lumOff val="15000"/>
                  </a:schemeClr>
                </a:solidFill>
              </a:rPr>
              <a:t>also identifies three main functions of supervision which he terms educative, supportive and managerial. (cited in Hawkins and Shohet 1989, p. 42)</a:t>
            </a:r>
            <a:r>
              <a:rPr lang="en-US" b="1">
                <a:solidFill>
                  <a:schemeClr val="tx1">
                    <a:lumMod val="85000"/>
                    <a:lumOff val="15000"/>
                  </a:schemeClr>
                </a:solidFill>
              </a:rPr>
              <a:t> </a:t>
            </a:r>
            <a:r>
              <a:rPr lang="en-US">
                <a:solidFill>
                  <a:schemeClr val="tx1">
                    <a:lumMod val="85000"/>
                    <a:lumOff val="15000"/>
                  </a:schemeClr>
                </a:solidFill>
              </a:rPr>
              <a:t>And similarly, Towle (1963)</a:t>
            </a:r>
            <a:r>
              <a:rPr lang="en-US" b="1">
                <a:solidFill>
                  <a:schemeClr val="tx1">
                    <a:lumMod val="85000"/>
                    <a:lumOff val="15000"/>
                  </a:schemeClr>
                </a:solidFill>
              </a:rPr>
              <a:t> </a:t>
            </a:r>
            <a:r>
              <a:rPr lang="en-US">
                <a:solidFill>
                  <a:schemeClr val="tx1">
                    <a:lumMod val="85000"/>
                    <a:lumOff val="15000"/>
                  </a:schemeClr>
                </a:solidFill>
              </a:rPr>
              <a:t>also refers to</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three functions of supervision namely teaching, helping and administration.</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a:solidFill>
                  <a:schemeClr val="tx1">
                    <a:lumMod val="85000"/>
                    <a:lumOff val="15000"/>
                  </a:schemeClr>
                </a:solidFill>
              </a:rPr>
              <a:t>While these categories may be differently termed, they nonetheless share</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intention in the sense that:</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a:solidFill>
                  <a:schemeClr val="tx1">
                    <a:lumMod val="85000"/>
                    <a:lumOff val="15000"/>
                  </a:schemeClr>
                </a:solidFill>
              </a:rPr>
              <a:t>The </a:t>
            </a:r>
            <a:r>
              <a:rPr lang="en-US" b="1">
                <a:solidFill>
                  <a:schemeClr val="tx1">
                    <a:lumMod val="85000"/>
                    <a:lumOff val="15000"/>
                  </a:schemeClr>
                </a:solidFill>
              </a:rPr>
              <a:t>educative/ formative/ teaching </a:t>
            </a:r>
            <a:r>
              <a:rPr lang="en-US">
                <a:solidFill>
                  <a:schemeClr val="tx1">
                    <a:lumMod val="85000"/>
                    <a:lumOff val="15000"/>
                  </a:schemeClr>
                </a:solidFill>
              </a:rPr>
              <a:t>function involves: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Taking responsibility for the development of the worker in skills,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knowledge and understanding through reflection and exploration</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of their work.</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Providing ideas, helping set learning targets.</a:t>
            </a:r>
          </a:p>
        </p:txBody>
      </p:sp>
    </p:spTree>
    <p:extLst>
      <p:ext uri="{BB962C8B-B14F-4D97-AF65-F5344CB8AC3E}">
        <p14:creationId xmlns:p14="http://schemas.microsoft.com/office/powerpoint/2010/main" val="158002198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AFB0C900-8941-49B2-9683-6F2EA22A17FE}"/>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a:solidFill>
                  <a:schemeClr val="tx1">
                    <a:lumMod val="85000"/>
                    <a:lumOff val="15000"/>
                  </a:schemeClr>
                </a:solidFill>
              </a:rPr>
              <a:t>The </a:t>
            </a:r>
            <a:r>
              <a:rPr lang="en-US" b="1">
                <a:solidFill>
                  <a:schemeClr val="tx1">
                    <a:lumMod val="85000"/>
                    <a:lumOff val="15000"/>
                  </a:schemeClr>
                </a:solidFill>
              </a:rPr>
              <a:t>supportive/ restorative/ helping </a:t>
            </a:r>
            <a:r>
              <a:rPr lang="en-US">
                <a:solidFill>
                  <a:schemeClr val="tx1">
                    <a:lumMod val="85000"/>
                    <a:lumOff val="15000"/>
                  </a:schemeClr>
                </a:solidFill>
              </a:rPr>
              <a:t>function involves:</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a:solidFill>
                  <a:schemeClr val="tx1">
                    <a:lumMod val="85000"/>
                    <a:lumOff val="15000"/>
                  </a:schemeClr>
                </a:solidFill>
              </a:rPr>
              <a:t>Attending to the emotive aspects of the work including the effects of working with people with troubles, experiencing oppression etc.</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Providing opportunities for discharge and recharging of batteries.</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a:solidFill>
                  <a:schemeClr val="tx1">
                    <a:lumMod val="85000"/>
                    <a:lumOff val="15000"/>
                  </a:schemeClr>
                </a:solidFill>
              </a:rPr>
              <a:t>The </a:t>
            </a:r>
            <a:r>
              <a:rPr lang="en-US" b="1">
                <a:solidFill>
                  <a:schemeClr val="tx1">
                    <a:lumMod val="85000"/>
                    <a:lumOff val="15000"/>
                  </a:schemeClr>
                </a:solidFill>
              </a:rPr>
              <a:t>managerial/ normative/ administration </a:t>
            </a:r>
            <a:r>
              <a:rPr lang="en-US">
                <a:solidFill>
                  <a:schemeClr val="tx1">
                    <a:lumMod val="85000"/>
                    <a:lumOff val="15000"/>
                  </a:schemeClr>
                </a:solidFill>
              </a:rPr>
              <a:t>function involves:-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Taking responsibility for standards and ethics.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 Assessment.</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Quality control – ensuring the supervisee makes effective use of her/ himself.</a:t>
            </a:r>
          </a:p>
        </p:txBody>
      </p:sp>
    </p:spTree>
    <p:extLst>
      <p:ext uri="{BB962C8B-B14F-4D97-AF65-F5344CB8AC3E}">
        <p14:creationId xmlns:p14="http://schemas.microsoft.com/office/powerpoint/2010/main" val="13623723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6B6EEFC0-833F-41B0-B4D8-60E1FC99F63E}"/>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a:solidFill>
                  <a:schemeClr val="tx1">
                    <a:lumMod val="85000"/>
                    <a:lumOff val="15000"/>
                  </a:schemeClr>
                </a:solidFill>
              </a:rPr>
              <a:t>Clearly, the balance of these three functions will vary according to the particular needs, concerns and contexts of different situations. However, as Proctor points out, supervision can only be a co-operative and</a:t>
            </a:r>
          </a:p>
          <a:p>
            <a:pPr defTabSz="914400">
              <a:lnSpc>
                <a:spcPct val="85000"/>
              </a:lnSpc>
              <a:spcBef>
                <a:spcPts val="930"/>
              </a:spcBef>
              <a:buFont typeface="Arial" pitchFamily="34" charset="0"/>
              <a:buChar char=" "/>
            </a:pPr>
            <a:r>
              <a:rPr lang="en-US">
                <a:solidFill>
                  <a:schemeClr val="tx1">
                    <a:lumMod val="85000"/>
                    <a:lumOff val="15000"/>
                  </a:schemeClr>
                </a:solidFill>
              </a:rPr>
              <a:t>facilitating process when both the supervisor and supervisee:</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b="1">
                <a:solidFill>
                  <a:schemeClr val="tx1">
                    <a:lumMod val="85000"/>
                    <a:lumOff val="15000"/>
                  </a:schemeClr>
                </a:solidFill>
              </a:rPr>
              <a:t>1. </a:t>
            </a:r>
            <a:r>
              <a:rPr lang="en-US">
                <a:solidFill>
                  <a:schemeClr val="tx1">
                    <a:lumMod val="85000"/>
                    <a:lumOff val="15000"/>
                  </a:schemeClr>
                </a:solidFill>
              </a:rPr>
              <a:t>Are </a:t>
            </a:r>
            <a:r>
              <a:rPr lang="en-US" i="1">
                <a:solidFill>
                  <a:schemeClr val="tx1">
                    <a:lumMod val="85000"/>
                    <a:lumOff val="15000"/>
                  </a:schemeClr>
                </a:solidFill>
              </a:rPr>
              <a:t>“aware of having a variety of shared interests in competent</a:t>
            </a:r>
          </a:p>
          <a:p>
            <a:pPr defTabSz="914400">
              <a:lnSpc>
                <a:spcPct val="85000"/>
              </a:lnSpc>
              <a:spcBef>
                <a:spcPts val="930"/>
              </a:spcBef>
              <a:buFont typeface="Arial" pitchFamily="34" charset="0"/>
              <a:buChar char=" "/>
            </a:pPr>
            <a:r>
              <a:rPr lang="en-US" i="1">
                <a:solidFill>
                  <a:schemeClr val="tx1">
                    <a:lumMod val="85000"/>
                    <a:lumOff val="15000"/>
                  </a:schemeClr>
                </a:solidFill>
              </a:rPr>
              <a:t>and effective work and a shared sense of responsibility in</a:t>
            </a:r>
          </a:p>
          <a:p>
            <a:pPr defTabSz="914400">
              <a:lnSpc>
                <a:spcPct val="85000"/>
              </a:lnSpc>
              <a:spcBef>
                <a:spcPts val="930"/>
              </a:spcBef>
              <a:buFont typeface="Arial" pitchFamily="34" charset="0"/>
              <a:buChar char=" "/>
            </a:pPr>
            <a:r>
              <a:rPr lang="en-US" i="1">
                <a:solidFill>
                  <a:schemeClr val="tx1">
                    <a:lumMod val="85000"/>
                    <a:lumOff val="15000"/>
                  </a:schemeClr>
                </a:solidFill>
              </a:rPr>
              <a:t>achieving it’”</a:t>
            </a:r>
            <a:r>
              <a:rPr lang="en-US">
                <a:solidFill>
                  <a:schemeClr val="tx1">
                    <a:lumMod val="85000"/>
                    <a:lumOff val="15000"/>
                  </a:schemeClr>
                </a:solidFill>
              </a:rPr>
              <a:t>; and.</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b="1">
                <a:solidFill>
                  <a:schemeClr val="tx1">
                    <a:lumMod val="85000"/>
                    <a:lumOff val="15000"/>
                  </a:schemeClr>
                </a:solidFill>
              </a:rPr>
              <a:t>2. </a:t>
            </a:r>
            <a:r>
              <a:rPr lang="en-US">
                <a:solidFill>
                  <a:schemeClr val="tx1">
                    <a:lumMod val="85000"/>
                    <a:lumOff val="15000"/>
                  </a:schemeClr>
                </a:solidFill>
              </a:rPr>
              <a:t>Have a degree of </a:t>
            </a:r>
            <a:r>
              <a:rPr lang="en-US" i="1">
                <a:solidFill>
                  <a:schemeClr val="tx1">
                    <a:lumMod val="85000"/>
                    <a:lumOff val="15000"/>
                  </a:schemeClr>
                </a:solidFill>
              </a:rPr>
              <a:t>“shared agreement as to what is competent and effective work”</a:t>
            </a:r>
            <a:r>
              <a:rPr lang="en-US">
                <a:solidFill>
                  <a:schemeClr val="tx1">
                    <a:lumMod val="85000"/>
                    <a:lumOff val="15000"/>
                  </a:schemeClr>
                </a:solidFill>
              </a:rPr>
              <a:t>. (Proctor 1987, p. 25)</a:t>
            </a:r>
          </a:p>
        </p:txBody>
      </p:sp>
    </p:spTree>
    <p:extLst>
      <p:ext uri="{BB962C8B-B14F-4D97-AF65-F5344CB8AC3E}">
        <p14:creationId xmlns:p14="http://schemas.microsoft.com/office/powerpoint/2010/main" val="207411929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D57FCFCD-A884-446F-9A76-E09D2ECC28DC}"/>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i="1">
                <a:solidFill>
                  <a:schemeClr val="tx1">
                    <a:lumMod val="85000"/>
                    <a:lumOff val="15000"/>
                  </a:schemeClr>
                </a:solidFill>
              </a:rPr>
              <a:t>For Proctor, there needs to be an agreement negotiated between the supervisor and supervisee, if the process is top become meaningful and impact upon practice in a positive way.</a:t>
            </a:r>
          </a:p>
          <a:p>
            <a:pPr indent="-320040" defTabSz="914400">
              <a:lnSpc>
                <a:spcPct val="85000"/>
              </a:lnSpc>
              <a:spcBef>
                <a:spcPts val="930"/>
              </a:spcBef>
              <a:buFont typeface="Arial" pitchFamily="34" charset="0"/>
              <a:buChar char=" "/>
            </a:pPr>
            <a:r>
              <a:rPr lang="en-US" i="1">
                <a:solidFill>
                  <a:schemeClr val="tx1">
                    <a:lumMod val="85000"/>
                    <a:lumOff val="15000"/>
                  </a:schemeClr>
                </a:solidFill>
              </a:rPr>
              <a:t>Proctor talks about the process being clear, but also tough or robust.  That is has to ‘have teeth’</a:t>
            </a:r>
          </a:p>
          <a:p>
            <a:pPr indent="-320040" defTabSz="914400">
              <a:lnSpc>
                <a:spcPct val="85000"/>
              </a:lnSpc>
              <a:spcBef>
                <a:spcPts val="930"/>
              </a:spcBef>
              <a:buFont typeface="Arial" pitchFamily="34" charset="0"/>
              <a:buChar char=" "/>
            </a:pPr>
            <a:r>
              <a:rPr lang="en-US" i="1">
                <a:solidFill>
                  <a:schemeClr val="tx1">
                    <a:lumMod val="85000"/>
                    <a:lumOff val="15000"/>
                  </a:schemeClr>
                </a:solidFill>
              </a:rPr>
              <a:t>The supervisor needs to be able to the make the challenges or assessments which the context requires.</a:t>
            </a:r>
          </a:p>
          <a:p>
            <a:pPr defTabSz="914400">
              <a:lnSpc>
                <a:spcPct val="85000"/>
              </a:lnSpc>
              <a:spcBef>
                <a:spcPts val="930"/>
              </a:spcBef>
              <a:buFont typeface="Arial" pitchFamily="34" charset="0"/>
              <a:buChar char=" "/>
            </a:pPr>
            <a:r>
              <a:rPr lang="en-US">
                <a:solidFill>
                  <a:schemeClr val="tx1">
                    <a:lumMod val="85000"/>
                    <a:lumOff val="15000"/>
                  </a:schemeClr>
                </a:solidFill>
              </a:rPr>
              <a:t>(Proctor 1987, p.</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27)</a:t>
            </a:r>
          </a:p>
        </p:txBody>
      </p:sp>
    </p:spTree>
    <p:extLst>
      <p:ext uri="{BB962C8B-B14F-4D97-AF65-F5344CB8AC3E}">
        <p14:creationId xmlns:p14="http://schemas.microsoft.com/office/powerpoint/2010/main" val="356440236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3F93E668-7509-4F6F-9A1C-9800F7657D2B}"/>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a:solidFill>
                  <a:schemeClr val="tx1">
                    <a:lumMod val="85000"/>
                    <a:lumOff val="15000"/>
                  </a:schemeClr>
                </a:solidFill>
              </a:rPr>
              <a:t>So we’re now further extending the role and functions of supervision </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Such a working agreement should, for Proctor, make clear:</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The focus of the supervision relationship – i.e. the working</a:t>
            </a:r>
          </a:p>
          <a:p>
            <a:pPr defTabSz="914400">
              <a:lnSpc>
                <a:spcPct val="85000"/>
              </a:lnSpc>
              <a:spcBef>
                <a:spcPts val="930"/>
              </a:spcBef>
              <a:buFont typeface="Arial" pitchFamily="34" charset="0"/>
              <a:buChar char=" "/>
            </a:pPr>
            <a:r>
              <a:rPr lang="en-US">
                <a:solidFill>
                  <a:schemeClr val="tx1">
                    <a:lumMod val="85000"/>
                    <a:lumOff val="15000"/>
                  </a:schemeClr>
                </a:solidFill>
              </a:rPr>
              <a:t>effectiveness of the supervisee.</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The responsibility of the supervisee to take charge of his/ her continuing development.</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The organisational or professional responsibility for assessment of the supervisor.</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The shared agreement between supervisor and supervisee to develop the skills appropriate to the respective roles.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(Proctor 1987, p. 27)</a:t>
            </a:r>
          </a:p>
        </p:txBody>
      </p:sp>
    </p:spTree>
    <p:extLst>
      <p:ext uri="{BB962C8B-B14F-4D97-AF65-F5344CB8AC3E}">
        <p14:creationId xmlns:p14="http://schemas.microsoft.com/office/powerpoint/2010/main" val="130800545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FD7C5C24-C479-4263-ACFE-AA4ED5CA58F1}"/>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a:solidFill>
                  <a:schemeClr val="tx1">
                    <a:lumMod val="85000"/>
                    <a:lumOff val="15000"/>
                  </a:schemeClr>
                </a:solidFill>
              </a:rPr>
              <a:t>By contrast, Orlans and Edwards assert that, whet they term as the  the ‘superordinate focus’ of supervision should be on the ‘quality of service’ to the client’ (Orlans and Edwards 1997, p. 409)</a:t>
            </a:r>
            <a:endParaRPr lang="en-US" b="1">
              <a:solidFill>
                <a:schemeClr val="tx1">
                  <a:lumMod val="85000"/>
                  <a:lumOff val="15000"/>
                </a:schemeClr>
              </a:solidFill>
            </a:endParaRPr>
          </a:p>
          <a:p>
            <a:pPr indent="-320040" defTabSz="914400">
              <a:lnSpc>
                <a:spcPct val="85000"/>
              </a:lnSpc>
              <a:spcBef>
                <a:spcPts val="930"/>
              </a:spcBef>
              <a:buFont typeface="Arial" pitchFamily="34" charset="0"/>
              <a:buChar char=" "/>
            </a:pPr>
            <a:endParaRPr lang="en-US" b="1">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a:solidFill>
                  <a:schemeClr val="tx1">
                    <a:lumMod val="85000"/>
                    <a:lumOff val="15000"/>
                  </a:schemeClr>
                </a:solidFill>
              </a:rPr>
              <a:t>For Orlans and Edwards the supervisory relationship is a process which develops gradually over time.  For them there are a series of stages: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1.the inclusion phase: is primarily concerned with developing initial rapport, establishing ‘ground rules’ and mutual recognition.</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2.  the confirmation phase: is characterised by an increased level of challenge and confrontation.  This is possible because of the trust and rapport which has been developed in the first phase.</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3 the mutuality phase the relationship is more collegial and balanced, with a greater level of mutual sharing and exploring of the clinical process.</a:t>
            </a: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a:p>
            <a:pPr indent="-320040" defTabSz="914400">
              <a:lnSpc>
                <a:spcPct val="85000"/>
              </a:lnSpc>
              <a:spcBef>
                <a:spcPts val="930"/>
              </a:spcBef>
              <a:buFont typeface="Arial" pitchFamily="34" charset="0"/>
              <a:buChar char=" "/>
            </a:pPr>
            <a:endParaRPr lang="en-US">
              <a:solidFill>
                <a:schemeClr val="tx1">
                  <a:lumMod val="85000"/>
                  <a:lumOff val="15000"/>
                </a:schemeClr>
              </a:solidFill>
            </a:endParaRPr>
          </a:p>
        </p:txBody>
      </p:sp>
    </p:spTree>
    <p:extLst>
      <p:ext uri="{BB962C8B-B14F-4D97-AF65-F5344CB8AC3E}">
        <p14:creationId xmlns:p14="http://schemas.microsoft.com/office/powerpoint/2010/main" val="39652180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8B15863B-F844-47B2-B344-1D0295084403}"/>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a:solidFill>
                  <a:schemeClr val="tx1">
                    <a:lumMod val="85000"/>
                    <a:lumOff val="15000"/>
                  </a:schemeClr>
                </a:solidFill>
              </a:rPr>
              <a:t>Hawkins and Shohet (1989)</a:t>
            </a:r>
            <a:r>
              <a:rPr lang="en-US" b="1">
                <a:solidFill>
                  <a:schemeClr val="tx1">
                    <a:lumMod val="85000"/>
                    <a:lumOff val="15000"/>
                  </a:schemeClr>
                </a:solidFill>
              </a:rPr>
              <a:t> </a:t>
            </a:r>
            <a:r>
              <a:rPr lang="en-US">
                <a:solidFill>
                  <a:schemeClr val="tx1">
                    <a:lumMod val="85000"/>
                    <a:lumOff val="15000"/>
                  </a:schemeClr>
                </a:solidFill>
              </a:rPr>
              <a:t>identify four categories of supervision:</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 Tutorial supervision: focusing almost entirely on the educative function.</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Training supervision: where the supervisor is responsible for the training of the supervisee, but also has a managerial or normative role.</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 Managerial supervision: where the supervisor is the line manager of the supervisee.</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Consultant supervision: where the supervisee consults with the supervisor who is not their trainer and not their manager (Hawkins and Shohet 1989, p. 44)</a:t>
            </a:r>
          </a:p>
        </p:txBody>
      </p:sp>
    </p:spTree>
    <p:extLst>
      <p:ext uri="{BB962C8B-B14F-4D97-AF65-F5344CB8AC3E}">
        <p14:creationId xmlns:p14="http://schemas.microsoft.com/office/powerpoint/2010/main" val="277415901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D4DC35BA-910E-4726-A705-72DBFA7D575E}"/>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Aft>
                <a:spcPts val="600"/>
              </a:spcAft>
              <a:buFont typeface="Arial" pitchFamily="34" charset="0"/>
              <a:buChar char=" "/>
            </a:pPr>
            <a:r>
              <a:rPr lang="en-US" i="1">
                <a:solidFill>
                  <a:schemeClr val="tx1">
                    <a:lumMod val="85000"/>
                    <a:lumOff val="15000"/>
                  </a:schemeClr>
                </a:solidFill>
              </a:rPr>
              <a:t>“Payne and Scott (1982)</a:t>
            </a:r>
            <a:r>
              <a:rPr lang="en-US" b="1">
                <a:solidFill>
                  <a:schemeClr val="tx1">
                    <a:lumMod val="85000"/>
                    <a:lumOff val="15000"/>
                  </a:schemeClr>
                </a:solidFill>
              </a:rPr>
              <a:t> </a:t>
            </a:r>
            <a:r>
              <a:rPr lang="en-US" i="1">
                <a:solidFill>
                  <a:schemeClr val="tx1">
                    <a:lumMod val="85000"/>
                    <a:lumOff val="15000"/>
                  </a:schemeClr>
                </a:solidFill>
              </a:rPr>
              <a:t>have produced a format for recognising the choices between formal and informal; planned and ad hoc supervision. This is very useful in helping teams to recognise that a great deal of supervision happens in times and place other than those officially designated for supervision.” </a:t>
            </a:r>
            <a:r>
              <a:rPr lang="en-US">
                <a:solidFill>
                  <a:schemeClr val="tx1">
                    <a:lumMod val="85000"/>
                    <a:lumOff val="15000"/>
                  </a:schemeClr>
                </a:solidFill>
              </a:rPr>
              <a:t>(Hawkins and Shohet 1989, p.</a:t>
            </a:r>
          </a:p>
          <a:p>
            <a:pPr defTabSz="914400">
              <a:lnSpc>
                <a:spcPct val="85000"/>
              </a:lnSpc>
              <a:spcAft>
                <a:spcPts val="600"/>
              </a:spcAft>
              <a:buFont typeface="Arial" pitchFamily="34" charset="0"/>
              <a:buChar char=" "/>
            </a:pPr>
            <a:r>
              <a:rPr lang="en-US">
                <a:solidFill>
                  <a:schemeClr val="tx1">
                    <a:lumMod val="85000"/>
                    <a:lumOff val="15000"/>
                  </a:schemeClr>
                </a:solidFill>
              </a:rPr>
              <a:t>47)</a:t>
            </a:r>
          </a:p>
        </p:txBody>
      </p:sp>
    </p:spTree>
    <p:extLst>
      <p:ext uri="{BB962C8B-B14F-4D97-AF65-F5344CB8AC3E}">
        <p14:creationId xmlns:p14="http://schemas.microsoft.com/office/powerpoint/2010/main" val="381069798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165E8E3-CA17-40EE-A434-C5FFDBE49852}"/>
              </a:ext>
            </a:extLst>
          </p:cNvPr>
          <p:cNvGraphicFramePr>
            <a:graphicFrameLocks noGrp="1"/>
          </p:cNvGraphicFramePr>
          <p:nvPr>
            <p:extLst>
              <p:ext uri="{D42A27DB-BD31-4B8C-83A1-F6EECF244321}">
                <p14:modId xmlns:p14="http://schemas.microsoft.com/office/powerpoint/2010/main" val="634723327"/>
              </p:ext>
            </p:extLst>
          </p:nvPr>
        </p:nvGraphicFramePr>
        <p:xfrm>
          <a:off x="3160888" y="1892299"/>
          <a:ext cx="6220180" cy="4297680"/>
        </p:xfrm>
        <a:graphic>
          <a:graphicData uri="http://schemas.openxmlformats.org/drawingml/2006/table">
            <a:tbl>
              <a:tblPr firstRow="1" bandRow="1">
                <a:tableStyleId>{5C22544A-7EE6-4342-B048-85BDC9FD1C3A}</a:tableStyleId>
              </a:tblPr>
              <a:tblGrid>
                <a:gridCol w="3110090">
                  <a:extLst>
                    <a:ext uri="{9D8B030D-6E8A-4147-A177-3AD203B41FA5}">
                      <a16:colId xmlns:a16="http://schemas.microsoft.com/office/drawing/2014/main" val="3838038191"/>
                    </a:ext>
                  </a:extLst>
                </a:gridCol>
                <a:gridCol w="3110090">
                  <a:extLst>
                    <a:ext uri="{9D8B030D-6E8A-4147-A177-3AD203B41FA5}">
                      <a16:colId xmlns:a16="http://schemas.microsoft.com/office/drawing/2014/main" val="1595276911"/>
                    </a:ext>
                  </a:extLst>
                </a:gridCol>
              </a:tblGrid>
              <a:tr h="1536701">
                <a:tc>
                  <a:txBody>
                    <a:bodyPr/>
                    <a:lstStyle/>
                    <a:p>
                      <a:r>
                        <a:rPr lang="en-GB" sz="1800" b="0" i="0" u="none" strike="noStrike" kern="1200" baseline="0" dirty="0">
                          <a:solidFill>
                            <a:schemeClr val="lt1"/>
                          </a:solidFill>
                          <a:latin typeface="+mn-lt"/>
                          <a:ea typeface="+mn-ea"/>
                          <a:cs typeface="+mn-cs"/>
                        </a:rPr>
                        <a:t>■ Planned agenda.</a:t>
                      </a:r>
                    </a:p>
                    <a:p>
                      <a:r>
                        <a:rPr lang="en-GB" sz="1800" b="0" i="0" u="none" strike="noStrike" kern="1200" baseline="0" dirty="0">
                          <a:solidFill>
                            <a:schemeClr val="lt1"/>
                          </a:solidFill>
                          <a:latin typeface="+mn-lt"/>
                          <a:ea typeface="+mn-ea"/>
                          <a:cs typeface="+mn-cs"/>
                        </a:rPr>
                        <a:t>■ Agreed content and</a:t>
                      </a:r>
                    </a:p>
                    <a:p>
                      <a:r>
                        <a:rPr lang="en-GB" sz="1800" b="0" i="0" u="none" strike="noStrike" kern="1200" baseline="0" dirty="0">
                          <a:solidFill>
                            <a:schemeClr val="lt1"/>
                          </a:solidFill>
                          <a:latin typeface="+mn-lt"/>
                          <a:ea typeface="+mn-ea"/>
                          <a:cs typeface="+mn-cs"/>
                        </a:rPr>
                        <a:t>methods.</a:t>
                      </a:r>
                    </a:p>
                    <a:p>
                      <a:r>
                        <a:rPr lang="en-GB" sz="1800" b="0" i="0" u="none" strike="noStrike" kern="1200" baseline="0" dirty="0">
                          <a:solidFill>
                            <a:schemeClr val="lt1"/>
                          </a:solidFill>
                          <a:latin typeface="+mn-lt"/>
                          <a:ea typeface="+mn-ea"/>
                          <a:cs typeface="+mn-cs"/>
                        </a:rPr>
                        <a:t>■ Regular.</a:t>
                      </a:r>
                    </a:p>
                    <a:p>
                      <a:r>
                        <a:rPr lang="en-GB" sz="1800" b="0" i="0" u="none" strike="noStrike" kern="1200" baseline="0" dirty="0">
                          <a:solidFill>
                            <a:schemeClr val="lt1"/>
                          </a:solidFill>
                          <a:latin typeface="+mn-lt"/>
                          <a:ea typeface="+mn-ea"/>
                          <a:cs typeface="+mn-cs"/>
                        </a:rPr>
                        <a:t>■ General and specific</a:t>
                      </a:r>
                    </a:p>
                    <a:p>
                      <a:r>
                        <a:rPr lang="en-GB" sz="1800" b="0" i="0" u="none" strike="noStrike" kern="1200" baseline="0" dirty="0">
                          <a:solidFill>
                            <a:schemeClr val="lt1"/>
                          </a:solidFill>
                          <a:latin typeface="+mn-lt"/>
                          <a:ea typeface="+mn-ea"/>
                          <a:cs typeface="+mn-cs"/>
                        </a:rPr>
                        <a:t>items.</a:t>
                      </a:r>
                      <a:endParaRPr lang="en-GB" dirty="0"/>
                    </a:p>
                  </a:txBody>
                  <a:tcPr/>
                </a:tc>
                <a:tc>
                  <a:txBody>
                    <a:bodyPr/>
                    <a:lstStyle/>
                    <a:p>
                      <a:r>
                        <a:rPr lang="en-GB" sz="1800" b="0" i="0" u="none" strike="noStrike" kern="1200" baseline="0" dirty="0">
                          <a:solidFill>
                            <a:schemeClr val="lt1"/>
                          </a:solidFill>
                          <a:latin typeface="+mn-lt"/>
                          <a:ea typeface="+mn-ea"/>
                          <a:cs typeface="+mn-cs"/>
                        </a:rPr>
                        <a:t>■ Unplanned discussions and</a:t>
                      </a:r>
                    </a:p>
                    <a:p>
                      <a:r>
                        <a:rPr lang="en-GB" sz="1800" b="0" i="0" u="none" strike="noStrike" kern="1200" baseline="0" dirty="0">
                          <a:solidFill>
                            <a:schemeClr val="lt1"/>
                          </a:solidFill>
                          <a:latin typeface="+mn-lt"/>
                          <a:ea typeface="+mn-ea"/>
                          <a:cs typeface="+mn-cs"/>
                        </a:rPr>
                        <a:t>consultations.</a:t>
                      </a:r>
                    </a:p>
                    <a:p>
                      <a:r>
                        <a:rPr lang="en-GB" sz="1800" b="0" i="0" u="none" strike="noStrike" kern="1200" baseline="0" dirty="0">
                          <a:solidFill>
                            <a:schemeClr val="lt1"/>
                          </a:solidFill>
                          <a:latin typeface="+mn-lt"/>
                          <a:ea typeface="+mn-ea"/>
                          <a:cs typeface="+mn-cs"/>
                        </a:rPr>
                        <a:t>■ Individual or group.</a:t>
                      </a:r>
                    </a:p>
                    <a:p>
                      <a:r>
                        <a:rPr lang="en-GB" sz="1800" b="0" i="0" u="none" strike="noStrike" kern="1200" baseline="0" dirty="0">
                          <a:solidFill>
                            <a:schemeClr val="lt1"/>
                          </a:solidFill>
                          <a:latin typeface="+mn-lt"/>
                          <a:ea typeface="+mn-ea"/>
                          <a:cs typeface="+mn-cs"/>
                        </a:rPr>
                        <a:t>■ Agenda agreed on the spot.</a:t>
                      </a:r>
                    </a:p>
                    <a:p>
                      <a:r>
                        <a:rPr lang="en-GB" sz="1800" b="0" i="0" u="none" strike="noStrike" kern="1200" baseline="0" dirty="0">
                          <a:solidFill>
                            <a:schemeClr val="lt1"/>
                          </a:solidFill>
                          <a:latin typeface="+mn-lt"/>
                          <a:ea typeface="+mn-ea"/>
                          <a:cs typeface="+mn-cs"/>
                        </a:rPr>
                        <a:t>■ Often in response to a</a:t>
                      </a:r>
                    </a:p>
                    <a:p>
                      <a:r>
                        <a:rPr lang="en-GB" sz="1800" b="0" i="0" u="none" strike="noStrike" kern="1200" baseline="0" dirty="0">
                          <a:solidFill>
                            <a:schemeClr val="lt1"/>
                          </a:solidFill>
                          <a:latin typeface="+mn-lt"/>
                          <a:ea typeface="+mn-ea"/>
                          <a:cs typeface="+mn-cs"/>
                        </a:rPr>
                        <a:t>problem / issue.</a:t>
                      </a:r>
                    </a:p>
                    <a:p>
                      <a:r>
                        <a:rPr lang="en-GB" sz="1800" b="0" i="0" u="none" strike="noStrike" kern="1200" baseline="0" dirty="0">
                          <a:solidFill>
                            <a:schemeClr val="lt1"/>
                          </a:solidFill>
                          <a:latin typeface="+mn-lt"/>
                          <a:ea typeface="+mn-ea"/>
                          <a:cs typeface="+mn-cs"/>
                        </a:rPr>
                        <a:t>■ Often away from the</a:t>
                      </a:r>
                    </a:p>
                    <a:p>
                      <a:r>
                        <a:rPr lang="en-GB" sz="1800" b="1" i="0" u="none" strike="noStrike" kern="1200" baseline="0" dirty="0">
                          <a:solidFill>
                            <a:schemeClr val="lt1"/>
                          </a:solidFill>
                          <a:latin typeface="+mn-lt"/>
                          <a:ea typeface="+mn-ea"/>
                          <a:cs typeface="+mn-cs"/>
                        </a:rPr>
                        <a:t> </a:t>
                      </a:r>
                      <a:r>
                        <a:rPr lang="en-GB" sz="1800" b="0" i="0" u="none" strike="noStrike" kern="1200" baseline="0" dirty="0">
                          <a:solidFill>
                            <a:schemeClr val="lt1"/>
                          </a:solidFill>
                          <a:latin typeface="+mn-lt"/>
                          <a:ea typeface="+mn-ea"/>
                          <a:cs typeface="+mn-cs"/>
                        </a:rPr>
                        <a:t>workplace</a:t>
                      </a:r>
                      <a:endParaRPr lang="en-GB" dirty="0"/>
                    </a:p>
                  </a:txBody>
                  <a:tcPr/>
                </a:tc>
                <a:extLst>
                  <a:ext uri="{0D108BD9-81ED-4DB2-BD59-A6C34878D82A}">
                    <a16:rowId xmlns:a16="http://schemas.microsoft.com/office/drawing/2014/main" val="2212732647"/>
                  </a:ext>
                </a:extLst>
              </a:tr>
              <a:tr h="1536701">
                <a:tc>
                  <a:txBody>
                    <a:bodyPr/>
                    <a:lstStyle/>
                    <a:p>
                      <a:r>
                        <a:rPr lang="en-GB" sz="1800" b="0" i="0" u="none" strike="noStrike" kern="1200" baseline="0" dirty="0">
                          <a:solidFill>
                            <a:schemeClr val="dk1"/>
                          </a:solidFill>
                          <a:latin typeface="+mn-lt"/>
                          <a:ea typeface="+mn-ea"/>
                          <a:cs typeface="+mn-cs"/>
                        </a:rPr>
                        <a:t>■ Agreements about</a:t>
                      </a:r>
                    </a:p>
                    <a:p>
                      <a:r>
                        <a:rPr lang="en-GB" sz="1800" b="0" i="0" u="none" strike="noStrike" kern="1200" baseline="0" dirty="0">
                          <a:solidFill>
                            <a:schemeClr val="dk1"/>
                          </a:solidFill>
                          <a:latin typeface="+mn-lt"/>
                          <a:ea typeface="+mn-ea"/>
                          <a:cs typeface="+mn-cs"/>
                        </a:rPr>
                        <a:t>content: help, advice,</a:t>
                      </a:r>
                    </a:p>
                    <a:p>
                      <a:r>
                        <a:rPr lang="en-GB" sz="1800" b="0" i="0" u="none" strike="noStrike" kern="1200" baseline="0" dirty="0">
                          <a:solidFill>
                            <a:schemeClr val="dk1"/>
                          </a:solidFill>
                          <a:latin typeface="+mn-lt"/>
                          <a:ea typeface="+mn-ea"/>
                          <a:cs typeface="+mn-cs"/>
                        </a:rPr>
                        <a:t>feedback during service</a:t>
                      </a:r>
                    </a:p>
                    <a:p>
                      <a:r>
                        <a:rPr lang="en-GB" sz="1800" b="0" i="0" u="none" strike="noStrike" kern="1200" baseline="0" dirty="0">
                          <a:solidFill>
                            <a:schemeClr val="dk1"/>
                          </a:solidFill>
                          <a:latin typeface="+mn-lt"/>
                          <a:ea typeface="+mn-ea"/>
                          <a:cs typeface="+mn-cs"/>
                        </a:rPr>
                        <a:t>delivery.</a:t>
                      </a:r>
                    </a:p>
                    <a:p>
                      <a:r>
                        <a:rPr lang="en-GB" sz="1800" b="0" i="0" u="none" strike="noStrike" kern="1200" baseline="0" dirty="0">
                          <a:solidFill>
                            <a:schemeClr val="dk1"/>
                          </a:solidFill>
                          <a:latin typeface="+mn-lt"/>
                          <a:ea typeface="+mn-ea"/>
                          <a:cs typeface="+mn-cs"/>
                        </a:rPr>
                        <a:t>■ Planned in advance.</a:t>
                      </a:r>
                    </a:p>
                    <a:p>
                      <a:r>
                        <a:rPr lang="en-GB" sz="1800" b="0" i="0" u="none" strike="noStrike" kern="1200" baseline="0" dirty="0">
                          <a:solidFill>
                            <a:schemeClr val="dk1"/>
                          </a:solidFill>
                          <a:latin typeface="+mn-lt"/>
                          <a:ea typeface="+mn-ea"/>
                          <a:cs typeface="+mn-cs"/>
                        </a:rPr>
                        <a:t>■ Reviewed regularly.</a:t>
                      </a:r>
                      <a:endParaRPr lang="en-GB" dirty="0"/>
                    </a:p>
                  </a:txBody>
                  <a:tcPr/>
                </a:tc>
                <a:tc>
                  <a:txBody>
                    <a:bodyPr/>
                    <a:lstStyle/>
                    <a:p>
                      <a:r>
                        <a:rPr lang="en-GB" sz="1800" b="0" i="0" u="none" strike="noStrike" kern="1200" baseline="0" dirty="0">
                          <a:solidFill>
                            <a:schemeClr val="dk1"/>
                          </a:solidFill>
                          <a:latin typeface="+mn-lt"/>
                          <a:ea typeface="+mn-ea"/>
                          <a:cs typeface="+mn-cs"/>
                        </a:rPr>
                        <a:t>■ Tacitly given during service</a:t>
                      </a:r>
                    </a:p>
                    <a:p>
                      <a:r>
                        <a:rPr lang="en-GB" sz="1800" b="0" i="0" u="none" strike="noStrike" kern="1200" baseline="0" dirty="0">
                          <a:solidFill>
                            <a:schemeClr val="dk1"/>
                          </a:solidFill>
                          <a:latin typeface="+mn-lt"/>
                          <a:ea typeface="+mn-ea"/>
                          <a:cs typeface="+mn-cs"/>
                        </a:rPr>
                        <a:t>delivery.</a:t>
                      </a:r>
                    </a:p>
                    <a:p>
                      <a:r>
                        <a:rPr lang="en-GB" sz="1800" b="0" i="0" u="none" strike="noStrike" kern="1200" baseline="0" dirty="0">
                          <a:solidFill>
                            <a:schemeClr val="dk1"/>
                          </a:solidFill>
                          <a:latin typeface="+mn-lt"/>
                          <a:ea typeface="+mn-ea"/>
                          <a:cs typeface="+mn-cs"/>
                        </a:rPr>
                        <a:t>■ Help, advice, constructive</a:t>
                      </a:r>
                    </a:p>
                    <a:p>
                      <a:r>
                        <a:rPr lang="en-GB" sz="1800" b="0" i="0" u="none" strike="noStrike" kern="1200" baseline="0" dirty="0">
                          <a:solidFill>
                            <a:schemeClr val="dk1"/>
                          </a:solidFill>
                          <a:latin typeface="+mn-lt"/>
                          <a:ea typeface="+mn-ea"/>
                          <a:cs typeface="+mn-cs"/>
                        </a:rPr>
                        <a:t>feedback.</a:t>
                      </a:r>
                    </a:p>
                    <a:p>
                      <a:r>
                        <a:rPr lang="en-GB" sz="1800" b="0" i="0" u="none" strike="noStrike" kern="1200" baseline="0" dirty="0">
                          <a:solidFill>
                            <a:schemeClr val="dk1"/>
                          </a:solidFill>
                          <a:latin typeface="+mn-lt"/>
                          <a:ea typeface="+mn-ea"/>
                          <a:cs typeface="+mn-cs"/>
                        </a:rPr>
                        <a:t>■ May become focus for later</a:t>
                      </a:r>
                    </a:p>
                    <a:p>
                      <a:r>
                        <a:rPr lang="en-GB" sz="1800" b="0" i="0" u="none" strike="noStrike" kern="1200" baseline="0" dirty="0">
                          <a:solidFill>
                            <a:schemeClr val="dk1"/>
                          </a:solidFill>
                          <a:latin typeface="+mn-lt"/>
                          <a:ea typeface="+mn-ea"/>
                          <a:cs typeface="+mn-cs"/>
                        </a:rPr>
                        <a:t>more formal discussion.</a:t>
                      </a:r>
                    </a:p>
                    <a:p>
                      <a:r>
                        <a:rPr lang="en-GB" sz="1800" b="0" i="0" u="none" strike="noStrike" kern="1200" baseline="0" dirty="0">
                          <a:solidFill>
                            <a:schemeClr val="dk1"/>
                          </a:solidFill>
                          <a:latin typeface="+mn-lt"/>
                          <a:ea typeface="+mn-ea"/>
                          <a:cs typeface="+mn-cs"/>
                        </a:rPr>
                        <a:t>■ Arises through need</a:t>
                      </a:r>
                      <a:endParaRPr lang="en-GB" dirty="0"/>
                    </a:p>
                  </a:txBody>
                  <a:tcPr/>
                </a:tc>
                <a:extLst>
                  <a:ext uri="{0D108BD9-81ED-4DB2-BD59-A6C34878D82A}">
                    <a16:rowId xmlns:a16="http://schemas.microsoft.com/office/drawing/2014/main" val="3456764207"/>
                  </a:ext>
                </a:extLst>
              </a:tr>
            </a:tbl>
          </a:graphicData>
        </a:graphic>
      </p:graphicFrame>
      <p:sp>
        <p:nvSpPr>
          <p:cNvPr id="4" name="Rectangle 3">
            <a:extLst>
              <a:ext uri="{FF2B5EF4-FFF2-40B4-BE49-F238E27FC236}">
                <a16:creationId xmlns:a16="http://schemas.microsoft.com/office/drawing/2014/main" id="{CFC2BCDA-C507-4C3B-BCA8-CE4DF2CDAB6D}"/>
              </a:ext>
            </a:extLst>
          </p:cNvPr>
          <p:cNvSpPr/>
          <p:nvPr/>
        </p:nvSpPr>
        <p:spPr>
          <a:xfrm>
            <a:off x="9682646" y="3702756"/>
            <a:ext cx="624110" cy="646331"/>
          </a:xfrm>
          <a:prstGeom prst="rect">
            <a:avLst/>
          </a:prstGeom>
        </p:spPr>
        <p:txBody>
          <a:bodyPr wrap="square">
            <a:spAutoFit/>
          </a:bodyPr>
          <a:lstStyle/>
          <a:p>
            <a:r>
              <a:rPr lang="en-GB" b="1" dirty="0"/>
              <a:t>AD</a:t>
            </a:r>
          </a:p>
          <a:p>
            <a:r>
              <a:rPr lang="en-GB" b="1" dirty="0"/>
              <a:t>HOC</a:t>
            </a:r>
            <a:endParaRPr lang="en-GB" dirty="0"/>
          </a:p>
        </p:txBody>
      </p:sp>
      <p:sp>
        <p:nvSpPr>
          <p:cNvPr id="5" name="TextBox 4">
            <a:extLst>
              <a:ext uri="{FF2B5EF4-FFF2-40B4-BE49-F238E27FC236}">
                <a16:creationId xmlns:a16="http://schemas.microsoft.com/office/drawing/2014/main" id="{44B18440-2AFE-4A23-9658-844CD6B7EA64}"/>
              </a:ext>
            </a:extLst>
          </p:cNvPr>
          <p:cNvSpPr txBox="1"/>
          <p:nvPr/>
        </p:nvSpPr>
        <p:spPr>
          <a:xfrm>
            <a:off x="5764301" y="1365956"/>
            <a:ext cx="1013354" cy="369332"/>
          </a:xfrm>
          <a:prstGeom prst="rect">
            <a:avLst/>
          </a:prstGeom>
          <a:noFill/>
        </p:spPr>
        <p:txBody>
          <a:bodyPr wrap="none" rtlCol="0">
            <a:spAutoFit/>
          </a:bodyPr>
          <a:lstStyle/>
          <a:p>
            <a:r>
              <a:rPr lang="en-GB" b="1" dirty="0"/>
              <a:t>FORMAL</a:t>
            </a:r>
            <a:endParaRPr lang="en-GB" dirty="0"/>
          </a:p>
        </p:txBody>
      </p:sp>
      <p:sp>
        <p:nvSpPr>
          <p:cNvPr id="6" name="TextBox 5">
            <a:extLst>
              <a:ext uri="{FF2B5EF4-FFF2-40B4-BE49-F238E27FC236}">
                <a16:creationId xmlns:a16="http://schemas.microsoft.com/office/drawing/2014/main" id="{3C4298DF-3CDC-424A-87B5-B5783FA718CE}"/>
              </a:ext>
            </a:extLst>
          </p:cNvPr>
          <p:cNvSpPr txBox="1"/>
          <p:nvPr/>
        </p:nvSpPr>
        <p:spPr>
          <a:xfrm>
            <a:off x="5764301" y="6346990"/>
            <a:ext cx="1226554" cy="369332"/>
          </a:xfrm>
          <a:prstGeom prst="rect">
            <a:avLst/>
          </a:prstGeom>
          <a:noFill/>
        </p:spPr>
        <p:txBody>
          <a:bodyPr wrap="none" rtlCol="0">
            <a:spAutoFit/>
          </a:bodyPr>
          <a:lstStyle/>
          <a:p>
            <a:r>
              <a:rPr lang="en-GB" b="1" dirty="0"/>
              <a:t>INFORMAL</a:t>
            </a:r>
            <a:endParaRPr lang="en-GB" dirty="0"/>
          </a:p>
        </p:txBody>
      </p:sp>
      <p:sp>
        <p:nvSpPr>
          <p:cNvPr id="7" name="TextBox 6">
            <a:extLst>
              <a:ext uri="{FF2B5EF4-FFF2-40B4-BE49-F238E27FC236}">
                <a16:creationId xmlns:a16="http://schemas.microsoft.com/office/drawing/2014/main" id="{B6769D9F-4C47-404B-95D8-0C7C7CA2E440}"/>
              </a:ext>
            </a:extLst>
          </p:cNvPr>
          <p:cNvSpPr txBox="1"/>
          <p:nvPr/>
        </p:nvSpPr>
        <p:spPr>
          <a:xfrm>
            <a:off x="2052892" y="4041139"/>
            <a:ext cx="1107996" cy="369332"/>
          </a:xfrm>
          <a:prstGeom prst="rect">
            <a:avLst/>
          </a:prstGeom>
          <a:noFill/>
        </p:spPr>
        <p:txBody>
          <a:bodyPr wrap="none" rtlCol="0">
            <a:spAutoFit/>
          </a:bodyPr>
          <a:lstStyle/>
          <a:p>
            <a:r>
              <a:rPr lang="en-GB" b="1" dirty="0"/>
              <a:t>PLANNED</a:t>
            </a:r>
            <a:endParaRPr lang="en-GB" dirty="0"/>
          </a:p>
        </p:txBody>
      </p:sp>
    </p:spTree>
    <p:extLst>
      <p:ext uri="{BB962C8B-B14F-4D97-AF65-F5344CB8AC3E}">
        <p14:creationId xmlns:p14="http://schemas.microsoft.com/office/powerpoint/2010/main" val="552916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15AFD555-AED9-462F-87A5-C205ABA17DCC}"/>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Bef>
                <a:spcPts val="930"/>
              </a:spcBef>
              <a:buFont typeface="Arial" pitchFamily="34" charset="0"/>
              <a:buChar char=" "/>
            </a:pPr>
            <a:r>
              <a:rPr lang="en-US" b="1">
                <a:solidFill>
                  <a:schemeClr val="tx1">
                    <a:lumMod val="85000"/>
                    <a:lumOff val="15000"/>
                  </a:schemeClr>
                </a:solidFill>
              </a:rPr>
              <a:t>The Supervision Contract</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Hawkins and Shohet (1989)</a:t>
            </a:r>
            <a:r>
              <a:rPr lang="en-US" b="1">
                <a:solidFill>
                  <a:schemeClr val="tx1">
                    <a:lumMod val="85000"/>
                    <a:lumOff val="15000"/>
                  </a:schemeClr>
                </a:solidFill>
              </a:rPr>
              <a:t> </a:t>
            </a:r>
            <a:r>
              <a:rPr lang="en-US">
                <a:solidFill>
                  <a:schemeClr val="tx1">
                    <a:lumMod val="85000"/>
                    <a:lumOff val="15000"/>
                  </a:schemeClr>
                </a:solidFill>
              </a:rPr>
              <a:t>emphasise the importance of clear contracts for every supervisory relationship, developed around the following charactersitics :</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1. </a:t>
            </a:r>
            <a:r>
              <a:rPr lang="en-US">
                <a:solidFill>
                  <a:schemeClr val="tx1">
                    <a:lumMod val="85000"/>
                    <a:lumOff val="15000"/>
                  </a:schemeClr>
                </a:solidFill>
              </a:rPr>
              <a:t>Clarity about the category of supervision being requested and offered.</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2. </a:t>
            </a:r>
            <a:r>
              <a:rPr lang="en-US">
                <a:solidFill>
                  <a:schemeClr val="tx1">
                    <a:lumMod val="85000"/>
                    <a:lumOff val="15000"/>
                  </a:schemeClr>
                </a:solidFill>
              </a:rPr>
              <a:t>Clarity about the boundaries of the supervision – e.g. practical (time, frequency, place etc), confidentiality, financial boundaries or the boundary between supervision and counselling or therapy.</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3. </a:t>
            </a:r>
            <a:r>
              <a:rPr lang="en-US">
                <a:solidFill>
                  <a:schemeClr val="tx1">
                    <a:lumMod val="85000"/>
                    <a:lumOff val="15000"/>
                  </a:schemeClr>
                </a:solidFill>
              </a:rPr>
              <a:t>Sharing of mutual expectations.</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4. </a:t>
            </a:r>
            <a:r>
              <a:rPr lang="en-US">
                <a:solidFill>
                  <a:schemeClr val="tx1">
                    <a:lumMod val="85000"/>
                    <a:lumOff val="15000"/>
                  </a:schemeClr>
                </a:solidFill>
              </a:rPr>
              <a:t>Discussion of modes and styles of supervision.</a:t>
            </a:r>
          </a:p>
        </p:txBody>
      </p:sp>
    </p:spTree>
    <p:extLst>
      <p:ext uri="{BB962C8B-B14F-4D97-AF65-F5344CB8AC3E}">
        <p14:creationId xmlns:p14="http://schemas.microsoft.com/office/powerpoint/2010/main" val="422497107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82DE48DE-3060-465C-8424-D4B51852709E}"/>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Bef>
                <a:spcPts val="930"/>
              </a:spcBef>
              <a:buFont typeface="Arial" pitchFamily="34" charset="0"/>
              <a:buChar char=" "/>
            </a:pPr>
            <a:r>
              <a:rPr lang="en-US" i="1">
                <a:solidFill>
                  <a:schemeClr val="tx1">
                    <a:lumMod val="85000"/>
                    <a:lumOff val="15000"/>
                  </a:schemeClr>
                </a:solidFill>
              </a:rPr>
              <a:t>Brown and Bourne (1996) highlight the importance of contracts in establishing clarity in the supervision process:</a:t>
            </a:r>
          </a:p>
          <a:p>
            <a:pPr indent="-320040" defTabSz="914400">
              <a:lnSpc>
                <a:spcPct val="85000"/>
              </a:lnSpc>
              <a:spcBef>
                <a:spcPts val="930"/>
              </a:spcBef>
              <a:buFont typeface="Arial" pitchFamily="34" charset="0"/>
              <a:buChar char=" "/>
            </a:pPr>
            <a:endParaRPr lang="en-US" i="1">
              <a:solidFill>
                <a:schemeClr val="tx1">
                  <a:lumMod val="85000"/>
                  <a:lumOff val="15000"/>
                </a:schemeClr>
              </a:solidFill>
            </a:endParaRPr>
          </a:p>
          <a:p>
            <a:pPr indent="-320040" defTabSz="914400">
              <a:lnSpc>
                <a:spcPct val="85000"/>
              </a:lnSpc>
              <a:spcBef>
                <a:spcPts val="930"/>
              </a:spcBef>
              <a:buFont typeface="Arial" pitchFamily="34" charset="0"/>
              <a:buChar char=" "/>
            </a:pPr>
            <a:r>
              <a:rPr lang="en-US" i="1">
                <a:solidFill>
                  <a:schemeClr val="tx1">
                    <a:lumMod val="85000"/>
                    <a:lumOff val="15000"/>
                  </a:schemeClr>
                </a:solidFill>
              </a:rPr>
              <a:t>“Getting the contract right does not of itself in any way guarantee successful supervision, but it does provide a firm foundation for effective work. Without a meaningful contract endorsed by both supervisor and supervisee, supervision is likely to be beset with difficulties and misunderstandings.” </a:t>
            </a:r>
            <a:r>
              <a:rPr lang="en-US">
                <a:solidFill>
                  <a:schemeClr val="tx1">
                    <a:lumMod val="85000"/>
                    <a:lumOff val="15000"/>
                  </a:schemeClr>
                </a:solidFill>
              </a:rPr>
              <a:t>(Brown and Bourne 1996, p. 50)</a:t>
            </a:r>
          </a:p>
        </p:txBody>
      </p:sp>
    </p:spTree>
    <p:extLst>
      <p:ext uri="{BB962C8B-B14F-4D97-AF65-F5344CB8AC3E}">
        <p14:creationId xmlns:p14="http://schemas.microsoft.com/office/powerpoint/2010/main" val="278782358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14073066-2E67-4BC4-AEB0-3EEAF350E94E}"/>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Bef>
                <a:spcPts val="930"/>
              </a:spcBef>
              <a:buFont typeface="Arial" pitchFamily="34" charset="0"/>
              <a:buChar char=" "/>
            </a:pPr>
            <a:r>
              <a:rPr lang="en-US">
                <a:solidFill>
                  <a:schemeClr val="tx1">
                    <a:lumMod val="85000"/>
                    <a:lumOff val="15000"/>
                  </a:schemeClr>
                </a:solidFill>
              </a:rPr>
              <a:t>They propose that key features in negotiating a supervision contract should encompass: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 Forming the relationship – including sharing past experiences,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values and expectations of supervision.</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Type of supervision.</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Accountability.</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Focus.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Issues of timing, frequency and other practical arrangements.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Confidentiality.</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Preparation, agenda setting, record-keeping and methods.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Values and anti-oppressive perspectives.</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Provision for evaluation and review.</a:t>
            </a:r>
          </a:p>
          <a:p>
            <a:pPr indent="-320040" defTabSz="914400">
              <a:lnSpc>
                <a:spcPct val="85000"/>
              </a:lnSpc>
              <a:spcBef>
                <a:spcPts val="930"/>
              </a:spcBef>
              <a:buFont typeface="Arial" pitchFamily="34" charset="0"/>
              <a:buChar char=" "/>
            </a:pPr>
            <a:r>
              <a:rPr lang="en-US">
                <a:solidFill>
                  <a:schemeClr val="tx1">
                    <a:lumMod val="85000"/>
                    <a:lumOff val="15000"/>
                  </a:schemeClr>
                </a:solidFill>
              </a:rPr>
              <a:t>(Brown and Bourne 1996, p. 51)</a:t>
            </a:r>
          </a:p>
        </p:txBody>
      </p:sp>
    </p:spTree>
    <p:extLst>
      <p:ext uri="{BB962C8B-B14F-4D97-AF65-F5344CB8AC3E}">
        <p14:creationId xmlns:p14="http://schemas.microsoft.com/office/powerpoint/2010/main" val="161478383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8E0C5F42-8971-400A-BF6A-24F93051C9D4}"/>
              </a:ext>
            </a:extLst>
          </p:cNvPr>
          <p:cNvSpPr/>
          <p:nvPr/>
        </p:nvSpPr>
        <p:spPr>
          <a:xfrm>
            <a:off x="5288349" y="639764"/>
            <a:ext cx="6142032" cy="5492749"/>
          </a:xfrm>
          <a:prstGeom prst="rect">
            <a:avLst/>
          </a:prstGeom>
        </p:spPr>
        <p:txBody>
          <a:bodyPr vert="horz" lIns="91440" tIns="45720" rIns="91440" bIns="45720" rtlCol="0" anchor="ctr">
            <a:normAutofit/>
          </a:bodyPr>
          <a:lstStyle/>
          <a:p>
            <a:pPr indent="-320040" defTabSz="914400">
              <a:lnSpc>
                <a:spcPct val="85000"/>
              </a:lnSpc>
              <a:spcBef>
                <a:spcPts val="930"/>
              </a:spcBef>
              <a:buFont typeface="Arial" pitchFamily="34" charset="0"/>
              <a:buChar char=" "/>
            </a:pPr>
            <a:r>
              <a:rPr lang="en-US" b="1">
                <a:solidFill>
                  <a:schemeClr val="tx1">
                    <a:lumMod val="85000"/>
                    <a:lumOff val="15000"/>
                  </a:schemeClr>
                </a:solidFill>
              </a:rPr>
              <a:t>REFLECT on any supervision arrangements and/or contracts you are currently involved in either as supervisor or supervisee.</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Which of these are supported by a clear and negotiated contract agreed with all interested parties or stakeholders?</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To what extent do these contracts take account of the key features and elements identified by Hawkins and Shohet (1989) and Brown and Bourne (1996)?</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What remains unwritten or unagreed? Give examples.</a:t>
            </a:r>
          </a:p>
          <a:p>
            <a:pPr indent="-320040" defTabSz="914400">
              <a:lnSpc>
                <a:spcPct val="85000"/>
              </a:lnSpc>
              <a:spcBef>
                <a:spcPts val="930"/>
              </a:spcBef>
              <a:buFont typeface="Arial" pitchFamily="34" charset="0"/>
              <a:buChar char=" "/>
            </a:pPr>
            <a:r>
              <a:rPr lang="en-US" b="1">
                <a:solidFill>
                  <a:schemeClr val="tx1">
                    <a:lumMod val="85000"/>
                    <a:lumOff val="15000"/>
                  </a:schemeClr>
                </a:solidFill>
              </a:rPr>
              <a:t>What (if any) tensions or difficulties exist in the supervision relationship/  arrangement?</a:t>
            </a:r>
            <a:endParaRPr lang="en-US">
              <a:solidFill>
                <a:schemeClr val="tx1">
                  <a:lumMod val="85000"/>
                  <a:lumOff val="15000"/>
                </a:schemeClr>
              </a:solidFill>
            </a:endParaRPr>
          </a:p>
        </p:txBody>
      </p:sp>
    </p:spTree>
    <p:extLst>
      <p:ext uri="{BB962C8B-B14F-4D97-AF65-F5344CB8AC3E}">
        <p14:creationId xmlns:p14="http://schemas.microsoft.com/office/powerpoint/2010/main" val="2715749930"/>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E368FD40-438C-4DF4-8B9A-E566A7F75650}"/>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spcBef>
                <a:spcPts val="930"/>
              </a:spcBef>
              <a:buFont typeface="Arial" pitchFamily="34" charset="0"/>
              <a:buChar char=" "/>
            </a:pPr>
            <a:r>
              <a:rPr lang="en-US" sz="1400">
                <a:solidFill>
                  <a:schemeClr val="tx1">
                    <a:lumMod val="85000"/>
                    <a:lumOff val="15000"/>
                  </a:schemeClr>
                </a:solidFill>
              </a:rPr>
              <a:t>Brown, A. and Bourne, I. (1996) </a:t>
            </a:r>
            <a:r>
              <a:rPr lang="en-US" sz="1400" b="1" i="1">
                <a:solidFill>
                  <a:schemeClr val="tx1">
                    <a:lumMod val="85000"/>
                    <a:lumOff val="15000"/>
                  </a:schemeClr>
                </a:solidFill>
              </a:rPr>
              <a:t>The Social Work Supervisor</a:t>
            </a:r>
          </a:p>
          <a:p>
            <a:pPr defTabSz="914400">
              <a:lnSpc>
                <a:spcPct val="85000"/>
              </a:lnSpc>
              <a:spcBef>
                <a:spcPts val="930"/>
              </a:spcBef>
              <a:buFont typeface="Arial" pitchFamily="34" charset="0"/>
              <a:buChar char=" "/>
            </a:pPr>
            <a:r>
              <a:rPr lang="en-US" sz="1400">
                <a:solidFill>
                  <a:schemeClr val="tx1">
                    <a:lumMod val="85000"/>
                    <a:lumOff val="15000"/>
                  </a:schemeClr>
                </a:solidFill>
              </a:rPr>
              <a:t>Buckingham: Open University Press.</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b="1">
                <a:solidFill>
                  <a:schemeClr val="tx1">
                    <a:lumMod val="85000"/>
                    <a:lumOff val="15000"/>
                  </a:schemeClr>
                </a:solidFill>
              </a:rPr>
              <a:t>16 </a:t>
            </a:r>
            <a:r>
              <a:rPr lang="en-US" sz="1400">
                <a:solidFill>
                  <a:schemeClr val="tx1">
                    <a:lumMod val="85000"/>
                    <a:lumOff val="15000"/>
                  </a:schemeClr>
                </a:solidFill>
              </a:rPr>
              <a:t>Egan, G. (2002) </a:t>
            </a:r>
            <a:r>
              <a:rPr lang="en-US" sz="1400" b="1" i="1">
                <a:solidFill>
                  <a:schemeClr val="tx1">
                    <a:lumMod val="85000"/>
                    <a:lumOff val="15000"/>
                  </a:schemeClr>
                </a:solidFill>
              </a:rPr>
              <a:t>The Skilled Helper: A Problem-Management</a:t>
            </a:r>
          </a:p>
          <a:p>
            <a:pPr defTabSz="914400">
              <a:lnSpc>
                <a:spcPct val="85000"/>
              </a:lnSpc>
              <a:buFont typeface="Arial" pitchFamily="34" charset="0"/>
              <a:buChar char=" "/>
            </a:pPr>
            <a:r>
              <a:rPr lang="en-US" sz="1400" b="1" i="1">
                <a:solidFill>
                  <a:schemeClr val="tx1">
                    <a:lumMod val="85000"/>
                    <a:lumOff val="15000"/>
                  </a:schemeClr>
                </a:solidFill>
              </a:rPr>
              <a:t>Approach to Helping </a:t>
            </a:r>
            <a:r>
              <a:rPr lang="en-US" sz="1400">
                <a:solidFill>
                  <a:schemeClr val="tx1">
                    <a:lumMod val="85000"/>
                    <a:lumOff val="15000"/>
                  </a:schemeClr>
                </a:solidFill>
              </a:rPr>
              <a:t>California USA: Brooks/ Cole.</a:t>
            </a:r>
          </a:p>
          <a:p>
            <a:pPr defTabSz="914400">
              <a:lnSpc>
                <a:spcPct val="85000"/>
              </a:lnSpc>
              <a:spcBef>
                <a:spcPts val="930"/>
              </a:spcBef>
              <a:buFont typeface="Arial" pitchFamily="34" charset="0"/>
              <a:buChar char=" "/>
            </a:pPr>
            <a:endParaRPr lang="en-US" sz="1400">
              <a:solidFill>
                <a:schemeClr val="tx1">
                  <a:lumMod val="85000"/>
                  <a:lumOff val="15000"/>
                </a:schemeClr>
              </a:solidFill>
            </a:endParaRPr>
          </a:p>
          <a:p>
            <a:pPr defTabSz="914400">
              <a:lnSpc>
                <a:spcPct val="85000"/>
              </a:lnSpc>
              <a:spcBef>
                <a:spcPts val="930"/>
              </a:spcBef>
              <a:buFont typeface="Arial" pitchFamily="34" charset="0"/>
              <a:buChar char=" "/>
            </a:pPr>
            <a:r>
              <a:rPr lang="en-US" sz="1400" b="1">
                <a:solidFill>
                  <a:schemeClr val="tx1">
                    <a:lumMod val="85000"/>
                    <a:lumOff val="15000"/>
                  </a:schemeClr>
                </a:solidFill>
              </a:rPr>
              <a:t> </a:t>
            </a:r>
            <a:r>
              <a:rPr lang="en-US" sz="1400">
                <a:solidFill>
                  <a:schemeClr val="tx1">
                    <a:lumMod val="85000"/>
                    <a:lumOff val="15000"/>
                  </a:schemeClr>
                </a:solidFill>
              </a:rPr>
              <a:t>Egan, G. and Cowan, M. (1979) </a:t>
            </a:r>
            <a:r>
              <a:rPr lang="en-US" sz="1400" b="1" i="1">
                <a:solidFill>
                  <a:schemeClr val="tx1">
                    <a:lumMod val="85000"/>
                    <a:lumOff val="15000"/>
                  </a:schemeClr>
                </a:solidFill>
              </a:rPr>
              <a:t>People in Systems: a model for development in the helping professions and education </a:t>
            </a:r>
            <a:r>
              <a:rPr lang="en-US" sz="1400">
                <a:solidFill>
                  <a:schemeClr val="tx1">
                    <a:lumMod val="85000"/>
                    <a:lumOff val="15000"/>
                  </a:schemeClr>
                </a:solidFill>
              </a:rPr>
              <a:t>Monterey, Calif.: Brooks-Cole.</a:t>
            </a:r>
          </a:p>
          <a:p>
            <a:pPr defTabSz="914400">
              <a:lnSpc>
                <a:spcPct val="85000"/>
              </a:lnSpc>
              <a:spcBef>
                <a:spcPts val="930"/>
              </a:spcBef>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a:solidFill>
                  <a:schemeClr val="tx1">
                    <a:lumMod val="85000"/>
                    <a:lumOff val="15000"/>
                  </a:schemeClr>
                </a:solidFill>
              </a:rPr>
              <a:t>Hawkins, P. and Shohet, R. (1989) </a:t>
            </a:r>
            <a:r>
              <a:rPr lang="en-US" sz="1400" b="1" i="1">
                <a:solidFill>
                  <a:schemeClr val="tx1">
                    <a:lumMod val="85000"/>
                    <a:lumOff val="15000"/>
                  </a:schemeClr>
                </a:solidFill>
              </a:rPr>
              <a:t>Supervision in the Helping</a:t>
            </a:r>
          </a:p>
          <a:p>
            <a:pPr defTabSz="914400">
              <a:lnSpc>
                <a:spcPct val="85000"/>
              </a:lnSpc>
              <a:buFont typeface="Arial" pitchFamily="34" charset="0"/>
              <a:buChar char=" "/>
            </a:pPr>
            <a:r>
              <a:rPr lang="en-US" sz="1400" b="1" i="1">
                <a:solidFill>
                  <a:schemeClr val="tx1">
                    <a:lumMod val="85000"/>
                    <a:lumOff val="15000"/>
                  </a:schemeClr>
                </a:solidFill>
              </a:rPr>
              <a:t>Professions</a:t>
            </a:r>
            <a:r>
              <a:rPr lang="en-US" sz="1400">
                <a:solidFill>
                  <a:schemeClr val="tx1">
                    <a:lumMod val="85000"/>
                    <a:lumOff val="15000"/>
                  </a:schemeClr>
                </a:solidFill>
              </a:rPr>
              <a:t>: Milton Keynes, Open University Press.</a:t>
            </a:r>
          </a:p>
          <a:p>
            <a:pPr defTabSz="914400">
              <a:lnSpc>
                <a:spcPct val="85000"/>
              </a:lnSpc>
              <a:spcBef>
                <a:spcPts val="930"/>
              </a:spcBef>
              <a:buFont typeface="Arial" pitchFamily="34" charset="0"/>
              <a:buChar char=" "/>
            </a:pPr>
            <a:endParaRPr lang="en-US" sz="1400">
              <a:solidFill>
                <a:schemeClr val="tx1">
                  <a:lumMod val="85000"/>
                  <a:lumOff val="15000"/>
                </a:schemeClr>
              </a:solidFill>
            </a:endParaRPr>
          </a:p>
          <a:p>
            <a:pPr defTabSz="914400">
              <a:lnSpc>
                <a:spcPct val="85000"/>
              </a:lnSpc>
              <a:spcBef>
                <a:spcPts val="930"/>
              </a:spcBef>
              <a:buFont typeface="Arial" pitchFamily="34" charset="0"/>
              <a:buChar char=" "/>
            </a:pPr>
            <a:r>
              <a:rPr lang="en-US" sz="1400" b="1">
                <a:solidFill>
                  <a:schemeClr val="tx1">
                    <a:lumMod val="85000"/>
                    <a:lumOff val="15000"/>
                  </a:schemeClr>
                </a:solidFill>
              </a:rPr>
              <a:t>7 </a:t>
            </a:r>
            <a:r>
              <a:rPr lang="en-US" sz="1400">
                <a:solidFill>
                  <a:schemeClr val="tx1">
                    <a:lumMod val="85000"/>
                    <a:lumOff val="15000"/>
                  </a:schemeClr>
                </a:solidFill>
              </a:rPr>
              <a:t>Hess (1980) ‘</a:t>
            </a:r>
            <a:r>
              <a:rPr lang="en-US" sz="1400" i="1">
                <a:solidFill>
                  <a:schemeClr val="tx1">
                    <a:lumMod val="85000"/>
                    <a:lumOff val="15000"/>
                  </a:schemeClr>
                </a:solidFill>
              </a:rPr>
              <a:t>Psychotherapy Stages, Buber and a Theory of Relationship </a:t>
            </a:r>
            <a:r>
              <a:rPr lang="en-US" sz="1400">
                <a:solidFill>
                  <a:schemeClr val="tx1">
                    <a:lumMod val="85000"/>
                    <a:lumOff val="15000"/>
                  </a:schemeClr>
                </a:solidFill>
              </a:rPr>
              <a:t>IN </a:t>
            </a:r>
            <a:r>
              <a:rPr lang="en-US" sz="1400" b="1" i="1">
                <a:solidFill>
                  <a:schemeClr val="tx1">
                    <a:lumMod val="85000"/>
                    <a:lumOff val="15000"/>
                  </a:schemeClr>
                </a:solidFill>
              </a:rPr>
              <a:t>Professional Psychology: Research &amp; Practice </a:t>
            </a:r>
            <a:r>
              <a:rPr lang="en-US" sz="1400">
                <a:solidFill>
                  <a:schemeClr val="tx1">
                    <a:lumMod val="85000"/>
                    <a:lumOff val="15000"/>
                  </a:schemeClr>
                </a:solidFill>
              </a:rPr>
              <a:t>18, pp. 251-259</a:t>
            </a:r>
          </a:p>
          <a:p>
            <a:pPr defTabSz="914400">
              <a:lnSpc>
                <a:spcPct val="85000"/>
              </a:lnSpc>
              <a:spcBef>
                <a:spcPts val="930"/>
              </a:spcBef>
              <a:buFont typeface="Arial" pitchFamily="34" charset="0"/>
              <a:buChar char=" "/>
            </a:pPr>
            <a:r>
              <a:rPr lang="en-US" sz="1400">
                <a:solidFill>
                  <a:schemeClr val="tx1">
                    <a:lumMod val="85000"/>
                    <a:lumOff val="15000"/>
                  </a:schemeClr>
                </a:solidFill>
              </a:rPr>
              <a:t>.</a:t>
            </a:r>
          </a:p>
          <a:p>
            <a:pPr defTabSz="914400">
              <a:lnSpc>
                <a:spcPct val="85000"/>
              </a:lnSpc>
              <a:buFont typeface="Arial" pitchFamily="34" charset="0"/>
              <a:buChar char=" "/>
            </a:pPr>
            <a:r>
              <a:rPr lang="en-US" sz="1400">
                <a:solidFill>
                  <a:schemeClr val="tx1">
                    <a:lumMod val="85000"/>
                    <a:lumOff val="15000"/>
                  </a:schemeClr>
                </a:solidFill>
              </a:rPr>
              <a:t>Kadushin, A. (1976) </a:t>
            </a:r>
            <a:r>
              <a:rPr lang="en-US" sz="1400" b="1" i="1">
                <a:solidFill>
                  <a:schemeClr val="tx1">
                    <a:lumMod val="85000"/>
                    <a:lumOff val="15000"/>
                  </a:schemeClr>
                </a:solidFill>
              </a:rPr>
              <a:t>Supervision in Social Work</a:t>
            </a:r>
            <a:r>
              <a:rPr lang="en-US" sz="1400">
                <a:solidFill>
                  <a:schemeClr val="tx1">
                    <a:lumMod val="85000"/>
                    <a:lumOff val="15000"/>
                  </a:schemeClr>
                </a:solidFill>
              </a:rPr>
              <a:t>, New York,</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a:solidFill>
                  <a:schemeClr val="tx1">
                    <a:lumMod val="85000"/>
                    <a:lumOff val="15000"/>
                  </a:schemeClr>
                </a:solidFill>
              </a:rPr>
              <a:t>Columbia University Press. (Cited in Hawkins, P. and Shohet, R. (1989)</a:t>
            </a:r>
          </a:p>
          <a:p>
            <a:pPr defTabSz="914400">
              <a:lnSpc>
                <a:spcPct val="85000"/>
              </a:lnSpc>
              <a:buFont typeface="Arial" pitchFamily="34" charset="0"/>
              <a:buChar char=" "/>
            </a:pPr>
            <a:r>
              <a:rPr lang="en-US" sz="1400" b="1" i="1">
                <a:solidFill>
                  <a:schemeClr val="tx1">
                    <a:lumMod val="85000"/>
                    <a:lumOff val="15000"/>
                  </a:schemeClr>
                </a:solidFill>
              </a:rPr>
              <a:t>Supervision in the Helping Professions </a:t>
            </a:r>
            <a:r>
              <a:rPr lang="en-US" sz="1400">
                <a:solidFill>
                  <a:schemeClr val="tx1">
                    <a:lumMod val="85000"/>
                    <a:lumOff val="15000"/>
                  </a:schemeClr>
                </a:solidFill>
              </a:rPr>
              <a:t>Milton Keynes: Open</a:t>
            </a:r>
          </a:p>
          <a:p>
            <a:pPr defTabSz="914400">
              <a:lnSpc>
                <a:spcPct val="85000"/>
              </a:lnSpc>
              <a:buFont typeface="Arial" pitchFamily="34" charset="0"/>
              <a:buChar char=" "/>
            </a:pPr>
            <a:r>
              <a:rPr lang="en-US" sz="1400">
                <a:solidFill>
                  <a:schemeClr val="tx1">
                    <a:lumMod val="85000"/>
                    <a:lumOff val="15000"/>
                  </a:schemeClr>
                </a:solidFill>
              </a:rPr>
              <a:t>University Press.)</a:t>
            </a:r>
          </a:p>
          <a:p>
            <a:pPr defTabSz="914400">
              <a:lnSpc>
                <a:spcPct val="85000"/>
              </a:lnSpc>
              <a:spcBef>
                <a:spcPts val="930"/>
              </a:spcBef>
              <a:buFont typeface="Arial" pitchFamily="34" charset="0"/>
              <a:buChar char=" "/>
            </a:pPr>
            <a:endParaRPr lang="en-US" sz="1400">
              <a:solidFill>
                <a:schemeClr val="tx1">
                  <a:lumMod val="85000"/>
                  <a:lumOff val="15000"/>
                </a:schemeClr>
              </a:solidFill>
            </a:endParaRPr>
          </a:p>
          <a:p>
            <a:pPr indent="-320040" defTabSz="914400">
              <a:lnSpc>
                <a:spcPct val="85000"/>
              </a:lnSpc>
              <a:spcBef>
                <a:spcPts val="930"/>
              </a:spcBef>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b="1">
                <a:solidFill>
                  <a:schemeClr val="tx1">
                    <a:lumMod val="85000"/>
                    <a:lumOff val="15000"/>
                  </a:schemeClr>
                </a:solidFill>
              </a:rPr>
              <a:t> </a:t>
            </a:r>
            <a:endParaRPr lang="en-US" sz="1400">
              <a:solidFill>
                <a:schemeClr val="tx1">
                  <a:lumMod val="85000"/>
                  <a:lumOff val="15000"/>
                </a:schemeClr>
              </a:solidFill>
            </a:endParaRPr>
          </a:p>
        </p:txBody>
      </p:sp>
    </p:spTree>
    <p:extLst>
      <p:ext uri="{BB962C8B-B14F-4D97-AF65-F5344CB8AC3E}">
        <p14:creationId xmlns:p14="http://schemas.microsoft.com/office/powerpoint/2010/main" val="579965699"/>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9E13708B-D2E3-41E3-BD49-F910056473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323" y="2211346"/>
            <a:ext cx="0" cy="2349584"/>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38E37D35-AA2E-49DD-855F-E28C11ADA75D}"/>
              </a:ext>
            </a:extLst>
          </p:cNvPr>
          <p:cNvSpPr/>
          <p:nvPr/>
        </p:nvSpPr>
        <p:spPr>
          <a:xfrm>
            <a:off x="5288349" y="639764"/>
            <a:ext cx="6142032" cy="5492749"/>
          </a:xfrm>
          <a:prstGeom prst="rect">
            <a:avLst/>
          </a:prstGeom>
        </p:spPr>
        <p:txBody>
          <a:bodyPr vert="horz" lIns="91440" tIns="45720" rIns="91440" bIns="45720" rtlCol="0" anchor="ctr">
            <a:normAutofit/>
          </a:bodyPr>
          <a:lstStyle/>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spcBef>
                <a:spcPts val="930"/>
              </a:spcBef>
              <a:buFont typeface="Arial" pitchFamily="34" charset="0"/>
              <a:buChar char=" "/>
            </a:pPr>
            <a:r>
              <a:rPr lang="en-US" sz="1400">
                <a:solidFill>
                  <a:schemeClr val="tx1">
                    <a:lumMod val="85000"/>
                    <a:lumOff val="15000"/>
                  </a:schemeClr>
                </a:solidFill>
              </a:rPr>
              <a:t>McKay, A. (1987) </a:t>
            </a:r>
            <a:r>
              <a:rPr lang="en-US" sz="1400" i="1">
                <a:solidFill>
                  <a:schemeClr val="tx1">
                    <a:lumMod val="85000"/>
                    <a:lumOff val="15000"/>
                  </a:schemeClr>
                </a:solidFill>
              </a:rPr>
              <a:t>‘Non-Managerial Supervision’ </a:t>
            </a:r>
            <a:r>
              <a:rPr lang="en-US" sz="1400">
                <a:solidFill>
                  <a:schemeClr val="tx1">
                    <a:lumMod val="85000"/>
                    <a:lumOff val="15000"/>
                  </a:schemeClr>
                </a:solidFill>
              </a:rPr>
              <a:t>IN Marken, M. and Payne, M. (eds) </a:t>
            </a:r>
            <a:r>
              <a:rPr lang="en-US" sz="1400" b="1" i="1">
                <a:solidFill>
                  <a:schemeClr val="tx1">
                    <a:lumMod val="85000"/>
                    <a:lumOff val="15000"/>
                  </a:schemeClr>
                </a:solidFill>
              </a:rPr>
              <a:t>Enabling and Ensuring - Supervision in Practice</a:t>
            </a:r>
          </a:p>
          <a:p>
            <a:pPr defTabSz="914400">
              <a:lnSpc>
                <a:spcPct val="85000"/>
              </a:lnSpc>
              <a:spcBef>
                <a:spcPts val="930"/>
              </a:spcBef>
              <a:buFont typeface="Arial" pitchFamily="34" charset="0"/>
              <a:buChar char=" "/>
            </a:pPr>
            <a:r>
              <a:rPr lang="en-US" sz="1400">
                <a:solidFill>
                  <a:schemeClr val="tx1">
                    <a:lumMod val="85000"/>
                    <a:lumOff val="15000"/>
                  </a:schemeClr>
                </a:solidFill>
              </a:rPr>
              <a:t>Leicester: National Youth Bureau.</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b="1">
                <a:solidFill>
                  <a:schemeClr val="tx1">
                    <a:lumMod val="85000"/>
                    <a:lumOff val="15000"/>
                  </a:schemeClr>
                </a:solidFill>
              </a:rPr>
              <a:t> </a:t>
            </a:r>
            <a:r>
              <a:rPr lang="en-US" sz="1400">
                <a:solidFill>
                  <a:schemeClr val="tx1">
                    <a:lumMod val="85000"/>
                    <a:lumOff val="15000"/>
                  </a:schemeClr>
                </a:solidFill>
              </a:rPr>
              <a:t>Orlans, V., and Edwards, D. (1997) ‘Fosus and process in supervision’</a:t>
            </a:r>
          </a:p>
          <a:p>
            <a:pPr defTabSz="914400">
              <a:lnSpc>
                <a:spcPct val="85000"/>
              </a:lnSpc>
              <a:buFont typeface="Arial" pitchFamily="34" charset="0"/>
              <a:buChar char=" "/>
            </a:pPr>
            <a:r>
              <a:rPr lang="en-US" sz="1400" b="1" i="1">
                <a:solidFill>
                  <a:schemeClr val="tx1">
                    <a:lumMod val="85000"/>
                    <a:lumOff val="15000"/>
                  </a:schemeClr>
                </a:solidFill>
              </a:rPr>
              <a:t>British Journal of Guidance and Counselling </a:t>
            </a:r>
            <a:r>
              <a:rPr lang="en-US" sz="1400">
                <a:solidFill>
                  <a:schemeClr val="tx1">
                    <a:lumMod val="85000"/>
                    <a:lumOff val="15000"/>
                  </a:schemeClr>
                </a:solidFill>
              </a:rPr>
              <a:t>Vol 25(3), pp. 409-415.</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a:solidFill>
                  <a:schemeClr val="tx1">
                    <a:lumMod val="85000"/>
                    <a:lumOff val="15000"/>
                  </a:schemeClr>
                </a:solidFill>
              </a:rPr>
              <a:t>Payne, C. and Scott, T. (1982) </a:t>
            </a:r>
            <a:r>
              <a:rPr lang="en-US" sz="1400" b="1" i="1">
                <a:solidFill>
                  <a:schemeClr val="tx1">
                    <a:lumMod val="85000"/>
                    <a:lumOff val="15000"/>
                  </a:schemeClr>
                </a:solidFill>
              </a:rPr>
              <a:t>Developing Supervision of Teams in</a:t>
            </a:r>
          </a:p>
          <a:p>
            <a:pPr defTabSz="914400">
              <a:lnSpc>
                <a:spcPct val="85000"/>
              </a:lnSpc>
              <a:buFont typeface="Arial" pitchFamily="34" charset="0"/>
              <a:buChar char=" "/>
            </a:pPr>
            <a:r>
              <a:rPr lang="en-US" sz="1400" b="1" i="1">
                <a:solidFill>
                  <a:schemeClr val="tx1">
                    <a:lumMod val="85000"/>
                    <a:lumOff val="15000"/>
                  </a:schemeClr>
                </a:solidFill>
              </a:rPr>
              <a:t>Field and Residential Social Work </a:t>
            </a:r>
            <a:r>
              <a:rPr lang="en-US" sz="1400">
                <a:solidFill>
                  <a:schemeClr val="tx1">
                    <a:lumMod val="85000"/>
                    <a:lumOff val="15000"/>
                  </a:schemeClr>
                </a:solidFill>
              </a:rPr>
              <a:t>London: National Institute of Social</a:t>
            </a:r>
          </a:p>
          <a:p>
            <a:pPr defTabSz="914400">
              <a:lnSpc>
                <a:spcPct val="85000"/>
              </a:lnSpc>
              <a:buFont typeface="Arial" pitchFamily="34" charset="0"/>
              <a:buChar char=" "/>
            </a:pPr>
            <a:r>
              <a:rPr lang="en-US" sz="1400">
                <a:solidFill>
                  <a:schemeClr val="tx1">
                    <a:lumMod val="85000"/>
                    <a:lumOff val="15000"/>
                  </a:schemeClr>
                </a:solidFill>
              </a:rPr>
              <a:t>Work, Paper No 12.</a:t>
            </a:r>
          </a:p>
          <a:p>
            <a:pPr defTabSz="914400">
              <a:lnSpc>
                <a:spcPct val="85000"/>
              </a:lnSpc>
              <a:buFont typeface="Arial" pitchFamily="34" charset="0"/>
              <a:buChar char=" "/>
            </a:pPr>
            <a:r>
              <a:rPr lang="en-US" sz="1400">
                <a:solidFill>
                  <a:schemeClr val="tx1">
                    <a:lumMod val="85000"/>
                    <a:lumOff val="15000"/>
                  </a:schemeClr>
                </a:solidFill>
              </a:rPr>
              <a:t>Proctor, B. (1987) </a:t>
            </a:r>
            <a:r>
              <a:rPr lang="en-US" sz="1400" i="1">
                <a:solidFill>
                  <a:schemeClr val="tx1">
                    <a:lumMod val="85000"/>
                    <a:lumOff val="15000"/>
                  </a:schemeClr>
                </a:solidFill>
              </a:rPr>
              <a:t>‘A Co-operative Exercise in Accountability’ </a:t>
            </a:r>
            <a:r>
              <a:rPr lang="en-US" sz="1400">
                <a:solidFill>
                  <a:schemeClr val="tx1">
                    <a:lumMod val="85000"/>
                    <a:lumOff val="15000"/>
                  </a:schemeClr>
                </a:solidFill>
              </a:rPr>
              <a:t>IN Marken,</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a:solidFill>
                  <a:schemeClr val="tx1">
                    <a:lumMod val="85000"/>
                    <a:lumOff val="15000"/>
                  </a:schemeClr>
                </a:solidFill>
              </a:rPr>
              <a:t>M. and Payne, M. (eds) </a:t>
            </a:r>
            <a:r>
              <a:rPr lang="en-US" sz="1400" b="1" i="1">
                <a:solidFill>
                  <a:schemeClr val="tx1">
                    <a:lumMod val="85000"/>
                    <a:lumOff val="15000"/>
                  </a:schemeClr>
                </a:solidFill>
              </a:rPr>
              <a:t>Enabling and Ensuring - Supervision in</a:t>
            </a:r>
          </a:p>
          <a:p>
            <a:pPr defTabSz="914400">
              <a:lnSpc>
                <a:spcPct val="85000"/>
              </a:lnSpc>
              <a:buFont typeface="Arial" pitchFamily="34" charset="0"/>
              <a:buChar char=" "/>
            </a:pPr>
            <a:r>
              <a:rPr lang="en-US" sz="1400" b="1" i="1">
                <a:solidFill>
                  <a:schemeClr val="tx1">
                    <a:lumMod val="85000"/>
                    <a:lumOff val="15000"/>
                  </a:schemeClr>
                </a:solidFill>
              </a:rPr>
              <a:t>Practice </a:t>
            </a:r>
            <a:r>
              <a:rPr lang="en-US" sz="1400">
                <a:solidFill>
                  <a:schemeClr val="tx1">
                    <a:lumMod val="85000"/>
                    <a:lumOff val="15000"/>
                  </a:schemeClr>
                </a:solidFill>
              </a:rPr>
              <a:t>Leicester: National Youth Bureau.</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a:solidFill>
                  <a:schemeClr val="tx1">
                    <a:lumMod val="85000"/>
                    <a:lumOff val="15000"/>
                  </a:schemeClr>
                </a:solidFill>
              </a:rPr>
              <a:t>Shohet, R. and Wilmot, J. (1991) </a:t>
            </a:r>
            <a:r>
              <a:rPr lang="en-US" sz="1400" i="1">
                <a:solidFill>
                  <a:schemeClr val="tx1">
                    <a:lumMod val="85000"/>
                    <a:lumOff val="15000"/>
                  </a:schemeClr>
                </a:solidFill>
              </a:rPr>
              <a:t>‘The Key Issue in the Supervision of</a:t>
            </a:r>
          </a:p>
          <a:p>
            <a:pPr defTabSz="914400">
              <a:lnSpc>
                <a:spcPct val="85000"/>
              </a:lnSpc>
              <a:buFont typeface="Arial" pitchFamily="34" charset="0"/>
              <a:buChar char=" "/>
            </a:pPr>
            <a:r>
              <a:rPr lang="en-US" sz="1400" i="1">
                <a:solidFill>
                  <a:schemeClr val="tx1">
                    <a:lumMod val="85000"/>
                    <a:lumOff val="15000"/>
                  </a:schemeClr>
                </a:solidFill>
              </a:rPr>
              <a:t>Counsellors: The Supervisory Relationship’ </a:t>
            </a:r>
            <a:r>
              <a:rPr lang="en-US" sz="1400">
                <a:solidFill>
                  <a:schemeClr val="tx1">
                    <a:lumMod val="85000"/>
                    <a:lumOff val="15000"/>
                  </a:schemeClr>
                </a:solidFill>
              </a:rPr>
              <a:t>IN Dryden, W. and Thorne, B.</a:t>
            </a:r>
          </a:p>
          <a:p>
            <a:pPr defTabSz="914400">
              <a:lnSpc>
                <a:spcPct val="85000"/>
              </a:lnSpc>
              <a:buFont typeface="Arial" pitchFamily="34" charset="0"/>
              <a:buChar char=" "/>
            </a:pPr>
            <a:r>
              <a:rPr lang="en-US" sz="1400">
                <a:solidFill>
                  <a:schemeClr val="tx1">
                    <a:lumMod val="85000"/>
                    <a:lumOff val="15000"/>
                  </a:schemeClr>
                </a:solidFill>
              </a:rPr>
              <a:t>(eds) </a:t>
            </a:r>
            <a:r>
              <a:rPr lang="en-US" sz="1400" b="1" i="1">
                <a:solidFill>
                  <a:schemeClr val="tx1">
                    <a:lumMod val="85000"/>
                    <a:lumOff val="15000"/>
                  </a:schemeClr>
                </a:solidFill>
              </a:rPr>
              <a:t>Training and Supervision for Counselling in Action </a:t>
            </a:r>
            <a:r>
              <a:rPr lang="en-US" sz="1400">
                <a:solidFill>
                  <a:schemeClr val="tx1">
                    <a:lumMod val="85000"/>
                    <a:lumOff val="15000"/>
                  </a:schemeClr>
                </a:solidFill>
              </a:rPr>
              <a:t>London:</a:t>
            </a:r>
          </a:p>
          <a:p>
            <a:pPr defTabSz="914400">
              <a:lnSpc>
                <a:spcPct val="85000"/>
              </a:lnSpc>
              <a:buFont typeface="Arial" pitchFamily="34" charset="0"/>
              <a:buChar char=" "/>
            </a:pPr>
            <a:r>
              <a:rPr lang="en-US" sz="1400">
                <a:solidFill>
                  <a:schemeClr val="tx1">
                    <a:lumMod val="85000"/>
                    <a:lumOff val="15000"/>
                  </a:schemeClr>
                </a:solidFill>
              </a:rPr>
              <a:t>Sage Publications.</a:t>
            </a: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endParaRPr lang="en-US" sz="1400">
              <a:solidFill>
                <a:schemeClr val="tx1">
                  <a:lumMod val="85000"/>
                  <a:lumOff val="15000"/>
                </a:schemeClr>
              </a:solidFill>
            </a:endParaRPr>
          </a:p>
          <a:p>
            <a:pPr defTabSz="914400">
              <a:lnSpc>
                <a:spcPct val="85000"/>
              </a:lnSpc>
              <a:buFont typeface="Arial" pitchFamily="34" charset="0"/>
              <a:buChar char=" "/>
            </a:pPr>
            <a:r>
              <a:rPr lang="en-US" sz="1400" b="1">
                <a:solidFill>
                  <a:schemeClr val="tx1">
                    <a:lumMod val="85000"/>
                    <a:lumOff val="15000"/>
                  </a:schemeClr>
                </a:solidFill>
              </a:rPr>
              <a:t>T</a:t>
            </a:r>
            <a:r>
              <a:rPr lang="en-US" sz="1400">
                <a:solidFill>
                  <a:schemeClr val="tx1">
                    <a:lumMod val="85000"/>
                    <a:lumOff val="15000"/>
                  </a:schemeClr>
                </a:solidFill>
              </a:rPr>
              <a:t>owle, C. (1963) cited in Davies Jones, H. </a:t>
            </a:r>
            <a:r>
              <a:rPr lang="en-US" sz="1400" i="1">
                <a:solidFill>
                  <a:schemeClr val="tx1">
                    <a:lumMod val="85000"/>
                    <a:lumOff val="15000"/>
                  </a:schemeClr>
                </a:solidFill>
              </a:rPr>
              <a:t>'Supervision: an educational</a:t>
            </a:r>
          </a:p>
          <a:p>
            <a:pPr defTabSz="914400">
              <a:lnSpc>
                <a:spcPct val="85000"/>
              </a:lnSpc>
              <a:buFont typeface="Arial" pitchFamily="34" charset="0"/>
              <a:buChar char=" "/>
            </a:pPr>
            <a:r>
              <a:rPr lang="en-US" sz="1400" i="1">
                <a:solidFill>
                  <a:schemeClr val="tx1">
                    <a:lumMod val="85000"/>
                    <a:lumOff val="15000"/>
                  </a:schemeClr>
                </a:solidFill>
              </a:rPr>
              <a:t>process' </a:t>
            </a:r>
            <a:r>
              <a:rPr lang="en-US" sz="1400">
                <a:solidFill>
                  <a:schemeClr val="tx1">
                    <a:lumMod val="85000"/>
                    <a:lumOff val="15000"/>
                  </a:schemeClr>
                </a:solidFill>
              </a:rPr>
              <a:t>IN McGregor McMaster, J. (eds) (1982) </a:t>
            </a:r>
            <a:r>
              <a:rPr lang="en-US" sz="1400" b="1" i="1">
                <a:solidFill>
                  <a:schemeClr val="tx1">
                    <a:lumMod val="85000"/>
                    <a:lumOff val="15000"/>
                  </a:schemeClr>
                </a:solidFill>
              </a:rPr>
              <a:t>Skills in Social and</a:t>
            </a:r>
          </a:p>
          <a:p>
            <a:pPr defTabSz="914400">
              <a:lnSpc>
                <a:spcPct val="85000"/>
              </a:lnSpc>
              <a:buFont typeface="Arial" pitchFamily="34" charset="0"/>
              <a:buChar char=" "/>
            </a:pPr>
            <a:r>
              <a:rPr lang="en-US" sz="1400" b="1" i="1">
                <a:solidFill>
                  <a:schemeClr val="tx1">
                    <a:lumMod val="85000"/>
                    <a:lumOff val="15000"/>
                  </a:schemeClr>
                </a:solidFill>
              </a:rPr>
              <a:t>Educational Caring </a:t>
            </a:r>
            <a:r>
              <a:rPr lang="en-US" sz="1400">
                <a:solidFill>
                  <a:schemeClr val="tx1">
                    <a:lumMod val="85000"/>
                    <a:lumOff val="15000"/>
                  </a:schemeClr>
                </a:solidFill>
              </a:rPr>
              <a:t>Gower.</a:t>
            </a:r>
          </a:p>
          <a:p>
            <a:pPr defTabSz="914400">
              <a:lnSpc>
                <a:spcPct val="85000"/>
              </a:lnSpc>
              <a:buFont typeface="Arial" pitchFamily="34" charset="0"/>
              <a:buChar char=" "/>
            </a:pPr>
            <a:endParaRPr lang="en-US" sz="1400">
              <a:solidFill>
                <a:schemeClr val="tx1">
                  <a:lumMod val="85000"/>
                  <a:lumOff val="15000"/>
                </a:schemeClr>
              </a:solidFill>
            </a:endParaRPr>
          </a:p>
        </p:txBody>
      </p:sp>
    </p:spTree>
    <p:extLst>
      <p:ext uri="{BB962C8B-B14F-4D97-AF65-F5344CB8AC3E}">
        <p14:creationId xmlns:p14="http://schemas.microsoft.com/office/powerpoint/2010/main" val="222704434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otalTime>0</TotalTime>
  <Words>2497</Words>
  <Application>Microsoft Office PowerPoint</Application>
  <PresentationFormat>Widescreen</PresentationFormat>
  <Paragraphs>240</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Arial</vt:lpstr>
      <vt:lpstr>Calibri Light</vt:lpstr>
      <vt:lpstr>Metropolitan</vt:lpstr>
      <vt:lpstr>What is Supervision?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Supervision?</dc:title>
  <dc:creator>new</dc:creator>
  <cp:lastModifiedBy>Darren O'Connor</cp:lastModifiedBy>
  <cp:revision>1</cp:revision>
  <dcterms:created xsi:type="dcterms:W3CDTF">2021-11-01T11:19:58Z</dcterms:created>
  <dcterms:modified xsi:type="dcterms:W3CDTF">2025-10-20T11:08:28Z</dcterms:modified>
</cp:coreProperties>
</file>