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4"/>
  </p:notesMasterIdLst>
  <p:sldIdLst>
    <p:sldId id="257" r:id="rId5"/>
    <p:sldId id="259" r:id="rId6"/>
    <p:sldId id="260" r:id="rId7"/>
    <p:sldId id="261" r:id="rId8"/>
    <p:sldId id="300" r:id="rId9"/>
    <p:sldId id="301" r:id="rId10"/>
    <p:sldId id="303" r:id="rId11"/>
    <p:sldId id="289" r:id="rId12"/>
    <p:sldId id="290" r:id="rId13"/>
    <p:sldId id="267" r:id="rId14"/>
    <p:sldId id="268" r:id="rId15"/>
    <p:sldId id="295" r:id="rId16"/>
    <p:sldId id="274" r:id="rId17"/>
    <p:sldId id="281" r:id="rId18"/>
    <p:sldId id="291" r:id="rId19"/>
    <p:sldId id="302" r:id="rId20"/>
    <p:sldId id="282" r:id="rId21"/>
    <p:sldId id="304" r:id="rId22"/>
    <p:sldId id="293" r:id="rId23"/>
    <p:sldId id="294" r:id="rId24"/>
    <p:sldId id="296" r:id="rId25"/>
    <p:sldId id="297" r:id="rId26"/>
    <p:sldId id="271" r:id="rId27"/>
    <p:sldId id="264" r:id="rId28"/>
    <p:sldId id="298" r:id="rId29"/>
    <p:sldId id="305" r:id="rId30"/>
    <p:sldId id="283" r:id="rId31"/>
    <p:sldId id="299" r:id="rId32"/>
    <p:sldId id="28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D1F643-0E23-49ED-A30F-3EE0D047766E}" v="13" dt="2024-03-20T19:21:32.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429" autoAdjust="0"/>
  </p:normalViewPr>
  <p:slideViewPr>
    <p:cSldViewPr snapToGrid="0">
      <p:cViewPr varScale="1">
        <p:scale>
          <a:sx n="91" d="100"/>
          <a:sy n="91" d="100"/>
        </p:scale>
        <p:origin x="5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D118F-9C41-4D87-9134-F6C157A04926}"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1B5B7F-AD88-48C8-8AB9-E32EC96C6AA4}" type="slidenum">
              <a:rPr lang="en-GB" smtClean="0"/>
              <a:t>‹#›</a:t>
            </a:fld>
            <a:endParaRPr lang="en-GB"/>
          </a:p>
        </p:txBody>
      </p:sp>
    </p:spTree>
    <p:extLst>
      <p:ext uri="{BB962C8B-B14F-4D97-AF65-F5344CB8AC3E}">
        <p14:creationId xmlns:p14="http://schemas.microsoft.com/office/powerpoint/2010/main" val="4249174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forestschoolassociation.org/forest-school-qualification/"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lotc.org.uk/"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www.hse.gov.uk/" TargetMode="External"/><Relationship Id="rId5" Type="http://schemas.openxmlformats.org/officeDocument/2006/relationships/hyperlink" Target="https://www.forestschoolassociation.org/forest-school-qualification/" TargetMode="External"/><Relationship Id="rId4" Type="http://schemas.openxmlformats.org/officeDocument/2006/relationships/hyperlink" Target="http://www.outdoor-learning.or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https://forestschoolassociation.org/history-of-forest-school/</a:t>
            </a:r>
          </a:p>
        </p:txBody>
      </p:sp>
      <p:sp>
        <p:nvSpPr>
          <p:cNvPr id="4" name="Slide Number Placeholder 3"/>
          <p:cNvSpPr>
            <a:spLocks noGrp="1"/>
          </p:cNvSpPr>
          <p:nvPr>
            <p:ph type="sldNum" sz="quarter" idx="5"/>
          </p:nvPr>
        </p:nvSpPr>
        <p:spPr/>
        <p:txBody>
          <a:bodyPr/>
          <a:lstStyle/>
          <a:p>
            <a:fld id="{5B1FCD13-F33E-4716-82DC-743F2C76AF32}" type="slidenum">
              <a:rPr lang="en-GB" smtClean="0"/>
              <a:t>8</a:t>
            </a:fld>
            <a:endParaRPr lang="en-GB"/>
          </a:p>
        </p:txBody>
      </p:sp>
    </p:spTree>
    <p:extLst>
      <p:ext uri="{BB962C8B-B14F-4D97-AF65-F5344CB8AC3E}">
        <p14:creationId xmlns:p14="http://schemas.microsoft.com/office/powerpoint/2010/main" val="3060697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Principles and criteria for good practice </a:t>
            </a:r>
            <a:endParaRPr lang="en-US" dirty="0"/>
          </a:p>
          <a:p>
            <a:r>
              <a:rPr lang="en-US" b="1" dirty="0"/>
              <a:t>Principle 1: Forest School is a long-term process of frequent and regular sessions in a woodland or natural environment, rather than a one-off visit. Planning, adaptation, observations and reviewing are integral elements of Forest School.</a:t>
            </a:r>
            <a:endParaRPr lang="en-GB" dirty="0"/>
          </a:p>
          <a:p>
            <a:r>
              <a:rPr lang="en-US" dirty="0"/>
              <a:t>• Forest School takes place regularly, ideally at least every other week, with the same group of learners, over an extended period of time, if practicable encompassing the seasons.</a:t>
            </a:r>
            <a:endParaRPr lang="en-GB" dirty="0"/>
          </a:p>
          <a:p>
            <a:r>
              <a:rPr lang="en-US" dirty="0"/>
              <a:t>• A Forest School </a:t>
            </a:r>
            <a:r>
              <a:rPr lang="en-US" dirty="0" err="1"/>
              <a:t>programme</a:t>
            </a:r>
            <a:r>
              <a:rPr lang="en-US" dirty="0"/>
              <a:t> has a structure which is based on the observations and collaborative work between learners and practitioners. This structure should clearly demonstrate progression of learning.</a:t>
            </a:r>
            <a:endParaRPr lang="en-GB" dirty="0"/>
          </a:p>
          <a:p>
            <a:r>
              <a:rPr lang="en-US" dirty="0"/>
              <a:t>• The initial sessions of any </a:t>
            </a:r>
            <a:r>
              <a:rPr lang="en-US" dirty="0" err="1"/>
              <a:t>programme</a:t>
            </a:r>
            <a:r>
              <a:rPr lang="en-US" dirty="0"/>
              <a:t> establish physical and </a:t>
            </a:r>
            <a:r>
              <a:rPr lang="en-US" dirty="0" err="1"/>
              <a:t>behavioural</a:t>
            </a:r>
            <a:r>
              <a:rPr lang="en-US" dirty="0"/>
              <a:t> boundaries as well as making initial observations on which to base future </a:t>
            </a:r>
            <a:r>
              <a:rPr lang="en-US" dirty="0" err="1"/>
              <a:t>programme</a:t>
            </a:r>
            <a:r>
              <a:rPr lang="en-US" dirty="0"/>
              <a:t> development.</a:t>
            </a:r>
            <a:br>
              <a:rPr lang="en-US" dirty="0">
                <a:cs typeface="+mn-lt"/>
              </a:rPr>
            </a:br>
            <a:br>
              <a:rPr lang="en-US" dirty="0">
                <a:cs typeface="+mn-lt"/>
              </a:rPr>
            </a:br>
            <a:endParaRPr lang="en-US" dirty="0"/>
          </a:p>
          <a:p>
            <a:r>
              <a:rPr lang="en-US" b="1" dirty="0"/>
              <a:t>Principle 2: Forest School takes place in a woodland or natural wooded environment to support the development of a relationship between the learner and the natural world.</a:t>
            </a:r>
            <a:endParaRPr lang="en-GB" dirty="0"/>
          </a:p>
          <a:p>
            <a:r>
              <a:rPr lang="en-US" dirty="0"/>
              <a:t>• Whilst woodland is the ideal environment for Forest School, many other sites, some with only a few trees, are able to support good Forest School practice.</a:t>
            </a:r>
            <a:endParaRPr lang="en-GB" dirty="0"/>
          </a:p>
          <a:p>
            <a:r>
              <a:rPr lang="en-US" dirty="0"/>
              <a:t>• The woodland is ideally suited to match the needs of the </a:t>
            </a:r>
            <a:r>
              <a:rPr lang="en-US" dirty="0" err="1"/>
              <a:t>programme</a:t>
            </a:r>
            <a:r>
              <a:rPr lang="en-US" dirty="0"/>
              <a:t> and the learners, providing them with the space and environment in which to explore and discover.</a:t>
            </a:r>
            <a:endParaRPr lang="en-GB" dirty="0"/>
          </a:p>
          <a:p>
            <a:r>
              <a:rPr lang="en-US" dirty="0"/>
              <a:t>• A Forest School </a:t>
            </a:r>
            <a:r>
              <a:rPr lang="en-US" dirty="0" err="1"/>
              <a:t>programme</a:t>
            </a:r>
            <a:r>
              <a:rPr lang="en-US" dirty="0"/>
              <a:t> constantly monitors its ecological impact and works within a sustainable site management plan agreed between the landowner/ manager, the forest school practitioner and the learners.</a:t>
            </a:r>
            <a:endParaRPr lang="en-GB" dirty="0"/>
          </a:p>
          <a:p>
            <a:r>
              <a:rPr lang="en-US" dirty="0"/>
              <a:t>• Forest School aims to foster a relationship with nature through regular personal experiences in order to develop long-term, environmentally sustainable attitudes and practices in staff, learners and the wider community.</a:t>
            </a:r>
            <a:endParaRPr lang="en-GB" dirty="0"/>
          </a:p>
          <a:p>
            <a:r>
              <a:rPr lang="en-US" dirty="0"/>
              <a:t>• Forest School uses natural resources for inspiration, to enable ideas and to encourage intrinsic motivation. </a:t>
            </a:r>
            <a:br>
              <a:rPr lang="en-US" dirty="0">
                <a:cs typeface="+mn-lt"/>
              </a:rPr>
            </a:br>
            <a:br>
              <a:rPr lang="en-US" dirty="0">
                <a:cs typeface="+mn-lt"/>
              </a:rPr>
            </a:br>
            <a:endParaRPr lang="en-US" dirty="0"/>
          </a:p>
          <a:p>
            <a:r>
              <a:rPr lang="en-US" b="1" dirty="0"/>
              <a:t>Principle 3: Forest School aims to promote the holistic development of all those involved, fostering resilient, confident, independent and creative learners</a:t>
            </a:r>
            <a:endParaRPr lang="en-GB" dirty="0"/>
          </a:p>
          <a:p>
            <a:r>
              <a:rPr lang="en-US" dirty="0"/>
              <a:t>• Where appropriate, the Forest School leader will aim to link experiences at Forest School to home, work and /or school education</a:t>
            </a:r>
            <a:endParaRPr lang="en-GB" dirty="0"/>
          </a:p>
          <a:p>
            <a:r>
              <a:rPr lang="en-US" dirty="0"/>
              <a:t>• Forest School </a:t>
            </a:r>
            <a:r>
              <a:rPr lang="en-US" dirty="0" err="1"/>
              <a:t>programmes</a:t>
            </a:r>
            <a:r>
              <a:rPr lang="en-US" dirty="0"/>
              <a:t> aim to develop, where appropriate, the physical, social, cognitive, linguistic, emotional and spiritual aspects of the learner.</a:t>
            </a:r>
            <a:endParaRPr lang="en-GB" dirty="0"/>
          </a:p>
          <a:p>
            <a:r>
              <a:rPr lang="en-US" dirty="0"/>
              <a:t> </a:t>
            </a:r>
            <a:endParaRPr lang="en-GB" dirty="0"/>
          </a:p>
          <a:p>
            <a:br>
              <a:rPr lang="en-US" dirty="0">
                <a:cs typeface="+mn-lt"/>
              </a:rPr>
            </a:br>
            <a:br>
              <a:rPr lang="en-US" dirty="0">
                <a:cs typeface="+mn-lt"/>
              </a:rPr>
            </a:br>
            <a:br>
              <a:rPr lang="en-US" dirty="0">
                <a:cs typeface="+mn-lt"/>
              </a:rPr>
            </a:br>
            <a:r>
              <a:rPr lang="en-US" b="1" dirty="0"/>
              <a:t>Principle 4: Forest School offers learners the opportunity to take supported risks appropriate to the environment and to themselves.</a:t>
            </a:r>
            <a:endParaRPr lang="en-GB" dirty="0"/>
          </a:p>
          <a:p>
            <a:r>
              <a:rPr lang="en-US" dirty="0"/>
              <a:t>• Forest School opportunities are designed to build on an individual’s innate motivation, positive attitudes and/or interests.</a:t>
            </a:r>
            <a:endParaRPr lang="en-GB" dirty="0"/>
          </a:p>
          <a:p>
            <a:r>
              <a:rPr lang="en-US" dirty="0"/>
              <a:t>• Forest School uses tools and fires only where deemed appropriate to the learners, and dependent on completion of a baseline risk assessment.</a:t>
            </a:r>
            <a:endParaRPr lang="en-GB" dirty="0"/>
          </a:p>
          <a:p>
            <a:r>
              <a:rPr lang="en-US" dirty="0"/>
              <a:t>• Any Forest School experience follows a Risk–Benefit process managed jointly by the practitioner and learner that is tailored to the developmental stage of the learner.</a:t>
            </a:r>
            <a:br>
              <a:rPr lang="en-US" dirty="0">
                <a:cs typeface="+mn-lt"/>
              </a:rPr>
            </a:br>
            <a:br>
              <a:rPr lang="en-US" dirty="0">
                <a:cs typeface="+mn-lt"/>
              </a:rPr>
            </a:br>
            <a:endParaRPr lang="en-US" dirty="0"/>
          </a:p>
          <a:p>
            <a:r>
              <a:rPr lang="en-US" b="1" dirty="0"/>
              <a:t>5. Forest School is run by qualified Forest School practitioners who continuously maintain and develop their professional practice.</a:t>
            </a:r>
            <a:endParaRPr lang="en-GB" dirty="0"/>
          </a:p>
          <a:p>
            <a:r>
              <a:rPr lang="en-US" dirty="0"/>
              <a:t>• Forest School is led by qualified Forest School practitioners, who are required to hold a minimum of an accredited Level 3 Forest School qualification. Find more information on Forest School qualifications </a:t>
            </a:r>
            <a:r>
              <a:rPr lang="en-US" dirty="0">
                <a:hlinkClick r:id="rId3"/>
              </a:rPr>
              <a:t>here</a:t>
            </a:r>
            <a:r>
              <a:rPr lang="en-US" dirty="0"/>
              <a:t>.</a:t>
            </a:r>
            <a:endParaRPr lang="en-GB" dirty="0"/>
          </a:p>
          <a:p>
            <a:r>
              <a:rPr lang="en-US" dirty="0"/>
              <a:t>• There is a high ratio of practitioner/adults to learners.</a:t>
            </a:r>
            <a:endParaRPr lang="en-GB" dirty="0"/>
          </a:p>
          <a:p>
            <a:r>
              <a:rPr lang="en-US" dirty="0"/>
              <a:t>• Practitioners and adults regularly helping at Forest School are subject to relevant checks into their suitability to have prolonged contact with children, young people and vulnerable people.</a:t>
            </a:r>
            <a:endParaRPr lang="en-GB" dirty="0"/>
          </a:p>
          <a:p>
            <a:r>
              <a:rPr lang="en-US" dirty="0"/>
              <a:t>• Practitioners need to hold an up-to-date first aid qualification, which includes </a:t>
            </a:r>
            <a:r>
              <a:rPr lang="en-US" dirty="0" err="1"/>
              <a:t>paediatric</a:t>
            </a:r>
            <a:r>
              <a:rPr lang="en-US" dirty="0"/>
              <a:t> (if appropriate) and outdoor elements.</a:t>
            </a:r>
            <a:endParaRPr lang="en-GB" dirty="0"/>
          </a:p>
          <a:p>
            <a:r>
              <a:rPr lang="en-US" dirty="0"/>
              <a:t>• Forest School is backed by relevant working documents, which contain all the policies and procedures required for running Forest School and which establish the roles and responsibilities of staff and volunteers.</a:t>
            </a:r>
            <a:endParaRPr lang="en-GB" dirty="0"/>
          </a:p>
          <a:p>
            <a:r>
              <a:rPr lang="en-US" dirty="0"/>
              <a:t>• The Forest School leader is a reflective practitioner and sees themselves, therefore, as a learner too.</a:t>
            </a:r>
            <a:br>
              <a:rPr lang="en-US" dirty="0">
                <a:cs typeface="+mn-lt"/>
              </a:rPr>
            </a:br>
            <a:br>
              <a:rPr lang="en-US" dirty="0">
                <a:cs typeface="+mn-lt"/>
              </a:rPr>
            </a:br>
            <a:endParaRPr lang="en-US" dirty="0"/>
          </a:p>
          <a:p>
            <a:r>
              <a:rPr lang="en-US" b="1" dirty="0"/>
              <a:t>6. Forest School uses a range of learner-</a:t>
            </a:r>
            <a:r>
              <a:rPr lang="en-US" b="1" dirty="0" err="1"/>
              <a:t>centred</a:t>
            </a:r>
            <a:r>
              <a:rPr lang="en-US" b="1" dirty="0"/>
              <a:t> processes to create a community for development and learning</a:t>
            </a:r>
            <a:endParaRPr lang="en-GB" dirty="0"/>
          </a:p>
          <a:p>
            <a:r>
              <a:rPr lang="en-US" dirty="0"/>
              <a:t>• A learner-</a:t>
            </a:r>
            <a:r>
              <a:rPr lang="en-US" dirty="0" err="1"/>
              <a:t>centred</a:t>
            </a:r>
            <a:r>
              <a:rPr lang="en-US" dirty="0"/>
              <a:t> pedagogical approach is employed by Forest School that is responsive to the needs and interests of learners.</a:t>
            </a:r>
            <a:endParaRPr lang="en-GB" dirty="0"/>
          </a:p>
          <a:p>
            <a:r>
              <a:rPr lang="en-US" dirty="0"/>
              <a:t>• The Practitioner models the pedagogy, which they promote during their </a:t>
            </a:r>
            <a:r>
              <a:rPr lang="en-US" dirty="0" err="1"/>
              <a:t>programmes</a:t>
            </a:r>
            <a:r>
              <a:rPr lang="en-US" dirty="0"/>
              <a:t> through careful planning, appropriate dialogue and relationship building.</a:t>
            </a:r>
            <a:endParaRPr lang="en-GB" dirty="0"/>
          </a:p>
          <a:p>
            <a:r>
              <a:rPr lang="en-US" dirty="0"/>
              <a:t>• Play and choice are an integral part of the Forest School learning process, and play is </a:t>
            </a:r>
            <a:r>
              <a:rPr lang="en-US" dirty="0" err="1"/>
              <a:t>recognised</a:t>
            </a:r>
            <a:r>
              <a:rPr lang="en-US" dirty="0"/>
              <a:t> as vital to learning and development at Forest School.</a:t>
            </a:r>
            <a:endParaRPr lang="en-GB" dirty="0"/>
          </a:p>
          <a:p>
            <a:r>
              <a:rPr lang="en-US" dirty="0"/>
              <a:t>• Forest School provides a stimulus for all learning preferences and dispositions.</a:t>
            </a:r>
            <a:endParaRPr lang="en-GB" dirty="0"/>
          </a:p>
          <a:p>
            <a:r>
              <a:rPr lang="en-US" dirty="0"/>
              <a:t>• Reflective practice is a feature of each session to ensure learners and practitioners can understand their achievements, develop emotional intelligence and plan for the future.</a:t>
            </a:r>
            <a:endParaRPr lang="en-GB" dirty="0"/>
          </a:p>
          <a:p>
            <a:r>
              <a:rPr lang="en-US" dirty="0"/>
              <a:t>• Practitioner observation is an important element of Forest School pedagogy. Observations feed into ‘scaffolding’ and tailoring experiences to learning and development at Forest School.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5B1FCD13-F33E-4716-82DC-743F2C76AF32}" type="slidenum">
              <a:rPr lang="en-GB" smtClean="0"/>
              <a:t>13</a:t>
            </a:fld>
            <a:endParaRPr lang="en-GB"/>
          </a:p>
        </p:txBody>
      </p:sp>
    </p:spTree>
    <p:extLst>
      <p:ext uri="{BB962C8B-B14F-4D97-AF65-F5344CB8AC3E}">
        <p14:creationId xmlns:p14="http://schemas.microsoft.com/office/powerpoint/2010/main" val="1326494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and make notes</a:t>
            </a:r>
          </a:p>
        </p:txBody>
      </p:sp>
      <p:sp>
        <p:nvSpPr>
          <p:cNvPr id="4" name="Slide Number Placeholder 3"/>
          <p:cNvSpPr>
            <a:spLocks noGrp="1"/>
          </p:cNvSpPr>
          <p:nvPr>
            <p:ph type="sldNum" sz="quarter" idx="5"/>
          </p:nvPr>
        </p:nvSpPr>
        <p:spPr/>
        <p:txBody>
          <a:bodyPr/>
          <a:lstStyle/>
          <a:p>
            <a:fld id="{5B1FCD13-F33E-4716-82DC-743F2C76AF32}" type="slidenum">
              <a:rPr lang="en-GB" smtClean="0"/>
              <a:t>15</a:t>
            </a:fld>
            <a:endParaRPr lang="en-GB"/>
          </a:p>
        </p:txBody>
      </p:sp>
    </p:spTree>
    <p:extLst>
      <p:ext uri="{BB962C8B-B14F-4D97-AF65-F5344CB8AC3E}">
        <p14:creationId xmlns:p14="http://schemas.microsoft.com/office/powerpoint/2010/main" val="3531227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1B5B7F-AD88-48C8-8AB9-E32EC96C6AA4}" type="slidenum">
              <a:rPr lang="en-GB" smtClean="0"/>
              <a:t>22</a:t>
            </a:fld>
            <a:endParaRPr lang="en-GB"/>
          </a:p>
        </p:txBody>
      </p:sp>
    </p:spTree>
    <p:extLst>
      <p:ext uri="{BB962C8B-B14F-4D97-AF65-F5344CB8AC3E}">
        <p14:creationId xmlns:p14="http://schemas.microsoft.com/office/powerpoint/2010/main" val="1654022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Myth 1: ‘Forest School is a type of badge that schools can collect, similar to schemes such as “</a:t>
            </a:r>
            <a:r>
              <a:rPr lang="en-US" b="1" dirty="0" err="1"/>
              <a:t>Ecoschools</a:t>
            </a:r>
            <a:r>
              <a:rPr lang="en-US" b="1" dirty="0"/>
              <a:t>” &amp; “Health Schools”‘</a:t>
            </a:r>
            <a:br>
              <a:rPr lang="en-US" b="1" dirty="0">
                <a:cs typeface="+mn-lt"/>
              </a:rPr>
            </a:br>
            <a:r>
              <a:rPr lang="en-US" b="1" dirty="0"/>
              <a:t>Forest School is the name of a specific ethos – a way of working with people in an outdoor natural space for an extended period of time, often a full year. Qualified practitioners carefully facilitate </a:t>
            </a:r>
            <a:r>
              <a:rPr lang="en-US" b="1" dirty="0" err="1"/>
              <a:t>programmes</a:t>
            </a:r>
            <a:r>
              <a:rPr lang="en-US" b="1" dirty="0"/>
              <a:t> which are uniquely tailored to the needs of the individuals within the group and have the fundamental aim of building participants’ self esteem, confidence, independence and creativity. The name does not refer to an actual place; it refers to the philosophy. Forest School </a:t>
            </a:r>
            <a:r>
              <a:rPr lang="en-US" b="1" dirty="0" err="1"/>
              <a:t>programmes</a:t>
            </a:r>
            <a:r>
              <a:rPr lang="en-US" b="1" dirty="0"/>
              <a:t> work in a variety of situations and locations (not just schools). Therefore, it is not possible for schools to become ‘a Forest School’, however schools can provide Forest School </a:t>
            </a:r>
            <a:r>
              <a:rPr lang="en-US" b="1" dirty="0" err="1"/>
              <a:t>programmes</a:t>
            </a:r>
            <a:r>
              <a:rPr lang="en-US" b="1" dirty="0"/>
              <a:t> for their pupils.</a:t>
            </a:r>
            <a:endParaRPr lang="en-US" dirty="0"/>
          </a:p>
          <a:p>
            <a:r>
              <a:rPr lang="en-US" dirty="0"/>
              <a:t>The </a:t>
            </a:r>
            <a:r>
              <a:rPr lang="en-US" dirty="0">
                <a:hlinkClick r:id="rId3"/>
              </a:rPr>
              <a:t>Council for Learning Outside the Classroom</a:t>
            </a:r>
            <a:r>
              <a:rPr lang="en-US" dirty="0"/>
              <a:t> provide a badging scheme for schools to </a:t>
            </a:r>
            <a:r>
              <a:rPr lang="en-US" dirty="0" err="1"/>
              <a:t>recognise</a:t>
            </a:r>
            <a:r>
              <a:rPr lang="en-US" dirty="0"/>
              <a:t> those which are doing quality ‘learning outside the classroom’. Forest School, and other forms of outdoor learning, can help a school gain this quality badge.</a:t>
            </a:r>
            <a:endParaRPr lang="en-GB" dirty="0"/>
          </a:p>
          <a:p>
            <a:r>
              <a:rPr lang="en-US" b="1" dirty="0"/>
              <a:t>Myth 2: ‘If you take groups outside regularly for learning then you must be doing Forest School’</a:t>
            </a:r>
            <a:br>
              <a:rPr lang="en-US" b="1" dirty="0">
                <a:cs typeface="+mn-lt"/>
              </a:rPr>
            </a:br>
            <a:r>
              <a:rPr lang="en-US" b="1" dirty="0"/>
              <a:t>There are many different types of outdoor learning, all of which provide fantastic learning experiences for children and young people. Some examples of other types of outdoor learning are:</a:t>
            </a:r>
            <a:br>
              <a:rPr lang="en-US" b="1" dirty="0">
                <a:cs typeface="+mn-lt"/>
              </a:rPr>
            </a:br>
            <a:r>
              <a:rPr lang="en-US" b="1" dirty="0"/>
              <a:t>• environmental education</a:t>
            </a:r>
            <a:br>
              <a:rPr lang="en-US" b="1" dirty="0">
                <a:cs typeface="+mn-lt"/>
              </a:rPr>
            </a:br>
            <a:r>
              <a:rPr lang="en-US" b="1" dirty="0"/>
              <a:t>• field studies</a:t>
            </a:r>
            <a:br>
              <a:rPr lang="en-US" b="1" dirty="0">
                <a:cs typeface="+mn-lt"/>
              </a:rPr>
            </a:br>
            <a:r>
              <a:rPr lang="en-US" b="1" dirty="0"/>
              <a:t>• bushcraft</a:t>
            </a:r>
            <a:br>
              <a:rPr lang="en-US" b="1" dirty="0">
                <a:cs typeface="+mn-lt"/>
              </a:rPr>
            </a:br>
            <a:r>
              <a:rPr lang="en-US" b="1" dirty="0"/>
              <a:t>• horticulture</a:t>
            </a:r>
            <a:br>
              <a:rPr lang="en-US" b="1" dirty="0">
                <a:cs typeface="+mn-lt"/>
              </a:rPr>
            </a:br>
            <a:r>
              <a:rPr lang="en-US" b="1" dirty="0"/>
              <a:t>• Earth Education</a:t>
            </a:r>
            <a:br>
              <a:rPr lang="en-US" b="1" dirty="0">
                <a:cs typeface="+mn-lt"/>
              </a:rPr>
            </a:br>
            <a:r>
              <a:rPr lang="en-US" b="1" dirty="0"/>
              <a:t>• adventurous activities</a:t>
            </a:r>
            <a:br>
              <a:rPr lang="en-US" b="1" dirty="0">
                <a:cs typeface="+mn-lt"/>
              </a:rPr>
            </a:br>
            <a:r>
              <a:rPr lang="en-US" b="1" dirty="0"/>
              <a:t>• Coyote Mentoring</a:t>
            </a:r>
            <a:endParaRPr lang="en-GB" dirty="0"/>
          </a:p>
          <a:p>
            <a:r>
              <a:rPr lang="en-US" dirty="0"/>
              <a:t>There are many more! All of these approaches have different focuses and underlying aims and therefore will have their own methodologies. Likewise, Forest School also has a distinct ethos that makes it Forest School, just as all the above have key features that make them what they are. Any type of outdoor learning can be done regularly (for example; an after-school bushcraft club once a week, or a year-long gardening project to maintain a school’s growing area), not just Forest School. To be ‘doing Forest School’ the </a:t>
            </a:r>
            <a:r>
              <a:rPr lang="en-US" dirty="0" err="1"/>
              <a:t>programme</a:t>
            </a:r>
            <a:r>
              <a:rPr lang="en-US" dirty="0"/>
              <a:t> being provided would need to follow the philosophy of Forest School, part of which is that it happens over a long period of time. Do remember that the more the variety of outdoor learning approaches a person has experience of the wider the learning opportunities – the greater the diversity the greater the learning potential! Please visit the </a:t>
            </a:r>
            <a:r>
              <a:rPr lang="en-US" dirty="0">
                <a:hlinkClick r:id="rId4"/>
              </a:rPr>
              <a:t>Institute for Outdoor Learning</a:t>
            </a:r>
            <a:r>
              <a:rPr lang="en-US" dirty="0"/>
              <a:t> website for more information about outdoor learning.</a:t>
            </a:r>
            <a:endParaRPr lang="en-GB" dirty="0"/>
          </a:p>
          <a:p>
            <a:r>
              <a:rPr lang="en-US" b="1" dirty="0"/>
              <a:t>Myth 3: ‘I can’t do Forest School because I haven’t got access to a woodland’</a:t>
            </a:r>
            <a:br>
              <a:rPr lang="en-US" b="1" dirty="0">
                <a:cs typeface="+mn-lt"/>
              </a:rPr>
            </a:br>
            <a:r>
              <a:rPr lang="en-US" b="1" dirty="0"/>
              <a:t>It is the philosophy that is the is the essential element of Forest School, not the site. Woodland is an ideal environment as the diversity and abundance of natural resources make it easy to facilitate learner-led discovery. It is perfectly possible to run Forest School in other natural environments, including school grounds, grasslands/meadows, beaches/coastal areas and heathlands. However, in these environments the Forest School leader may need to import materials (such as poles, logs or other natural materials for construction or craft), and make provision for any addition needs posed by the site (for example on exposed landscapes like beaches it may be more important to provide appropriate shelter than in a sheltered woodland site).</a:t>
            </a:r>
            <a:endParaRPr lang="en-GB" dirty="0"/>
          </a:p>
          <a:p>
            <a:r>
              <a:rPr lang="en-US" b="1" dirty="0"/>
              <a:t>Myth 4: ‘You can run Forest School if you have a level 1 Forest School accreditation, as long as you don’t go off site’</a:t>
            </a:r>
            <a:br>
              <a:rPr lang="en-US" b="1" dirty="0">
                <a:cs typeface="+mn-lt"/>
              </a:rPr>
            </a:br>
            <a:r>
              <a:rPr lang="en-US" b="1" dirty="0"/>
              <a:t>The Level 1 accreditation is designed only as an introduction to the Forest School ethos and does not cover any of the leadership aspects of running a Forest School </a:t>
            </a:r>
            <a:r>
              <a:rPr lang="en-US" b="1" dirty="0" err="1"/>
              <a:t>programme</a:t>
            </a:r>
            <a:r>
              <a:rPr lang="en-US" b="1" dirty="0"/>
              <a:t>. Level 3 is the minimum level of accreditation required to deliver Forest School regardless of location. The level 3 training contains assessments of the practitioner’s practical skills and awareness of health and safety, as well as their leadership of groups in the outdoors and ability to facilitate the Forest School ethos. Level 1 and 2 Forest School training do not assess these elements as they are designed as an introduction and for supporting assistants respectively. Please see</a:t>
            </a:r>
            <a:r>
              <a:rPr lang="en-US" dirty="0"/>
              <a:t> </a:t>
            </a:r>
            <a:r>
              <a:rPr lang="en-US" dirty="0">
                <a:hlinkClick r:id="rId5"/>
              </a:rPr>
              <a:t>FS qualifications</a:t>
            </a:r>
            <a:r>
              <a:rPr lang="en-US" dirty="0"/>
              <a:t>.</a:t>
            </a:r>
            <a:endParaRPr lang="en-GB" dirty="0"/>
          </a:p>
          <a:p>
            <a:r>
              <a:rPr lang="en-US" b="1" dirty="0"/>
              <a:t>Myth 5: ‘You have to be a qualified Forest School leader to use tools or fire with children/young people’ (‘and you have to use Tools and Fire to be doing Forest School’)</a:t>
            </a:r>
            <a:br>
              <a:rPr lang="en-US" b="1" dirty="0">
                <a:cs typeface="+mn-lt"/>
              </a:rPr>
            </a:br>
            <a:r>
              <a:rPr lang="en-US" b="1" dirty="0"/>
              <a:t>Tools and fire can be hugely beneficial learning experiences for children and young people, and can be elements within all sorts of outdoor learning approaches, not just Forest School. For example, using tools and fire are key parts of bushcraft and also the scouting movement. However, these types of outdoor learning may introduce and use them differently to Forest School and for different reasons as have different aims and a different philosophy to Forest School. If any teacher or practitioner working with children/young people decides to use tools and/or fire with groups, their employer has a legal responsibility to ensure that health and safety law is adhered to. Legally employers must ensure that any significant risks are managed and that staff have appropriate training, first aid provision, welfare requirements, supervision levels, protective equipment, risk management systems and emergency procedures for all aspects of their job and workplace (this would include the outdoor environment and outdoor learning as well as indoor). Another consideration for employers is that if staff (and learners) are preparing and cooking food on fires, then staff should have an awareness of appropriate food hygiene practices therefore training may be required. It is also important to be aware that legally you must have landowner’s permission to light a fire. Staff have a legal responsibility to follow their employer’s health and safety guidance and report anything that they feel could pose a risk. Please visit the</a:t>
            </a:r>
            <a:r>
              <a:rPr lang="en-US" dirty="0"/>
              <a:t> </a:t>
            </a:r>
            <a:r>
              <a:rPr lang="en-US" dirty="0">
                <a:hlinkClick r:id="rId6"/>
              </a:rPr>
              <a:t>Health and Safety Executive’s website</a:t>
            </a:r>
            <a:r>
              <a:rPr lang="en-US" dirty="0"/>
              <a:t> to find out more about health and safety law.</a:t>
            </a:r>
            <a:endParaRPr lang="en-GB" dirty="0"/>
          </a:p>
          <a:p>
            <a:r>
              <a:rPr lang="en-US" dirty="0"/>
              <a:t>Tools and/or fire may be used within Forest School </a:t>
            </a:r>
            <a:r>
              <a:rPr lang="en-US" dirty="0" err="1"/>
              <a:t>programmes</a:t>
            </a:r>
            <a:r>
              <a:rPr lang="en-US" dirty="0"/>
              <a:t> if the Forest School practitioner decides that the learner/s are ready and there is a reason why acquiring the skills will benefit an area or areas of their development (just the same as any other element being introduced into a Forest School </a:t>
            </a:r>
            <a:r>
              <a:rPr lang="en-US" dirty="0" err="1"/>
              <a:t>programme</a:t>
            </a:r>
            <a:r>
              <a:rPr lang="en-US" dirty="0"/>
              <a:t>). Every Forest School </a:t>
            </a:r>
            <a:r>
              <a:rPr lang="en-US" dirty="0" err="1"/>
              <a:t>programme</a:t>
            </a:r>
            <a:r>
              <a:rPr lang="en-US" dirty="0"/>
              <a:t> is different because it is </a:t>
            </a:r>
            <a:r>
              <a:rPr lang="en-US" dirty="0" err="1"/>
              <a:t>centred</a:t>
            </a:r>
            <a:r>
              <a:rPr lang="en-US" dirty="0"/>
              <a:t> on and guided by the individuals within the group. The learner led ethos means that you cannot say for definite which experiences will be part of the </a:t>
            </a:r>
            <a:r>
              <a:rPr lang="en-US" dirty="0" err="1"/>
              <a:t>programme</a:t>
            </a:r>
            <a:r>
              <a:rPr lang="en-US" dirty="0"/>
              <a:t>, nor when they will be introduced if they are at all. So some Forest School </a:t>
            </a:r>
            <a:r>
              <a:rPr lang="en-US" dirty="0" err="1"/>
              <a:t>programmes</a:t>
            </a:r>
            <a:r>
              <a:rPr lang="en-US" dirty="0"/>
              <a:t> may use the experiences of fire and/or tools as key parts of their </a:t>
            </a:r>
            <a:r>
              <a:rPr lang="en-US" dirty="0" err="1"/>
              <a:t>programme</a:t>
            </a:r>
            <a:r>
              <a:rPr lang="en-US" dirty="0"/>
              <a:t> because individuals are interested in them and need to develop these skills to support their personal learning journey; whereas others may not use them at all, because the children/young people are either not ready, not interested, or actively engaged in other experiences.</a:t>
            </a:r>
            <a:endParaRPr lang="en-GB" dirty="0"/>
          </a:p>
          <a:p>
            <a:r>
              <a:rPr lang="en-US" dirty="0"/>
              <a:t>Level 3 Forest School practitioner training covers all aspects of the above in regards to applying this to a Forest School context. The training supports practitioners to create their own Forest School handbook which will contain all their policies and procedures (for example in managing risk, use and management of fire and tool use and maintenance) for their Forest School.</a:t>
            </a:r>
            <a:endParaRPr lang="en-GB" dirty="0"/>
          </a:p>
          <a:p>
            <a:r>
              <a:rPr lang="en-US" b="1" dirty="0"/>
              <a:t>Myth 6: ‘You have to be a qualified Forest School leader to take groups to a woodland’</a:t>
            </a:r>
            <a:br>
              <a:rPr lang="en-US" b="1" dirty="0">
                <a:cs typeface="+mn-lt"/>
              </a:rPr>
            </a:br>
            <a:r>
              <a:rPr lang="en-US" b="1" dirty="0"/>
              <a:t>Many different Outdoor Learning approaches will use woodland environments, not just Forest School. For example, bushcraft, environmental education and field studies (and many others too) will often use woodland sites, however these types of outdoor learning may use the environment differently (as they have different aims and philosophies to Forest School). Anyone using a woodland site for outdoor learning will need to ensure they have the landowner’s permission to be there (unless it’s a public right of way or access land), otherwise they will be trespassing (with the exception of Scotland where access rights and responsibilities are governed by the Outdoor Access Code). It’s responsible to seek permission and work co-operatively with landowners when exercising your rights with groups. Employers will also usually be required to check whether the landowner have public liability insurance which covers the site being used, and a suitably experienced person to undertake a site risk assessment, which depending on the site and frequency of use, may involve seeking the services of a qualified </a:t>
            </a:r>
            <a:r>
              <a:rPr lang="en-US" b="1" dirty="0" err="1"/>
              <a:t>arboriculturalist</a:t>
            </a:r>
            <a:r>
              <a:rPr lang="en-US" b="1" dirty="0"/>
              <a:t>. Employers will also need to ensure that the remoteness of the site is considered within risk management systems; that access points are known in case of an emergency, additional emergency equipment is carried if deemed necessary, communication systems are in place and consider what ratios are appropriate for the site, planned activities and the group. Staff will need to follow their employer’s guidelines regarding taking children/young people offsite (including transporting groups) and ensure parental/guardian consent is given for the visit and activities.</a:t>
            </a:r>
            <a:endParaRPr lang="en-GB" dirty="0"/>
          </a:p>
          <a:p>
            <a:r>
              <a:rPr lang="en-US" dirty="0"/>
              <a:t>Level 3 Forest School practitioner training covers all aspects of the above in regards to applying this to a Forest School context. The training supports practitioners to create their own Forest School handbook which will contain all their policies and procedures (for example in managing risk, transporting children) for their Forest School. Leaders will also have their own communication policies of how they link with landowners, other staff, parents and the learners themselves.</a:t>
            </a:r>
            <a:endParaRPr lang="en-GB" dirty="0"/>
          </a:p>
          <a:p>
            <a:r>
              <a:rPr lang="en-US" b="1" dirty="0"/>
              <a:t>Myth 7: ‘I can’t become a Forest School Leader because I’m not a teacher’</a:t>
            </a:r>
            <a:br>
              <a:rPr lang="en-US" b="1" dirty="0">
                <a:cs typeface="+mn-lt"/>
              </a:rPr>
            </a:br>
            <a:r>
              <a:rPr lang="en-US" b="1" dirty="0"/>
              <a:t>People from all sorts of backgrounds come to Forest School training, including teachers, teaching assistants, environmental educators, ecologists, woodland owners, artists, countryside rangers, scout/guide leaders, youth workers, parent volunteers and many more. To undertake the level 3 Forest School practitioner training there are prerequisites to meet to be accepted onto a course. If you don’t have a teaching or equivalent qualification in play or youth work, you need at least 2 years’ experience of working with your chosen client group instead. It is worth being aware that the level 3 course in particular contains a lot of written work (as well as practical assessments) and so prospective students are advised to have a level 2 qualification in something (Level 2 is the equivalent of GCSE A to C grade or NVQ2 </a:t>
            </a:r>
            <a:r>
              <a:rPr lang="en-US" b="1" dirty="0" err="1"/>
              <a:t>etc</a:t>
            </a:r>
            <a:r>
              <a:rPr lang="en-US" b="1" dirty="0"/>
              <a:t>). It is possible for students to progress up the Forest School training levels on some courses (different training providers will structure the training differently). Most training providers will be happy to discuss entry requirements with prospective students, so it is worth contacting them and discussing this before you book onto a course.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5B1FCD13-F33E-4716-82DC-743F2C76AF32}" type="slidenum">
              <a:rPr lang="en-GB" smtClean="0"/>
              <a:t>23</a:t>
            </a:fld>
            <a:endParaRPr lang="en-GB"/>
          </a:p>
        </p:txBody>
      </p:sp>
    </p:spTree>
    <p:extLst>
      <p:ext uri="{BB962C8B-B14F-4D97-AF65-F5344CB8AC3E}">
        <p14:creationId xmlns:p14="http://schemas.microsoft.com/office/powerpoint/2010/main" val="4082627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24/02/2025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24/02/2025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24/02/2025</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9111BC2-68F4-4DD9-A489-F918BFF412BB}" type="slidenum">
              <a:rPr lang="en-GB" altLang="en-US"/>
              <a:pPr>
                <a:defRPr/>
              </a:pPr>
              <a:t>‹#›</a:t>
            </a:fld>
            <a:endParaRPr lang="en-GB" altLang="en-US"/>
          </a:p>
        </p:txBody>
      </p:sp>
    </p:spTree>
    <p:extLst>
      <p:ext uri="{BB962C8B-B14F-4D97-AF65-F5344CB8AC3E}">
        <p14:creationId xmlns:p14="http://schemas.microsoft.com/office/powerpoint/2010/main" val="24423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24/02/2025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child-boy-path-walking-kid-932369/"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topgold/3938285507/"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forestschoolawards.org/cgi-bin/main.cgi"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forestschoolawards.org/cgi-bin/main.cgi"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forestschoolawards.org/cgi-bin/main.cgi" TargetMode="External"/><Relationship Id="rId2" Type="http://schemas.openxmlformats.org/officeDocument/2006/relationships/image" Target="../media/image5.jpg"/><Relationship Id="rId1" Type="http://schemas.openxmlformats.org/officeDocument/2006/relationships/slideLayout" Target="../slideLayouts/slideLayout4.xml"/><Relationship Id="rId5" Type="http://schemas.openxmlformats.org/officeDocument/2006/relationships/hyperlink" Target="https://jwilkinoxley.wordpress.com/2014/10/28/scandinavia-to-somerset" TargetMode="Externa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8b2vC-ecUuU?feature=oembed" TargetMode="Externa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hyperlink" Target="https://geekflare.com/mind-map-maker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vectors/thumbs-up-smiley-face-emoji-happy-4007573/"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vectors/thumbs-up-smiley-face-emoji-happy-4007573/"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perlego.com/book/953308/forest-school-and-autism-a-practical-guide-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brownsbfs.co.uk/Product/James-Michael/Forest-school-and-autism---a-practical-guide/9781785922916" TargetMode="External"/><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www.pngall.com/true-and-false-p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4.xml"/><Relationship Id="rId1" Type="http://schemas.openxmlformats.org/officeDocument/2006/relationships/video" Target="https://www.youtube.com/embed/-9ADLZv7jms?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hyperlink" Target="https://www.yukon-news.com/life/river-to-ridges-readies-for-new-forest-school-preschool-program/" TargetMode="External"/><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landrillo.conwy.sch.uk/forest-school-ysgol-goedwig/" TargetMode="External"/><Relationship Id="rId1" Type="http://schemas.openxmlformats.org/officeDocument/2006/relationships/slideLayout" Target="../slideLayouts/slideLayout17.xml"/><Relationship Id="rId4" Type="http://schemas.openxmlformats.org/officeDocument/2006/relationships/hyperlink" Target="https://creazilla.com/nodes/37952-photo-album-clipart"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6349" y="2432716"/>
            <a:ext cx="8465069" cy="1646302"/>
          </a:xfrm>
        </p:spPr>
        <p:txBody>
          <a:bodyPr>
            <a:normAutofit fontScale="90000"/>
          </a:bodyPr>
          <a:lstStyle/>
          <a:p>
            <a:r>
              <a:rPr lang="cy-GB" dirty="0"/>
              <a:t>Amgylcheddau Dysgu Amgen</a:t>
            </a:r>
            <a:br>
              <a:rPr lang="cy-GB" dirty="0"/>
            </a:br>
            <a:r>
              <a:rPr lang="cy-GB" dirty="0" err="1"/>
              <a:t>Alternative</a:t>
            </a:r>
            <a:r>
              <a:rPr lang="cy-GB" dirty="0"/>
              <a:t> </a:t>
            </a:r>
            <a:r>
              <a:rPr lang="cy-GB" dirty="0" err="1"/>
              <a:t>Learning</a:t>
            </a:r>
            <a:r>
              <a:rPr lang="cy-GB" dirty="0"/>
              <a:t> </a:t>
            </a:r>
            <a:r>
              <a:rPr lang="cy-GB" dirty="0" err="1"/>
              <a:t>Environments</a:t>
            </a:r>
            <a:br>
              <a:rPr lang="en-GB" dirty="0"/>
            </a:br>
            <a:r>
              <a:rPr lang="en-GB" dirty="0"/>
              <a:t> </a:t>
            </a:r>
          </a:p>
        </p:txBody>
      </p:sp>
      <p:sp>
        <p:nvSpPr>
          <p:cNvPr id="3" name="Subtitle 2"/>
          <p:cNvSpPr>
            <a:spLocks noGrp="1"/>
          </p:cNvSpPr>
          <p:nvPr>
            <p:ph type="subTitle" idx="1"/>
          </p:nvPr>
        </p:nvSpPr>
        <p:spPr>
          <a:xfrm>
            <a:off x="2212532" y="3526832"/>
            <a:ext cx="7766936" cy="1540847"/>
          </a:xfrm>
        </p:spPr>
        <p:txBody>
          <a:bodyPr>
            <a:normAutofit/>
          </a:bodyPr>
          <a:lstStyle/>
          <a:p>
            <a:r>
              <a:rPr lang="en-GB" sz="2400" b="1" dirty="0"/>
              <a:t>ECES5014C</a:t>
            </a:r>
          </a:p>
          <a:p>
            <a:r>
              <a:rPr lang="en-GB" sz="2400" b="1" dirty="0" err="1"/>
              <a:t>Ysgolion</a:t>
            </a:r>
            <a:r>
              <a:rPr lang="en-GB" sz="2400" b="1" dirty="0"/>
              <a:t> </a:t>
            </a:r>
            <a:r>
              <a:rPr lang="en-GB" sz="2400" b="1" dirty="0" err="1"/>
              <a:t>Coedwig</a:t>
            </a:r>
            <a:r>
              <a:rPr lang="en-GB" sz="2400" b="1" dirty="0"/>
              <a:t> (‘</a:t>
            </a:r>
            <a:r>
              <a:rPr lang="en-GB" sz="2400" b="1" dirty="0" err="1"/>
              <a:t>Dysgu</a:t>
            </a:r>
            <a:r>
              <a:rPr lang="en-GB" sz="2400" b="1" dirty="0"/>
              <a:t> </a:t>
            </a:r>
            <a:r>
              <a:rPr lang="en-GB" sz="2400" b="1" dirty="0" err="1"/>
              <a:t>yn</a:t>
            </a:r>
            <a:r>
              <a:rPr lang="en-GB" sz="2400" b="1" dirty="0"/>
              <a:t> y </a:t>
            </a:r>
            <a:r>
              <a:rPr lang="en-GB" sz="2400" b="1" dirty="0" err="1"/>
              <a:t>Dail</a:t>
            </a:r>
            <a:r>
              <a:rPr lang="en-GB" sz="2400" b="1" dirty="0"/>
              <a:t>’)</a:t>
            </a:r>
          </a:p>
          <a:p>
            <a:r>
              <a:rPr lang="en-GB" sz="2400" b="1" dirty="0"/>
              <a:t>Forest Schools (‘Learning in the Leaves’)</a:t>
            </a:r>
            <a:endParaRPr lang="en-GB" sz="2400" dirty="0"/>
          </a:p>
        </p:txBody>
      </p:sp>
      <p:pic>
        <p:nvPicPr>
          <p:cNvPr id="6" name="Picture 5" descr="A child walking on a dirt road in the woods&#10;&#10;Description automatically generated with medium confidence">
            <a:extLst>
              <a:ext uri="{FF2B5EF4-FFF2-40B4-BE49-F238E27FC236}">
                <a16:creationId xmlns:a16="http://schemas.microsoft.com/office/drawing/2014/main" id="{96B03459-AC46-4CD0-8AA1-06E585C5E42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3404" y="3427882"/>
            <a:ext cx="3038256" cy="2025504"/>
          </a:xfrm>
          <a:prstGeom prst="rect">
            <a:avLst/>
          </a:prstGeom>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Deilliannau</a:t>
            </a:r>
            <a:r>
              <a:rPr lang="en-GB" dirty="0"/>
              <a:t> </a:t>
            </a:r>
            <a:r>
              <a:rPr lang="en-GB" dirty="0" err="1"/>
              <a:t>Dysgu</a:t>
            </a:r>
            <a:r>
              <a:rPr lang="en-GB" dirty="0"/>
              <a:t> / Learning Outcomes</a:t>
            </a:r>
            <a:br>
              <a:rPr lang="en-GB" dirty="0"/>
            </a:br>
            <a:endParaRPr lang="en-GB" dirty="0"/>
          </a:p>
        </p:txBody>
      </p:sp>
      <p:sp>
        <p:nvSpPr>
          <p:cNvPr id="3" name="Content Placeholder 2"/>
          <p:cNvSpPr>
            <a:spLocks noGrp="1"/>
          </p:cNvSpPr>
          <p:nvPr>
            <p:ph sz="half" idx="1"/>
          </p:nvPr>
        </p:nvSpPr>
        <p:spPr/>
        <p:txBody>
          <a:bodyPr>
            <a:normAutofit/>
          </a:bodyPr>
          <a:lstStyle/>
          <a:p>
            <a:pPr algn="just"/>
            <a:r>
              <a:rPr lang="cy-GB" sz="2800" dirty="0">
                <a:ea typeface="+mn-lt"/>
                <a:cs typeface="+mn-lt"/>
              </a:rPr>
              <a:t>Mynd i’r afael â nodau, cysyniadau, gwerthoedd a chyd-destunau sylfaenol dysgu drwy brofiadau a bod â gwybodaeth eang a chytbwys ohonynt. </a:t>
            </a:r>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algn="just"/>
            <a:r>
              <a:rPr lang="en-GB" sz="2800" dirty="0">
                <a:ea typeface="+mn-lt"/>
                <a:cs typeface="+mn-lt"/>
              </a:rPr>
              <a:t>Engage with and have a broad and balanced knowledge of the fundamental aims, concepts, values and contexts of experiential learning. </a:t>
            </a:r>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 Learning Outcomes</a:t>
            </a:r>
          </a:p>
        </p:txBody>
      </p:sp>
      <p:sp>
        <p:nvSpPr>
          <p:cNvPr id="3" name="Content Placeholder 2"/>
          <p:cNvSpPr>
            <a:spLocks noGrp="1"/>
          </p:cNvSpPr>
          <p:nvPr>
            <p:ph sz="half" idx="1"/>
          </p:nvPr>
        </p:nvSpPr>
        <p:spPr/>
        <p:txBody>
          <a:bodyPr>
            <a:normAutofit/>
          </a:bodyPr>
          <a:lstStyle/>
          <a:p>
            <a:pPr algn="just"/>
            <a:r>
              <a:rPr lang="cy-GB" sz="2800" dirty="0">
                <a:ea typeface="+mn-lt"/>
                <a:cs typeface="+mn-lt"/>
              </a:rPr>
              <a:t>Adfyfyrio ar rôl a statws dysgu yn yr awyr agored a dysgu drwy brofiadau o fewn polisi ac arfer addysgol.</a:t>
            </a:r>
          </a:p>
          <a:p>
            <a:endParaRPr lang="en-GB" dirty="0"/>
          </a:p>
        </p:txBody>
      </p:sp>
      <p:sp>
        <p:nvSpPr>
          <p:cNvPr id="4" name="Content Placeholder 3"/>
          <p:cNvSpPr>
            <a:spLocks noGrp="1"/>
          </p:cNvSpPr>
          <p:nvPr>
            <p:ph sz="half" idx="2"/>
          </p:nvPr>
        </p:nvSpPr>
        <p:spPr/>
        <p:txBody>
          <a:bodyPr>
            <a:normAutofit/>
          </a:bodyPr>
          <a:lstStyle/>
          <a:p>
            <a:pPr algn="just"/>
            <a:r>
              <a:rPr lang="en-GB" sz="2800" dirty="0">
                <a:ea typeface="+mn-lt"/>
                <a:cs typeface="+mn-lt"/>
              </a:rPr>
              <a:t>Reflect upon the role and status of outdoor learning and experiential learning within educational policy and practice.</a:t>
            </a:r>
          </a:p>
        </p:txBody>
      </p:sp>
    </p:spTree>
    <p:extLst>
      <p:ext uri="{BB962C8B-B14F-4D97-AF65-F5344CB8AC3E}">
        <p14:creationId xmlns:p14="http://schemas.microsoft.com/office/powerpoint/2010/main" val="273014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 Learning Outcomes</a:t>
            </a:r>
          </a:p>
        </p:txBody>
      </p:sp>
      <p:sp>
        <p:nvSpPr>
          <p:cNvPr id="3" name="Content Placeholder 2"/>
          <p:cNvSpPr>
            <a:spLocks noGrp="1"/>
          </p:cNvSpPr>
          <p:nvPr>
            <p:ph sz="half" idx="1"/>
          </p:nvPr>
        </p:nvSpPr>
        <p:spPr/>
        <p:txBody>
          <a:bodyPr/>
          <a:lstStyle/>
          <a:p>
            <a:pPr algn="just"/>
            <a:r>
              <a:rPr lang="cy-GB" sz="2800" dirty="0">
                <a:ea typeface="+mn-lt"/>
                <a:cs typeface="+mn-lt"/>
              </a:rPr>
              <a:t>Datblygu dulliau dychmygus ac arloesol o ymdrin ag addysg, y cwricwlwm, asesu, yr ystafell ddosbarth a deunyddiau dysgu ac addysgu eraill.</a:t>
            </a:r>
          </a:p>
          <a:p>
            <a:endParaRPr lang="en-GB" dirty="0"/>
          </a:p>
        </p:txBody>
      </p:sp>
      <p:sp>
        <p:nvSpPr>
          <p:cNvPr id="4" name="Content Placeholder 3"/>
          <p:cNvSpPr>
            <a:spLocks noGrp="1"/>
          </p:cNvSpPr>
          <p:nvPr>
            <p:ph sz="half" idx="2"/>
          </p:nvPr>
        </p:nvSpPr>
        <p:spPr/>
        <p:txBody>
          <a:bodyPr>
            <a:normAutofit/>
          </a:bodyPr>
          <a:lstStyle/>
          <a:p>
            <a:pPr algn="just"/>
            <a:r>
              <a:rPr lang="en-GB" sz="2800" dirty="0">
                <a:ea typeface="+mn-lt"/>
                <a:cs typeface="+mn-lt"/>
              </a:rPr>
              <a:t>Develop imaginative and innovative approaches to schooling, curriculum, assessment, the classroom and other learning and teaching materials.</a:t>
            </a:r>
          </a:p>
        </p:txBody>
      </p:sp>
    </p:spTree>
    <p:extLst>
      <p:ext uri="{BB962C8B-B14F-4D97-AF65-F5344CB8AC3E}">
        <p14:creationId xmlns:p14="http://schemas.microsoft.com/office/powerpoint/2010/main" val="258964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55329-FBCD-4C3D-B914-3D0D936098CD}"/>
              </a:ext>
            </a:extLst>
          </p:cNvPr>
          <p:cNvSpPr>
            <a:spLocks noGrp="1"/>
          </p:cNvSpPr>
          <p:nvPr>
            <p:ph type="title"/>
          </p:nvPr>
        </p:nvSpPr>
        <p:spPr/>
        <p:txBody>
          <a:bodyPr/>
          <a:lstStyle/>
          <a:p>
            <a:r>
              <a:rPr lang="en-GB" dirty="0" err="1"/>
              <a:t>Asesiad</a:t>
            </a:r>
            <a:r>
              <a:rPr lang="en-GB" dirty="0"/>
              <a:t> y </a:t>
            </a:r>
            <a:r>
              <a:rPr lang="en-GB" dirty="0" err="1"/>
              <a:t>modiwl</a:t>
            </a:r>
            <a:r>
              <a:rPr lang="en-GB" dirty="0"/>
              <a:t> / Module assessment</a:t>
            </a:r>
          </a:p>
        </p:txBody>
      </p:sp>
      <p:sp>
        <p:nvSpPr>
          <p:cNvPr id="3" name="Content Placeholder 2">
            <a:extLst>
              <a:ext uri="{FF2B5EF4-FFF2-40B4-BE49-F238E27FC236}">
                <a16:creationId xmlns:a16="http://schemas.microsoft.com/office/drawing/2014/main" id="{6890EAD7-EE7B-4315-A4C6-7807902FC9A0}"/>
              </a:ext>
            </a:extLst>
          </p:cNvPr>
          <p:cNvSpPr>
            <a:spLocks noGrp="1"/>
          </p:cNvSpPr>
          <p:nvPr>
            <p:ph sz="half" idx="1"/>
          </p:nvPr>
        </p:nvSpPr>
        <p:spPr>
          <a:xfrm>
            <a:off x="757382" y="1543665"/>
            <a:ext cx="3789951" cy="4497697"/>
          </a:xfrm>
        </p:spPr>
        <p:txBody>
          <a:bodyPr vert="horz" lIns="91440" tIns="45720" rIns="91440" bIns="45720" rtlCol="0" anchor="t">
            <a:normAutofit fontScale="92500" lnSpcReduction="10000"/>
          </a:bodyPr>
          <a:lstStyle/>
          <a:p>
            <a:pPr algn="l" rtl="0" fontAlgn="base">
              <a:buFont typeface="Arial" panose="020B0604020202020204" pitchFamily="34" charset="0"/>
              <a:buChar char="•"/>
            </a:pPr>
            <a:r>
              <a:rPr lang="cy-GB" sz="2200" b="0" i="0" u="none" strike="noStrike" dirty="0">
                <a:solidFill>
                  <a:srgbClr val="595959"/>
                </a:solidFill>
                <a:effectLst/>
                <a:latin typeface="Corbel"/>
              </a:rPr>
              <a:t>Gwerthuswch yn feirniadol hyd at 6 gweithgaredd gwahanol i ddatblygu dysgu mewn amgylcheddau amgen.  Dylech gefnogi eich dadleuon ag ystod amrywiol o syniadau, </a:t>
            </a:r>
            <a:r>
              <a:rPr lang="cy-GB" sz="2200" b="0" i="0" u="none" strike="noStrike" dirty="0" err="1">
                <a:solidFill>
                  <a:srgbClr val="595959"/>
                </a:solidFill>
                <a:effectLst/>
                <a:latin typeface="Corbel"/>
              </a:rPr>
              <a:t>damcanaiethau</a:t>
            </a:r>
            <a:r>
              <a:rPr lang="cy-GB" sz="2200" b="0" i="0" u="none" strike="noStrike" dirty="0">
                <a:solidFill>
                  <a:srgbClr val="595959"/>
                </a:solidFill>
                <a:effectLst/>
                <a:latin typeface="Corbel"/>
              </a:rPr>
              <a:t> ac ymarferion addysgol.  </a:t>
            </a:r>
            <a:r>
              <a:rPr lang="en-US" sz="2200" b="0" i="0" dirty="0">
                <a:solidFill>
                  <a:srgbClr val="000000"/>
                </a:solidFill>
                <a:effectLst/>
                <a:latin typeface="Corbel"/>
              </a:rPr>
              <a:t>​</a:t>
            </a:r>
          </a:p>
          <a:p>
            <a:pPr marL="0" indent="0" algn="l" rtl="0" fontAlgn="base">
              <a:buNone/>
            </a:pPr>
            <a:endParaRPr lang="cy-GB" sz="22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200" b="0" i="0" u="none" strike="noStrike" dirty="0">
                <a:solidFill>
                  <a:srgbClr val="595959"/>
                </a:solidFill>
                <a:effectLst/>
                <a:latin typeface="Corbel" panose="020B0503020204020204" pitchFamily="34" charset="0"/>
              </a:rPr>
              <a:t>Sicrhewch eich bod yn cynnwys trafodaethau ynghylch cysyniadau, gwerthoedd, a chyd-destunau</a:t>
            </a:r>
            <a:endParaRPr lang="cy-GB" sz="2200" b="0" i="0" dirty="0">
              <a:solidFill>
                <a:srgbClr val="000000"/>
              </a:solidFill>
              <a:effectLst/>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49001057-0592-44C5-B438-9350A8886453}"/>
              </a:ext>
            </a:extLst>
          </p:cNvPr>
          <p:cNvSpPr>
            <a:spLocks noGrp="1"/>
          </p:cNvSpPr>
          <p:nvPr>
            <p:ph sz="half" idx="2"/>
          </p:nvPr>
        </p:nvSpPr>
        <p:spPr>
          <a:xfrm>
            <a:off x="5089970" y="1543665"/>
            <a:ext cx="4184034" cy="4497697"/>
          </a:xfrm>
        </p:spPr>
        <p:txBody>
          <a:bodyPr vert="horz" lIns="91440" tIns="45720" rIns="91440" bIns="45720" rtlCol="0" anchor="t">
            <a:normAutofit fontScale="92500" lnSpcReduction="10000"/>
          </a:bodyPr>
          <a:lstStyle/>
          <a:p>
            <a:pPr fontAlgn="base">
              <a:buFont typeface="Arial" panose="020B0604020202020204" pitchFamily="34" charset="0"/>
              <a:buChar char="•"/>
            </a:pPr>
            <a:r>
              <a:rPr lang="en-GB" sz="2400" b="0" i="0" u="none" strike="noStrike" dirty="0">
                <a:solidFill>
                  <a:srgbClr val="595959"/>
                </a:solidFill>
                <a:effectLst/>
                <a:latin typeface="Corbel"/>
              </a:rPr>
              <a:t>Critically evaluate</a:t>
            </a:r>
            <a:r>
              <a:rPr lang="en-GB" sz="2400" dirty="0">
                <a:solidFill>
                  <a:srgbClr val="595959"/>
                </a:solidFill>
                <a:latin typeface="Corbel"/>
              </a:rPr>
              <a:t> up to 6 </a:t>
            </a:r>
            <a:r>
              <a:rPr lang="en-GB" sz="2400" b="0" i="0" u="none" strike="noStrike" dirty="0">
                <a:solidFill>
                  <a:srgbClr val="595959"/>
                </a:solidFill>
                <a:effectLst/>
                <a:latin typeface="Corbel"/>
              </a:rPr>
              <a:t>different activities to develop learning in alternative environments. Support your arguments with a diverse range of alternative education ideas, theories and practices.  </a:t>
            </a:r>
            <a:r>
              <a:rPr lang="en-US" sz="2400" b="0" i="0" dirty="0">
                <a:solidFill>
                  <a:srgbClr val="000000"/>
                </a:solidFill>
                <a:effectLst/>
                <a:latin typeface="Corbel"/>
              </a:rPr>
              <a:t>​</a:t>
            </a:r>
          </a:p>
          <a:p>
            <a:pPr marL="0" indent="0" algn="l" rtl="0" fontAlgn="base">
              <a:buNone/>
            </a:pPr>
            <a:endParaRPr lang="en-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595959"/>
                </a:solidFill>
                <a:effectLst/>
                <a:latin typeface="Corbel" panose="020B0503020204020204" pitchFamily="34" charset="0"/>
              </a:rPr>
              <a:t>Ensure you include discussions around concepts, values, and contexts</a:t>
            </a:r>
            <a:endParaRPr lang="en-US" sz="2400" b="0" i="0" dirty="0">
              <a:solidFill>
                <a:srgbClr val="000000"/>
              </a:solidFill>
              <a:effectLst/>
              <a:latin typeface="Arial" panose="020B0604020202020204" pitchFamily="34" charset="0"/>
            </a:endParaRPr>
          </a:p>
          <a:p>
            <a:endParaRPr lang="en-GB" dirty="0"/>
          </a:p>
        </p:txBody>
      </p:sp>
      <p:pic>
        <p:nvPicPr>
          <p:cNvPr id="1026" name="Picture 2">
            <a:extLst>
              <a:ext uri="{FF2B5EF4-FFF2-40B4-BE49-F238E27FC236}">
                <a16:creationId xmlns:a16="http://schemas.microsoft.com/office/drawing/2014/main" id="{E58D3322-149C-41E7-884A-5068DF4836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6145" y="5604801"/>
            <a:ext cx="3228975" cy="666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9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D17-102F-4211-8847-F22BD9B0095A}"/>
              </a:ext>
            </a:extLst>
          </p:cNvPr>
          <p:cNvSpPr>
            <a:spLocks noGrp="1"/>
          </p:cNvSpPr>
          <p:nvPr>
            <p:ph type="title"/>
          </p:nvPr>
        </p:nvSpPr>
        <p:spPr>
          <a:xfrm>
            <a:off x="161174" y="277925"/>
            <a:ext cx="9623954" cy="1320800"/>
          </a:xfrm>
        </p:spPr>
        <p:txBody>
          <a:bodyPr/>
          <a:lstStyle/>
          <a:p>
            <a:r>
              <a:rPr lang="en-GB" dirty="0" err="1"/>
              <a:t>Strwythur</a:t>
            </a:r>
            <a:r>
              <a:rPr lang="en-GB" dirty="0"/>
              <a:t> a </a:t>
            </a:r>
            <a:r>
              <a:rPr lang="en-GB" dirty="0" err="1"/>
              <a:t>awgrymir</a:t>
            </a:r>
            <a:r>
              <a:rPr lang="en-GB" dirty="0"/>
              <a:t> / Suggested structure</a:t>
            </a:r>
          </a:p>
        </p:txBody>
      </p:sp>
      <p:sp>
        <p:nvSpPr>
          <p:cNvPr id="3" name="Content Placeholder 2">
            <a:extLst>
              <a:ext uri="{FF2B5EF4-FFF2-40B4-BE49-F238E27FC236}">
                <a16:creationId xmlns:a16="http://schemas.microsoft.com/office/drawing/2014/main" id="{C813783D-714A-48C2-AF63-FA6D7ED007D3}"/>
              </a:ext>
            </a:extLst>
          </p:cNvPr>
          <p:cNvSpPr>
            <a:spLocks noGrp="1"/>
          </p:cNvSpPr>
          <p:nvPr>
            <p:ph sz="half" idx="1"/>
          </p:nvPr>
        </p:nvSpPr>
        <p:spPr>
          <a:xfrm>
            <a:off x="353960" y="1022641"/>
            <a:ext cx="5501894" cy="4032199"/>
          </a:xfrm>
        </p:spPr>
        <p:txBody>
          <a:bodyPr vert="horz" lIns="91440" tIns="45720" rIns="91440" bIns="45720" rtlCol="0" anchor="t">
            <a:noAutofit/>
          </a:bodyPr>
          <a:lstStyle/>
          <a:p>
            <a:pPr marL="0" indent="0">
              <a:spcAft>
                <a:spcPts val="1000"/>
              </a:spcAft>
              <a:buNone/>
            </a:pPr>
            <a:r>
              <a:rPr lang="en-GB" sz="1400" b="1" dirty="0">
                <a:effectLst/>
                <a:latin typeface="Ariel"/>
                <a:ea typeface="Times New Roman" panose="02020603050405020304" pitchFamily="18" charset="0"/>
                <a:cs typeface="Calibri" panose="020F0502020204030204" pitchFamily="34" charset="0"/>
              </a:rPr>
              <a:t>Tudalen </a:t>
            </a:r>
            <a:r>
              <a:rPr lang="en-GB" sz="1400" b="1" dirty="0" err="1">
                <a:effectLst/>
                <a:latin typeface="Ariel"/>
                <a:ea typeface="Times New Roman" panose="02020603050405020304" pitchFamily="18" charset="0"/>
                <a:cs typeface="Calibri" panose="020F0502020204030204" pitchFamily="34" charset="0"/>
              </a:rPr>
              <a:t>glawr</a:t>
            </a:r>
            <a:r>
              <a:rPr lang="en-GB" sz="1400" b="1" dirty="0">
                <a:latin typeface="Ariel"/>
                <a:ea typeface="Times New Roman" panose="02020603050405020304" pitchFamily="18" charset="0"/>
                <a:cs typeface="Calibri" panose="020F0502020204030204" pitchFamily="34" charset="0"/>
              </a:rPr>
              <a:t> </a:t>
            </a:r>
            <a:endParaRPr lang="en-GB" sz="1400" dirty="0">
              <a:latin typeface="Ariel"/>
              <a:ea typeface="Times New Roman" panose="02020603050405020304" pitchFamily="18" charset="0"/>
              <a:cs typeface="Calibri" panose="020F0502020204030204" pitchFamily="34" charset="0"/>
            </a:endParaRPr>
          </a:p>
          <a:p>
            <a:pPr marL="0" lvl="0" indent="0">
              <a:spcAft>
                <a:spcPts val="1000"/>
              </a:spcAft>
              <a:buNone/>
            </a:pPr>
            <a:r>
              <a:rPr lang="en-GB" sz="1400" b="1" dirty="0" err="1">
                <a:effectLst/>
                <a:latin typeface="Ariel"/>
                <a:ea typeface="Times New Roman" panose="02020603050405020304" pitchFamily="18" charset="0"/>
                <a:cs typeface="Calibri" panose="020F0502020204030204" pitchFamily="34" charset="0"/>
              </a:rPr>
              <a:t>Tabl</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cynnwys</a:t>
            </a:r>
            <a:r>
              <a:rPr lang="en-GB" sz="1400" b="1" dirty="0">
                <a:effectLst/>
                <a:latin typeface="Ariel"/>
                <a:ea typeface="Times New Roman" panose="02020603050405020304" pitchFamily="18" charset="0"/>
                <a:cs typeface="Calibri" panose="020F0502020204030204" pitchFamily="34" charset="0"/>
              </a:rPr>
              <a:t> </a:t>
            </a:r>
            <a:endParaRPr lang="en-GB" sz="1400" dirty="0">
              <a:effectLst/>
              <a:latin typeface="Ariel"/>
              <a:ea typeface="Times New Roman" panose="02020603050405020304" pitchFamily="18" charset="0"/>
              <a:cs typeface="Calibri" panose="020F0502020204030204" pitchFamily="34" charset="0"/>
            </a:endParaRPr>
          </a:p>
          <a:p>
            <a:pPr marL="0" lvl="0" indent="0">
              <a:spcAft>
                <a:spcPts val="1000"/>
              </a:spcAft>
              <a:buNone/>
            </a:pPr>
            <a:r>
              <a:rPr lang="en-GB" sz="1400" b="1" dirty="0" err="1">
                <a:effectLst/>
                <a:latin typeface="Ariel"/>
                <a:ea typeface="Times New Roman" panose="02020603050405020304" pitchFamily="18" charset="0"/>
                <a:cs typeface="Calibri" panose="020F0502020204030204" pitchFamily="34" charset="0"/>
              </a:rPr>
              <a:t>Cyflwyniad</a:t>
            </a:r>
            <a:r>
              <a:rPr lang="en-GB" sz="1400" b="1" dirty="0">
                <a:effectLst/>
                <a:latin typeface="Ariel"/>
                <a:ea typeface="Times New Roman" panose="02020603050405020304" pitchFamily="18" charset="0"/>
                <a:cs typeface="Calibri" panose="020F0502020204030204" pitchFamily="34" charset="0"/>
              </a:rPr>
              <a:t> a </a:t>
            </a:r>
            <a:r>
              <a:rPr lang="en-GB" sz="1400" b="1" dirty="0" err="1">
                <a:effectLst/>
                <a:latin typeface="Ariel"/>
                <a:ea typeface="Times New Roman" panose="02020603050405020304" pitchFamily="18" charset="0"/>
                <a:cs typeface="Calibri" panose="020F0502020204030204" pitchFamily="34" charset="0"/>
              </a:rPr>
              <a:t>throsolwg</a:t>
            </a:r>
            <a:r>
              <a:rPr lang="en-GB" sz="1400" b="1" dirty="0">
                <a:effectLst/>
                <a:latin typeface="Ariel"/>
                <a:ea typeface="Times New Roman" panose="02020603050405020304" pitchFamily="18" charset="0"/>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Cyflwynwch</a:t>
            </a:r>
            <a:r>
              <a:rPr lang="en-GB" sz="1400" dirty="0">
                <a:effectLst/>
                <a:latin typeface="Ariel"/>
                <a:ea typeface="DengXian" panose="02010600030101010101" pitchFamily="2" charset="-122"/>
                <a:cs typeface="Calibri" panose="020F0502020204030204" pitchFamily="34" charset="0"/>
              </a:rPr>
              <a:t> y </a:t>
            </a:r>
            <a:r>
              <a:rPr lang="en-GB" sz="1400" dirty="0" err="1">
                <a:effectLst/>
                <a:latin typeface="Ariel"/>
                <a:ea typeface="DengXian" panose="02010600030101010101" pitchFamily="2" charset="-122"/>
                <a:cs typeface="Calibri" panose="020F0502020204030204" pitchFamily="34" charset="0"/>
              </a:rPr>
              <a:t>pwnc</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gosodwch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yr</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olygfa</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Trafodwch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beth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fydd</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yn</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cael</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ei</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gynnwys</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yn</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eich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portffolio</a:t>
            </a:r>
            <a:r>
              <a:rPr lang="en-GB" sz="1400" dirty="0">
                <a:effectLst/>
                <a:latin typeface="Ariel"/>
                <a:ea typeface="DengXian" panose="02010600030101010101" pitchFamily="2" charset="-122"/>
                <a:cs typeface="Calibri" panose="020F0502020204030204" pitchFamily="34" charset="0"/>
              </a:rPr>
              <a:t>. Beth </a:t>
            </a:r>
            <a:r>
              <a:rPr lang="en-GB" sz="1400" dirty="0" err="1">
                <a:effectLst/>
                <a:latin typeface="Ariel"/>
                <a:ea typeface="DengXian" panose="02010600030101010101" pitchFamily="2" charset="-122"/>
                <a:cs typeface="Calibri" panose="020F0502020204030204" pitchFamily="34" charset="0"/>
              </a:rPr>
              <a:t>yw</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prif</a:t>
            </a:r>
            <a:r>
              <a:rPr lang="en-GB" sz="1400" dirty="0">
                <a:effectLst/>
                <a:latin typeface="Ariel"/>
                <a:ea typeface="DengXian" panose="02010600030101010101" pitchFamily="2" charset="-122"/>
                <a:cs typeface="Calibri" panose="020F0502020204030204" pitchFamily="34" charset="0"/>
              </a:rPr>
              <a:t> nod </a:t>
            </a:r>
            <a:r>
              <a:rPr lang="en-GB" sz="1400" dirty="0" err="1">
                <a:effectLst/>
                <a:latin typeface="Ariel"/>
                <a:ea typeface="DengXian" panose="02010600030101010101" pitchFamily="2" charset="-122"/>
                <a:cs typeface="Calibri" panose="020F0502020204030204" pitchFamily="34" charset="0"/>
              </a:rPr>
              <a:t>eich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portffolio</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Dylech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gynnwys</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unrhyw</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wybodaeth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gefndir</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berthnasol</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sy'n</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ymwneud</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â'r</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gweithgareddau</a:t>
            </a:r>
            <a:r>
              <a:rPr lang="en-GB" sz="1400" dirty="0">
                <a:effectLst/>
                <a:latin typeface="Ariel"/>
                <a:ea typeface="DengXian" panose="02010600030101010101" pitchFamily="2" charset="-122"/>
                <a:cs typeface="Calibri" panose="020F0502020204030204" pitchFamily="34" charset="0"/>
              </a:rPr>
              <a:t> y </a:t>
            </a:r>
            <a:r>
              <a:rPr lang="en-GB" sz="1400" dirty="0" err="1">
                <a:effectLst/>
                <a:latin typeface="Ariel"/>
                <a:ea typeface="DengXian" panose="02010600030101010101" pitchFamily="2" charset="-122"/>
                <a:cs typeface="Calibri" panose="020F0502020204030204" pitchFamily="34" charset="0"/>
              </a:rPr>
              <a:t>byddwch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yn</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cynnwys</a:t>
            </a:r>
            <a:r>
              <a:rPr lang="en-GB" sz="1400" dirty="0">
                <a:effectLst/>
                <a:latin typeface="Ariel"/>
                <a:ea typeface="DengXian" panose="02010600030101010101" pitchFamily="2" charset="-122"/>
                <a:cs typeface="Calibri" panose="020F0502020204030204" pitchFamily="34" charset="0"/>
              </a:rPr>
              <a:t>.</a:t>
            </a:r>
          </a:p>
          <a:p>
            <a:pPr marL="0" lvl="0" indent="0">
              <a:spcAft>
                <a:spcPts val="1000"/>
              </a:spcAft>
              <a:buNone/>
            </a:pPr>
            <a:r>
              <a:rPr lang="en-GB" sz="1400" b="1" dirty="0" err="1">
                <a:effectLst/>
                <a:latin typeface="Ariel"/>
                <a:ea typeface="DengXian" panose="02010600030101010101" pitchFamily="2" charset="-122"/>
                <a:cs typeface="Calibri" panose="020F0502020204030204" pitchFamily="34" charset="0"/>
              </a:rPr>
              <a:t>Dadansoddiad</a:t>
            </a:r>
            <a:r>
              <a:rPr lang="en-GB" sz="1400" b="1" dirty="0">
                <a:effectLst/>
                <a:latin typeface="Ariel"/>
                <a:ea typeface="DengXian" panose="02010600030101010101" pitchFamily="2" charset="-122"/>
                <a:cs typeface="Calibri" panose="020F0502020204030204" pitchFamily="34" charset="0"/>
              </a:rPr>
              <a:t> o </a:t>
            </a:r>
            <a:r>
              <a:rPr lang="en-GB" sz="1400" b="1" dirty="0" err="1">
                <a:effectLst/>
                <a:latin typeface="Ariel"/>
                <a:ea typeface="DengXian" panose="02010600030101010101" pitchFamily="2" charset="-122"/>
                <a:cs typeface="Calibri" panose="020F0502020204030204" pitchFamily="34" charset="0"/>
              </a:rPr>
              <a:t>derminoleg</a:t>
            </a:r>
            <a:r>
              <a:rPr lang="en-GB" sz="1400" b="1"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e.e.</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unrhyw</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dermau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penodol</a:t>
            </a:r>
            <a:r>
              <a:rPr lang="en-GB" sz="1400" dirty="0">
                <a:effectLst/>
                <a:latin typeface="Ariel"/>
                <a:ea typeface="DengXian" panose="02010600030101010101" pitchFamily="2" charset="-122"/>
                <a:cs typeface="Calibri" panose="020F0502020204030204" pitchFamily="34" charset="0"/>
              </a:rPr>
              <a:t> y </a:t>
            </a:r>
            <a:r>
              <a:rPr lang="en-GB" sz="1400" dirty="0" err="1">
                <a:effectLst/>
                <a:latin typeface="Ariel"/>
                <a:ea typeface="DengXian" panose="02010600030101010101" pitchFamily="2" charset="-122"/>
                <a:cs typeface="Calibri" panose="020F0502020204030204" pitchFamily="34" charset="0"/>
              </a:rPr>
              <a:t>byddwch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yn</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defnyydio</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yn</a:t>
            </a:r>
            <a:r>
              <a:rPr lang="en-GB" sz="1400" dirty="0">
                <a:effectLst/>
                <a:latin typeface="Ariel"/>
                <a:ea typeface="DengXian" panose="02010600030101010101" pitchFamily="2" charset="-122"/>
                <a:cs typeface="Calibri" panose="020F0502020204030204" pitchFamily="34" charset="0"/>
              </a:rPr>
              <a:t> y </a:t>
            </a:r>
            <a:r>
              <a:rPr lang="en-GB" sz="1400" dirty="0" err="1">
                <a:effectLst/>
                <a:latin typeface="Ariel"/>
                <a:ea typeface="DengXian" panose="02010600030101010101" pitchFamily="2" charset="-122"/>
                <a:cs typeface="Calibri" panose="020F0502020204030204" pitchFamily="34" charset="0"/>
              </a:rPr>
              <a:t>gwaith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e.e.</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dysgu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drwy</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brofiad</a:t>
            </a:r>
            <a:r>
              <a:rPr lang="en-GB" sz="1400" dirty="0">
                <a:effectLst/>
                <a:latin typeface="Ariel"/>
                <a:ea typeface="DengXian" panose="02010600030101010101" pitchFamily="2" charset="-122"/>
                <a:cs typeface="Calibri" panose="020F0502020204030204" pitchFamily="34" charset="0"/>
              </a:rPr>
              <a:t>’ neu ‘</a:t>
            </a:r>
            <a:r>
              <a:rPr lang="en-GB" sz="1400" dirty="0" err="1">
                <a:effectLst/>
                <a:latin typeface="Ariel"/>
                <a:ea typeface="DengXian" panose="02010600030101010101" pitchFamily="2" charset="-122"/>
                <a:cs typeface="Calibri" panose="020F0502020204030204" pitchFamily="34" charset="0"/>
              </a:rPr>
              <a:t>amgylchedd</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amgen</a:t>
            </a:r>
            <a:r>
              <a:rPr lang="en-GB" sz="1400" dirty="0">
                <a:effectLst/>
                <a:latin typeface="Ariel"/>
                <a:ea typeface="DengXian" panose="02010600030101010101" pitchFamily="2" charset="-122"/>
                <a:cs typeface="Calibri" panose="020F0502020204030204" pitchFamily="34" charset="0"/>
              </a:rPr>
              <a:t>’.</a:t>
            </a:r>
          </a:p>
          <a:p>
            <a:pPr marL="0" lvl="0" indent="0">
              <a:spcAft>
                <a:spcPts val="1000"/>
              </a:spcAft>
              <a:buNone/>
            </a:pPr>
            <a:r>
              <a:rPr lang="en-GB" sz="1400" dirty="0" err="1">
                <a:effectLst/>
                <a:latin typeface="Ariel"/>
                <a:ea typeface="DengXian" panose="02010600030101010101" pitchFamily="2" charset="-122"/>
                <a:cs typeface="Calibri" panose="020F0502020204030204" pitchFamily="34" charset="0"/>
              </a:rPr>
              <a:t>Ystyriwch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ddiffiniadau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gwahanol</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gan</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ddefnyddio</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ystod</a:t>
            </a:r>
            <a:r>
              <a:rPr lang="en-GB" sz="1400" dirty="0">
                <a:effectLst/>
                <a:latin typeface="Ariel"/>
                <a:ea typeface="DengXian" panose="02010600030101010101" pitchFamily="2" charset="-122"/>
                <a:cs typeface="Calibri" panose="020F0502020204030204" pitchFamily="34" charset="0"/>
              </a:rPr>
              <a:t> o </a:t>
            </a:r>
            <a:r>
              <a:rPr lang="en-GB" sz="1400" dirty="0" err="1">
                <a:effectLst/>
                <a:latin typeface="Ariel"/>
                <a:ea typeface="DengXian" panose="02010600030101010101" pitchFamily="2" charset="-122"/>
                <a:cs typeface="Calibri" panose="020F0502020204030204" pitchFamily="34" charset="0"/>
              </a:rPr>
              <a:t>destunau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ysgolheigaidd</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perthnasol</a:t>
            </a:r>
            <a:r>
              <a:rPr lang="en-GB" sz="1400" dirty="0">
                <a:effectLst/>
                <a:latin typeface="Ariel"/>
                <a:ea typeface="DengXian" panose="02010600030101010101" pitchFamily="2" charset="-122"/>
                <a:cs typeface="Calibri" panose="020F0502020204030204" pitchFamily="34" charset="0"/>
              </a:rPr>
              <a:t> a </a:t>
            </a:r>
            <a:r>
              <a:rPr lang="en-GB" sz="1400" dirty="0" err="1">
                <a:effectLst/>
                <a:latin typeface="Ariel"/>
                <a:ea typeface="DengXian" panose="02010600030101010101" pitchFamily="2" charset="-122"/>
                <a:cs typeface="Calibri" panose="020F0502020204030204" pitchFamily="34" charset="0"/>
              </a:rPr>
              <a:t>dogfennau</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polisi</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i</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gefnogi</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eich</a:t>
            </a:r>
            <a:r>
              <a:rPr lang="en-GB" sz="1400" dirty="0">
                <a:effectLst/>
                <a:latin typeface="Ariel"/>
                <a:ea typeface="DengXian" panose="02010600030101010101" pitchFamily="2" charset="-122"/>
                <a:cs typeface="Calibri" panose="020F0502020204030204" pitchFamily="34" charset="0"/>
              </a:rPr>
              <a:t> </a:t>
            </a:r>
            <a:r>
              <a:rPr lang="en-GB" sz="1400" dirty="0" err="1">
                <a:effectLst/>
                <a:latin typeface="Ariel"/>
                <a:ea typeface="DengXian" panose="02010600030101010101" pitchFamily="2" charset="-122"/>
                <a:cs typeface="Calibri" panose="020F0502020204030204" pitchFamily="34" charset="0"/>
              </a:rPr>
              <a:t>dadl</a:t>
            </a:r>
            <a:r>
              <a:rPr lang="en-GB" sz="1400" dirty="0">
                <a:effectLst/>
                <a:latin typeface="Ariel"/>
                <a:ea typeface="DengXian" panose="02010600030101010101" pitchFamily="2" charset="-122"/>
                <a:cs typeface="Calibri" panose="020F0502020204030204" pitchFamily="34" charset="0"/>
              </a:rPr>
              <a:t>. </a:t>
            </a:r>
          </a:p>
          <a:p>
            <a:pPr marL="0" indent="0">
              <a:spcAft>
                <a:spcPts val="1000"/>
              </a:spcAft>
              <a:buNone/>
            </a:pPr>
            <a:r>
              <a:rPr lang="en-GB" sz="1400" b="1" dirty="0" err="1">
                <a:effectLst/>
                <a:latin typeface="Ariel"/>
                <a:ea typeface="Times New Roman" panose="02020603050405020304" pitchFamily="18" charset="0"/>
                <a:cs typeface="Calibri" panose="020F0502020204030204" pitchFamily="34" charset="0"/>
              </a:rPr>
              <a:t>Dadansoddiad</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beirniadol</a:t>
            </a:r>
            <a:r>
              <a:rPr lang="en-GB" sz="1400" b="1" dirty="0">
                <a:effectLst/>
                <a:latin typeface="Ariel"/>
                <a:ea typeface="Times New Roman" panose="02020603050405020304" pitchFamily="18" charset="0"/>
                <a:cs typeface="Calibri" panose="020F0502020204030204" pitchFamily="34" charset="0"/>
              </a:rPr>
              <a:t> o </a:t>
            </a:r>
            <a:r>
              <a:rPr lang="en-GB" sz="1400" b="1" dirty="0" err="1">
                <a:effectLst/>
                <a:latin typeface="Ariel"/>
                <a:ea typeface="Times New Roman" panose="02020603050405020304" pitchFamily="18" charset="0"/>
                <a:cs typeface="Calibri" panose="020F0502020204030204" pitchFamily="34" charset="0"/>
              </a:rPr>
              <a:t>hyd</a:t>
            </a:r>
            <a:r>
              <a:rPr lang="en-GB" sz="1400" b="1" dirty="0">
                <a:effectLst/>
                <a:latin typeface="Ariel"/>
                <a:ea typeface="Times New Roman" panose="02020603050405020304" pitchFamily="18" charset="0"/>
                <a:cs typeface="Calibri" panose="020F0502020204030204" pitchFamily="34" charset="0"/>
              </a:rPr>
              <a:t> at 6</a:t>
            </a:r>
            <a:r>
              <a:rPr lang="en-GB" sz="1400" b="1" dirty="0">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gweithgaredd</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gwahanol</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i</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ddatblygu</a:t>
            </a:r>
            <a:r>
              <a:rPr lang="en-GB" sz="1400" b="1" dirty="0">
                <a:effectLst/>
                <a:latin typeface="Ariel"/>
                <a:ea typeface="Times New Roman" panose="02020603050405020304" pitchFamily="18" charset="0"/>
                <a:cs typeface="Calibri" panose="020F0502020204030204" pitchFamily="34" charset="0"/>
              </a:rPr>
              <a:t> dysgu </a:t>
            </a:r>
            <a:r>
              <a:rPr lang="en-GB" sz="1400" b="1" dirty="0" err="1">
                <a:effectLst/>
                <a:latin typeface="Ariel"/>
                <a:ea typeface="Times New Roman" panose="02020603050405020304" pitchFamily="18" charset="0"/>
                <a:cs typeface="Calibri" panose="020F0502020204030204" pitchFamily="34" charset="0"/>
              </a:rPr>
              <a:t>mewn</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amgylcheddau</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amgen</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Mae’n</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bwysig</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iawn</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eich</a:t>
            </a:r>
            <a:r>
              <a:rPr lang="en-GB" sz="1400" b="1" dirty="0">
                <a:effectLst/>
                <a:latin typeface="Ariel"/>
                <a:ea typeface="Times New Roman" panose="02020603050405020304" pitchFamily="18" charset="0"/>
                <a:cs typeface="Calibri" panose="020F0502020204030204" pitchFamily="34" charset="0"/>
              </a:rPr>
              <a:t> bod </a:t>
            </a:r>
            <a:r>
              <a:rPr lang="en-GB" sz="1400" b="1" dirty="0" err="1">
                <a:effectLst/>
                <a:latin typeface="Ariel"/>
                <a:ea typeface="Times New Roman" panose="02020603050405020304" pitchFamily="18" charset="0"/>
                <a:cs typeface="Calibri" panose="020F0502020204030204" pitchFamily="34" charset="0"/>
              </a:rPr>
              <a:t>yn</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gwneud</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cysylltiadau</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clir</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gyda</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damcaniaeth</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polisi</a:t>
            </a:r>
            <a:r>
              <a:rPr lang="en-GB" sz="1400" b="1" dirty="0">
                <a:effectLst/>
                <a:latin typeface="Ariel"/>
                <a:ea typeface="Times New Roman" panose="02020603050405020304" pitchFamily="18" charset="0"/>
                <a:cs typeface="Calibri" panose="020F0502020204030204" pitchFamily="34" charset="0"/>
              </a:rPr>
              <a:t> ac </a:t>
            </a:r>
            <a:r>
              <a:rPr lang="en-GB" sz="1400" b="1" dirty="0" err="1">
                <a:effectLst/>
                <a:latin typeface="Ariel"/>
                <a:ea typeface="Times New Roman" panose="02020603050405020304" pitchFamily="18" charset="0"/>
                <a:cs typeface="Calibri" panose="020F0502020204030204" pitchFamily="34" charset="0"/>
              </a:rPr>
              <a:t>ymarfer</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perthnasol</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trwy’r</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gwaith</a:t>
            </a:r>
            <a:r>
              <a:rPr lang="en-GB" sz="1400" b="1" dirty="0">
                <a:effectLst/>
                <a:latin typeface="Ariel"/>
                <a:ea typeface="Times New Roman" panose="02020603050405020304" pitchFamily="18" charset="0"/>
                <a:cs typeface="Calibri" panose="020F0502020204030204" pitchFamily="34" charset="0"/>
              </a:rPr>
              <a:t>.</a:t>
            </a:r>
            <a:r>
              <a:rPr lang="en-GB" sz="1400" b="1" dirty="0">
                <a:latin typeface="Ariel"/>
                <a:ea typeface="Times New Roman" panose="02020603050405020304" pitchFamily="18" charset="0"/>
                <a:cs typeface="Calibri" panose="020F0502020204030204" pitchFamily="34" charset="0"/>
              </a:rPr>
              <a:t> </a:t>
            </a:r>
            <a:endParaRPr lang="en-GB" sz="1400" b="1" dirty="0">
              <a:effectLst/>
              <a:latin typeface="Ariel"/>
              <a:ea typeface="Times New Roman" panose="02020603050405020304" pitchFamily="18" charset="0"/>
              <a:cs typeface="Calibri" panose="020F0502020204030204" pitchFamily="34" charset="0"/>
            </a:endParaRPr>
          </a:p>
          <a:p>
            <a:pPr marL="0" lvl="0" indent="0">
              <a:spcAft>
                <a:spcPts val="1000"/>
              </a:spcAft>
              <a:buNone/>
            </a:pPr>
            <a:r>
              <a:rPr lang="en-GB" sz="1400" b="1" dirty="0" err="1">
                <a:effectLst/>
                <a:latin typeface="Ariel"/>
                <a:ea typeface="Times New Roman" panose="02020603050405020304" pitchFamily="18" charset="0"/>
                <a:cs typeface="Calibri" panose="020F0502020204030204" pitchFamily="34" charset="0"/>
              </a:rPr>
              <a:t>Casgliad</a:t>
            </a:r>
            <a:r>
              <a:rPr lang="en-GB" sz="1400" b="1" dirty="0">
                <a:effectLst/>
                <a:latin typeface="Ariel"/>
                <a:ea typeface="Times New Roman" panose="02020603050405020304" pitchFamily="18" charset="0"/>
                <a:cs typeface="Calibri" panose="020F0502020204030204" pitchFamily="34" charset="0"/>
              </a:rPr>
              <a:t> </a:t>
            </a:r>
            <a:endParaRPr lang="en-GB" sz="1400" dirty="0">
              <a:effectLst/>
              <a:latin typeface="Ariel"/>
              <a:ea typeface="Times New Roman" panose="02020603050405020304" pitchFamily="18" charset="0"/>
              <a:cs typeface="Calibri" panose="020F0502020204030204" pitchFamily="34" charset="0"/>
            </a:endParaRPr>
          </a:p>
          <a:p>
            <a:pPr marL="0" lvl="0" indent="0">
              <a:spcAft>
                <a:spcPts val="1000"/>
              </a:spcAft>
              <a:buNone/>
            </a:pPr>
            <a:r>
              <a:rPr lang="en-GB" sz="1400" b="1" dirty="0" err="1">
                <a:effectLst/>
                <a:latin typeface="Ariel"/>
                <a:ea typeface="Times New Roman" panose="02020603050405020304" pitchFamily="18" charset="0"/>
                <a:cs typeface="Calibri" panose="020F0502020204030204" pitchFamily="34" charset="0"/>
              </a:rPr>
              <a:t>Rhestr</a:t>
            </a:r>
            <a:r>
              <a:rPr lang="en-GB" sz="1400" b="1" dirty="0">
                <a:effectLst/>
                <a:latin typeface="Ariel"/>
                <a:ea typeface="Times New Roman" panose="02020603050405020304" pitchFamily="18" charset="0"/>
                <a:cs typeface="Calibri" panose="020F0502020204030204" pitchFamily="34" charset="0"/>
              </a:rPr>
              <a:t> </a:t>
            </a:r>
            <a:r>
              <a:rPr lang="en-GB" sz="1400" b="1" dirty="0" err="1">
                <a:effectLst/>
                <a:latin typeface="Ariel"/>
                <a:ea typeface="Times New Roman" panose="02020603050405020304" pitchFamily="18" charset="0"/>
                <a:cs typeface="Calibri" panose="020F0502020204030204" pitchFamily="34" charset="0"/>
              </a:rPr>
              <a:t>Gyfeirio</a:t>
            </a:r>
            <a:r>
              <a:rPr lang="en-GB" sz="1400" b="1" dirty="0">
                <a:effectLst/>
                <a:latin typeface="Ariel"/>
                <a:ea typeface="Times New Roman" panose="02020603050405020304" pitchFamily="18" charset="0"/>
                <a:cs typeface="Calibri" panose="020F0502020204030204" pitchFamily="34" charset="0"/>
              </a:rPr>
              <a:t> </a:t>
            </a:r>
            <a:endParaRPr lang="en-GB" sz="1400" dirty="0">
              <a:effectLst/>
              <a:latin typeface="Ariel"/>
              <a:ea typeface="Times New Roman" panose="02020603050405020304" pitchFamily="18" charset="0"/>
              <a:cs typeface="Calibri" panose="020F0502020204030204" pitchFamily="34" charset="0"/>
            </a:endParaRPr>
          </a:p>
          <a:p>
            <a:endParaRPr lang="en-GB" sz="400" dirty="0"/>
          </a:p>
        </p:txBody>
      </p:sp>
      <p:sp>
        <p:nvSpPr>
          <p:cNvPr id="4" name="Content Placeholder 3">
            <a:extLst>
              <a:ext uri="{FF2B5EF4-FFF2-40B4-BE49-F238E27FC236}">
                <a16:creationId xmlns:a16="http://schemas.microsoft.com/office/drawing/2014/main" id="{40F5B951-7CE1-4B36-B641-1527F90200AB}"/>
              </a:ext>
            </a:extLst>
          </p:cNvPr>
          <p:cNvSpPr>
            <a:spLocks noGrp="1"/>
          </p:cNvSpPr>
          <p:nvPr>
            <p:ph sz="half" idx="2"/>
          </p:nvPr>
        </p:nvSpPr>
        <p:spPr>
          <a:xfrm>
            <a:off x="6336147" y="1366912"/>
            <a:ext cx="4643965" cy="4473986"/>
          </a:xfrm>
        </p:spPr>
        <p:txBody>
          <a:bodyPr vert="horz" lIns="91440" tIns="45720" rIns="91440" bIns="45720" rtlCol="0" anchor="t">
            <a:normAutofit fontScale="25000" lnSpcReduction="20000"/>
          </a:bodyPr>
          <a:lstStyle/>
          <a:p>
            <a:pPr marL="0" indent="0" algn="l" rtl="0" fontAlgn="base">
              <a:buNone/>
            </a:pPr>
            <a:r>
              <a:rPr lang="en-GB" sz="1800" b="0" i="0" dirty="0">
                <a:solidFill>
                  <a:srgbClr val="000000"/>
                </a:solidFill>
                <a:effectLst/>
                <a:latin typeface="Arial" panose="020B0604020202020204" pitchFamily="34" charset="0"/>
              </a:rPr>
              <a:t>  </a:t>
            </a:r>
            <a:endParaRPr lang="en-GB" b="0" i="0" dirty="0">
              <a:solidFill>
                <a:srgbClr val="000000"/>
              </a:solidFill>
              <a:effectLst/>
              <a:latin typeface="Arial" panose="020B0604020202020204" pitchFamily="34" charset="0"/>
            </a:endParaRPr>
          </a:p>
          <a:p>
            <a:pPr marL="0" indent="0" algn="l" rtl="0" fontAlgn="base">
              <a:buNone/>
            </a:pPr>
            <a:r>
              <a:rPr lang="en-GB" sz="6400" b="1" i="0" dirty="0">
                <a:solidFill>
                  <a:srgbClr val="000000"/>
                </a:solidFill>
                <a:effectLst/>
                <a:latin typeface="Arial" panose="020B0604020202020204" pitchFamily="34" charset="0"/>
              </a:rPr>
              <a:t>Front cover page</a:t>
            </a:r>
            <a:r>
              <a:rPr lang="en-GB" sz="6400" b="0" i="0" dirty="0">
                <a:solidFill>
                  <a:srgbClr val="000000"/>
                </a:solidFill>
                <a:effectLst/>
                <a:latin typeface="Arial" panose="020B0604020202020204" pitchFamily="34" charset="0"/>
              </a:rPr>
              <a:t>   </a:t>
            </a:r>
          </a:p>
          <a:p>
            <a:pPr marL="0" indent="0" algn="l" rtl="0" fontAlgn="base">
              <a:buNone/>
            </a:pPr>
            <a:r>
              <a:rPr lang="en-GB" sz="6400" b="1" i="0" dirty="0">
                <a:solidFill>
                  <a:srgbClr val="000000"/>
                </a:solidFill>
                <a:effectLst/>
                <a:latin typeface="Arial" panose="020B0604020202020204" pitchFamily="34" charset="0"/>
              </a:rPr>
              <a:t>Table of contents</a:t>
            </a:r>
            <a:r>
              <a:rPr lang="en-GB" sz="6400" b="0" i="0" dirty="0">
                <a:solidFill>
                  <a:srgbClr val="000000"/>
                </a:solidFill>
                <a:effectLst/>
                <a:latin typeface="Arial" panose="020B0604020202020204" pitchFamily="34" charset="0"/>
              </a:rPr>
              <a:t>   </a:t>
            </a:r>
          </a:p>
          <a:p>
            <a:pPr marL="0" indent="0" algn="l" rtl="0" fontAlgn="base">
              <a:buNone/>
            </a:pPr>
            <a:r>
              <a:rPr lang="en-GB" sz="6400" b="1" i="0" dirty="0">
                <a:solidFill>
                  <a:srgbClr val="000000"/>
                </a:solidFill>
                <a:effectLst/>
                <a:latin typeface="Arial" panose="020B0604020202020204" pitchFamily="34" charset="0"/>
              </a:rPr>
              <a:t>Introduction and overview </a:t>
            </a:r>
            <a:r>
              <a:rPr lang="en-GB" sz="6400" dirty="0">
                <a:solidFill>
                  <a:srgbClr val="000000"/>
                </a:solidFill>
                <a:latin typeface="Arial" panose="020B0604020202020204" pitchFamily="34" charset="0"/>
              </a:rPr>
              <a:t> </a:t>
            </a:r>
            <a:r>
              <a:rPr lang="en-GB" sz="6400" b="0" i="0" dirty="0">
                <a:solidFill>
                  <a:srgbClr val="000000"/>
                </a:solidFill>
                <a:effectLst/>
                <a:latin typeface="Arial" panose="020B0604020202020204" pitchFamily="34" charset="0"/>
              </a:rPr>
              <a:t>Introduce the topic (set the scene). Discuss what will be included in your portfolio. What is the main aim of your portfolio? Include any relevant background information relating to the activities that you will include.   </a:t>
            </a:r>
          </a:p>
          <a:p>
            <a:pPr marL="0" indent="0" algn="l" rtl="0" fontAlgn="base">
              <a:buNone/>
            </a:pPr>
            <a:r>
              <a:rPr lang="en-GB" sz="6400" b="1" i="0" dirty="0">
                <a:solidFill>
                  <a:srgbClr val="000000"/>
                </a:solidFill>
                <a:effectLst/>
                <a:latin typeface="Arial" panose="020B0604020202020204" pitchFamily="34" charset="0"/>
              </a:rPr>
              <a:t>An analysis of terminology</a:t>
            </a:r>
            <a:r>
              <a:rPr lang="en-GB" sz="6400" b="0" i="0" dirty="0">
                <a:solidFill>
                  <a:srgbClr val="000000"/>
                </a:solidFill>
                <a:effectLst/>
                <a:latin typeface="Arial" panose="020B0604020202020204" pitchFamily="34" charset="0"/>
              </a:rPr>
              <a:t> e.g. ‘experiential learning’, ‘alternative learning environment’….   </a:t>
            </a:r>
          </a:p>
          <a:p>
            <a:pPr marL="0" indent="0" algn="l" rtl="0" fontAlgn="base">
              <a:buNone/>
            </a:pPr>
            <a:r>
              <a:rPr lang="en-GB" sz="6400" b="0" i="0" dirty="0">
                <a:solidFill>
                  <a:srgbClr val="000000"/>
                </a:solidFill>
                <a:effectLst/>
                <a:latin typeface="Arial" panose="020B0604020202020204" pitchFamily="34" charset="0"/>
              </a:rPr>
              <a:t>Consider different definitions using a range of relevant scholarly texts and policy documents to support your argument.   </a:t>
            </a:r>
          </a:p>
          <a:p>
            <a:pPr marL="0" indent="0" algn="l" rtl="0" fontAlgn="base">
              <a:buNone/>
            </a:pPr>
            <a:r>
              <a:rPr lang="en-GB" sz="6400" b="1" i="0" dirty="0">
                <a:solidFill>
                  <a:srgbClr val="000000"/>
                </a:solidFill>
                <a:effectLst/>
                <a:latin typeface="Arial"/>
                <a:cs typeface="Arial"/>
              </a:rPr>
              <a:t>A critical analysis of</a:t>
            </a:r>
            <a:r>
              <a:rPr lang="en-GB" sz="6400" b="1" dirty="0">
                <a:solidFill>
                  <a:srgbClr val="000000"/>
                </a:solidFill>
                <a:latin typeface="Arial"/>
                <a:cs typeface="Arial"/>
              </a:rPr>
              <a:t> up to 6 </a:t>
            </a:r>
            <a:r>
              <a:rPr lang="en-GB" sz="6400" b="1" i="0" dirty="0">
                <a:solidFill>
                  <a:srgbClr val="000000"/>
                </a:solidFill>
                <a:effectLst/>
                <a:latin typeface="Arial"/>
                <a:cs typeface="Arial"/>
              </a:rPr>
              <a:t>different activities to promote learning within an alternative learning environment/s. </a:t>
            </a:r>
            <a:r>
              <a:rPr lang="en-GB" sz="6400" b="0" i="0" dirty="0">
                <a:solidFill>
                  <a:srgbClr val="000000"/>
                </a:solidFill>
                <a:effectLst/>
                <a:latin typeface="Arial"/>
                <a:cs typeface="Arial"/>
              </a:rPr>
              <a:t>   </a:t>
            </a:r>
          </a:p>
          <a:p>
            <a:pPr marL="0" indent="0" algn="l" rtl="0" fontAlgn="base">
              <a:buNone/>
            </a:pPr>
            <a:r>
              <a:rPr lang="en-GB" sz="6400" b="1" i="0" dirty="0">
                <a:solidFill>
                  <a:srgbClr val="000000"/>
                </a:solidFill>
                <a:effectLst/>
                <a:latin typeface="Arial" panose="020B0604020202020204" pitchFamily="34" charset="0"/>
              </a:rPr>
              <a:t>Conclusion</a:t>
            </a:r>
            <a:r>
              <a:rPr lang="en-GB" sz="6400" b="0" i="0" dirty="0">
                <a:solidFill>
                  <a:srgbClr val="000000"/>
                </a:solidFill>
                <a:effectLst/>
                <a:latin typeface="Arial" panose="020B0604020202020204" pitchFamily="34" charset="0"/>
              </a:rPr>
              <a:t>   </a:t>
            </a:r>
          </a:p>
          <a:p>
            <a:pPr marL="0" indent="0" algn="l" rtl="0" fontAlgn="base">
              <a:buNone/>
            </a:pPr>
            <a:r>
              <a:rPr lang="en-GB" sz="6400" b="1" i="0" dirty="0">
                <a:solidFill>
                  <a:srgbClr val="000000"/>
                </a:solidFill>
                <a:effectLst/>
                <a:latin typeface="Arial" panose="020B0604020202020204" pitchFamily="34" charset="0"/>
              </a:rPr>
              <a:t>Reference List</a:t>
            </a:r>
            <a:r>
              <a:rPr lang="en-GB" sz="6400" b="0" i="0" dirty="0">
                <a:solidFill>
                  <a:srgbClr val="000000"/>
                </a:solidFill>
                <a:effectLst/>
                <a:latin typeface="Arial" panose="020B0604020202020204" pitchFamily="34" charset="0"/>
              </a:rPr>
              <a:t>   </a:t>
            </a:r>
          </a:p>
          <a:p>
            <a:endParaRPr lang="en-GB" dirty="0"/>
          </a:p>
        </p:txBody>
      </p:sp>
      <p:pic>
        <p:nvPicPr>
          <p:cNvPr id="5" name="Picture 2">
            <a:extLst>
              <a:ext uri="{FF2B5EF4-FFF2-40B4-BE49-F238E27FC236}">
                <a16:creationId xmlns:a16="http://schemas.microsoft.com/office/drawing/2014/main" id="{08FB2CE4-CD72-4EAD-9461-6EFDEFA02C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5551" y="5673627"/>
            <a:ext cx="3228975" cy="666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158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FFB9D-9EFE-40FB-9567-713B5B16C149}"/>
              </a:ext>
            </a:extLst>
          </p:cNvPr>
          <p:cNvSpPr>
            <a:spLocks noGrp="1"/>
          </p:cNvSpPr>
          <p:nvPr>
            <p:ph type="title"/>
          </p:nvPr>
        </p:nvSpPr>
        <p:spPr/>
        <p:txBody>
          <a:bodyPr>
            <a:normAutofit fontScale="90000"/>
          </a:bodyPr>
          <a:lstStyle/>
          <a:p>
            <a:r>
              <a:rPr lang="en-GB" dirty="0"/>
              <a:t>Beth </a:t>
            </a:r>
            <a:r>
              <a:rPr lang="en-GB" dirty="0" err="1"/>
              <a:t>rwy’n</a:t>
            </a:r>
            <a:r>
              <a:rPr lang="en-GB" dirty="0"/>
              <a:t> </a:t>
            </a:r>
            <a:r>
              <a:rPr lang="en-GB" dirty="0" err="1"/>
              <a:t>gwybod</a:t>
            </a:r>
            <a:r>
              <a:rPr lang="en-GB" dirty="0"/>
              <a:t> am </a:t>
            </a:r>
            <a:r>
              <a:rPr lang="en-GB" dirty="0" err="1"/>
              <a:t>ysgolion</a:t>
            </a:r>
            <a:r>
              <a:rPr lang="en-GB" dirty="0"/>
              <a:t> </a:t>
            </a:r>
            <a:r>
              <a:rPr lang="en-GB" dirty="0" err="1"/>
              <a:t>coedwig</a:t>
            </a:r>
            <a:r>
              <a:rPr lang="en-GB" dirty="0"/>
              <a:t>?</a:t>
            </a:r>
            <a:br>
              <a:rPr lang="en-GB" dirty="0"/>
            </a:br>
            <a:r>
              <a:rPr lang="en-GB" dirty="0"/>
              <a:t>What do I know about forest schools?</a:t>
            </a:r>
          </a:p>
        </p:txBody>
      </p:sp>
      <p:pic>
        <p:nvPicPr>
          <p:cNvPr id="6" name="Content Placeholder 5" descr="Shape&#10;&#10;Description automatically generated">
            <a:extLst>
              <a:ext uri="{FF2B5EF4-FFF2-40B4-BE49-F238E27FC236}">
                <a16:creationId xmlns:a16="http://schemas.microsoft.com/office/drawing/2014/main" id="{B8E0A862-C61E-4AD6-A130-FC42AF579B9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38400" y="2453999"/>
            <a:ext cx="4762602" cy="3571951"/>
          </a:xfrm>
        </p:spPr>
      </p:pic>
    </p:spTree>
    <p:extLst>
      <p:ext uri="{BB962C8B-B14F-4D97-AF65-F5344CB8AC3E}">
        <p14:creationId xmlns:p14="http://schemas.microsoft.com/office/powerpoint/2010/main" val="305726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D3D9-2033-412B-9A42-C2013D7CDA96}"/>
              </a:ext>
            </a:extLst>
          </p:cNvPr>
          <p:cNvSpPr>
            <a:spLocks noGrp="1"/>
          </p:cNvSpPr>
          <p:nvPr>
            <p:ph type="title"/>
          </p:nvPr>
        </p:nvSpPr>
        <p:spPr>
          <a:xfrm>
            <a:off x="1451441" y="153563"/>
            <a:ext cx="10058400" cy="1371600"/>
          </a:xfrm>
        </p:spPr>
        <p:txBody>
          <a:bodyPr>
            <a:normAutofit/>
          </a:bodyPr>
          <a:lstStyle/>
          <a:p>
            <a:r>
              <a:rPr lang="cy-GB" dirty="0">
                <a:cs typeface="Calibri Light"/>
              </a:rPr>
              <a:t>Hanes ysgol goedwig – Byd-eang </a:t>
            </a:r>
            <a:br>
              <a:rPr lang="cy-GB" dirty="0">
                <a:cs typeface="Calibri Light"/>
              </a:rPr>
            </a:br>
            <a:r>
              <a:rPr lang="en-GB" dirty="0">
                <a:cs typeface="Calibri Light"/>
              </a:rPr>
              <a:t>History of forest school - Global</a:t>
            </a:r>
            <a:endParaRPr lang="en-GB" dirty="0"/>
          </a:p>
        </p:txBody>
      </p:sp>
      <p:pic>
        <p:nvPicPr>
          <p:cNvPr id="4" name="Picture 3" descr="Diagram&#10;&#10;Description automatically generated with medium confidence">
            <a:extLst>
              <a:ext uri="{FF2B5EF4-FFF2-40B4-BE49-F238E27FC236}">
                <a16:creationId xmlns:a16="http://schemas.microsoft.com/office/drawing/2014/main" id="{FA6DBFDF-B4AC-42EF-93BC-103C0107BFE1}"/>
              </a:ext>
            </a:extLst>
          </p:cNvPr>
          <p:cNvPicPr>
            <a:picLocks noChangeAspect="1"/>
          </p:cNvPicPr>
          <p:nvPr/>
        </p:nvPicPr>
        <p:blipFill rotWithShape="1">
          <a:blip r:embed="rId3">
            <a:extLst>
              <a:ext uri="{28A0092B-C50C-407E-A947-70E740481C1C}">
                <a14:useLocalDpi xmlns:a14="http://schemas.microsoft.com/office/drawing/2010/main" val="0"/>
              </a:ext>
            </a:extLst>
          </a:blip>
          <a:srcRect b="17132"/>
          <a:stretch/>
        </p:blipFill>
        <p:spPr>
          <a:xfrm>
            <a:off x="2920180" y="1174955"/>
            <a:ext cx="4817603" cy="5683045"/>
          </a:xfrm>
          <a:prstGeom prst="rect">
            <a:avLst/>
          </a:prstGeom>
        </p:spPr>
      </p:pic>
      <p:sp>
        <p:nvSpPr>
          <p:cNvPr id="7" name="TextBox 6">
            <a:extLst>
              <a:ext uri="{FF2B5EF4-FFF2-40B4-BE49-F238E27FC236}">
                <a16:creationId xmlns:a16="http://schemas.microsoft.com/office/drawing/2014/main" id="{E7BEC4A7-6569-4999-A4F1-885F32F48350}"/>
              </a:ext>
            </a:extLst>
          </p:cNvPr>
          <p:cNvSpPr txBox="1"/>
          <p:nvPr/>
        </p:nvSpPr>
        <p:spPr>
          <a:xfrm>
            <a:off x="7180006" y="5683045"/>
            <a:ext cx="6100916" cy="369332"/>
          </a:xfrm>
          <a:prstGeom prst="rect">
            <a:avLst/>
          </a:prstGeom>
          <a:noFill/>
        </p:spPr>
        <p:txBody>
          <a:bodyPr wrap="square">
            <a:spAutoFit/>
          </a:bodyPr>
          <a:lstStyle/>
          <a:p>
            <a:r>
              <a:rPr lang="en-GB" b="0" i="0" u="none" strike="noStrike" dirty="0">
                <a:solidFill>
                  <a:srgbClr val="613318"/>
                </a:solidFill>
                <a:effectLst/>
                <a:latin typeface="Open Sans" panose="020B0606030504020204" pitchFamily="34" charset="0"/>
              </a:rPr>
              <a:t>(McCree, 2012)</a:t>
            </a:r>
            <a:endParaRPr lang="en-GB" dirty="0"/>
          </a:p>
        </p:txBody>
      </p:sp>
    </p:spTree>
    <p:extLst>
      <p:ext uri="{BB962C8B-B14F-4D97-AF65-F5344CB8AC3E}">
        <p14:creationId xmlns:p14="http://schemas.microsoft.com/office/powerpoint/2010/main" val="332593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0EE6-F6FA-4F0A-A0FD-04D49811F8D1}"/>
              </a:ext>
            </a:extLst>
          </p:cNvPr>
          <p:cNvSpPr>
            <a:spLocks noGrp="1"/>
          </p:cNvSpPr>
          <p:nvPr>
            <p:ph type="title"/>
          </p:nvPr>
        </p:nvSpPr>
        <p:spPr/>
        <p:txBody>
          <a:bodyPr>
            <a:normAutofit/>
          </a:bodyPr>
          <a:lstStyle/>
          <a:p>
            <a:r>
              <a:rPr lang="cy-GB" dirty="0">
                <a:cs typeface="Calibri Light"/>
              </a:rPr>
              <a:t>Hanes Ysgol Goedwig – yn y DU</a:t>
            </a:r>
            <a:br>
              <a:rPr lang="cy-GB" dirty="0">
                <a:cs typeface="Calibri Light"/>
              </a:rPr>
            </a:br>
            <a:r>
              <a:rPr lang="en-GB" dirty="0">
                <a:cs typeface="Calibri Light"/>
              </a:rPr>
              <a:t>History of Forest School – in the UK</a:t>
            </a:r>
            <a:endParaRPr lang="en-GB" dirty="0"/>
          </a:p>
        </p:txBody>
      </p:sp>
      <p:sp>
        <p:nvSpPr>
          <p:cNvPr id="3" name="Content Placeholder 2">
            <a:extLst>
              <a:ext uri="{FF2B5EF4-FFF2-40B4-BE49-F238E27FC236}">
                <a16:creationId xmlns:a16="http://schemas.microsoft.com/office/drawing/2014/main" id="{2A742E5B-EDE6-44AF-8483-BBA090B04E63}"/>
              </a:ext>
            </a:extLst>
          </p:cNvPr>
          <p:cNvSpPr>
            <a:spLocks noGrp="1"/>
          </p:cNvSpPr>
          <p:nvPr>
            <p:ph sz="half" idx="1"/>
          </p:nvPr>
        </p:nvSpPr>
        <p:spPr/>
        <p:txBody>
          <a:bodyPr/>
          <a:lstStyle/>
          <a:p>
            <a:r>
              <a:rPr lang="cy-GB" sz="2000" dirty="0"/>
              <a:t>1993 – Nyrsys Meithrin o Wlad yr Haf yn ymweld â Denmarc </a:t>
            </a:r>
          </a:p>
          <a:p>
            <a:endParaRPr lang="cy-GB" sz="2000" dirty="0"/>
          </a:p>
          <a:p>
            <a:r>
              <a:rPr lang="cy-GB" sz="2000" dirty="0"/>
              <a:t>Taniwyd eu brwdfrydedd gan gwricwlwm oedd yn bennaf yn yr awyr agored.</a:t>
            </a:r>
          </a:p>
          <a:p>
            <a:endParaRPr lang="cy-GB" sz="2000" dirty="0"/>
          </a:p>
          <a:p>
            <a:r>
              <a:rPr lang="cy-GB" sz="2000" dirty="0"/>
              <a:t>1995 – Datblygwyd cymhwyster BTEC mewn Ysgol Goedwig</a:t>
            </a:r>
          </a:p>
          <a:p>
            <a:endParaRPr lang="en-GB" dirty="0"/>
          </a:p>
        </p:txBody>
      </p:sp>
      <p:sp>
        <p:nvSpPr>
          <p:cNvPr id="4" name="Content Placeholder 3">
            <a:extLst>
              <a:ext uri="{FF2B5EF4-FFF2-40B4-BE49-F238E27FC236}">
                <a16:creationId xmlns:a16="http://schemas.microsoft.com/office/drawing/2014/main" id="{0436A44C-6E4B-44C7-A183-625F63B4615D}"/>
              </a:ext>
            </a:extLst>
          </p:cNvPr>
          <p:cNvSpPr>
            <a:spLocks noGrp="1"/>
          </p:cNvSpPr>
          <p:nvPr>
            <p:ph sz="half" idx="2"/>
          </p:nvPr>
        </p:nvSpPr>
        <p:spPr/>
        <p:txBody>
          <a:bodyPr>
            <a:normAutofit/>
          </a:bodyPr>
          <a:lstStyle/>
          <a:p>
            <a:r>
              <a:rPr lang="en-GB" sz="2000" dirty="0"/>
              <a:t>1993 – Somerset Nursery Nurses visit Denmark</a:t>
            </a:r>
          </a:p>
          <a:p>
            <a:endParaRPr lang="en-GB" sz="2000" dirty="0"/>
          </a:p>
          <a:p>
            <a:r>
              <a:rPr lang="en-GB" sz="2000" dirty="0"/>
              <a:t>Enthused by largely outdoor curriculum.</a:t>
            </a:r>
          </a:p>
          <a:p>
            <a:endParaRPr lang="en-GB" sz="2000" dirty="0"/>
          </a:p>
          <a:p>
            <a:r>
              <a:rPr lang="en-GB" sz="2000" dirty="0"/>
              <a:t>1995 - BTEC qualification in Forest School developed</a:t>
            </a:r>
          </a:p>
        </p:txBody>
      </p:sp>
      <p:pic>
        <p:nvPicPr>
          <p:cNvPr id="6" name="Picture 5" descr="A picture containing clipart&#10;&#10;Description automatically generated">
            <a:extLst>
              <a:ext uri="{FF2B5EF4-FFF2-40B4-BE49-F238E27FC236}">
                <a16:creationId xmlns:a16="http://schemas.microsoft.com/office/drawing/2014/main" id="{749047A1-4C09-4380-9DCD-F4E09A3C3A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50102" y="482600"/>
            <a:ext cx="1447800" cy="1447800"/>
          </a:xfrm>
          <a:prstGeom prst="rect">
            <a:avLst/>
          </a:prstGeom>
        </p:spPr>
      </p:pic>
    </p:spTree>
    <p:extLst>
      <p:ext uri="{BB962C8B-B14F-4D97-AF65-F5344CB8AC3E}">
        <p14:creationId xmlns:p14="http://schemas.microsoft.com/office/powerpoint/2010/main" val="1805917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E752F-0377-4FAB-9BFB-D26D5FB25BA9}"/>
              </a:ext>
            </a:extLst>
          </p:cNvPr>
          <p:cNvSpPr>
            <a:spLocks noGrp="1"/>
          </p:cNvSpPr>
          <p:nvPr>
            <p:ph type="title"/>
          </p:nvPr>
        </p:nvSpPr>
        <p:spPr/>
        <p:txBody>
          <a:bodyPr>
            <a:normAutofit/>
          </a:bodyPr>
          <a:lstStyle/>
          <a:p>
            <a:r>
              <a:rPr lang="cy-GB" dirty="0">
                <a:cs typeface="Calibri Light"/>
              </a:rPr>
              <a:t>Datblygiad Ysgol Goedwig yn y DU</a:t>
            </a:r>
            <a:br>
              <a:rPr lang="cy-GB" dirty="0">
                <a:cs typeface="Calibri Light"/>
              </a:rPr>
            </a:br>
            <a:r>
              <a:rPr lang="en-GB" dirty="0">
                <a:cs typeface="Calibri Light"/>
              </a:rPr>
              <a:t>Development of Forest School in the UK</a:t>
            </a:r>
            <a:endParaRPr lang="en-GB" dirty="0"/>
          </a:p>
        </p:txBody>
      </p:sp>
      <p:sp>
        <p:nvSpPr>
          <p:cNvPr id="3" name="Content Placeholder 2">
            <a:extLst>
              <a:ext uri="{FF2B5EF4-FFF2-40B4-BE49-F238E27FC236}">
                <a16:creationId xmlns:a16="http://schemas.microsoft.com/office/drawing/2014/main" id="{5CF40C92-C887-4A93-8A65-058F11F78747}"/>
              </a:ext>
            </a:extLst>
          </p:cNvPr>
          <p:cNvSpPr>
            <a:spLocks noGrp="1"/>
          </p:cNvSpPr>
          <p:nvPr>
            <p:ph sz="half" idx="1"/>
          </p:nvPr>
        </p:nvSpPr>
        <p:spPr>
          <a:xfrm>
            <a:off x="588653" y="2134469"/>
            <a:ext cx="4184035" cy="3880772"/>
          </a:xfrm>
        </p:spPr>
        <p:txBody>
          <a:bodyPr>
            <a:normAutofit lnSpcReduction="10000"/>
          </a:bodyPr>
          <a:lstStyle/>
          <a:p>
            <a:r>
              <a:rPr lang="cy-GB" sz="2000" dirty="0"/>
              <a:t>2000 - Awdurdodau lleol Cymru yn dechrau gweithio gyda cholegau lleol i ddarparu hyfforddiant.</a:t>
            </a:r>
          </a:p>
          <a:p>
            <a:r>
              <a:rPr lang="cy-GB" sz="2000" dirty="0"/>
              <a:t>2001 - Ffurfiwyd Ysgol Goedwig Cymru</a:t>
            </a:r>
          </a:p>
          <a:p>
            <a:r>
              <a:rPr lang="cy-GB" sz="2000" dirty="0"/>
              <a:t>2002 - y gynhadledd genedlaethol gyntaf yn diffinio beth yw ysgol goedwig a phwy sy’n gallu rhedeg ysgolion coedwig.</a:t>
            </a:r>
          </a:p>
          <a:p>
            <a:endParaRPr lang="en-GB" dirty="0"/>
          </a:p>
        </p:txBody>
      </p:sp>
      <p:sp>
        <p:nvSpPr>
          <p:cNvPr id="4" name="Content Placeholder 3">
            <a:extLst>
              <a:ext uri="{FF2B5EF4-FFF2-40B4-BE49-F238E27FC236}">
                <a16:creationId xmlns:a16="http://schemas.microsoft.com/office/drawing/2014/main" id="{B0E76ACA-E66B-4BE4-AE9E-5AD30A9496FB}"/>
              </a:ext>
            </a:extLst>
          </p:cNvPr>
          <p:cNvSpPr>
            <a:spLocks noGrp="1"/>
          </p:cNvSpPr>
          <p:nvPr>
            <p:ph sz="half" idx="2"/>
          </p:nvPr>
        </p:nvSpPr>
        <p:spPr>
          <a:xfrm>
            <a:off x="5327297" y="2232791"/>
            <a:ext cx="4184034" cy="3880773"/>
          </a:xfrm>
        </p:spPr>
        <p:txBody>
          <a:bodyPr>
            <a:normAutofit lnSpcReduction="10000"/>
          </a:bodyPr>
          <a:lstStyle/>
          <a:p>
            <a:r>
              <a:rPr lang="en-GB" sz="2400" dirty="0"/>
              <a:t>2000 – Welsh local authorities start to work with Local colleges to deliver training.</a:t>
            </a:r>
          </a:p>
          <a:p>
            <a:r>
              <a:rPr lang="en-GB" sz="2400" dirty="0"/>
              <a:t>2001 - Forest School Wales formed</a:t>
            </a:r>
          </a:p>
          <a:p>
            <a:r>
              <a:rPr lang="en-GB" sz="2400" dirty="0"/>
              <a:t>2002 - first national conference defines what forest school is and who can run forest schools.</a:t>
            </a:r>
          </a:p>
          <a:p>
            <a:endParaRPr lang="en-GB" dirty="0"/>
          </a:p>
        </p:txBody>
      </p:sp>
      <p:pic>
        <p:nvPicPr>
          <p:cNvPr id="5" name="Picture 4" descr="A picture containing clipart&#10;&#10;Description automatically generated">
            <a:extLst>
              <a:ext uri="{FF2B5EF4-FFF2-40B4-BE49-F238E27FC236}">
                <a16:creationId xmlns:a16="http://schemas.microsoft.com/office/drawing/2014/main" id="{B90D0015-F10D-475C-A28D-29539FD5E13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11329" y="412955"/>
            <a:ext cx="1447800" cy="1447800"/>
          </a:xfrm>
          <a:prstGeom prst="rect">
            <a:avLst/>
          </a:prstGeom>
        </p:spPr>
      </p:pic>
    </p:spTree>
    <p:extLst>
      <p:ext uri="{BB962C8B-B14F-4D97-AF65-F5344CB8AC3E}">
        <p14:creationId xmlns:p14="http://schemas.microsoft.com/office/powerpoint/2010/main" val="3369126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CFCD-7CF1-4B7B-BC13-E6844F43DA0D}"/>
              </a:ext>
            </a:extLst>
          </p:cNvPr>
          <p:cNvSpPr>
            <a:spLocks noGrp="1"/>
          </p:cNvSpPr>
          <p:nvPr>
            <p:ph type="title"/>
          </p:nvPr>
        </p:nvSpPr>
        <p:spPr/>
        <p:txBody>
          <a:bodyPr>
            <a:normAutofit/>
          </a:bodyPr>
          <a:lstStyle/>
          <a:p>
            <a:r>
              <a:rPr lang="cy-GB" dirty="0">
                <a:cs typeface="Calibri Light"/>
              </a:rPr>
              <a:t>Datblygiad Ysgol Goedwig yn y DU</a:t>
            </a:r>
            <a:br>
              <a:rPr lang="cy-GB" dirty="0">
                <a:cs typeface="Calibri Light"/>
              </a:rPr>
            </a:br>
            <a:r>
              <a:rPr lang="en-GB" dirty="0">
                <a:cs typeface="Calibri Light"/>
              </a:rPr>
              <a:t>Development of Forest School in the UK</a:t>
            </a:r>
            <a:endParaRPr lang="en-GB" dirty="0"/>
          </a:p>
        </p:txBody>
      </p:sp>
      <p:sp>
        <p:nvSpPr>
          <p:cNvPr id="3" name="Content Placeholder 2">
            <a:extLst>
              <a:ext uri="{FF2B5EF4-FFF2-40B4-BE49-F238E27FC236}">
                <a16:creationId xmlns:a16="http://schemas.microsoft.com/office/drawing/2014/main" id="{D618DEF1-2B1D-4EEF-AEC8-3C8D86DB5794}"/>
              </a:ext>
            </a:extLst>
          </p:cNvPr>
          <p:cNvSpPr>
            <a:spLocks noGrp="1"/>
          </p:cNvSpPr>
          <p:nvPr>
            <p:ph sz="half" idx="1"/>
          </p:nvPr>
        </p:nvSpPr>
        <p:spPr/>
        <p:txBody>
          <a:bodyPr>
            <a:normAutofit fontScale="85000" lnSpcReduction="20000"/>
          </a:bodyPr>
          <a:lstStyle/>
          <a:p>
            <a:r>
              <a:rPr lang="cy-GB" sz="2000" dirty="0"/>
              <a:t>2005 - Sefydlwyd rhwydwaith hyfforddwyr Ysgol Goedwig yng Nghymru.</a:t>
            </a:r>
          </a:p>
          <a:p>
            <a:pPr marL="0" indent="0">
              <a:buNone/>
            </a:pPr>
            <a:endParaRPr lang="cy-GB" sz="2000" dirty="0"/>
          </a:p>
          <a:p>
            <a:r>
              <a:rPr lang="cy-GB" sz="2000" dirty="0"/>
              <a:t>2008 - Ffurfiwyd Grŵp Diddordeb Arbennig Ysgol Goedwig yn Lloegr.</a:t>
            </a:r>
          </a:p>
          <a:p>
            <a:endParaRPr lang="cy-GB" sz="2000" dirty="0"/>
          </a:p>
          <a:p>
            <a:r>
              <a:rPr lang="cy-GB" sz="2000" dirty="0"/>
              <a:t>2009 - Lansiwyd Fframwaith Gwella Ansawdd Ysgol Goedwig</a:t>
            </a:r>
          </a:p>
          <a:p>
            <a:r>
              <a:rPr lang="cy-GB" sz="2000" dirty="0"/>
              <a:t>2012 - lansiwyd y Gymdeithas Ysgol Goedwig (FSA) </a:t>
            </a:r>
          </a:p>
          <a:p>
            <a:endParaRPr lang="en-GB" sz="2000" dirty="0"/>
          </a:p>
        </p:txBody>
      </p:sp>
      <p:sp>
        <p:nvSpPr>
          <p:cNvPr id="4" name="Content Placeholder 3">
            <a:extLst>
              <a:ext uri="{FF2B5EF4-FFF2-40B4-BE49-F238E27FC236}">
                <a16:creationId xmlns:a16="http://schemas.microsoft.com/office/drawing/2014/main" id="{3B063374-2D8A-463C-B7B9-66263EAB419B}"/>
              </a:ext>
            </a:extLst>
          </p:cNvPr>
          <p:cNvSpPr>
            <a:spLocks noGrp="1"/>
          </p:cNvSpPr>
          <p:nvPr>
            <p:ph sz="half" idx="2"/>
          </p:nvPr>
        </p:nvSpPr>
        <p:spPr>
          <a:xfrm>
            <a:off x="5424267" y="2062266"/>
            <a:ext cx="4184034" cy="3880773"/>
          </a:xfrm>
        </p:spPr>
        <p:txBody>
          <a:bodyPr>
            <a:normAutofit fontScale="85000" lnSpcReduction="20000"/>
          </a:bodyPr>
          <a:lstStyle/>
          <a:p>
            <a:r>
              <a:rPr lang="en-GB" sz="2400" dirty="0"/>
              <a:t>2005 - Forest school trainers network established in Wales.</a:t>
            </a:r>
          </a:p>
          <a:p>
            <a:pPr marL="0" indent="0">
              <a:buNone/>
            </a:pPr>
            <a:endParaRPr lang="en-GB" sz="2400" dirty="0"/>
          </a:p>
          <a:p>
            <a:r>
              <a:rPr lang="en-GB" sz="2400" dirty="0"/>
              <a:t>2008 - Forest School Special Interest Group formed in England.</a:t>
            </a:r>
          </a:p>
          <a:p>
            <a:endParaRPr lang="en-GB" sz="2400" dirty="0"/>
          </a:p>
          <a:p>
            <a:r>
              <a:rPr lang="en-GB" sz="2400" dirty="0"/>
              <a:t>2009 - Forest School Quality Improvement Framework launched</a:t>
            </a:r>
          </a:p>
          <a:p>
            <a:r>
              <a:rPr lang="en-GB" sz="2400" dirty="0"/>
              <a:t>2012 – Forest School Association launched</a:t>
            </a:r>
          </a:p>
          <a:p>
            <a:endParaRPr lang="en-GB" sz="2400" dirty="0"/>
          </a:p>
          <a:p>
            <a:endParaRPr lang="en-GB" dirty="0"/>
          </a:p>
        </p:txBody>
      </p:sp>
      <p:pic>
        <p:nvPicPr>
          <p:cNvPr id="5" name="Picture 4" descr="A picture containing clipart&#10;&#10;Description automatically generated">
            <a:extLst>
              <a:ext uri="{FF2B5EF4-FFF2-40B4-BE49-F238E27FC236}">
                <a16:creationId xmlns:a16="http://schemas.microsoft.com/office/drawing/2014/main" id="{BFAC87CF-3B4E-4479-BC22-18462D0D7C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8967" y="473328"/>
            <a:ext cx="1447800" cy="1447800"/>
          </a:xfrm>
          <a:prstGeom prst="rect">
            <a:avLst/>
          </a:prstGeom>
        </p:spPr>
      </p:pic>
      <p:pic>
        <p:nvPicPr>
          <p:cNvPr id="7" name="Picture 6" descr="Logo&#10;&#10;Description automatically generated">
            <a:extLst>
              <a:ext uri="{FF2B5EF4-FFF2-40B4-BE49-F238E27FC236}">
                <a16:creationId xmlns:a16="http://schemas.microsoft.com/office/drawing/2014/main" id="{656CE557-B415-4A75-9E93-4E98D34DB23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66627" y="5484043"/>
            <a:ext cx="1485761" cy="1114635"/>
          </a:xfrm>
          <a:prstGeom prst="rect">
            <a:avLst/>
          </a:prstGeom>
        </p:spPr>
      </p:pic>
      <p:pic>
        <p:nvPicPr>
          <p:cNvPr id="8" name="Picture 7" descr="Logo&#10;&#10;Description automatically generated">
            <a:extLst>
              <a:ext uri="{FF2B5EF4-FFF2-40B4-BE49-F238E27FC236}">
                <a16:creationId xmlns:a16="http://schemas.microsoft.com/office/drawing/2014/main" id="{E546A101-8C0E-4835-A768-8B42C704408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68369" y="5156915"/>
            <a:ext cx="1485761" cy="1114635"/>
          </a:xfrm>
          <a:prstGeom prst="rect">
            <a:avLst/>
          </a:prstGeom>
        </p:spPr>
      </p:pic>
    </p:spTree>
    <p:extLst>
      <p:ext uri="{BB962C8B-B14F-4D97-AF65-F5344CB8AC3E}">
        <p14:creationId xmlns:p14="http://schemas.microsoft.com/office/powerpoint/2010/main" val="4184647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66531-DAB5-4B1C-81AE-D43BE399ADCB}"/>
              </a:ext>
            </a:extLst>
          </p:cNvPr>
          <p:cNvSpPr>
            <a:spLocks noGrp="1"/>
          </p:cNvSpPr>
          <p:nvPr>
            <p:ph type="title"/>
          </p:nvPr>
        </p:nvSpPr>
        <p:spPr/>
        <p:txBody>
          <a:bodyPr/>
          <a:lstStyle/>
          <a:p>
            <a:r>
              <a:rPr lang="en-GB" dirty="0"/>
              <a:t>Beth </a:t>
            </a:r>
            <a:r>
              <a:rPr lang="en-GB" dirty="0" err="1"/>
              <a:t>yw</a:t>
            </a:r>
            <a:r>
              <a:rPr lang="en-GB" dirty="0"/>
              <a:t> Ysgol </a:t>
            </a:r>
            <a:r>
              <a:rPr lang="en-GB" dirty="0" err="1"/>
              <a:t>Goedwig</a:t>
            </a:r>
            <a:r>
              <a:rPr lang="en-GB" dirty="0"/>
              <a:t>?</a:t>
            </a:r>
            <a:br>
              <a:rPr lang="en-GB" dirty="0"/>
            </a:br>
            <a:r>
              <a:rPr lang="en-GB" dirty="0"/>
              <a:t>What is a Forest School?</a:t>
            </a:r>
          </a:p>
        </p:txBody>
      </p:sp>
      <p:sp>
        <p:nvSpPr>
          <p:cNvPr id="3" name="Content Placeholder 2">
            <a:extLst>
              <a:ext uri="{FF2B5EF4-FFF2-40B4-BE49-F238E27FC236}">
                <a16:creationId xmlns:a16="http://schemas.microsoft.com/office/drawing/2014/main" id="{F124B7C3-E682-41F3-A840-5842F25773F4}"/>
              </a:ext>
            </a:extLst>
          </p:cNvPr>
          <p:cNvSpPr>
            <a:spLocks noGrp="1"/>
          </p:cNvSpPr>
          <p:nvPr>
            <p:ph sz="half" idx="1"/>
          </p:nvPr>
        </p:nvSpPr>
        <p:spPr>
          <a:xfrm>
            <a:off x="677334" y="2160588"/>
            <a:ext cx="4184035" cy="4456521"/>
          </a:xfrm>
        </p:spPr>
        <p:txBody>
          <a:bodyPr>
            <a:normAutofit/>
          </a:bodyPr>
          <a:lstStyle/>
          <a:p>
            <a:r>
              <a:rPr lang="en-GB" dirty="0"/>
              <a:t>Mae Ysgol </a:t>
            </a:r>
            <a:r>
              <a:rPr lang="en-GB" dirty="0" err="1"/>
              <a:t>Goedwig</a:t>
            </a:r>
            <a:r>
              <a:rPr lang="en-GB" dirty="0"/>
              <a:t> </a:t>
            </a:r>
            <a:r>
              <a:rPr lang="en-GB" dirty="0" err="1"/>
              <a:t>yn</a:t>
            </a:r>
            <a:r>
              <a:rPr lang="en-GB" dirty="0"/>
              <a:t> broses </a:t>
            </a:r>
            <a:r>
              <a:rPr lang="en-GB" dirty="0" err="1"/>
              <a:t>addysg</a:t>
            </a:r>
            <a:r>
              <a:rPr lang="en-GB" dirty="0"/>
              <a:t> </a:t>
            </a:r>
            <a:r>
              <a:rPr lang="en-GB" dirty="0" err="1"/>
              <a:t>awyr</a:t>
            </a:r>
            <a:r>
              <a:rPr lang="en-GB" dirty="0"/>
              <a:t> </a:t>
            </a:r>
            <a:r>
              <a:rPr lang="en-GB" dirty="0" err="1"/>
              <a:t>agored</a:t>
            </a:r>
            <a:r>
              <a:rPr lang="en-GB" dirty="0"/>
              <a:t> </a:t>
            </a:r>
            <a:r>
              <a:rPr lang="en-GB" dirty="0" err="1"/>
              <a:t>hirdymor</a:t>
            </a:r>
            <a:r>
              <a:rPr lang="en-GB" dirty="0"/>
              <a:t> </a:t>
            </a:r>
            <a:r>
              <a:rPr lang="en-GB" dirty="0" err="1"/>
              <a:t>sy'n</a:t>
            </a:r>
            <a:r>
              <a:rPr lang="en-GB" dirty="0"/>
              <a:t> </a:t>
            </a:r>
            <a:r>
              <a:rPr lang="en-GB" dirty="0" err="1"/>
              <a:t>gyfannol</a:t>
            </a:r>
            <a:r>
              <a:rPr lang="en-GB" dirty="0"/>
              <a:t> ac </a:t>
            </a:r>
            <a:r>
              <a:rPr lang="en-GB" dirty="0" err="1"/>
              <a:t>yn</a:t>
            </a:r>
            <a:r>
              <a:rPr lang="en-GB" dirty="0"/>
              <a:t> </a:t>
            </a:r>
            <a:r>
              <a:rPr lang="en-GB" dirty="0" err="1"/>
              <a:t>cael</a:t>
            </a:r>
            <a:r>
              <a:rPr lang="en-GB" dirty="0"/>
              <a:t> </a:t>
            </a:r>
            <a:r>
              <a:rPr lang="en-GB" dirty="0" err="1"/>
              <a:t>ei</a:t>
            </a:r>
            <a:r>
              <a:rPr lang="en-GB" dirty="0"/>
              <a:t> </a:t>
            </a:r>
            <a:r>
              <a:rPr lang="en-GB" dirty="0" err="1"/>
              <a:t>harwain</a:t>
            </a:r>
            <a:r>
              <a:rPr lang="en-GB" dirty="0"/>
              <a:t> </a:t>
            </a:r>
            <a:r>
              <a:rPr lang="en-GB" dirty="0" err="1"/>
              <a:t>gan</a:t>
            </a:r>
            <a:r>
              <a:rPr lang="en-GB" dirty="0"/>
              <a:t> </a:t>
            </a:r>
            <a:r>
              <a:rPr lang="en-GB" dirty="0" err="1"/>
              <a:t>ddysgwyr</a:t>
            </a:r>
            <a:r>
              <a:rPr lang="en-GB" dirty="0"/>
              <a:t>. </a:t>
            </a:r>
            <a:r>
              <a:rPr lang="en-GB" dirty="0" err="1"/>
              <a:t>Mae'n</a:t>
            </a:r>
            <a:r>
              <a:rPr lang="en-GB" dirty="0"/>
              <a:t> </a:t>
            </a:r>
            <a:r>
              <a:rPr lang="en-GB" dirty="0" err="1"/>
              <a:t>caniatáu</a:t>
            </a:r>
            <a:r>
              <a:rPr lang="en-GB" dirty="0"/>
              <a:t> </a:t>
            </a:r>
            <a:r>
              <a:rPr lang="en-GB" dirty="0" err="1"/>
              <a:t>i</a:t>
            </a:r>
            <a:r>
              <a:rPr lang="en-GB" dirty="0"/>
              <a:t> </a:t>
            </a:r>
            <a:r>
              <a:rPr lang="en-GB" dirty="0" err="1"/>
              <a:t>blant</a:t>
            </a:r>
            <a:r>
              <a:rPr lang="en-GB" dirty="0"/>
              <a:t> </a:t>
            </a:r>
            <a:r>
              <a:rPr lang="en-GB" dirty="0" err="1"/>
              <a:t>ddatblygu</a:t>
            </a:r>
            <a:r>
              <a:rPr lang="en-GB" dirty="0"/>
              <a:t> </a:t>
            </a:r>
            <a:r>
              <a:rPr lang="en-GB" dirty="0" err="1"/>
              <a:t>eu</a:t>
            </a:r>
            <a:r>
              <a:rPr lang="en-GB" dirty="0"/>
              <a:t> </a:t>
            </a:r>
            <a:r>
              <a:rPr lang="en-GB" dirty="0" err="1"/>
              <a:t>hunain</a:t>
            </a:r>
            <a:r>
              <a:rPr lang="en-GB" dirty="0"/>
              <a:t> </a:t>
            </a:r>
            <a:r>
              <a:rPr lang="en-GB" dirty="0" err="1"/>
              <a:t>drwy</a:t>
            </a:r>
            <a:r>
              <a:rPr lang="en-GB" dirty="0"/>
              <a:t> </a:t>
            </a:r>
            <a:r>
              <a:rPr lang="en-GB" dirty="0" err="1"/>
              <a:t>ymgysylltu'n</a:t>
            </a:r>
            <a:r>
              <a:rPr lang="en-GB" dirty="0"/>
              <a:t> </a:t>
            </a:r>
            <a:r>
              <a:rPr lang="en-GB" dirty="0" err="1"/>
              <a:t>iach</a:t>
            </a:r>
            <a:r>
              <a:rPr lang="en-GB" dirty="0"/>
              <a:t> â </a:t>
            </a:r>
            <a:r>
              <a:rPr lang="en-GB" dirty="0" err="1"/>
              <a:t>risg</a:t>
            </a:r>
            <a:r>
              <a:rPr lang="en-GB" dirty="0"/>
              <a:t>, </a:t>
            </a:r>
            <a:r>
              <a:rPr lang="en-GB" dirty="0" err="1"/>
              <a:t>datrys</a:t>
            </a:r>
            <a:r>
              <a:rPr lang="en-GB" dirty="0"/>
              <a:t> </a:t>
            </a:r>
            <a:r>
              <a:rPr lang="en-GB" dirty="0" err="1"/>
              <a:t>problemau</a:t>
            </a:r>
            <a:r>
              <a:rPr lang="en-GB" dirty="0"/>
              <a:t> a </a:t>
            </a:r>
            <a:r>
              <a:rPr lang="en-GB" dirty="0" err="1"/>
              <a:t>hunan-ddarganfod</a:t>
            </a:r>
            <a:r>
              <a:rPr lang="en-GB" dirty="0"/>
              <a:t>, </a:t>
            </a:r>
            <a:r>
              <a:rPr lang="en-GB" dirty="0" err="1"/>
              <a:t>i</a:t>
            </a:r>
            <a:r>
              <a:rPr lang="en-GB" dirty="0"/>
              <a:t> </a:t>
            </a:r>
            <a:r>
              <a:rPr lang="en-GB" dirty="0" err="1"/>
              <a:t>gyd</a:t>
            </a:r>
            <a:r>
              <a:rPr lang="en-GB" dirty="0"/>
              <a:t> o </a:t>
            </a:r>
            <a:r>
              <a:rPr lang="en-GB" dirty="0" err="1"/>
              <a:t>fewn</a:t>
            </a:r>
            <a:r>
              <a:rPr lang="en-GB" dirty="0"/>
              <a:t> </a:t>
            </a:r>
            <a:r>
              <a:rPr lang="en-GB" dirty="0" err="1"/>
              <a:t>amgylchedd</a:t>
            </a:r>
            <a:r>
              <a:rPr lang="en-GB" dirty="0"/>
              <a:t> </a:t>
            </a:r>
            <a:r>
              <a:rPr lang="en-GB" dirty="0" err="1"/>
              <a:t>naturiol</a:t>
            </a:r>
            <a:r>
              <a:rPr lang="en-GB" dirty="0"/>
              <a:t> </a:t>
            </a:r>
            <a:r>
              <a:rPr lang="en-GB" dirty="0" err="1"/>
              <a:t>mewn</a:t>
            </a:r>
            <a:r>
              <a:rPr lang="en-GB" dirty="0"/>
              <a:t> </a:t>
            </a:r>
            <a:r>
              <a:rPr lang="en-GB" dirty="0" err="1"/>
              <a:t>modd</a:t>
            </a:r>
            <a:r>
              <a:rPr lang="en-GB" dirty="0"/>
              <a:t> </a:t>
            </a:r>
            <a:r>
              <a:rPr lang="en-GB" dirty="0" err="1"/>
              <a:t>ymarferol</a:t>
            </a:r>
            <a:r>
              <a:rPr lang="en-GB" dirty="0"/>
              <a:t> a </a:t>
            </a:r>
            <a:r>
              <a:rPr lang="en-GB" dirty="0" err="1"/>
              <a:t>meddylgar</a:t>
            </a:r>
            <a:r>
              <a:rPr lang="en-GB" dirty="0"/>
              <a:t>. Mae </a:t>
            </a:r>
            <a:r>
              <a:rPr lang="en-GB" dirty="0" err="1"/>
              <a:t>pob</a:t>
            </a:r>
            <a:r>
              <a:rPr lang="en-GB" dirty="0"/>
              <a:t> math o </a:t>
            </a:r>
            <a:r>
              <a:rPr lang="en-GB" dirty="0" err="1"/>
              <a:t>addysg</a:t>
            </a:r>
            <a:r>
              <a:rPr lang="en-GB" dirty="0"/>
              <a:t> </a:t>
            </a:r>
            <a:r>
              <a:rPr lang="en-GB" dirty="0" err="1"/>
              <a:t>awyr</a:t>
            </a:r>
            <a:r>
              <a:rPr lang="en-GB" dirty="0"/>
              <a:t> </a:t>
            </a:r>
            <a:r>
              <a:rPr lang="en-GB" dirty="0" err="1"/>
              <a:t>agored</a:t>
            </a:r>
            <a:r>
              <a:rPr lang="en-GB" dirty="0"/>
              <a:t> </a:t>
            </a:r>
            <a:r>
              <a:rPr lang="en-GB" dirty="0" err="1"/>
              <a:t>yn</a:t>
            </a:r>
            <a:r>
              <a:rPr lang="en-GB" dirty="0"/>
              <a:t> </a:t>
            </a:r>
            <a:r>
              <a:rPr lang="en-GB" dirty="0" err="1"/>
              <a:t>werthfawr</a:t>
            </a:r>
            <a:r>
              <a:rPr lang="en-GB" dirty="0"/>
              <a:t>, </a:t>
            </a:r>
            <a:r>
              <a:rPr lang="en-GB" dirty="0" err="1"/>
              <a:t>ond</a:t>
            </a:r>
            <a:r>
              <a:rPr lang="en-GB" dirty="0"/>
              <a:t> </a:t>
            </a:r>
            <a:r>
              <a:rPr lang="en-GB" dirty="0" err="1"/>
              <a:t>mae</a:t>
            </a:r>
            <a:r>
              <a:rPr lang="en-GB" dirty="0"/>
              <a:t> </a:t>
            </a:r>
            <a:r>
              <a:rPr lang="en-GB" dirty="0" err="1"/>
              <a:t>gan</a:t>
            </a:r>
            <a:r>
              <a:rPr lang="en-GB" dirty="0"/>
              <a:t> </a:t>
            </a:r>
            <a:r>
              <a:rPr lang="en-GB" dirty="0" err="1"/>
              <a:t>Ysgolion</a:t>
            </a:r>
            <a:r>
              <a:rPr lang="en-GB" dirty="0"/>
              <a:t> </a:t>
            </a:r>
            <a:r>
              <a:rPr lang="en-GB" dirty="0" err="1"/>
              <a:t>Coedwig</a:t>
            </a:r>
            <a:r>
              <a:rPr lang="en-GB" dirty="0"/>
              <a:t> </a:t>
            </a:r>
            <a:r>
              <a:rPr lang="en-GB" dirty="0" err="1"/>
              <a:t>eu</a:t>
            </a:r>
            <a:r>
              <a:rPr lang="en-GB" dirty="0"/>
              <a:t> </a:t>
            </a:r>
            <a:r>
              <a:rPr lang="en-GB" dirty="0" err="1"/>
              <a:t>hathroniaethau</a:t>
            </a:r>
            <a:r>
              <a:rPr lang="en-GB" dirty="0"/>
              <a:t> </a:t>
            </a:r>
            <a:r>
              <a:rPr lang="en-GB" dirty="0" err="1"/>
              <a:t>a'u</a:t>
            </a:r>
            <a:r>
              <a:rPr lang="en-GB" dirty="0"/>
              <a:t> </a:t>
            </a:r>
            <a:r>
              <a:rPr lang="en-GB" dirty="0" err="1"/>
              <a:t>hethos</a:t>
            </a:r>
            <a:r>
              <a:rPr lang="en-GB" dirty="0"/>
              <a:t> </a:t>
            </a:r>
            <a:r>
              <a:rPr lang="en-GB" dirty="0" err="1"/>
              <a:t>eu</a:t>
            </a:r>
            <a:r>
              <a:rPr lang="en-GB" dirty="0"/>
              <a:t> </a:t>
            </a:r>
            <a:r>
              <a:rPr lang="en-GB" dirty="0" err="1"/>
              <a:t>hunain</a:t>
            </a:r>
            <a:r>
              <a:rPr lang="en-GB" dirty="0"/>
              <a:t> </a:t>
            </a:r>
            <a:r>
              <a:rPr lang="en-GB" dirty="0" err="1"/>
              <a:t>sydd</a:t>
            </a:r>
            <a:r>
              <a:rPr lang="en-GB" dirty="0"/>
              <a:t> o </a:t>
            </a:r>
            <a:r>
              <a:rPr lang="en-GB" dirty="0" err="1"/>
              <a:t>fudd</a:t>
            </a:r>
            <a:r>
              <a:rPr lang="en-GB" dirty="0"/>
              <a:t> </a:t>
            </a:r>
            <a:r>
              <a:rPr lang="en-GB" dirty="0" err="1"/>
              <a:t>i</a:t>
            </a:r>
            <a:r>
              <a:rPr lang="en-GB" dirty="0"/>
              <a:t> </a:t>
            </a:r>
            <a:r>
              <a:rPr lang="en-GB" dirty="0" err="1"/>
              <a:t>blant</a:t>
            </a:r>
            <a:r>
              <a:rPr lang="en-GB" dirty="0"/>
              <a:t> </a:t>
            </a:r>
            <a:r>
              <a:rPr lang="en-GB" dirty="0" err="1"/>
              <a:t>mewn</a:t>
            </a:r>
            <a:r>
              <a:rPr lang="en-GB" dirty="0"/>
              <a:t> </a:t>
            </a:r>
            <a:r>
              <a:rPr lang="en-GB" dirty="0" err="1"/>
              <a:t>ffyrdd</a:t>
            </a:r>
            <a:r>
              <a:rPr lang="en-GB" dirty="0"/>
              <a:t> </a:t>
            </a:r>
            <a:r>
              <a:rPr lang="en-GB" dirty="0" err="1"/>
              <a:t>unigryw</a:t>
            </a:r>
            <a:r>
              <a:rPr lang="en-GB" dirty="0"/>
              <a:t>.</a:t>
            </a:r>
          </a:p>
          <a:p>
            <a:endParaRPr lang="en-GB" dirty="0"/>
          </a:p>
        </p:txBody>
      </p:sp>
      <p:sp>
        <p:nvSpPr>
          <p:cNvPr id="4" name="Content Placeholder 3">
            <a:extLst>
              <a:ext uri="{FF2B5EF4-FFF2-40B4-BE49-F238E27FC236}">
                <a16:creationId xmlns:a16="http://schemas.microsoft.com/office/drawing/2014/main" id="{B700852F-9E62-48C0-AA26-2C4A651BAAA9}"/>
              </a:ext>
            </a:extLst>
          </p:cNvPr>
          <p:cNvSpPr>
            <a:spLocks noGrp="1"/>
          </p:cNvSpPr>
          <p:nvPr>
            <p:ph sz="half" idx="2"/>
          </p:nvPr>
        </p:nvSpPr>
        <p:spPr>
          <a:xfrm>
            <a:off x="5424267" y="2177744"/>
            <a:ext cx="4184034" cy="4338534"/>
          </a:xfrm>
        </p:spPr>
        <p:txBody>
          <a:bodyPr>
            <a:normAutofit/>
          </a:bodyPr>
          <a:lstStyle/>
          <a:p>
            <a:r>
              <a:rPr lang="en-GB" sz="2000" b="0" i="0" dirty="0">
                <a:solidFill>
                  <a:srgbClr val="303030"/>
                </a:solidFill>
                <a:effectLst/>
                <a:latin typeface="Acumin Pro"/>
              </a:rPr>
              <a:t>A Forest School is a long-term outdoor education process that is holistic and learner-led. It allows children to develop themselves through healthy engagement with risk, problem-solving and self-discovery, all within a natural environment in a hands-on and thoughtful manner. All forms of outdoor education are valuable, but Forest Schools have their own philosophies and ethos that benefit children in unique ways.</a:t>
            </a:r>
            <a:endParaRPr lang="en-GB" sz="2000" dirty="0"/>
          </a:p>
        </p:txBody>
      </p:sp>
    </p:spTree>
    <p:extLst>
      <p:ext uri="{BB962C8B-B14F-4D97-AF65-F5344CB8AC3E}">
        <p14:creationId xmlns:p14="http://schemas.microsoft.com/office/powerpoint/2010/main" val="3882925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89A99-8958-4C4B-BDC8-6FA9193A5789}"/>
              </a:ext>
            </a:extLst>
          </p:cNvPr>
          <p:cNvSpPr>
            <a:spLocks noGrp="1"/>
          </p:cNvSpPr>
          <p:nvPr>
            <p:ph type="title"/>
          </p:nvPr>
        </p:nvSpPr>
        <p:spPr/>
        <p:txBody>
          <a:bodyPr/>
          <a:lstStyle/>
          <a:p>
            <a:r>
              <a:rPr lang="en-GB" dirty="0" err="1"/>
              <a:t>Athroniaethau</a:t>
            </a:r>
            <a:r>
              <a:rPr lang="en-GB" dirty="0"/>
              <a:t> ac Ethos</a:t>
            </a:r>
            <a:br>
              <a:rPr lang="en-GB" dirty="0"/>
            </a:br>
            <a:r>
              <a:rPr lang="en-GB" dirty="0"/>
              <a:t>Philosophies and Ethos</a:t>
            </a:r>
          </a:p>
        </p:txBody>
      </p:sp>
      <p:sp>
        <p:nvSpPr>
          <p:cNvPr id="3" name="Content Placeholder 2">
            <a:extLst>
              <a:ext uri="{FF2B5EF4-FFF2-40B4-BE49-F238E27FC236}">
                <a16:creationId xmlns:a16="http://schemas.microsoft.com/office/drawing/2014/main" id="{33C5FE07-BF1A-48B5-B20F-6BBDCE26D92C}"/>
              </a:ext>
            </a:extLst>
          </p:cNvPr>
          <p:cNvSpPr>
            <a:spLocks noGrp="1"/>
          </p:cNvSpPr>
          <p:nvPr>
            <p:ph sz="half" idx="1"/>
          </p:nvPr>
        </p:nvSpPr>
        <p:spPr/>
        <p:txBody>
          <a:bodyPr>
            <a:normAutofit/>
          </a:bodyPr>
          <a:lstStyle/>
          <a:p>
            <a:r>
              <a:rPr lang="cy-GB" dirty="0"/>
              <a:t>Proses hirdymor</a:t>
            </a:r>
          </a:p>
          <a:p>
            <a:pPr>
              <a:buClr>
                <a:srgbClr val="262626"/>
              </a:buClr>
            </a:pPr>
            <a:r>
              <a:rPr lang="cy-GB" dirty="0"/>
              <a:t>Coetir neu amgylchedd coediog naturiol </a:t>
            </a:r>
          </a:p>
          <a:p>
            <a:pPr>
              <a:buClr>
                <a:srgbClr val="262626"/>
              </a:buClr>
            </a:pPr>
            <a:r>
              <a:rPr lang="cy-GB" dirty="0"/>
              <a:t>Datblygiad cyfannol</a:t>
            </a:r>
          </a:p>
          <a:p>
            <a:pPr>
              <a:buClr>
                <a:srgbClr val="262626"/>
              </a:buClr>
            </a:pPr>
            <a:r>
              <a:rPr lang="cy-GB" dirty="0"/>
              <a:t>Risgiau â gefnogir</a:t>
            </a:r>
          </a:p>
          <a:p>
            <a:pPr>
              <a:buClr>
                <a:srgbClr val="262626"/>
              </a:buClr>
            </a:pPr>
            <a:r>
              <a:rPr lang="cy-GB" dirty="0"/>
              <a:t>Ymarferwyr cymwysedig</a:t>
            </a:r>
          </a:p>
          <a:p>
            <a:pPr>
              <a:buClr>
                <a:srgbClr val="262626"/>
              </a:buClr>
            </a:pPr>
            <a:r>
              <a:rPr lang="cy-GB" dirty="0"/>
              <a:t>Prosesau sy’n canolbwyntio ar y dysgwr</a:t>
            </a:r>
          </a:p>
          <a:p>
            <a:pPr>
              <a:buClr>
                <a:srgbClr val="262626"/>
              </a:buClr>
            </a:pPr>
            <a:endParaRPr lang="cy-GB" dirty="0"/>
          </a:p>
          <a:p>
            <a:pPr algn="r">
              <a:buClr>
                <a:srgbClr val="262626"/>
              </a:buClr>
            </a:pPr>
            <a:r>
              <a:rPr lang="cy-GB" dirty="0"/>
              <a:t>Y Gymdeithas Ysgol Goedwig</a:t>
            </a:r>
          </a:p>
          <a:p>
            <a:endParaRPr lang="en-GB" dirty="0"/>
          </a:p>
        </p:txBody>
      </p:sp>
      <p:sp>
        <p:nvSpPr>
          <p:cNvPr id="4" name="Content Placeholder 3">
            <a:extLst>
              <a:ext uri="{FF2B5EF4-FFF2-40B4-BE49-F238E27FC236}">
                <a16:creationId xmlns:a16="http://schemas.microsoft.com/office/drawing/2014/main" id="{80CF8B23-3D36-4250-A53F-BEDACD7CA72E}"/>
              </a:ext>
            </a:extLst>
          </p:cNvPr>
          <p:cNvSpPr>
            <a:spLocks noGrp="1"/>
          </p:cNvSpPr>
          <p:nvPr>
            <p:ph sz="half" idx="2"/>
          </p:nvPr>
        </p:nvSpPr>
        <p:spPr/>
        <p:txBody>
          <a:bodyPr vert="horz" lIns="91440" tIns="45720" rIns="91440" bIns="45720" rtlCol="0" anchor="t">
            <a:normAutofit/>
          </a:bodyPr>
          <a:lstStyle/>
          <a:p>
            <a:r>
              <a:rPr lang="en-GB" dirty="0"/>
              <a:t>Long term process</a:t>
            </a:r>
          </a:p>
          <a:p>
            <a:pPr>
              <a:buClr>
                <a:srgbClr val="262626"/>
              </a:buClr>
            </a:pPr>
            <a:r>
              <a:rPr lang="en-GB" dirty="0"/>
              <a:t>Woodland or Natural Wooded Environment</a:t>
            </a:r>
          </a:p>
          <a:p>
            <a:pPr>
              <a:buClr>
                <a:srgbClr val="262626"/>
              </a:buClr>
            </a:pPr>
            <a:r>
              <a:rPr lang="en-GB" dirty="0"/>
              <a:t>Holistic development</a:t>
            </a:r>
          </a:p>
          <a:p>
            <a:pPr>
              <a:buClr>
                <a:srgbClr val="262626"/>
              </a:buClr>
            </a:pPr>
            <a:r>
              <a:rPr lang="en-GB" dirty="0"/>
              <a:t>Supported risks</a:t>
            </a:r>
          </a:p>
          <a:p>
            <a:pPr>
              <a:buClr>
                <a:srgbClr val="262626"/>
              </a:buClr>
            </a:pPr>
            <a:r>
              <a:rPr lang="en-GB" dirty="0"/>
              <a:t>Qualified practitioners</a:t>
            </a:r>
          </a:p>
          <a:p>
            <a:pPr>
              <a:buClr>
                <a:srgbClr val="262626"/>
              </a:buClr>
            </a:pPr>
            <a:r>
              <a:rPr lang="en-GB" dirty="0"/>
              <a:t>Learner centred processes</a:t>
            </a:r>
          </a:p>
          <a:p>
            <a:pPr>
              <a:buClr>
                <a:srgbClr val="262626"/>
              </a:buClr>
            </a:pPr>
            <a:endParaRPr lang="en-GB" dirty="0"/>
          </a:p>
          <a:p>
            <a:pPr algn="r">
              <a:buClr>
                <a:srgbClr val="262626"/>
              </a:buClr>
            </a:pPr>
            <a:r>
              <a:rPr lang="en-GB" dirty="0"/>
              <a:t>Forest School Association</a:t>
            </a:r>
          </a:p>
        </p:txBody>
      </p:sp>
    </p:spTree>
    <p:extLst>
      <p:ext uri="{BB962C8B-B14F-4D97-AF65-F5344CB8AC3E}">
        <p14:creationId xmlns:p14="http://schemas.microsoft.com/office/powerpoint/2010/main" val="2862491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895889" y="530669"/>
            <a:ext cx="8569325" cy="76944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lr>
                <a:schemeClr val="accent1"/>
              </a:buClr>
              <a:buSzPct val="100000"/>
              <a:buFont typeface="Symbol" pitchFamily="18" charset="2"/>
              <a:buChar char=""/>
              <a:defRPr sz="2400">
                <a:solidFill>
                  <a:schemeClr val="tx2"/>
                </a:solidFill>
                <a:latin typeface="Candara" pitchFamily="34" charset="0"/>
              </a:defRPr>
            </a:lvl1pPr>
            <a:lvl2pPr marL="742950" indent="-285750" eaLnBrk="0" hangingPunct="0">
              <a:spcBef>
                <a:spcPct val="20000"/>
              </a:spcBef>
              <a:buClr>
                <a:schemeClr val="accent1"/>
              </a:buClr>
              <a:buSzPct val="100000"/>
              <a:buFont typeface="Symbol" pitchFamily="18" charset="2"/>
              <a:buChar char=""/>
              <a:defRPr sz="2200">
                <a:solidFill>
                  <a:schemeClr val="tx2"/>
                </a:solidFill>
                <a:latin typeface="Candara" pitchFamily="34" charset="0"/>
              </a:defRPr>
            </a:lvl2pPr>
            <a:lvl3pPr marL="1143000" indent="-228600" eaLnBrk="0" hangingPunct="0">
              <a:spcBef>
                <a:spcPct val="20000"/>
              </a:spcBef>
              <a:buClr>
                <a:schemeClr val="accent1"/>
              </a:buClr>
              <a:buSzPct val="100000"/>
              <a:buFont typeface="Symbol" pitchFamily="18" charset="2"/>
              <a:buChar char=""/>
              <a:defRPr sz="2000">
                <a:solidFill>
                  <a:schemeClr val="tx2"/>
                </a:solidFill>
                <a:latin typeface="Candara" pitchFamily="34" charset="0"/>
              </a:defRPr>
            </a:lvl3pPr>
            <a:lvl4pPr marL="1600200" indent="-228600" eaLnBrk="0" hangingPunct="0">
              <a:spcBef>
                <a:spcPct val="20000"/>
              </a:spcBef>
              <a:buClr>
                <a:schemeClr val="accent1"/>
              </a:buClr>
              <a:buSzPct val="100000"/>
              <a:buFont typeface="Symbol" pitchFamily="18" charset="2"/>
              <a:buChar char=""/>
              <a:defRPr>
                <a:solidFill>
                  <a:schemeClr val="tx2"/>
                </a:solidFill>
                <a:latin typeface="Candara" pitchFamily="34" charset="0"/>
              </a:defRPr>
            </a:lvl4pPr>
            <a:lvl5pPr marL="2057400" indent="-228600" eaLnBrk="0" hangingPunct="0">
              <a:spcBef>
                <a:spcPct val="20000"/>
              </a:spcBef>
              <a:buClr>
                <a:schemeClr val="accent1"/>
              </a:buClr>
              <a:buSzPct val="100000"/>
              <a:buFont typeface="Symbol" pitchFamily="18" charset="2"/>
              <a:buChar char=""/>
              <a:defRPr sz="1600">
                <a:solidFill>
                  <a:schemeClr val="tx2"/>
                </a:solidFill>
                <a:latin typeface="Candara" pitchFamily="34" charset="0"/>
              </a:defRPr>
            </a:lvl5pPr>
            <a:lvl6pPr marL="25146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6pPr>
            <a:lvl7pPr marL="29718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7pPr>
            <a:lvl8pPr marL="34290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8pPr>
            <a:lvl9pPr marL="38862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9pPr>
          </a:lstStyle>
          <a:p>
            <a:pPr eaLnBrk="1" hangingPunct="1">
              <a:spcBef>
                <a:spcPct val="50000"/>
              </a:spcBef>
              <a:buClrTx/>
              <a:buSzTx/>
              <a:buFontTx/>
              <a:buNone/>
            </a:pPr>
            <a:r>
              <a:rPr lang="en-GB" altLang="en-US" sz="4400" dirty="0">
                <a:solidFill>
                  <a:schemeClr val="accent1"/>
                </a:solidFill>
                <a:latin typeface="+mn-lt"/>
              </a:rPr>
              <a:t>Forest School / Ysgol </a:t>
            </a:r>
            <a:r>
              <a:rPr lang="en-GB" altLang="en-US" sz="4400" dirty="0" err="1">
                <a:solidFill>
                  <a:schemeClr val="accent1"/>
                </a:solidFill>
                <a:latin typeface="+mn-lt"/>
              </a:rPr>
              <a:t>Goedwig</a:t>
            </a:r>
            <a:endParaRPr lang="en-GB" altLang="en-US" sz="4400" dirty="0">
              <a:solidFill>
                <a:schemeClr val="accent1"/>
              </a:solidFill>
              <a:latin typeface="+mn-lt"/>
            </a:endParaRPr>
          </a:p>
        </p:txBody>
      </p:sp>
      <p:sp>
        <p:nvSpPr>
          <p:cNvPr id="29699" name="Text Box 3"/>
          <p:cNvSpPr txBox="1">
            <a:spLocks noChangeArrowheads="1"/>
          </p:cNvSpPr>
          <p:nvPr/>
        </p:nvSpPr>
        <p:spPr bwMode="auto">
          <a:xfrm>
            <a:off x="1056926" y="1595021"/>
            <a:ext cx="8569325" cy="461664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accent1"/>
              </a:buClr>
              <a:buSzPct val="100000"/>
              <a:buFont typeface="Symbol" pitchFamily="18" charset="2"/>
              <a:buChar char=""/>
              <a:defRPr sz="2400">
                <a:solidFill>
                  <a:schemeClr val="tx2"/>
                </a:solidFill>
                <a:latin typeface="Candara" pitchFamily="34" charset="0"/>
              </a:defRPr>
            </a:lvl1pPr>
            <a:lvl2pPr marL="742950" indent="-285750" eaLnBrk="0" hangingPunct="0">
              <a:spcBef>
                <a:spcPct val="20000"/>
              </a:spcBef>
              <a:buClr>
                <a:schemeClr val="accent1"/>
              </a:buClr>
              <a:buSzPct val="100000"/>
              <a:buFont typeface="Symbol" pitchFamily="18" charset="2"/>
              <a:buChar char=""/>
              <a:defRPr sz="2200">
                <a:solidFill>
                  <a:schemeClr val="tx2"/>
                </a:solidFill>
                <a:latin typeface="Candara" pitchFamily="34" charset="0"/>
              </a:defRPr>
            </a:lvl2pPr>
            <a:lvl3pPr marL="1143000" indent="-228600" eaLnBrk="0" hangingPunct="0">
              <a:spcBef>
                <a:spcPct val="20000"/>
              </a:spcBef>
              <a:buClr>
                <a:schemeClr val="accent1"/>
              </a:buClr>
              <a:buSzPct val="100000"/>
              <a:buFont typeface="Symbol" pitchFamily="18" charset="2"/>
              <a:buChar char=""/>
              <a:defRPr sz="2000">
                <a:solidFill>
                  <a:schemeClr val="tx2"/>
                </a:solidFill>
                <a:latin typeface="Candara" pitchFamily="34" charset="0"/>
              </a:defRPr>
            </a:lvl3pPr>
            <a:lvl4pPr marL="1600200" indent="-228600" eaLnBrk="0" hangingPunct="0">
              <a:spcBef>
                <a:spcPct val="20000"/>
              </a:spcBef>
              <a:buClr>
                <a:schemeClr val="accent1"/>
              </a:buClr>
              <a:buSzPct val="100000"/>
              <a:buFont typeface="Symbol" pitchFamily="18" charset="2"/>
              <a:buChar char=""/>
              <a:defRPr>
                <a:solidFill>
                  <a:schemeClr val="tx2"/>
                </a:solidFill>
                <a:latin typeface="Candara" pitchFamily="34" charset="0"/>
              </a:defRPr>
            </a:lvl4pPr>
            <a:lvl5pPr marL="2057400" indent="-228600" eaLnBrk="0" hangingPunct="0">
              <a:spcBef>
                <a:spcPct val="20000"/>
              </a:spcBef>
              <a:buClr>
                <a:schemeClr val="accent1"/>
              </a:buClr>
              <a:buSzPct val="100000"/>
              <a:buFont typeface="Symbol" pitchFamily="18" charset="2"/>
              <a:buChar char=""/>
              <a:defRPr sz="1600">
                <a:solidFill>
                  <a:schemeClr val="tx2"/>
                </a:solidFill>
                <a:latin typeface="Candara" pitchFamily="34" charset="0"/>
              </a:defRPr>
            </a:lvl5pPr>
            <a:lvl6pPr marL="25146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6pPr>
            <a:lvl7pPr marL="29718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7pPr>
            <a:lvl8pPr marL="34290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8pPr>
            <a:lvl9pPr marL="38862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9pPr>
          </a:lstStyle>
          <a:p>
            <a:pPr eaLnBrk="1" hangingPunct="1">
              <a:spcBef>
                <a:spcPct val="50000"/>
              </a:spcBef>
              <a:buClrTx/>
              <a:buSzTx/>
              <a:buFontTx/>
              <a:buNone/>
            </a:pPr>
            <a:r>
              <a:rPr lang="en-GB" altLang="en-US" sz="2800" dirty="0">
                <a:solidFill>
                  <a:schemeClr val="tx1"/>
                </a:solidFill>
                <a:latin typeface="Arial" charset="0"/>
              </a:rPr>
              <a:t>‘Forest School encourages an appreciation of the natural world and builds self-esteem and confidence. This is achieved through regular visits to special woodland sites. Individuals can master tasks of increasing complexity and learn the associated social skills.’</a:t>
            </a:r>
          </a:p>
          <a:p>
            <a:pPr eaLnBrk="1" hangingPunct="1">
              <a:spcBef>
                <a:spcPct val="50000"/>
              </a:spcBef>
              <a:buClrTx/>
              <a:buSzTx/>
              <a:buFontTx/>
              <a:buNone/>
            </a:pPr>
            <a:r>
              <a:rPr lang="en-GB" altLang="en-US" sz="2800" dirty="0">
                <a:solidFill>
                  <a:schemeClr val="tx1"/>
                </a:solidFill>
                <a:latin typeface="Arial" charset="0"/>
              </a:rPr>
              <a:t>Forestry Commission (2014)</a:t>
            </a:r>
          </a:p>
          <a:p>
            <a:pPr eaLnBrk="1" hangingPunct="1">
              <a:spcBef>
                <a:spcPct val="50000"/>
              </a:spcBef>
              <a:buClrTx/>
              <a:buSzTx/>
              <a:buFontTx/>
              <a:buNone/>
            </a:pPr>
            <a:r>
              <a:rPr lang="en-GB" altLang="en-US" sz="2800" dirty="0">
                <a:solidFill>
                  <a:schemeClr val="tx1"/>
                </a:solidFill>
                <a:latin typeface="Comic Sans MS" pitchFamily="66" charset="0"/>
              </a:rPr>
              <a:t>    </a:t>
            </a:r>
          </a:p>
          <a:p>
            <a:pPr eaLnBrk="1" hangingPunct="1">
              <a:spcBef>
                <a:spcPct val="50000"/>
              </a:spcBef>
              <a:buClrTx/>
              <a:buSzTx/>
              <a:buFontTx/>
              <a:buNone/>
            </a:pPr>
            <a:endParaRPr lang="en-GB" altLang="en-US" sz="2800" dirty="0">
              <a:solidFill>
                <a:schemeClr val="tx1"/>
              </a:solidFill>
              <a:latin typeface="Comic Sans MS" pitchFamily="66" charset="0"/>
            </a:endParaRPr>
          </a:p>
        </p:txBody>
      </p:sp>
      <p:pic>
        <p:nvPicPr>
          <p:cNvPr id="4" name="Picture 7" descr="C:\Users\s.ainsworth\AppData\Local\Microsoft\Windows\Temporary Internet Files\Content.IE5\0NKTQZAZ\3087254920_05f60cbe3a_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9881" y="4080924"/>
            <a:ext cx="2370265" cy="2364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1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6ECAB-2AE4-44B4-987D-61562FB18714}"/>
              </a:ext>
            </a:extLst>
          </p:cNvPr>
          <p:cNvSpPr>
            <a:spLocks noGrp="1"/>
          </p:cNvSpPr>
          <p:nvPr>
            <p:ph type="title"/>
          </p:nvPr>
        </p:nvSpPr>
        <p:spPr>
          <a:xfrm>
            <a:off x="297885" y="193675"/>
            <a:ext cx="10612094" cy="1743738"/>
          </a:xfrm>
        </p:spPr>
        <p:txBody>
          <a:bodyPr>
            <a:normAutofit/>
          </a:bodyPr>
          <a:lstStyle/>
          <a:p>
            <a:r>
              <a:rPr lang="cy-GB" dirty="0">
                <a:cs typeface="Calibri Light"/>
              </a:rPr>
              <a:t>Beth yw Ysgol Goedwig? / </a:t>
            </a:r>
            <a:r>
              <a:rPr lang="en-GB" dirty="0">
                <a:solidFill>
                  <a:schemeClr val="tx1"/>
                </a:solidFill>
                <a:cs typeface="Calibri Light"/>
              </a:rPr>
              <a:t>What is Forest School?</a:t>
            </a:r>
            <a:endParaRPr lang="en-GB" dirty="0">
              <a:solidFill>
                <a:schemeClr val="tx1"/>
              </a:solidFill>
            </a:endParaRPr>
          </a:p>
        </p:txBody>
      </p:sp>
      <p:pic>
        <p:nvPicPr>
          <p:cNvPr id="6" name="Online Media 5" title="What is Forest  School?">
            <a:hlinkClick r:id="" action="ppaction://media"/>
            <a:extLst>
              <a:ext uri="{FF2B5EF4-FFF2-40B4-BE49-F238E27FC236}">
                <a16:creationId xmlns:a16="http://schemas.microsoft.com/office/drawing/2014/main" id="{14D939C3-CC2F-4692-B14D-28CEFD85533E}"/>
              </a:ext>
            </a:extLst>
          </p:cNvPr>
          <p:cNvPicPr>
            <a:picLocks noGrp="1" noRot="1" noChangeAspect="1"/>
          </p:cNvPicPr>
          <p:nvPr>
            <p:ph idx="1"/>
            <a:videoFile r:link="rId1"/>
          </p:nvPr>
        </p:nvPicPr>
        <p:blipFill>
          <a:blip r:embed="rId4"/>
          <a:stretch>
            <a:fillRect/>
          </a:stretch>
        </p:blipFill>
        <p:spPr>
          <a:xfrm>
            <a:off x="956737" y="1641560"/>
            <a:ext cx="9003941" cy="5087307"/>
          </a:xfrm>
          <a:prstGeom prst="rect">
            <a:avLst/>
          </a:prstGeom>
        </p:spPr>
      </p:pic>
      <p:sp>
        <p:nvSpPr>
          <p:cNvPr id="5" name="TextBox 4">
            <a:extLst>
              <a:ext uri="{FF2B5EF4-FFF2-40B4-BE49-F238E27FC236}">
                <a16:creationId xmlns:a16="http://schemas.microsoft.com/office/drawing/2014/main" id="{3618FDCA-507F-4CB6-A436-168AB241A7FC}"/>
              </a:ext>
            </a:extLst>
          </p:cNvPr>
          <p:cNvSpPr txBox="1"/>
          <p:nvPr/>
        </p:nvSpPr>
        <p:spPr>
          <a:xfrm>
            <a:off x="696884" y="1031444"/>
            <a:ext cx="9814096" cy="646331"/>
          </a:xfrm>
          <a:prstGeom prst="rect">
            <a:avLst/>
          </a:prstGeom>
          <a:noFill/>
        </p:spPr>
        <p:txBody>
          <a:bodyPr wrap="square">
            <a:spAutoFit/>
          </a:bodyPr>
          <a:lstStyle/>
          <a:p>
            <a:r>
              <a:rPr lang="cy-GB" dirty="0">
                <a:solidFill>
                  <a:schemeClr val="accent1"/>
                </a:solidFill>
              </a:rPr>
              <a:t>Pa neges allweddol y byddwch chi yn cymryd o’r ffilm</a:t>
            </a:r>
            <a:r>
              <a:rPr lang="en-GB" dirty="0">
                <a:solidFill>
                  <a:schemeClr val="accent1"/>
                </a:solidFill>
              </a:rPr>
              <a:t>?      </a:t>
            </a:r>
          </a:p>
          <a:p>
            <a:r>
              <a:rPr lang="en-GB" dirty="0"/>
              <a:t>What key message will you take from the film?</a:t>
            </a:r>
          </a:p>
        </p:txBody>
      </p:sp>
    </p:spTree>
    <p:extLst>
      <p:ext uri="{BB962C8B-B14F-4D97-AF65-F5344CB8AC3E}">
        <p14:creationId xmlns:p14="http://schemas.microsoft.com/office/powerpoint/2010/main" val="3128328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3F468-FCFB-4AE9-B11A-9EF7541DB37F}"/>
              </a:ext>
            </a:extLst>
          </p:cNvPr>
          <p:cNvSpPr>
            <a:spLocks noGrp="1"/>
          </p:cNvSpPr>
          <p:nvPr>
            <p:ph type="title"/>
          </p:nvPr>
        </p:nvSpPr>
        <p:spPr/>
        <p:txBody>
          <a:bodyPr/>
          <a:lstStyle/>
          <a:p>
            <a:r>
              <a:rPr lang="en-GB" dirty="0" err="1"/>
              <a:t>Buddiannau</a:t>
            </a:r>
            <a:r>
              <a:rPr lang="en-GB" dirty="0"/>
              <a:t> / Benefits</a:t>
            </a:r>
          </a:p>
        </p:txBody>
      </p:sp>
      <p:pic>
        <p:nvPicPr>
          <p:cNvPr id="5" name="Content Placeholder 4" descr="Diagram, schematic&#10;&#10;Description automatically generated">
            <a:extLst>
              <a:ext uri="{FF2B5EF4-FFF2-40B4-BE49-F238E27FC236}">
                <a16:creationId xmlns:a16="http://schemas.microsoft.com/office/drawing/2014/main" id="{04226F59-3960-43BF-9E54-E5CDE18CFE4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42459" y="1930400"/>
            <a:ext cx="6321144" cy="3634658"/>
          </a:xfrm>
        </p:spPr>
      </p:pic>
    </p:spTree>
    <p:extLst>
      <p:ext uri="{BB962C8B-B14F-4D97-AF65-F5344CB8AC3E}">
        <p14:creationId xmlns:p14="http://schemas.microsoft.com/office/powerpoint/2010/main" val="3360274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563035" y="156239"/>
            <a:ext cx="8596668" cy="1320800"/>
          </a:xfrm>
        </p:spPr>
        <p:txBody>
          <a:bodyPr>
            <a:normAutofit fontScale="90000"/>
          </a:bodyPr>
          <a:lstStyle/>
          <a:p>
            <a:r>
              <a:rPr lang="en-GB" altLang="en-US" dirty="0" err="1"/>
              <a:t>Manteision</a:t>
            </a:r>
            <a:r>
              <a:rPr lang="en-GB" altLang="en-US" dirty="0"/>
              <a:t> </a:t>
            </a:r>
            <a:r>
              <a:rPr lang="en-GB" altLang="en-US" dirty="0" err="1"/>
              <a:t>Ysgolion</a:t>
            </a:r>
            <a:r>
              <a:rPr lang="en-GB" altLang="en-US" dirty="0"/>
              <a:t> </a:t>
            </a:r>
            <a:r>
              <a:rPr lang="en-GB" altLang="en-US" dirty="0" err="1"/>
              <a:t>Coedwig</a:t>
            </a:r>
            <a:br>
              <a:rPr lang="en-GB" altLang="en-US" dirty="0"/>
            </a:br>
            <a:r>
              <a:rPr lang="en-GB" altLang="en-US" dirty="0"/>
              <a:t>The benefits of Forest Schools</a:t>
            </a:r>
            <a:br>
              <a:rPr lang="en-GB" altLang="en-US" dirty="0"/>
            </a:br>
            <a:endParaRPr lang="en-GB" altLang="en-US" dirty="0"/>
          </a:p>
        </p:txBody>
      </p:sp>
      <p:sp>
        <p:nvSpPr>
          <p:cNvPr id="31747" name="Rectangle 3"/>
          <p:cNvSpPr>
            <a:spLocks noGrp="1" noChangeArrowheads="1"/>
          </p:cNvSpPr>
          <p:nvPr>
            <p:ph sz="half" idx="1"/>
          </p:nvPr>
        </p:nvSpPr>
        <p:spPr>
          <a:xfrm>
            <a:off x="677334" y="1649104"/>
            <a:ext cx="4184035" cy="4771361"/>
          </a:xfrm>
        </p:spPr>
        <p:txBody>
          <a:bodyPr>
            <a:normAutofit fontScale="85000" lnSpcReduction="10000"/>
          </a:bodyPr>
          <a:lstStyle/>
          <a:p>
            <a:r>
              <a:rPr lang="en-GB" altLang="en-US" dirty="0" err="1"/>
              <a:t>Cynyddu</a:t>
            </a:r>
            <a:r>
              <a:rPr lang="en-GB" altLang="en-US" dirty="0"/>
              <a:t> </a:t>
            </a:r>
            <a:r>
              <a:rPr lang="en-GB" altLang="en-US" dirty="0" err="1"/>
              <a:t>hunan</a:t>
            </a:r>
            <a:r>
              <a:rPr lang="en-GB" altLang="en-US" dirty="0"/>
              <a:t> </a:t>
            </a:r>
            <a:r>
              <a:rPr lang="en-GB" altLang="en-US" dirty="0" err="1"/>
              <a:t>hyder</a:t>
            </a:r>
            <a:r>
              <a:rPr lang="en-GB" altLang="en-US" dirty="0"/>
              <a:t> a </a:t>
            </a:r>
            <a:r>
              <a:rPr lang="en-GB" altLang="en-US" dirty="0" err="1"/>
              <a:t>hunan</a:t>
            </a:r>
            <a:r>
              <a:rPr lang="en-GB" altLang="en-US" dirty="0"/>
              <a:t> </a:t>
            </a:r>
            <a:r>
              <a:rPr lang="en-GB" altLang="en-US" dirty="0" err="1"/>
              <a:t>barch</a:t>
            </a:r>
            <a:endParaRPr lang="en-GB" altLang="en-US" dirty="0"/>
          </a:p>
          <a:p>
            <a:r>
              <a:rPr lang="en-GB" altLang="en-US" dirty="0"/>
              <a:t>Y </a:t>
            </a:r>
            <a:r>
              <a:rPr lang="en-GB" altLang="en-US" dirty="0" err="1"/>
              <a:t>gallu</a:t>
            </a:r>
            <a:r>
              <a:rPr lang="en-GB" altLang="en-US" dirty="0"/>
              <a:t> </a:t>
            </a:r>
            <a:r>
              <a:rPr lang="en-GB" altLang="en-US" dirty="0" err="1"/>
              <a:t>i</a:t>
            </a:r>
            <a:r>
              <a:rPr lang="en-GB" altLang="en-US" dirty="0"/>
              <a:t> </a:t>
            </a:r>
            <a:r>
              <a:rPr lang="en-GB" altLang="en-US" dirty="0" err="1"/>
              <a:t>gydweithio</a:t>
            </a:r>
            <a:r>
              <a:rPr lang="en-GB" altLang="en-US" dirty="0"/>
              <a:t> </a:t>
            </a:r>
            <a:r>
              <a:rPr lang="en-GB" altLang="en-US" dirty="0" err="1"/>
              <a:t>gydag</a:t>
            </a:r>
            <a:r>
              <a:rPr lang="en-GB" altLang="en-US" dirty="0"/>
              <a:t> </a:t>
            </a:r>
            <a:r>
              <a:rPr lang="en-GB" altLang="en-US" dirty="0" err="1"/>
              <a:t>eraill</a:t>
            </a:r>
            <a:endParaRPr lang="en-GB" altLang="en-US" dirty="0"/>
          </a:p>
          <a:p>
            <a:r>
              <a:rPr lang="en-GB" altLang="en-US" dirty="0" err="1"/>
              <a:t>Datblygu</a:t>
            </a:r>
            <a:r>
              <a:rPr lang="en-GB" altLang="en-US" dirty="0"/>
              <a:t> </a:t>
            </a:r>
            <a:r>
              <a:rPr lang="en-GB" altLang="en-US" dirty="0" err="1"/>
              <a:t>cymhelliad</a:t>
            </a:r>
            <a:r>
              <a:rPr lang="en-GB" altLang="en-US" dirty="0"/>
              <a:t> </a:t>
            </a:r>
            <a:r>
              <a:rPr lang="en-GB" altLang="en-US" dirty="0" err="1"/>
              <a:t>i</a:t>
            </a:r>
            <a:r>
              <a:rPr lang="en-GB" altLang="en-US" dirty="0"/>
              <a:t> </a:t>
            </a:r>
            <a:r>
              <a:rPr lang="en-GB" altLang="en-US" dirty="0" err="1"/>
              <a:t>ddysgu</a:t>
            </a:r>
            <a:endParaRPr lang="en-GB" altLang="en-US" dirty="0"/>
          </a:p>
          <a:p>
            <a:r>
              <a:rPr lang="en-GB" altLang="en-US" dirty="0" err="1"/>
              <a:t>Ymdopi</a:t>
            </a:r>
            <a:r>
              <a:rPr lang="en-GB" altLang="en-US" dirty="0"/>
              <a:t> gyda a </a:t>
            </a:r>
            <a:r>
              <a:rPr lang="en-GB" altLang="en-US" dirty="0" err="1"/>
              <a:t>dysgu</a:t>
            </a:r>
            <a:r>
              <a:rPr lang="en-GB" altLang="en-US" dirty="0"/>
              <a:t> </a:t>
            </a:r>
            <a:r>
              <a:rPr lang="en-GB" altLang="en-US" dirty="0" err="1"/>
              <a:t>oddi</a:t>
            </a:r>
            <a:r>
              <a:rPr lang="en-GB" altLang="en-US" dirty="0"/>
              <a:t> </a:t>
            </a:r>
            <a:r>
              <a:rPr lang="en-GB" altLang="en-US" dirty="0" err="1"/>
              <a:t>wrth</a:t>
            </a:r>
            <a:r>
              <a:rPr lang="en-GB" altLang="en-US" dirty="0"/>
              <a:t> </a:t>
            </a:r>
            <a:r>
              <a:rPr lang="en-GB" altLang="en-US" dirty="0" err="1"/>
              <a:t>fethiant</a:t>
            </a:r>
            <a:endParaRPr lang="en-GB" altLang="en-US" dirty="0"/>
          </a:p>
          <a:p>
            <a:r>
              <a:rPr lang="en-GB" altLang="en-US" dirty="0" err="1"/>
              <a:t>Ennill</a:t>
            </a:r>
            <a:r>
              <a:rPr lang="en-GB" altLang="en-US" dirty="0"/>
              <a:t> </a:t>
            </a:r>
            <a:r>
              <a:rPr lang="en-GB" altLang="en-US" dirty="0" err="1"/>
              <a:t>ymdeimlad</a:t>
            </a:r>
            <a:r>
              <a:rPr lang="en-GB" altLang="en-US" dirty="0"/>
              <a:t> o </a:t>
            </a:r>
            <a:r>
              <a:rPr lang="en-GB" altLang="en-US" dirty="0" err="1"/>
              <a:t>lwyddiant</a:t>
            </a:r>
            <a:endParaRPr lang="en-GB" altLang="en-US" dirty="0"/>
          </a:p>
          <a:p>
            <a:r>
              <a:rPr lang="en-GB" altLang="en-US" dirty="0" err="1"/>
              <a:t>Wedi</a:t>
            </a:r>
            <a:r>
              <a:rPr lang="en-GB" altLang="en-US" dirty="0"/>
              <a:t> </a:t>
            </a:r>
            <a:r>
              <a:rPr lang="en-GB" altLang="en-US" dirty="0" err="1"/>
              <a:t>ymbweru</a:t>
            </a:r>
            <a:r>
              <a:rPr lang="en-GB" altLang="en-US" dirty="0"/>
              <a:t> a </a:t>
            </a:r>
            <a:r>
              <a:rPr lang="en-GB" altLang="en-US" dirty="0" err="1"/>
              <a:t>datblygu</a:t>
            </a:r>
            <a:r>
              <a:rPr lang="en-GB" altLang="en-US" dirty="0"/>
              <a:t> </a:t>
            </a:r>
            <a:r>
              <a:rPr lang="en-GB" altLang="en-US" dirty="0" err="1"/>
              <a:t>safbwyntiau</a:t>
            </a:r>
            <a:r>
              <a:rPr lang="en-GB" altLang="en-US" dirty="0"/>
              <a:t> </a:t>
            </a:r>
            <a:r>
              <a:rPr lang="en-GB" altLang="en-US" dirty="0" err="1"/>
              <a:t>newydd</a:t>
            </a:r>
            <a:endParaRPr lang="en-GB" altLang="en-US" dirty="0"/>
          </a:p>
          <a:p>
            <a:r>
              <a:rPr lang="en-GB" altLang="en-US" dirty="0" err="1"/>
              <a:t>Perchnogaeth</a:t>
            </a:r>
            <a:r>
              <a:rPr lang="en-GB" altLang="en-US" dirty="0"/>
              <a:t> </a:t>
            </a:r>
            <a:r>
              <a:rPr lang="en-GB" altLang="en-US" dirty="0" err="1"/>
              <a:t>o’r</a:t>
            </a:r>
            <a:r>
              <a:rPr lang="en-GB" altLang="en-US" dirty="0"/>
              <a:t> </a:t>
            </a:r>
            <a:r>
              <a:rPr lang="en-GB" altLang="en-US" dirty="0" err="1"/>
              <a:t>amgylchedd</a:t>
            </a:r>
            <a:r>
              <a:rPr lang="en-GB" altLang="en-US" dirty="0"/>
              <a:t> </a:t>
            </a:r>
            <a:r>
              <a:rPr lang="en-GB" altLang="en-US" dirty="0" err="1"/>
              <a:t>lleol</a:t>
            </a:r>
            <a:endParaRPr lang="en-GB" altLang="en-US" dirty="0"/>
          </a:p>
          <a:p>
            <a:r>
              <a:rPr lang="en-GB" altLang="en-US" dirty="0" err="1"/>
              <a:t>Gwella</a:t>
            </a:r>
            <a:r>
              <a:rPr lang="en-GB" altLang="en-US" dirty="0"/>
              <a:t> </a:t>
            </a:r>
            <a:r>
              <a:rPr lang="en-GB" altLang="en-US" dirty="0" err="1"/>
              <a:t>sgiliau</a:t>
            </a:r>
            <a:r>
              <a:rPr lang="en-GB" altLang="en-US" dirty="0"/>
              <a:t> </a:t>
            </a:r>
            <a:r>
              <a:rPr lang="en-GB" altLang="en-US" dirty="0" err="1"/>
              <a:t>datrys</a:t>
            </a:r>
            <a:r>
              <a:rPr lang="en-GB" altLang="en-US" dirty="0"/>
              <a:t> </a:t>
            </a:r>
            <a:r>
              <a:rPr lang="en-GB" altLang="en-US" dirty="0" err="1"/>
              <a:t>problemau</a:t>
            </a:r>
            <a:endParaRPr lang="en-GB" altLang="en-US" dirty="0"/>
          </a:p>
          <a:p>
            <a:r>
              <a:rPr lang="en-GB" altLang="en-US" dirty="0" err="1"/>
              <a:t>Gwell</a:t>
            </a:r>
            <a:r>
              <a:rPr lang="en-GB" altLang="en-US" dirty="0"/>
              <a:t> </a:t>
            </a:r>
            <a:r>
              <a:rPr lang="en-GB" altLang="en-US" dirty="0" err="1"/>
              <a:t>ddealltwriaeth</a:t>
            </a:r>
            <a:r>
              <a:rPr lang="en-GB" altLang="en-US" dirty="0"/>
              <a:t> </a:t>
            </a:r>
            <a:r>
              <a:rPr lang="en-GB" altLang="en-US" dirty="0" err="1"/>
              <a:t>o’r</a:t>
            </a:r>
            <a:r>
              <a:rPr lang="en-GB" altLang="en-US" dirty="0"/>
              <a:t> </a:t>
            </a:r>
            <a:r>
              <a:rPr lang="en-GB" altLang="en-US" dirty="0" err="1"/>
              <a:t>byd</a:t>
            </a:r>
            <a:r>
              <a:rPr lang="en-GB" altLang="en-US" dirty="0"/>
              <a:t> </a:t>
            </a:r>
            <a:r>
              <a:rPr lang="en-GB" altLang="en-US" dirty="0" err="1"/>
              <a:t>allanol</a:t>
            </a:r>
            <a:endParaRPr lang="en-GB" altLang="en-US" dirty="0"/>
          </a:p>
          <a:p>
            <a:r>
              <a:rPr lang="en-GB" altLang="en-US" dirty="0" err="1"/>
              <a:t>Cynnydd</a:t>
            </a:r>
            <a:r>
              <a:rPr lang="en-GB" altLang="en-US" dirty="0"/>
              <a:t> </a:t>
            </a:r>
            <a:r>
              <a:rPr lang="en-GB" altLang="en-US" dirty="0" err="1"/>
              <a:t>mewn</a:t>
            </a:r>
            <a:r>
              <a:rPr lang="en-GB" altLang="en-US" dirty="0"/>
              <a:t> </a:t>
            </a:r>
            <a:r>
              <a:rPr lang="en-GB" altLang="en-US" dirty="0" err="1"/>
              <a:t>sgiliau</a:t>
            </a:r>
            <a:r>
              <a:rPr lang="en-GB" altLang="en-US" dirty="0"/>
              <a:t> a </a:t>
            </a:r>
            <a:r>
              <a:rPr lang="en-GB" altLang="en-US" dirty="0" err="1"/>
              <a:t>dealltwriaeth</a:t>
            </a:r>
            <a:endParaRPr lang="en-GB" altLang="en-US" dirty="0"/>
          </a:p>
          <a:p>
            <a:r>
              <a:rPr lang="en-GB" altLang="en-US" dirty="0" err="1"/>
              <a:t>Cynyddu</a:t>
            </a:r>
            <a:r>
              <a:rPr lang="en-GB" altLang="en-US" dirty="0"/>
              <a:t> </a:t>
            </a:r>
            <a:r>
              <a:rPr lang="en-GB" altLang="en-US" dirty="0" err="1"/>
              <a:t>geirfa</a:t>
            </a:r>
            <a:r>
              <a:rPr lang="en-GB" altLang="en-US" dirty="0"/>
              <a:t> a </a:t>
            </a:r>
            <a:r>
              <a:rPr lang="en-GB" altLang="en-US" dirty="0" err="1"/>
              <a:t>sgiliau</a:t>
            </a:r>
            <a:r>
              <a:rPr lang="en-GB" altLang="en-US" dirty="0"/>
              <a:t> </a:t>
            </a:r>
            <a:r>
              <a:rPr lang="en-GB" altLang="en-US" dirty="0" err="1"/>
              <a:t>cyfathrebu</a:t>
            </a:r>
            <a:endParaRPr lang="en-GB" altLang="en-US" dirty="0"/>
          </a:p>
          <a:p>
            <a:r>
              <a:rPr lang="en-GB" altLang="en-US" dirty="0" err="1"/>
              <a:t>Adeiladu</a:t>
            </a:r>
            <a:r>
              <a:rPr lang="en-GB" altLang="en-US" dirty="0"/>
              <a:t> </a:t>
            </a:r>
            <a:r>
              <a:rPr lang="en-GB" altLang="en-US" dirty="0" err="1"/>
              <a:t>perthnasoedd</a:t>
            </a:r>
            <a:r>
              <a:rPr lang="en-GB" altLang="en-US" dirty="0"/>
              <a:t> </a:t>
            </a:r>
            <a:r>
              <a:rPr lang="en-GB" altLang="en-US" dirty="0" err="1"/>
              <a:t>positif</a:t>
            </a:r>
            <a:r>
              <a:rPr lang="en-GB" altLang="en-US" dirty="0"/>
              <a:t> </a:t>
            </a:r>
            <a:r>
              <a:rPr lang="en-GB" altLang="en-US" dirty="0" err="1"/>
              <a:t>gydag</a:t>
            </a:r>
            <a:r>
              <a:rPr lang="en-GB" altLang="en-US" dirty="0"/>
              <a:t> </a:t>
            </a:r>
            <a:r>
              <a:rPr lang="en-GB" altLang="en-US" dirty="0" err="1"/>
              <a:t>oedolion</a:t>
            </a:r>
            <a:r>
              <a:rPr lang="en-GB" altLang="en-US" dirty="0"/>
              <a:t> a </a:t>
            </a:r>
            <a:r>
              <a:rPr lang="en-GB" altLang="en-US" dirty="0" err="1"/>
              <a:t>disgyblion</a:t>
            </a:r>
            <a:r>
              <a:rPr lang="en-GB" altLang="en-US" dirty="0"/>
              <a:t> </a:t>
            </a:r>
            <a:r>
              <a:rPr lang="en-GB" altLang="en-US" dirty="0" err="1"/>
              <a:t>eraill</a:t>
            </a:r>
            <a:endParaRPr lang="en-GB" altLang="en-US" dirty="0"/>
          </a:p>
          <a:p>
            <a:r>
              <a:rPr lang="en-GB" altLang="en-US" dirty="0" err="1"/>
              <a:t>Gwell</a:t>
            </a:r>
            <a:r>
              <a:rPr lang="en-GB" altLang="en-US" dirty="0"/>
              <a:t> iechyd a </a:t>
            </a:r>
            <a:r>
              <a:rPr lang="en-GB" altLang="en-US" dirty="0" err="1"/>
              <a:t>lles</a:t>
            </a:r>
            <a:r>
              <a:rPr lang="en-GB" altLang="en-US" dirty="0"/>
              <a:t> </a:t>
            </a:r>
            <a:r>
              <a:rPr lang="en-GB" altLang="en-US" dirty="0" err="1"/>
              <a:t>meddyliol</a:t>
            </a:r>
            <a:endParaRPr lang="en-GB" altLang="en-US" dirty="0"/>
          </a:p>
          <a:p>
            <a:endParaRPr lang="en-GB" altLang="en-US" dirty="0"/>
          </a:p>
        </p:txBody>
      </p:sp>
      <p:sp>
        <p:nvSpPr>
          <p:cNvPr id="31748" name="Content Placeholder 1"/>
          <p:cNvSpPr>
            <a:spLocks noGrp="1"/>
          </p:cNvSpPr>
          <p:nvPr>
            <p:ph sz="half" idx="2"/>
          </p:nvPr>
        </p:nvSpPr>
        <p:spPr>
          <a:xfrm>
            <a:off x="5542254" y="1477039"/>
            <a:ext cx="5125746" cy="5125323"/>
          </a:xfrm>
        </p:spPr>
        <p:txBody>
          <a:bodyPr>
            <a:normAutofit fontScale="85000" lnSpcReduction="10000"/>
          </a:bodyPr>
          <a:lstStyle/>
          <a:p>
            <a:r>
              <a:rPr lang="en-GB" altLang="en-US" i="1" dirty="0"/>
              <a:t>Increase in self-esteem and confidence</a:t>
            </a:r>
          </a:p>
          <a:p>
            <a:r>
              <a:rPr lang="en-GB" altLang="en-US" i="1" dirty="0"/>
              <a:t>Ability to work co-operatively with others</a:t>
            </a:r>
          </a:p>
          <a:p>
            <a:r>
              <a:rPr lang="en-GB" altLang="en-US" i="1" dirty="0"/>
              <a:t>Develop self-regulation skills</a:t>
            </a:r>
          </a:p>
          <a:p>
            <a:r>
              <a:rPr lang="en-GB" altLang="en-US" i="1" dirty="0"/>
              <a:t>Increased motivation to learn</a:t>
            </a:r>
          </a:p>
          <a:p>
            <a:r>
              <a:rPr lang="en-GB" altLang="en-US" i="1" dirty="0"/>
              <a:t>Cope with and learn from failure</a:t>
            </a:r>
          </a:p>
          <a:p>
            <a:r>
              <a:rPr lang="en-GB" altLang="en-US" i="1" dirty="0"/>
              <a:t>Gain a sense of achievement</a:t>
            </a:r>
          </a:p>
          <a:p>
            <a:r>
              <a:rPr lang="en-GB" altLang="en-US" i="1" dirty="0"/>
              <a:t>Feel empowered and have new perspectives</a:t>
            </a:r>
          </a:p>
          <a:p>
            <a:r>
              <a:rPr lang="en-GB" altLang="en-US" i="1" dirty="0"/>
              <a:t>Pride and ownership of the local environment</a:t>
            </a:r>
          </a:p>
          <a:p>
            <a:r>
              <a:rPr lang="en-GB" altLang="en-US" i="1" dirty="0"/>
              <a:t>Improvement in problem solving skills</a:t>
            </a:r>
          </a:p>
          <a:p>
            <a:r>
              <a:rPr lang="en-GB" altLang="en-US" i="1" dirty="0"/>
              <a:t>Better understanding of the outdoors</a:t>
            </a:r>
          </a:p>
          <a:p>
            <a:r>
              <a:rPr lang="en-GB" altLang="en-US" i="1" dirty="0"/>
              <a:t>Increased skills and knowledge</a:t>
            </a:r>
          </a:p>
          <a:p>
            <a:r>
              <a:rPr lang="en-GB" altLang="en-US" i="1" dirty="0"/>
              <a:t>Increased vocabulary and communications skills</a:t>
            </a:r>
          </a:p>
          <a:p>
            <a:r>
              <a:rPr lang="en-GB" altLang="en-US" i="1" dirty="0"/>
              <a:t>Building positive relationships with adults and other pupils</a:t>
            </a:r>
          </a:p>
          <a:p>
            <a:r>
              <a:rPr lang="en-GB" altLang="en-US" i="1" dirty="0"/>
              <a:t>Improved overall health and mental well-being</a:t>
            </a:r>
          </a:p>
          <a:p>
            <a:endParaRPr lang="en-GB" altLang="en-US" dirty="0"/>
          </a:p>
        </p:txBody>
      </p:sp>
      <p:pic>
        <p:nvPicPr>
          <p:cNvPr id="3" name="Picture 2" descr="Logo&#10;&#10;Description automatically generated">
            <a:extLst>
              <a:ext uri="{FF2B5EF4-FFF2-40B4-BE49-F238E27FC236}">
                <a16:creationId xmlns:a16="http://schemas.microsoft.com/office/drawing/2014/main" id="{10FDAC6F-62D2-4088-B5FA-BBCFE8ACC9B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22920" y="248007"/>
            <a:ext cx="2006045" cy="1401097"/>
          </a:xfrm>
          <a:prstGeom prst="rect">
            <a:avLst/>
          </a:prstGeom>
        </p:spPr>
      </p:pic>
    </p:spTree>
    <p:extLst>
      <p:ext uri="{BB962C8B-B14F-4D97-AF65-F5344CB8AC3E}">
        <p14:creationId xmlns:p14="http://schemas.microsoft.com/office/powerpoint/2010/main" val="147930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19E8-A4A4-44F7-B25E-3C394084B021}"/>
              </a:ext>
            </a:extLst>
          </p:cNvPr>
          <p:cNvSpPr>
            <a:spLocks noGrp="1"/>
          </p:cNvSpPr>
          <p:nvPr>
            <p:ph type="title"/>
          </p:nvPr>
        </p:nvSpPr>
        <p:spPr/>
        <p:txBody>
          <a:bodyPr/>
          <a:lstStyle/>
          <a:p>
            <a:r>
              <a:rPr lang="en-GB" dirty="0"/>
              <a:t>Murray &amp; O’Brien (2005)</a:t>
            </a:r>
          </a:p>
        </p:txBody>
      </p:sp>
      <p:sp>
        <p:nvSpPr>
          <p:cNvPr id="4" name="Content Placeholder 3">
            <a:extLst>
              <a:ext uri="{FF2B5EF4-FFF2-40B4-BE49-F238E27FC236}">
                <a16:creationId xmlns:a16="http://schemas.microsoft.com/office/drawing/2014/main" id="{F010C677-E800-484B-BC37-A619C24E3AF2}"/>
              </a:ext>
            </a:extLst>
          </p:cNvPr>
          <p:cNvSpPr>
            <a:spLocks noGrp="1"/>
          </p:cNvSpPr>
          <p:nvPr>
            <p:ph sz="half" idx="2"/>
          </p:nvPr>
        </p:nvSpPr>
        <p:spPr>
          <a:xfrm>
            <a:off x="1170040" y="2229416"/>
            <a:ext cx="7287888" cy="3880773"/>
          </a:xfrm>
        </p:spPr>
        <p:txBody>
          <a:bodyPr/>
          <a:lstStyle/>
          <a:p>
            <a:r>
              <a:rPr lang="en-GB" sz="2400" b="0" i="0" dirty="0">
                <a:solidFill>
                  <a:srgbClr val="303030"/>
                </a:solidFill>
                <a:effectLst/>
                <a:latin typeface="Acumin Pro"/>
              </a:rPr>
              <a:t>The benefits of Forest School are linked to the long-term, regular sessions, and echo the holistic development aims in the six guiding principles. Research has shown that children can benefit in a multitude of ways ranging from confidence to social, emotional, intellectual, physical and language development</a:t>
            </a:r>
          </a:p>
          <a:p>
            <a:r>
              <a:rPr lang="en-GB" sz="2000" b="0" i="0" dirty="0">
                <a:solidFill>
                  <a:srgbClr val="303030"/>
                </a:solidFill>
                <a:effectLst/>
                <a:latin typeface="Acumin Pro"/>
              </a:rPr>
              <a:t> (Murray &amp; O’Brien, 2005).</a:t>
            </a:r>
            <a:endParaRPr lang="en-GB" altLang="en-US" sz="2000" i="1" dirty="0"/>
          </a:p>
          <a:p>
            <a:endParaRPr lang="en-GB" dirty="0"/>
          </a:p>
        </p:txBody>
      </p:sp>
      <p:pic>
        <p:nvPicPr>
          <p:cNvPr id="5" name="Picture 4" descr="Logo&#10;&#10;Description automatically generated">
            <a:extLst>
              <a:ext uri="{FF2B5EF4-FFF2-40B4-BE49-F238E27FC236}">
                <a16:creationId xmlns:a16="http://schemas.microsoft.com/office/drawing/2014/main" id="{E8B2DE8A-7852-4A38-8C01-13C2996797B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88562" y="393291"/>
            <a:ext cx="2006045" cy="1401097"/>
          </a:xfrm>
          <a:prstGeom prst="rect">
            <a:avLst/>
          </a:prstGeom>
        </p:spPr>
      </p:pic>
    </p:spTree>
    <p:extLst>
      <p:ext uri="{BB962C8B-B14F-4D97-AF65-F5344CB8AC3E}">
        <p14:creationId xmlns:p14="http://schemas.microsoft.com/office/powerpoint/2010/main" val="2349422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14069-A2B8-4BC0-9CC1-2233103CFC3E}"/>
              </a:ext>
            </a:extLst>
          </p:cNvPr>
          <p:cNvSpPr>
            <a:spLocks noGrp="1"/>
          </p:cNvSpPr>
          <p:nvPr>
            <p:ph type="title"/>
          </p:nvPr>
        </p:nvSpPr>
        <p:spPr>
          <a:xfrm>
            <a:off x="369948" y="511551"/>
            <a:ext cx="10022078" cy="1320800"/>
          </a:xfrm>
        </p:spPr>
        <p:txBody>
          <a:bodyPr>
            <a:normAutofit fontScale="90000"/>
          </a:bodyPr>
          <a:lstStyle/>
          <a:p>
            <a:r>
              <a:rPr lang="en-GB" dirty="0" err="1"/>
              <a:t>Ymchwil</a:t>
            </a:r>
            <a:r>
              <a:rPr lang="en-GB" dirty="0"/>
              <a:t> </a:t>
            </a:r>
            <a:r>
              <a:rPr lang="en-GB" dirty="0" err="1"/>
              <a:t>Prifysgol</a:t>
            </a:r>
            <a:r>
              <a:rPr lang="en-GB" dirty="0"/>
              <a:t> John Moore’s </a:t>
            </a:r>
            <a:r>
              <a:rPr lang="en-GB" dirty="0" err="1"/>
              <a:t>Lerpwl</a:t>
            </a:r>
            <a:r>
              <a:rPr lang="en-GB" dirty="0"/>
              <a:t> (2012) Liverpool John Moore’s University Research (2012)</a:t>
            </a:r>
          </a:p>
        </p:txBody>
      </p:sp>
      <p:sp>
        <p:nvSpPr>
          <p:cNvPr id="3" name="Content Placeholder 2">
            <a:extLst>
              <a:ext uri="{FF2B5EF4-FFF2-40B4-BE49-F238E27FC236}">
                <a16:creationId xmlns:a16="http://schemas.microsoft.com/office/drawing/2014/main" id="{1CE4FE01-A3C4-4E70-9365-43E58372A326}"/>
              </a:ext>
            </a:extLst>
          </p:cNvPr>
          <p:cNvSpPr>
            <a:spLocks noGrp="1"/>
          </p:cNvSpPr>
          <p:nvPr>
            <p:ph sz="half" idx="1"/>
          </p:nvPr>
        </p:nvSpPr>
        <p:spPr>
          <a:xfrm>
            <a:off x="451192" y="2160590"/>
            <a:ext cx="4184035" cy="3880772"/>
          </a:xfrm>
        </p:spPr>
        <p:txBody>
          <a:bodyPr>
            <a:normAutofit lnSpcReduction="10000"/>
          </a:bodyPr>
          <a:lstStyle/>
          <a:p>
            <a:r>
              <a:rPr lang="en-GB" dirty="0" err="1"/>
              <a:t>Archwilio</a:t>
            </a:r>
            <a:r>
              <a:rPr lang="en-GB" dirty="0"/>
              <a:t> </a:t>
            </a:r>
            <a:r>
              <a:rPr lang="en-GB" dirty="0" err="1"/>
              <a:t>canfyddiad</a:t>
            </a:r>
            <a:r>
              <a:rPr lang="en-GB" dirty="0"/>
              <a:t>, </a:t>
            </a:r>
            <a:r>
              <a:rPr lang="en-GB" dirty="0" err="1"/>
              <a:t>gwybodaeth</a:t>
            </a:r>
            <a:r>
              <a:rPr lang="en-GB" dirty="0"/>
              <a:t> a </a:t>
            </a:r>
            <a:r>
              <a:rPr lang="en-GB" dirty="0" err="1"/>
              <a:t>phrofiadau</a:t>
            </a:r>
            <a:r>
              <a:rPr lang="en-GB" dirty="0"/>
              <a:t> </a:t>
            </a:r>
            <a:r>
              <a:rPr lang="en-GB" dirty="0" err="1"/>
              <a:t>chwarae</a:t>
            </a:r>
            <a:r>
              <a:rPr lang="en-GB" dirty="0"/>
              <a:t> plant </a:t>
            </a:r>
            <a:r>
              <a:rPr lang="en-GB" dirty="0" err="1"/>
              <a:t>cyn</a:t>
            </a:r>
            <a:r>
              <a:rPr lang="en-GB" dirty="0"/>
              <a:t> ac </a:t>
            </a:r>
            <a:r>
              <a:rPr lang="en-GB" dirty="0" err="1"/>
              <a:t>ar</a:t>
            </a:r>
            <a:r>
              <a:rPr lang="en-GB" dirty="0"/>
              <a:t> </a:t>
            </a:r>
            <a:r>
              <a:rPr lang="en-GB" dirty="0" err="1"/>
              <a:t>ôl</a:t>
            </a:r>
            <a:r>
              <a:rPr lang="en-GB" dirty="0"/>
              <a:t> </a:t>
            </a:r>
            <a:r>
              <a:rPr lang="en-GB" dirty="0" err="1"/>
              <a:t>rhaglen</a:t>
            </a:r>
            <a:r>
              <a:rPr lang="en-GB" dirty="0"/>
              <a:t> 12 </a:t>
            </a:r>
            <a:r>
              <a:rPr lang="en-GB" dirty="0" err="1"/>
              <a:t>wythnos</a:t>
            </a:r>
            <a:r>
              <a:rPr lang="en-GB" dirty="0"/>
              <a:t> o Ysgol </a:t>
            </a:r>
            <a:r>
              <a:rPr lang="en-GB" dirty="0" err="1"/>
              <a:t>Goedwig</a:t>
            </a:r>
            <a:r>
              <a:rPr lang="en-GB" dirty="0"/>
              <a:t>.</a:t>
            </a:r>
          </a:p>
          <a:p>
            <a:r>
              <a:rPr lang="en-GB" dirty="0" err="1"/>
              <a:t>Canfuwyd</a:t>
            </a:r>
            <a:r>
              <a:rPr lang="en-GB" dirty="0"/>
              <a:t> bod Ysgol y </a:t>
            </a:r>
            <a:r>
              <a:rPr lang="en-GB" dirty="0" err="1"/>
              <a:t>Goedwig</a:t>
            </a:r>
            <a:r>
              <a:rPr lang="en-GB" dirty="0"/>
              <a:t> </a:t>
            </a:r>
            <a:r>
              <a:rPr lang="en-GB" dirty="0" err="1"/>
              <a:t>wedi</a:t>
            </a:r>
            <a:r>
              <a:rPr lang="en-GB" dirty="0"/>
              <a:t> </a:t>
            </a:r>
            <a:r>
              <a:rPr lang="en-GB" dirty="0" err="1"/>
              <a:t>cael</a:t>
            </a:r>
            <a:r>
              <a:rPr lang="en-GB" dirty="0"/>
              <a:t> </a:t>
            </a:r>
            <a:r>
              <a:rPr lang="en-GB" dirty="0" err="1"/>
              <a:t>dylanwad</a:t>
            </a:r>
            <a:r>
              <a:rPr lang="en-GB" dirty="0"/>
              <a:t> </a:t>
            </a:r>
            <a:r>
              <a:rPr lang="en-GB" dirty="0" err="1"/>
              <a:t>cadarnhaol</a:t>
            </a:r>
            <a:r>
              <a:rPr lang="en-GB" dirty="0"/>
              <a:t> </a:t>
            </a:r>
            <a:r>
              <a:rPr lang="en-GB" dirty="0" err="1"/>
              <a:t>ar</a:t>
            </a:r>
            <a:r>
              <a:rPr lang="en-GB" dirty="0"/>
              <a:t> y plant, </a:t>
            </a:r>
            <a:r>
              <a:rPr lang="en-GB" dirty="0" err="1"/>
              <a:t>megis</a:t>
            </a:r>
            <a:r>
              <a:rPr lang="en-GB" dirty="0"/>
              <a:t> </a:t>
            </a:r>
            <a:r>
              <a:rPr lang="en-GB" dirty="0" err="1"/>
              <a:t>ysgogi</a:t>
            </a:r>
            <a:r>
              <a:rPr lang="en-GB" dirty="0"/>
              <a:t> </a:t>
            </a:r>
            <a:r>
              <a:rPr lang="en-GB" dirty="0" err="1"/>
              <a:t>chwarae</a:t>
            </a:r>
            <a:r>
              <a:rPr lang="en-GB" dirty="0"/>
              <a:t> </a:t>
            </a:r>
            <a:r>
              <a:rPr lang="en-GB" dirty="0" err="1"/>
              <a:t>dychmygus</a:t>
            </a:r>
            <a:r>
              <a:rPr lang="en-GB" dirty="0"/>
              <a:t> y </a:t>
            </a:r>
            <a:r>
              <a:rPr lang="en-GB" dirty="0" err="1"/>
              <a:t>tu</a:t>
            </a:r>
            <a:r>
              <a:rPr lang="en-GB" dirty="0"/>
              <a:t> </a:t>
            </a:r>
            <a:r>
              <a:rPr lang="en-GB" dirty="0" err="1"/>
              <a:t>allan</a:t>
            </a:r>
            <a:r>
              <a:rPr lang="en-GB" dirty="0"/>
              <a:t> </a:t>
            </a:r>
            <a:r>
              <a:rPr lang="en-GB" dirty="0" err="1"/>
              <a:t>i'r</a:t>
            </a:r>
            <a:r>
              <a:rPr lang="en-GB" dirty="0"/>
              <a:t> </a:t>
            </a:r>
            <a:r>
              <a:rPr lang="en-GB" dirty="0" err="1"/>
              <a:t>ysgol</a:t>
            </a:r>
            <a:r>
              <a:rPr lang="en-GB" dirty="0"/>
              <a:t>; (</a:t>
            </a:r>
            <a:r>
              <a:rPr lang="en-GB" dirty="0" err="1"/>
              <a:t>yn</a:t>
            </a:r>
            <a:r>
              <a:rPr lang="en-GB" dirty="0"/>
              <a:t> </a:t>
            </a:r>
            <a:r>
              <a:rPr lang="en-GB" dirty="0" err="1"/>
              <a:t>enwedig</a:t>
            </a:r>
            <a:r>
              <a:rPr lang="en-GB" dirty="0"/>
              <a:t> </a:t>
            </a:r>
            <a:r>
              <a:rPr lang="en-GB" dirty="0" err="1"/>
              <a:t>mewn</a:t>
            </a:r>
            <a:r>
              <a:rPr lang="en-GB" dirty="0"/>
              <a:t> </a:t>
            </a:r>
            <a:r>
              <a:rPr lang="en-GB" dirty="0" err="1"/>
              <a:t>bechgyn</a:t>
            </a:r>
            <a:r>
              <a:rPr lang="en-GB" dirty="0"/>
              <a:t>); </a:t>
            </a:r>
            <a:r>
              <a:rPr lang="en-GB" dirty="0" err="1"/>
              <a:t>gwella</a:t>
            </a:r>
            <a:r>
              <a:rPr lang="en-GB" dirty="0"/>
              <a:t> </a:t>
            </a:r>
            <a:r>
              <a:rPr lang="en-GB" dirty="0" err="1"/>
              <a:t>sgiliau</a:t>
            </a:r>
            <a:r>
              <a:rPr lang="en-GB" dirty="0"/>
              <a:t> </a:t>
            </a:r>
            <a:r>
              <a:rPr lang="en-GB" dirty="0" err="1"/>
              <a:t>arwain</a:t>
            </a:r>
            <a:r>
              <a:rPr lang="en-GB" dirty="0"/>
              <a:t> a </a:t>
            </a:r>
            <a:r>
              <a:rPr lang="en-GB" dirty="0" err="1"/>
              <a:t>hyder</a:t>
            </a:r>
            <a:r>
              <a:rPr lang="en-GB" dirty="0"/>
              <a:t>; </a:t>
            </a:r>
            <a:r>
              <a:rPr lang="en-GB" dirty="0" err="1"/>
              <a:t>goresgyn</a:t>
            </a:r>
            <a:r>
              <a:rPr lang="en-GB" dirty="0"/>
              <a:t> y </a:t>
            </a:r>
            <a:r>
              <a:rPr lang="en-GB" dirty="0" err="1"/>
              <a:t>tywydd</a:t>
            </a:r>
            <a:r>
              <a:rPr lang="en-GB" dirty="0"/>
              <a:t> </a:t>
            </a:r>
            <a:r>
              <a:rPr lang="en-GB" dirty="0" err="1"/>
              <a:t>fel</a:t>
            </a:r>
            <a:r>
              <a:rPr lang="en-GB" dirty="0"/>
              <a:t> </a:t>
            </a:r>
            <a:r>
              <a:rPr lang="en-GB" dirty="0" err="1"/>
              <a:t>rhwystr</a:t>
            </a:r>
            <a:r>
              <a:rPr lang="en-GB" dirty="0"/>
              <a:t> </a:t>
            </a:r>
            <a:r>
              <a:rPr lang="en-GB" dirty="0" err="1"/>
              <a:t>i</a:t>
            </a:r>
            <a:r>
              <a:rPr lang="en-GB" dirty="0"/>
              <a:t> </a:t>
            </a:r>
            <a:r>
              <a:rPr lang="en-GB" dirty="0" err="1"/>
              <a:t>chwarae</a:t>
            </a:r>
            <a:r>
              <a:rPr lang="en-GB" dirty="0"/>
              <a:t> </a:t>
            </a:r>
            <a:r>
              <a:rPr lang="en-GB" dirty="0" err="1"/>
              <a:t>yn</a:t>
            </a:r>
            <a:r>
              <a:rPr lang="en-GB" dirty="0"/>
              <a:t> </a:t>
            </a:r>
            <a:r>
              <a:rPr lang="en-GB" dirty="0" err="1"/>
              <a:t>yr</a:t>
            </a:r>
            <a:r>
              <a:rPr lang="en-GB" dirty="0"/>
              <a:t> </a:t>
            </a:r>
            <a:r>
              <a:rPr lang="en-GB" dirty="0" err="1"/>
              <a:t>awyr</a:t>
            </a:r>
            <a:r>
              <a:rPr lang="en-GB" dirty="0"/>
              <a:t> </a:t>
            </a:r>
            <a:r>
              <a:rPr lang="en-GB" dirty="0" err="1"/>
              <a:t>agored</a:t>
            </a:r>
            <a:r>
              <a:rPr lang="en-GB" dirty="0"/>
              <a:t>; a </a:t>
            </a:r>
            <a:r>
              <a:rPr lang="en-GB" dirty="0" err="1"/>
              <a:t>datblygu</a:t>
            </a:r>
            <a:r>
              <a:rPr lang="en-GB" dirty="0"/>
              <a:t> </a:t>
            </a:r>
            <a:r>
              <a:rPr lang="en-GB" dirty="0" err="1"/>
              <a:t>gwerthfawrogiad</a:t>
            </a:r>
            <a:r>
              <a:rPr lang="en-GB" dirty="0"/>
              <a:t> a </a:t>
            </a:r>
            <a:r>
              <a:rPr lang="en-GB" dirty="0" err="1"/>
              <a:t>pharch</a:t>
            </a:r>
            <a:r>
              <a:rPr lang="en-GB" dirty="0"/>
              <a:t> at </a:t>
            </a:r>
            <a:r>
              <a:rPr lang="en-GB" dirty="0" err="1"/>
              <a:t>fywyd</a:t>
            </a:r>
            <a:r>
              <a:rPr lang="en-GB" dirty="0"/>
              <a:t> </a:t>
            </a:r>
            <a:r>
              <a:rPr lang="en-GB" dirty="0" err="1"/>
              <a:t>gwyllt</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84699C30-1EF2-4132-A9BF-34EB9EFC4BBC}"/>
              </a:ext>
            </a:extLst>
          </p:cNvPr>
          <p:cNvSpPr>
            <a:spLocks noGrp="1"/>
          </p:cNvSpPr>
          <p:nvPr>
            <p:ph sz="half" idx="2"/>
          </p:nvPr>
        </p:nvSpPr>
        <p:spPr>
          <a:xfrm>
            <a:off x="5089969" y="2160589"/>
            <a:ext cx="4860275" cy="3880773"/>
          </a:xfrm>
        </p:spPr>
        <p:txBody>
          <a:bodyPr>
            <a:normAutofit lnSpcReduction="10000"/>
          </a:bodyPr>
          <a:lstStyle/>
          <a:p>
            <a:pPr algn="l"/>
            <a:r>
              <a:rPr lang="en-GB" sz="2000" dirty="0">
                <a:solidFill>
                  <a:srgbClr val="000000"/>
                </a:solidFill>
                <a:latin typeface="&amp;quot"/>
              </a:rPr>
              <a:t>Ex</a:t>
            </a:r>
            <a:r>
              <a:rPr lang="en-GB" sz="2000" b="0" i="0" u="none" strike="noStrike" dirty="0">
                <a:solidFill>
                  <a:srgbClr val="000000"/>
                </a:solidFill>
                <a:effectLst/>
                <a:latin typeface="&amp;quot"/>
              </a:rPr>
              <a:t>amined children’s perception, knowledge and experiences of play before and after a 12-week programme of Forest School.</a:t>
            </a:r>
          </a:p>
          <a:p>
            <a:pPr algn="l"/>
            <a:r>
              <a:rPr lang="en-GB" sz="2000" dirty="0">
                <a:solidFill>
                  <a:srgbClr val="000000"/>
                </a:solidFill>
                <a:latin typeface="&amp;quot"/>
              </a:rPr>
              <a:t>Found that </a:t>
            </a:r>
            <a:r>
              <a:rPr lang="en-GB" sz="2000" b="0" i="0" u="none" strike="noStrike" dirty="0">
                <a:solidFill>
                  <a:srgbClr val="000000"/>
                </a:solidFill>
                <a:effectLst/>
                <a:latin typeface="&amp;quot"/>
              </a:rPr>
              <a:t>Forest School had a positive influence on the children, such as stimulating imaginative play outside of school; (particularly in boys); enhancing leadership and confidence skills; overcoming weather as a barrier to outdoor play; and developing an appreciation and respect for wildlife.</a:t>
            </a:r>
          </a:p>
          <a:p>
            <a:endParaRPr lang="en-GB" dirty="0"/>
          </a:p>
        </p:txBody>
      </p:sp>
    </p:spTree>
    <p:extLst>
      <p:ext uri="{BB962C8B-B14F-4D97-AF65-F5344CB8AC3E}">
        <p14:creationId xmlns:p14="http://schemas.microsoft.com/office/powerpoint/2010/main" val="904076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1A0E-AABD-404B-9C92-A9737B7122B0}"/>
              </a:ext>
            </a:extLst>
          </p:cNvPr>
          <p:cNvSpPr>
            <a:spLocks noGrp="1"/>
          </p:cNvSpPr>
          <p:nvPr>
            <p:ph type="title"/>
          </p:nvPr>
        </p:nvSpPr>
        <p:spPr/>
        <p:txBody>
          <a:bodyPr>
            <a:normAutofit/>
          </a:bodyPr>
          <a:lstStyle/>
          <a:p>
            <a:r>
              <a:rPr lang="en-GB" dirty="0" err="1"/>
              <a:t>Ymchwil</a:t>
            </a:r>
            <a:r>
              <a:rPr lang="en-GB" dirty="0"/>
              <a:t> </a:t>
            </a:r>
            <a:r>
              <a:rPr lang="en-GB" dirty="0" err="1"/>
              <a:t>arall</a:t>
            </a:r>
            <a:r>
              <a:rPr lang="en-GB" dirty="0"/>
              <a:t> / Other research</a:t>
            </a:r>
            <a:br>
              <a:rPr lang="en-GB" dirty="0"/>
            </a:br>
            <a:endParaRPr lang="en-GB" dirty="0"/>
          </a:p>
        </p:txBody>
      </p:sp>
      <p:sp>
        <p:nvSpPr>
          <p:cNvPr id="3" name="Content Placeholder 2">
            <a:extLst>
              <a:ext uri="{FF2B5EF4-FFF2-40B4-BE49-F238E27FC236}">
                <a16:creationId xmlns:a16="http://schemas.microsoft.com/office/drawing/2014/main" id="{92C46A69-6264-4575-B49F-4FE9215120E1}"/>
              </a:ext>
            </a:extLst>
          </p:cNvPr>
          <p:cNvSpPr>
            <a:spLocks noGrp="1"/>
          </p:cNvSpPr>
          <p:nvPr>
            <p:ph sz="half" idx="1"/>
          </p:nvPr>
        </p:nvSpPr>
        <p:spPr/>
        <p:txBody>
          <a:bodyPr>
            <a:normAutofit/>
          </a:bodyPr>
          <a:lstStyle/>
          <a:p>
            <a:r>
              <a:rPr lang="en-GB" sz="2000" dirty="0" err="1"/>
              <a:t>Eglurodd</a:t>
            </a:r>
            <a:r>
              <a:rPr lang="en-GB" sz="2000" dirty="0"/>
              <a:t> </a:t>
            </a:r>
            <a:r>
              <a:rPr lang="en-GB" sz="2000" dirty="0" err="1"/>
              <a:t>ymchwil</a:t>
            </a:r>
            <a:r>
              <a:rPr lang="en-GB" sz="2000" dirty="0"/>
              <a:t> </a:t>
            </a:r>
            <a:r>
              <a:rPr lang="en-GB" sz="2000" dirty="0" err="1"/>
              <a:t>arall</a:t>
            </a:r>
            <a:r>
              <a:rPr lang="en-GB" sz="2000" dirty="0"/>
              <a:t> </a:t>
            </a:r>
            <a:r>
              <a:rPr lang="en-GB" sz="2000" dirty="0" err="1"/>
              <a:t>gan</a:t>
            </a:r>
            <a:r>
              <a:rPr lang="en-GB" sz="2000" dirty="0"/>
              <a:t> y </a:t>
            </a:r>
            <a:r>
              <a:rPr lang="en-GB" sz="2000" dirty="0" err="1"/>
              <a:t>Grŵp</a:t>
            </a:r>
            <a:r>
              <a:rPr lang="en-GB" sz="2000" dirty="0"/>
              <a:t> </a:t>
            </a:r>
            <a:r>
              <a:rPr lang="en-GB" sz="2000" dirty="0" err="1"/>
              <a:t>Ymchwil</a:t>
            </a:r>
            <a:r>
              <a:rPr lang="en-GB" sz="2000" dirty="0"/>
              <a:t> </a:t>
            </a:r>
            <a:r>
              <a:rPr lang="en-GB" sz="2000" dirty="0" err="1"/>
              <a:t>Cymdeithasol</a:t>
            </a:r>
            <a:r>
              <a:rPr lang="en-GB" sz="2000" dirty="0"/>
              <a:t> ac </a:t>
            </a:r>
            <a:r>
              <a:rPr lang="en-GB" sz="2000" dirty="0" err="1"/>
              <a:t>Economaidd</a:t>
            </a:r>
            <a:r>
              <a:rPr lang="en-GB" sz="2000" dirty="0"/>
              <a:t> </a:t>
            </a:r>
            <a:r>
              <a:rPr lang="en-GB" sz="2000" dirty="0" err="1"/>
              <a:t>yn</a:t>
            </a:r>
            <a:r>
              <a:rPr lang="en-GB" sz="2000" dirty="0"/>
              <a:t> Surrey </a:t>
            </a:r>
            <a:r>
              <a:rPr lang="en-GB" sz="2000" dirty="0" err="1"/>
              <a:t>fod</a:t>
            </a:r>
            <a:r>
              <a:rPr lang="en-GB" sz="2000" dirty="0"/>
              <a:t> Ysgol </a:t>
            </a:r>
            <a:r>
              <a:rPr lang="en-GB" sz="2000" dirty="0" err="1"/>
              <a:t>Goedwig</a:t>
            </a:r>
            <a:r>
              <a:rPr lang="en-GB" sz="2000" dirty="0"/>
              <a:t> </a:t>
            </a:r>
            <a:r>
              <a:rPr lang="en-GB" sz="2000" dirty="0" err="1"/>
              <a:t>wedi</a:t>
            </a:r>
            <a:r>
              <a:rPr lang="en-GB" sz="2000" dirty="0"/>
              <a:t> </a:t>
            </a:r>
            <a:r>
              <a:rPr lang="en-GB" sz="2000" dirty="0" err="1"/>
              <a:t>cael</a:t>
            </a:r>
            <a:r>
              <a:rPr lang="en-GB" sz="2000" dirty="0"/>
              <a:t> </a:t>
            </a:r>
            <a:r>
              <a:rPr lang="en-GB" sz="2000" dirty="0" err="1"/>
              <a:t>effaith</a:t>
            </a:r>
            <a:r>
              <a:rPr lang="en-GB" sz="2000" dirty="0"/>
              <a:t> </a:t>
            </a:r>
            <a:r>
              <a:rPr lang="en-GB" sz="2000" dirty="0" err="1"/>
              <a:t>gadarnhaol</a:t>
            </a:r>
            <a:r>
              <a:rPr lang="en-GB" sz="2000" dirty="0"/>
              <a:t> </a:t>
            </a:r>
            <a:r>
              <a:rPr lang="en-GB" sz="2000" dirty="0" err="1"/>
              <a:t>ar</a:t>
            </a:r>
            <a:r>
              <a:rPr lang="en-GB" sz="2000" dirty="0"/>
              <a:t> </a:t>
            </a:r>
            <a:r>
              <a:rPr lang="en-GB" sz="2000" dirty="0" err="1"/>
              <a:t>blant</a:t>
            </a:r>
            <a:r>
              <a:rPr lang="en-GB" sz="2000" dirty="0"/>
              <a:t> o ran </a:t>
            </a:r>
            <a:r>
              <a:rPr lang="en-GB" sz="2000" dirty="0" err="1"/>
              <a:t>hyder</a:t>
            </a:r>
            <a:r>
              <a:rPr lang="en-GB" sz="2000" dirty="0"/>
              <a:t>, </a:t>
            </a:r>
            <a:r>
              <a:rPr lang="en-GB" sz="2000" dirty="0" err="1"/>
              <a:t>sgiliau</a:t>
            </a:r>
            <a:r>
              <a:rPr lang="en-GB" sz="2000" dirty="0"/>
              <a:t> </a:t>
            </a:r>
            <a:r>
              <a:rPr lang="en-GB" sz="2000" dirty="0" err="1"/>
              <a:t>cymdeithasol</a:t>
            </a:r>
            <a:r>
              <a:rPr lang="en-GB" sz="2000" dirty="0"/>
              <a:t>, </a:t>
            </a:r>
            <a:r>
              <a:rPr lang="en-GB" sz="2000" dirty="0" err="1"/>
              <a:t>iaith</a:t>
            </a:r>
            <a:r>
              <a:rPr lang="en-GB" sz="2000" dirty="0"/>
              <a:t> a </a:t>
            </a:r>
            <a:r>
              <a:rPr lang="en-GB" sz="2000" dirty="0" err="1"/>
              <a:t>chyfathrebu</a:t>
            </a:r>
            <a:r>
              <a:rPr lang="en-GB" sz="2000" dirty="0"/>
              <a:t>, </a:t>
            </a:r>
            <a:r>
              <a:rPr lang="en-GB" sz="2000" dirty="0" err="1"/>
              <a:t>cymhelliant</a:t>
            </a:r>
            <a:r>
              <a:rPr lang="en-GB" sz="2000" dirty="0"/>
              <a:t> a </a:t>
            </a:r>
            <a:r>
              <a:rPr lang="en-GB" sz="2000" dirty="0" err="1"/>
              <a:t>chanolbwyntio</a:t>
            </a:r>
            <a:r>
              <a:rPr lang="en-GB" sz="2000" dirty="0"/>
              <a:t>, </a:t>
            </a:r>
            <a:r>
              <a:rPr lang="en-GB" sz="2000" dirty="0" err="1"/>
              <a:t>sgiliau</a:t>
            </a:r>
            <a:r>
              <a:rPr lang="en-GB" sz="2000" dirty="0"/>
              <a:t> </a:t>
            </a:r>
            <a:r>
              <a:rPr lang="en-GB" sz="2000" dirty="0" err="1"/>
              <a:t>corfforol</a:t>
            </a:r>
            <a:r>
              <a:rPr lang="en-GB" sz="2000" dirty="0"/>
              <a:t> a </a:t>
            </a:r>
            <a:r>
              <a:rPr lang="en-GB" sz="2000" dirty="0" err="1"/>
              <a:t>gwybodaeth</a:t>
            </a:r>
            <a:r>
              <a:rPr lang="en-GB" sz="2000" dirty="0"/>
              <a:t> a </a:t>
            </a:r>
            <a:r>
              <a:rPr lang="en-GB" sz="2000" dirty="0" err="1"/>
              <a:t>dealltwriaeth</a:t>
            </a:r>
            <a:r>
              <a:rPr lang="en-GB" sz="2000" dirty="0"/>
              <a:t>.</a:t>
            </a:r>
          </a:p>
        </p:txBody>
      </p:sp>
      <p:sp>
        <p:nvSpPr>
          <p:cNvPr id="4" name="Content Placeholder 3">
            <a:extLst>
              <a:ext uri="{FF2B5EF4-FFF2-40B4-BE49-F238E27FC236}">
                <a16:creationId xmlns:a16="http://schemas.microsoft.com/office/drawing/2014/main" id="{BC2EF3C5-4103-4B8B-84D5-26E48CC62E62}"/>
              </a:ext>
            </a:extLst>
          </p:cNvPr>
          <p:cNvSpPr>
            <a:spLocks noGrp="1"/>
          </p:cNvSpPr>
          <p:nvPr>
            <p:ph sz="half" idx="2"/>
          </p:nvPr>
        </p:nvSpPr>
        <p:spPr>
          <a:xfrm>
            <a:off x="5502925" y="2052434"/>
            <a:ext cx="4184034" cy="4495850"/>
          </a:xfrm>
        </p:spPr>
        <p:txBody>
          <a:bodyPr/>
          <a:lstStyle/>
          <a:p>
            <a:r>
              <a:rPr lang="en-GB" sz="2000" b="0" i="0" u="none" strike="noStrike" dirty="0">
                <a:solidFill>
                  <a:srgbClr val="000000"/>
                </a:solidFill>
                <a:effectLst/>
                <a:latin typeface="&amp;quot"/>
              </a:rPr>
              <a:t>Other research from the Social and Economic Research Group in Surrey explained that Forest School had a positive impact on children in terms of confidence, social skills, language and communication, motivation and concentration, physical skills and knowledge and understanding.</a:t>
            </a:r>
          </a:p>
          <a:p>
            <a:endParaRPr lang="en-GB" dirty="0"/>
          </a:p>
        </p:txBody>
      </p:sp>
    </p:spTree>
    <p:extLst>
      <p:ext uri="{BB962C8B-B14F-4D97-AF65-F5344CB8AC3E}">
        <p14:creationId xmlns:p14="http://schemas.microsoft.com/office/powerpoint/2010/main" val="3774354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88602-1611-449B-B77A-96D8F7CF74EC}"/>
              </a:ext>
            </a:extLst>
          </p:cNvPr>
          <p:cNvSpPr>
            <a:spLocks noGrp="1"/>
          </p:cNvSpPr>
          <p:nvPr>
            <p:ph type="title"/>
          </p:nvPr>
        </p:nvSpPr>
        <p:spPr/>
        <p:txBody>
          <a:bodyPr/>
          <a:lstStyle/>
          <a:p>
            <a:r>
              <a:rPr lang="en-GB" dirty="0"/>
              <a:t>Ysgol </a:t>
            </a:r>
            <a:r>
              <a:rPr lang="en-GB" dirty="0" err="1"/>
              <a:t>Goedwig</a:t>
            </a:r>
            <a:r>
              <a:rPr lang="en-GB" dirty="0"/>
              <a:t> </a:t>
            </a:r>
            <a:r>
              <a:rPr lang="en-GB" dirty="0" err="1"/>
              <a:t>fel</a:t>
            </a:r>
            <a:r>
              <a:rPr lang="en-GB" dirty="0"/>
              <a:t> </a:t>
            </a:r>
            <a:r>
              <a:rPr lang="en-GB" dirty="0" err="1"/>
              <a:t>Ymyriad</a:t>
            </a:r>
            <a:br>
              <a:rPr lang="en-GB" dirty="0"/>
            </a:br>
            <a:r>
              <a:rPr lang="en-GB" dirty="0"/>
              <a:t>Forest School as Intervention</a:t>
            </a:r>
          </a:p>
        </p:txBody>
      </p:sp>
      <p:sp>
        <p:nvSpPr>
          <p:cNvPr id="3" name="Content Placeholder 2">
            <a:extLst>
              <a:ext uri="{FF2B5EF4-FFF2-40B4-BE49-F238E27FC236}">
                <a16:creationId xmlns:a16="http://schemas.microsoft.com/office/drawing/2014/main" id="{8055DEA8-958E-4458-9E79-E47348D5BBBE}"/>
              </a:ext>
            </a:extLst>
          </p:cNvPr>
          <p:cNvSpPr>
            <a:spLocks noGrp="1"/>
          </p:cNvSpPr>
          <p:nvPr>
            <p:ph sz="half" idx="1"/>
          </p:nvPr>
        </p:nvSpPr>
        <p:spPr/>
        <p:txBody>
          <a:bodyPr>
            <a:normAutofit fontScale="85000" lnSpcReduction="20000"/>
          </a:bodyPr>
          <a:lstStyle/>
          <a:p>
            <a:r>
              <a:rPr lang="en-GB" sz="1900" dirty="0" err="1"/>
              <a:t>Gellir</a:t>
            </a:r>
            <a:r>
              <a:rPr lang="en-GB" sz="1900" dirty="0"/>
              <a:t> </a:t>
            </a:r>
            <a:r>
              <a:rPr lang="en-GB" sz="1900" dirty="0" err="1"/>
              <a:t>ei</a:t>
            </a:r>
            <a:r>
              <a:rPr lang="en-GB" sz="1900" dirty="0"/>
              <a:t> </a:t>
            </a:r>
            <a:r>
              <a:rPr lang="en-GB" sz="1900" dirty="0" err="1"/>
              <a:t>ddefnyddio'n</a:t>
            </a:r>
            <a:r>
              <a:rPr lang="en-GB" sz="1900" dirty="0"/>
              <a:t> </a:t>
            </a:r>
            <a:r>
              <a:rPr lang="en-GB" sz="1900" dirty="0" err="1"/>
              <a:t>llwyddiannus</a:t>
            </a:r>
            <a:r>
              <a:rPr lang="en-GB" sz="1900" dirty="0"/>
              <a:t> </a:t>
            </a:r>
            <a:r>
              <a:rPr lang="en-GB" sz="1900" dirty="0" err="1"/>
              <a:t>fel</a:t>
            </a:r>
            <a:r>
              <a:rPr lang="en-GB" sz="1900" dirty="0"/>
              <a:t> </a:t>
            </a:r>
            <a:r>
              <a:rPr lang="en-GB" sz="1900" dirty="0" err="1"/>
              <a:t>strategaeth</a:t>
            </a:r>
            <a:r>
              <a:rPr lang="en-GB" sz="1900" dirty="0"/>
              <a:t> </a:t>
            </a:r>
            <a:r>
              <a:rPr lang="en-GB" sz="1900" dirty="0" err="1"/>
              <a:t>ymyrraeth</a:t>
            </a:r>
            <a:r>
              <a:rPr lang="en-GB" sz="1900" dirty="0"/>
              <a:t> </a:t>
            </a:r>
            <a:r>
              <a:rPr lang="en-GB" sz="1900" dirty="0" err="1"/>
              <a:t>ar</a:t>
            </a:r>
            <a:r>
              <a:rPr lang="en-GB" sz="1900" dirty="0"/>
              <a:t> </a:t>
            </a:r>
            <a:r>
              <a:rPr lang="en-GB" sz="1900" dirty="0" err="1"/>
              <a:t>gyfer</a:t>
            </a:r>
            <a:r>
              <a:rPr lang="en-GB" sz="1900" dirty="0"/>
              <a:t> plant a </a:t>
            </a:r>
            <a:r>
              <a:rPr lang="en-GB" sz="1900" dirty="0" err="1"/>
              <a:t>phobl</a:t>
            </a:r>
            <a:r>
              <a:rPr lang="en-GB" sz="1900" dirty="0"/>
              <a:t> </a:t>
            </a:r>
            <a:r>
              <a:rPr lang="en-GB" sz="1900" dirty="0" err="1"/>
              <a:t>ifanc</a:t>
            </a:r>
            <a:r>
              <a:rPr lang="en-GB" sz="1900" dirty="0"/>
              <a:t> </a:t>
            </a:r>
            <a:r>
              <a:rPr lang="en-GB" sz="1900" dirty="0" err="1"/>
              <a:t>sydd</a:t>
            </a:r>
            <a:r>
              <a:rPr lang="en-GB" sz="1900" dirty="0"/>
              <a:t> </a:t>
            </a:r>
            <a:r>
              <a:rPr lang="en-GB" sz="1900" dirty="0" err="1"/>
              <a:t>mewn</a:t>
            </a:r>
            <a:r>
              <a:rPr lang="en-GB" sz="1900" dirty="0"/>
              <a:t> </a:t>
            </a:r>
            <a:r>
              <a:rPr lang="en-GB" sz="1900" dirty="0" err="1"/>
              <a:t>perygl</a:t>
            </a:r>
            <a:r>
              <a:rPr lang="en-GB" sz="1900" dirty="0"/>
              <a:t> neu dan </a:t>
            </a:r>
            <a:r>
              <a:rPr lang="en-GB" sz="1900" dirty="0" err="1"/>
              <a:t>anfantais</a:t>
            </a:r>
            <a:r>
              <a:rPr lang="en-GB" sz="1900" dirty="0"/>
              <a:t> </a:t>
            </a:r>
            <a:r>
              <a:rPr lang="en-GB" sz="1900" dirty="0" err="1"/>
              <a:t>mewn</a:t>
            </a:r>
            <a:r>
              <a:rPr lang="en-GB" sz="1900" dirty="0"/>
              <a:t> </a:t>
            </a:r>
            <a:r>
              <a:rPr lang="en-GB" sz="1900" dirty="0" err="1"/>
              <a:t>ffyrdd</a:t>
            </a:r>
            <a:r>
              <a:rPr lang="en-GB" sz="1900" dirty="0"/>
              <a:t> </a:t>
            </a:r>
            <a:r>
              <a:rPr lang="en-GB" sz="1900" dirty="0" err="1"/>
              <a:t>cymdeithasol</a:t>
            </a:r>
            <a:r>
              <a:rPr lang="en-GB" sz="1900" dirty="0"/>
              <a:t>, </a:t>
            </a:r>
            <a:r>
              <a:rPr lang="en-GB" sz="1900" dirty="0" err="1"/>
              <a:t>ymddygiadol</a:t>
            </a:r>
            <a:r>
              <a:rPr lang="en-GB" sz="1900" dirty="0"/>
              <a:t> neu </a:t>
            </a:r>
            <a:r>
              <a:rPr lang="en-GB" sz="1900" dirty="0" err="1"/>
              <a:t>economaidd</a:t>
            </a:r>
            <a:r>
              <a:rPr lang="en-GB" sz="1900" dirty="0"/>
              <a:t>. </a:t>
            </a:r>
          </a:p>
          <a:p>
            <a:r>
              <a:rPr lang="en-GB" sz="1900" dirty="0" err="1"/>
              <a:t>Roedd</a:t>
            </a:r>
            <a:r>
              <a:rPr lang="en-GB" sz="1900" dirty="0"/>
              <a:t> </a:t>
            </a:r>
            <a:r>
              <a:rPr lang="en-GB" sz="1900" dirty="0" err="1"/>
              <a:t>disgyblion</a:t>
            </a:r>
            <a:r>
              <a:rPr lang="en-GB" sz="1900" dirty="0"/>
              <a:t> </a:t>
            </a:r>
            <a:r>
              <a:rPr lang="en-GB" sz="1900" dirty="0" err="1"/>
              <a:t>difreintiedig</a:t>
            </a:r>
            <a:r>
              <a:rPr lang="en-GB" sz="1900" dirty="0"/>
              <a:t> a </a:t>
            </a:r>
            <a:r>
              <a:rPr lang="en-GB" sz="1900" dirty="0" err="1"/>
              <a:t>fynychodd</a:t>
            </a:r>
            <a:r>
              <a:rPr lang="en-GB" sz="1900" dirty="0"/>
              <a:t> Ysgol </a:t>
            </a:r>
            <a:r>
              <a:rPr lang="en-GB" sz="1900" dirty="0" err="1"/>
              <a:t>Goedwig</a:t>
            </a:r>
            <a:r>
              <a:rPr lang="en-GB" sz="1900" dirty="0"/>
              <a:t> </a:t>
            </a:r>
            <a:r>
              <a:rPr lang="en-GB" sz="1900" dirty="0" err="1"/>
              <a:t>wedi</a:t>
            </a:r>
            <a:r>
              <a:rPr lang="en-GB" sz="1900" dirty="0"/>
              <a:t> </a:t>
            </a:r>
            <a:r>
              <a:rPr lang="en-GB" sz="1900" dirty="0" err="1"/>
              <a:t>cynyddu</a:t>
            </a:r>
            <a:r>
              <a:rPr lang="en-GB" sz="1900" dirty="0"/>
              <a:t> </a:t>
            </a:r>
            <a:r>
              <a:rPr lang="en-GB" sz="1900" dirty="0" err="1"/>
              <a:t>cyrhaeddiad</a:t>
            </a:r>
            <a:r>
              <a:rPr lang="en-GB" sz="1900" dirty="0"/>
              <a:t> </a:t>
            </a:r>
            <a:r>
              <a:rPr lang="en-GB" sz="1900" dirty="0" err="1"/>
              <a:t>academaidd</a:t>
            </a:r>
            <a:r>
              <a:rPr lang="en-GB" sz="1900" dirty="0"/>
              <a:t> a </a:t>
            </a:r>
            <a:r>
              <a:rPr lang="en-GB" sz="1900" dirty="0" err="1"/>
              <a:t>phresenoldeb</a:t>
            </a:r>
            <a:r>
              <a:rPr lang="en-GB" sz="1900" dirty="0"/>
              <a:t> </a:t>
            </a:r>
            <a:r>
              <a:rPr lang="en-GB" sz="1900" dirty="0" err="1"/>
              <a:t>yn</a:t>
            </a:r>
            <a:r>
              <a:rPr lang="en-GB" sz="1900" dirty="0"/>
              <a:t> </a:t>
            </a:r>
            <a:r>
              <a:rPr lang="en-GB" sz="1900" dirty="0" err="1"/>
              <a:t>yr</a:t>
            </a:r>
            <a:r>
              <a:rPr lang="en-GB" sz="1900" dirty="0"/>
              <a:t> </a:t>
            </a:r>
            <a:r>
              <a:rPr lang="en-GB" sz="1900" dirty="0" err="1"/>
              <a:t>ysgol</a:t>
            </a:r>
            <a:r>
              <a:rPr lang="en-GB" sz="1900" dirty="0"/>
              <a:t> o </a:t>
            </a:r>
            <a:r>
              <a:rPr lang="en-GB" sz="1900" dirty="0" err="1"/>
              <a:t>gymharu</a:t>
            </a:r>
            <a:r>
              <a:rPr lang="en-GB" sz="1900" dirty="0"/>
              <a:t> </a:t>
            </a:r>
            <a:r>
              <a:rPr lang="en-GB" sz="1900" dirty="0" err="1"/>
              <a:t>â'r</a:t>
            </a:r>
            <a:r>
              <a:rPr lang="en-GB" sz="1900" dirty="0"/>
              <a:t> </a:t>
            </a:r>
            <a:r>
              <a:rPr lang="en-GB" sz="1900" dirty="0" err="1"/>
              <a:t>rhai</a:t>
            </a:r>
            <a:r>
              <a:rPr lang="en-GB" sz="1900" dirty="0"/>
              <a:t> </a:t>
            </a:r>
            <a:r>
              <a:rPr lang="en-GB" sz="1900" dirty="0" err="1"/>
              <a:t>nad</a:t>
            </a:r>
            <a:r>
              <a:rPr lang="en-GB" sz="1900" dirty="0"/>
              <a:t> </a:t>
            </a:r>
            <a:r>
              <a:rPr lang="en-GB" sz="1900" dirty="0" err="1"/>
              <a:t>oeddent</a:t>
            </a:r>
            <a:r>
              <a:rPr lang="en-GB" sz="1900" dirty="0"/>
              <a:t> </a:t>
            </a:r>
            <a:r>
              <a:rPr lang="en-GB" sz="1900" dirty="0" err="1"/>
              <a:t>yn</a:t>
            </a:r>
            <a:r>
              <a:rPr lang="en-GB" sz="1900" dirty="0"/>
              <a:t> </a:t>
            </a:r>
            <a:r>
              <a:rPr lang="en-GB" sz="1900" dirty="0" err="1"/>
              <a:t>mynychu'r</a:t>
            </a:r>
            <a:r>
              <a:rPr lang="en-GB" sz="1900" dirty="0"/>
              <a:t> </a:t>
            </a:r>
            <a:r>
              <a:rPr lang="en-GB" sz="1900" dirty="0" err="1"/>
              <a:t>sesiynau</a:t>
            </a:r>
            <a:r>
              <a:rPr lang="en-GB" sz="1900" dirty="0"/>
              <a:t> (McCree, 2018). </a:t>
            </a:r>
          </a:p>
          <a:p>
            <a:r>
              <a:rPr lang="en-GB" sz="1900" dirty="0"/>
              <a:t>Mae </a:t>
            </a:r>
            <a:r>
              <a:rPr lang="en-GB" sz="1900" dirty="0" err="1"/>
              <a:t>mynd</a:t>
            </a:r>
            <a:r>
              <a:rPr lang="en-GB" sz="1900" dirty="0"/>
              <a:t> â </a:t>
            </a:r>
            <a:r>
              <a:rPr lang="en-GB" sz="1900" dirty="0" err="1"/>
              <a:t>phlentyn</a:t>
            </a:r>
            <a:r>
              <a:rPr lang="en-GB" sz="1900" dirty="0"/>
              <a:t> y </a:t>
            </a:r>
            <a:r>
              <a:rPr lang="en-GB" sz="1900" dirty="0" err="1"/>
              <a:t>tu</a:t>
            </a:r>
            <a:r>
              <a:rPr lang="en-GB" sz="1900" dirty="0"/>
              <a:t> </a:t>
            </a:r>
            <a:r>
              <a:rPr lang="en-GB" sz="1900" dirty="0" err="1"/>
              <a:t>allan</a:t>
            </a:r>
            <a:r>
              <a:rPr lang="en-GB" sz="1900" dirty="0"/>
              <a:t> </a:t>
            </a:r>
            <a:r>
              <a:rPr lang="en-GB" sz="1900" dirty="0" err="1"/>
              <a:t>i'w</a:t>
            </a:r>
            <a:r>
              <a:rPr lang="en-GB" sz="1900" dirty="0"/>
              <a:t> </a:t>
            </a:r>
            <a:r>
              <a:rPr lang="en-GB" sz="1900" dirty="0" err="1"/>
              <a:t>leoliad</a:t>
            </a:r>
            <a:r>
              <a:rPr lang="en-GB" sz="1900" dirty="0"/>
              <a:t> </a:t>
            </a:r>
            <a:r>
              <a:rPr lang="en-GB" sz="1900" dirty="0" err="1"/>
              <a:t>arferol</a:t>
            </a:r>
            <a:r>
              <a:rPr lang="en-GB" sz="1900" dirty="0"/>
              <a:t> a </a:t>
            </a:r>
            <a:r>
              <a:rPr lang="en-GB" sz="1900" dirty="0" err="1"/>
              <a:t>gweithio</a:t>
            </a:r>
            <a:r>
              <a:rPr lang="en-GB" sz="1900" dirty="0"/>
              <a:t> </a:t>
            </a:r>
            <a:r>
              <a:rPr lang="en-GB" sz="1900" dirty="0" err="1"/>
              <a:t>ar</a:t>
            </a:r>
            <a:r>
              <a:rPr lang="en-GB" sz="1900" dirty="0"/>
              <a:t> sail </a:t>
            </a:r>
            <a:r>
              <a:rPr lang="en-GB" sz="1900" dirty="0" err="1"/>
              <a:t>hirdymor</a:t>
            </a:r>
            <a:r>
              <a:rPr lang="en-GB" sz="1900" dirty="0"/>
              <a:t> o dan </a:t>
            </a:r>
            <a:r>
              <a:rPr lang="en-GB" sz="1900" dirty="0" err="1"/>
              <a:t>egwyddorion</a:t>
            </a:r>
            <a:r>
              <a:rPr lang="en-GB" sz="1900" dirty="0"/>
              <a:t> Ysgol y </a:t>
            </a:r>
            <a:r>
              <a:rPr lang="en-GB" sz="1900" dirty="0" err="1"/>
              <a:t>Goedwig</a:t>
            </a:r>
            <a:r>
              <a:rPr lang="en-GB" sz="1900" dirty="0"/>
              <a:t> </a:t>
            </a:r>
            <a:r>
              <a:rPr lang="en-GB" sz="1900" dirty="0" err="1"/>
              <a:t>yn</a:t>
            </a:r>
            <a:r>
              <a:rPr lang="en-GB" sz="1900" dirty="0"/>
              <a:t> </a:t>
            </a:r>
            <a:r>
              <a:rPr lang="en-GB" sz="1900" dirty="0" err="1"/>
              <a:t>rhoi</a:t>
            </a:r>
            <a:r>
              <a:rPr lang="en-GB" sz="1900" dirty="0"/>
              <a:t> </a:t>
            </a:r>
            <a:r>
              <a:rPr lang="en-GB" sz="1900" dirty="0" err="1"/>
              <a:t>rhyddid</a:t>
            </a:r>
            <a:r>
              <a:rPr lang="en-GB" sz="1900" dirty="0"/>
              <a:t> </a:t>
            </a:r>
            <a:r>
              <a:rPr lang="en-GB" sz="1900" dirty="0" err="1"/>
              <a:t>i'r</a:t>
            </a:r>
            <a:r>
              <a:rPr lang="en-GB" sz="1900" dirty="0"/>
              <a:t> </a:t>
            </a:r>
            <a:r>
              <a:rPr lang="en-GB" sz="1900" dirty="0" err="1"/>
              <a:t>plentyn</a:t>
            </a:r>
            <a:r>
              <a:rPr lang="en-GB" sz="1900" dirty="0"/>
              <a:t> </a:t>
            </a:r>
            <a:r>
              <a:rPr lang="en-GB" sz="1900" dirty="0" err="1"/>
              <a:t>ailddiffinio</a:t>
            </a:r>
            <a:r>
              <a:rPr lang="en-GB" sz="1900" dirty="0"/>
              <a:t> </a:t>
            </a:r>
            <a:r>
              <a:rPr lang="en-GB" sz="1900" dirty="0" err="1"/>
              <a:t>ei</a:t>
            </a:r>
            <a:r>
              <a:rPr lang="en-GB" sz="1900" dirty="0"/>
              <a:t> </a:t>
            </a:r>
            <a:r>
              <a:rPr lang="en-GB" sz="1900" dirty="0" err="1"/>
              <a:t>hun</a:t>
            </a:r>
            <a:r>
              <a:rPr lang="en-GB" sz="1900" dirty="0"/>
              <a:t> a </a:t>
            </a:r>
            <a:r>
              <a:rPr lang="en-GB" sz="1900" dirty="0" err="1"/>
              <a:t>rhoi</a:t>
            </a:r>
            <a:r>
              <a:rPr lang="en-GB" sz="1900" dirty="0"/>
              <a:t> </a:t>
            </a:r>
            <a:r>
              <a:rPr lang="en-GB" sz="1900" dirty="0" err="1"/>
              <a:t>cynnig</a:t>
            </a:r>
            <a:r>
              <a:rPr lang="en-GB" sz="1900" dirty="0"/>
              <a:t> </a:t>
            </a:r>
            <a:r>
              <a:rPr lang="en-GB" sz="1900" dirty="0" err="1"/>
              <a:t>ar</a:t>
            </a:r>
            <a:r>
              <a:rPr lang="en-GB" sz="1900" dirty="0"/>
              <a:t> </a:t>
            </a:r>
            <a:r>
              <a:rPr lang="en-GB" sz="1900" dirty="0" err="1"/>
              <a:t>bethau</a:t>
            </a:r>
            <a:r>
              <a:rPr lang="en-GB" sz="1900" dirty="0"/>
              <a:t> </a:t>
            </a:r>
            <a:r>
              <a:rPr lang="en-GB" sz="1900" dirty="0" err="1"/>
              <a:t>newydd</a:t>
            </a:r>
            <a:r>
              <a:rPr lang="en-GB" sz="1900" dirty="0"/>
              <a:t>.</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6862283A-C583-4328-889F-EC626D09A7E9}"/>
              </a:ext>
            </a:extLst>
          </p:cNvPr>
          <p:cNvSpPr>
            <a:spLocks noGrp="1"/>
          </p:cNvSpPr>
          <p:nvPr>
            <p:ph sz="half" idx="2"/>
          </p:nvPr>
        </p:nvSpPr>
        <p:spPr>
          <a:xfrm>
            <a:off x="5394769" y="2160589"/>
            <a:ext cx="4624301" cy="3979095"/>
          </a:xfrm>
        </p:spPr>
        <p:txBody>
          <a:bodyPr>
            <a:noAutofit/>
          </a:bodyPr>
          <a:lstStyle/>
          <a:p>
            <a:r>
              <a:rPr lang="en-GB" dirty="0">
                <a:solidFill>
                  <a:srgbClr val="303030"/>
                </a:solidFill>
                <a:latin typeface="Acumin Pro"/>
              </a:rPr>
              <a:t>C</a:t>
            </a:r>
            <a:r>
              <a:rPr lang="en-GB" b="0" i="0" dirty="0">
                <a:solidFill>
                  <a:srgbClr val="303030"/>
                </a:solidFill>
                <a:effectLst/>
                <a:latin typeface="Acumin Pro"/>
              </a:rPr>
              <a:t>an be successfully used as an intervention strategy for children and young people who are at risk or disadvantaged in social, behavioural or economic ways. </a:t>
            </a:r>
          </a:p>
          <a:p>
            <a:r>
              <a:rPr lang="en-GB" dirty="0">
                <a:solidFill>
                  <a:srgbClr val="303030"/>
                </a:solidFill>
                <a:latin typeface="Acumin Pro"/>
              </a:rPr>
              <a:t>D</a:t>
            </a:r>
            <a:r>
              <a:rPr lang="en-GB" b="0" i="0" dirty="0">
                <a:solidFill>
                  <a:srgbClr val="303030"/>
                </a:solidFill>
                <a:effectLst/>
                <a:latin typeface="Acumin Pro"/>
              </a:rPr>
              <a:t>isadvantaged pupils who attended Forest School had increased academic attainment and attendance at school in comparison to those who did not attend the sessions (McCree, 2018). </a:t>
            </a:r>
          </a:p>
          <a:p>
            <a:r>
              <a:rPr lang="en-GB" b="0" i="0" dirty="0">
                <a:solidFill>
                  <a:srgbClr val="303030"/>
                </a:solidFill>
                <a:effectLst/>
                <a:latin typeface="Acumin Pro"/>
              </a:rPr>
              <a:t>Taking a child outside of their normal setting and working on a long-term basis under the Forest School principles gives the child freedom to redefine themselves and try new things.</a:t>
            </a:r>
            <a:endParaRPr lang="en-GB" dirty="0"/>
          </a:p>
        </p:txBody>
      </p:sp>
    </p:spTree>
    <p:extLst>
      <p:ext uri="{BB962C8B-B14F-4D97-AF65-F5344CB8AC3E}">
        <p14:creationId xmlns:p14="http://schemas.microsoft.com/office/powerpoint/2010/main" val="16449435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6D20-6E6E-497B-BC88-6DE526D304F9}"/>
              </a:ext>
            </a:extLst>
          </p:cNvPr>
          <p:cNvSpPr>
            <a:spLocks noGrp="1"/>
          </p:cNvSpPr>
          <p:nvPr>
            <p:ph type="title"/>
          </p:nvPr>
        </p:nvSpPr>
        <p:spPr/>
        <p:txBody>
          <a:bodyPr/>
          <a:lstStyle/>
          <a:p>
            <a:r>
              <a:rPr lang="en-GB" dirty="0"/>
              <a:t>Ysgol </a:t>
            </a:r>
            <a:r>
              <a:rPr lang="en-GB" dirty="0" err="1"/>
              <a:t>Goedwig</a:t>
            </a:r>
            <a:r>
              <a:rPr lang="en-GB" dirty="0"/>
              <a:t> </a:t>
            </a:r>
            <a:r>
              <a:rPr lang="en-GB" dirty="0" err="1"/>
              <a:t>ar</a:t>
            </a:r>
            <a:r>
              <a:rPr lang="en-GB" dirty="0"/>
              <a:t> </a:t>
            </a:r>
            <a:r>
              <a:rPr lang="en-GB" dirty="0" err="1"/>
              <a:t>gyfer</a:t>
            </a:r>
            <a:r>
              <a:rPr lang="en-GB" dirty="0"/>
              <a:t> ADY</a:t>
            </a:r>
            <a:br>
              <a:rPr lang="en-GB" dirty="0"/>
            </a:br>
            <a:r>
              <a:rPr lang="en-GB" dirty="0"/>
              <a:t>Forest School for ALN</a:t>
            </a:r>
          </a:p>
        </p:txBody>
      </p:sp>
      <p:sp>
        <p:nvSpPr>
          <p:cNvPr id="3" name="Content Placeholder 2">
            <a:extLst>
              <a:ext uri="{FF2B5EF4-FFF2-40B4-BE49-F238E27FC236}">
                <a16:creationId xmlns:a16="http://schemas.microsoft.com/office/drawing/2014/main" id="{3A8BF795-DC14-4441-91F3-9365C4ADCB5F}"/>
              </a:ext>
            </a:extLst>
          </p:cNvPr>
          <p:cNvSpPr>
            <a:spLocks noGrp="1"/>
          </p:cNvSpPr>
          <p:nvPr>
            <p:ph sz="half" idx="1"/>
          </p:nvPr>
        </p:nvSpPr>
        <p:spPr>
          <a:xfrm>
            <a:off x="677334" y="2160588"/>
            <a:ext cx="4504266" cy="4219887"/>
          </a:xfrm>
        </p:spPr>
        <p:txBody>
          <a:bodyPr>
            <a:normAutofit fontScale="92500" lnSpcReduction="20000"/>
          </a:bodyPr>
          <a:lstStyle/>
          <a:p>
            <a:r>
              <a:rPr lang="en-GB" dirty="0"/>
              <a:t>Mae </a:t>
            </a:r>
            <a:r>
              <a:rPr lang="en-GB" dirty="0" err="1"/>
              <a:t>astudiaethau</a:t>
            </a:r>
            <a:r>
              <a:rPr lang="en-GB" dirty="0"/>
              <a:t> </a:t>
            </a:r>
            <a:r>
              <a:rPr lang="en-GB" dirty="0" err="1"/>
              <a:t>achos</a:t>
            </a:r>
            <a:r>
              <a:rPr lang="en-GB" dirty="0"/>
              <a:t> </a:t>
            </a:r>
            <a:r>
              <a:rPr lang="en-GB" dirty="0" err="1"/>
              <a:t>wedi</a:t>
            </a:r>
            <a:r>
              <a:rPr lang="en-GB" dirty="0"/>
              <a:t> </a:t>
            </a:r>
            <a:r>
              <a:rPr lang="en-GB" dirty="0" err="1"/>
              <a:t>dangos</a:t>
            </a:r>
            <a:r>
              <a:rPr lang="en-GB" dirty="0"/>
              <a:t> y gall plant ag </a:t>
            </a:r>
            <a:r>
              <a:rPr lang="en-GB" dirty="0" err="1"/>
              <a:t>anawsterau</a:t>
            </a:r>
            <a:r>
              <a:rPr lang="en-GB" dirty="0"/>
              <a:t> </a:t>
            </a:r>
            <a:r>
              <a:rPr lang="en-GB" dirty="0" err="1"/>
              <a:t>dysgu</a:t>
            </a:r>
            <a:r>
              <a:rPr lang="en-GB" dirty="0"/>
              <a:t> </a:t>
            </a:r>
            <a:r>
              <a:rPr lang="en-GB" dirty="0" err="1"/>
              <a:t>cymhleth</a:t>
            </a:r>
            <a:r>
              <a:rPr lang="en-GB" dirty="0"/>
              <a:t> </a:t>
            </a:r>
            <a:r>
              <a:rPr lang="en-GB" dirty="0" err="1"/>
              <a:t>gan</a:t>
            </a:r>
            <a:r>
              <a:rPr lang="en-GB" dirty="0"/>
              <a:t> </a:t>
            </a:r>
            <a:r>
              <a:rPr lang="en-GB" dirty="0" err="1"/>
              <a:t>gynnwys</a:t>
            </a:r>
            <a:r>
              <a:rPr lang="en-GB" dirty="0"/>
              <a:t> </a:t>
            </a:r>
            <a:r>
              <a:rPr lang="en-GB" dirty="0" err="1"/>
              <a:t>awtistiaeth</a:t>
            </a:r>
            <a:r>
              <a:rPr lang="en-GB" dirty="0"/>
              <a:t>, </a:t>
            </a:r>
            <a:r>
              <a:rPr lang="en-GB" dirty="0" err="1"/>
              <a:t>anawsterau</a:t>
            </a:r>
            <a:r>
              <a:rPr lang="en-GB" dirty="0"/>
              <a:t> </a:t>
            </a:r>
            <a:r>
              <a:rPr lang="en-GB" dirty="0" err="1"/>
              <a:t>ymddygiadol</a:t>
            </a:r>
            <a:r>
              <a:rPr lang="en-GB" dirty="0"/>
              <a:t>, </a:t>
            </a:r>
            <a:r>
              <a:rPr lang="en-GB" dirty="0" err="1"/>
              <a:t>anawsterau</a:t>
            </a:r>
            <a:r>
              <a:rPr lang="en-GB" dirty="0"/>
              <a:t> </a:t>
            </a:r>
            <a:r>
              <a:rPr lang="en-GB" dirty="0" err="1"/>
              <a:t>lleferydd</a:t>
            </a:r>
            <a:r>
              <a:rPr lang="en-GB" dirty="0"/>
              <a:t> ac </a:t>
            </a:r>
            <a:r>
              <a:rPr lang="en-GB" dirty="0" err="1"/>
              <a:t>iaith</a:t>
            </a:r>
            <a:r>
              <a:rPr lang="en-GB" dirty="0"/>
              <a:t> a </a:t>
            </a:r>
            <a:r>
              <a:rPr lang="en-GB" dirty="0" err="1"/>
              <a:t>phroblemau</a:t>
            </a:r>
            <a:r>
              <a:rPr lang="en-GB" dirty="0"/>
              <a:t> gyda </a:t>
            </a:r>
            <a:r>
              <a:rPr lang="en-GB" dirty="0" err="1"/>
              <a:t>chlyw</a:t>
            </a:r>
            <a:r>
              <a:rPr lang="en-GB" dirty="0"/>
              <a:t> a </a:t>
            </a:r>
            <a:r>
              <a:rPr lang="en-GB" dirty="0" err="1"/>
              <a:t>gweledigaeth</a:t>
            </a:r>
            <a:r>
              <a:rPr lang="en-GB" dirty="0"/>
              <a:t> </a:t>
            </a:r>
            <a:r>
              <a:rPr lang="en-GB" dirty="0" err="1"/>
              <a:t>elwa</a:t>
            </a:r>
            <a:r>
              <a:rPr lang="en-GB" dirty="0"/>
              <a:t> o Ysgol </a:t>
            </a:r>
            <a:r>
              <a:rPr lang="en-GB" dirty="0" err="1"/>
              <a:t>Goedwig</a:t>
            </a:r>
            <a:r>
              <a:rPr lang="en-GB" dirty="0"/>
              <a:t>. Am </a:t>
            </a:r>
            <a:r>
              <a:rPr lang="en-GB" dirty="0" err="1"/>
              <a:t>ddarllen</a:t>
            </a:r>
            <a:r>
              <a:rPr lang="en-GB" dirty="0"/>
              <a:t> </a:t>
            </a:r>
            <a:r>
              <a:rPr lang="en-GB" dirty="0" err="1"/>
              <a:t>pellach</a:t>
            </a:r>
            <a:r>
              <a:rPr lang="en-GB" dirty="0"/>
              <a:t> </a:t>
            </a:r>
            <a:r>
              <a:rPr lang="en-GB" dirty="0" err="1"/>
              <a:t>gweler</a:t>
            </a:r>
            <a:r>
              <a:rPr lang="en-GB" dirty="0"/>
              <a:t> </a:t>
            </a:r>
            <a:r>
              <a:rPr lang="en-GB" sz="1800" b="1" i="0" u="none" strike="noStrike" dirty="0">
                <a:solidFill>
                  <a:srgbClr val="D14900"/>
                </a:solidFill>
                <a:effectLst/>
                <a:latin typeface="Acumin Pro"/>
                <a:hlinkClick r:id="rId3"/>
              </a:rPr>
              <a:t>Forest School and Autism </a:t>
            </a:r>
            <a:r>
              <a:rPr lang="en-GB" dirty="0"/>
              <a:t>' </a:t>
            </a:r>
            <a:r>
              <a:rPr lang="en-GB" dirty="0" err="1"/>
              <a:t>gan</a:t>
            </a:r>
            <a:r>
              <a:rPr lang="en-GB" dirty="0"/>
              <a:t> Michael James (</a:t>
            </a:r>
            <a:r>
              <a:rPr lang="en-GB" dirty="0" err="1"/>
              <a:t>bydd</a:t>
            </a:r>
            <a:r>
              <a:rPr lang="en-GB" dirty="0"/>
              <a:t> </a:t>
            </a:r>
            <a:r>
              <a:rPr lang="en-GB" dirty="0" err="1"/>
              <a:t>angen</a:t>
            </a:r>
            <a:r>
              <a:rPr lang="en-GB" dirty="0"/>
              <a:t> </a:t>
            </a:r>
            <a:r>
              <a:rPr lang="en-GB" dirty="0" err="1"/>
              <a:t>logio</a:t>
            </a:r>
            <a:r>
              <a:rPr lang="en-GB" dirty="0"/>
              <a:t> </a:t>
            </a:r>
            <a:r>
              <a:rPr lang="en-GB" dirty="0" err="1"/>
              <a:t>fewn</a:t>
            </a:r>
            <a:r>
              <a:rPr lang="en-GB" dirty="0"/>
              <a:t>).</a:t>
            </a:r>
          </a:p>
          <a:p>
            <a:r>
              <a:rPr lang="en-GB" dirty="0"/>
              <a:t>Mae </a:t>
            </a:r>
            <a:r>
              <a:rPr lang="en-GB" dirty="0" err="1"/>
              <a:t>disgyblion</a:t>
            </a:r>
            <a:r>
              <a:rPr lang="en-GB" dirty="0"/>
              <a:t> ag ADY </a:t>
            </a:r>
            <a:r>
              <a:rPr lang="en-GB" dirty="0" err="1"/>
              <a:t>yn</a:t>
            </a:r>
            <a:r>
              <a:rPr lang="en-GB" dirty="0"/>
              <a:t> </a:t>
            </a:r>
            <a:r>
              <a:rPr lang="en-GB" dirty="0" err="1"/>
              <a:t>tueddu</a:t>
            </a:r>
            <a:r>
              <a:rPr lang="en-GB" dirty="0"/>
              <a:t> </a:t>
            </a:r>
            <a:r>
              <a:rPr lang="en-GB" dirty="0" err="1"/>
              <a:t>i</a:t>
            </a:r>
            <a:r>
              <a:rPr lang="en-GB" dirty="0"/>
              <a:t> </a:t>
            </a:r>
            <a:r>
              <a:rPr lang="en-GB" dirty="0" err="1"/>
              <a:t>ymateb</a:t>
            </a:r>
            <a:r>
              <a:rPr lang="en-GB" dirty="0"/>
              <a:t> </a:t>
            </a:r>
            <a:r>
              <a:rPr lang="en-GB" dirty="0" err="1"/>
              <a:t>yn</a:t>
            </a:r>
            <a:r>
              <a:rPr lang="en-GB" dirty="0"/>
              <a:t> </a:t>
            </a:r>
            <a:r>
              <a:rPr lang="en-GB" dirty="0" err="1"/>
              <a:t>dda</a:t>
            </a:r>
            <a:r>
              <a:rPr lang="en-GB" dirty="0"/>
              <a:t> </a:t>
            </a:r>
            <a:r>
              <a:rPr lang="en-GB" dirty="0" err="1"/>
              <a:t>oherwydd</a:t>
            </a:r>
            <a:r>
              <a:rPr lang="en-GB" dirty="0"/>
              <a:t> </a:t>
            </a:r>
            <a:r>
              <a:rPr lang="en-GB" dirty="0" err="1"/>
              <a:t>yr</a:t>
            </a:r>
            <a:r>
              <a:rPr lang="en-GB" dirty="0"/>
              <a:t> </a:t>
            </a:r>
            <a:r>
              <a:rPr lang="en-GB" dirty="0" err="1"/>
              <a:t>amgylchedd</a:t>
            </a:r>
            <a:r>
              <a:rPr lang="en-GB" dirty="0"/>
              <a:t> </a:t>
            </a:r>
            <a:r>
              <a:rPr lang="en-GB" dirty="0" err="1"/>
              <a:t>amlsynhwyraidd</a:t>
            </a:r>
            <a:r>
              <a:rPr lang="en-GB" dirty="0"/>
              <a:t> a </a:t>
            </a:r>
            <a:r>
              <a:rPr lang="en-GB" dirty="0" err="1"/>
              <a:t>galluogol</a:t>
            </a:r>
            <a:r>
              <a:rPr lang="en-GB" dirty="0"/>
              <a:t>.</a:t>
            </a:r>
          </a:p>
          <a:p>
            <a:r>
              <a:rPr lang="en-GB" dirty="0"/>
              <a:t>Gall </a:t>
            </a:r>
            <a:r>
              <a:rPr lang="en-GB" dirty="0" err="1"/>
              <a:t>disgyblion</a:t>
            </a:r>
            <a:r>
              <a:rPr lang="en-GB" dirty="0"/>
              <a:t> </a:t>
            </a:r>
            <a:r>
              <a:rPr lang="en-GB" dirty="0" err="1"/>
              <a:t>archwilio</a:t>
            </a:r>
            <a:r>
              <a:rPr lang="en-GB" dirty="0"/>
              <a:t> a </a:t>
            </a:r>
            <a:r>
              <a:rPr lang="en-GB" dirty="0" err="1"/>
              <a:t>chymryd</a:t>
            </a:r>
            <a:r>
              <a:rPr lang="en-GB" dirty="0"/>
              <a:t> </a:t>
            </a:r>
            <a:r>
              <a:rPr lang="en-GB" dirty="0" err="1"/>
              <a:t>risgiau</a:t>
            </a:r>
            <a:r>
              <a:rPr lang="en-GB" dirty="0"/>
              <a:t> â </a:t>
            </a:r>
            <a:r>
              <a:rPr lang="en-GB" dirty="0" err="1"/>
              <a:t>chymorth</a:t>
            </a:r>
            <a:r>
              <a:rPr lang="en-GB" dirty="0"/>
              <a:t>.</a:t>
            </a:r>
          </a:p>
          <a:p>
            <a:r>
              <a:rPr lang="en-GB" dirty="0"/>
              <a:t> Mae </a:t>
            </a:r>
            <a:r>
              <a:rPr lang="en-GB" dirty="0" err="1"/>
              <a:t>manteision</a:t>
            </a:r>
            <a:r>
              <a:rPr lang="en-GB" dirty="0"/>
              <a:t> </a:t>
            </a:r>
            <a:r>
              <a:rPr lang="en-GB" dirty="0" err="1"/>
              <a:t>penodol</a:t>
            </a:r>
            <a:r>
              <a:rPr lang="en-GB" dirty="0"/>
              <a:t> </a:t>
            </a:r>
            <a:r>
              <a:rPr lang="en-GB" dirty="0" err="1"/>
              <a:t>yn</a:t>
            </a:r>
            <a:r>
              <a:rPr lang="en-GB" dirty="0"/>
              <a:t> </a:t>
            </a:r>
            <a:r>
              <a:rPr lang="en-GB" dirty="0" err="1"/>
              <a:t>cynnwys</a:t>
            </a:r>
            <a:r>
              <a:rPr lang="en-GB" dirty="0"/>
              <a:t> </a:t>
            </a:r>
            <a:r>
              <a:rPr lang="en-GB" dirty="0" err="1"/>
              <a:t>ennill</a:t>
            </a:r>
            <a:r>
              <a:rPr lang="en-GB" dirty="0"/>
              <a:t> </a:t>
            </a:r>
            <a:r>
              <a:rPr lang="en-GB" dirty="0" err="1"/>
              <a:t>mwy</a:t>
            </a:r>
            <a:r>
              <a:rPr lang="en-GB" dirty="0"/>
              <a:t> o </a:t>
            </a:r>
            <a:r>
              <a:rPr lang="en-GB" dirty="0" err="1"/>
              <a:t>annibyniaeth</a:t>
            </a:r>
            <a:r>
              <a:rPr lang="en-GB" dirty="0"/>
              <a:t>, </a:t>
            </a:r>
            <a:r>
              <a:rPr lang="en-GB" dirty="0" err="1"/>
              <a:t>lleihau</a:t>
            </a:r>
            <a:r>
              <a:rPr lang="en-GB" dirty="0"/>
              <a:t> </a:t>
            </a:r>
            <a:r>
              <a:rPr lang="en-GB" dirty="0" err="1"/>
              <a:t>pryder</a:t>
            </a:r>
            <a:r>
              <a:rPr lang="en-GB" dirty="0"/>
              <a:t> a </a:t>
            </a:r>
            <a:r>
              <a:rPr lang="en-GB" dirty="0" err="1"/>
              <a:t>chreu</a:t>
            </a:r>
            <a:r>
              <a:rPr lang="en-GB" dirty="0"/>
              <a:t> </a:t>
            </a:r>
            <a:r>
              <a:rPr lang="en-GB" dirty="0" err="1"/>
              <a:t>ymdeimlad</a:t>
            </a:r>
            <a:r>
              <a:rPr lang="en-GB" dirty="0"/>
              <a:t> o </a:t>
            </a:r>
            <a:r>
              <a:rPr lang="en-GB" dirty="0" err="1"/>
              <a:t>berthyn</a:t>
            </a:r>
            <a:r>
              <a:rPr lang="en-GB" dirty="0"/>
              <a:t>.</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1EBBDE14-00AC-4E71-8DC3-7844C5C7BCCC}"/>
              </a:ext>
            </a:extLst>
          </p:cNvPr>
          <p:cNvSpPr>
            <a:spLocks noGrp="1"/>
          </p:cNvSpPr>
          <p:nvPr>
            <p:ph sz="half" idx="2"/>
          </p:nvPr>
        </p:nvSpPr>
        <p:spPr>
          <a:xfrm>
            <a:off x="5768395" y="2160589"/>
            <a:ext cx="4712791" cy="4219887"/>
          </a:xfrm>
        </p:spPr>
        <p:txBody>
          <a:bodyPr>
            <a:normAutofit fontScale="92500" lnSpcReduction="20000"/>
          </a:bodyPr>
          <a:lstStyle/>
          <a:p>
            <a:pPr algn="l"/>
            <a:r>
              <a:rPr lang="en-GB" sz="2100" b="0" i="0" dirty="0">
                <a:solidFill>
                  <a:srgbClr val="303030"/>
                </a:solidFill>
                <a:effectLst/>
                <a:latin typeface="Acumin Pro"/>
              </a:rPr>
              <a:t>Case studies have shown that children with complex learning difficulties including autism, behavioural difficulties, speech and language difficulties and problems with hearing and vision can benefit from Forest School. </a:t>
            </a:r>
            <a:r>
              <a:rPr lang="en-GB" sz="2100" dirty="0">
                <a:solidFill>
                  <a:srgbClr val="303030"/>
                </a:solidFill>
                <a:latin typeface="Acumin Pro"/>
              </a:rPr>
              <a:t>For further reading see </a:t>
            </a:r>
            <a:r>
              <a:rPr lang="en-GB" sz="2100" b="0" i="0" dirty="0">
                <a:solidFill>
                  <a:srgbClr val="303030"/>
                </a:solidFill>
                <a:effectLst/>
                <a:latin typeface="Acumin Pro"/>
              </a:rPr>
              <a:t> ‘</a:t>
            </a:r>
            <a:r>
              <a:rPr lang="en-GB" sz="2100" b="1" i="0" u="none" strike="noStrike" dirty="0">
                <a:solidFill>
                  <a:srgbClr val="D14900"/>
                </a:solidFill>
                <a:effectLst/>
                <a:latin typeface="Acumin Pro"/>
                <a:hlinkClick r:id="rId3"/>
              </a:rPr>
              <a:t>Forest School and Autism</a:t>
            </a:r>
            <a:r>
              <a:rPr lang="en-GB" sz="2100" b="0" i="0" dirty="0">
                <a:solidFill>
                  <a:srgbClr val="303030"/>
                </a:solidFill>
                <a:effectLst/>
                <a:latin typeface="Acumin Pro"/>
              </a:rPr>
              <a:t>’ by Michael James (login required).</a:t>
            </a:r>
          </a:p>
          <a:p>
            <a:pPr algn="l"/>
            <a:r>
              <a:rPr lang="en-GB" sz="2100" b="0" i="0" dirty="0">
                <a:solidFill>
                  <a:srgbClr val="303030"/>
                </a:solidFill>
                <a:effectLst/>
                <a:latin typeface="Acumin Pro"/>
              </a:rPr>
              <a:t>Pupils with ALN tend to respond well because of the multi-sensory and enabling environment.</a:t>
            </a:r>
          </a:p>
          <a:p>
            <a:pPr algn="l"/>
            <a:r>
              <a:rPr lang="en-GB" sz="2100" dirty="0">
                <a:solidFill>
                  <a:srgbClr val="303030"/>
                </a:solidFill>
                <a:latin typeface="Acumin Pro"/>
              </a:rPr>
              <a:t>Pupils</a:t>
            </a:r>
            <a:r>
              <a:rPr lang="en-GB" sz="2100" b="0" i="0" dirty="0">
                <a:solidFill>
                  <a:srgbClr val="303030"/>
                </a:solidFill>
                <a:effectLst/>
                <a:latin typeface="Acumin Pro"/>
              </a:rPr>
              <a:t> can explore and take supported risks.</a:t>
            </a:r>
          </a:p>
          <a:p>
            <a:pPr algn="l"/>
            <a:r>
              <a:rPr lang="en-GB" sz="2100" b="0" i="0" dirty="0">
                <a:solidFill>
                  <a:srgbClr val="303030"/>
                </a:solidFill>
                <a:effectLst/>
                <a:latin typeface="Acumin Pro"/>
              </a:rPr>
              <a:t> Particular benefits include gaining more independence, reducing anxiety and creating a sense of belonging.</a:t>
            </a:r>
          </a:p>
          <a:p>
            <a:endParaRPr lang="en-GB" dirty="0"/>
          </a:p>
        </p:txBody>
      </p:sp>
      <p:pic>
        <p:nvPicPr>
          <p:cNvPr id="6" name="Picture 5" descr="A picture containing text, plant, porcelain&#10;&#10;Description automatically generated">
            <a:extLst>
              <a:ext uri="{FF2B5EF4-FFF2-40B4-BE49-F238E27FC236}">
                <a16:creationId xmlns:a16="http://schemas.microsoft.com/office/drawing/2014/main" id="{B5FF67E2-AB38-48D9-BD1E-17819F045B6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89691" y="209755"/>
            <a:ext cx="1114449" cy="1720645"/>
          </a:xfrm>
          <a:prstGeom prst="rect">
            <a:avLst/>
          </a:prstGeom>
        </p:spPr>
      </p:pic>
    </p:spTree>
    <p:extLst>
      <p:ext uri="{BB962C8B-B14F-4D97-AF65-F5344CB8AC3E}">
        <p14:creationId xmlns:p14="http://schemas.microsoft.com/office/powerpoint/2010/main" val="26633111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B5604-0EA2-4211-9CA4-F0C1591079E4}"/>
              </a:ext>
            </a:extLst>
          </p:cNvPr>
          <p:cNvSpPr>
            <a:spLocks noGrp="1"/>
          </p:cNvSpPr>
          <p:nvPr>
            <p:ph type="title"/>
          </p:nvPr>
        </p:nvSpPr>
        <p:spPr/>
        <p:txBody>
          <a:bodyPr>
            <a:normAutofit/>
          </a:bodyPr>
          <a:lstStyle/>
          <a:p>
            <a:r>
              <a:rPr lang="en-GB" dirty="0" err="1"/>
              <a:t>Gwir</a:t>
            </a:r>
            <a:r>
              <a:rPr lang="en-GB" dirty="0"/>
              <a:t> neu </a:t>
            </a:r>
            <a:r>
              <a:rPr lang="en-GB" dirty="0" err="1"/>
              <a:t>gau</a:t>
            </a:r>
            <a:r>
              <a:rPr lang="en-GB" dirty="0"/>
              <a:t>? / True or false?</a:t>
            </a:r>
          </a:p>
        </p:txBody>
      </p:sp>
      <p:sp>
        <p:nvSpPr>
          <p:cNvPr id="4" name="Content Placeholder 3">
            <a:extLst>
              <a:ext uri="{FF2B5EF4-FFF2-40B4-BE49-F238E27FC236}">
                <a16:creationId xmlns:a16="http://schemas.microsoft.com/office/drawing/2014/main" id="{C19715C5-FEED-4430-AED4-8E0EAF2830DC}"/>
              </a:ext>
            </a:extLst>
          </p:cNvPr>
          <p:cNvSpPr>
            <a:spLocks noGrp="1"/>
          </p:cNvSpPr>
          <p:nvPr>
            <p:ph sz="half" idx="1"/>
          </p:nvPr>
        </p:nvSpPr>
        <p:spPr>
          <a:xfrm>
            <a:off x="540558" y="1695111"/>
            <a:ext cx="4754880" cy="4676192"/>
          </a:xfrm>
        </p:spPr>
        <p:txBody>
          <a:bodyPr>
            <a:normAutofit lnSpcReduction="10000"/>
          </a:bodyPr>
          <a:lstStyle/>
          <a:p>
            <a:r>
              <a:rPr lang="cy-GB" dirty="0"/>
              <a:t>Mae Ysgol Goedwig yn fathodyn i’w gasglu</a:t>
            </a:r>
          </a:p>
          <a:p>
            <a:pPr>
              <a:buClr>
                <a:srgbClr val="262626"/>
              </a:buClr>
            </a:pPr>
            <a:r>
              <a:rPr lang="cy-GB" dirty="0"/>
              <a:t>Mae pob dysgu awyr agored yn Ysgol Goedwig</a:t>
            </a:r>
          </a:p>
          <a:p>
            <a:pPr>
              <a:buClr>
                <a:srgbClr val="262626"/>
              </a:buClr>
            </a:pPr>
            <a:r>
              <a:rPr lang="cy-GB" dirty="0"/>
              <a:t>RHAID gwneud Ysgol Goedwig mewn coetir </a:t>
            </a:r>
          </a:p>
          <a:p>
            <a:pPr>
              <a:buClr>
                <a:srgbClr val="262626"/>
              </a:buClr>
            </a:pPr>
            <a:r>
              <a:rPr lang="cy-GB" dirty="0"/>
              <a:t>Dim ond cymhwyster lefel 1 sydd ei angen arnoch</a:t>
            </a:r>
          </a:p>
          <a:p>
            <a:pPr>
              <a:buClr>
                <a:srgbClr val="262626"/>
              </a:buClr>
            </a:pPr>
            <a:r>
              <a:rPr lang="cy-GB" dirty="0"/>
              <a:t>Rhaid i Ysgol Goedwig gynnwys tân ac offer</a:t>
            </a:r>
          </a:p>
          <a:p>
            <a:pPr>
              <a:buClr>
                <a:srgbClr val="262626"/>
              </a:buClr>
            </a:pPr>
            <a:r>
              <a:rPr lang="cy-GB" dirty="0"/>
              <a:t>Dim ond arweinwyr Ysgol Goedwig cymwysedig sy’n gallu mynd â grwpiau i mewn i’r coed</a:t>
            </a:r>
          </a:p>
          <a:p>
            <a:pPr>
              <a:buClr>
                <a:srgbClr val="262626"/>
              </a:buClr>
            </a:pPr>
            <a:r>
              <a:rPr lang="cy-GB" dirty="0"/>
              <a:t>Rhaid i chi fod yn athro/athrawes i fod yn arweinydd Ysgol Goedwig</a:t>
            </a:r>
          </a:p>
          <a:p>
            <a:endParaRPr lang="en-GB" dirty="0"/>
          </a:p>
        </p:txBody>
      </p:sp>
      <p:sp>
        <p:nvSpPr>
          <p:cNvPr id="5" name="Content Placeholder 4">
            <a:extLst>
              <a:ext uri="{FF2B5EF4-FFF2-40B4-BE49-F238E27FC236}">
                <a16:creationId xmlns:a16="http://schemas.microsoft.com/office/drawing/2014/main" id="{822E9F4B-D0DF-441B-84B5-7D5E3B1AD94B}"/>
              </a:ext>
            </a:extLst>
          </p:cNvPr>
          <p:cNvSpPr>
            <a:spLocks noGrp="1"/>
          </p:cNvSpPr>
          <p:nvPr>
            <p:ph sz="half" idx="2"/>
          </p:nvPr>
        </p:nvSpPr>
        <p:spPr>
          <a:xfrm>
            <a:off x="5560622" y="1695111"/>
            <a:ext cx="4754880" cy="5079315"/>
          </a:xfrm>
        </p:spPr>
        <p:txBody>
          <a:bodyPr vert="horz" lIns="91440" tIns="45720" rIns="91440" bIns="45720" rtlCol="0" anchor="t">
            <a:normAutofit lnSpcReduction="10000"/>
          </a:bodyPr>
          <a:lstStyle/>
          <a:p>
            <a:r>
              <a:rPr lang="en-GB" sz="2000" dirty="0"/>
              <a:t>Forest School is a badge to be collected</a:t>
            </a:r>
          </a:p>
          <a:p>
            <a:pPr>
              <a:buClr>
                <a:srgbClr val="262626"/>
              </a:buClr>
            </a:pPr>
            <a:r>
              <a:rPr lang="en-GB" sz="2000" dirty="0"/>
              <a:t>All outdoor learning is Forest School</a:t>
            </a:r>
          </a:p>
          <a:p>
            <a:pPr>
              <a:buClr>
                <a:srgbClr val="262626"/>
              </a:buClr>
            </a:pPr>
            <a:r>
              <a:rPr lang="en-GB" sz="2000" dirty="0"/>
              <a:t>Forest School MUST be done in a woodland</a:t>
            </a:r>
          </a:p>
          <a:p>
            <a:pPr>
              <a:buClr>
                <a:srgbClr val="262626"/>
              </a:buClr>
            </a:pPr>
            <a:r>
              <a:rPr lang="en-GB" sz="2000" dirty="0"/>
              <a:t>You only need a level 1 qualification</a:t>
            </a:r>
          </a:p>
          <a:p>
            <a:pPr>
              <a:buClr>
                <a:srgbClr val="262626"/>
              </a:buClr>
            </a:pPr>
            <a:r>
              <a:rPr lang="en-GB" sz="2000" dirty="0"/>
              <a:t>Forest School has to include fire and tools</a:t>
            </a:r>
          </a:p>
          <a:p>
            <a:pPr>
              <a:buClr>
                <a:srgbClr val="262626"/>
              </a:buClr>
            </a:pPr>
            <a:r>
              <a:rPr lang="en-GB" sz="2000" dirty="0"/>
              <a:t>Only qualified Forest School leaders can take groups into the woods</a:t>
            </a:r>
          </a:p>
          <a:p>
            <a:pPr>
              <a:buClr>
                <a:srgbClr val="262626"/>
              </a:buClr>
            </a:pPr>
            <a:r>
              <a:rPr lang="en-GB" sz="2000" dirty="0"/>
              <a:t>You have to be a teacher to be a Forest School leader</a:t>
            </a:r>
          </a:p>
          <a:p>
            <a:pPr>
              <a:buClr>
                <a:srgbClr val="262626"/>
              </a:buClr>
            </a:pPr>
            <a:endParaRPr lang="en-GB" dirty="0"/>
          </a:p>
        </p:txBody>
      </p:sp>
      <p:pic>
        <p:nvPicPr>
          <p:cNvPr id="6" name="Picture 5" descr="Icon&#10;&#10;Description automatically generated">
            <a:extLst>
              <a:ext uri="{FF2B5EF4-FFF2-40B4-BE49-F238E27FC236}">
                <a16:creationId xmlns:a16="http://schemas.microsoft.com/office/drawing/2014/main" id="{2224F6A3-3069-4F73-9F31-E6D9531B3BB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8888" y="241617"/>
            <a:ext cx="2709678" cy="1219202"/>
          </a:xfrm>
          <a:prstGeom prst="rect">
            <a:avLst/>
          </a:prstGeom>
        </p:spPr>
      </p:pic>
    </p:spTree>
    <p:extLst>
      <p:ext uri="{BB962C8B-B14F-4D97-AF65-F5344CB8AC3E}">
        <p14:creationId xmlns:p14="http://schemas.microsoft.com/office/powerpoint/2010/main" val="668428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3915-85BF-4AA4-8A3B-BD567C2F48A7}"/>
              </a:ext>
            </a:extLst>
          </p:cNvPr>
          <p:cNvSpPr>
            <a:spLocks noGrp="1"/>
          </p:cNvSpPr>
          <p:nvPr>
            <p:ph type="title"/>
          </p:nvPr>
        </p:nvSpPr>
        <p:spPr>
          <a:xfrm>
            <a:off x="618186" y="0"/>
            <a:ext cx="10507014" cy="2014194"/>
          </a:xfrm>
        </p:spPr>
        <p:txBody>
          <a:bodyPr>
            <a:normAutofit/>
          </a:bodyPr>
          <a:lstStyle/>
          <a:p>
            <a:r>
              <a:rPr lang="cy-GB" dirty="0">
                <a:cs typeface="Calibri Light"/>
              </a:rPr>
              <a:t>Sesiwn Ysgol Goedwig Nodweddiadol </a:t>
            </a:r>
            <a:br>
              <a:rPr lang="en-GB" dirty="0">
                <a:cs typeface="Calibri Light"/>
              </a:rPr>
            </a:br>
            <a:r>
              <a:rPr lang="en-GB" dirty="0">
                <a:cs typeface="Calibri Light"/>
              </a:rPr>
              <a:t>Typical Forest School Session</a:t>
            </a:r>
            <a:endParaRPr lang="en-GB" dirty="0"/>
          </a:p>
        </p:txBody>
      </p:sp>
      <p:pic>
        <p:nvPicPr>
          <p:cNvPr id="5" name="Online Media 4" title="A Day at Forest School">
            <a:hlinkClick r:id="" action="ppaction://media"/>
            <a:extLst>
              <a:ext uri="{FF2B5EF4-FFF2-40B4-BE49-F238E27FC236}">
                <a16:creationId xmlns:a16="http://schemas.microsoft.com/office/drawing/2014/main" id="{81CC44A1-DB55-4D47-8E6C-DCB55E214E66}"/>
              </a:ext>
            </a:extLst>
          </p:cNvPr>
          <p:cNvPicPr>
            <a:picLocks noGrp="1" noRot="1" noChangeAspect="1"/>
          </p:cNvPicPr>
          <p:nvPr>
            <p:ph sz="half" idx="1"/>
            <a:videoFile r:link="rId1"/>
          </p:nvPr>
        </p:nvPicPr>
        <p:blipFill>
          <a:blip r:embed="rId3"/>
          <a:stretch>
            <a:fillRect/>
          </a:stretch>
        </p:blipFill>
        <p:spPr>
          <a:xfrm>
            <a:off x="1430931" y="1183484"/>
            <a:ext cx="7175597" cy="5546276"/>
          </a:xfrm>
        </p:spPr>
      </p:pic>
      <p:sp>
        <p:nvSpPr>
          <p:cNvPr id="4" name="Content Placeholder 3">
            <a:extLst>
              <a:ext uri="{FF2B5EF4-FFF2-40B4-BE49-F238E27FC236}">
                <a16:creationId xmlns:a16="http://schemas.microsoft.com/office/drawing/2014/main" id="{BCB23D25-B063-4964-A23F-737697516643}"/>
              </a:ext>
            </a:extLst>
          </p:cNvPr>
          <p:cNvSpPr>
            <a:spLocks noGrp="1"/>
          </p:cNvSpPr>
          <p:nvPr>
            <p:ph sz="half" idx="2"/>
          </p:nvPr>
        </p:nvSpPr>
        <p:spPr>
          <a:xfrm>
            <a:off x="6381865" y="1802938"/>
            <a:ext cx="4754880" cy="3749040"/>
          </a:xfrm>
        </p:spPr>
        <p:txBody>
          <a:bodyPr vert="horz" lIns="91440" tIns="45720" rIns="91440" bIns="45720" rtlCol="0" anchor="t">
            <a:normAutofit/>
          </a:bodyPr>
          <a:lstStyle/>
          <a:p>
            <a:pPr>
              <a:buClr>
                <a:srgbClr val="262626"/>
              </a:buClr>
            </a:pPr>
            <a:endParaRPr lang="en-GB" dirty="0"/>
          </a:p>
          <a:p>
            <a:pPr>
              <a:buClr>
                <a:srgbClr val="262626"/>
              </a:buClr>
            </a:pPr>
            <a:endParaRPr lang="en-GB" dirty="0"/>
          </a:p>
          <a:p>
            <a:pPr>
              <a:buClr>
                <a:srgbClr val="262626"/>
              </a:buClr>
            </a:pPr>
            <a:endParaRPr lang="en-GB" dirty="0"/>
          </a:p>
          <a:p>
            <a:pPr>
              <a:buClr>
                <a:srgbClr val="262626"/>
              </a:buClr>
            </a:pPr>
            <a:endParaRPr lang="en-GB" dirty="0"/>
          </a:p>
          <a:p>
            <a:pPr>
              <a:buClr>
                <a:srgbClr val="262626"/>
              </a:buClr>
            </a:pPr>
            <a:endParaRPr lang="en-GB" dirty="0"/>
          </a:p>
        </p:txBody>
      </p:sp>
    </p:spTree>
    <p:extLst>
      <p:ext uri="{BB962C8B-B14F-4D97-AF65-F5344CB8AC3E}">
        <p14:creationId xmlns:p14="http://schemas.microsoft.com/office/powerpoint/2010/main" val="34180005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A59E-3DF9-42E7-958F-5A9291898DDD}"/>
              </a:ext>
            </a:extLst>
          </p:cNvPr>
          <p:cNvSpPr>
            <a:spLocks noGrp="1"/>
          </p:cNvSpPr>
          <p:nvPr>
            <p:ph type="title"/>
          </p:nvPr>
        </p:nvSpPr>
        <p:spPr/>
        <p:txBody>
          <a:bodyPr>
            <a:normAutofit fontScale="90000"/>
          </a:bodyPr>
          <a:lstStyle/>
          <a:p>
            <a:r>
              <a:rPr lang="en-GB" b="1" dirty="0">
                <a:solidFill>
                  <a:schemeClr val="tx1"/>
                </a:solidFill>
              </a:rPr>
              <a:t>Beth sy’n </a:t>
            </a:r>
            <a:r>
              <a:rPr lang="en-GB" b="1" dirty="0" err="1">
                <a:solidFill>
                  <a:schemeClr val="tx1"/>
                </a:solidFill>
              </a:rPr>
              <a:t>cyfrannu</a:t>
            </a:r>
            <a:r>
              <a:rPr lang="en-GB" b="1" dirty="0">
                <a:solidFill>
                  <a:schemeClr val="tx1"/>
                </a:solidFill>
              </a:rPr>
              <a:t> at broses Ysgol </a:t>
            </a:r>
            <a:r>
              <a:rPr lang="en-GB" b="1" dirty="0" err="1">
                <a:solidFill>
                  <a:schemeClr val="tx1"/>
                </a:solidFill>
              </a:rPr>
              <a:t>Goedwig</a:t>
            </a:r>
            <a:r>
              <a:rPr lang="en-GB" b="1" dirty="0">
                <a:solidFill>
                  <a:schemeClr val="tx1"/>
                </a:solidFill>
              </a:rPr>
              <a:t> </a:t>
            </a:r>
            <a:r>
              <a:rPr lang="en-GB" b="1" dirty="0" err="1">
                <a:solidFill>
                  <a:schemeClr val="tx1"/>
                </a:solidFill>
              </a:rPr>
              <a:t>effeithiol</a:t>
            </a:r>
            <a:r>
              <a:rPr lang="en-GB" b="1" dirty="0">
                <a:solidFill>
                  <a:schemeClr val="tx1"/>
                </a:solidFill>
              </a:rPr>
              <a:t>?</a:t>
            </a:r>
            <a:br>
              <a:rPr lang="en-GB" b="1" dirty="0">
                <a:solidFill>
                  <a:schemeClr val="tx1"/>
                </a:solidFill>
              </a:rPr>
            </a:br>
            <a:r>
              <a:rPr lang="en-GB" b="1" dirty="0">
                <a:solidFill>
                  <a:schemeClr val="tx1"/>
                </a:solidFill>
              </a:rPr>
              <a:t>What contributes to an effective Forest School Process</a:t>
            </a:r>
          </a:p>
        </p:txBody>
      </p:sp>
      <p:sp>
        <p:nvSpPr>
          <p:cNvPr id="3" name="Text Placeholder 2">
            <a:extLst>
              <a:ext uri="{FF2B5EF4-FFF2-40B4-BE49-F238E27FC236}">
                <a16:creationId xmlns:a16="http://schemas.microsoft.com/office/drawing/2014/main" id="{66A664C0-0F67-4214-B157-FE7DD6BA7073}"/>
              </a:ext>
            </a:extLst>
          </p:cNvPr>
          <p:cNvSpPr>
            <a:spLocks noGrp="1"/>
          </p:cNvSpPr>
          <p:nvPr>
            <p:ph type="body" sz="half" idx="1"/>
          </p:nvPr>
        </p:nvSpPr>
        <p:spPr/>
        <p:txBody>
          <a:bodyPr>
            <a:normAutofit fontScale="92500" lnSpcReduction="20000"/>
          </a:bodyPr>
          <a:lstStyle/>
          <a:p>
            <a:r>
              <a:rPr lang="en-GB" dirty="0"/>
              <a:t>1. Mae </a:t>
            </a:r>
            <a:r>
              <a:rPr lang="en-GB" dirty="0" err="1"/>
              <a:t>arweinwyr</a:t>
            </a:r>
            <a:r>
              <a:rPr lang="en-GB" dirty="0"/>
              <a:t> Ysgol </a:t>
            </a:r>
            <a:r>
              <a:rPr lang="en-GB" dirty="0" err="1"/>
              <a:t>Goedwig</a:t>
            </a:r>
            <a:r>
              <a:rPr lang="en-GB" dirty="0"/>
              <a:t> </a:t>
            </a:r>
            <a:r>
              <a:rPr lang="en-GB" dirty="0" err="1"/>
              <a:t>hyfforddedig</a:t>
            </a:r>
            <a:r>
              <a:rPr lang="en-GB" dirty="0"/>
              <a:t> a </a:t>
            </a:r>
            <a:r>
              <a:rPr lang="en-GB" dirty="0" err="1"/>
              <a:t>phrofiadol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cydnabod</a:t>
            </a:r>
            <a:r>
              <a:rPr lang="en-GB" dirty="0"/>
              <a:t> </a:t>
            </a:r>
            <a:r>
              <a:rPr lang="en-GB" dirty="0" err="1"/>
              <a:t>a'u</a:t>
            </a:r>
            <a:r>
              <a:rPr lang="en-GB" dirty="0"/>
              <a:t> </a:t>
            </a:r>
            <a:r>
              <a:rPr lang="en-GB" dirty="0" err="1"/>
              <a:t>hachredu</a:t>
            </a:r>
            <a:r>
              <a:rPr lang="en-GB" dirty="0"/>
              <a:t> </a:t>
            </a:r>
            <a:r>
              <a:rPr lang="en-GB" dirty="0" err="1"/>
              <a:t>gan</a:t>
            </a:r>
            <a:r>
              <a:rPr lang="en-GB" dirty="0"/>
              <a:t> </a:t>
            </a:r>
            <a:r>
              <a:rPr lang="en-GB" dirty="0" err="1"/>
              <a:t>yr</a:t>
            </a:r>
            <a:r>
              <a:rPr lang="en-GB" dirty="0"/>
              <a:t> </a:t>
            </a:r>
            <a:r>
              <a:rPr lang="en-GB" dirty="0" err="1"/>
              <a:t>ysgolion</a:t>
            </a:r>
            <a:r>
              <a:rPr lang="en-GB" dirty="0"/>
              <a:t>, </a:t>
            </a:r>
            <a:r>
              <a:rPr lang="en-GB" dirty="0" err="1"/>
              <a:t>sy'n</a:t>
            </a:r>
            <a:r>
              <a:rPr lang="en-GB" dirty="0"/>
              <a:t> </a:t>
            </a:r>
            <a:r>
              <a:rPr lang="en-GB" dirty="0" err="1"/>
              <a:t>hyderus</a:t>
            </a:r>
            <a:r>
              <a:rPr lang="en-GB" dirty="0"/>
              <a:t> </a:t>
            </a:r>
            <a:r>
              <a:rPr lang="en-GB" dirty="0" err="1"/>
              <a:t>i</a:t>
            </a:r>
            <a:r>
              <a:rPr lang="en-GB" dirty="0"/>
              <a:t> </a:t>
            </a:r>
            <a:r>
              <a:rPr lang="en-GB" dirty="0" err="1"/>
              <a:t>gyflwyno</a:t>
            </a:r>
            <a:r>
              <a:rPr lang="en-GB" dirty="0"/>
              <a:t> </a:t>
            </a:r>
            <a:r>
              <a:rPr lang="en-GB" dirty="0" err="1"/>
              <a:t>sesiynau</a:t>
            </a:r>
            <a:r>
              <a:rPr lang="en-GB" dirty="0"/>
              <a:t>. </a:t>
            </a:r>
          </a:p>
          <a:p>
            <a:r>
              <a:rPr lang="en-GB" dirty="0"/>
              <a:t>2. </a:t>
            </a:r>
            <a:r>
              <a:rPr lang="en-GB" dirty="0" err="1"/>
              <a:t>Digon</a:t>
            </a:r>
            <a:r>
              <a:rPr lang="en-GB" dirty="0"/>
              <a:t> o </a:t>
            </a:r>
            <a:r>
              <a:rPr lang="en-GB" dirty="0" err="1"/>
              <a:t>oedolion</a:t>
            </a:r>
            <a:r>
              <a:rPr lang="en-GB" dirty="0"/>
              <a:t> </a:t>
            </a:r>
            <a:r>
              <a:rPr lang="en-GB" dirty="0" err="1"/>
              <a:t>ym</a:t>
            </a:r>
            <a:r>
              <a:rPr lang="en-GB" dirty="0"/>
              <a:t> </a:t>
            </a:r>
            <a:r>
              <a:rPr lang="en-GB" dirty="0" err="1"/>
              <a:t>mhob</a:t>
            </a:r>
            <a:r>
              <a:rPr lang="en-GB" dirty="0"/>
              <a:t> </a:t>
            </a:r>
            <a:r>
              <a:rPr lang="en-GB" dirty="0" err="1"/>
              <a:t>sesiwn</a:t>
            </a:r>
            <a:r>
              <a:rPr lang="en-GB" dirty="0"/>
              <a:t> </a:t>
            </a:r>
            <a:r>
              <a:rPr lang="en-GB" dirty="0" err="1"/>
              <a:t>i</a:t>
            </a:r>
            <a:r>
              <a:rPr lang="en-GB" dirty="0"/>
              <a:t> </a:t>
            </a:r>
            <a:r>
              <a:rPr lang="en-GB" dirty="0" err="1"/>
              <a:t>sicrhau</a:t>
            </a:r>
            <a:r>
              <a:rPr lang="en-GB" dirty="0"/>
              <a:t> </a:t>
            </a:r>
            <a:r>
              <a:rPr lang="en-GB" dirty="0" err="1"/>
              <a:t>cymhareb</a:t>
            </a:r>
            <a:r>
              <a:rPr lang="en-GB" dirty="0"/>
              <a:t> </a:t>
            </a:r>
            <a:r>
              <a:rPr lang="en-GB" dirty="0" err="1"/>
              <a:t>isel</a:t>
            </a:r>
            <a:r>
              <a:rPr lang="en-GB" dirty="0"/>
              <a:t> o </a:t>
            </a:r>
            <a:r>
              <a:rPr lang="en-GB" dirty="0" err="1"/>
              <a:t>blentyn</a:t>
            </a:r>
            <a:r>
              <a:rPr lang="en-GB" dirty="0"/>
              <a:t> </a:t>
            </a:r>
            <a:r>
              <a:rPr lang="en-GB" dirty="0" err="1"/>
              <a:t>i</a:t>
            </a:r>
            <a:r>
              <a:rPr lang="en-GB" dirty="0"/>
              <a:t> </a:t>
            </a:r>
            <a:r>
              <a:rPr lang="en-GB" dirty="0" err="1"/>
              <a:t>oedolyn</a:t>
            </a:r>
            <a:r>
              <a:rPr lang="en-GB" dirty="0"/>
              <a:t>. Mae </a:t>
            </a:r>
            <a:r>
              <a:rPr lang="en-GB" dirty="0" err="1"/>
              <a:t>hyn</a:t>
            </a:r>
            <a:r>
              <a:rPr lang="en-GB" dirty="0"/>
              <a:t> </a:t>
            </a:r>
            <a:r>
              <a:rPr lang="en-GB" dirty="0" err="1"/>
              <a:t>yn</a:t>
            </a:r>
            <a:r>
              <a:rPr lang="en-GB" dirty="0"/>
              <a:t> </a:t>
            </a:r>
            <a:r>
              <a:rPr lang="en-GB" dirty="0" err="1"/>
              <a:t>caniatáu</a:t>
            </a:r>
            <a:r>
              <a:rPr lang="en-GB" dirty="0"/>
              <a:t> </a:t>
            </a:r>
            <a:r>
              <a:rPr lang="en-GB" dirty="0" err="1"/>
              <a:t>i</a:t>
            </a:r>
            <a:r>
              <a:rPr lang="en-GB" dirty="0"/>
              <a:t> </a:t>
            </a:r>
            <a:r>
              <a:rPr lang="en-GB" dirty="0" err="1"/>
              <a:t>arweinwyr</a:t>
            </a:r>
            <a:r>
              <a:rPr lang="en-GB" dirty="0"/>
              <a:t> </a:t>
            </a:r>
            <a:r>
              <a:rPr lang="en-GB" dirty="0" err="1"/>
              <a:t>ganolbwyntio</a:t>
            </a:r>
            <a:r>
              <a:rPr lang="en-GB" dirty="0"/>
              <a:t> </a:t>
            </a:r>
            <a:r>
              <a:rPr lang="en-GB" dirty="0" err="1"/>
              <a:t>ar</a:t>
            </a:r>
            <a:r>
              <a:rPr lang="en-GB" dirty="0"/>
              <a:t> </a:t>
            </a:r>
            <a:r>
              <a:rPr lang="en-GB" dirty="0" err="1"/>
              <a:t>unigolion</a:t>
            </a:r>
            <a:r>
              <a:rPr lang="en-GB" dirty="0"/>
              <a:t> ag </a:t>
            </a:r>
            <a:r>
              <a:rPr lang="en-GB" dirty="0" err="1"/>
              <a:t>anawsterau</a:t>
            </a:r>
            <a:r>
              <a:rPr lang="en-GB" dirty="0"/>
              <a:t> </a:t>
            </a:r>
            <a:r>
              <a:rPr lang="en-GB" dirty="0" err="1"/>
              <a:t>dysgu</a:t>
            </a:r>
            <a:r>
              <a:rPr lang="en-GB" dirty="0"/>
              <a:t> neu </a:t>
            </a:r>
            <a:r>
              <a:rPr lang="en-GB" dirty="0" err="1"/>
              <a:t>ymddygiad</a:t>
            </a:r>
            <a:r>
              <a:rPr lang="en-GB" dirty="0"/>
              <a:t>. </a:t>
            </a:r>
          </a:p>
          <a:p>
            <a:r>
              <a:rPr lang="en-GB" dirty="0"/>
              <a:t>3. </a:t>
            </a:r>
            <a:r>
              <a:rPr lang="en-GB" dirty="0" err="1"/>
              <a:t>Yr</a:t>
            </a:r>
            <a:r>
              <a:rPr lang="en-GB" dirty="0"/>
              <a:t> un </a:t>
            </a:r>
            <a:r>
              <a:rPr lang="en-GB" dirty="0" err="1"/>
              <a:t>arweinwyr</a:t>
            </a:r>
            <a:r>
              <a:rPr lang="en-GB" dirty="0"/>
              <a:t> Ysgol </a:t>
            </a:r>
            <a:r>
              <a:rPr lang="en-GB" dirty="0" err="1"/>
              <a:t>Goedwig</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grŵp</a:t>
            </a:r>
            <a:r>
              <a:rPr lang="en-GB" dirty="0"/>
              <a:t> </a:t>
            </a:r>
            <a:r>
              <a:rPr lang="en-GB" dirty="0" err="1"/>
              <a:t>drwy</a:t>
            </a:r>
            <a:r>
              <a:rPr lang="en-GB" dirty="0"/>
              <a:t> </a:t>
            </a:r>
            <a:r>
              <a:rPr lang="en-GB" dirty="0" err="1"/>
              <a:t>gydol</a:t>
            </a:r>
            <a:r>
              <a:rPr lang="en-GB" dirty="0"/>
              <a:t> </a:t>
            </a:r>
            <a:r>
              <a:rPr lang="en-GB" dirty="0" err="1"/>
              <a:t>cyfres</a:t>
            </a:r>
            <a:r>
              <a:rPr lang="en-GB" dirty="0"/>
              <a:t> o </a:t>
            </a:r>
            <a:r>
              <a:rPr lang="en-GB" dirty="0" err="1"/>
              <a:t>sesiynau</a:t>
            </a:r>
            <a:r>
              <a:rPr lang="en-GB" dirty="0"/>
              <a:t>, </a:t>
            </a:r>
            <a:r>
              <a:rPr lang="en-GB" dirty="0" err="1"/>
              <a:t>sy'n</a:t>
            </a:r>
            <a:r>
              <a:rPr lang="en-GB" dirty="0"/>
              <a:t> </a:t>
            </a:r>
            <a:r>
              <a:rPr lang="en-GB" dirty="0" err="1"/>
              <a:t>datblygu</a:t>
            </a:r>
            <a:r>
              <a:rPr lang="en-GB" dirty="0"/>
              <a:t> </a:t>
            </a:r>
            <a:r>
              <a:rPr lang="en-GB" dirty="0" err="1"/>
              <a:t>perthynas</a:t>
            </a:r>
            <a:r>
              <a:rPr lang="en-GB" dirty="0"/>
              <a:t> </a:t>
            </a:r>
            <a:r>
              <a:rPr lang="en-GB" dirty="0" err="1"/>
              <a:t>â'r</a:t>
            </a:r>
            <a:r>
              <a:rPr lang="en-GB" dirty="0"/>
              <a:t> plant.</a:t>
            </a:r>
          </a:p>
          <a:p>
            <a:r>
              <a:rPr lang="en-GB" dirty="0"/>
              <a:t>4. </a:t>
            </a:r>
            <a:r>
              <a:rPr lang="en-GB" dirty="0" err="1"/>
              <a:t>Cyswllt</a:t>
            </a:r>
            <a:r>
              <a:rPr lang="en-GB" dirty="0"/>
              <a:t> </a:t>
            </a:r>
            <a:r>
              <a:rPr lang="en-GB" dirty="0" err="1"/>
              <a:t>agos</a:t>
            </a:r>
            <a:r>
              <a:rPr lang="en-GB" dirty="0"/>
              <a:t> a </a:t>
            </a:r>
            <a:r>
              <a:rPr lang="en-GB" dirty="0" err="1"/>
              <a:t>chyfathrebu</a:t>
            </a:r>
            <a:r>
              <a:rPr lang="en-GB" dirty="0"/>
              <a:t> da </a:t>
            </a:r>
            <a:r>
              <a:rPr lang="en-GB" dirty="0" err="1"/>
              <a:t>rhwng</a:t>
            </a:r>
            <a:r>
              <a:rPr lang="en-GB" dirty="0"/>
              <a:t> staff </a:t>
            </a:r>
            <a:r>
              <a:rPr lang="en-GB" dirty="0" err="1"/>
              <a:t>yr</a:t>
            </a:r>
            <a:r>
              <a:rPr lang="en-GB" dirty="0"/>
              <a:t> </a:t>
            </a:r>
            <a:r>
              <a:rPr lang="en-GB" dirty="0" err="1"/>
              <a:t>ysgol</a:t>
            </a:r>
            <a:r>
              <a:rPr lang="en-GB" dirty="0"/>
              <a:t> ac </a:t>
            </a:r>
            <a:r>
              <a:rPr lang="en-GB" dirty="0" err="1"/>
              <a:t>arweinwyr</a:t>
            </a:r>
            <a:r>
              <a:rPr lang="en-GB" dirty="0"/>
              <a:t> </a:t>
            </a:r>
            <a:r>
              <a:rPr lang="en-GB" dirty="0" err="1"/>
              <a:t>yr</a:t>
            </a:r>
            <a:r>
              <a:rPr lang="en-GB" dirty="0"/>
              <a:t> Ysgol </a:t>
            </a:r>
            <a:r>
              <a:rPr lang="en-GB" dirty="0" err="1"/>
              <a:t>Goedwig</a:t>
            </a:r>
            <a:r>
              <a:rPr lang="en-GB" dirty="0"/>
              <a:t>, </a:t>
            </a:r>
            <a:r>
              <a:rPr lang="en-GB" dirty="0" err="1"/>
              <a:t>fel</a:t>
            </a:r>
            <a:r>
              <a:rPr lang="en-GB" dirty="0"/>
              <a:t> </a:t>
            </a:r>
            <a:r>
              <a:rPr lang="en-GB" dirty="0" err="1"/>
              <a:t>ei</a:t>
            </a:r>
            <a:r>
              <a:rPr lang="en-GB" dirty="0"/>
              <a:t> bod </a:t>
            </a:r>
            <a:r>
              <a:rPr lang="en-GB" dirty="0" err="1"/>
              <a:t>yn</a:t>
            </a:r>
            <a:r>
              <a:rPr lang="en-GB" dirty="0"/>
              <a:t> </a:t>
            </a:r>
            <a:r>
              <a:rPr lang="en-GB" dirty="0" err="1"/>
              <a:t>amlwg</a:t>
            </a:r>
            <a:r>
              <a:rPr lang="en-GB" dirty="0"/>
              <a:t> bod y </a:t>
            </a:r>
            <a:r>
              <a:rPr lang="en-GB" dirty="0" err="1"/>
              <a:t>sesiynau'n</a:t>
            </a:r>
            <a:r>
              <a:rPr lang="en-GB" dirty="0"/>
              <a:t> </a:t>
            </a:r>
            <a:r>
              <a:rPr lang="en-GB" dirty="0" err="1"/>
              <a:t>cynorthwyo</a:t>
            </a:r>
            <a:r>
              <a:rPr lang="en-GB" dirty="0"/>
              <a:t> </a:t>
            </a:r>
            <a:r>
              <a:rPr lang="en-GB" dirty="0" err="1"/>
              <a:t>athrawon</a:t>
            </a:r>
            <a:r>
              <a:rPr lang="en-GB" dirty="0"/>
              <a:t> </a:t>
            </a:r>
            <a:r>
              <a:rPr lang="en-GB" dirty="0" err="1"/>
              <a:t>i</a:t>
            </a:r>
            <a:r>
              <a:rPr lang="en-GB" dirty="0"/>
              <a:t> </a:t>
            </a:r>
            <a:r>
              <a:rPr lang="en-GB" dirty="0" err="1"/>
              <a:t>gyflawni</a:t>
            </a:r>
            <a:r>
              <a:rPr lang="en-GB" dirty="0"/>
              <a:t> </a:t>
            </a:r>
            <a:r>
              <a:rPr lang="en-GB" dirty="0" err="1"/>
              <a:t>eu</a:t>
            </a:r>
            <a:r>
              <a:rPr lang="en-GB" dirty="0"/>
              <a:t> </a:t>
            </a:r>
            <a:r>
              <a:rPr lang="en-GB" dirty="0" err="1"/>
              <a:t>rôl</a:t>
            </a:r>
            <a:r>
              <a:rPr lang="en-GB" dirty="0"/>
              <a:t> </a:t>
            </a:r>
            <a:r>
              <a:rPr lang="en-GB" dirty="0" err="1"/>
              <a:t>yn</a:t>
            </a:r>
            <a:r>
              <a:rPr lang="en-GB" dirty="0"/>
              <a:t> </a:t>
            </a:r>
            <a:r>
              <a:rPr lang="en-GB" dirty="0" err="1"/>
              <a:t>ôl</a:t>
            </a:r>
            <a:r>
              <a:rPr lang="en-GB" dirty="0"/>
              <a:t> </a:t>
            </a:r>
            <a:r>
              <a:rPr lang="en-GB" dirty="0" err="1"/>
              <a:t>yn</a:t>
            </a:r>
            <a:r>
              <a:rPr lang="en-GB" dirty="0"/>
              <a:t> </a:t>
            </a:r>
            <a:r>
              <a:rPr lang="en-GB" dirty="0" err="1"/>
              <a:t>yr</a:t>
            </a:r>
            <a:r>
              <a:rPr lang="en-GB" dirty="0"/>
              <a:t> </a:t>
            </a:r>
            <a:r>
              <a:rPr lang="en-GB" dirty="0" err="1"/>
              <a:t>ystafell</a:t>
            </a:r>
            <a:r>
              <a:rPr lang="en-GB" dirty="0"/>
              <a:t> </a:t>
            </a:r>
            <a:r>
              <a:rPr lang="en-GB" dirty="0" err="1"/>
              <a:t>ddosbarth</a:t>
            </a:r>
            <a:r>
              <a:rPr lang="en-GB" dirty="0"/>
              <a:t>.</a:t>
            </a:r>
          </a:p>
          <a:p>
            <a:r>
              <a:rPr lang="en-GB" dirty="0"/>
              <a:t>5. </a:t>
            </a:r>
            <a:r>
              <a:rPr lang="en-GB" dirty="0" err="1"/>
              <a:t>Safle</a:t>
            </a:r>
            <a:r>
              <a:rPr lang="en-GB" dirty="0"/>
              <a:t> </a:t>
            </a:r>
            <a:r>
              <a:rPr lang="en-GB" dirty="0" err="1"/>
              <a:t>wedi'i</a:t>
            </a:r>
            <a:r>
              <a:rPr lang="en-GB" dirty="0"/>
              <a:t> </a:t>
            </a:r>
            <a:r>
              <a:rPr lang="en-GB" dirty="0" err="1"/>
              <a:t>baratoi</a:t>
            </a:r>
            <a:r>
              <a:rPr lang="en-GB" dirty="0"/>
              <a:t> </a:t>
            </a:r>
            <a:r>
              <a:rPr lang="en-GB" dirty="0" err="1"/>
              <a:t>a'i</a:t>
            </a:r>
            <a:r>
              <a:rPr lang="en-GB" dirty="0"/>
              <a:t> </a:t>
            </a:r>
            <a:r>
              <a:rPr lang="en-GB" dirty="0" err="1"/>
              <a:t>sefydlu</a:t>
            </a:r>
            <a:r>
              <a:rPr lang="en-GB" dirty="0"/>
              <a:t> </a:t>
            </a:r>
            <a:r>
              <a:rPr lang="en-GB" dirty="0" err="1"/>
              <a:t>lle</a:t>
            </a:r>
            <a:r>
              <a:rPr lang="en-GB" dirty="0"/>
              <a:t> </a:t>
            </a:r>
            <a:r>
              <a:rPr lang="en-GB" dirty="0" err="1"/>
              <a:t>cyflwynir</a:t>
            </a:r>
            <a:r>
              <a:rPr lang="en-GB" dirty="0"/>
              <a:t> </a:t>
            </a:r>
            <a:r>
              <a:rPr lang="en-GB" dirty="0" err="1"/>
              <a:t>yr</a:t>
            </a:r>
            <a:r>
              <a:rPr lang="en-GB" dirty="0"/>
              <a:t> </a:t>
            </a:r>
            <a:r>
              <a:rPr lang="en-GB" dirty="0" err="1"/>
              <a:t>holl</a:t>
            </a:r>
            <a:r>
              <a:rPr lang="en-GB" dirty="0"/>
              <a:t> </a:t>
            </a:r>
            <a:r>
              <a:rPr lang="en-GB" dirty="0" err="1"/>
              <a:t>sesiynau</a:t>
            </a:r>
            <a:r>
              <a:rPr lang="en-GB" dirty="0"/>
              <a:t>, </a:t>
            </a:r>
            <a:r>
              <a:rPr lang="en-GB" dirty="0" err="1"/>
              <a:t>sy'n</a:t>
            </a:r>
            <a:r>
              <a:rPr lang="en-GB" dirty="0"/>
              <a:t> </a:t>
            </a:r>
            <a:r>
              <a:rPr lang="en-GB" dirty="0" err="1"/>
              <a:t>ddiogel</a:t>
            </a:r>
            <a:r>
              <a:rPr lang="en-GB" dirty="0"/>
              <a:t> ac </a:t>
            </a:r>
            <a:r>
              <a:rPr lang="en-GB" dirty="0" err="1"/>
              <a:t>yn</a:t>
            </a:r>
            <a:r>
              <a:rPr lang="en-GB" dirty="0"/>
              <a:t> </a:t>
            </a:r>
            <a:r>
              <a:rPr lang="en-GB" dirty="0" err="1"/>
              <a:t>hawdd</a:t>
            </a:r>
            <a:r>
              <a:rPr lang="en-GB" dirty="0"/>
              <a:t> </a:t>
            </a:r>
            <a:r>
              <a:rPr lang="en-GB" dirty="0" err="1"/>
              <a:t>eu</a:t>
            </a:r>
            <a:r>
              <a:rPr lang="en-GB" dirty="0"/>
              <a:t> </a:t>
            </a:r>
            <a:r>
              <a:rPr lang="en-GB" dirty="0" err="1"/>
              <a:t>cyrraedd</a:t>
            </a:r>
            <a:r>
              <a:rPr lang="en-GB" dirty="0"/>
              <a:t>.</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5599C5D9-578C-4D26-B3E9-1A528EB75E5B}"/>
              </a:ext>
            </a:extLst>
          </p:cNvPr>
          <p:cNvSpPr>
            <a:spLocks noGrp="1"/>
          </p:cNvSpPr>
          <p:nvPr>
            <p:ph sz="half" idx="2"/>
          </p:nvPr>
        </p:nvSpPr>
        <p:spPr/>
        <p:txBody>
          <a:bodyPr>
            <a:normAutofit fontScale="92500" lnSpcReduction="20000"/>
          </a:bodyPr>
          <a:lstStyle/>
          <a:p>
            <a:r>
              <a:rPr lang="en-GB" dirty="0"/>
              <a:t>1. Trained and experienced Forest School leaders recognised and accredited by the schools, who are confident to deliver sessions. </a:t>
            </a:r>
          </a:p>
          <a:p>
            <a:r>
              <a:rPr lang="en-GB" dirty="0"/>
              <a:t>2. Enough adults at each session to ensure a low child-to-adult ratio. This allows leaders to concentrate on individuals with learning or behavioural difficulties. </a:t>
            </a:r>
          </a:p>
          <a:p>
            <a:r>
              <a:rPr lang="en-GB" dirty="0"/>
              <a:t>3. The same Forest School leaders for each group throughout a series of sessions, who develop a rapport with the children.</a:t>
            </a:r>
          </a:p>
          <a:p>
            <a:r>
              <a:rPr lang="en-GB" dirty="0"/>
              <a:t>4. Close contact and good communication between the school staff and the Forest School leaders, so that it is clear that the sessions are assisting teachers in fulfilling their role back in the classroom.</a:t>
            </a:r>
          </a:p>
          <a:p>
            <a:r>
              <a:rPr lang="en-GB" dirty="0"/>
              <a:t>5. A prepared and established site where all the sessions are delivered, that is safe and easily accessible.</a:t>
            </a:r>
          </a:p>
        </p:txBody>
      </p:sp>
    </p:spTree>
    <p:extLst>
      <p:ext uri="{BB962C8B-B14F-4D97-AF65-F5344CB8AC3E}">
        <p14:creationId xmlns:p14="http://schemas.microsoft.com/office/powerpoint/2010/main" val="2450519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A59E-3DF9-42E7-958F-5A9291898DDD}"/>
              </a:ext>
            </a:extLst>
          </p:cNvPr>
          <p:cNvSpPr>
            <a:spLocks noGrp="1"/>
          </p:cNvSpPr>
          <p:nvPr>
            <p:ph type="title"/>
          </p:nvPr>
        </p:nvSpPr>
        <p:spPr/>
        <p:txBody>
          <a:bodyPr>
            <a:normAutofit/>
          </a:bodyPr>
          <a:lstStyle/>
          <a:p>
            <a:r>
              <a:rPr lang="en-GB" sz="2800" dirty="0">
                <a:solidFill>
                  <a:schemeClr val="tx1"/>
                </a:solidFill>
              </a:rPr>
              <a:t>Beth </a:t>
            </a:r>
            <a:r>
              <a:rPr lang="en-GB" sz="2800" dirty="0" err="1">
                <a:solidFill>
                  <a:schemeClr val="tx1"/>
                </a:solidFill>
              </a:rPr>
              <a:t>sy’n</a:t>
            </a:r>
            <a:r>
              <a:rPr lang="en-GB" sz="2800" dirty="0">
                <a:solidFill>
                  <a:schemeClr val="tx1"/>
                </a:solidFill>
              </a:rPr>
              <a:t> </a:t>
            </a:r>
            <a:r>
              <a:rPr lang="en-GB" sz="2800" dirty="0" err="1">
                <a:solidFill>
                  <a:schemeClr val="tx1"/>
                </a:solidFill>
              </a:rPr>
              <a:t>cyfrannu</a:t>
            </a:r>
            <a:r>
              <a:rPr lang="en-GB" sz="2800" dirty="0">
                <a:solidFill>
                  <a:schemeClr val="tx1"/>
                </a:solidFill>
              </a:rPr>
              <a:t> at broses Ysgol </a:t>
            </a:r>
            <a:r>
              <a:rPr lang="en-GB" sz="2800" dirty="0" err="1">
                <a:solidFill>
                  <a:schemeClr val="tx1"/>
                </a:solidFill>
              </a:rPr>
              <a:t>Goedwig</a:t>
            </a:r>
            <a:r>
              <a:rPr lang="en-GB" sz="2800" dirty="0">
                <a:solidFill>
                  <a:schemeClr val="tx1"/>
                </a:solidFill>
              </a:rPr>
              <a:t> </a:t>
            </a:r>
            <a:r>
              <a:rPr lang="en-GB" sz="2800" dirty="0" err="1">
                <a:solidFill>
                  <a:schemeClr val="tx1"/>
                </a:solidFill>
              </a:rPr>
              <a:t>effeithiol</a:t>
            </a:r>
            <a:r>
              <a:rPr lang="en-GB" sz="2800" dirty="0">
                <a:solidFill>
                  <a:schemeClr val="tx1"/>
                </a:solidFill>
              </a:rPr>
              <a:t>?</a:t>
            </a:r>
            <a:br>
              <a:rPr lang="en-GB" sz="2800" dirty="0">
                <a:solidFill>
                  <a:schemeClr val="tx1"/>
                </a:solidFill>
              </a:rPr>
            </a:br>
            <a:r>
              <a:rPr lang="en-GB" sz="2800" dirty="0">
                <a:solidFill>
                  <a:schemeClr val="tx1"/>
                </a:solidFill>
              </a:rPr>
              <a:t>What contributes to an effective Forest School process?</a:t>
            </a:r>
          </a:p>
        </p:txBody>
      </p:sp>
      <p:sp>
        <p:nvSpPr>
          <p:cNvPr id="3" name="Text Placeholder 2">
            <a:extLst>
              <a:ext uri="{FF2B5EF4-FFF2-40B4-BE49-F238E27FC236}">
                <a16:creationId xmlns:a16="http://schemas.microsoft.com/office/drawing/2014/main" id="{66A664C0-0F67-4214-B157-FE7DD6BA7073}"/>
              </a:ext>
            </a:extLst>
          </p:cNvPr>
          <p:cNvSpPr>
            <a:spLocks noGrp="1"/>
          </p:cNvSpPr>
          <p:nvPr>
            <p:ph type="body" sz="half" idx="1"/>
          </p:nvPr>
        </p:nvSpPr>
        <p:spPr/>
        <p:txBody>
          <a:bodyPr>
            <a:normAutofit lnSpcReduction="10000"/>
          </a:bodyPr>
          <a:lstStyle/>
          <a:p>
            <a:r>
              <a:rPr lang="en-GB" dirty="0"/>
              <a:t>6. </a:t>
            </a:r>
            <a:r>
              <a:rPr lang="en-GB" dirty="0" err="1"/>
              <a:t>Mynediad</a:t>
            </a:r>
            <a:r>
              <a:rPr lang="en-GB" dirty="0"/>
              <a:t> da </a:t>
            </a:r>
            <a:r>
              <a:rPr lang="en-GB" dirty="0" err="1"/>
              <a:t>i'r</a:t>
            </a:r>
            <a:r>
              <a:rPr lang="en-GB" dirty="0"/>
              <a:t> Ysgol </a:t>
            </a:r>
            <a:r>
              <a:rPr lang="en-GB" dirty="0" err="1"/>
              <a:t>Goedwig</a:t>
            </a:r>
            <a:r>
              <a:rPr lang="en-GB" dirty="0"/>
              <a:t> </a:t>
            </a:r>
            <a:r>
              <a:rPr lang="en-GB" dirty="0" err="1"/>
              <a:t>fel</a:t>
            </a:r>
            <a:r>
              <a:rPr lang="en-GB" dirty="0"/>
              <a:t> </a:t>
            </a:r>
            <a:r>
              <a:rPr lang="en-GB" dirty="0" err="1"/>
              <a:t>nad</a:t>
            </a:r>
            <a:r>
              <a:rPr lang="en-GB" dirty="0"/>
              <a:t> </a:t>
            </a:r>
            <a:r>
              <a:rPr lang="en-GB" dirty="0" err="1"/>
              <a:t>yw</a:t>
            </a:r>
            <a:r>
              <a:rPr lang="en-GB" dirty="0"/>
              <a:t> </a:t>
            </a:r>
            <a:r>
              <a:rPr lang="en-GB" dirty="0" err="1"/>
              <a:t>teithio</a:t>
            </a:r>
            <a:r>
              <a:rPr lang="en-GB" dirty="0"/>
              <a:t> </a:t>
            </a:r>
            <a:r>
              <a:rPr lang="en-GB" dirty="0" err="1"/>
              <a:t>i'r</a:t>
            </a:r>
            <a:r>
              <a:rPr lang="en-GB" dirty="0"/>
              <a:t> </a:t>
            </a:r>
            <a:r>
              <a:rPr lang="en-GB" dirty="0" err="1"/>
              <a:t>safle</a:t>
            </a:r>
            <a:r>
              <a:rPr lang="en-GB" dirty="0"/>
              <a:t> ac </a:t>
            </a:r>
            <a:r>
              <a:rPr lang="en-GB" dirty="0" err="1"/>
              <a:t>oddi</a:t>
            </a:r>
            <a:r>
              <a:rPr lang="en-GB" dirty="0"/>
              <a:t> </a:t>
            </a:r>
            <a:r>
              <a:rPr lang="en-GB" dirty="0" err="1"/>
              <a:t>yno</a:t>
            </a:r>
            <a:r>
              <a:rPr lang="en-GB" dirty="0"/>
              <a:t> </a:t>
            </a:r>
            <a:r>
              <a:rPr lang="en-GB" dirty="0" err="1"/>
              <a:t>yn</a:t>
            </a:r>
            <a:r>
              <a:rPr lang="en-GB" dirty="0"/>
              <a:t> </a:t>
            </a:r>
            <a:r>
              <a:rPr lang="en-GB" dirty="0" err="1"/>
              <a:t>amharu'n</a:t>
            </a:r>
            <a:r>
              <a:rPr lang="en-GB" dirty="0"/>
              <a:t> </a:t>
            </a:r>
            <a:r>
              <a:rPr lang="en-GB" dirty="0" err="1"/>
              <a:t>ormodol</a:t>
            </a:r>
            <a:r>
              <a:rPr lang="en-GB" dirty="0"/>
              <a:t> </a:t>
            </a:r>
            <a:r>
              <a:rPr lang="en-GB" dirty="0" err="1"/>
              <a:t>ar</a:t>
            </a:r>
            <a:r>
              <a:rPr lang="en-GB" dirty="0"/>
              <a:t> </a:t>
            </a:r>
            <a:r>
              <a:rPr lang="en-GB" dirty="0" err="1"/>
              <a:t>drefn</a:t>
            </a:r>
            <a:r>
              <a:rPr lang="en-GB" dirty="0"/>
              <a:t> </a:t>
            </a:r>
            <a:r>
              <a:rPr lang="en-GB" dirty="0" err="1"/>
              <a:t>yr</a:t>
            </a:r>
            <a:r>
              <a:rPr lang="en-GB" dirty="0"/>
              <a:t> </a:t>
            </a:r>
            <a:r>
              <a:rPr lang="en-GB" dirty="0" err="1"/>
              <a:t>ysgol</a:t>
            </a:r>
            <a:r>
              <a:rPr lang="en-GB" dirty="0"/>
              <a:t>.</a:t>
            </a:r>
          </a:p>
          <a:p>
            <a:r>
              <a:rPr lang="en-GB" dirty="0"/>
              <a:t>7. </a:t>
            </a:r>
            <a:r>
              <a:rPr lang="en-GB" dirty="0" err="1"/>
              <a:t>Gweithgareddau</a:t>
            </a:r>
            <a:r>
              <a:rPr lang="en-GB" dirty="0"/>
              <a:t> </a:t>
            </a:r>
            <a:r>
              <a:rPr lang="en-GB" dirty="0" err="1"/>
              <a:t>sy'n</a:t>
            </a:r>
            <a:r>
              <a:rPr lang="en-GB" dirty="0"/>
              <a:t> </a:t>
            </a:r>
            <a:r>
              <a:rPr lang="en-GB" dirty="0" err="1"/>
              <a:t>gysylltiedig</a:t>
            </a:r>
            <a:r>
              <a:rPr lang="en-GB" dirty="0"/>
              <a:t> â </a:t>
            </a:r>
            <a:r>
              <a:rPr lang="en-GB" dirty="0" err="1"/>
              <a:t>chwricwlwm</a:t>
            </a:r>
            <a:r>
              <a:rPr lang="en-GB" dirty="0"/>
              <a:t> </a:t>
            </a:r>
            <a:r>
              <a:rPr lang="en-GB" dirty="0" err="1"/>
              <a:t>yr</a:t>
            </a:r>
            <a:r>
              <a:rPr lang="en-GB" dirty="0"/>
              <a:t> </a:t>
            </a:r>
            <a:r>
              <a:rPr lang="en-GB" dirty="0" err="1"/>
              <a:t>ysgol</a:t>
            </a:r>
            <a:r>
              <a:rPr lang="en-GB" dirty="0"/>
              <a:t>.</a:t>
            </a:r>
          </a:p>
          <a:p>
            <a:r>
              <a:rPr lang="en-GB" dirty="0"/>
              <a:t>8. </a:t>
            </a:r>
            <a:r>
              <a:rPr lang="en-GB" dirty="0" err="1"/>
              <a:t>Arferion</a:t>
            </a:r>
            <a:r>
              <a:rPr lang="en-GB" dirty="0"/>
              <a:t> a </a:t>
            </a:r>
            <a:r>
              <a:rPr lang="en-GB" dirty="0" err="1"/>
              <a:t>strwythurau</a:t>
            </a:r>
            <a:r>
              <a:rPr lang="en-GB" dirty="0"/>
              <a:t> </a:t>
            </a:r>
            <a:r>
              <a:rPr lang="en-GB" dirty="0" err="1"/>
              <a:t>cyfarwydd</a:t>
            </a:r>
            <a:r>
              <a:rPr lang="en-GB" dirty="0"/>
              <a:t> </a:t>
            </a:r>
            <a:r>
              <a:rPr lang="en-GB" dirty="0" err="1"/>
              <a:t>i</a:t>
            </a:r>
            <a:r>
              <a:rPr lang="en-GB" dirty="0"/>
              <a:t> </a:t>
            </a:r>
            <a:r>
              <a:rPr lang="en-GB" dirty="0" err="1"/>
              <a:t>sesiynau</a:t>
            </a:r>
            <a:r>
              <a:rPr lang="en-GB" dirty="0"/>
              <a:t> </a:t>
            </a:r>
            <a:r>
              <a:rPr lang="en-GB" dirty="0" err="1"/>
              <a:t>sy'n</a:t>
            </a:r>
            <a:r>
              <a:rPr lang="en-GB" dirty="0"/>
              <a:t> </a:t>
            </a:r>
            <a:r>
              <a:rPr lang="en-GB" dirty="0" err="1"/>
              <a:t>annog</a:t>
            </a:r>
            <a:r>
              <a:rPr lang="en-GB" dirty="0"/>
              <a:t> </a:t>
            </a:r>
            <a:r>
              <a:rPr lang="en-GB" dirty="0" err="1"/>
              <a:t>disgyblaeth</a:t>
            </a:r>
            <a:r>
              <a:rPr lang="en-GB" dirty="0"/>
              <a:t>, </a:t>
            </a:r>
            <a:r>
              <a:rPr lang="en-GB" dirty="0" err="1"/>
              <a:t>diogelwch</a:t>
            </a:r>
            <a:r>
              <a:rPr lang="en-GB" dirty="0"/>
              <a:t> a </a:t>
            </a:r>
            <a:r>
              <a:rPr lang="en-GB" dirty="0" err="1"/>
              <a:t>hyder</a:t>
            </a:r>
            <a:r>
              <a:rPr lang="en-GB" dirty="0"/>
              <a:t> y plant </a:t>
            </a:r>
            <a:r>
              <a:rPr lang="en-GB" dirty="0" err="1"/>
              <a:t>mewn</a:t>
            </a:r>
            <a:r>
              <a:rPr lang="en-GB" dirty="0"/>
              <a:t> </a:t>
            </a:r>
            <a:r>
              <a:rPr lang="en-GB" dirty="0" err="1"/>
              <a:t>amgylchedd</a:t>
            </a:r>
            <a:r>
              <a:rPr lang="en-GB" dirty="0"/>
              <a:t> </a:t>
            </a:r>
            <a:r>
              <a:rPr lang="en-GB" dirty="0" err="1"/>
              <a:t>anghyfarwydd</a:t>
            </a:r>
            <a:r>
              <a:rPr lang="en-GB" dirty="0"/>
              <a:t>. </a:t>
            </a:r>
          </a:p>
          <a:p>
            <a:r>
              <a:rPr lang="en-GB" dirty="0"/>
              <a:t>9. </a:t>
            </a:r>
            <a:r>
              <a:rPr lang="en-GB" dirty="0" err="1"/>
              <a:t>Mwynhad</a:t>
            </a:r>
            <a:r>
              <a:rPr lang="en-GB" dirty="0"/>
              <a:t> </a:t>
            </a:r>
            <a:r>
              <a:rPr lang="en-GB" dirty="0" err="1"/>
              <a:t>gan</a:t>
            </a:r>
            <a:r>
              <a:rPr lang="en-GB" dirty="0"/>
              <a:t> </a:t>
            </a:r>
            <a:r>
              <a:rPr lang="en-GB" dirty="0" err="1"/>
              <a:t>yr</a:t>
            </a:r>
            <a:r>
              <a:rPr lang="en-GB" dirty="0"/>
              <a:t> </a:t>
            </a:r>
            <a:r>
              <a:rPr lang="en-GB" dirty="0" err="1"/>
              <a:t>athrawon</a:t>
            </a:r>
            <a:r>
              <a:rPr lang="en-GB" dirty="0"/>
              <a:t> ac </a:t>
            </a:r>
            <a:r>
              <a:rPr lang="en-GB" dirty="0" err="1"/>
              <a:t>arweinwyr</a:t>
            </a:r>
            <a:r>
              <a:rPr lang="en-GB" dirty="0"/>
              <a:t> Ysgol y </a:t>
            </a:r>
            <a:r>
              <a:rPr lang="en-GB" dirty="0" err="1"/>
              <a:t>Goedwig</a:t>
            </a:r>
            <a:r>
              <a:rPr lang="en-GB" dirty="0"/>
              <a:t> </a:t>
            </a:r>
            <a:r>
              <a:rPr lang="en-GB" dirty="0" err="1"/>
              <a:t>sy'n</a:t>
            </a:r>
            <a:r>
              <a:rPr lang="en-GB" dirty="0"/>
              <a:t> </a:t>
            </a:r>
            <a:r>
              <a:rPr lang="en-GB" dirty="0" err="1"/>
              <a:t>ennill</a:t>
            </a:r>
            <a:r>
              <a:rPr lang="en-GB" dirty="0"/>
              <a:t> </a:t>
            </a:r>
            <a:r>
              <a:rPr lang="en-GB" dirty="0" err="1"/>
              <a:t>gwobr</a:t>
            </a:r>
            <a:r>
              <a:rPr lang="en-GB" dirty="0"/>
              <a:t> </a:t>
            </a:r>
            <a:r>
              <a:rPr lang="en-GB" dirty="0" err="1"/>
              <a:t>bersonol</a:t>
            </a:r>
            <a:r>
              <a:rPr lang="en-GB" dirty="0"/>
              <a:t> </a:t>
            </a:r>
            <a:r>
              <a:rPr lang="en-GB" dirty="0" err="1"/>
              <a:t>drwy</a:t>
            </a:r>
            <a:r>
              <a:rPr lang="en-GB" dirty="0"/>
              <a:t> weld </a:t>
            </a:r>
            <a:r>
              <a:rPr lang="en-GB" dirty="0" err="1"/>
              <a:t>plentyn</a:t>
            </a:r>
            <a:r>
              <a:rPr lang="en-GB" dirty="0"/>
              <a:t> </a:t>
            </a:r>
            <a:r>
              <a:rPr lang="en-GB" dirty="0" err="1"/>
              <a:t>yn</a:t>
            </a:r>
            <a:r>
              <a:rPr lang="en-GB" dirty="0"/>
              <a:t> </a:t>
            </a:r>
            <a:r>
              <a:rPr lang="en-GB" dirty="0" err="1"/>
              <a:t>cyflawni</a:t>
            </a:r>
            <a:r>
              <a:rPr lang="en-GB" dirty="0"/>
              <a:t> </a:t>
            </a:r>
            <a:r>
              <a:rPr lang="en-GB" dirty="0" err="1"/>
              <a:t>rhywbeth</a:t>
            </a:r>
            <a:r>
              <a:rPr lang="en-GB" dirty="0"/>
              <a:t> </a:t>
            </a:r>
            <a:r>
              <a:rPr lang="en-GB" dirty="0" err="1"/>
              <a:t>newydd</a:t>
            </a:r>
            <a:r>
              <a:rPr lang="en-GB" dirty="0"/>
              <a:t>.</a:t>
            </a:r>
          </a:p>
          <a:p>
            <a:r>
              <a:rPr lang="en-GB" dirty="0"/>
              <a:t>10.Cynnwys </a:t>
            </a:r>
            <a:r>
              <a:rPr lang="en-GB" dirty="0" err="1"/>
              <a:t>rhieni</a:t>
            </a:r>
            <a:r>
              <a:rPr lang="en-GB" dirty="0"/>
              <a:t> a </a:t>
            </a:r>
            <a:r>
              <a:rPr lang="en-GB" dirty="0" err="1"/>
              <a:t>gofalwyr</a:t>
            </a:r>
            <a:r>
              <a:rPr lang="en-GB" dirty="0"/>
              <a:t> </a:t>
            </a:r>
            <a:r>
              <a:rPr lang="en-GB" dirty="0" err="1"/>
              <a:t>mewn</a:t>
            </a:r>
            <a:r>
              <a:rPr lang="en-GB" dirty="0"/>
              <a:t> </a:t>
            </a:r>
            <a:r>
              <a:rPr lang="en-GB" dirty="0" err="1"/>
              <a:t>gweithgareddau</a:t>
            </a:r>
            <a:r>
              <a:rPr lang="en-GB" dirty="0"/>
              <a:t> Ysgol </a:t>
            </a:r>
            <a:r>
              <a:rPr lang="en-GB" dirty="0" err="1"/>
              <a:t>Goedwig</a:t>
            </a:r>
            <a:r>
              <a:rPr lang="en-GB" dirty="0"/>
              <a:t>, </a:t>
            </a:r>
            <a:r>
              <a:rPr lang="en-GB" dirty="0" err="1"/>
              <a:t>gan</a:t>
            </a:r>
            <a:r>
              <a:rPr lang="en-GB" dirty="0"/>
              <a:t> </a:t>
            </a:r>
            <a:r>
              <a:rPr lang="en-GB" dirty="0" err="1"/>
              <a:t>gryfhau'r</a:t>
            </a:r>
            <a:r>
              <a:rPr lang="en-GB" dirty="0"/>
              <a:t> </a:t>
            </a:r>
            <a:r>
              <a:rPr lang="en-GB" dirty="0" err="1"/>
              <a:t>berthynas</a:t>
            </a:r>
            <a:r>
              <a:rPr lang="en-GB" dirty="0"/>
              <a:t> </a:t>
            </a:r>
            <a:r>
              <a:rPr lang="en-GB" dirty="0" err="1"/>
              <a:t>rhwng</a:t>
            </a:r>
            <a:r>
              <a:rPr lang="en-GB" dirty="0"/>
              <a:t> </a:t>
            </a:r>
            <a:r>
              <a:rPr lang="en-GB" dirty="0" err="1"/>
              <a:t>ysgol</a:t>
            </a:r>
            <a:r>
              <a:rPr lang="en-GB" dirty="0"/>
              <a:t> </a:t>
            </a:r>
            <a:r>
              <a:rPr lang="en-GB" dirty="0" err="1"/>
              <a:t>a'r</a:t>
            </a:r>
            <a:r>
              <a:rPr lang="en-GB" dirty="0"/>
              <a:t> </a:t>
            </a:r>
            <a:r>
              <a:rPr lang="en-GB" dirty="0" err="1"/>
              <a:t>gymuned</a:t>
            </a:r>
            <a:r>
              <a:rPr lang="en-GB" dirty="0"/>
              <a:t> </a:t>
            </a:r>
            <a:r>
              <a:rPr lang="en-GB" dirty="0" err="1"/>
              <a:t>leol</a:t>
            </a:r>
            <a:r>
              <a:rPr lang="en-GB" dirty="0"/>
              <a:t>.</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5599C5D9-578C-4D26-B3E9-1A528EB75E5B}"/>
              </a:ext>
            </a:extLst>
          </p:cNvPr>
          <p:cNvSpPr>
            <a:spLocks noGrp="1"/>
          </p:cNvSpPr>
          <p:nvPr>
            <p:ph sz="half" idx="2"/>
          </p:nvPr>
        </p:nvSpPr>
        <p:spPr/>
        <p:txBody>
          <a:bodyPr>
            <a:normAutofit lnSpcReduction="10000"/>
          </a:bodyPr>
          <a:lstStyle/>
          <a:p>
            <a:r>
              <a:rPr lang="en-GB" dirty="0"/>
              <a:t>6. Good access to the Forest School so that travel to and from the site is not unduly disruptive to the school routine.</a:t>
            </a:r>
          </a:p>
          <a:p>
            <a:r>
              <a:rPr lang="en-GB" dirty="0"/>
              <a:t>7. Activities linked to the school curriculum.</a:t>
            </a:r>
          </a:p>
          <a:p>
            <a:r>
              <a:rPr lang="en-GB" dirty="0"/>
              <a:t>8. Familiar routines and structures to sessions that encourage discipline, safety and the confidence of the children in an unfamiliar environment. </a:t>
            </a:r>
          </a:p>
          <a:p>
            <a:r>
              <a:rPr lang="en-GB" dirty="0"/>
              <a:t>9. Enjoyment by the teachers and Forest School leaders who gain personal reward by seeing a child achieve something new.</a:t>
            </a:r>
          </a:p>
          <a:p>
            <a:r>
              <a:rPr lang="en-GB" dirty="0"/>
              <a:t>10.Parent and carer involvement in Forest School activities, strengthening the relationship between a school and the local community.</a:t>
            </a:r>
          </a:p>
        </p:txBody>
      </p:sp>
    </p:spTree>
    <p:extLst>
      <p:ext uri="{BB962C8B-B14F-4D97-AF65-F5344CB8AC3E}">
        <p14:creationId xmlns:p14="http://schemas.microsoft.com/office/powerpoint/2010/main" val="25815393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altLang="en-US" dirty="0" err="1"/>
              <a:t>Sesiwn</a:t>
            </a:r>
            <a:r>
              <a:rPr lang="en-GB" altLang="en-US" dirty="0"/>
              <a:t> Ysgol </a:t>
            </a:r>
            <a:r>
              <a:rPr lang="en-GB" altLang="en-US" dirty="0" err="1"/>
              <a:t>Goedwig</a:t>
            </a:r>
            <a:br>
              <a:rPr lang="en-GB" altLang="en-US" dirty="0"/>
            </a:br>
            <a:r>
              <a:rPr lang="en-GB" altLang="en-US" dirty="0"/>
              <a:t>A Forest School Session</a:t>
            </a:r>
            <a:br>
              <a:rPr lang="en-GB" altLang="en-US" dirty="0"/>
            </a:br>
            <a:endParaRPr lang="en-GB" altLang="en-US" dirty="0"/>
          </a:p>
        </p:txBody>
      </p:sp>
      <p:sp>
        <p:nvSpPr>
          <p:cNvPr id="33795" name="Rectangle 3"/>
          <p:cNvSpPr>
            <a:spLocks noGrp="1" noChangeArrowheads="1"/>
          </p:cNvSpPr>
          <p:nvPr>
            <p:ph type="body" sz="half" idx="1"/>
          </p:nvPr>
        </p:nvSpPr>
        <p:spPr/>
        <p:txBody>
          <a:bodyPr/>
          <a:lstStyle/>
          <a:p>
            <a:endParaRPr lang="en-GB" altLang="en-US" dirty="0"/>
          </a:p>
          <a:p>
            <a:r>
              <a:rPr lang="en-US" altLang="en-US" dirty="0" err="1"/>
              <a:t>Cynlluniwch</a:t>
            </a:r>
            <a:r>
              <a:rPr lang="en-US" altLang="en-US" dirty="0"/>
              <a:t> </a:t>
            </a:r>
            <a:r>
              <a:rPr lang="en-US" altLang="en-US" dirty="0" err="1"/>
              <a:t>eich</a:t>
            </a:r>
            <a:r>
              <a:rPr lang="en-US" altLang="en-US" dirty="0"/>
              <a:t> </a:t>
            </a:r>
            <a:r>
              <a:rPr lang="en-US" altLang="en-US" dirty="0" err="1"/>
              <a:t>sesiwn</a:t>
            </a:r>
            <a:r>
              <a:rPr lang="en-US" altLang="en-US" dirty="0"/>
              <a:t> </a:t>
            </a:r>
            <a:r>
              <a:rPr lang="en-US" altLang="en-US" dirty="0" err="1"/>
              <a:t>ysgol</a:t>
            </a:r>
            <a:r>
              <a:rPr lang="en-US" altLang="en-US" dirty="0"/>
              <a:t> </a:t>
            </a:r>
            <a:r>
              <a:rPr lang="en-US" altLang="en-US" dirty="0" err="1"/>
              <a:t>goedwig</a:t>
            </a:r>
            <a:r>
              <a:rPr lang="en-US" altLang="en-US" dirty="0"/>
              <a:t> </a:t>
            </a:r>
            <a:r>
              <a:rPr lang="en-US" altLang="en-US" dirty="0" err="1"/>
              <a:t>eich</a:t>
            </a:r>
            <a:r>
              <a:rPr lang="en-US" altLang="en-US" dirty="0"/>
              <a:t> </a:t>
            </a:r>
            <a:r>
              <a:rPr lang="en-US" altLang="en-US" dirty="0" err="1"/>
              <a:t>hunain</a:t>
            </a:r>
            <a:r>
              <a:rPr lang="en-US" altLang="en-US" dirty="0"/>
              <a:t> </a:t>
            </a:r>
            <a:r>
              <a:rPr lang="en-US" altLang="en-US" dirty="0" err="1"/>
              <a:t>fesul</a:t>
            </a:r>
            <a:r>
              <a:rPr lang="en-US" altLang="en-US" dirty="0"/>
              <a:t> </a:t>
            </a:r>
            <a:r>
              <a:rPr lang="en-US" altLang="en-US" dirty="0" err="1"/>
              <a:t>grwp</a:t>
            </a:r>
            <a:r>
              <a:rPr lang="en-US" altLang="en-US" dirty="0"/>
              <a:t>.</a:t>
            </a:r>
          </a:p>
          <a:p>
            <a:r>
              <a:rPr lang="en-US" altLang="en-US" dirty="0"/>
              <a:t>Pa </a:t>
            </a:r>
            <a:r>
              <a:rPr lang="en-US" altLang="en-US" dirty="0" err="1"/>
              <a:t>weithgareddau</a:t>
            </a:r>
            <a:r>
              <a:rPr lang="en-US" altLang="en-US" dirty="0"/>
              <a:t> y </a:t>
            </a:r>
            <a:r>
              <a:rPr lang="en-US" altLang="en-US" dirty="0" err="1"/>
              <a:t>byddech</a:t>
            </a:r>
            <a:r>
              <a:rPr lang="en-US" altLang="en-US" dirty="0"/>
              <a:t> chi </a:t>
            </a:r>
            <a:r>
              <a:rPr lang="en-US" altLang="en-US" dirty="0" err="1"/>
              <a:t>yn</a:t>
            </a:r>
            <a:r>
              <a:rPr lang="en-US" altLang="en-US" dirty="0"/>
              <a:t> </a:t>
            </a:r>
            <a:r>
              <a:rPr lang="en-US" altLang="en-US" dirty="0" err="1"/>
              <a:t>cynnwys</a:t>
            </a:r>
            <a:r>
              <a:rPr lang="en-US" altLang="en-US" dirty="0"/>
              <a:t>?</a:t>
            </a:r>
          </a:p>
          <a:p>
            <a:r>
              <a:rPr lang="en-US" altLang="en-US" dirty="0" err="1"/>
              <a:t>Gweler</a:t>
            </a:r>
            <a:r>
              <a:rPr lang="en-US" altLang="en-US" dirty="0"/>
              <a:t> yr </a:t>
            </a:r>
            <a:r>
              <a:rPr lang="en-US" altLang="en-US" dirty="0" err="1"/>
              <a:t>enghreifftiau</a:t>
            </a:r>
            <a:r>
              <a:rPr lang="en-US" altLang="en-US" dirty="0"/>
              <a:t> o </a:t>
            </a:r>
            <a:r>
              <a:rPr lang="en-US" altLang="en-US" dirty="0" err="1"/>
              <a:t>gynllunio</a:t>
            </a:r>
            <a:r>
              <a:rPr lang="en-US" altLang="en-US" dirty="0"/>
              <a:t> am </a:t>
            </a:r>
            <a:r>
              <a:rPr lang="en-US" altLang="en-US" dirty="0" err="1"/>
              <a:t>syniadau</a:t>
            </a:r>
            <a:r>
              <a:rPr lang="en-US" altLang="en-US" dirty="0"/>
              <a:t>.</a:t>
            </a:r>
          </a:p>
          <a:p>
            <a:r>
              <a:rPr lang="en-US" altLang="en-US" dirty="0" err="1"/>
              <a:t>Ystyriwch</a:t>
            </a:r>
            <a:r>
              <a:rPr lang="en-US" altLang="en-US" dirty="0"/>
              <a:t> </a:t>
            </a:r>
            <a:r>
              <a:rPr lang="en-US" altLang="en-US" dirty="0" err="1"/>
              <a:t>fframweithiau</a:t>
            </a:r>
            <a:r>
              <a:rPr lang="en-US" altLang="en-US" dirty="0"/>
              <a:t> </a:t>
            </a:r>
            <a:r>
              <a:rPr lang="en-US" altLang="en-US" dirty="0" err="1"/>
              <a:t>damcaniaethol</a:t>
            </a:r>
            <a:r>
              <a:rPr lang="en-US" altLang="en-US" dirty="0"/>
              <a:t> a </a:t>
            </a:r>
            <a:r>
              <a:rPr lang="en-US" altLang="en-US" dirty="0" err="1"/>
              <a:t>modelau</a:t>
            </a:r>
            <a:r>
              <a:rPr lang="en-US" altLang="en-US" dirty="0"/>
              <a:t> </a:t>
            </a:r>
            <a:r>
              <a:rPr lang="en-US" altLang="en-US" dirty="0" err="1"/>
              <a:t>perthnasol</a:t>
            </a:r>
            <a:r>
              <a:rPr lang="en-US" altLang="en-US" dirty="0"/>
              <a:t> </a:t>
            </a:r>
            <a:r>
              <a:rPr lang="en-US" altLang="en-US" dirty="0" err="1"/>
              <a:t>i</a:t>
            </a:r>
            <a:r>
              <a:rPr lang="en-US" altLang="en-US" dirty="0"/>
              <a:t> </a:t>
            </a:r>
            <a:r>
              <a:rPr lang="en-US" altLang="en-US" dirty="0" err="1"/>
              <a:t>gefnogi</a:t>
            </a:r>
            <a:r>
              <a:rPr lang="en-US" altLang="en-US" dirty="0"/>
              <a:t> </a:t>
            </a:r>
            <a:r>
              <a:rPr lang="en-US" altLang="en-US" dirty="0" err="1"/>
              <a:t>eich</a:t>
            </a:r>
            <a:r>
              <a:rPr lang="en-US" altLang="en-US" dirty="0"/>
              <a:t> </a:t>
            </a:r>
            <a:r>
              <a:rPr lang="en-US" altLang="en-US" dirty="0" err="1"/>
              <a:t>cynllun</a:t>
            </a:r>
            <a:r>
              <a:rPr lang="en-US" altLang="en-US" dirty="0"/>
              <a:t>.</a:t>
            </a:r>
          </a:p>
          <a:p>
            <a:endParaRPr lang="en-GB" altLang="en-US" dirty="0"/>
          </a:p>
        </p:txBody>
      </p:sp>
      <p:sp>
        <p:nvSpPr>
          <p:cNvPr id="33796" name="Content Placeholder 1"/>
          <p:cNvSpPr>
            <a:spLocks noGrp="1"/>
          </p:cNvSpPr>
          <p:nvPr>
            <p:ph sz="half" idx="2"/>
          </p:nvPr>
        </p:nvSpPr>
        <p:spPr>
          <a:xfrm>
            <a:off x="6197600" y="2057400"/>
            <a:ext cx="5384800" cy="4073526"/>
          </a:xfrm>
        </p:spPr>
        <p:txBody>
          <a:bodyPr/>
          <a:lstStyle/>
          <a:p>
            <a:r>
              <a:rPr lang="en-GB" altLang="en-US" sz="2000" i="1" dirty="0"/>
              <a:t>Plan your own forest school session as a group.</a:t>
            </a:r>
          </a:p>
          <a:p>
            <a:r>
              <a:rPr lang="en-GB" altLang="en-US" sz="2000" i="1" dirty="0"/>
              <a:t>Which activities would you include?</a:t>
            </a:r>
          </a:p>
          <a:p>
            <a:r>
              <a:rPr lang="en-GB" altLang="en-US" sz="2000" i="1" dirty="0"/>
              <a:t>See planning exemplars for further ideas.</a:t>
            </a:r>
          </a:p>
          <a:p>
            <a:r>
              <a:rPr lang="en-GB" altLang="en-US" sz="2000" i="1" dirty="0"/>
              <a:t>Consider relevant theoretical frameworks and models to support your planning.</a:t>
            </a:r>
          </a:p>
          <a:p>
            <a:endParaRPr lang="en-US" altLang="en-US" dirty="0"/>
          </a:p>
        </p:txBody>
      </p:sp>
      <p:pic>
        <p:nvPicPr>
          <p:cNvPr id="3" name="Picture 2" descr="A group of people sitting in the woods&#10;&#10;Description automatically generated with low confidence">
            <a:extLst>
              <a:ext uri="{FF2B5EF4-FFF2-40B4-BE49-F238E27FC236}">
                <a16:creationId xmlns:a16="http://schemas.microsoft.com/office/drawing/2014/main" id="{FADEC10B-9E98-4785-BFB3-2A5AC60F014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49212" y="4664741"/>
            <a:ext cx="2643597" cy="1763259"/>
          </a:xfrm>
          <a:prstGeom prst="rect">
            <a:avLst/>
          </a:prstGeom>
        </p:spPr>
      </p:pic>
    </p:spTree>
    <p:extLst>
      <p:ext uri="{BB962C8B-B14F-4D97-AF65-F5344CB8AC3E}">
        <p14:creationId xmlns:p14="http://schemas.microsoft.com/office/powerpoint/2010/main" val="19496559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7D72D-F216-4E80-9035-13D95E2F21F4}"/>
              </a:ext>
            </a:extLst>
          </p:cNvPr>
          <p:cNvSpPr>
            <a:spLocks noGrp="1"/>
          </p:cNvSpPr>
          <p:nvPr>
            <p:ph type="title"/>
          </p:nvPr>
        </p:nvSpPr>
        <p:spPr>
          <a:xfrm>
            <a:off x="521110" y="1192214"/>
            <a:ext cx="11670890" cy="1139825"/>
          </a:xfrm>
        </p:spPr>
        <p:txBody>
          <a:bodyPr>
            <a:normAutofit fontScale="90000"/>
          </a:bodyPr>
          <a:lstStyle/>
          <a:p>
            <a:r>
              <a:rPr lang="en-GB" sz="3100" dirty="0"/>
              <a:t>Ysgol </a:t>
            </a:r>
            <a:r>
              <a:rPr lang="en-GB" sz="3100" dirty="0" err="1"/>
              <a:t>Goedwig</a:t>
            </a:r>
            <a:r>
              <a:rPr lang="en-GB" sz="3100" dirty="0"/>
              <a:t> / A Forest School</a:t>
            </a:r>
            <a:br>
              <a:rPr lang="en-GB" sz="3100" dirty="0"/>
            </a:br>
            <a:r>
              <a:rPr lang="en-GB" sz="3100" dirty="0"/>
              <a:t>Ysgol </a:t>
            </a:r>
            <a:r>
              <a:rPr lang="en-GB" sz="3100" dirty="0" err="1"/>
              <a:t>Llandrillo-yn-Rhos</a:t>
            </a:r>
            <a:br>
              <a:rPr lang="en-GB" dirty="0"/>
            </a:br>
            <a:endParaRPr lang="en-GB" dirty="0"/>
          </a:p>
        </p:txBody>
      </p:sp>
      <p:sp>
        <p:nvSpPr>
          <p:cNvPr id="4" name="Content Placeholder 3">
            <a:extLst>
              <a:ext uri="{FF2B5EF4-FFF2-40B4-BE49-F238E27FC236}">
                <a16:creationId xmlns:a16="http://schemas.microsoft.com/office/drawing/2014/main" id="{3A95B313-AE36-487F-A6F0-D12EBE14DD2E}"/>
              </a:ext>
            </a:extLst>
          </p:cNvPr>
          <p:cNvSpPr>
            <a:spLocks noGrp="1"/>
          </p:cNvSpPr>
          <p:nvPr>
            <p:ph sz="half" idx="2"/>
          </p:nvPr>
        </p:nvSpPr>
        <p:spPr>
          <a:xfrm>
            <a:off x="4594943" y="3429000"/>
            <a:ext cx="5384800" cy="4530725"/>
          </a:xfrm>
        </p:spPr>
        <p:txBody>
          <a:bodyPr>
            <a:normAutofit/>
          </a:bodyPr>
          <a:lstStyle/>
          <a:p>
            <a:r>
              <a:rPr lang="en-GB" sz="2800" dirty="0">
                <a:hlinkClick r:id="rId2"/>
              </a:rPr>
              <a:t>https://llandrillo.conwy.sch.uk/forest-school-ysgol-goedwig/</a:t>
            </a:r>
            <a:endParaRPr lang="en-GB" sz="2800" dirty="0"/>
          </a:p>
        </p:txBody>
      </p:sp>
      <p:pic>
        <p:nvPicPr>
          <p:cNvPr id="6" name="Picture 5" descr="A picture containing graphical user interface&#10;&#10;Description automatically generated">
            <a:extLst>
              <a:ext uri="{FF2B5EF4-FFF2-40B4-BE49-F238E27FC236}">
                <a16:creationId xmlns:a16="http://schemas.microsoft.com/office/drawing/2014/main" id="{1A5441FF-A8D9-40B7-B53E-182964AF3C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847" y="2848844"/>
            <a:ext cx="3419656" cy="2816942"/>
          </a:xfrm>
          <a:prstGeom prst="rect">
            <a:avLst/>
          </a:prstGeom>
        </p:spPr>
      </p:pic>
    </p:spTree>
    <p:extLst>
      <p:ext uri="{BB962C8B-B14F-4D97-AF65-F5344CB8AC3E}">
        <p14:creationId xmlns:p14="http://schemas.microsoft.com/office/powerpoint/2010/main" val="2440054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600200"/>
            <a:ext cx="8229600" cy="4925144"/>
          </a:xfrm>
        </p:spPr>
        <p:txBody>
          <a:bodyPr/>
          <a:lstStyle/>
          <a:p>
            <a:pPr marL="0" indent="0" algn="ctr">
              <a:buNone/>
            </a:pPr>
            <a:r>
              <a:rPr lang="en-GB" sz="4800" dirty="0"/>
              <a:t>‘Take only memories. Leave only footprints.’</a:t>
            </a:r>
          </a:p>
          <a:p>
            <a:pPr marL="0" indent="0" algn="ctr">
              <a:buNone/>
            </a:pPr>
            <a:r>
              <a:rPr lang="en-GB" sz="2400" i="1" dirty="0"/>
              <a:t>Forest School Leaders’ Pack </a:t>
            </a:r>
            <a:r>
              <a:rPr lang="en-GB" sz="2400" dirty="0"/>
              <a:t>(2004) </a:t>
            </a:r>
          </a:p>
          <a:p>
            <a:pPr marL="0" indent="0" algn="ctr">
              <a:buNone/>
            </a:pPr>
            <a:endParaRPr lang="en-US" sz="4800" dirty="0"/>
          </a:p>
        </p:txBody>
      </p:sp>
      <p:pic>
        <p:nvPicPr>
          <p:cNvPr id="4" name="Picture 2" descr="C:\Users\s.ainsworth\Pictures\education for sustainability.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27552"/>
            <a:ext cx="7949108" cy="160124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4098" name="Picture 2" descr="C:\Users\s.ainsworth\Pictures\use of natural material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3672974"/>
            <a:ext cx="3096344" cy="2492330"/>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s.ainsworth\Pictures\natural materials 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4072" y="3672974"/>
            <a:ext cx="3196580" cy="2420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3525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2" ma:contentTypeDescription="Create a new document." ma:contentTypeScope="" ma:versionID="fe6d3ed9c5507018e8d0ca2ef5823f1f">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3cddf1ec42ef963025ef9e61a0dcf806" ns2:_="" ns3:_="">
    <xsd:import namespace="74243a2f-f39c-4e43-9810-58f2f548e0d4"/>
    <xsd:import namespace="32cf4773-4f40-40c5-b712-94915657137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81C454-1D60-4571-A9D1-321EA64B8042}">
  <ds:schemaRefs>
    <ds:schemaRef ds:uri="http://schemas.microsoft.com/sharepoint/v3/contenttype/forms"/>
  </ds:schemaRefs>
</ds:datastoreItem>
</file>

<file path=customXml/itemProps2.xml><?xml version="1.0" encoding="utf-8"?>
<ds:datastoreItem xmlns:ds="http://schemas.openxmlformats.org/officeDocument/2006/customXml" ds:itemID="{3949D095-0F01-421C-97FD-AB507A5BDF9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F1B40DD-1435-41B7-A87F-325DA50344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405</TotalTime>
  <Words>5494</Words>
  <Application>Microsoft Office PowerPoint</Application>
  <PresentationFormat>Widescreen</PresentationFormat>
  <Paragraphs>269</Paragraphs>
  <Slides>29</Slides>
  <Notes>5</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29</vt:i4>
      </vt:variant>
    </vt:vector>
  </HeadingPairs>
  <TitlesOfParts>
    <vt:vector size="41" baseType="lpstr">
      <vt:lpstr>&amp;quot</vt:lpstr>
      <vt:lpstr>Acumin Pro</vt:lpstr>
      <vt:lpstr>Ariel</vt:lpstr>
      <vt:lpstr>Arial</vt:lpstr>
      <vt:lpstr>Calibri</vt:lpstr>
      <vt:lpstr>Calibri Light</vt:lpstr>
      <vt:lpstr>Comic Sans MS</vt:lpstr>
      <vt:lpstr>Corbel</vt:lpstr>
      <vt:lpstr>Open Sans</vt:lpstr>
      <vt:lpstr>Trebuchet MS</vt:lpstr>
      <vt:lpstr>Wingdings 3</vt:lpstr>
      <vt:lpstr>Facet</vt:lpstr>
      <vt:lpstr>Amgylcheddau Dysgu Amgen Alternative Learning Environments  </vt:lpstr>
      <vt:lpstr>Deilliannau Dysgu / Learning Outcomes </vt:lpstr>
      <vt:lpstr>Deilliannau Dysgu / Learning Outcomes</vt:lpstr>
      <vt:lpstr>Deilliannau Dysgu / Learning Outcomes</vt:lpstr>
      <vt:lpstr>Asesiad y modiwl / Module assessment</vt:lpstr>
      <vt:lpstr>Strwythur a awgrymir / Suggested structure</vt:lpstr>
      <vt:lpstr>Beth rwy’n gwybod am ysgolion coedwig? What do I know about forest schools?</vt:lpstr>
      <vt:lpstr>Hanes ysgol goedwig – Byd-eang  History of forest school - Global</vt:lpstr>
      <vt:lpstr>Hanes Ysgol Goedwig – yn y DU History of Forest School – in the UK</vt:lpstr>
      <vt:lpstr>Datblygiad Ysgol Goedwig yn y DU Development of Forest School in the UK</vt:lpstr>
      <vt:lpstr>Datblygiad Ysgol Goedwig yn y DU Development of Forest School in the UK</vt:lpstr>
      <vt:lpstr>Beth yw Ysgol Goedwig? What is a Forest School?</vt:lpstr>
      <vt:lpstr>Athroniaethau ac Ethos Philosophies and Ethos</vt:lpstr>
      <vt:lpstr>PowerPoint Presentation</vt:lpstr>
      <vt:lpstr>Beth yw Ysgol Goedwig? / What is Forest School?</vt:lpstr>
      <vt:lpstr>Buddiannau / Benefits</vt:lpstr>
      <vt:lpstr>Manteision Ysgolion Coedwig The benefits of Forest Schools </vt:lpstr>
      <vt:lpstr>Murray &amp; O’Brien (2005)</vt:lpstr>
      <vt:lpstr>Ymchwil Prifysgol John Moore’s Lerpwl (2012) Liverpool John Moore’s University Research (2012)</vt:lpstr>
      <vt:lpstr>Ymchwil arall / Other research </vt:lpstr>
      <vt:lpstr>Ysgol Goedwig fel Ymyriad Forest School as Intervention</vt:lpstr>
      <vt:lpstr>Ysgol Goedwig ar gyfer ADY Forest School for ALN</vt:lpstr>
      <vt:lpstr>Gwir neu gau? / True or false?</vt:lpstr>
      <vt:lpstr>Sesiwn Ysgol Goedwig Nodweddiadol  Typical Forest School Session</vt:lpstr>
      <vt:lpstr>Beth sy’n cyfrannu at broses Ysgol Goedwig effeithiol? What contributes to an effective Forest School Process</vt:lpstr>
      <vt:lpstr>Beth sy’n cyfrannu at broses Ysgol Goedwig effeithiol? What contributes to an effective Forest School process?</vt:lpstr>
      <vt:lpstr>Sesiwn Ysgol Goedwig A Forest School Session </vt:lpstr>
      <vt:lpstr>Ysgol Goedwig / A Forest School Ysgol Llandrillo-yn-Rhos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19</cp:revision>
  <dcterms:created xsi:type="dcterms:W3CDTF">2019-07-09T09:55:30Z</dcterms:created>
  <dcterms:modified xsi:type="dcterms:W3CDTF">2025-02-24T12:11:32Z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