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311" r:id="rId16"/>
    <p:sldId id="312" r:id="rId17"/>
    <p:sldId id="313" r:id="rId18"/>
    <p:sldId id="314" r:id="rId19"/>
    <p:sldId id="315" r:id="rId20"/>
    <p:sldId id="316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</a:t>
            </a:r>
            <a:r>
              <a:rPr lang="en-GB" dirty="0" smtClean="0"/>
              <a:t>docs.microsoft.com/en-us/sql/t-sql/statements/alter-table-transact-sql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294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</a:t>
            </a:r>
            <a:r>
              <a:rPr lang="en-GB" dirty="0" smtClean="0"/>
              <a:t>docs.microsoft.com/en-us/sql/t-sql/statements/insert-transact-sql</a:t>
            </a:r>
          </a:p>
          <a:p>
            <a:r>
              <a:rPr lang="en-GB" dirty="0" smtClean="0"/>
              <a:t>https://www.w3schools.com/sql/sql_insert.asp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769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9239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first example does not specify</a:t>
            </a:r>
            <a:r>
              <a:rPr lang="en-GB" baseline="0" dirty="0" smtClean="0"/>
              <a:t> the column names, but values for all columns in the table create order have been specified.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2</a:t>
            </a:r>
            <a:r>
              <a:rPr lang="en-GB" baseline="30000" dirty="0" smtClean="0"/>
              <a:t>nd</a:t>
            </a:r>
            <a:r>
              <a:rPr lang="en-GB" baseline="0" dirty="0" smtClean="0"/>
              <a:t> specifies column names and values and the values match the column names correctly.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3</a:t>
            </a:r>
            <a:r>
              <a:rPr lang="en-GB" baseline="30000" dirty="0" smtClean="0"/>
              <a:t>rd</a:t>
            </a:r>
            <a:r>
              <a:rPr lang="en-GB" baseline="0" dirty="0" smtClean="0"/>
              <a:t> </a:t>
            </a:r>
            <a:r>
              <a:rPr lang="en-GB" dirty="0" smtClean="0"/>
              <a:t>does not specify</a:t>
            </a:r>
            <a:r>
              <a:rPr lang="en-GB" baseline="0" dirty="0" smtClean="0"/>
              <a:t> the column names, but values for all columns in the table create order have been specified. A NULL is specified for the </a:t>
            </a:r>
            <a:r>
              <a:rPr lang="en-GB" baseline="0" dirty="0" err="1" smtClean="0"/>
              <a:t>middleName</a:t>
            </a:r>
            <a:r>
              <a:rPr lang="en-GB" baseline="0" dirty="0" smtClean="0"/>
              <a:t> column which is acceptable as this column allows null (unknown, not specified) values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4</a:t>
            </a:r>
            <a:r>
              <a:rPr lang="en-GB" baseline="30000" dirty="0" smtClean="0"/>
              <a:t>th</a:t>
            </a:r>
            <a:r>
              <a:rPr lang="en-GB" baseline="0" dirty="0" smtClean="0"/>
              <a:t> omits the </a:t>
            </a:r>
            <a:r>
              <a:rPr lang="en-GB" baseline="0" dirty="0" err="1" smtClean="0"/>
              <a:t>middleName</a:t>
            </a:r>
            <a:r>
              <a:rPr lang="en-GB" baseline="0" dirty="0" smtClean="0"/>
              <a:t> column in both the columns and value list because this column allows NULL values.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6889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297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While the second option is technically</a:t>
            </a:r>
            <a:r>
              <a:rPr lang="en-GB" baseline="0" dirty="0"/>
              <a:t> correct, it is an example of Bad Data. The quoted ‘NULL’ used for the phone number is bad data showing a bad way of getting round the NOT NULL constraint. Also a quoted ‘NULL’ is not the same thing as the NULL (unknown) value.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383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142053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DBMS_1819_Lecture4_LectureExercise.sq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SQL DATA Manipulation Language (DML)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4</a:t>
            </a:r>
            <a:r>
              <a:rPr lang="en-GB" dirty="0" smtClean="0"/>
              <a:t>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15-Oct-2018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Definition Language (DDL)</a:t>
            </a:r>
          </a:p>
          <a:p>
            <a:pPr lvl="1"/>
            <a:r>
              <a:rPr lang="en-GB" dirty="0"/>
              <a:t>Altering Tables</a:t>
            </a:r>
          </a:p>
          <a:p>
            <a:r>
              <a:rPr lang="en-GB" dirty="0"/>
              <a:t>SQL’s Data Manipulation Language (DML)</a:t>
            </a:r>
          </a:p>
          <a:p>
            <a:pPr lvl="1"/>
            <a:r>
              <a:rPr lang="en-GB" dirty="0"/>
              <a:t>The INSERT Statement</a:t>
            </a:r>
          </a:p>
          <a:p>
            <a:r>
              <a:rPr lang="en-GB" dirty="0"/>
              <a:t>Importing Data into the </a:t>
            </a:r>
            <a:r>
              <a:rPr lang="en-GB" dirty="0" err="1"/>
              <a:t>DreamHome</a:t>
            </a:r>
            <a:r>
              <a:rPr lang="en-GB" dirty="0"/>
              <a:t> Relational Database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406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</a:t>
            </a:r>
            <a:r>
              <a:rPr lang="en-GB" dirty="0" smtClean="0"/>
              <a:t>table.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189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Adding a new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ADD</a:t>
            </a:r>
            <a:r>
              <a:rPr lang="en-GB" dirty="0" smtClean="0"/>
              <a:t> </a:t>
            </a:r>
            <a:r>
              <a:rPr lang="en-GB" dirty="0" err="1" smtClean="0"/>
              <a:t>newColumnName</a:t>
            </a:r>
            <a:r>
              <a:rPr lang="en-GB" dirty="0" smtClean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</a:t>
            </a:r>
            <a:r>
              <a:rPr lang="en-GB" dirty="0" smtClean="0"/>
              <a:t>datatype [CONSTRAINTS]</a:t>
            </a:r>
          </a:p>
          <a:p>
            <a:r>
              <a:rPr lang="en-GB" dirty="0" smtClean="0"/>
              <a:t>Deleting (Dropping) an existing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DROP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endParaRPr lang="en-GB" dirty="0" smtClean="0"/>
          </a:p>
          <a:p>
            <a:r>
              <a:rPr lang="en-GB" dirty="0" smtClean="0"/>
              <a:t>Changing a column’s properties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ALTER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r>
              <a:rPr lang="en-GB" dirty="0" smtClean="0"/>
              <a:t> [new property details]</a:t>
            </a:r>
          </a:p>
          <a:p>
            <a:r>
              <a:rPr lang="en-GB" dirty="0" smtClean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DROP CONSTRAINT</a:t>
            </a:r>
            <a:r>
              <a:rPr lang="en-GB" dirty="0" smtClean="0"/>
              <a:t> </a:t>
            </a:r>
            <a:r>
              <a:rPr lang="en-GB" dirty="0" err="1" smtClean="0"/>
              <a:t>constraintName</a:t>
            </a:r>
            <a:r>
              <a:rPr lang="en-GB" dirty="0" smtClean="0"/>
              <a:t> …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56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Note</a:t>
            </a:r>
            <a:r>
              <a:rPr lang="en-GB" dirty="0" smtClean="0"/>
              <a:t>: </a:t>
            </a:r>
            <a:r>
              <a:rPr lang="en-GB" dirty="0"/>
              <a:t>In MS SQL Server, typically you can only perform one change at a time.</a:t>
            </a:r>
          </a:p>
          <a:p>
            <a:pPr lvl="1"/>
            <a:r>
              <a:rPr lang="en-GB" dirty="0"/>
              <a:t>Some similar changes, however, can be performed </a:t>
            </a:r>
            <a:r>
              <a:rPr lang="en-GB" dirty="0" smtClean="0"/>
              <a:t>together – separate these using commas.</a:t>
            </a:r>
            <a:endParaRPr lang="en-GB" dirty="0"/>
          </a:p>
          <a:p>
            <a:pPr lvl="1"/>
            <a:r>
              <a:rPr lang="en-GB" dirty="0"/>
              <a:t>Different types of changes will have to be done with multiple ALTER statements.</a:t>
            </a:r>
          </a:p>
          <a:p>
            <a:r>
              <a:rPr lang="en-GB" dirty="0"/>
              <a:t>Change Staff table by increasing the size of </a:t>
            </a:r>
            <a:r>
              <a:rPr lang="en-GB" dirty="0" err="1"/>
              <a:t>lastName</a:t>
            </a:r>
            <a:r>
              <a:rPr lang="en-GB" dirty="0"/>
              <a:t> to 50 </a:t>
            </a:r>
            <a:r>
              <a:rPr lang="en-GB" dirty="0" smtClean="0"/>
              <a:t>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VARCHAR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Change staff and set 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22238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Adding multiple new columns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dirty="0" smtClean="0"/>
              <a:t>Adding multiple constraints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</a:p>
          <a:p>
            <a:r>
              <a:rPr lang="en-GB" dirty="0"/>
              <a:t>Adding multiple foreign key constraints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StudentCourse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FK_StudentCourse_Student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FK_StudentCourse_Course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Course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869160"/>
            <a:ext cx="7200800" cy="64807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1" y="5589240"/>
            <a:ext cx="7200801" cy="648072"/>
          </a:xfrm>
          <a:prstGeom prst="rect">
            <a:avLst/>
          </a:prstGeom>
          <a:solidFill>
            <a:schemeClr val="bg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58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Dropping </a:t>
            </a:r>
            <a:r>
              <a:rPr lang="en-GB" dirty="0"/>
              <a:t>columns</a:t>
            </a:r>
          </a:p>
          <a:p>
            <a:pPr lvl="1"/>
            <a:r>
              <a:rPr lang="en-GB" dirty="0"/>
              <a:t>Note: if the column(s) to be dropped have any constraints, </a:t>
            </a:r>
            <a:r>
              <a:rPr lang="en-GB" u="sng" dirty="0"/>
              <a:t>you must</a:t>
            </a:r>
            <a:r>
              <a:rPr lang="en-GB" dirty="0"/>
              <a:t> delete these first</a:t>
            </a:r>
            <a:r>
              <a:rPr lang="en-GB" dirty="0" smtClean="0"/>
              <a:t>.</a:t>
            </a:r>
          </a:p>
          <a:p>
            <a:r>
              <a:rPr lang="en-GB" dirty="0"/>
              <a:t>Deleting a Foreign Key Constraint (</a:t>
            </a:r>
            <a:r>
              <a:rPr lang="en-GB" b="1" i="1" dirty="0"/>
              <a:t>and that’s why constraints are named</a:t>
            </a:r>
            <a:r>
              <a:rPr lang="en-GB" i="1" dirty="0"/>
              <a:t>, it makes it easier to identify which constraint is to be deleted</a:t>
            </a:r>
            <a:r>
              <a:rPr lang="en-GB" dirty="0"/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FK_Student_Campus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Dropping the column</a:t>
            </a:r>
            <a:endParaRPr lang="en-GB" dirty="0"/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COLUMN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CampusID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461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DROP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Removes a named table and all the rows in it from the database.</a:t>
            </a:r>
          </a:p>
          <a:p>
            <a:r>
              <a:rPr lang="en-GB" dirty="0" smtClean="0"/>
              <a:t>Syntax:</a:t>
            </a:r>
          </a:p>
          <a:p>
            <a:pPr marL="365760" lvl="1" indent="0" algn="ctr">
              <a:buNone/>
            </a:pPr>
            <a:r>
              <a:rPr lang="en-GB" dirty="0" smtClean="0"/>
              <a:t>DROP TABLE </a:t>
            </a:r>
            <a:r>
              <a:rPr lang="en-GB" dirty="0" err="1" smtClean="0"/>
              <a:t>TableName</a:t>
            </a:r>
            <a:endParaRPr lang="en-GB" dirty="0"/>
          </a:p>
          <a:p>
            <a:r>
              <a:rPr lang="en-GB" dirty="0" smtClean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64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DML</a:t>
            </a:r>
          </a:p>
        </p:txBody>
      </p:sp>
    </p:spTree>
    <p:extLst>
      <p:ext uri="{BB962C8B-B14F-4D97-AF65-F5344CB8AC3E}">
        <p14:creationId xmlns:p14="http://schemas.microsoft.com/office/powerpoint/2010/main" val="165151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SQL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Usually (at least by DB specialists) – not a rule but common practice:</a:t>
            </a:r>
          </a:p>
          <a:p>
            <a:pPr lvl="1"/>
            <a:r>
              <a:rPr lang="en-GB" dirty="0"/>
              <a:t>Reserved words are written in uppercase</a:t>
            </a:r>
          </a:p>
          <a:p>
            <a:pPr lvl="1"/>
            <a:r>
              <a:rPr lang="en-GB" dirty="0"/>
              <a:t>User-defined words, e.g. </a:t>
            </a:r>
            <a:r>
              <a:rPr lang="en-GB" dirty="0" smtClean="0"/>
              <a:t>identifiers (DB object names), </a:t>
            </a:r>
            <a:r>
              <a:rPr lang="en-GB" dirty="0"/>
              <a:t>are written in lowercase</a:t>
            </a:r>
          </a:p>
          <a:p>
            <a:r>
              <a:rPr lang="en-GB" dirty="0"/>
              <a:t>Literals are constant values used in SQL statements: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non-numeric literals</a:t>
            </a:r>
            <a:r>
              <a:rPr lang="en-GB" dirty="0"/>
              <a:t> </a:t>
            </a:r>
            <a:r>
              <a:rPr lang="en-GB" u="sng" dirty="0"/>
              <a:t>must</a:t>
            </a:r>
            <a:r>
              <a:rPr lang="en-GB" dirty="0"/>
              <a:t> be enclosed in single quotes, e.g. 'Swansea', 'John', 'SA1 6ED', '02-Nov-2016'.</a:t>
            </a:r>
          </a:p>
          <a:p>
            <a:pPr lvl="2"/>
            <a:r>
              <a:rPr lang="en-GB" dirty="0"/>
              <a:t>If non-numeric literal value contains a single quote, it must be </a:t>
            </a:r>
            <a:r>
              <a:rPr lang="en-GB" b="1" i="1" dirty="0"/>
              <a:t>escaped using </a:t>
            </a:r>
            <a:r>
              <a:rPr lang="en-GB" b="1" i="1" u="sng" dirty="0"/>
              <a:t>double single</a:t>
            </a:r>
            <a:r>
              <a:rPr lang="en-GB" b="1" i="1" dirty="0"/>
              <a:t> quotes</a:t>
            </a:r>
            <a:r>
              <a:rPr lang="en-GB" dirty="0"/>
              <a:t>: '</a:t>
            </a:r>
            <a:r>
              <a:rPr lang="en-GB" dirty="0" err="1"/>
              <a:t>O</a:t>
            </a:r>
            <a:r>
              <a:rPr lang="en-GB" b="1" dirty="0" err="1"/>
              <a:t>''</a:t>
            </a:r>
            <a:r>
              <a:rPr lang="en-GB" dirty="0" err="1"/>
              <a:t>Sullivan</a:t>
            </a:r>
            <a:r>
              <a:rPr lang="en-GB" dirty="0"/>
              <a:t>'.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numeric literals</a:t>
            </a:r>
            <a:r>
              <a:rPr lang="en-GB" dirty="0"/>
              <a:t> </a:t>
            </a:r>
            <a:r>
              <a:rPr lang="en-GB" u="sng" dirty="0" smtClean="0"/>
              <a:t>must </a:t>
            </a:r>
            <a:r>
              <a:rPr lang="en-GB" u="sng" dirty="0"/>
              <a:t>not</a:t>
            </a:r>
            <a:r>
              <a:rPr lang="en-GB" dirty="0"/>
              <a:t> </a:t>
            </a:r>
            <a:r>
              <a:rPr lang="en-GB" dirty="0" smtClean="0"/>
              <a:t>be enclosed </a:t>
            </a:r>
            <a:r>
              <a:rPr lang="en-GB" dirty="0"/>
              <a:t>in quotes, e.g. 5000, 19.99, 65.00.</a:t>
            </a:r>
          </a:p>
        </p:txBody>
      </p:sp>
    </p:spTree>
    <p:extLst>
      <p:ext uri="{BB962C8B-B14F-4D97-AF65-F5344CB8AC3E}">
        <p14:creationId xmlns:p14="http://schemas.microsoft.com/office/powerpoint/2010/main" val="140811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Data Manipulation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b="1" dirty="0"/>
              <a:t>SELECT</a:t>
            </a:r>
            <a:r>
              <a:rPr lang="en-GB" dirty="0"/>
              <a:t> – to </a:t>
            </a:r>
            <a:r>
              <a:rPr lang="en-GB" b="1" dirty="0"/>
              <a:t>query</a:t>
            </a:r>
            <a:r>
              <a:rPr lang="en-GB" dirty="0"/>
              <a:t> (select) data in the database</a:t>
            </a:r>
          </a:p>
          <a:p>
            <a:r>
              <a:rPr lang="en-GB" b="1" dirty="0"/>
              <a:t>INSERT</a:t>
            </a:r>
            <a:r>
              <a:rPr lang="en-GB" dirty="0"/>
              <a:t> – to </a:t>
            </a:r>
            <a:r>
              <a:rPr lang="en-GB" b="1" dirty="0"/>
              <a:t>add new</a:t>
            </a:r>
            <a:r>
              <a:rPr lang="en-GB" dirty="0"/>
              <a:t> (insert) data into a database table</a:t>
            </a:r>
          </a:p>
          <a:p>
            <a:r>
              <a:rPr lang="en-GB" b="1" dirty="0"/>
              <a:t>UPDATE</a:t>
            </a:r>
            <a:r>
              <a:rPr lang="en-GB" dirty="0"/>
              <a:t> – to </a:t>
            </a:r>
            <a:r>
              <a:rPr lang="en-GB" b="1" dirty="0"/>
              <a:t>change</a:t>
            </a:r>
            <a:r>
              <a:rPr lang="en-GB" dirty="0"/>
              <a:t> (update) existing data in a database table</a:t>
            </a:r>
          </a:p>
          <a:p>
            <a:r>
              <a:rPr lang="en-GB" b="1" dirty="0"/>
              <a:t>DELETE</a:t>
            </a:r>
            <a:r>
              <a:rPr lang="en-GB" dirty="0"/>
              <a:t> – to </a:t>
            </a:r>
            <a:r>
              <a:rPr lang="en-GB" b="1" dirty="0"/>
              <a:t>remove</a:t>
            </a:r>
            <a:r>
              <a:rPr lang="en-GB" dirty="0"/>
              <a:t> (delete) data from a database table.</a:t>
            </a:r>
          </a:p>
          <a:p>
            <a:r>
              <a:rPr lang="en-GB" dirty="0"/>
              <a:t>These 4 operations are commonly referred to as </a:t>
            </a:r>
            <a:r>
              <a:rPr lang="en-GB" b="1" dirty="0"/>
              <a:t>CRUD</a:t>
            </a:r>
            <a:r>
              <a:rPr lang="en-GB" dirty="0"/>
              <a:t> operations/statements:</a:t>
            </a:r>
          </a:p>
          <a:p>
            <a:pPr marL="640080" lvl="2" indent="0">
              <a:buNone/>
            </a:pPr>
            <a:r>
              <a:rPr lang="en-GB" b="1" dirty="0"/>
              <a:t>	C</a:t>
            </a:r>
            <a:r>
              <a:rPr lang="en-GB" dirty="0"/>
              <a:t>reate (Insert)		</a:t>
            </a:r>
            <a:r>
              <a:rPr lang="en-GB" b="1" dirty="0"/>
              <a:t>U</a:t>
            </a:r>
            <a:r>
              <a:rPr lang="en-GB" dirty="0"/>
              <a:t>pdate (Update)</a:t>
            </a:r>
            <a:br>
              <a:rPr lang="en-GB" dirty="0"/>
            </a:br>
            <a:r>
              <a:rPr lang="en-GB" dirty="0"/>
              <a:t>	</a:t>
            </a:r>
            <a:r>
              <a:rPr lang="en-GB" b="1" dirty="0"/>
              <a:t>R</a:t>
            </a:r>
            <a:r>
              <a:rPr lang="en-GB" dirty="0"/>
              <a:t>ead (Select) 			</a:t>
            </a:r>
            <a:r>
              <a:rPr lang="en-GB" b="1" dirty="0"/>
              <a:t>D</a:t>
            </a:r>
            <a:r>
              <a:rPr lang="en-GB" dirty="0"/>
              <a:t>elete (Delete)</a:t>
            </a:r>
          </a:p>
        </p:txBody>
      </p:sp>
    </p:spTree>
    <p:extLst>
      <p:ext uri="{BB962C8B-B14F-4D97-AF65-F5344CB8AC3E}">
        <p14:creationId xmlns:p14="http://schemas.microsoft.com/office/powerpoint/2010/main" val="251229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Statement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549459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…)]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r>
              <a:rPr lang="en-GB" dirty="0"/>
              <a:t>Inserts new rows, one at a time.</a:t>
            </a:r>
          </a:p>
          <a:p>
            <a:r>
              <a:rPr lang="en-GB" dirty="0"/>
              <a:t>The column list, column1, column2, …, is optional</a:t>
            </a:r>
          </a:p>
          <a:p>
            <a:pPr lvl="1"/>
            <a:r>
              <a:rPr lang="en-GB" dirty="0"/>
              <a:t>If omitted, SQL assumes data is being inserted into </a:t>
            </a:r>
            <a:r>
              <a:rPr lang="en-GB" b="1" dirty="0"/>
              <a:t>all</a:t>
            </a:r>
            <a:r>
              <a:rPr lang="en-GB" dirty="0"/>
              <a:t> </a:t>
            </a:r>
            <a:r>
              <a:rPr lang="en-GB" b="1" dirty="0"/>
              <a:t>columns</a:t>
            </a:r>
            <a:r>
              <a:rPr lang="en-GB" dirty="0"/>
              <a:t> </a:t>
            </a:r>
            <a:r>
              <a:rPr lang="en-GB" b="1" i="1" dirty="0"/>
              <a:t>in</a:t>
            </a:r>
            <a:r>
              <a:rPr lang="en-GB" i="1" dirty="0"/>
              <a:t> </a:t>
            </a:r>
            <a:r>
              <a:rPr lang="en-GB" b="1" i="1" dirty="0"/>
              <a:t>their</a:t>
            </a:r>
            <a:r>
              <a:rPr lang="en-GB" i="1" dirty="0"/>
              <a:t> </a:t>
            </a:r>
            <a:r>
              <a:rPr lang="en-GB" b="1" i="1" dirty="0"/>
              <a:t>original CREATE TABLE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specifying columns:</a:t>
            </a:r>
          </a:p>
          <a:p>
            <a:pPr lvl="2"/>
            <a:r>
              <a:rPr lang="en-GB" dirty="0"/>
              <a:t>The data values must correspond to the specified column order – see next slide.</a:t>
            </a:r>
          </a:p>
          <a:p>
            <a:pPr lvl="2"/>
            <a:r>
              <a:rPr lang="en-GB" dirty="0"/>
              <a:t>You can omit columns, but only columns that </a:t>
            </a:r>
            <a:r>
              <a:rPr lang="en-GB" dirty="0" smtClean="0"/>
              <a:t>are:</a:t>
            </a:r>
          </a:p>
          <a:p>
            <a:pPr lvl="3"/>
            <a:r>
              <a:rPr lang="en-GB" dirty="0" smtClean="0"/>
              <a:t>allowed </a:t>
            </a:r>
            <a:r>
              <a:rPr lang="en-GB" dirty="0"/>
              <a:t>to accept NULL values or </a:t>
            </a:r>
            <a:endParaRPr lang="en-GB" dirty="0" smtClean="0"/>
          </a:p>
          <a:p>
            <a:pPr lvl="3"/>
            <a:r>
              <a:rPr lang="en-GB" dirty="0" smtClean="0"/>
              <a:t>columns </a:t>
            </a:r>
            <a:r>
              <a:rPr lang="en-GB" dirty="0"/>
              <a:t>that have a DEFAULT value specified.</a:t>
            </a:r>
          </a:p>
          <a:p>
            <a:r>
              <a:rPr lang="en-GB" dirty="0"/>
              <a:t>Auto increment columns do not need to be specified.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188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INSERT Statement – Specifying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b="1" dirty="0"/>
              <a:t>Note</a:t>
            </a:r>
            <a:r>
              <a:rPr lang="en-GB" dirty="0"/>
              <a:t> the following if specifying columns in the INSERT statement:</a:t>
            </a:r>
          </a:p>
          <a:p>
            <a:r>
              <a:rPr lang="en-GB" dirty="0"/>
              <a:t>The number of items in the column list and data values list must be the same.</a:t>
            </a:r>
          </a:p>
          <a:p>
            <a:r>
              <a:rPr lang="en-GB" dirty="0"/>
              <a:t>There must be a direct correspondence in the position of items in both lists, i.e. dataValue1 for column1, dataValue2 for column2, and so on.</a:t>
            </a:r>
          </a:p>
          <a:p>
            <a:r>
              <a:rPr lang="en-GB" dirty="0"/>
              <a:t>The data type of each item in the </a:t>
            </a:r>
            <a:r>
              <a:rPr lang="en-GB" dirty="0" err="1"/>
              <a:t>dataValues</a:t>
            </a:r>
            <a:r>
              <a:rPr lang="en-GB" dirty="0"/>
              <a:t> list must be compatible with the type of the corresponding column.</a:t>
            </a:r>
          </a:p>
        </p:txBody>
      </p:sp>
    </p:spTree>
    <p:extLst>
      <p:ext uri="{BB962C8B-B14F-4D97-AF65-F5344CB8AC3E}">
        <p14:creationId xmlns:p14="http://schemas.microsoft.com/office/powerpoint/2010/main" val="123087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Consider a table Student with the following:</a:t>
            </a:r>
          </a:p>
          <a:p>
            <a:pPr marL="640080" lvl="2" indent="0">
              <a:buNone/>
            </a:pPr>
            <a:r>
              <a:rPr lang="en-GB" sz="2000" b="1" dirty="0"/>
              <a:t>Student</a:t>
            </a:r>
            <a:r>
              <a:rPr lang="en-GB" sz="2000" dirty="0"/>
              <a:t>(</a:t>
            </a:r>
            <a:r>
              <a:rPr lang="en-GB" sz="2000" dirty="0" err="1"/>
              <a:t>pNumber</a:t>
            </a:r>
            <a:r>
              <a:rPr lang="en-GB" sz="2000" dirty="0"/>
              <a:t>, </a:t>
            </a:r>
            <a:r>
              <a:rPr lang="en-GB" sz="2000" dirty="0" err="1"/>
              <a:t>firstName</a:t>
            </a:r>
            <a:r>
              <a:rPr lang="en-GB" sz="2000" dirty="0"/>
              <a:t>, </a:t>
            </a:r>
            <a:r>
              <a:rPr lang="en-GB" sz="2000" dirty="0" err="1"/>
              <a:t>middleName</a:t>
            </a:r>
            <a:r>
              <a:rPr lang="en-GB" sz="2000" dirty="0"/>
              <a:t>, </a:t>
            </a:r>
            <a:r>
              <a:rPr lang="en-GB" sz="2000" dirty="0" err="1"/>
              <a:t>lastName</a:t>
            </a:r>
            <a:r>
              <a:rPr lang="en-GB" sz="2000" dirty="0"/>
              <a:t>, DOB, gender)</a:t>
            </a:r>
          </a:p>
          <a:p>
            <a:pPr marL="640080" lvl="2" indent="0">
              <a:buNone/>
            </a:pPr>
            <a:r>
              <a:rPr lang="en-GB" dirty="0"/>
              <a:t>(</a:t>
            </a:r>
            <a:r>
              <a:rPr lang="en-GB" i="1" dirty="0"/>
              <a:t>The middle name column accepts NULL values</a:t>
            </a:r>
            <a:r>
              <a:rPr lang="en-GB" dirty="0"/>
              <a:t>)</a:t>
            </a:r>
          </a:p>
          <a:p>
            <a:r>
              <a:rPr lang="en-GB" dirty="0"/>
              <a:t>The following are example INSERT statements: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middleName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endParaRPr lang="en-GB" sz="20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1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/>
          <a:lstStyle/>
          <a:p>
            <a:r>
              <a:rPr lang="en-GB" dirty="0"/>
              <a:t>Consider the Branch table for </a:t>
            </a:r>
            <a:r>
              <a:rPr lang="en-GB" dirty="0" err="1"/>
              <a:t>DreamHome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dirty="0"/>
              <a:t>Branch(</a:t>
            </a:r>
            <a:r>
              <a:rPr lang="en-GB" dirty="0" err="1"/>
              <a:t>branchNo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city, postcode, </a:t>
            </a:r>
            <a:r>
              <a:rPr lang="en-GB" dirty="0" err="1"/>
              <a:t>phoneNo</a:t>
            </a:r>
            <a:r>
              <a:rPr lang="en-GB" dirty="0"/>
              <a:t>)</a:t>
            </a:r>
          </a:p>
          <a:p>
            <a:r>
              <a:rPr lang="en-GB" dirty="0"/>
              <a:t>Here are the data definition requirements:</a:t>
            </a:r>
          </a:p>
          <a:p>
            <a:pPr lvl="1"/>
            <a:r>
              <a:rPr lang="en-GB" sz="2500" b="1" dirty="0" err="1"/>
              <a:t>branchNo</a:t>
            </a:r>
            <a:r>
              <a:rPr lang="en-GB" sz="2500" dirty="0"/>
              <a:t>: Character String, Size: 5, Required, PK</a:t>
            </a:r>
          </a:p>
          <a:p>
            <a:pPr lvl="1"/>
            <a:r>
              <a:rPr lang="en-GB" sz="2500" b="1" dirty="0" err="1"/>
              <a:t>streetAddress</a:t>
            </a:r>
            <a:r>
              <a:rPr lang="en-GB" sz="2500" dirty="0"/>
              <a:t>: Character String, Size: 30, Required</a:t>
            </a:r>
          </a:p>
          <a:p>
            <a:pPr lvl="1"/>
            <a:r>
              <a:rPr lang="en-GB" sz="2500" b="1" dirty="0"/>
              <a:t>city</a:t>
            </a:r>
            <a:r>
              <a:rPr lang="en-GB" sz="2500" dirty="0"/>
              <a:t>: Character String, Size: 20, Required</a:t>
            </a:r>
          </a:p>
          <a:p>
            <a:pPr lvl="1"/>
            <a:r>
              <a:rPr lang="en-GB" sz="2500" b="1" dirty="0"/>
              <a:t>postcode</a:t>
            </a:r>
            <a:r>
              <a:rPr lang="en-GB" sz="2500" dirty="0"/>
              <a:t>: Character String, Size 8, Required, Limit values to min length 6</a:t>
            </a:r>
          </a:p>
          <a:p>
            <a:pPr lvl="1"/>
            <a:r>
              <a:rPr lang="en-GB" sz="2500" b="1" dirty="0" err="1"/>
              <a:t>phoneNo</a:t>
            </a:r>
            <a:r>
              <a:rPr lang="en-GB" sz="2500" dirty="0"/>
              <a:t>: Character String, Size 12, Required</a:t>
            </a:r>
          </a:p>
          <a:p>
            <a:pPr lvl="1"/>
            <a:endParaRPr lang="en-GB" sz="2500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39834" y="6021288"/>
            <a:ext cx="2299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hlinkClick r:id="rId2"/>
              </a:rPr>
              <a:t>View on Moodle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892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5" name="Rectangle 4">
            <a:hlinkClick r:id="rId3" action="ppaction://hlinkfile"/>
          </p:cNvPr>
          <p:cNvSpPr/>
          <p:nvPr/>
        </p:nvSpPr>
        <p:spPr>
          <a:xfrm>
            <a:off x="611560" y="2276872"/>
            <a:ext cx="8424936" cy="4464496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114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Part I: Importing Data into the </a:t>
            </a:r>
            <a:r>
              <a:rPr lang="en-GB" dirty="0" err="1"/>
              <a:t>DreamHome</a:t>
            </a:r>
            <a:r>
              <a:rPr lang="en-GB" dirty="0"/>
              <a:t> Relational Database</a:t>
            </a:r>
          </a:p>
          <a:p>
            <a:r>
              <a:rPr lang="en-GB" dirty="0"/>
              <a:t>Part II: 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74875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), </a:t>
            </a:r>
            <a:r>
              <a:rPr lang="en-GB" sz="2900" b="1" u="sng" dirty="0">
                <a:solidFill>
                  <a:srgbClr val="808080"/>
                </a:solidFill>
                <a:latin typeface="Consolas" panose="020B0609020204030204" pitchFamily="49" charset="0"/>
              </a:rPr>
              <a:t>but …</a:t>
            </a:r>
            <a:endParaRPr lang="en-GB" sz="2900" b="1" u="sng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285293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11560" y="429309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1560" y="2924944"/>
            <a:ext cx="8424936" cy="72008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1560" y="4437112"/>
            <a:ext cx="8424936" cy="72008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260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10175</TotalTime>
  <Words>1192</Words>
  <Application>Microsoft Office PowerPoint</Application>
  <PresentationFormat>On-screen Show (4:3)</PresentationFormat>
  <Paragraphs>159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ALTER TABLE</vt:lpstr>
      <vt:lpstr>ALTER TABLE</vt:lpstr>
      <vt:lpstr>ALTER TABLE Examples</vt:lpstr>
      <vt:lpstr>ALTER TABLE Examples</vt:lpstr>
      <vt:lpstr>ALTER TABLE Examples</vt:lpstr>
      <vt:lpstr>DROP TABLE</vt:lpstr>
      <vt:lpstr>SQL DML</vt:lpstr>
      <vt:lpstr>Writing SQL Commands</vt:lpstr>
      <vt:lpstr>SQL Data Manipulation</vt:lpstr>
      <vt:lpstr>The INSERT Statement </vt:lpstr>
      <vt:lpstr>The INSERT Statement – Specifying Columns</vt:lpstr>
      <vt:lpstr>INSERT Statement</vt:lpstr>
      <vt:lpstr>Exercise: INSERT Statement</vt:lpstr>
      <vt:lpstr>Exercise: INSERT Statement</vt:lpstr>
      <vt:lpstr>Lab Exercise</vt:lpstr>
      <vt:lpstr>Exercise: INSERT Statement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1356</cp:revision>
  <cp:lastPrinted>2014-09-29T16:21:25Z</cp:lastPrinted>
  <dcterms:created xsi:type="dcterms:W3CDTF">2013-09-18T07:00:31Z</dcterms:created>
  <dcterms:modified xsi:type="dcterms:W3CDTF">2018-10-24T07:43:56Z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