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8" r:id="rId1"/>
    <p:sldMasterId id="2147483684" r:id="rId2"/>
  </p:sldMasterIdLst>
  <p:notesMasterIdLst>
    <p:notesMasterId r:id="rId15"/>
  </p:notesMasterIdLst>
  <p:sldIdLst>
    <p:sldId id="258" r:id="rId3"/>
    <p:sldId id="267" r:id="rId4"/>
    <p:sldId id="268" r:id="rId5"/>
    <p:sldId id="270" r:id="rId6"/>
    <p:sldId id="271" r:id="rId7"/>
    <p:sldId id="272" r:id="rId8"/>
    <p:sldId id="274" r:id="rId9"/>
    <p:sldId id="275" r:id="rId10"/>
    <p:sldId id="277" r:id="rId11"/>
    <p:sldId id="273" r:id="rId12"/>
    <p:sldId id="276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81535" autoAdjust="0"/>
  </p:normalViewPr>
  <p:slideViewPr>
    <p:cSldViewPr snapToGrid="0">
      <p:cViewPr varScale="1">
        <p:scale>
          <a:sx n="91" d="100"/>
          <a:sy n="91" d="100"/>
        </p:scale>
        <p:origin x="117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4D1EBB-7FDB-4D9C-990D-73E8B0641E6F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7EFB5D-60EE-4A6D-B7FF-16B258969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2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6857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Stages:</a:t>
            </a:r>
          </a:p>
          <a:p>
            <a:pPr marL="228600" indent="-228600">
              <a:buAutoNum type="arabicPeriod"/>
            </a:pPr>
            <a:r>
              <a:rPr lang="en-GB" dirty="0"/>
              <a:t>Identify (Nature, Scope, and Impact)</a:t>
            </a:r>
          </a:p>
          <a:p>
            <a:pPr marL="228600" indent="-228600">
              <a:buAutoNum type="arabicPeriod"/>
            </a:pPr>
            <a:r>
              <a:rPr lang="en-GB" dirty="0"/>
              <a:t>Gathering information (Environmental Analysis etc)</a:t>
            </a:r>
          </a:p>
          <a:p>
            <a:pPr marL="228600" indent="-228600">
              <a:buAutoNum type="arabicPeriod"/>
            </a:pPr>
            <a:r>
              <a:rPr lang="en-GB" dirty="0"/>
              <a:t>Analyse options (Grid analysis, CBA…)</a:t>
            </a:r>
          </a:p>
          <a:p>
            <a:pPr marL="228600" indent="-228600">
              <a:buAutoNum type="arabicPeriod"/>
            </a:pPr>
            <a:r>
              <a:rPr lang="en-GB" dirty="0"/>
              <a:t>Make a decision</a:t>
            </a:r>
          </a:p>
          <a:p>
            <a:pPr marL="228600" indent="-228600">
              <a:buAutoNum type="arabicPeriod"/>
            </a:pPr>
            <a:r>
              <a:rPr lang="en-GB" dirty="0"/>
              <a:t>Implement the decision (Monitor)</a:t>
            </a:r>
          </a:p>
          <a:p>
            <a:pPr marL="228600" indent="-228600">
              <a:buAutoNum type="arabicPeriod"/>
            </a:pPr>
            <a:r>
              <a:rPr lang="en-GB" dirty="0"/>
              <a:t>Evaluate outcomes</a:t>
            </a:r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will return to this process in the next session where the students will spend the session, practically applying it!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973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510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elements will shape how you think, act, and engage. By understanding these, we can construct effective compositions.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575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6B9FA5-6632-6304-4E04-E511924365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E9B234-B824-1DA8-5A89-A34B6AD725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506B16-D84B-1BD2-E7B0-CEB7042389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F2B56-A76E-C3C0-AE5E-24A6C35598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4770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Mark Graham Identifies a number of benefits here, professionally and personally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03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464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32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4000" dirty="0"/>
              <a:t>BMSK5011 Developing Workplace Critical Thinking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Session: 4</a:t>
            </a: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19181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4A5CD-A6DC-A42D-88F5-EB1202B71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Agenda (CT &amp; Decision-Making):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9F88E-7521-99CE-4420-0AC7B61C8B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Recap – What is Critical Thinking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Importance of CT in the Workplace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Decision-Making Process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Decision-making scenarios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Barriers to CT</a:t>
            </a:r>
          </a:p>
          <a:p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439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F2D1A-AF1E-9918-CE19-D2CF24838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Critical Thinking?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7E8053A-94F5-AFF1-1F1E-1C991A6E5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8" y="2881426"/>
            <a:ext cx="11176468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Does this show critical thinking? If so, Why?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person on a walk notices that it has suddenly become cool, thinks that it is probably going to rain, looks up and sees a dark cloud obscuring the sun, and quickens their steps.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						(Dewey, 1910 p6-10)</a:t>
            </a:r>
          </a:p>
        </p:txBody>
      </p:sp>
    </p:spTree>
    <p:extLst>
      <p:ext uri="{BB962C8B-B14F-4D97-AF65-F5344CB8AC3E}">
        <p14:creationId xmlns:p14="http://schemas.microsoft.com/office/powerpoint/2010/main" val="2229949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86B805-02A0-A206-40B7-1703582CF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224F3-5290-48D3-5E9E-CE9709C85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components of Critical Thinking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946CDB0-1494-BE9C-258C-A574BCCBE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7773" y="3125719"/>
            <a:ext cx="3740953" cy="3651349"/>
          </a:xfrm>
        </p:spPr>
        <p:txBody>
          <a:bodyPr/>
          <a:lstStyle/>
          <a:p>
            <a:r>
              <a:rPr lang="en-GB" dirty="0"/>
              <a:t>Analysis</a:t>
            </a:r>
          </a:p>
          <a:p>
            <a:r>
              <a:rPr lang="en-GB" dirty="0"/>
              <a:t>Evaluation</a:t>
            </a:r>
          </a:p>
          <a:p>
            <a:r>
              <a:rPr lang="en-GB" dirty="0"/>
              <a:t>Inference</a:t>
            </a:r>
          </a:p>
          <a:p>
            <a:r>
              <a:rPr lang="en-GB" dirty="0"/>
              <a:t>Explanation</a:t>
            </a:r>
          </a:p>
          <a:p>
            <a:r>
              <a:rPr lang="en-GB" dirty="0"/>
              <a:t>Self-regulation</a:t>
            </a:r>
          </a:p>
        </p:txBody>
      </p:sp>
      <p:pic>
        <p:nvPicPr>
          <p:cNvPr id="9" name="Picture 8" descr="A person with a beard and a beard with gears coming out of his head&#10;&#10;Description automatically generated">
            <a:extLst>
              <a:ext uri="{FF2B5EF4-FFF2-40B4-BE49-F238E27FC236}">
                <a16:creationId xmlns:a16="http://schemas.microsoft.com/office/drawing/2014/main" id="{3D9F22F2-4C75-E330-3B88-784035D7A4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1684" y="2534902"/>
            <a:ext cx="6765758" cy="3805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26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48266-4AAB-D8CF-7A6B-71AD883A9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19215-0143-E106-BB5C-4C2AD1B94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the workplace…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2CDFEA-E7EF-01D7-117D-509C221D3795}"/>
              </a:ext>
            </a:extLst>
          </p:cNvPr>
          <p:cNvSpPr txBox="1"/>
          <p:nvPr/>
        </p:nvSpPr>
        <p:spPr>
          <a:xfrm>
            <a:off x="2874280" y="3429000"/>
            <a:ext cx="5611660" cy="2597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Improved Problem-Solving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333333"/>
                </a:solidFill>
                <a:latin typeface="Arial" panose="020B0604020202020204" pitchFamily="34" charset="0"/>
              </a:rPr>
              <a:t>Better Decision-Making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333333"/>
                </a:solidFill>
                <a:latin typeface="Arial" panose="020B0604020202020204" pitchFamily="34" charset="0"/>
              </a:rPr>
              <a:t>Enhanced Creativity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333333"/>
                </a:solidFill>
                <a:latin typeface="Arial" panose="020B0604020202020204" pitchFamily="34" charset="0"/>
              </a:rPr>
              <a:t>Increased Efficiency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CC601D9-D70C-E442-C22A-2BDE91B27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746490"/>
            <a:ext cx="11594969" cy="66680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Why is it important? What benefits can be achieved?</a:t>
            </a:r>
          </a:p>
        </p:txBody>
      </p:sp>
    </p:spTree>
    <p:extLst>
      <p:ext uri="{BB962C8B-B14F-4D97-AF65-F5344CB8AC3E}">
        <p14:creationId xmlns:p14="http://schemas.microsoft.com/office/powerpoint/2010/main" val="71347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2C80D3-928D-4DF4-7EBA-4467DE663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6A82E-537D-BDDC-0AA8-435F397B8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Decision-Making process &amp; how CT enhances it…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F3B374-7069-ECD3-D4B4-B2BA45E77DC8}"/>
              </a:ext>
            </a:extLst>
          </p:cNvPr>
          <p:cNvSpPr txBox="1"/>
          <p:nvPr/>
        </p:nvSpPr>
        <p:spPr>
          <a:xfrm>
            <a:off x="862230" y="3192480"/>
            <a:ext cx="10110569" cy="658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What are the steps/stages in the decision-making process?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4849B8-B3B3-6D98-532B-7827FF52C960}"/>
              </a:ext>
            </a:extLst>
          </p:cNvPr>
          <p:cNvSpPr txBox="1"/>
          <p:nvPr/>
        </p:nvSpPr>
        <p:spPr>
          <a:xfrm>
            <a:off x="2782302" y="3988334"/>
            <a:ext cx="6602329" cy="1709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Think back to your Problem-solving module: the report, what was the flow?</a:t>
            </a:r>
          </a:p>
          <a:p>
            <a:pPr>
              <a:lnSpc>
                <a:spcPct val="150000"/>
              </a:lnSpc>
            </a:pPr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Take some time, to think about, and document the process flow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75297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1D43F-E010-5096-B7A1-982458F09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951708"/>
            <a:ext cx="11594969" cy="1325563"/>
          </a:xfrm>
        </p:spPr>
        <p:txBody>
          <a:bodyPr/>
          <a:lstStyle/>
          <a:p>
            <a:r>
              <a:rPr lang="en-GB" dirty="0"/>
              <a:t>Scenarios!!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BD37E-F1CD-0B39-7774-76A10A369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340002"/>
            <a:ext cx="11594969" cy="3651349"/>
          </a:xfrm>
        </p:spPr>
        <p:txBody>
          <a:bodyPr/>
          <a:lstStyle/>
          <a:p>
            <a:r>
              <a:rPr lang="en-GB" dirty="0"/>
              <a:t> You will be split into groups, and given scenarios to explore:</a:t>
            </a:r>
          </a:p>
          <a:p>
            <a:endParaRPr lang="en-GB" dirty="0"/>
          </a:p>
          <a:p>
            <a:pPr lvl="1"/>
            <a:r>
              <a:rPr lang="en-GB" dirty="0"/>
              <a:t>Discuss the challenges that may be faced and answer the questions.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There will be additional questions asked by your lecturer</a:t>
            </a:r>
          </a:p>
        </p:txBody>
      </p:sp>
    </p:spTree>
    <p:extLst>
      <p:ext uri="{BB962C8B-B14F-4D97-AF65-F5344CB8AC3E}">
        <p14:creationId xmlns:p14="http://schemas.microsoft.com/office/powerpoint/2010/main" val="3549867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782B0-FC89-F6D2-958B-6B219A77E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2881426"/>
            <a:ext cx="11594969" cy="1325563"/>
          </a:xfrm>
        </p:spPr>
        <p:txBody>
          <a:bodyPr/>
          <a:lstStyle/>
          <a:p>
            <a:r>
              <a:rPr lang="en-GB" dirty="0"/>
              <a:t>How can personal Beliefs, Values, and Attitudes shape the team dynamics? </a:t>
            </a:r>
          </a:p>
        </p:txBody>
      </p:sp>
    </p:spTree>
    <p:extLst>
      <p:ext uri="{BB962C8B-B14F-4D97-AF65-F5344CB8AC3E}">
        <p14:creationId xmlns:p14="http://schemas.microsoft.com/office/powerpoint/2010/main" val="424023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EFB70-58D8-E300-8B53-4D6DE7C320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bout Belbin — Smartt Strategies — Smartt Strategies">
            <a:extLst>
              <a:ext uri="{FF2B5EF4-FFF2-40B4-BE49-F238E27FC236}">
                <a16:creationId xmlns:a16="http://schemas.microsoft.com/office/drawing/2014/main" id="{017990C3-EE4A-6224-E61E-05EC1562A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930" y="1281517"/>
            <a:ext cx="9610397" cy="5439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16032F-8408-7831-6ED1-DFAEC6F7F1AA}"/>
              </a:ext>
            </a:extLst>
          </p:cNvPr>
          <p:cNvSpPr txBox="1"/>
          <p:nvPr/>
        </p:nvSpPr>
        <p:spPr>
          <a:xfrm rot="16200000">
            <a:off x="-2208635" y="2780463"/>
            <a:ext cx="593908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800" dirty="0"/>
              <a:t>BELBIN</a:t>
            </a:r>
          </a:p>
        </p:txBody>
      </p:sp>
    </p:spTree>
    <p:extLst>
      <p:ext uri="{BB962C8B-B14F-4D97-AF65-F5344CB8AC3E}">
        <p14:creationId xmlns:p14="http://schemas.microsoft.com/office/powerpoint/2010/main" val="3688337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AD9EB-4D0D-0300-D635-4330AF61E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96978" y="1062426"/>
            <a:ext cx="11594969" cy="1325563"/>
          </a:xfrm>
        </p:spPr>
        <p:txBody>
          <a:bodyPr/>
          <a:lstStyle/>
          <a:p>
            <a:pPr algn="ctr"/>
            <a:r>
              <a:rPr lang="en-GB" dirty="0"/>
              <a:t>Overcoming Barriers to Critical Thinking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AB2F6A-3A04-48E0-9404-83EDB330A3DD}"/>
              </a:ext>
            </a:extLst>
          </p:cNvPr>
          <p:cNvSpPr txBox="1"/>
          <p:nvPr/>
        </p:nvSpPr>
        <p:spPr>
          <a:xfrm>
            <a:off x="841248" y="2474976"/>
            <a:ext cx="1003401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Common Barriers:</a:t>
            </a:r>
          </a:p>
          <a:p>
            <a:endParaRPr lang="en-GB" sz="20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Cognitive Biases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Values, attitudes, and beliefs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Lack of information…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3CD90F-4A58-52A4-282A-DE7340EB3ED9}"/>
              </a:ext>
            </a:extLst>
          </p:cNvPr>
          <p:cNvSpPr txBox="1"/>
          <p:nvPr/>
        </p:nvSpPr>
        <p:spPr>
          <a:xfrm>
            <a:off x="4657344" y="5110960"/>
            <a:ext cx="7034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So, what can we do to overcome these barriers?</a:t>
            </a:r>
          </a:p>
        </p:txBody>
      </p:sp>
    </p:spTree>
    <p:extLst>
      <p:ext uri="{BB962C8B-B14F-4D97-AF65-F5344CB8AC3E}">
        <p14:creationId xmlns:p14="http://schemas.microsoft.com/office/powerpoint/2010/main" val="192655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19C42-DAC8-0D1D-3EB3-A419F5C55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27C554-4906-6A10-5113-4D2F494C0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recapped over ‘what is CT?’</a:t>
            </a:r>
          </a:p>
          <a:p>
            <a:r>
              <a:rPr lang="en-GB" dirty="0"/>
              <a:t>Looked at the decision-making process, barriers</a:t>
            </a:r>
          </a:p>
          <a:p>
            <a:r>
              <a:rPr lang="en-GB" dirty="0"/>
              <a:t>Explored scenarios through role-play</a:t>
            </a:r>
          </a:p>
          <a:p>
            <a:endParaRPr lang="en-GB" dirty="0"/>
          </a:p>
          <a:p>
            <a:r>
              <a:rPr lang="en-GB" dirty="0"/>
              <a:t>Next session, we will practically apply the problem-solving process to lead to innovative outcomes.</a:t>
            </a:r>
          </a:p>
        </p:txBody>
      </p:sp>
    </p:spTree>
    <p:extLst>
      <p:ext uri="{BB962C8B-B14F-4D97-AF65-F5344CB8AC3E}">
        <p14:creationId xmlns:p14="http://schemas.microsoft.com/office/powerpoint/2010/main" val="41061594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404C1-1771-A92E-A8FE-4149062DA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A541A-DBCF-B9BF-3A46-5D6B28567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Dewey, J. (1910) How We think. Boston: D.C</a:t>
            </a:r>
            <a:r>
              <a:rPr lang="en-GB" b="0" i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., Heath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454405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427</Words>
  <Application>Microsoft Office PowerPoint</Application>
  <PresentationFormat>Widescreen</PresentationFormat>
  <Paragraphs>70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Calibri Light</vt:lpstr>
      <vt:lpstr>UWTSD Text 2</vt:lpstr>
      <vt:lpstr>3_Title Slide 1</vt:lpstr>
      <vt:lpstr>   BMSK5011 Developing Workplace Critical Thinking  Session: 4  </vt:lpstr>
      <vt:lpstr>Agenda (CT &amp; Decision-Making):</vt:lpstr>
      <vt:lpstr>What is Critical Thinking?</vt:lpstr>
      <vt:lpstr>Core components of Critical Thinking</vt:lpstr>
      <vt:lpstr>In the workplace…</vt:lpstr>
      <vt:lpstr>Decision-Making process &amp; how CT enhances it…</vt:lpstr>
      <vt:lpstr>Scenarios!!</vt:lpstr>
      <vt:lpstr>How can personal Beliefs, Values, and Attitudes shape the team dynamics? </vt:lpstr>
      <vt:lpstr>PowerPoint Presentation</vt:lpstr>
      <vt:lpstr>Overcoming Barriers to Critical Thinking</vt:lpstr>
      <vt:lpstr>Summary: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71</cp:revision>
  <dcterms:created xsi:type="dcterms:W3CDTF">2024-11-04T09:28:33Z</dcterms:created>
  <dcterms:modified xsi:type="dcterms:W3CDTF">2026-01-15T16:35:40Z</dcterms:modified>
</cp:coreProperties>
</file>