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/>
    </p:cSldViewPr>
  </p:slideViewPr>
  <p:notesTextViewPr>
    <p:cViewPr>
      <p:scale>
        <a:sx n="1" d="1"/>
        <a:sy n="1" d="1"/>
      </p:scale>
      <p:origin x="0" y="-508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4DCA20-323B-4895-98F9-25BD321C652C}" type="datetimeFigureOut">
              <a:rPr lang="en-IN" smtClean="0"/>
              <a:t>08-08-2026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BD87B3-6DFF-4818-BE81-C12D6A8C8DE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17682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sz="14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name is Ayushi Kapatel, and my proposed doctoral study is titled </a:t>
            </a:r>
            <a:r>
              <a:rPr lang="en-IN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Role of AI Competencies in Enhancing Customer Satisfaction and Continuance Intention towards AI-Enabled Digital Banking Services in India. </a:t>
            </a: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study focuses on three main constructs: AI competencies, customer satisfaction and continuance intention. My interest is in understanding whether customers’ ability to understand and engage with AI-enabled banking services can influence how satisfied they are and whether they continue using those services. In this presentation, I will explain how the topic developed through my DBA journey, the research problem and gap, the philosophical foundation of the study, the methodology, the conceptual framework and the expected contribution.</a:t>
            </a:r>
          </a:p>
          <a:p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BD87B3-6DFF-4818-BE81-C12D6A8C8DE0}" type="slidenum">
              <a:rPr lang="en-IN" smtClean="0"/>
              <a:t>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553985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interest in this area did not start directly with AI competencies. It started more broadly with banking, customer experience and digital services.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Personally, I was interested in how customers interact with digital banking in everyday life. Professionally, I was also interested in how technology is changing service delivery and the relationship between banks and customers. When I entered the DBA, these interests became more academic. Through the different terms, especially the literature review, I started to understand where there was already a lot of research and where there was more room for development.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That is how the topic gradually moved towards AI-enabled banking and, more specifically, towards AI competencies, customer satisfaction and continuance intention in India</a:t>
            </a:r>
          </a:p>
          <a:p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BD87B3-6DFF-4818-BE81-C12D6A8C8DE0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955098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presentation follows the same journey that led to the final research plan. I will first explain the research story and how the topic developed. Then I will discuss the research problem, literature gap, aim and objectives. After that, I will explain Thomas Kuhn’s concept of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paradigm and how I use it to understand research refinement, rather than to claim</a:t>
            </a: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that my study represents a complete paradigm shift. I will then explain the research philosophy, the philosophical assumptions and the research methodology. Finally, I will present the conceptual framework, expected contribution and the next stage of the doctoral research.</a:t>
            </a:r>
          </a:p>
          <a:p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BD87B3-6DFF-4818-BE81-C12D6A8C8DE0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011541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I started the DBA, my research interest was quite broad. I was mainly interested in digital banking and customer experience.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During Term 1, my thinking focused more on customer satisfaction and traditional digital banking adoption.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Term 2, the critical literature review became an important turning point. I found that constructs such as perceived usefulness, perceived ease of use, trust and satisfaction had already been widely studied in digital banking research.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That made me question whether simply repeating those variables would provide enough originality for doctoral research.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So, in Term 3, I refined the topic towards AI competencies as a more contemporary construct, while keeping customer satisfaction and continuance intention as important customer outcomes.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is how the topic became more focused and researchable</a:t>
            </a:r>
          </a:p>
          <a:p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BD87B3-6DFF-4818-BE81-C12D6A8C8DE0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850434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main research problem comes from the difference between how quickly AI-enabled banking is developing and how much we understand about customers’ ability to engage with these services.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large amount of digital banking research still focuses on traditional adoption factors such as trust, usefulness, ease of use and service quality.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However, AI-enabled banking may require customers to understand and interact with increasingly intelligent systems in a different way.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is where AI competencies become important.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selected India as the context because digital banking is developing rapidly there and AI-enabled financial services are becoming increasingly relevant.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So, the key issue is not simply whether customers adopt digital banking, but whether their AI-related competencies influence satisfaction and continued use.</a:t>
            </a:r>
          </a:p>
          <a:p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BD87B3-6DFF-4818-BE81-C12D6A8C8DE0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468960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main aim of the study is to examine the influence of AI competencies on customer satisfaction and continuance intention towards AI-enabled digital banking services in India.</a:t>
            </a:r>
          </a:p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first objective looks at the relationship between AI competencies and customer satisfaction.</a:t>
            </a:r>
          </a:p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second examines the relationship between AI competencies and continuance intention.</a:t>
            </a:r>
          </a:p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third objective focuses on the relationship between customer satisfaction and continuance intention.</a:t>
            </a:r>
          </a:p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final objective is to develop and evaluate an integrated conceptual framework that brings these relationships together.</a:t>
            </a:r>
          </a:p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objectives are directly linked to the conceptual model, which helps maintain consistency between what I want to study, what I plan to measure and how the research will later be analysed</a:t>
            </a:r>
          </a:p>
          <a:p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BD87B3-6DFF-4818-BE81-C12D6A8C8DE0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869778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literature review helped me move from a broad topic to a more specific research gap.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existing literature shows that AI is becoming increasingly important in digital banking and that customer satisfaction and continuance intention are already recognised as important outcomes.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However, many studies still focus mainly on traditional adoption variables, trust and service quality.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 found less developed was the role of AI competencies, particularly when connected with satisfaction and continuance intention in the Indian context.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So, the gap is not that AI or digital banking have never been studied. The gap is more specific.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study brings AI competencies, customer satisfaction and continuance intention together in one framework and examines them within AI-enabled digital banking in India.</a:t>
            </a:r>
          </a:p>
          <a:p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BD87B3-6DFF-4818-BE81-C12D6A8C8DE0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382572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Kuhn explains a paradigm as a shared way of thinking within a research community. It includes accepted assumptions, standards and ways of investigating problems.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Within an established paradigm, researchers normally work through what Kuhn calls normal science.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 time, new issues or anomalies may lead to refinement and, in some cases, a wider paradigm shift.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my own research, I do not claim that I am creating a new paradigm.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use Kuhn more carefully to explain the development of my research thinking. I remain within the wider digital banking research tradition, but I have refined the construct focus from traditional adoption variables towards AI competencies.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So, Kuhn helps me explain the evolution of the research rather than forcing the idea of a full paradigm shift</a:t>
            </a:r>
          </a:p>
          <a:p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BD87B3-6DFF-4818-BE81-C12D6A8C8DE0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262430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selected positivism because the study is based on measurable variables and relationships.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competencies, customer satisfaction and continuance intention are all treated as constructs that can be operationalised and measured.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purpose is to collect numerical evidence and examine whether relationships exist between these variables.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fits a positivist position because the study focuses on objective measurement rather than primarily exploring individual subjective meanings.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also fits the deductive approach because the proposed relationships are informed by the literature before data collection begins.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So, positivism is not simply a personal preference. It is selected because it is consistent with the research aim, variables and planned quantitative design</a:t>
            </a:r>
          </a:p>
          <a:p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BD87B3-6DFF-4818-BE81-C12D6A8C8DE0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3320870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philosophical position of the study can be explained through ontology, epistemology and axiology.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Ontologically, I take an objectivist position. This means that AI competencies, customer satisfaction and continuance intention are treated as measurable phenomena that exist independently of my own interpretation.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Epistemologically, I rely on empirical evidence. Knowledge will be generated through data collected systematically from respondents.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Axiologically, I aim to minimise my own influence on the research process. Standardised data collection and statistical analysis help support this position.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assumptions are connected. Together, they support the positivist philosophy and explain why a deductive quantitative approach is appropriate for this study.</a:t>
            </a:r>
          </a:p>
          <a:p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BD87B3-6DFF-4818-BE81-C12D6A8C8DE0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725040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methodology follows logically from the philosophical position.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study adopts a deductive approach because it begins with relationships identified from the literature and then moves towards empirical investigation.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methodology is quantitative, and I plan to collect primary data through a structured questionnaire from users of AI-enabled digital banking services in India.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Convenience sampling is proposed as a practical method of accessing relevant participants. I recognise that this has limitations, especially for generalisability, and I will acknowledge this clearly.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data will be analysed statistically using SPSS.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Ethical considerations will include informed consent, voluntary participation, privacy and confidentiality.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key point is that the philosophy, approach, method and analysis are aligned</a:t>
            </a:r>
          </a:p>
          <a:p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BD87B3-6DFF-4818-BE81-C12D6A8C8DE0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2137870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conceptual framework shows the main relationships proposed in the study.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competencies are the independent variable. In this research, they relate to customers’ ability to understand and engage with AI-enabled banking services.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 satisfaction is positioned as the mediating variable. It represents the customer’s evaluation of their experience with those services.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Continuance intention is the dependent variable and represents the intention to continue using AI-enabled digital banking services.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framework proposes that AI competencies may influence continuance intention directly and also indirectly through customer satisfaction.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whole model is examined within the Indian AI-enabled digital banking context.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framework gives the study a clear structure for the later empirical stage.</a:t>
            </a:r>
          </a:p>
          <a:p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BD87B3-6DFF-4818-BE81-C12D6A8C8DE0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41800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expected contribution of the study is both academic and practical.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Academically, the research aims to extend understanding of AI competencies within digital banking and to provide evidence about how they relate to customer satisfaction and continuance intention.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Practically, the findings may help banks understand whether customer competencies affect the experience and continued use of AI-enabled services.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could be useful when designing customer-centred digital banking strategies.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next stage of the research will involve questionnaire development, ethical approval, data collection and statistical analysis.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Overall, the study aims to provide a clearer understanding of how AI competencies may influence customer outcomes in AI-enabled digital banking in India.</a:t>
            </a:r>
          </a:p>
          <a:p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BD87B3-6DFF-4818-BE81-C12D6A8C8DE0}" type="slidenum">
              <a:rPr lang="en-IN" smtClean="0"/>
              <a:t>13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8643610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are the main academic and methodological sources that informed the presentation and the development of the research plan.”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That is enough. Do not explain them individually.</a:t>
            </a:r>
          </a:p>
          <a:p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BD87B3-6DFF-4818-BE81-C12D6A8C8DE0}" type="slidenum">
              <a:rPr lang="en-IN" smtClean="0"/>
              <a:t>14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1362364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selected AI competencies because traditional digital banking variables such as perceived usefulness, ease of use and trust are already well established.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literature review showed me that simply repeating those variables would offer limited development.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competencies provide a more contemporary focus linked directly to the growing role of artificial intelligence in banking.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India is also relevant because of the rapid development of digital banking and AI-enabled services.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So, the originality comes from the combination of the construct, the relationships being examined and the specific research context.</a:t>
            </a:r>
          </a:p>
          <a:p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BD87B3-6DFF-4818-BE81-C12D6A8C8DE0}" type="slidenum">
              <a:rPr lang="en-IN" smtClean="0"/>
              <a:t>15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0747717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main reason for these methodological choices is coherence.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Positivism fits the study because the variables are treated as measurable.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Deduction fits because the relationships are informed by existing literature.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quantitative methodology then allows those relationships to be examined statistically.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SPSS provides a systematic way to analyse the collected numerical data.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So, the philosophy, approach, methodology and analysis are not separate decisions. They support each other and are aligned with the research aim</a:t>
            </a:r>
          </a:p>
          <a:p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BD87B3-6DFF-4818-BE81-C12D6A8C8DE0}" type="slidenum">
              <a:rPr lang="en-IN" smtClean="0"/>
              <a:t>16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6155989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One limitation is the use of convenience sampling, because it may reduce the generalisability of the findings to the wider Indian banking population.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will acknowledge this clearly rather than making claims beyond what the data can support.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also plan to use clear inclusion criteria, a standardised questionnaire and appropriate ethical procedures.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aim is to make the study rigorous while also keeping it practically feasible for the doctoral research.</a:t>
            </a:r>
          </a:p>
          <a:p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BD87B3-6DFF-4818-BE81-C12D6A8C8DE0}" type="slidenum">
              <a:rPr lang="en-IN" smtClean="0"/>
              <a:t>17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876112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C81C0-FA71-7173-54E8-910A8907B5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34F0C6-27D9-E5F8-86D7-CFA7231D43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CDB40A-0633-05AA-F9F1-2D59D2E8AC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93AE1-1CBE-4519-A9C1-42E5896D1E1E}" type="datetimeFigureOut">
              <a:rPr lang="en-IN" smtClean="0"/>
              <a:t>08-08-2026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62510A-FA71-154D-5FB3-5FF8349684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38ED6-2F9C-1978-FCBC-984DDA3DDC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93BD-7935-4B76-B13B-7E1B7C9AF73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57479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234D6-77C3-23E6-F176-9022C4EDF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C9254-72FC-F9B1-5B62-F75D56424D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6BCB23-2349-EF6E-2640-D676FD355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93AE1-1CBE-4519-A9C1-42E5896D1E1E}" type="datetimeFigureOut">
              <a:rPr lang="en-IN" smtClean="0"/>
              <a:t>08-08-2026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8EE4C5-42EB-524F-BACD-AD0EB32434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7A4A36-CD88-AFDA-F2F3-3F80DBF257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93BD-7935-4B76-B13B-7E1B7C9AF73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876638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7FA13-0D0F-15F6-C556-D3B6C30ACD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A57A0D-D919-A19D-D2E8-7B700948F2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BC8F82-4B86-E9AE-1F93-DE3F2A4793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93AE1-1CBE-4519-A9C1-42E5896D1E1E}" type="datetimeFigureOut">
              <a:rPr lang="en-IN" smtClean="0"/>
              <a:t>08-08-2026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3F81BD-D914-D3D0-16FC-47AC67969A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F6592B-7F6C-AE1D-13B6-C44A9EC48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93BD-7935-4B76-B13B-7E1B7C9AF73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70827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1DD20-12A4-26C2-1DBF-F7CC5FD005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076BB-693A-9FE8-B9A8-FCFBD179EE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6D6ACE-26CE-AC06-C86A-13D13A88DD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BC058F-0C9B-2926-9368-6775CB739E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93AE1-1CBE-4519-A9C1-42E5896D1E1E}" type="datetimeFigureOut">
              <a:rPr lang="en-IN" smtClean="0"/>
              <a:t>08-08-2026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29129F-A716-961D-FD6D-C4296D4673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75CA7A-CAE0-E8AD-9515-8855E705B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93BD-7935-4B76-B13B-7E1B7C9AF73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308292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328802-B2B1-5E78-695A-C5635EC08B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A1AB74-F26B-00EA-FB82-D3A4FEF27F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029C62-F95F-EA53-69DD-D89BA62608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A7C22AF-9EA7-D1A9-6779-479BA93817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4D83FE-2EF1-A261-F466-ABFDC73A54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643E476-4C4A-826A-D3C5-7377FD4218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93AE1-1CBE-4519-A9C1-42E5896D1E1E}" type="datetimeFigureOut">
              <a:rPr lang="en-IN" smtClean="0"/>
              <a:t>08-08-2026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44D90A-6AC0-6FC9-D3F3-3F6793C7D0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ED2DA33-AE31-AAFB-0276-B873E24DD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93BD-7935-4B76-B13B-7E1B7C9AF73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893867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4EC10A-203B-85AA-53B4-8A60660E68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93ED16-674F-0DDE-ECA8-1B851EA8A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93AE1-1CBE-4519-A9C1-42E5896D1E1E}" type="datetimeFigureOut">
              <a:rPr lang="en-IN" smtClean="0"/>
              <a:t>08-08-2026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BD9F20-5D16-F7B2-5A81-CE9207ED2B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2785C5-7567-EA93-DD3C-FE24DB7F6A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93BD-7935-4B76-B13B-7E1B7C9AF73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740864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1BA1100-2EDF-CB3A-6B12-AEE8DACC6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93AE1-1CBE-4519-A9C1-42E5896D1E1E}" type="datetimeFigureOut">
              <a:rPr lang="en-IN" smtClean="0"/>
              <a:t>08-08-2026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A4B23BC-CB21-BBDB-918E-43DD17E753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A28271-640C-CFF6-23A7-775345E5DA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93BD-7935-4B76-B13B-7E1B7C9AF73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174715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CD6E5-55DE-DF69-46A1-18B4392670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4F1486-8B58-E8A9-F988-4AFD55DE1D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2EA482-985F-F526-A816-49CB176471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E3F172-2F3B-3D32-4AE1-30C595DD4E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93AE1-1CBE-4519-A9C1-42E5896D1E1E}" type="datetimeFigureOut">
              <a:rPr lang="en-IN" smtClean="0"/>
              <a:t>08-08-2026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A61177-A39E-56B7-20B1-BFAF6D8C51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D429CF-7195-761A-7F6F-132BE2FE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93BD-7935-4B76-B13B-7E1B7C9AF73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283192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69662-7156-ABD6-FC45-DA780E6034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ACC602F-B255-E2AB-6867-CE1E3B160F5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F2548-1936-E9A5-FE84-717CFEB3B7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EF5B37-2137-6ADF-A7C2-413B485482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93AE1-1CBE-4519-A9C1-42E5896D1E1E}" type="datetimeFigureOut">
              <a:rPr lang="en-IN" smtClean="0"/>
              <a:t>08-08-2026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291CDC-8BDB-1931-79DE-C1107329BE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9232E9-6AD1-4135-575A-3D66F8447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93BD-7935-4B76-B13B-7E1B7C9AF73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72961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94F61A-7067-B93D-0976-EE4683A55B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227988-7141-6548-B772-8644DA5508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7DC443-077E-B110-E7CD-539747D497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93AE1-1CBE-4519-A9C1-42E5896D1E1E}" type="datetimeFigureOut">
              <a:rPr lang="en-IN" smtClean="0"/>
              <a:t>08-08-2026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638571-10D5-3725-B6C9-EB7E3C621C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70178E-B8BF-061D-E713-8A8FCE396E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93BD-7935-4B76-B13B-7E1B7C9AF73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959634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2732FF-252E-F9E0-9157-3EF20ADB8D7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6ACCCA-E450-F03C-5956-ACCF454D80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BAE9C3-FC5A-3DAB-F52D-05917ECC94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93AE1-1CBE-4519-A9C1-42E5896D1E1E}" type="datetimeFigureOut">
              <a:rPr lang="en-IN" smtClean="0"/>
              <a:t>08-08-2026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E5F937-35A3-3C5A-69F5-15B020D21B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D482D9-5806-9D80-3CF9-9C093EEFE4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93BD-7935-4B76-B13B-7E1B7C9AF73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144413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884427A-7BF4-D145-8898-DF83ACB97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304949-7730-9392-4117-8C31D38A7E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1D3801-76EB-1396-A9CD-65BE33D5513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2A93AE1-1CBE-4519-A9C1-42E5896D1E1E}" type="datetimeFigureOut">
              <a:rPr lang="en-IN" smtClean="0"/>
              <a:t>08-08-2026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A8326F-80F9-0918-5178-A2A8890C18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CA5D37-12A4-A62B-C404-E149CAEB4B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0E793BD-7935-4B76-B13B-7E1B7C9AF73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014442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324D0-CDF2-1D95-41CC-2731CAD6F6F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8D570E-066E-9015-54F8-DA715CE3935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hape 0">
            <a:extLst>
              <a:ext uri="{FF2B5EF4-FFF2-40B4-BE49-F238E27FC236}">
                <a16:creationId xmlns:a16="http://schemas.microsoft.com/office/drawing/2014/main" id="{D6B0FD3C-E355-6127-8BEF-7A2637898841}"/>
              </a:ext>
            </a:extLst>
          </p:cNvPr>
          <p:cNvSpPr/>
          <p:nvPr/>
        </p:nvSpPr>
        <p:spPr>
          <a:xfrm>
            <a:off x="9144" y="18288"/>
            <a:ext cx="12191400" cy="6857640"/>
          </a:xfrm>
          <a:prstGeom prst="rect">
            <a:avLst/>
          </a:prstGeom>
          <a:solidFill>
            <a:srgbClr val="12264A"/>
          </a:solidFill>
          <a:ln w="12700">
            <a:solidFill>
              <a:srgbClr val="12264A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algn="ctr">
              <a:tabLst>
                <a:tab pos="0" algn="l"/>
              </a:tabLst>
            </a:pPr>
            <a:endParaRPr lang="en-US" b="1" dirty="0">
              <a:solidFill>
                <a:srgbClr val="FFFFFF"/>
              </a:solidFill>
            </a:endParaRPr>
          </a:p>
          <a:p>
            <a:pPr algn="ctr">
              <a:tabLst>
                <a:tab pos="0" algn="l"/>
              </a:tabLst>
            </a:pPr>
            <a:endParaRPr lang="en-US" b="1" dirty="0">
              <a:solidFill>
                <a:srgbClr val="FFFFFF"/>
              </a:solidFill>
            </a:endParaRPr>
          </a:p>
          <a:p>
            <a:pPr algn="ctr">
              <a:tabLst>
                <a:tab pos="0" algn="l"/>
              </a:tabLst>
            </a:pPr>
            <a:endParaRPr lang="en-US" b="1" dirty="0">
              <a:solidFill>
                <a:srgbClr val="FFFFFF"/>
              </a:solidFill>
            </a:endParaRPr>
          </a:p>
          <a:p>
            <a:pPr algn="ctr">
              <a:tabLst>
                <a:tab pos="0" algn="l"/>
              </a:tabLst>
            </a:pPr>
            <a:endParaRPr lang="en-US" b="1" dirty="0">
              <a:solidFill>
                <a:srgbClr val="FFFFFF"/>
              </a:solidFill>
            </a:endParaRPr>
          </a:p>
          <a:p>
            <a:pPr algn="ctr">
              <a:tabLst>
                <a:tab pos="0" algn="l"/>
              </a:tabLst>
            </a:pPr>
            <a:endParaRPr lang="en-US" b="1" dirty="0">
              <a:solidFill>
                <a:srgbClr val="FFFFFF"/>
              </a:solidFill>
            </a:endParaRPr>
          </a:p>
          <a:p>
            <a:pPr algn="ctr">
              <a:tabLst>
                <a:tab pos="0" algn="l"/>
              </a:tabLst>
            </a:pPr>
            <a:endParaRPr lang="en-US" b="1" dirty="0">
              <a:solidFill>
                <a:srgbClr val="FFFFFF"/>
              </a:solidFill>
            </a:endParaRPr>
          </a:p>
          <a:p>
            <a:pPr algn="ctr">
              <a:tabLst>
                <a:tab pos="0" algn="l"/>
              </a:tabLst>
            </a:pPr>
            <a:endParaRPr lang="en-US" b="1" dirty="0">
              <a:solidFill>
                <a:srgbClr val="FFFFFF"/>
              </a:solidFill>
            </a:endParaRPr>
          </a:p>
          <a:p>
            <a:pPr algn="ctr">
              <a:tabLst>
                <a:tab pos="0" algn="l"/>
              </a:tabLst>
            </a:pPr>
            <a:endParaRPr lang="en-US" b="1" dirty="0">
              <a:solidFill>
                <a:srgbClr val="FFFFFF"/>
              </a:solidFill>
            </a:endParaRPr>
          </a:p>
          <a:p>
            <a:pPr algn="ctr">
              <a:tabLst>
                <a:tab pos="0" algn="l"/>
              </a:tabLst>
            </a:pPr>
            <a:endParaRPr lang="en-US" b="1" dirty="0">
              <a:solidFill>
                <a:srgbClr val="FFFFFF"/>
              </a:solidFill>
            </a:endParaRPr>
          </a:p>
          <a:p>
            <a:pPr algn="ctr">
              <a:tabLst>
                <a:tab pos="0" algn="l"/>
              </a:tabLst>
            </a:pPr>
            <a:endParaRPr lang="en-US" b="1" dirty="0">
              <a:solidFill>
                <a:srgbClr val="FFFFFF"/>
              </a:solidFill>
            </a:endParaRPr>
          </a:p>
          <a:p>
            <a:pPr algn="ctr">
              <a:tabLst>
                <a:tab pos="0" algn="l"/>
              </a:tabLst>
            </a:pPr>
            <a:endParaRPr lang="en-US" b="1" dirty="0">
              <a:solidFill>
                <a:srgbClr val="FFFFFF"/>
              </a:solidFill>
            </a:endParaRPr>
          </a:p>
          <a:p>
            <a:pPr algn="ctr">
              <a:tabLst>
                <a:tab pos="0" algn="l"/>
              </a:tabLst>
            </a:pPr>
            <a:endParaRPr lang="en-US" b="1" dirty="0">
              <a:solidFill>
                <a:srgbClr val="FFFFFF"/>
              </a:solidFill>
            </a:endParaRPr>
          </a:p>
          <a:p>
            <a:pPr algn="ctr">
              <a:tabLst>
                <a:tab pos="0" algn="l"/>
              </a:tabLst>
            </a:pPr>
            <a:endParaRPr lang="en-US" b="1" dirty="0">
              <a:solidFill>
                <a:srgbClr val="FFFFFF"/>
              </a:solidFill>
            </a:endParaRPr>
          </a:p>
          <a:p>
            <a:pPr algn="ctr">
              <a:tabLst>
                <a:tab pos="0" algn="l"/>
              </a:tabLst>
            </a:pPr>
            <a:r>
              <a:rPr lang="en-US" b="1" dirty="0">
                <a:solidFill>
                  <a:srgbClr val="FFFFFF"/>
                </a:solidFill>
              </a:rPr>
              <a:t>                                                    </a:t>
            </a:r>
          </a:p>
          <a:p>
            <a:pPr algn="ctr">
              <a:tabLst>
                <a:tab pos="0" algn="l"/>
              </a:tabLst>
            </a:pPr>
            <a:endParaRPr lang="en-US" b="1" dirty="0">
              <a:solidFill>
                <a:srgbClr val="FFFFFF"/>
              </a:solidFill>
            </a:endParaRPr>
          </a:p>
          <a:p>
            <a:pPr algn="ctr">
              <a:tabLst>
                <a:tab pos="0" algn="l"/>
              </a:tabLst>
            </a:pPr>
            <a:endParaRPr lang="en-US" b="1" dirty="0">
              <a:solidFill>
                <a:srgbClr val="FFFFFF"/>
              </a:solidFill>
            </a:endParaRPr>
          </a:p>
          <a:p>
            <a:pPr algn="ctr">
              <a:tabLst>
                <a:tab pos="0" algn="l"/>
              </a:tabLst>
            </a:pPr>
            <a:endParaRPr lang="en-US" b="1" dirty="0">
              <a:solidFill>
                <a:srgbClr val="FFFFFF"/>
              </a:solidFill>
            </a:endParaRPr>
          </a:p>
          <a:p>
            <a:pPr algn="ctr">
              <a:tabLst>
                <a:tab pos="0" algn="l"/>
              </a:tabLst>
            </a:pPr>
            <a:endParaRPr lang="en-US" b="1" dirty="0">
              <a:solidFill>
                <a:srgbClr val="FFFFFF"/>
              </a:solidFill>
            </a:endParaRPr>
          </a:p>
          <a:p>
            <a:pPr algn="r">
              <a:tabLst>
                <a:tab pos="0" algn="l"/>
              </a:tabLst>
            </a:pPr>
            <a:r>
              <a:rPr lang="en-US" b="1" dirty="0">
                <a:solidFill>
                  <a:srgbClr val="FFFFFF"/>
                </a:solidFill>
              </a:rPr>
              <a:t>                                                                                                                                               AI-enabled</a:t>
            </a:r>
            <a:endParaRPr lang="en-US" dirty="0">
              <a:solidFill>
                <a:srgbClr val="FFFFFF"/>
              </a:solidFill>
              <a:latin typeface="Arial"/>
            </a:endParaRPr>
          </a:p>
          <a:p>
            <a:pPr algn="r">
              <a:tabLst>
                <a:tab pos="0" algn="l"/>
              </a:tabLst>
            </a:pPr>
            <a:r>
              <a:rPr lang="en-US" b="1" dirty="0">
                <a:solidFill>
                  <a:srgbClr val="FFFFFF"/>
                </a:solidFill>
              </a:rPr>
              <a:t>                                                                                                                                                    Digital Banking</a:t>
            </a:r>
          </a:p>
          <a:p>
            <a:pPr algn="r">
              <a:tabLst>
                <a:tab pos="0" algn="l"/>
              </a:tabLst>
            </a:pPr>
            <a:endParaRPr lang="en-US" b="1" dirty="0">
              <a:solidFill>
                <a:srgbClr val="FFFFFF"/>
              </a:solidFill>
            </a:endParaRPr>
          </a:p>
          <a:p>
            <a:pPr algn="r">
              <a:tabLst>
                <a:tab pos="0" algn="l"/>
              </a:tabLst>
            </a:pPr>
            <a:endParaRPr lang="en-US" b="1" dirty="0">
              <a:solidFill>
                <a:srgbClr val="FFFFFF"/>
              </a:solidFill>
            </a:endParaRPr>
          </a:p>
          <a:p>
            <a:pPr algn="r">
              <a:tabLst>
                <a:tab pos="0" algn="l"/>
              </a:tabLst>
            </a:pPr>
            <a:endParaRPr lang="en-US" b="1" dirty="0">
              <a:solidFill>
                <a:srgbClr val="FFFFFF"/>
              </a:solidFill>
            </a:endParaRPr>
          </a:p>
          <a:p>
            <a:pPr algn="r">
              <a:tabLst>
                <a:tab pos="0" algn="l"/>
              </a:tabLst>
            </a:pPr>
            <a:r>
              <a:rPr lang="en-US" sz="800" dirty="0">
                <a:solidFill>
                  <a:srgbClr val="BDD7E7"/>
                </a:solidFill>
              </a:rPr>
              <a:t>1</a:t>
            </a:r>
            <a:endParaRPr lang="en-US" b="1" dirty="0">
              <a:solidFill>
                <a:srgbClr val="FFFFFF"/>
              </a:solidFill>
            </a:endParaRPr>
          </a:p>
        </p:txBody>
      </p:sp>
      <p:sp>
        <p:nvSpPr>
          <p:cNvPr id="7" name="Shape 1">
            <a:extLst>
              <a:ext uri="{FF2B5EF4-FFF2-40B4-BE49-F238E27FC236}">
                <a16:creationId xmlns:a16="http://schemas.microsoft.com/office/drawing/2014/main" id="{F7BF2DCE-2058-EC18-18F0-98C04BE92F8B}"/>
              </a:ext>
            </a:extLst>
          </p:cNvPr>
          <p:cNvSpPr/>
          <p:nvPr/>
        </p:nvSpPr>
        <p:spPr>
          <a:xfrm>
            <a:off x="0" y="9144"/>
            <a:ext cx="3977280" cy="6857640"/>
          </a:xfrm>
          <a:prstGeom prst="rect">
            <a:avLst/>
          </a:prstGeom>
          <a:solidFill>
            <a:srgbClr val="FFF8EC"/>
          </a:solidFill>
          <a:ln w="12700">
            <a:solidFill>
              <a:srgbClr val="FFF8E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algn="just">
              <a:tabLst>
                <a:tab pos="0" algn="l"/>
              </a:tabLst>
            </a:pPr>
            <a:r>
              <a:rPr lang="en-US" b="1" dirty="0">
                <a:solidFill>
                  <a:srgbClr val="E6A23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TASK 2 </a:t>
            </a:r>
            <a:r>
              <a:rPr lang="en-US" sz="2000" b="1" dirty="0">
                <a:solidFill>
                  <a:srgbClr val="E6A23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· </a:t>
            </a:r>
            <a:r>
              <a:rPr lang="en-US" b="1" dirty="0">
                <a:solidFill>
                  <a:srgbClr val="E6A23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PRESENTATION</a:t>
            </a:r>
          </a:p>
          <a:p>
            <a:pPr algn="just">
              <a:tabLst>
                <a:tab pos="0" algn="l"/>
              </a:tabLst>
            </a:pPr>
            <a:endParaRPr lang="en-US" b="1" dirty="0">
              <a:solidFill>
                <a:srgbClr val="E6A23C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tabLst>
                <a:tab pos="0" algn="l"/>
              </a:tabLst>
            </a:pPr>
            <a:endParaRPr lang="en-US" b="1" dirty="0">
              <a:solidFill>
                <a:srgbClr val="E6A23C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tabLst>
                <a:tab pos="0" algn="l"/>
              </a:tabLst>
            </a:pPr>
            <a:r>
              <a:rPr lang="en-US" b="1" dirty="0">
                <a:solidFill>
                  <a:srgbClr val="12264A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Advancing to Doctoral Research Stage</a:t>
            </a:r>
            <a:endParaRPr lang="en-US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tabLst>
                <a:tab pos="0" algn="l"/>
              </a:tabLst>
            </a:pPr>
            <a:endParaRPr lang="en-US" b="1" dirty="0">
              <a:solidFill>
                <a:srgbClr val="E6A23C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tabLst>
                <a:tab pos="0" algn="l"/>
              </a:tabLst>
            </a:pPr>
            <a:endParaRPr lang="en-US" b="1" dirty="0">
              <a:solidFill>
                <a:srgbClr val="E6A23C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tabLst>
                <a:tab pos="0" algn="l"/>
              </a:tabLst>
            </a:pPr>
            <a:r>
              <a:rPr lang="en-US" b="1" dirty="0">
                <a:solidFill>
                  <a:srgbClr val="18203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Role of AI Competencies in Enhancing Customer Satisfaction and Continuance Intention towards AI-Enabled Digital Banking Services in India</a:t>
            </a:r>
            <a:endParaRPr lang="en-US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tabLst>
                <a:tab pos="0" algn="l"/>
              </a:tabLst>
            </a:pPr>
            <a:endParaRPr lang="en-US" b="1" dirty="0">
              <a:solidFill>
                <a:srgbClr val="E6A23C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tabLst>
                <a:tab pos="0" algn="l"/>
              </a:tabLst>
            </a:pPr>
            <a:endParaRPr lang="en-US" b="1" dirty="0">
              <a:solidFill>
                <a:srgbClr val="E6A23C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tabLst>
                <a:tab pos="0" algn="l"/>
              </a:tabLst>
            </a:pPr>
            <a:r>
              <a:rPr lang="en-US" b="1" dirty="0">
                <a:solidFill>
                  <a:srgbClr val="33415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Doctor of Business Administration (DBA)</a:t>
            </a:r>
            <a:endParaRPr lang="en-US" b="1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tabLst>
                <a:tab pos="0" algn="l"/>
              </a:tabLst>
            </a:pPr>
            <a:r>
              <a:rPr lang="en-US" b="1" dirty="0">
                <a:solidFill>
                  <a:srgbClr val="33415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 Proposal Presentation</a:t>
            </a:r>
            <a:endParaRPr lang="en-US" b="1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tabLst>
                <a:tab pos="0" algn="l"/>
              </a:tabLst>
            </a:pPr>
            <a:endParaRPr lang="en-US" b="1" dirty="0">
              <a:solidFill>
                <a:srgbClr val="E6A23C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tabLst>
                <a:tab pos="0" algn="l"/>
              </a:tabLst>
            </a:pPr>
            <a:r>
              <a:rPr lang="en-US" sz="1600" dirty="0">
                <a:solidFill>
                  <a:srgbClr val="6B728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Presented by</a:t>
            </a:r>
          </a:p>
          <a:p>
            <a:pPr>
              <a:tabLst>
                <a:tab pos="0" algn="l"/>
              </a:tabLst>
            </a:pPr>
            <a:r>
              <a:rPr lang="en-US" sz="1600" b="1" dirty="0">
                <a:solidFill>
                  <a:srgbClr val="12264A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Ayushi Kapatel</a:t>
            </a:r>
          </a:p>
          <a:p>
            <a:pPr>
              <a:tabLst>
                <a:tab pos="0" algn="l"/>
              </a:tabLst>
            </a:pPr>
            <a:endParaRPr lang="en-US" sz="1600" b="1" dirty="0">
              <a:solidFill>
                <a:srgbClr val="12264A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tabLst>
                <a:tab pos="0" algn="l"/>
              </a:tabLst>
            </a:pPr>
            <a:r>
              <a:rPr lang="en-IN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Module: LCDB7012</a:t>
            </a:r>
            <a:b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University of Wales Trinity Saint David</a:t>
            </a:r>
            <a:b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August 2026 | Term 3</a:t>
            </a:r>
            <a:endParaRPr lang="en-US" sz="1600" b="1" dirty="0">
              <a:solidFill>
                <a:srgbClr val="E6A23C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Shape 4">
            <a:extLst>
              <a:ext uri="{FF2B5EF4-FFF2-40B4-BE49-F238E27FC236}">
                <a16:creationId xmlns:a16="http://schemas.microsoft.com/office/drawing/2014/main" id="{ABF7CC78-9BCB-DA18-C4DA-44DBBEFEBEC6}"/>
              </a:ext>
            </a:extLst>
          </p:cNvPr>
          <p:cNvSpPr/>
          <p:nvPr/>
        </p:nvSpPr>
        <p:spPr>
          <a:xfrm>
            <a:off x="7726680" y="1143000"/>
            <a:ext cx="2468520" cy="2468520"/>
          </a:xfrm>
          <a:prstGeom prst="arc">
            <a:avLst>
              <a:gd name="adj1" fmla="val 16200000"/>
              <a:gd name="adj2" fmla="val 0"/>
            </a:avLst>
          </a:prstGeom>
          <a:noFill/>
          <a:ln w="25400">
            <a:solidFill>
              <a:srgbClr val="F6D77B">
                <a:alpha val="95000"/>
              </a:srgbClr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13" name="Shape 3">
            <a:extLst>
              <a:ext uri="{FF2B5EF4-FFF2-40B4-BE49-F238E27FC236}">
                <a16:creationId xmlns:a16="http://schemas.microsoft.com/office/drawing/2014/main" id="{E9F7AC65-C4B2-475C-6DB3-B02E95D2340E}"/>
              </a:ext>
            </a:extLst>
          </p:cNvPr>
          <p:cNvSpPr/>
          <p:nvPr/>
        </p:nvSpPr>
        <p:spPr>
          <a:xfrm>
            <a:off x="7315200" y="731520"/>
            <a:ext cx="3291480" cy="3291480"/>
          </a:xfrm>
          <a:prstGeom prst="arc">
            <a:avLst>
              <a:gd name="adj1" fmla="val 16200000"/>
              <a:gd name="adj2" fmla="val 0"/>
            </a:avLst>
          </a:prstGeom>
          <a:noFill/>
          <a:ln w="27940">
            <a:solidFill>
              <a:srgbClr val="58C4D8">
                <a:alpha val="90000"/>
              </a:srgbClr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008014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0">
            <a:extLst>
              <a:ext uri="{FF2B5EF4-FFF2-40B4-BE49-F238E27FC236}">
                <a16:creationId xmlns:a16="http://schemas.microsoft.com/office/drawing/2014/main" id="{6385391F-36A6-559A-B3EE-8783C71763CD}"/>
              </a:ext>
            </a:extLst>
          </p:cNvPr>
          <p:cNvSpPr/>
          <p:nvPr/>
        </p:nvSpPr>
        <p:spPr>
          <a:xfrm>
            <a:off x="0" y="0"/>
            <a:ext cx="12191400" cy="6857640"/>
          </a:xfrm>
          <a:prstGeom prst="rect">
            <a:avLst/>
          </a:prstGeom>
          <a:solidFill>
            <a:srgbClr val="FBF7EF"/>
          </a:solidFill>
          <a:ln w="12700">
            <a:solidFill>
              <a:srgbClr val="FBF7EF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Shape 1">
            <a:extLst>
              <a:ext uri="{FF2B5EF4-FFF2-40B4-BE49-F238E27FC236}">
                <a16:creationId xmlns:a16="http://schemas.microsoft.com/office/drawing/2014/main" id="{3D10C5A7-4C52-F5C6-44F5-5AE52FF182A1}"/>
              </a:ext>
            </a:extLst>
          </p:cNvPr>
          <p:cNvSpPr/>
          <p:nvPr/>
        </p:nvSpPr>
        <p:spPr>
          <a:xfrm>
            <a:off x="201240" y="0"/>
            <a:ext cx="11990160" cy="91080"/>
          </a:xfrm>
          <a:prstGeom prst="rect">
            <a:avLst/>
          </a:prstGeom>
          <a:solidFill>
            <a:srgbClr val="E6A23C"/>
          </a:solidFill>
          <a:ln w="12700">
            <a:solidFill>
              <a:srgbClr val="E6A23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Shape 2">
            <a:extLst>
              <a:ext uri="{FF2B5EF4-FFF2-40B4-BE49-F238E27FC236}">
                <a16:creationId xmlns:a16="http://schemas.microsoft.com/office/drawing/2014/main" id="{5DDAD96C-7BCC-DDC5-9785-52139DDF5A48}"/>
              </a:ext>
            </a:extLst>
          </p:cNvPr>
          <p:cNvSpPr/>
          <p:nvPr/>
        </p:nvSpPr>
        <p:spPr>
          <a:xfrm>
            <a:off x="0" y="0"/>
            <a:ext cx="200880" cy="6857640"/>
          </a:xfrm>
          <a:prstGeom prst="rect">
            <a:avLst/>
          </a:prstGeom>
          <a:solidFill>
            <a:srgbClr val="12264A"/>
          </a:solidFill>
          <a:ln w="12700">
            <a:solidFill>
              <a:srgbClr val="12264A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Shape 3">
            <a:extLst>
              <a:ext uri="{FF2B5EF4-FFF2-40B4-BE49-F238E27FC236}">
                <a16:creationId xmlns:a16="http://schemas.microsoft.com/office/drawing/2014/main" id="{A4B5B5FA-7D55-B195-5512-912BF4BCA98C}"/>
              </a:ext>
            </a:extLst>
          </p:cNvPr>
          <p:cNvSpPr/>
          <p:nvPr/>
        </p:nvSpPr>
        <p:spPr>
          <a:xfrm>
            <a:off x="502920" y="6364080"/>
            <a:ext cx="11155680" cy="360"/>
          </a:xfrm>
          <a:prstGeom prst="line">
            <a:avLst/>
          </a:prstGeom>
          <a:ln w="7620">
            <a:solidFill>
              <a:srgbClr val="D7CBB7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 4">
            <a:extLst>
              <a:ext uri="{FF2B5EF4-FFF2-40B4-BE49-F238E27FC236}">
                <a16:creationId xmlns:a16="http://schemas.microsoft.com/office/drawing/2014/main" id="{3FF15DED-CE91-64C3-AB72-2E8801FC74FB}"/>
              </a:ext>
            </a:extLst>
          </p:cNvPr>
          <p:cNvSpPr/>
          <p:nvPr/>
        </p:nvSpPr>
        <p:spPr>
          <a:xfrm>
            <a:off x="567000" y="347400"/>
            <a:ext cx="8137800" cy="411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ea typeface="Aptos Display"/>
                <a:cs typeface="Times New Roman" panose="02020603050405020304" pitchFamily="18" charset="0"/>
              </a:rPr>
              <a:t>Background: Why This Topic?</a:t>
            </a:r>
            <a:endParaRPr lang="en-US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Text 5">
            <a:extLst>
              <a:ext uri="{FF2B5EF4-FFF2-40B4-BE49-F238E27FC236}">
                <a16:creationId xmlns:a16="http://schemas.microsoft.com/office/drawing/2014/main" id="{498D8304-5390-2831-B692-A3DDCBD76F14}"/>
              </a:ext>
            </a:extLst>
          </p:cNvPr>
          <p:cNvSpPr/>
          <p:nvPr/>
        </p:nvSpPr>
        <p:spPr>
          <a:xfrm>
            <a:off x="585360" y="804600"/>
            <a:ext cx="868644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ea typeface="Aptos"/>
                <a:cs typeface="Times New Roman" panose="02020603050405020304" pitchFamily="18" charset="0"/>
              </a:rPr>
              <a:t>Personal interest, professional relevance and doctoral development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Shape 6">
            <a:extLst>
              <a:ext uri="{FF2B5EF4-FFF2-40B4-BE49-F238E27FC236}">
                <a16:creationId xmlns:a16="http://schemas.microsoft.com/office/drawing/2014/main" id="{E38F8E52-287F-3A0F-F46C-8268E1F50610}"/>
              </a:ext>
            </a:extLst>
          </p:cNvPr>
          <p:cNvSpPr/>
          <p:nvPr/>
        </p:nvSpPr>
        <p:spPr>
          <a:xfrm>
            <a:off x="566640" y="1115568"/>
            <a:ext cx="10927080" cy="360"/>
          </a:xfrm>
          <a:prstGeom prst="line">
            <a:avLst/>
          </a:prstGeom>
          <a:ln w="17780">
            <a:solidFill>
              <a:srgbClr val="E6A23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Shape 7">
            <a:extLst>
              <a:ext uri="{FF2B5EF4-FFF2-40B4-BE49-F238E27FC236}">
                <a16:creationId xmlns:a16="http://schemas.microsoft.com/office/drawing/2014/main" id="{A88A69EE-41BC-48F1-5E66-402F96CF90B5}"/>
              </a:ext>
            </a:extLst>
          </p:cNvPr>
          <p:cNvSpPr/>
          <p:nvPr/>
        </p:nvSpPr>
        <p:spPr>
          <a:xfrm>
            <a:off x="2880360" y="2971800"/>
            <a:ext cx="640080" cy="360"/>
          </a:xfrm>
          <a:prstGeom prst="line">
            <a:avLst/>
          </a:prstGeom>
          <a:ln w="15240">
            <a:solidFill>
              <a:srgbClr val="E6A23C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Shape 8">
            <a:extLst>
              <a:ext uri="{FF2B5EF4-FFF2-40B4-BE49-F238E27FC236}">
                <a16:creationId xmlns:a16="http://schemas.microsoft.com/office/drawing/2014/main" id="{5C4300AE-4F1D-16C9-2176-727FA8FAEC01}"/>
              </a:ext>
            </a:extLst>
          </p:cNvPr>
          <p:cNvSpPr/>
          <p:nvPr/>
        </p:nvSpPr>
        <p:spPr>
          <a:xfrm>
            <a:off x="5760720" y="2971800"/>
            <a:ext cx="640080" cy="360"/>
          </a:xfrm>
          <a:prstGeom prst="line">
            <a:avLst/>
          </a:prstGeom>
          <a:ln w="15240">
            <a:solidFill>
              <a:srgbClr val="E6A23C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Shape 9">
            <a:extLst>
              <a:ext uri="{FF2B5EF4-FFF2-40B4-BE49-F238E27FC236}">
                <a16:creationId xmlns:a16="http://schemas.microsoft.com/office/drawing/2014/main" id="{6DFEEF71-F45B-14ED-3E0E-C4BC5A76F8C0}"/>
              </a:ext>
            </a:extLst>
          </p:cNvPr>
          <p:cNvSpPr/>
          <p:nvPr/>
        </p:nvSpPr>
        <p:spPr>
          <a:xfrm>
            <a:off x="8641080" y="2971800"/>
            <a:ext cx="640080" cy="360"/>
          </a:xfrm>
          <a:prstGeom prst="line">
            <a:avLst/>
          </a:prstGeom>
          <a:ln w="15240">
            <a:solidFill>
              <a:srgbClr val="E6A23C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6" name="Shape 10">
            <a:extLst>
              <a:ext uri="{FF2B5EF4-FFF2-40B4-BE49-F238E27FC236}">
                <a16:creationId xmlns:a16="http://schemas.microsoft.com/office/drawing/2014/main" id="{08697A4C-F7BC-CCBE-8281-66DC2BE8C411}"/>
              </a:ext>
            </a:extLst>
          </p:cNvPr>
          <p:cNvSpPr/>
          <p:nvPr/>
        </p:nvSpPr>
        <p:spPr>
          <a:xfrm>
            <a:off x="731520" y="2011680"/>
            <a:ext cx="2331360" cy="1874160"/>
          </a:xfrm>
          <a:prstGeom prst="roundRect">
            <a:avLst>
              <a:gd name="adj" fmla="val 3902"/>
            </a:avLst>
          </a:prstGeom>
          <a:solidFill>
            <a:srgbClr val="FFFFFF"/>
          </a:solidFill>
          <a:ln w="13970">
            <a:solidFill>
              <a:srgbClr val="233A77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r>
              <a:rPr lang="en-US" sz="1800" b="0" u="none" strike="noStrike" dirty="0">
                <a:solidFill>
                  <a:srgbClr val="00000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</p:txBody>
      </p:sp>
      <p:sp>
        <p:nvSpPr>
          <p:cNvPr id="38" name="Text 11">
            <a:extLst>
              <a:ext uri="{FF2B5EF4-FFF2-40B4-BE49-F238E27FC236}">
                <a16:creationId xmlns:a16="http://schemas.microsoft.com/office/drawing/2014/main" id="{FFD9EAF3-2C76-FA3B-8174-E64391ECB169}"/>
              </a:ext>
            </a:extLst>
          </p:cNvPr>
          <p:cNvSpPr/>
          <p:nvPr/>
        </p:nvSpPr>
        <p:spPr>
          <a:xfrm>
            <a:off x="896040" y="2139840"/>
            <a:ext cx="200232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233A77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Personal Interest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0" name="Text 12">
            <a:extLst>
              <a:ext uri="{FF2B5EF4-FFF2-40B4-BE49-F238E27FC236}">
                <a16:creationId xmlns:a16="http://schemas.microsoft.com/office/drawing/2014/main" id="{053F2A2F-4BF1-419F-420B-632A000A83BC}"/>
              </a:ext>
            </a:extLst>
          </p:cNvPr>
          <p:cNvSpPr/>
          <p:nvPr/>
        </p:nvSpPr>
        <p:spPr>
          <a:xfrm>
            <a:off x="896040" y="2450520"/>
            <a:ext cx="2002320" cy="1325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Interest in banking, customer experience and the role of digital services in everyday finance</a:t>
            </a:r>
            <a:r>
              <a:rPr lang="en-US" sz="98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98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2" name="Shape 13">
            <a:extLst>
              <a:ext uri="{FF2B5EF4-FFF2-40B4-BE49-F238E27FC236}">
                <a16:creationId xmlns:a16="http://schemas.microsoft.com/office/drawing/2014/main" id="{E34EEA1C-F38C-6E5C-D6C2-F63F6787C778}"/>
              </a:ext>
            </a:extLst>
          </p:cNvPr>
          <p:cNvSpPr/>
          <p:nvPr/>
        </p:nvSpPr>
        <p:spPr>
          <a:xfrm>
            <a:off x="3611880" y="2011680"/>
            <a:ext cx="2331360" cy="1874160"/>
          </a:xfrm>
          <a:prstGeom prst="roundRect">
            <a:avLst>
              <a:gd name="adj" fmla="val 3902"/>
            </a:avLst>
          </a:prstGeom>
          <a:solidFill>
            <a:srgbClr val="FFFFFF"/>
          </a:solidFill>
          <a:ln w="13970">
            <a:solidFill>
              <a:srgbClr val="2D7D62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4" name="Text 14">
            <a:extLst>
              <a:ext uri="{FF2B5EF4-FFF2-40B4-BE49-F238E27FC236}">
                <a16:creationId xmlns:a16="http://schemas.microsoft.com/office/drawing/2014/main" id="{5A268391-749A-3CF2-D636-97961BC3D158}"/>
              </a:ext>
            </a:extLst>
          </p:cNvPr>
          <p:cNvSpPr/>
          <p:nvPr/>
        </p:nvSpPr>
        <p:spPr>
          <a:xfrm>
            <a:off x="3776400" y="2139840"/>
            <a:ext cx="200232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2D7D62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Professional Interest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6" name="Text 15">
            <a:extLst>
              <a:ext uri="{FF2B5EF4-FFF2-40B4-BE49-F238E27FC236}">
                <a16:creationId xmlns:a16="http://schemas.microsoft.com/office/drawing/2014/main" id="{3C7F9C8E-2A3A-243D-90C4-65AA923392A3}"/>
              </a:ext>
            </a:extLst>
          </p:cNvPr>
          <p:cNvSpPr/>
          <p:nvPr/>
        </p:nvSpPr>
        <p:spPr>
          <a:xfrm>
            <a:off x="3776400" y="2450520"/>
            <a:ext cx="2002320" cy="1325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AI-enabled banking is changing service delivery, customer experience and long-term engagement</a:t>
            </a:r>
            <a:r>
              <a:rPr lang="en-US" sz="98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98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Shape 16">
            <a:extLst>
              <a:ext uri="{FF2B5EF4-FFF2-40B4-BE49-F238E27FC236}">
                <a16:creationId xmlns:a16="http://schemas.microsoft.com/office/drawing/2014/main" id="{66F0F730-A8A6-6DB3-1862-4D9D27CDB950}"/>
              </a:ext>
            </a:extLst>
          </p:cNvPr>
          <p:cNvSpPr/>
          <p:nvPr/>
        </p:nvSpPr>
        <p:spPr>
          <a:xfrm>
            <a:off x="6492240" y="2011680"/>
            <a:ext cx="2331360" cy="1874160"/>
          </a:xfrm>
          <a:prstGeom prst="roundRect">
            <a:avLst>
              <a:gd name="adj" fmla="val 3902"/>
            </a:avLst>
          </a:prstGeom>
          <a:solidFill>
            <a:srgbClr val="FFFFFF"/>
          </a:solidFill>
          <a:ln w="13970">
            <a:solidFill>
              <a:srgbClr val="E6A23C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0" name="Text 17">
            <a:extLst>
              <a:ext uri="{FF2B5EF4-FFF2-40B4-BE49-F238E27FC236}">
                <a16:creationId xmlns:a16="http://schemas.microsoft.com/office/drawing/2014/main" id="{101D6B6B-6254-1E7E-9AA9-AA2921DC13A5}"/>
              </a:ext>
            </a:extLst>
          </p:cNvPr>
          <p:cNvSpPr/>
          <p:nvPr/>
        </p:nvSpPr>
        <p:spPr>
          <a:xfrm>
            <a:off x="6656760" y="2139840"/>
            <a:ext cx="200232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E6A23C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DBA Journey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2" name="Text 18">
            <a:extLst>
              <a:ext uri="{FF2B5EF4-FFF2-40B4-BE49-F238E27FC236}">
                <a16:creationId xmlns:a16="http://schemas.microsoft.com/office/drawing/2014/main" id="{E64834DB-8E15-0351-4815-5613DC79C0D5}"/>
              </a:ext>
            </a:extLst>
          </p:cNvPr>
          <p:cNvSpPr/>
          <p:nvPr/>
        </p:nvSpPr>
        <p:spPr>
          <a:xfrm>
            <a:off x="6656760" y="2450520"/>
            <a:ext cx="2002320" cy="1325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Term 1 and Term 2 strengthened my understanding of research planning, literature and originality</a:t>
            </a:r>
            <a:r>
              <a:rPr lang="en-US" sz="98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98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4" name="Shape 19">
            <a:extLst>
              <a:ext uri="{FF2B5EF4-FFF2-40B4-BE49-F238E27FC236}">
                <a16:creationId xmlns:a16="http://schemas.microsoft.com/office/drawing/2014/main" id="{AF32763C-C751-909A-5D07-06849FA69B6B}"/>
              </a:ext>
            </a:extLst>
          </p:cNvPr>
          <p:cNvSpPr/>
          <p:nvPr/>
        </p:nvSpPr>
        <p:spPr>
          <a:xfrm>
            <a:off x="9372600" y="2011680"/>
            <a:ext cx="2331360" cy="1874160"/>
          </a:xfrm>
          <a:prstGeom prst="roundRect">
            <a:avLst>
              <a:gd name="adj" fmla="val 3902"/>
            </a:avLst>
          </a:prstGeom>
          <a:solidFill>
            <a:srgbClr val="FFFFFF"/>
          </a:solidFill>
          <a:ln w="13970">
            <a:solidFill>
              <a:srgbClr val="B85543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6" name="Text 20">
            <a:extLst>
              <a:ext uri="{FF2B5EF4-FFF2-40B4-BE49-F238E27FC236}">
                <a16:creationId xmlns:a16="http://schemas.microsoft.com/office/drawing/2014/main" id="{1D6CE501-82E6-E2E9-D5B4-2AC5494FC36F}"/>
              </a:ext>
            </a:extLst>
          </p:cNvPr>
          <p:cNvSpPr/>
          <p:nvPr/>
        </p:nvSpPr>
        <p:spPr>
          <a:xfrm>
            <a:off x="9537120" y="2139840"/>
            <a:ext cx="200232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B85543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Refined Focus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8" name="Text 21">
            <a:extLst>
              <a:ext uri="{FF2B5EF4-FFF2-40B4-BE49-F238E27FC236}">
                <a16:creationId xmlns:a16="http://schemas.microsoft.com/office/drawing/2014/main" id="{E90283AB-C5E4-932B-D2BA-D090B09B095E}"/>
              </a:ext>
            </a:extLst>
          </p:cNvPr>
          <p:cNvSpPr/>
          <p:nvPr/>
        </p:nvSpPr>
        <p:spPr>
          <a:xfrm>
            <a:off x="9537120" y="2450520"/>
            <a:ext cx="2002320" cy="1325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The study now focuses on AI competencies, satisfaction, continuance intention and India.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0" name="Shape 22">
            <a:extLst>
              <a:ext uri="{FF2B5EF4-FFF2-40B4-BE49-F238E27FC236}">
                <a16:creationId xmlns:a16="http://schemas.microsoft.com/office/drawing/2014/main" id="{47C113C8-475F-21B9-1FD0-78A32FBC34B4}"/>
              </a:ext>
            </a:extLst>
          </p:cNvPr>
          <p:cNvSpPr/>
          <p:nvPr/>
        </p:nvSpPr>
        <p:spPr>
          <a:xfrm>
            <a:off x="914400" y="4736520"/>
            <a:ext cx="10286640" cy="749520"/>
          </a:xfrm>
          <a:prstGeom prst="roundRect">
            <a:avLst>
              <a:gd name="adj" fmla="val 9756"/>
            </a:avLst>
          </a:prstGeom>
          <a:solidFill>
            <a:srgbClr val="FFF8EC"/>
          </a:solidFill>
          <a:ln w="15240">
            <a:solidFill>
              <a:srgbClr val="E6A23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2" name="Text 23">
            <a:extLst>
              <a:ext uri="{FF2B5EF4-FFF2-40B4-BE49-F238E27FC236}">
                <a16:creationId xmlns:a16="http://schemas.microsoft.com/office/drawing/2014/main" id="{8B018ED6-20E6-5796-59C5-31C035E8569D}"/>
              </a:ext>
            </a:extLst>
          </p:cNvPr>
          <p:cNvSpPr/>
          <p:nvPr/>
        </p:nvSpPr>
        <p:spPr>
          <a:xfrm>
            <a:off x="1078920" y="5001840"/>
            <a:ext cx="996660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Storyline: banking interest → digital transformation → DBA literature review → AI competencies in Indian digital banking</a:t>
            </a:r>
            <a:r>
              <a:rPr lang="en-US" sz="1200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12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4" name="Text 24">
            <a:extLst>
              <a:ext uri="{FF2B5EF4-FFF2-40B4-BE49-F238E27FC236}">
                <a16:creationId xmlns:a16="http://schemas.microsoft.com/office/drawing/2014/main" id="{D605231E-DF52-C684-1C5A-A2A986281C78}"/>
              </a:ext>
            </a:extLst>
          </p:cNvPr>
          <p:cNvSpPr/>
          <p:nvPr/>
        </p:nvSpPr>
        <p:spPr>
          <a:xfrm>
            <a:off x="567000" y="6501240"/>
            <a:ext cx="3108600" cy="145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6" name="Text 25">
            <a:extLst>
              <a:ext uri="{FF2B5EF4-FFF2-40B4-BE49-F238E27FC236}">
                <a16:creationId xmlns:a16="http://schemas.microsoft.com/office/drawing/2014/main" id="{B3F50625-3308-A330-07A6-E2269AE43F0E}"/>
              </a:ext>
            </a:extLst>
          </p:cNvPr>
          <p:cNvSpPr/>
          <p:nvPr/>
        </p:nvSpPr>
        <p:spPr>
          <a:xfrm>
            <a:off x="11292840" y="6473880"/>
            <a:ext cx="4384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9106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0">
            <a:extLst>
              <a:ext uri="{FF2B5EF4-FFF2-40B4-BE49-F238E27FC236}">
                <a16:creationId xmlns:a16="http://schemas.microsoft.com/office/drawing/2014/main" id="{2995C190-68BD-363B-6CB9-A93B11D86F9F}"/>
              </a:ext>
            </a:extLst>
          </p:cNvPr>
          <p:cNvSpPr/>
          <p:nvPr/>
        </p:nvSpPr>
        <p:spPr>
          <a:xfrm>
            <a:off x="-70020" y="-13968"/>
            <a:ext cx="12191400" cy="6857640"/>
          </a:xfrm>
          <a:prstGeom prst="rect">
            <a:avLst/>
          </a:prstGeom>
          <a:solidFill>
            <a:srgbClr val="FBF7EF"/>
          </a:solidFill>
          <a:ln w="12700">
            <a:solidFill>
              <a:srgbClr val="FBF7EF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Shape 1">
            <a:extLst>
              <a:ext uri="{FF2B5EF4-FFF2-40B4-BE49-F238E27FC236}">
                <a16:creationId xmlns:a16="http://schemas.microsoft.com/office/drawing/2014/main" id="{AD4E59B4-DE9E-95AD-A180-7F762112CD34}"/>
              </a:ext>
            </a:extLst>
          </p:cNvPr>
          <p:cNvSpPr/>
          <p:nvPr/>
        </p:nvSpPr>
        <p:spPr>
          <a:xfrm>
            <a:off x="201240" y="0"/>
            <a:ext cx="11990160" cy="91080"/>
          </a:xfrm>
          <a:prstGeom prst="rect">
            <a:avLst/>
          </a:prstGeom>
          <a:solidFill>
            <a:srgbClr val="233A77"/>
          </a:solidFill>
          <a:ln w="12700">
            <a:solidFill>
              <a:srgbClr val="233A77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Shape 2">
            <a:extLst>
              <a:ext uri="{FF2B5EF4-FFF2-40B4-BE49-F238E27FC236}">
                <a16:creationId xmlns:a16="http://schemas.microsoft.com/office/drawing/2014/main" id="{1D8F1EAF-21D7-754D-EA77-40E5FC299FBD}"/>
              </a:ext>
            </a:extLst>
          </p:cNvPr>
          <p:cNvSpPr/>
          <p:nvPr/>
        </p:nvSpPr>
        <p:spPr>
          <a:xfrm>
            <a:off x="0" y="0"/>
            <a:ext cx="200880" cy="6857640"/>
          </a:xfrm>
          <a:prstGeom prst="rect">
            <a:avLst/>
          </a:prstGeom>
          <a:solidFill>
            <a:srgbClr val="12264A"/>
          </a:solidFill>
          <a:ln w="12700">
            <a:solidFill>
              <a:srgbClr val="12264A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Shape 3">
            <a:extLst>
              <a:ext uri="{FF2B5EF4-FFF2-40B4-BE49-F238E27FC236}">
                <a16:creationId xmlns:a16="http://schemas.microsoft.com/office/drawing/2014/main" id="{23C4171B-5D90-ADB2-0098-5AB9A7F9BB3F}"/>
              </a:ext>
            </a:extLst>
          </p:cNvPr>
          <p:cNvSpPr/>
          <p:nvPr/>
        </p:nvSpPr>
        <p:spPr>
          <a:xfrm>
            <a:off x="502920" y="6364080"/>
            <a:ext cx="11155680" cy="360"/>
          </a:xfrm>
          <a:prstGeom prst="line">
            <a:avLst/>
          </a:prstGeom>
          <a:ln w="7620">
            <a:solidFill>
              <a:srgbClr val="D7CBB7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 4">
            <a:extLst>
              <a:ext uri="{FF2B5EF4-FFF2-40B4-BE49-F238E27FC236}">
                <a16:creationId xmlns:a16="http://schemas.microsoft.com/office/drawing/2014/main" id="{479F8365-CC5F-5D4E-0BB8-D1B7C2BF67B5}"/>
              </a:ext>
            </a:extLst>
          </p:cNvPr>
          <p:cNvSpPr/>
          <p:nvPr/>
        </p:nvSpPr>
        <p:spPr>
          <a:xfrm>
            <a:off x="567000" y="347400"/>
            <a:ext cx="8137800" cy="411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ea typeface="Aptos Display"/>
                <a:cs typeface="Times New Roman" panose="02020603050405020304" pitchFamily="18" charset="0"/>
              </a:rPr>
              <a:t>Presentation Roadmap</a:t>
            </a:r>
            <a:endParaRPr lang="en-US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 5">
            <a:extLst>
              <a:ext uri="{FF2B5EF4-FFF2-40B4-BE49-F238E27FC236}">
                <a16:creationId xmlns:a16="http://schemas.microsoft.com/office/drawing/2014/main" id="{33D85B14-5CF5-4966-FA78-D83D901942CB}"/>
              </a:ext>
            </a:extLst>
          </p:cNvPr>
          <p:cNvSpPr/>
          <p:nvPr/>
        </p:nvSpPr>
        <p:spPr>
          <a:xfrm>
            <a:off x="585360" y="804600"/>
            <a:ext cx="868644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ea typeface="Aptos"/>
                <a:cs typeface="Times New Roman" panose="02020603050405020304" pitchFamily="18" charset="0"/>
              </a:rPr>
              <a:t>How the presentation moves from research story to paradigm, design and contribution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Shape 6">
            <a:extLst>
              <a:ext uri="{FF2B5EF4-FFF2-40B4-BE49-F238E27FC236}">
                <a16:creationId xmlns:a16="http://schemas.microsoft.com/office/drawing/2014/main" id="{737D5704-CCC2-80D6-2E23-F6C003288CEB}"/>
              </a:ext>
            </a:extLst>
          </p:cNvPr>
          <p:cNvSpPr/>
          <p:nvPr/>
        </p:nvSpPr>
        <p:spPr>
          <a:xfrm>
            <a:off x="566640" y="1097280"/>
            <a:ext cx="10927080" cy="360"/>
          </a:xfrm>
          <a:prstGeom prst="line">
            <a:avLst/>
          </a:prstGeom>
          <a:ln w="17780">
            <a:solidFill>
              <a:srgbClr val="233A77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Shape 7">
            <a:extLst>
              <a:ext uri="{FF2B5EF4-FFF2-40B4-BE49-F238E27FC236}">
                <a16:creationId xmlns:a16="http://schemas.microsoft.com/office/drawing/2014/main" id="{0FEA4ACE-F206-E36C-E870-62B3B82C62C7}"/>
              </a:ext>
            </a:extLst>
          </p:cNvPr>
          <p:cNvSpPr/>
          <p:nvPr/>
        </p:nvSpPr>
        <p:spPr>
          <a:xfrm>
            <a:off x="1143000" y="2743200"/>
            <a:ext cx="1993320" cy="360"/>
          </a:xfrm>
          <a:prstGeom prst="line">
            <a:avLst/>
          </a:prstGeom>
          <a:ln w="13970">
            <a:solidFill>
              <a:srgbClr val="9BB3CF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Shape 8">
            <a:extLst>
              <a:ext uri="{FF2B5EF4-FFF2-40B4-BE49-F238E27FC236}">
                <a16:creationId xmlns:a16="http://schemas.microsoft.com/office/drawing/2014/main" id="{EE8004C0-B672-E6EE-0ADD-575353D5660A}"/>
              </a:ext>
            </a:extLst>
          </p:cNvPr>
          <p:cNvSpPr/>
          <p:nvPr/>
        </p:nvSpPr>
        <p:spPr>
          <a:xfrm>
            <a:off x="2770560" y="2743200"/>
            <a:ext cx="1993320" cy="360"/>
          </a:xfrm>
          <a:prstGeom prst="line">
            <a:avLst/>
          </a:prstGeom>
          <a:ln w="13970">
            <a:solidFill>
              <a:srgbClr val="9BB3CF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Shape 9">
            <a:extLst>
              <a:ext uri="{FF2B5EF4-FFF2-40B4-BE49-F238E27FC236}">
                <a16:creationId xmlns:a16="http://schemas.microsoft.com/office/drawing/2014/main" id="{CB4DD337-4E09-ABD9-CDEB-846C9C656083}"/>
              </a:ext>
            </a:extLst>
          </p:cNvPr>
          <p:cNvSpPr/>
          <p:nvPr/>
        </p:nvSpPr>
        <p:spPr>
          <a:xfrm>
            <a:off x="4398120" y="2743200"/>
            <a:ext cx="1993320" cy="360"/>
          </a:xfrm>
          <a:prstGeom prst="line">
            <a:avLst/>
          </a:prstGeom>
          <a:ln w="13970">
            <a:solidFill>
              <a:srgbClr val="9BB3CF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Shape 10">
            <a:extLst>
              <a:ext uri="{FF2B5EF4-FFF2-40B4-BE49-F238E27FC236}">
                <a16:creationId xmlns:a16="http://schemas.microsoft.com/office/drawing/2014/main" id="{6919472E-4FE2-CE47-6B51-5FBC26D66052}"/>
              </a:ext>
            </a:extLst>
          </p:cNvPr>
          <p:cNvSpPr/>
          <p:nvPr/>
        </p:nvSpPr>
        <p:spPr>
          <a:xfrm>
            <a:off x="6025680" y="2743200"/>
            <a:ext cx="1993320" cy="360"/>
          </a:xfrm>
          <a:prstGeom prst="line">
            <a:avLst/>
          </a:prstGeom>
          <a:ln w="13970">
            <a:solidFill>
              <a:srgbClr val="9BB3CF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Shape 11">
            <a:extLst>
              <a:ext uri="{FF2B5EF4-FFF2-40B4-BE49-F238E27FC236}">
                <a16:creationId xmlns:a16="http://schemas.microsoft.com/office/drawing/2014/main" id="{84C2C7C9-E072-0C20-AFA3-65108B916A76}"/>
              </a:ext>
            </a:extLst>
          </p:cNvPr>
          <p:cNvSpPr/>
          <p:nvPr/>
        </p:nvSpPr>
        <p:spPr>
          <a:xfrm>
            <a:off x="7653240" y="2743200"/>
            <a:ext cx="1993680" cy="360"/>
          </a:xfrm>
          <a:prstGeom prst="line">
            <a:avLst/>
          </a:prstGeom>
          <a:ln w="13970">
            <a:solidFill>
              <a:srgbClr val="9BB3CF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Shape 12">
            <a:extLst>
              <a:ext uri="{FF2B5EF4-FFF2-40B4-BE49-F238E27FC236}">
                <a16:creationId xmlns:a16="http://schemas.microsoft.com/office/drawing/2014/main" id="{6D2C1A91-81EF-C1B2-B437-D680A61E74D5}"/>
              </a:ext>
            </a:extLst>
          </p:cNvPr>
          <p:cNvSpPr/>
          <p:nvPr/>
        </p:nvSpPr>
        <p:spPr>
          <a:xfrm>
            <a:off x="9281160" y="2743200"/>
            <a:ext cx="1993320" cy="360"/>
          </a:xfrm>
          <a:prstGeom prst="line">
            <a:avLst/>
          </a:prstGeom>
          <a:ln w="13970">
            <a:solidFill>
              <a:srgbClr val="9BB3CF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Shape 13">
            <a:extLst>
              <a:ext uri="{FF2B5EF4-FFF2-40B4-BE49-F238E27FC236}">
                <a16:creationId xmlns:a16="http://schemas.microsoft.com/office/drawing/2014/main" id="{3AB316D1-5B03-3DF0-91F4-D629FA0F52D6}"/>
              </a:ext>
            </a:extLst>
          </p:cNvPr>
          <p:cNvSpPr/>
          <p:nvPr/>
        </p:nvSpPr>
        <p:spPr>
          <a:xfrm>
            <a:off x="594360" y="2221920"/>
            <a:ext cx="1078560" cy="1078560"/>
          </a:xfrm>
          <a:prstGeom prst="ellipse">
            <a:avLst/>
          </a:prstGeom>
          <a:solidFill>
            <a:srgbClr val="233A77"/>
          </a:solidFill>
          <a:ln w="12700">
            <a:solidFill>
              <a:srgbClr val="FFFFFF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Text 14">
            <a:extLst>
              <a:ext uri="{FF2B5EF4-FFF2-40B4-BE49-F238E27FC236}">
                <a16:creationId xmlns:a16="http://schemas.microsoft.com/office/drawing/2014/main" id="{42BA529B-3FC6-DEBC-03C1-78B021C0DF12}"/>
              </a:ext>
            </a:extLst>
          </p:cNvPr>
          <p:cNvSpPr/>
          <p:nvPr/>
        </p:nvSpPr>
        <p:spPr>
          <a:xfrm>
            <a:off x="868680" y="2633400"/>
            <a:ext cx="529920" cy="145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30" b="1" u="none" strike="noStrike">
                <a:solidFill>
                  <a:srgbClr val="FFFFFF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01</a:t>
            </a:r>
            <a:endParaRPr lang="en-US" sz="83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Text 15">
            <a:extLst>
              <a:ext uri="{FF2B5EF4-FFF2-40B4-BE49-F238E27FC236}">
                <a16:creationId xmlns:a16="http://schemas.microsoft.com/office/drawing/2014/main" id="{CA9D09F0-2EE6-649F-DBBD-41E59C0DEB05}"/>
              </a:ext>
            </a:extLst>
          </p:cNvPr>
          <p:cNvSpPr/>
          <p:nvPr/>
        </p:nvSpPr>
        <p:spPr>
          <a:xfrm>
            <a:off x="502920" y="3502080"/>
            <a:ext cx="1261440" cy="383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Research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Story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6" name="Text 16">
            <a:extLst>
              <a:ext uri="{FF2B5EF4-FFF2-40B4-BE49-F238E27FC236}">
                <a16:creationId xmlns:a16="http://schemas.microsoft.com/office/drawing/2014/main" id="{7D1C7713-A7BB-6988-EDBA-14F176193099}"/>
              </a:ext>
            </a:extLst>
          </p:cNvPr>
          <p:cNvSpPr/>
          <p:nvPr/>
        </p:nvSpPr>
        <p:spPr>
          <a:xfrm>
            <a:off x="457200" y="3950280"/>
            <a:ext cx="1352880" cy="365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Personal &amp; DBA journey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8" name="Shape 17">
            <a:extLst>
              <a:ext uri="{FF2B5EF4-FFF2-40B4-BE49-F238E27FC236}">
                <a16:creationId xmlns:a16="http://schemas.microsoft.com/office/drawing/2014/main" id="{DABEC0D6-D484-DE1B-8776-9031936E47C0}"/>
              </a:ext>
            </a:extLst>
          </p:cNvPr>
          <p:cNvSpPr/>
          <p:nvPr/>
        </p:nvSpPr>
        <p:spPr>
          <a:xfrm>
            <a:off x="2221920" y="2221920"/>
            <a:ext cx="1078560" cy="1078560"/>
          </a:xfrm>
          <a:prstGeom prst="ellipse">
            <a:avLst/>
          </a:prstGeom>
          <a:solidFill>
            <a:srgbClr val="B85543"/>
          </a:solidFill>
          <a:ln w="12700">
            <a:solidFill>
              <a:srgbClr val="FFFFFF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0" name="Text 18">
            <a:extLst>
              <a:ext uri="{FF2B5EF4-FFF2-40B4-BE49-F238E27FC236}">
                <a16:creationId xmlns:a16="http://schemas.microsoft.com/office/drawing/2014/main" id="{B481493A-C19A-6D27-9CF3-9FE027526E6D}"/>
              </a:ext>
            </a:extLst>
          </p:cNvPr>
          <p:cNvSpPr/>
          <p:nvPr/>
        </p:nvSpPr>
        <p:spPr>
          <a:xfrm>
            <a:off x="2496240" y="2633400"/>
            <a:ext cx="529920" cy="145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30" b="1" u="none" strike="noStrike">
                <a:solidFill>
                  <a:srgbClr val="FFFFFF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83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2" name="Text 19">
            <a:extLst>
              <a:ext uri="{FF2B5EF4-FFF2-40B4-BE49-F238E27FC236}">
                <a16:creationId xmlns:a16="http://schemas.microsoft.com/office/drawing/2014/main" id="{13CA03D2-9D96-8441-0B43-83CD718DCF2D}"/>
              </a:ext>
            </a:extLst>
          </p:cNvPr>
          <p:cNvSpPr/>
          <p:nvPr/>
        </p:nvSpPr>
        <p:spPr>
          <a:xfrm>
            <a:off x="2130480" y="3502080"/>
            <a:ext cx="1261440" cy="383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Problem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&amp; Gap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4" name="Text 20">
            <a:extLst>
              <a:ext uri="{FF2B5EF4-FFF2-40B4-BE49-F238E27FC236}">
                <a16:creationId xmlns:a16="http://schemas.microsoft.com/office/drawing/2014/main" id="{B17BBE26-0D8D-A180-C42F-C9A7738E651C}"/>
              </a:ext>
            </a:extLst>
          </p:cNvPr>
          <p:cNvSpPr/>
          <p:nvPr/>
        </p:nvSpPr>
        <p:spPr>
          <a:xfrm>
            <a:off x="2084760" y="3950280"/>
            <a:ext cx="1352880" cy="365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Why the study is needed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6" name="Shape 21">
            <a:extLst>
              <a:ext uri="{FF2B5EF4-FFF2-40B4-BE49-F238E27FC236}">
                <a16:creationId xmlns:a16="http://schemas.microsoft.com/office/drawing/2014/main" id="{722E3B16-0A0E-1A41-3B45-ED9356D73C7A}"/>
              </a:ext>
            </a:extLst>
          </p:cNvPr>
          <p:cNvSpPr/>
          <p:nvPr/>
        </p:nvSpPr>
        <p:spPr>
          <a:xfrm>
            <a:off x="3849480" y="2221920"/>
            <a:ext cx="1078560" cy="1078560"/>
          </a:xfrm>
          <a:prstGeom prst="ellipse">
            <a:avLst/>
          </a:prstGeom>
          <a:solidFill>
            <a:srgbClr val="2D7D62"/>
          </a:solidFill>
          <a:ln w="12700">
            <a:solidFill>
              <a:srgbClr val="FFFFFF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 22">
            <a:extLst>
              <a:ext uri="{FF2B5EF4-FFF2-40B4-BE49-F238E27FC236}">
                <a16:creationId xmlns:a16="http://schemas.microsoft.com/office/drawing/2014/main" id="{09DC0F5D-EF03-E61E-73CE-888E1F6E431F}"/>
              </a:ext>
            </a:extLst>
          </p:cNvPr>
          <p:cNvSpPr/>
          <p:nvPr/>
        </p:nvSpPr>
        <p:spPr>
          <a:xfrm>
            <a:off x="4123800" y="2633400"/>
            <a:ext cx="529920" cy="145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30" b="1" u="none" strike="noStrike">
                <a:solidFill>
                  <a:srgbClr val="FFFFFF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03</a:t>
            </a:r>
            <a:endParaRPr lang="en-US" sz="83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0" name="Text 23">
            <a:extLst>
              <a:ext uri="{FF2B5EF4-FFF2-40B4-BE49-F238E27FC236}">
                <a16:creationId xmlns:a16="http://schemas.microsoft.com/office/drawing/2014/main" id="{2BCDEC44-F648-CD1F-CE4A-54BEEADBF1C5}"/>
              </a:ext>
            </a:extLst>
          </p:cNvPr>
          <p:cNvSpPr/>
          <p:nvPr/>
        </p:nvSpPr>
        <p:spPr>
          <a:xfrm>
            <a:off x="3758040" y="3502080"/>
            <a:ext cx="1261440" cy="383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Aim &amp;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Objectives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2" name="Text 24">
            <a:extLst>
              <a:ext uri="{FF2B5EF4-FFF2-40B4-BE49-F238E27FC236}">
                <a16:creationId xmlns:a16="http://schemas.microsoft.com/office/drawing/2014/main" id="{30F0FFEA-0AD2-60FC-2981-1E30F5AE2C2E}"/>
              </a:ext>
            </a:extLst>
          </p:cNvPr>
          <p:cNvSpPr/>
          <p:nvPr/>
        </p:nvSpPr>
        <p:spPr>
          <a:xfrm>
            <a:off x="3712320" y="3950280"/>
            <a:ext cx="1352880" cy="365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Research direction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4" name="Shape 25">
            <a:extLst>
              <a:ext uri="{FF2B5EF4-FFF2-40B4-BE49-F238E27FC236}">
                <a16:creationId xmlns:a16="http://schemas.microsoft.com/office/drawing/2014/main" id="{9FF7A28F-A71C-8D89-F100-65D5F7B12D2E}"/>
              </a:ext>
            </a:extLst>
          </p:cNvPr>
          <p:cNvSpPr/>
          <p:nvPr/>
        </p:nvSpPr>
        <p:spPr>
          <a:xfrm>
            <a:off x="5477400" y="2221920"/>
            <a:ext cx="1078560" cy="1078560"/>
          </a:xfrm>
          <a:prstGeom prst="ellipse">
            <a:avLst/>
          </a:prstGeom>
          <a:solidFill>
            <a:srgbClr val="674A8B"/>
          </a:solidFill>
          <a:ln w="12700">
            <a:solidFill>
              <a:srgbClr val="FFFFFF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6" name="Text 26">
            <a:extLst>
              <a:ext uri="{FF2B5EF4-FFF2-40B4-BE49-F238E27FC236}">
                <a16:creationId xmlns:a16="http://schemas.microsoft.com/office/drawing/2014/main" id="{BD18C7FB-CD5C-3EA0-6E8E-2E51C9E2AEF9}"/>
              </a:ext>
            </a:extLst>
          </p:cNvPr>
          <p:cNvSpPr/>
          <p:nvPr/>
        </p:nvSpPr>
        <p:spPr>
          <a:xfrm>
            <a:off x="5751720" y="2633400"/>
            <a:ext cx="529920" cy="145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30" b="1" u="none" strike="noStrike">
                <a:solidFill>
                  <a:srgbClr val="FFFFFF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04</a:t>
            </a:r>
            <a:endParaRPr lang="en-US" sz="83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8" name="Text 27">
            <a:extLst>
              <a:ext uri="{FF2B5EF4-FFF2-40B4-BE49-F238E27FC236}">
                <a16:creationId xmlns:a16="http://schemas.microsoft.com/office/drawing/2014/main" id="{265265E7-9DA1-6818-D693-2E07BC2F6180}"/>
              </a:ext>
            </a:extLst>
          </p:cNvPr>
          <p:cNvSpPr/>
          <p:nvPr/>
        </p:nvSpPr>
        <p:spPr>
          <a:xfrm>
            <a:off x="5385960" y="3502080"/>
            <a:ext cx="1261440" cy="383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Kuhn’s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Paradigm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0" name="Text 28">
            <a:extLst>
              <a:ext uri="{FF2B5EF4-FFF2-40B4-BE49-F238E27FC236}">
                <a16:creationId xmlns:a16="http://schemas.microsoft.com/office/drawing/2014/main" id="{A24C1C70-75DD-DBF5-D783-AF1E4138EB16}"/>
              </a:ext>
            </a:extLst>
          </p:cNvPr>
          <p:cNvSpPr/>
          <p:nvPr/>
        </p:nvSpPr>
        <p:spPr>
          <a:xfrm>
            <a:off x="5340240" y="3950280"/>
            <a:ext cx="1352880" cy="365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Refinement lens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2" name="Shape 29">
            <a:extLst>
              <a:ext uri="{FF2B5EF4-FFF2-40B4-BE49-F238E27FC236}">
                <a16:creationId xmlns:a16="http://schemas.microsoft.com/office/drawing/2014/main" id="{5FAC6E75-8E29-72DB-DF5B-D8E86560FEA7}"/>
              </a:ext>
            </a:extLst>
          </p:cNvPr>
          <p:cNvSpPr/>
          <p:nvPr/>
        </p:nvSpPr>
        <p:spPr>
          <a:xfrm>
            <a:off x="7104960" y="2221920"/>
            <a:ext cx="1078560" cy="1078560"/>
          </a:xfrm>
          <a:prstGeom prst="ellipse">
            <a:avLst/>
          </a:prstGeom>
          <a:solidFill>
            <a:srgbClr val="000000"/>
          </a:solidFill>
          <a:ln w="12700">
            <a:solidFill>
              <a:srgbClr val="FFFFFF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4" name="Text 30">
            <a:extLst>
              <a:ext uri="{FF2B5EF4-FFF2-40B4-BE49-F238E27FC236}">
                <a16:creationId xmlns:a16="http://schemas.microsoft.com/office/drawing/2014/main" id="{DE60B532-78D9-3AB3-DDC8-6B69AEC0EBE3}"/>
              </a:ext>
            </a:extLst>
          </p:cNvPr>
          <p:cNvSpPr/>
          <p:nvPr/>
        </p:nvSpPr>
        <p:spPr>
          <a:xfrm>
            <a:off x="7379280" y="2633400"/>
            <a:ext cx="529920" cy="145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30" b="1" u="none" strike="noStrike">
                <a:solidFill>
                  <a:srgbClr val="FFFFFF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05</a:t>
            </a:r>
            <a:endParaRPr lang="en-US" sz="83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6" name="Text 31">
            <a:extLst>
              <a:ext uri="{FF2B5EF4-FFF2-40B4-BE49-F238E27FC236}">
                <a16:creationId xmlns:a16="http://schemas.microsoft.com/office/drawing/2014/main" id="{DA5B072D-1963-7D56-94D1-533AFA808657}"/>
              </a:ext>
            </a:extLst>
          </p:cNvPr>
          <p:cNvSpPr/>
          <p:nvPr/>
        </p:nvSpPr>
        <p:spPr>
          <a:xfrm>
            <a:off x="7013520" y="3502080"/>
            <a:ext cx="1261440" cy="383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Research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Philosophy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8" name="Text 32">
            <a:extLst>
              <a:ext uri="{FF2B5EF4-FFF2-40B4-BE49-F238E27FC236}">
                <a16:creationId xmlns:a16="http://schemas.microsoft.com/office/drawing/2014/main" id="{86F3C153-61FE-090F-D133-31B51FB3FAB2}"/>
              </a:ext>
            </a:extLst>
          </p:cNvPr>
          <p:cNvSpPr/>
          <p:nvPr/>
        </p:nvSpPr>
        <p:spPr>
          <a:xfrm>
            <a:off x="6967800" y="3950280"/>
            <a:ext cx="1352880" cy="365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Positivism &amp; assumptions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0" name="Shape 33">
            <a:extLst>
              <a:ext uri="{FF2B5EF4-FFF2-40B4-BE49-F238E27FC236}">
                <a16:creationId xmlns:a16="http://schemas.microsoft.com/office/drawing/2014/main" id="{CB8EE202-078B-0750-33B6-7BD192EBDE9F}"/>
              </a:ext>
            </a:extLst>
          </p:cNvPr>
          <p:cNvSpPr/>
          <p:nvPr/>
        </p:nvSpPr>
        <p:spPr>
          <a:xfrm>
            <a:off x="8732520" y="2221920"/>
            <a:ext cx="1078560" cy="1078560"/>
          </a:xfrm>
          <a:prstGeom prst="ellipse">
            <a:avLst/>
          </a:prstGeom>
          <a:solidFill>
            <a:srgbClr val="E6A23C"/>
          </a:solidFill>
          <a:ln w="12700">
            <a:solidFill>
              <a:srgbClr val="FFFFFF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2" name="Text 34">
            <a:extLst>
              <a:ext uri="{FF2B5EF4-FFF2-40B4-BE49-F238E27FC236}">
                <a16:creationId xmlns:a16="http://schemas.microsoft.com/office/drawing/2014/main" id="{948AD79A-C9BF-9B5A-46B2-E15F1864D308}"/>
              </a:ext>
            </a:extLst>
          </p:cNvPr>
          <p:cNvSpPr/>
          <p:nvPr/>
        </p:nvSpPr>
        <p:spPr>
          <a:xfrm>
            <a:off x="9006840" y="2633400"/>
            <a:ext cx="529920" cy="145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30" b="1" u="none" strike="noStrike">
                <a:solidFill>
                  <a:srgbClr val="FFFFFF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83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4" name="Text 35">
            <a:extLst>
              <a:ext uri="{FF2B5EF4-FFF2-40B4-BE49-F238E27FC236}">
                <a16:creationId xmlns:a16="http://schemas.microsoft.com/office/drawing/2014/main" id="{816DFBF6-928F-A2DD-78DB-ED33CF3BFC25}"/>
              </a:ext>
            </a:extLst>
          </p:cNvPr>
          <p:cNvSpPr/>
          <p:nvPr/>
        </p:nvSpPr>
        <p:spPr>
          <a:xfrm>
            <a:off x="8641080" y="3502080"/>
            <a:ext cx="1261440" cy="383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Design &amp;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Framework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6" name="Text 36">
            <a:extLst>
              <a:ext uri="{FF2B5EF4-FFF2-40B4-BE49-F238E27FC236}">
                <a16:creationId xmlns:a16="http://schemas.microsoft.com/office/drawing/2014/main" id="{19505670-80A2-8DEA-B8D1-7513543DF91F}"/>
              </a:ext>
            </a:extLst>
          </p:cNvPr>
          <p:cNvSpPr/>
          <p:nvPr/>
        </p:nvSpPr>
        <p:spPr>
          <a:xfrm>
            <a:off x="8595360" y="3950280"/>
            <a:ext cx="1352880" cy="365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Methodology and model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8" name="Shape 37">
            <a:extLst>
              <a:ext uri="{FF2B5EF4-FFF2-40B4-BE49-F238E27FC236}">
                <a16:creationId xmlns:a16="http://schemas.microsoft.com/office/drawing/2014/main" id="{921F38FD-338E-2129-4A5D-70CB5C46B54B}"/>
              </a:ext>
            </a:extLst>
          </p:cNvPr>
          <p:cNvSpPr/>
          <p:nvPr/>
        </p:nvSpPr>
        <p:spPr>
          <a:xfrm>
            <a:off x="10360080" y="2221920"/>
            <a:ext cx="1078560" cy="1078560"/>
          </a:xfrm>
          <a:prstGeom prst="ellipse">
            <a:avLst/>
          </a:prstGeom>
          <a:solidFill>
            <a:srgbClr val="12264A"/>
          </a:solidFill>
          <a:ln w="12700">
            <a:solidFill>
              <a:srgbClr val="FFFFFF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0" name="Text 38">
            <a:extLst>
              <a:ext uri="{FF2B5EF4-FFF2-40B4-BE49-F238E27FC236}">
                <a16:creationId xmlns:a16="http://schemas.microsoft.com/office/drawing/2014/main" id="{DB818BBB-7A14-B220-80DC-9B469D914A65}"/>
              </a:ext>
            </a:extLst>
          </p:cNvPr>
          <p:cNvSpPr/>
          <p:nvPr/>
        </p:nvSpPr>
        <p:spPr>
          <a:xfrm>
            <a:off x="10634400" y="2633400"/>
            <a:ext cx="529920" cy="145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30" b="1" u="none" strike="noStrike">
                <a:solidFill>
                  <a:srgbClr val="FFFFFF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07</a:t>
            </a:r>
            <a:endParaRPr lang="en-US" sz="83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2" name="Text 39">
            <a:extLst>
              <a:ext uri="{FF2B5EF4-FFF2-40B4-BE49-F238E27FC236}">
                <a16:creationId xmlns:a16="http://schemas.microsoft.com/office/drawing/2014/main" id="{53ACC592-62FA-CEE1-DEDC-198AFD8EB309}"/>
              </a:ext>
            </a:extLst>
          </p:cNvPr>
          <p:cNvSpPr/>
          <p:nvPr/>
        </p:nvSpPr>
        <p:spPr>
          <a:xfrm>
            <a:off x="10268640" y="3502080"/>
            <a:ext cx="1261440" cy="383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Contribution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&amp; Questions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4" name="Text 40">
            <a:extLst>
              <a:ext uri="{FF2B5EF4-FFF2-40B4-BE49-F238E27FC236}">
                <a16:creationId xmlns:a16="http://schemas.microsoft.com/office/drawing/2014/main" id="{DA4D866B-89C2-AFB8-C007-D7D413A09A8C}"/>
              </a:ext>
            </a:extLst>
          </p:cNvPr>
          <p:cNvSpPr/>
          <p:nvPr/>
        </p:nvSpPr>
        <p:spPr>
          <a:xfrm>
            <a:off x="10222920" y="3950280"/>
            <a:ext cx="1352880" cy="365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Value and </a:t>
            </a:r>
            <a:r>
              <a:rPr lang="en-US" sz="1400" b="0" u="none" strike="noStrike" dirty="0" err="1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defence</a:t>
            </a:r>
            <a:r>
              <a:rPr lang="en-US" sz="14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6" name="Text 41">
            <a:extLst>
              <a:ext uri="{FF2B5EF4-FFF2-40B4-BE49-F238E27FC236}">
                <a16:creationId xmlns:a16="http://schemas.microsoft.com/office/drawing/2014/main" id="{5FE92E90-C435-9178-1587-CF911FAB1435}"/>
              </a:ext>
            </a:extLst>
          </p:cNvPr>
          <p:cNvSpPr/>
          <p:nvPr/>
        </p:nvSpPr>
        <p:spPr>
          <a:xfrm>
            <a:off x="960120" y="5083920"/>
            <a:ext cx="10240920" cy="365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1" u="none" strike="noStrike" dirty="0">
                <a:solidFill>
                  <a:srgbClr val="12264A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The roadmap follows the Task 2 requirement to explain Kuhn, connect the paradigm to the study, and defend the research plan.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8" name="Text 42">
            <a:extLst>
              <a:ext uri="{FF2B5EF4-FFF2-40B4-BE49-F238E27FC236}">
                <a16:creationId xmlns:a16="http://schemas.microsoft.com/office/drawing/2014/main" id="{EF7B280C-D1D8-475C-6935-410BAC690569}"/>
              </a:ext>
            </a:extLst>
          </p:cNvPr>
          <p:cNvSpPr/>
          <p:nvPr/>
        </p:nvSpPr>
        <p:spPr>
          <a:xfrm>
            <a:off x="567000" y="6501240"/>
            <a:ext cx="3108600" cy="145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0" name="Text 43">
            <a:extLst>
              <a:ext uri="{FF2B5EF4-FFF2-40B4-BE49-F238E27FC236}">
                <a16:creationId xmlns:a16="http://schemas.microsoft.com/office/drawing/2014/main" id="{1341613A-9715-EDCE-839A-25A2D2542685}"/>
              </a:ext>
            </a:extLst>
          </p:cNvPr>
          <p:cNvSpPr/>
          <p:nvPr/>
        </p:nvSpPr>
        <p:spPr>
          <a:xfrm>
            <a:off x="11292840" y="6473880"/>
            <a:ext cx="4384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43892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>
            <a:extLst>
              <a:ext uri="{FF2B5EF4-FFF2-40B4-BE49-F238E27FC236}">
                <a16:creationId xmlns:a16="http://schemas.microsoft.com/office/drawing/2014/main" id="{7273B279-AD4A-EACE-A0DB-20318ADA696E}"/>
              </a:ext>
            </a:extLst>
          </p:cNvPr>
          <p:cNvSpPr/>
          <p:nvPr/>
        </p:nvSpPr>
        <p:spPr>
          <a:xfrm>
            <a:off x="0" y="0"/>
            <a:ext cx="12191400" cy="6857640"/>
          </a:xfrm>
          <a:prstGeom prst="rect">
            <a:avLst/>
          </a:prstGeom>
          <a:solidFill>
            <a:srgbClr val="FBF7EF"/>
          </a:solidFill>
          <a:ln w="12700">
            <a:solidFill>
              <a:srgbClr val="FBF7EF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hape 1">
            <a:extLst>
              <a:ext uri="{FF2B5EF4-FFF2-40B4-BE49-F238E27FC236}">
                <a16:creationId xmlns:a16="http://schemas.microsoft.com/office/drawing/2014/main" id="{9750062D-2D93-A7E0-C1C5-862FBE683610}"/>
              </a:ext>
            </a:extLst>
          </p:cNvPr>
          <p:cNvSpPr/>
          <p:nvPr/>
        </p:nvSpPr>
        <p:spPr>
          <a:xfrm>
            <a:off x="201240" y="0"/>
            <a:ext cx="11990160" cy="91080"/>
          </a:xfrm>
          <a:prstGeom prst="rect">
            <a:avLst/>
          </a:prstGeom>
          <a:solidFill>
            <a:srgbClr val="2D7D62"/>
          </a:solidFill>
          <a:ln w="12700">
            <a:solidFill>
              <a:srgbClr val="2D7D62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hape 2">
            <a:extLst>
              <a:ext uri="{FF2B5EF4-FFF2-40B4-BE49-F238E27FC236}">
                <a16:creationId xmlns:a16="http://schemas.microsoft.com/office/drawing/2014/main" id="{A4813F61-0827-B590-9EB1-F6370D2A5D9E}"/>
              </a:ext>
            </a:extLst>
          </p:cNvPr>
          <p:cNvSpPr/>
          <p:nvPr/>
        </p:nvSpPr>
        <p:spPr>
          <a:xfrm>
            <a:off x="0" y="0"/>
            <a:ext cx="200880" cy="6857640"/>
          </a:xfrm>
          <a:prstGeom prst="rect">
            <a:avLst/>
          </a:prstGeom>
          <a:solidFill>
            <a:srgbClr val="12264A"/>
          </a:solidFill>
          <a:ln w="12700">
            <a:solidFill>
              <a:srgbClr val="12264A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Shape 3">
            <a:extLst>
              <a:ext uri="{FF2B5EF4-FFF2-40B4-BE49-F238E27FC236}">
                <a16:creationId xmlns:a16="http://schemas.microsoft.com/office/drawing/2014/main" id="{2104F013-7AD5-68CA-E8BF-1A9902243B63}"/>
              </a:ext>
            </a:extLst>
          </p:cNvPr>
          <p:cNvSpPr/>
          <p:nvPr/>
        </p:nvSpPr>
        <p:spPr>
          <a:xfrm>
            <a:off x="502920" y="6364080"/>
            <a:ext cx="11155680" cy="360"/>
          </a:xfrm>
          <a:prstGeom prst="line">
            <a:avLst/>
          </a:prstGeom>
          <a:ln w="7620">
            <a:solidFill>
              <a:srgbClr val="D7CBB7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4">
            <a:extLst>
              <a:ext uri="{FF2B5EF4-FFF2-40B4-BE49-F238E27FC236}">
                <a16:creationId xmlns:a16="http://schemas.microsoft.com/office/drawing/2014/main" id="{1BA21ACF-04D2-A50B-DF59-CB818576BB72}"/>
              </a:ext>
            </a:extLst>
          </p:cNvPr>
          <p:cNvSpPr/>
          <p:nvPr/>
        </p:nvSpPr>
        <p:spPr>
          <a:xfrm>
            <a:off x="567000" y="347400"/>
            <a:ext cx="8137800" cy="411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ea typeface="Aptos Display"/>
                <a:cs typeface="Times New Roman" panose="02020603050405020304" pitchFamily="18" charset="0"/>
              </a:rPr>
              <a:t>Research Journey: From Broad Interest to Refined Topic</a:t>
            </a:r>
            <a:endParaRPr lang="en-US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5">
            <a:extLst>
              <a:ext uri="{FF2B5EF4-FFF2-40B4-BE49-F238E27FC236}">
                <a16:creationId xmlns:a16="http://schemas.microsoft.com/office/drawing/2014/main" id="{3E09585E-0540-02AB-513B-2B4AEAAB965F}"/>
              </a:ext>
            </a:extLst>
          </p:cNvPr>
          <p:cNvSpPr/>
          <p:nvPr/>
        </p:nvSpPr>
        <p:spPr>
          <a:xfrm>
            <a:off x="585360" y="804600"/>
            <a:ext cx="868644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ea typeface="Aptos"/>
                <a:cs typeface="Times New Roman" panose="02020603050405020304" pitchFamily="18" charset="0"/>
              </a:rPr>
              <a:t>How the topic developed through the DBA journey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Shape 6">
            <a:extLst>
              <a:ext uri="{FF2B5EF4-FFF2-40B4-BE49-F238E27FC236}">
                <a16:creationId xmlns:a16="http://schemas.microsoft.com/office/drawing/2014/main" id="{42CC04E0-148A-7E57-12AD-89000FC8A715}"/>
              </a:ext>
            </a:extLst>
          </p:cNvPr>
          <p:cNvSpPr/>
          <p:nvPr/>
        </p:nvSpPr>
        <p:spPr>
          <a:xfrm>
            <a:off x="566640" y="1097280"/>
            <a:ext cx="10927080" cy="360"/>
          </a:xfrm>
          <a:prstGeom prst="line">
            <a:avLst/>
          </a:prstGeom>
          <a:ln w="17780">
            <a:solidFill>
              <a:srgbClr val="2D7D62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Shape 7">
            <a:extLst>
              <a:ext uri="{FF2B5EF4-FFF2-40B4-BE49-F238E27FC236}">
                <a16:creationId xmlns:a16="http://schemas.microsoft.com/office/drawing/2014/main" id="{EEF90D9A-BFF5-4F28-C220-B7DC7B5E997C}"/>
              </a:ext>
            </a:extLst>
          </p:cNvPr>
          <p:cNvSpPr/>
          <p:nvPr/>
        </p:nvSpPr>
        <p:spPr>
          <a:xfrm>
            <a:off x="2898360" y="2550960"/>
            <a:ext cx="594360" cy="360"/>
          </a:xfrm>
          <a:prstGeom prst="line">
            <a:avLst/>
          </a:prstGeom>
          <a:ln w="16510">
            <a:solidFill>
              <a:srgbClr val="2D7D62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Shape 8">
            <a:extLst>
              <a:ext uri="{FF2B5EF4-FFF2-40B4-BE49-F238E27FC236}">
                <a16:creationId xmlns:a16="http://schemas.microsoft.com/office/drawing/2014/main" id="{F90BA47E-0F9B-54CB-9A72-B0DCCA578E9F}"/>
              </a:ext>
            </a:extLst>
          </p:cNvPr>
          <p:cNvSpPr/>
          <p:nvPr/>
        </p:nvSpPr>
        <p:spPr>
          <a:xfrm>
            <a:off x="5751360" y="2550960"/>
            <a:ext cx="594360" cy="360"/>
          </a:xfrm>
          <a:prstGeom prst="line">
            <a:avLst/>
          </a:prstGeom>
          <a:ln w="16510">
            <a:solidFill>
              <a:srgbClr val="2D7D62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Shape 9">
            <a:extLst>
              <a:ext uri="{FF2B5EF4-FFF2-40B4-BE49-F238E27FC236}">
                <a16:creationId xmlns:a16="http://schemas.microsoft.com/office/drawing/2014/main" id="{BD076D2D-9FEC-042C-87EE-2F161D5F0FA7}"/>
              </a:ext>
            </a:extLst>
          </p:cNvPr>
          <p:cNvSpPr/>
          <p:nvPr/>
        </p:nvSpPr>
        <p:spPr>
          <a:xfrm>
            <a:off x="8604360" y="2550960"/>
            <a:ext cx="594360" cy="360"/>
          </a:xfrm>
          <a:prstGeom prst="line">
            <a:avLst/>
          </a:prstGeom>
          <a:ln w="16510">
            <a:solidFill>
              <a:srgbClr val="2D7D62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Shape 10">
            <a:extLst>
              <a:ext uri="{FF2B5EF4-FFF2-40B4-BE49-F238E27FC236}">
                <a16:creationId xmlns:a16="http://schemas.microsoft.com/office/drawing/2014/main" id="{E313D670-2505-9AAD-F18C-44376193528C}"/>
              </a:ext>
            </a:extLst>
          </p:cNvPr>
          <p:cNvSpPr/>
          <p:nvPr/>
        </p:nvSpPr>
        <p:spPr>
          <a:xfrm>
            <a:off x="685800" y="1847160"/>
            <a:ext cx="2486880" cy="1508400"/>
          </a:xfrm>
          <a:prstGeom prst="roundRect">
            <a:avLst>
              <a:gd name="adj" fmla="val 4848"/>
            </a:avLst>
          </a:prstGeom>
          <a:solidFill>
            <a:srgbClr val="FFFFFF"/>
          </a:solidFill>
          <a:ln w="13970">
            <a:solidFill>
              <a:srgbClr val="233A77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 11">
            <a:extLst>
              <a:ext uri="{FF2B5EF4-FFF2-40B4-BE49-F238E27FC236}">
                <a16:creationId xmlns:a16="http://schemas.microsoft.com/office/drawing/2014/main" id="{317980F3-D280-D68B-4F7B-758176951A44}"/>
              </a:ext>
            </a:extLst>
          </p:cNvPr>
          <p:cNvSpPr/>
          <p:nvPr/>
        </p:nvSpPr>
        <p:spPr>
          <a:xfrm>
            <a:off x="850320" y="1974960"/>
            <a:ext cx="215748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233A77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Entry to DBA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Text 12">
            <a:extLst>
              <a:ext uri="{FF2B5EF4-FFF2-40B4-BE49-F238E27FC236}">
                <a16:creationId xmlns:a16="http://schemas.microsoft.com/office/drawing/2014/main" id="{5816DB8A-7883-F63D-7AB0-EC3CD15895C7}"/>
              </a:ext>
            </a:extLst>
          </p:cNvPr>
          <p:cNvSpPr/>
          <p:nvPr/>
        </p:nvSpPr>
        <p:spPr>
          <a:xfrm>
            <a:off x="850320" y="2286000"/>
            <a:ext cx="2157480" cy="959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Broad interest in banking, digital transformation and customer experience</a:t>
            </a:r>
            <a:r>
              <a:rPr lang="en-US" sz="98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98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Shape 13">
            <a:extLst>
              <a:ext uri="{FF2B5EF4-FFF2-40B4-BE49-F238E27FC236}">
                <a16:creationId xmlns:a16="http://schemas.microsoft.com/office/drawing/2014/main" id="{614D5416-C054-FE6C-6A47-46AEBEB7C146}"/>
              </a:ext>
            </a:extLst>
          </p:cNvPr>
          <p:cNvSpPr/>
          <p:nvPr/>
        </p:nvSpPr>
        <p:spPr>
          <a:xfrm>
            <a:off x="3538800" y="1847160"/>
            <a:ext cx="2486880" cy="1508400"/>
          </a:xfrm>
          <a:prstGeom prst="roundRect">
            <a:avLst>
              <a:gd name="adj" fmla="val 4848"/>
            </a:avLst>
          </a:prstGeom>
          <a:solidFill>
            <a:srgbClr val="FFFFFF"/>
          </a:solidFill>
          <a:ln w="13970">
            <a:solidFill>
              <a:srgbClr val="233A77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 14">
            <a:extLst>
              <a:ext uri="{FF2B5EF4-FFF2-40B4-BE49-F238E27FC236}">
                <a16:creationId xmlns:a16="http://schemas.microsoft.com/office/drawing/2014/main" id="{7CC98A25-4D82-9585-206C-C31CA0B8930C}"/>
              </a:ext>
            </a:extLst>
          </p:cNvPr>
          <p:cNvSpPr/>
          <p:nvPr/>
        </p:nvSpPr>
        <p:spPr>
          <a:xfrm>
            <a:off x="3703320" y="1974960"/>
            <a:ext cx="215748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233A77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Term 1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Text 15">
            <a:extLst>
              <a:ext uri="{FF2B5EF4-FFF2-40B4-BE49-F238E27FC236}">
                <a16:creationId xmlns:a16="http://schemas.microsoft.com/office/drawing/2014/main" id="{4FA4D5D4-314A-C2F2-972A-3B673768959D}"/>
              </a:ext>
            </a:extLst>
          </p:cNvPr>
          <p:cNvSpPr/>
          <p:nvPr/>
        </p:nvSpPr>
        <p:spPr>
          <a:xfrm>
            <a:off x="3703320" y="2286000"/>
            <a:ext cx="2157480" cy="959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Initial thinking centered on digital banking and customer satisfaction</a:t>
            </a:r>
            <a:r>
              <a:rPr lang="en-US" sz="98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98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Shape 16">
            <a:extLst>
              <a:ext uri="{FF2B5EF4-FFF2-40B4-BE49-F238E27FC236}">
                <a16:creationId xmlns:a16="http://schemas.microsoft.com/office/drawing/2014/main" id="{2D5ADF01-D204-E05A-1164-205B0DCBDD2E}"/>
              </a:ext>
            </a:extLst>
          </p:cNvPr>
          <p:cNvSpPr/>
          <p:nvPr/>
        </p:nvSpPr>
        <p:spPr>
          <a:xfrm>
            <a:off x="6391800" y="1847160"/>
            <a:ext cx="2486880" cy="1508400"/>
          </a:xfrm>
          <a:prstGeom prst="roundRect">
            <a:avLst>
              <a:gd name="adj" fmla="val 4848"/>
            </a:avLst>
          </a:prstGeom>
          <a:solidFill>
            <a:srgbClr val="FFFFFF"/>
          </a:solidFill>
          <a:ln w="13970">
            <a:solidFill>
              <a:srgbClr val="E6A23C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7" name="Text 17">
            <a:extLst>
              <a:ext uri="{FF2B5EF4-FFF2-40B4-BE49-F238E27FC236}">
                <a16:creationId xmlns:a16="http://schemas.microsoft.com/office/drawing/2014/main" id="{17F9411A-F3D9-8DF0-0B2E-71E671572327}"/>
              </a:ext>
            </a:extLst>
          </p:cNvPr>
          <p:cNvSpPr/>
          <p:nvPr/>
        </p:nvSpPr>
        <p:spPr>
          <a:xfrm>
            <a:off x="6556320" y="1974960"/>
            <a:ext cx="215748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E6A23C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Term 2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" name="Text 18">
            <a:extLst>
              <a:ext uri="{FF2B5EF4-FFF2-40B4-BE49-F238E27FC236}">
                <a16:creationId xmlns:a16="http://schemas.microsoft.com/office/drawing/2014/main" id="{6E557DCC-6AEF-059D-4AC0-308C5546C911}"/>
              </a:ext>
            </a:extLst>
          </p:cNvPr>
          <p:cNvSpPr/>
          <p:nvPr/>
        </p:nvSpPr>
        <p:spPr>
          <a:xfrm>
            <a:off x="6556320" y="2286000"/>
            <a:ext cx="2157480" cy="959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 showed maturity around TAM, PEOU/PU, trust and satisfaction.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" name="Shape 19">
            <a:extLst>
              <a:ext uri="{FF2B5EF4-FFF2-40B4-BE49-F238E27FC236}">
                <a16:creationId xmlns:a16="http://schemas.microsoft.com/office/drawing/2014/main" id="{964EB2D6-800C-8D44-FBE9-E3FE301A304E}"/>
              </a:ext>
            </a:extLst>
          </p:cNvPr>
          <p:cNvSpPr/>
          <p:nvPr/>
        </p:nvSpPr>
        <p:spPr>
          <a:xfrm>
            <a:off x="9244440" y="1847160"/>
            <a:ext cx="2486880" cy="1508400"/>
          </a:xfrm>
          <a:prstGeom prst="roundRect">
            <a:avLst>
              <a:gd name="adj" fmla="val 4848"/>
            </a:avLst>
          </a:prstGeom>
          <a:solidFill>
            <a:srgbClr val="FFFFFF"/>
          </a:solidFill>
          <a:ln w="13970">
            <a:solidFill>
              <a:srgbClr val="B85543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3" name="Text 20">
            <a:extLst>
              <a:ext uri="{FF2B5EF4-FFF2-40B4-BE49-F238E27FC236}">
                <a16:creationId xmlns:a16="http://schemas.microsoft.com/office/drawing/2014/main" id="{862DADDD-371E-0E18-7232-09C72C98BCFB}"/>
              </a:ext>
            </a:extLst>
          </p:cNvPr>
          <p:cNvSpPr/>
          <p:nvPr/>
        </p:nvSpPr>
        <p:spPr>
          <a:xfrm>
            <a:off x="9409320" y="1974960"/>
            <a:ext cx="215748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B85543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Term 3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5" name="Text 21">
            <a:extLst>
              <a:ext uri="{FF2B5EF4-FFF2-40B4-BE49-F238E27FC236}">
                <a16:creationId xmlns:a16="http://schemas.microsoft.com/office/drawing/2014/main" id="{13C479A6-1708-79DA-91FD-FD4D3F85C28B}"/>
              </a:ext>
            </a:extLst>
          </p:cNvPr>
          <p:cNvSpPr/>
          <p:nvPr/>
        </p:nvSpPr>
        <p:spPr>
          <a:xfrm>
            <a:off x="9409320" y="2286000"/>
            <a:ext cx="2157480" cy="959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Topic refined towards AI competencies, satisfaction and continuance intention in India</a:t>
            </a:r>
            <a:r>
              <a:rPr lang="en-US" sz="98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98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7" name="Shape 22">
            <a:extLst>
              <a:ext uri="{FF2B5EF4-FFF2-40B4-BE49-F238E27FC236}">
                <a16:creationId xmlns:a16="http://schemas.microsoft.com/office/drawing/2014/main" id="{1FFDBFC9-AB11-4A68-1B99-889E19BEF260}"/>
              </a:ext>
            </a:extLst>
          </p:cNvPr>
          <p:cNvSpPr/>
          <p:nvPr/>
        </p:nvSpPr>
        <p:spPr>
          <a:xfrm>
            <a:off x="960120" y="4754880"/>
            <a:ext cx="10195200" cy="658080"/>
          </a:xfrm>
          <a:prstGeom prst="roundRect">
            <a:avLst>
              <a:gd name="adj" fmla="val 11111"/>
            </a:avLst>
          </a:prstGeom>
          <a:solidFill>
            <a:srgbClr val="E3F2E9"/>
          </a:solidFill>
          <a:ln w="13970">
            <a:solidFill>
              <a:srgbClr val="2D7D62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9" name="Text 23">
            <a:extLst>
              <a:ext uri="{FF2B5EF4-FFF2-40B4-BE49-F238E27FC236}">
                <a16:creationId xmlns:a16="http://schemas.microsoft.com/office/drawing/2014/main" id="{D3506332-947E-ED21-8450-9BE6D2558304}"/>
              </a:ext>
            </a:extLst>
          </p:cNvPr>
          <p:cNvSpPr/>
          <p:nvPr/>
        </p:nvSpPr>
        <p:spPr>
          <a:xfrm>
            <a:off x="1143000" y="4983480"/>
            <a:ext cx="985680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Refinement point: the topic changed from general digital banking adoption to a clearer AI-enabled banking study focused on AI competencies</a:t>
            </a:r>
            <a:r>
              <a:rPr lang="en-US" sz="1200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12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1" name="Text 24">
            <a:extLst>
              <a:ext uri="{FF2B5EF4-FFF2-40B4-BE49-F238E27FC236}">
                <a16:creationId xmlns:a16="http://schemas.microsoft.com/office/drawing/2014/main" id="{18F951F2-AF5A-AB41-7B1A-08BBB6CCE379}"/>
              </a:ext>
            </a:extLst>
          </p:cNvPr>
          <p:cNvSpPr/>
          <p:nvPr/>
        </p:nvSpPr>
        <p:spPr>
          <a:xfrm>
            <a:off x="567000" y="6501240"/>
            <a:ext cx="3108600" cy="145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3" name="Text 25">
            <a:extLst>
              <a:ext uri="{FF2B5EF4-FFF2-40B4-BE49-F238E27FC236}">
                <a16:creationId xmlns:a16="http://schemas.microsoft.com/office/drawing/2014/main" id="{2B3B0EB9-BCED-674F-F8C4-26309DD4FF6B}"/>
              </a:ext>
            </a:extLst>
          </p:cNvPr>
          <p:cNvSpPr/>
          <p:nvPr/>
        </p:nvSpPr>
        <p:spPr>
          <a:xfrm>
            <a:off x="5349240" y="6492240"/>
            <a:ext cx="544032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i="1" u="none" strike="noStrike" dirty="0">
                <a:solidFill>
                  <a:srgbClr val="334155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(Davis, 1989; Bhattacherjee, 2001; Lee and Zhou, 2026).</a:t>
            </a: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5" name="Text 26">
            <a:extLst>
              <a:ext uri="{FF2B5EF4-FFF2-40B4-BE49-F238E27FC236}">
                <a16:creationId xmlns:a16="http://schemas.microsoft.com/office/drawing/2014/main" id="{DB47644D-C668-B661-13D9-900B8EBC6E68}"/>
              </a:ext>
            </a:extLst>
          </p:cNvPr>
          <p:cNvSpPr/>
          <p:nvPr/>
        </p:nvSpPr>
        <p:spPr>
          <a:xfrm>
            <a:off x="11292840" y="6473880"/>
            <a:ext cx="4384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48293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>
            <a:extLst>
              <a:ext uri="{FF2B5EF4-FFF2-40B4-BE49-F238E27FC236}">
                <a16:creationId xmlns:a16="http://schemas.microsoft.com/office/drawing/2014/main" id="{CEE851DB-7617-910D-C74B-4279A0B8A5D3}"/>
              </a:ext>
            </a:extLst>
          </p:cNvPr>
          <p:cNvSpPr/>
          <p:nvPr/>
        </p:nvSpPr>
        <p:spPr>
          <a:xfrm>
            <a:off x="0" y="0"/>
            <a:ext cx="12191400" cy="6857640"/>
          </a:xfrm>
          <a:prstGeom prst="rect">
            <a:avLst/>
          </a:prstGeom>
          <a:solidFill>
            <a:srgbClr val="FBF7EF"/>
          </a:solidFill>
          <a:ln w="12700">
            <a:solidFill>
              <a:srgbClr val="FBF7EF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hape 1">
            <a:extLst>
              <a:ext uri="{FF2B5EF4-FFF2-40B4-BE49-F238E27FC236}">
                <a16:creationId xmlns:a16="http://schemas.microsoft.com/office/drawing/2014/main" id="{3B77A34A-3BAD-1D72-1757-E4F62C88E3EA}"/>
              </a:ext>
            </a:extLst>
          </p:cNvPr>
          <p:cNvSpPr/>
          <p:nvPr/>
        </p:nvSpPr>
        <p:spPr>
          <a:xfrm>
            <a:off x="201240" y="0"/>
            <a:ext cx="11990160" cy="91080"/>
          </a:xfrm>
          <a:prstGeom prst="rect">
            <a:avLst/>
          </a:prstGeom>
          <a:solidFill>
            <a:srgbClr val="B85543"/>
          </a:solidFill>
          <a:ln w="12700">
            <a:solidFill>
              <a:srgbClr val="B85543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hape 2">
            <a:extLst>
              <a:ext uri="{FF2B5EF4-FFF2-40B4-BE49-F238E27FC236}">
                <a16:creationId xmlns:a16="http://schemas.microsoft.com/office/drawing/2014/main" id="{AE624D2A-7B97-9023-3EF1-B09D18189C5B}"/>
              </a:ext>
            </a:extLst>
          </p:cNvPr>
          <p:cNvSpPr/>
          <p:nvPr/>
        </p:nvSpPr>
        <p:spPr>
          <a:xfrm>
            <a:off x="0" y="0"/>
            <a:ext cx="200880" cy="6857640"/>
          </a:xfrm>
          <a:prstGeom prst="rect">
            <a:avLst/>
          </a:prstGeom>
          <a:solidFill>
            <a:srgbClr val="12264A"/>
          </a:solidFill>
          <a:ln w="12700">
            <a:solidFill>
              <a:srgbClr val="12264A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Shape 3">
            <a:extLst>
              <a:ext uri="{FF2B5EF4-FFF2-40B4-BE49-F238E27FC236}">
                <a16:creationId xmlns:a16="http://schemas.microsoft.com/office/drawing/2014/main" id="{93B543BB-112F-46D2-5197-D0E4B3F1B1DC}"/>
              </a:ext>
            </a:extLst>
          </p:cNvPr>
          <p:cNvSpPr/>
          <p:nvPr/>
        </p:nvSpPr>
        <p:spPr>
          <a:xfrm>
            <a:off x="502920" y="6364080"/>
            <a:ext cx="11155680" cy="360"/>
          </a:xfrm>
          <a:prstGeom prst="line">
            <a:avLst/>
          </a:prstGeom>
          <a:ln w="7620">
            <a:solidFill>
              <a:srgbClr val="D7CBB7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4">
            <a:extLst>
              <a:ext uri="{FF2B5EF4-FFF2-40B4-BE49-F238E27FC236}">
                <a16:creationId xmlns:a16="http://schemas.microsoft.com/office/drawing/2014/main" id="{8FAD7AE5-FC83-3D72-CACD-05DE4D3DDE0A}"/>
              </a:ext>
            </a:extLst>
          </p:cNvPr>
          <p:cNvSpPr/>
          <p:nvPr/>
        </p:nvSpPr>
        <p:spPr>
          <a:xfrm>
            <a:off x="567000" y="347400"/>
            <a:ext cx="8137800" cy="411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ea typeface="Aptos Display"/>
                <a:cs typeface="Times New Roman" panose="02020603050405020304" pitchFamily="18" charset="0"/>
              </a:rPr>
              <a:t>Research Problem and Context</a:t>
            </a:r>
            <a:endParaRPr lang="en-US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5">
            <a:extLst>
              <a:ext uri="{FF2B5EF4-FFF2-40B4-BE49-F238E27FC236}">
                <a16:creationId xmlns:a16="http://schemas.microsoft.com/office/drawing/2014/main" id="{805502F7-05A9-9272-8A21-97D8D857E0DA}"/>
              </a:ext>
            </a:extLst>
          </p:cNvPr>
          <p:cNvSpPr/>
          <p:nvPr/>
        </p:nvSpPr>
        <p:spPr>
          <a:xfrm>
            <a:off x="585360" y="804600"/>
            <a:ext cx="868644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ea typeface="Aptos"/>
                <a:cs typeface="Times New Roman" panose="02020603050405020304" pitchFamily="18" charset="0"/>
              </a:rPr>
              <a:t>Why is the proposed doctoral research needed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Shape 6">
            <a:extLst>
              <a:ext uri="{FF2B5EF4-FFF2-40B4-BE49-F238E27FC236}">
                <a16:creationId xmlns:a16="http://schemas.microsoft.com/office/drawing/2014/main" id="{28A6E691-0D26-1C2E-22A5-C11A66866562}"/>
              </a:ext>
            </a:extLst>
          </p:cNvPr>
          <p:cNvSpPr/>
          <p:nvPr/>
        </p:nvSpPr>
        <p:spPr>
          <a:xfrm>
            <a:off x="566640" y="1097280"/>
            <a:ext cx="10927080" cy="360"/>
          </a:xfrm>
          <a:prstGeom prst="line">
            <a:avLst/>
          </a:prstGeom>
          <a:ln w="17780">
            <a:solidFill>
              <a:srgbClr val="B85543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Shape 7">
            <a:extLst>
              <a:ext uri="{FF2B5EF4-FFF2-40B4-BE49-F238E27FC236}">
                <a16:creationId xmlns:a16="http://schemas.microsoft.com/office/drawing/2014/main" id="{CC2E78FA-B5A8-308F-0B54-F63A5BB60292}"/>
              </a:ext>
            </a:extLst>
          </p:cNvPr>
          <p:cNvSpPr/>
          <p:nvPr/>
        </p:nvSpPr>
        <p:spPr>
          <a:xfrm>
            <a:off x="731520" y="1508760"/>
            <a:ext cx="3401280" cy="1572480"/>
          </a:xfrm>
          <a:prstGeom prst="roundRect">
            <a:avLst>
              <a:gd name="adj" fmla="val 4651"/>
            </a:avLst>
          </a:prstGeom>
          <a:solidFill>
            <a:srgbClr val="FFFFFF"/>
          </a:solidFill>
          <a:ln w="13970">
            <a:solidFill>
              <a:srgbClr val="B85543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 8">
            <a:extLst>
              <a:ext uri="{FF2B5EF4-FFF2-40B4-BE49-F238E27FC236}">
                <a16:creationId xmlns:a16="http://schemas.microsoft.com/office/drawing/2014/main" id="{FCDE3022-7F0A-DD89-F82A-AD556CD47D0C}"/>
              </a:ext>
            </a:extLst>
          </p:cNvPr>
          <p:cNvSpPr/>
          <p:nvPr/>
        </p:nvSpPr>
        <p:spPr>
          <a:xfrm>
            <a:off x="896040" y="1636920"/>
            <a:ext cx="307188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B85543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Research Problem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 9">
            <a:extLst>
              <a:ext uri="{FF2B5EF4-FFF2-40B4-BE49-F238E27FC236}">
                <a16:creationId xmlns:a16="http://schemas.microsoft.com/office/drawing/2014/main" id="{1AEED60C-C828-B87B-26FE-00218FAA55A7}"/>
              </a:ext>
            </a:extLst>
          </p:cNvPr>
          <p:cNvSpPr/>
          <p:nvPr/>
        </p:nvSpPr>
        <p:spPr>
          <a:xfrm>
            <a:off x="896040" y="1947600"/>
            <a:ext cx="3071880" cy="10238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AI adoption in banking is accelerating, but existing research still </a:t>
            </a:r>
            <a:r>
              <a:rPr lang="en-US" sz="1400" b="0" u="none" strike="noStrike" dirty="0" err="1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emphasises</a:t>
            </a: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technology adoption more than AI competencies.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Shape 10">
            <a:extLst>
              <a:ext uri="{FF2B5EF4-FFF2-40B4-BE49-F238E27FC236}">
                <a16:creationId xmlns:a16="http://schemas.microsoft.com/office/drawing/2014/main" id="{35127F3D-6EE9-1FD4-2FCE-A0D78FB2C382}"/>
              </a:ext>
            </a:extLst>
          </p:cNvPr>
          <p:cNvSpPr/>
          <p:nvPr/>
        </p:nvSpPr>
        <p:spPr>
          <a:xfrm>
            <a:off x="4389120" y="1508760"/>
            <a:ext cx="3401280" cy="1572480"/>
          </a:xfrm>
          <a:prstGeom prst="roundRect">
            <a:avLst>
              <a:gd name="adj" fmla="val 4651"/>
            </a:avLst>
          </a:prstGeom>
          <a:solidFill>
            <a:srgbClr val="FFFFFF"/>
          </a:solidFill>
          <a:ln w="13970">
            <a:solidFill>
              <a:srgbClr val="233A77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 11">
            <a:extLst>
              <a:ext uri="{FF2B5EF4-FFF2-40B4-BE49-F238E27FC236}">
                <a16:creationId xmlns:a16="http://schemas.microsoft.com/office/drawing/2014/main" id="{2F2D1253-39DF-EEC8-CD36-C01FFB91DB60}"/>
              </a:ext>
            </a:extLst>
          </p:cNvPr>
          <p:cNvSpPr/>
          <p:nvPr/>
        </p:nvSpPr>
        <p:spPr>
          <a:xfrm>
            <a:off x="4553640" y="1636920"/>
            <a:ext cx="307188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233A77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Indian Context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Text 12">
            <a:extLst>
              <a:ext uri="{FF2B5EF4-FFF2-40B4-BE49-F238E27FC236}">
                <a16:creationId xmlns:a16="http://schemas.microsoft.com/office/drawing/2014/main" id="{8C3220BA-9B6C-4E73-46C3-8CDD96DA42B4}"/>
              </a:ext>
            </a:extLst>
          </p:cNvPr>
          <p:cNvSpPr/>
          <p:nvPr/>
        </p:nvSpPr>
        <p:spPr>
          <a:xfrm>
            <a:off x="4553640" y="1947600"/>
            <a:ext cx="3071880" cy="10238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India is experiencing rapid digital banking growth and increasing integration of AI-enabled financial services</a:t>
            </a:r>
            <a:r>
              <a:rPr lang="en-US" sz="98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98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Shape 13">
            <a:extLst>
              <a:ext uri="{FF2B5EF4-FFF2-40B4-BE49-F238E27FC236}">
                <a16:creationId xmlns:a16="http://schemas.microsoft.com/office/drawing/2014/main" id="{E7D05DE9-85E8-116F-0895-AD9EE92093E2}"/>
              </a:ext>
            </a:extLst>
          </p:cNvPr>
          <p:cNvSpPr/>
          <p:nvPr/>
        </p:nvSpPr>
        <p:spPr>
          <a:xfrm>
            <a:off x="8046720" y="1508760"/>
            <a:ext cx="3401280" cy="1572480"/>
          </a:xfrm>
          <a:prstGeom prst="roundRect">
            <a:avLst>
              <a:gd name="adj" fmla="val 4651"/>
            </a:avLst>
          </a:prstGeom>
          <a:solidFill>
            <a:srgbClr val="FFFFFF"/>
          </a:solidFill>
          <a:ln w="13970">
            <a:solidFill>
              <a:srgbClr val="2D7D62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 14">
            <a:extLst>
              <a:ext uri="{FF2B5EF4-FFF2-40B4-BE49-F238E27FC236}">
                <a16:creationId xmlns:a16="http://schemas.microsoft.com/office/drawing/2014/main" id="{F5489DFD-1446-2EC0-6CB4-B7A0DAF4EB16}"/>
              </a:ext>
            </a:extLst>
          </p:cNvPr>
          <p:cNvSpPr/>
          <p:nvPr/>
        </p:nvSpPr>
        <p:spPr>
          <a:xfrm>
            <a:off x="8211240" y="1636920"/>
            <a:ext cx="307188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2D7D62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Research Focus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Text 15">
            <a:extLst>
              <a:ext uri="{FF2B5EF4-FFF2-40B4-BE49-F238E27FC236}">
                <a16:creationId xmlns:a16="http://schemas.microsoft.com/office/drawing/2014/main" id="{EBA47213-8A36-2ED2-1F4B-FD68C643F804}"/>
              </a:ext>
            </a:extLst>
          </p:cNvPr>
          <p:cNvSpPr/>
          <p:nvPr/>
        </p:nvSpPr>
        <p:spPr>
          <a:xfrm>
            <a:off x="8211240" y="1947600"/>
            <a:ext cx="3071880" cy="10238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Examine how AI competencies enhance customer satisfaction and continuance intention in India</a:t>
            </a:r>
            <a:r>
              <a:rPr lang="en-US" sz="98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98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Shape 16">
            <a:extLst>
              <a:ext uri="{FF2B5EF4-FFF2-40B4-BE49-F238E27FC236}">
                <a16:creationId xmlns:a16="http://schemas.microsoft.com/office/drawing/2014/main" id="{9387F805-688E-3E9E-5B68-6D248010101E}"/>
              </a:ext>
            </a:extLst>
          </p:cNvPr>
          <p:cNvSpPr/>
          <p:nvPr/>
        </p:nvSpPr>
        <p:spPr>
          <a:xfrm>
            <a:off x="2432160" y="3255120"/>
            <a:ext cx="360" cy="722520"/>
          </a:xfrm>
          <a:prstGeom prst="line">
            <a:avLst/>
          </a:prstGeom>
          <a:ln w="13970">
            <a:solidFill>
              <a:srgbClr val="B85543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7" name="Shape 17">
            <a:extLst>
              <a:ext uri="{FF2B5EF4-FFF2-40B4-BE49-F238E27FC236}">
                <a16:creationId xmlns:a16="http://schemas.microsoft.com/office/drawing/2014/main" id="{8EF3F738-CBDF-DA2F-5F06-DEBC2AA72606}"/>
              </a:ext>
            </a:extLst>
          </p:cNvPr>
          <p:cNvSpPr/>
          <p:nvPr/>
        </p:nvSpPr>
        <p:spPr>
          <a:xfrm>
            <a:off x="6089760" y="3255120"/>
            <a:ext cx="360" cy="722520"/>
          </a:xfrm>
          <a:prstGeom prst="line">
            <a:avLst/>
          </a:prstGeom>
          <a:ln w="13970">
            <a:solidFill>
              <a:srgbClr val="233A77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" name="Shape 18">
            <a:extLst>
              <a:ext uri="{FF2B5EF4-FFF2-40B4-BE49-F238E27FC236}">
                <a16:creationId xmlns:a16="http://schemas.microsoft.com/office/drawing/2014/main" id="{390A23C0-1420-6A0B-C947-B64008F4F929}"/>
              </a:ext>
            </a:extLst>
          </p:cNvPr>
          <p:cNvSpPr/>
          <p:nvPr/>
        </p:nvSpPr>
        <p:spPr>
          <a:xfrm>
            <a:off x="9747360" y="3255120"/>
            <a:ext cx="360" cy="722520"/>
          </a:xfrm>
          <a:prstGeom prst="line">
            <a:avLst/>
          </a:prstGeom>
          <a:ln w="13970">
            <a:solidFill>
              <a:srgbClr val="2D7D62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" name="Shape 19">
            <a:extLst>
              <a:ext uri="{FF2B5EF4-FFF2-40B4-BE49-F238E27FC236}">
                <a16:creationId xmlns:a16="http://schemas.microsoft.com/office/drawing/2014/main" id="{E394AA41-A6C6-6E13-9F0F-CA0C1E0F4612}"/>
              </a:ext>
            </a:extLst>
          </p:cNvPr>
          <p:cNvSpPr/>
          <p:nvPr/>
        </p:nvSpPr>
        <p:spPr>
          <a:xfrm>
            <a:off x="1051560" y="4187880"/>
            <a:ext cx="10039680" cy="840960"/>
          </a:xfrm>
          <a:prstGeom prst="roundRect">
            <a:avLst>
              <a:gd name="adj" fmla="val 8696"/>
            </a:avLst>
          </a:prstGeom>
          <a:solidFill>
            <a:srgbClr val="FFF8EC"/>
          </a:solidFill>
          <a:ln w="12700">
            <a:solidFill>
              <a:srgbClr val="D7CBB7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3" name="Text 20">
            <a:extLst>
              <a:ext uri="{FF2B5EF4-FFF2-40B4-BE49-F238E27FC236}">
                <a16:creationId xmlns:a16="http://schemas.microsoft.com/office/drawing/2014/main" id="{ECB2B9D7-70E8-5B37-BB62-B946DEBC6D23}"/>
              </a:ext>
            </a:extLst>
          </p:cNvPr>
          <p:cNvSpPr/>
          <p:nvPr/>
        </p:nvSpPr>
        <p:spPr>
          <a:xfrm>
            <a:off x="1280160" y="4498704"/>
            <a:ext cx="96008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Core issue: AI-enabled banking is growing faster than academic understanding of how AI competencies shape customer outcomes</a:t>
            </a:r>
            <a:r>
              <a:rPr lang="en-US" sz="1240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124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5" name="Text 21">
            <a:extLst>
              <a:ext uri="{FF2B5EF4-FFF2-40B4-BE49-F238E27FC236}">
                <a16:creationId xmlns:a16="http://schemas.microsoft.com/office/drawing/2014/main" id="{A79FB846-809B-4789-D8FD-30ED35DF5579}"/>
              </a:ext>
            </a:extLst>
          </p:cNvPr>
          <p:cNvSpPr/>
          <p:nvPr/>
        </p:nvSpPr>
        <p:spPr>
          <a:xfrm>
            <a:off x="567000" y="6501240"/>
            <a:ext cx="3108600" cy="145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7" name="Text 22">
            <a:extLst>
              <a:ext uri="{FF2B5EF4-FFF2-40B4-BE49-F238E27FC236}">
                <a16:creationId xmlns:a16="http://schemas.microsoft.com/office/drawing/2014/main" id="{58D2647E-6CEB-DF1B-85F8-E67F1D3B9CB0}"/>
              </a:ext>
            </a:extLst>
          </p:cNvPr>
          <p:cNvSpPr/>
          <p:nvPr/>
        </p:nvSpPr>
        <p:spPr>
          <a:xfrm>
            <a:off x="5349240" y="6492240"/>
            <a:ext cx="544032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i="1" u="none" strike="noStrike" dirty="0">
                <a:solidFill>
                  <a:srgbClr val="334155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(Omoge, Gala and Horky, 2022; Kumar and Manrai, 2024; Lee and Zhou, 2026).</a:t>
            </a: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9" name="Text 23">
            <a:extLst>
              <a:ext uri="{FF2B5EF4-FFF2-40B4-BE49-F238E27FC236}">
                <a16:creationId xmlns:a16="http://schemas.microsoft.com/office/drawing/2014/main" id="{7404440D-C912-A056-DFEA-9625208AC553}"/>
              </a:ext>
            </a:extLst>
          </p:cNvPr>
          <p:cNvSpPr/>
          <p:nvPr/>
        </p:nvSpPr>
        <p:spPr>
          <a:xfrm>
            <a:off x="11292840" y="6473880"/>
            <a:ext cx="4384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81548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>
            <a:extLst>
              <a:ext uri="{FF2B5EF4-FFF2-40B4-BE49-F238E27FC236}">
                <a16:creationId xmlns:a16="http://schemas.microsoft.com/office/drawing/2014/main" id="{22111CC0-216D-6BD3-5330-23FEBAE82ACE}"/>
              </a:ext>
            </a:extLst>
          </p:cNvPr>
          <p:cNvSpPr/>
          <p:nvPr/>
        </p:nvSpPr>
        <p:spPr>
          <a:xfrm>
            <a:off x="0" y="0"/>
            <a:ext cx="12191400" cy="6857640"/>
          </a:xfrm>
          <a:prstGeom prst="rect">
            <a:avLst/>
          </a:prstGeom>
          <a:solidFill>
            <a:srgbClr val="FBF7EF"/>
          </a:solidFill>
          <a:ln w="12700">
            <a:solidFill>
              <a:srgbClr val="FBF7EF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4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hape 1">
            <a:extLst>
              <a:ext uri="{FF2B5EF4-FFF2-40B4-BE49-F238E27FC236}">
                <a16:creationId xmlns:a16="http://schemas.microsoft.com/office/drawing/2014/main" id="{E6075F37-6FE8-5B94-91AF-70B325B70312}"/>
              </a:ext>
            </a:extLst>
          </p:cNvPr>
          <p:cNvSpPr/>
          <p:nvPr/>
        </p:nvSpPr>
        <p:spPr>
          <a:xfrm>
            <a:off x="201240" y="0"/>
            <a:ext cx="11990160" cy="91080"/>
          </a:xfrm>
          <a:prstGeom prst="rect">
            <a:avLst/>
          </a:prstGeom>
          <a:solidFill>
            <a:srgbClr val="233A77"/>
          </a:solidFill>
          <a:ln w="12700">
            <a:solidFill>
              <a:srgbClr val="233A77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4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hape 2">
            <a:extLst>
              <a:ext uri="{FF2B5EF4-FFF2-40B4-BE49-F238E27FC236}">
                <a16:creationId xmlns:a16="http://schemas.microsoft.com/office/drawing/2014/main" id="{C62A5177-4A7C-E8FE-46B5-BAC933DE3F71}"/>
              </a:ext>
            </a:extLst>
          </p:cNvPr>
          <p:cNvSpPr/>
          <p:nvPr/>
        </p:nvSpPr>
        <p:spPr>
          <a:xfrm>
            <a:off x="0" y="0"/>
            <a:ext cx="200880" cy="6857640"/>
          </a:xfrm>
          <a:prstGeom prst="rect">
            <a:avLst/>
          </a:prstGeom>
          <a:solidFill>
            <a:srgbClr val="12264A"/>
          </a:solidFill>
          <a:ln w="12700">
            <a:solidFill>
              <a:srgbClr val="12264A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4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Shape 3">
            <a:extLst>
              <a:ext uri="{FF2B5EF4-FFF2-40B4-BE49-F238E27FC236}">
                <a16:creationId xmlns:a16="http://schemas.microsoft.com/office/drawing/2014/main" id="{B79D6886-BC2E-6BD3-AD78-DF8816FDE477}"/>
              </a:ext>
            </a:extLst>
          </p:cNvPr>
          <p:cNvSpPr/>
          <p:nvPr/>
        </p:nvSpPr>
        <p:spPr>
          <a:xfrm>
            <a:off x="502920" y="6364080"/>
            <a:ext cx="11155680" cy="360"/>
          </a:xfrm>
          <a:prstGeom prst="line">
            <a:avLst/>
          </a:prstGeom>
          <a:ln w="7620">
            <a:solidFill>
              <a:srgbClr val="D7CBB7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4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4">
            <a:extLst>
              <a:ext uri="{FF2B5EF4-FFF2-40B4-BE49-F238E27FC236}">
                <a16:creationId xmlns:a16="http://schemas.microsoft.com/office/drawing/2014/main" id="{3E650D31-6B7C-E6A9-5009-FDFFD91B116E}"/>
              </a:ext>
            </a:extLst>
          </p:cNvPr>
          <p:cNvSpPr/>
          <p:nvPr/>
        </p:nvSpPr>
        <p:spPr>
          <a:xfrm>
            <a:off x="567000" y="347400"/>
            <a:ext cx="8137800" cy="411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ea typeface="Aptos Display"/>
                <a:cs typeface="Times New Roman" panose="02020603050405020304" pitchFamily="18" charset="0"/>
              </a:rPr>
              <a:t>Research Aim and Objectives</a:t>
            </a:r>
            <a:endParaRPr lang="en-US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5">
            <a:extLst>
              <a:ext uri="{FF2B5EF4-FFF2-40B4-BE49-F238E27FC236}">
                <a16:creationId xmlns:a16="http://schemas.microsoft.com/office/drawing/2014/main" id="{FEE60BB7-E638-F7CA-7331-6AEBE8EB66DE}"/>
              </a:ext>
            </a:extLst>
          </p:cNvPr>
          <p:cNvSpPr/>
          <p:nvPr/>
        </p:nvSpPr>
        <p:spPr>
          <a:xfrm>
            <a:off x="585360" y="804600"/>
            <a:ext cx="868644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ea typeface="Aptos"/>
                <a:cs typeface="Times New Roman" panose="02020603050405020304" pitchFamily="18" charset="0"/>
              </a:rPr>
              <a:t>The direction of the proposed doctoral study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Shape 6">
            <a:extLst>
              <a:ext uri="{FF2B5EF4-FFF2-40B4-BE49-F238E27FC236}">
                <a16:creationId xmlns:a16="http://schemas.microsoft.com/office/drawing/2014/main" id="{BC3B277E-7199-2DEA-5255-A6463C091675}"/>
              </a:ext>
            </a:extLst>
          </p:cNvPr>
          <p:cNvSpPr/>
          <p:nvPr/>
        </p:nvSpPr>
        <p:spPr>
          <a:xfrm>
            <a:off x="566640" y="1097280"/>
            <a:ext cx="10927080" cy="360"/>
          </a:xfrm>
          <a:prstGeom prst="line">
            <a:avLst/>
          </a:prstGeom>
          <a:ln w="17780">
            <a:solidFill>
              <a:srgbClr val="233A77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4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Shape 7">
            <a:extLst>
              <a:ext uri="{FF2B5EF4-FFF2-40B4-BE49-F238E27FC236}">
                <a16:creationId xmlns:a16="http://schemas.microsoft.com/office/drawing/2014/main" id="{22722AFC-8FF0-0673-4E83-F02ED7DB7B4E}"/>
              </a:ext>
            </a:extLst>
          </p:cNvPr>
          <p:cNvSpPr/>
          <p:nvPr/>
        </p:nvSpPr>
        <p:spPr>
          <a:xfrm>
            <a:off x="777240" y="1444680"/>
            <a:ext cx="10560960" cy="895680"/>
          </a:xfrm>
          <a:prstGeom prst="roundRect">
            <a:avLst>
              <a:gd name="adj" fmla="val 8163"/>
            </a:avLst>
          </a:prstGeom>
          <a:solidFill>
            <a:srgbClr val="12264A"/>
          </a:solidFill>
          <a:ln w="12700">
            <a:solidFill>
              <a:srgbClr val="12264A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4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 8">
            <a:extLst>
              <a:ext uri="{FF2B5EF4-FFF2-40B4-BE49-F238E27FC236}">
                <a16:creationId xmlns:a16="http://schemas.microsoft.com/office/drawing/2014/main" id="{0EC42A4B-3ABA-4B07-A94A-BBE495C1713F}"/>
              </a:ext>
            </a:extLst>
          </p:cNvPr>
          <p:cNvSpPr/>
          <p:nvPr/>
        </p:nvSpPr>
        <p:spPr>
          <a:xfrm>
            <a:off x="960120" y="1673280"/>
            <a:ext cx="141696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F6D77B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Research Aim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 9">
            <a:extLst>
              <a:ext uri="{FF2B5EF4-FFF2-40B4-BE49-F238E27FC236}">
                <a16:creationId xmlns:a16="http://schemas.microsoft.com/office/drawing/2014/main" id="{8F0F32F9-A0A5-BA12-56A4-554533E4835D}"/>
              </a:ext>
            </a:extLst>
          </p:cNvPr>
          <p:cNvSpPr/>
          <p:nvPr/>
        </p:nvSpPr>
        <p:spPr>
          <a:xfrm>
            <a:off x="2606040" y="1609200"/>
            <a:ext cx="8503560" cy="328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1" u="none" strike="noStrike" dirty="0">
                <a:solidFill>
                  <a:srgbClr val="FFFFFF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To examine the influence of AI competencies on customer satisfaction and continuance intention towards AI-enabled digital banking services in India.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Shape 10">
            <a:extLst>
              <a:ext uri="{FF2B5EF4-FFF2-40B4-BE49-F238E27FC236}">
                <a16:creationId xmlns:a16="http://schemas.microsoft.com/office/drawing/2014/main" id="{43A1BC8A-E121-86D8-D390-6AFBA6C41442}"/>
              </a:ext>
            </a:extLst>
          </p:cNvPr>
          <p:cNvSpPr/>
          <p:nvPr/>
        </p:nvSpPr>
        <p:spPr>
          <a:xfrm>
            <a:off x="960120" y="2853000"/>
            <a:ext cx="4891680" cy="840960"/>
          </a:xfrm>
          <a:prstGeom prst="roundRect">
            <a:avLst>
              <a:gd name="adj" fmla="val 8696"/>
            </a:avLst>
          </a:prstGeom>
          <a:solidFill>
            <a:srgbClr val="FFFFFF"/>
          </a:solidFill>
          <a:ln w="13970">
            <a:solidFill>
              <a:srgbClr val="233A77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4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 11">
            <a:extLst>
              <a:ext uri="{FF2B5EF4-FFF2-40B4-BE49-F238E27FC236}">
                <a16:creationId xmlns:a16="http://schemas.microsoft.com/office/drawing/2014/main" id="{83C4F0F3-0FA9-F1AE-2430-C5A37D2A6B5B}"/>
              </a:ext>
            </a:extLst>
          </p:cNvPr>
          <p:cNvSpPr/>
          <p:nvPr/>
        </p:nvSpPr>
        <p:spPr>
          <a:xfrm>
            <a:off x="1124640" y="2980800"/>
            <a:ext cx="456264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233A77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Objective 1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Text 12">
            <a:extLst>
              <a:ext uri="{FF2B5EF4-FFF2-40B4-BE49-F238E27FC236}">
                <a16:creationId xmlns:a16="http://schemas.microsoft.com/office/drawing/2014/main" id="{49917C45-CD12-FA83-D4AC-9EE56BCCE5EF}"/>
              </a:ext>
            </a:extLst>
          </p:cNvPr>
          <p:cNvSpPr/>
          <p:nvPr/>
        </p:nvSpPr>
        <p:spPr>
          <a:xfrm>
            <a:off x="1124640" y="3291840"/>
            <a:ext cx="4562640" cy="29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Examine the influence of AI competencies on customer satisfaction.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Shape 13">
            <a:extLst>
              <a:ext uri="{FF2B5EF4-FFF2-40B4-BE49-F238E27FC236}">
                <a16:creationId xmlns:a16="http://schemas.microsoft.com/office/drawing/2014/main" id="{6FBAEDDF-57E5-E0BA-1C14-942EE9A7FA1E}"/>
              </a:ext>
            </a:extLst>
          </p:cNvPr>
          <p:cNvSpPr/>
          <p:nvPr/>
        </p:nvSpPr>
        <p:spPr>
          <a:xfrm>
            <a:off x="960120" y="4041720"/>
            <a:ext cx="4891680" cy="840960"/>
          </a:xfrm>
          <a:prstGeom prst="roundRect">
            <a:avLst>
              <a:gd name="adj" fmla="val 8696"/>
            </a:avLst>
          </a:prstGeom>
          <a:solidFill>
            <a:srgbClr val="FFFFFF"/>
          </a:solidFill>
          <a:ln w="13970">
            <a:solidFill>
              <a:srgbClr val="2D7D62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4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 14">
            <a:extLst>
              <a:ext uri="{FF2B5EF4-FFF2-40B4-BE49-F238E27FC236}">
                <a16:creationId xmlns:a16="http://schemas.microsoft.com/office/drawing/2014/main" id="{14EACA01-3E17-8322-D7E3-3C282C488C28}"/>
              </a:ext>
            </a:extLst>
          </p:cNvPr>
          <p:cNvSpPr/>
          <p:nvPr/>
        </p:nvSpPr>
        <p:spPr>
          <a:xfrm>
            <a:off x="1124640" y="4169520"/>
            <a:ext cx="456264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2D7D62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Objective 2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Text 15">
            <a:extLst>
              <a:ext uri="{FF2B5EF4-FFF2-40B4-BE49-F238E27FC236}">
                <a16:creationId xmlns:a16="http://schemas.microsoft.com/office/drawing/2014/main" id="{C37CECDC-AF9D-2037-A4A4-9C2B83138D2E}"/>
              </a:ext>
            </a:extLst>
          </p:cNvPr>
          <p:cNvSpPr/>
          <p:nvPr/>
        </p:nvSpPr>
        <p:spPr>
          <a:xfrm>
            <a:off x="1124640" y="4480560"/>
            <a:ext cx="4562640" cy="29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Investigate the influence of AI competencies on continuance intention.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Shape 16">
            <a:extLst>
              <a:ext uri="{FF2B5EF4-FFF2-40B4-BE49-F238E27FC236}">
                <a16:creationId xmlns:a16="http://schemas.microsoft.com/office/drawing/2014/main" id="{86DE1F6F-D178-C8E3-E320-E0ECC4B8C228}"/>
              </a:ext>
            </a:extLst>
          </p:cNvPr>
          <p:cNvSpPr/>
          <p:nvPr/>
        </p:nvSpPr>
        <p:spPr>
          <a:xfrm>
            <a:off x="6263640" y="2853000"/>
            <a:ext cx="4891680" cy="840960"/>
          </a:xfrm>
          <a:prstGeom prst="roundRect">
            <a:avLst>
              <a:gd name="adj" fmla="val 8696"/>
            </a:avLst>
          </a:prstGeom>
          <a:solidFill>
            <a:srgbClr val="FFFFFF"/>
          </a:solidFill>
          <a:ln w="13970">
            <a:solidFill>
              <a:srgbClr val="233A77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4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7" name="Text 17">
            <a:extLst>
              <a:ext uri="{FF2B5EF4-FFF2-40B4-BE49-F238E27FC236}">
                <a16:creationId xmlns:a16="http://schemas.microsoft.com/office/drawing/2014/main" id="{51DCEC8C-C9DF-BC90-C6C2-79298D8120DF}"/>
              </a:ext>
            </a:extLst>
          </p:cNvPr>
          <p:cNvSpPr/>
          <p:nvPr/>
        </p:nvSpPr>
        <p:spPr>
          <a:xfrm>
            <a:off x="6428160" y="2980800"/>
            <a:ext cx="456264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233A77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Objective 3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" name="Text 18">
            <a:extLst>
              <a:ext uri="{FF2B5EF4-FFF2-40B4-BE49-F238E27FC236}">
                <a16:creationId xmlns:a16="http://schemas.microsoft.com/office/drawing/2014/main" id="{91838D5D-D949-3E27-8BD7-5AF1E1836B3C}"/>
              </a:ext>
            </a:extLst>
          </p:cNvPr>
          <p:cNvSpPr/>
          <p:nvPr/>
        </p:nvSpPr>
        <p:spPr>
          <a:xfrm>
            <a:off x="6428160" y="3291840"/>
            <a:ext cx="4562640" cy="29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Examine the relationship between customer satisfaction and continuance intention.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" name="Shape 19">
            <a:extLst>
              <a:ext uri="{FF2B5EF4-FFF2-40B4-BE49-F238E27FC236}">
                <a16:creationId xmlns:a16="http://schemas.microsoft.com/office/drawing/2014/main" id="{6A24C773-AC94-AACD-26D5-C75EDDF02542}"/>
              </a:ext>
            </a:extLst>
          </p:cNvPr>
          <p:cNvSpPr/>
          <p:nvPr/>
        </p:nvSpPr>
        <p:spPr>
          <a:xfrm>
            <a:off x="6263640" y="4041720"/>
            <a:ext cx="4891680" cy="840960"/>
          </a:xfrm>
          <a:prstGeom prst="roundRect">
            <a:avLst>
              <a:gd name="adj" fmla="val 8696"/>
            </a:avLst>
          </a:prstGeom>
          <a:solidFill>
            <a:srgbClr val="FFFFFF"/>
          </a:solidFill>
          <a:ln w="13970">
            <a:solidFill>
              <a:srgbClr val="2D7D62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4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3" name="Text 20">
            <a:extLst>
              <a:ext uri="{FF2B5EF4-FFF2-40B4-BE49-F238E27FC236}">
                <a16:creationId xmlns:a16="http://schemas.microsoft.com/office/drawing/2014/main" id="{92EFBADA-377C-A6CB-99EF-AAD954C4811A}"/>
              </a:ext>
            </a:extLst>
          </p:cNvPr>
          <p:cNvSpPr/>
          <p:nvPr/>
        </p:nvSpPr>
        <p:spPr>
          <a:xfrm>
            <a:off x="6428160" y="4169520"/>
            <a:ext cx="456264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2D7D62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Objective 4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5" name="Text 21">
            <a:extLst>
              <a:ext uri="{FF2B5EF4-FFF2-40B4-BE49-F238E27FC236}">
                <a16:creationId xmlns:a16="http://schemas.microsoft.com/office/drawing/2014/main" id="{3F847123-43FA-68A5-17AB-6FB88028F825}"/>
              </a:ext>
            </a:extLst>
          </p:cNvPr>
          <p:cNvSpPr/>
          <p:nvPr/>
        </p:nvSpPr>
        <p:spPr>
          <a:xfrm>
            <a:off x="6428160" y="4480560"/>
            <a:ext cx="4562640" cy="29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Develop and evaluate an integrated conceptual framework.</a:t>
            </a:r>
            <a:endParaRPr lang="en-US" sz="14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7" name="Text 22">
            <a:extLst>
              <a:ext uri="{FF2B5EF4-FFF2-40B4-BE49-F238E27FC236}">
                <a16:creationId xmlns:a16="http://schemas.microsoft.com/office/drawing/2014/main" id="{B217C01C-5243-5360-0B5F-66D085881979}"/>
              </a:ext>
            </a:extLst>
          </p:cNvPr>
          <p:cNvSpPr/>
          <p:nvPr/>
        </p:nvSpPr>
        <p:spPr>
          <a:xfrm>
            <a:off x="567000" y="6501240"/>
            <a:ext cx="3108600" cy="145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9" name="Text 23">
            <a:extLst>
              <a:ext uri="{FF2B5EF4-FFF2-40B4-BE49-F238E27FC236}">
                <a16:creationId xmlns:a16="http://schemas.microsoft.com/office/drawing/2014/main" id="{CA5EF2EC-9126-99E7-8E18-0BFCF2C40D83}"/>
              </a:ext>
            </a:extLst>
          </p:cNvPr>
          <p:cNvSpPr/>
          <p:nvPr/>
        </p:nvSpPr>
        <p:spPr>
          <a:xfrm>
            <a:off x="5349240" y="6492240"/>
            <a:ext cx="544032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i="1" u="none" strike="noStrike" dirty="0">
                <a:solidFill>
                  <a:srgbClr val="334155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(Task 1 Portfolio, 2026).</a:t>
            </a: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1" name="Text 24">
            <a:extLst>
              <a:ext uri="{FF2B5EF4-FFF2-40B4-BE49-F238E27FC236}">
                <a16:creationId xmlns:a16="http://schemas.microsoft.com/office/drawing/2014/main" id="{FC8B2E5C-AB1C-FC0D-540F-E291EF6FC459}"/>
              </a:ext>
            </a:extLst>
          </p:cNvPr>
          <p:cNvSpPr/>
          <p:nvPr/>
        </p:nvSpPr>
        <p:spPr>
          <a:xfrm>
            <a:off x="11292840" y="6473880"/>
            <a:ext cx="4384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07165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>
            <a:extLst>
              <a:ext uri="{FF2B5EF4-FFF2-40B4-BE49-F238E27FC236}">
                <a16:creationId xmlns:a16="http://schemas.microsoft.com/office/drawing/2014/main" id="{A7344742-3DED-B0DC-5B07-E85405D5156C}"/>
              </a:ext>
            </a:extLst>
          </p:cNvPr>
          <p:cNvSpPr/>
          <p:nvPr/>
        </p:nvSpPr>
        <p:spPr>
          <a:xfrm>
            <a:off x="0" y="0"/>
            <a:ext cx="12191400" cy="6857640"/>
          </a:xfrm>
          <a:prstGeom prst="rect">
            <a:avLst/>
          </a:prstGeom>
          <a:solidFill>
            <a:srgbClr val="FBF7EF"/>
          </a:solidFill>
          <a:ln w="12700">
            <a:solidFill>
              <a:srgbClr val="FBF7EF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4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hape 1">
            <a:extLst>
              <a:ext uri="{FF2B5EF4-FFF2-40B4-BE49-F238E27FC236}">
                <a16:creationId xmlns:a16="http://schemas.microsoft.com/office/drawing/2014/main" id="{CB169CEF-9671-733A-C616-BEF13F808CF0}"/>
              </a:ext>
            </a:extLst>
          </p:cNvPr>
          <p:cNvSpPr/>
          <p:nvPr/>
        </p:nvSpPr>
        <p:spPr>
          <a:xfrm>
            <a:off x="201240" y="0"/>
            <a:ext cx="11990160" cy="91080"/>
          </a:xfrm>
          <a:prstGeom prst="rect">
            <a:avLst/>
          </a:prstGeom>
          <a:solidFill>
            <a:srgbClr val="E6A23C"/>
          </a:solidFill>
          <a:ln w="12700">
            <a:solidFill>
              <a:srgbClr val="E6A23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4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hape 2">
            <a:extLst>
              <a:ext uri="{FF2B5EF4-FFF2-40B4-BE49-F238E27FC236}">
                <a16:creationId xmlns:a16="http://schemas.microsoft.com/office/drawing/2014/main" id="{43BEF895-CA2B-3AB9-C4FF-9E6990A507C4}"/>
              </a:ext>
            </a:extLst>
          </p:cNvPr>
          <p:cNvSpPr/>
          <p:nvPr/>
        </p:nvSpPr>
        <p:spPr>
          <a:xfrm>
            <a:off x="0" y="0"/>
            <a:ext cx="200880" cy="6857640"/>
          </a:xfrm>
          <a:prstGeom prst="rect">
            <a:avLst/>
          </a:prstGeom>
          <a:solidFill>
            <a:srgbClr val="12264A"/>
          </a:solidFill>
          <a:ln w="12700">
            <a:solidFill>
              <a:srgbClr val="12264A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4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Shape 3">
            <a:extLst>
              <a:ext uri="{FF2B5EF4-FFF2-40B4-BE49-F238E27FC236}">
                <a16:creationId xmlns:a16="http://schemas.microsoft.com/office/drawing/2014/main" id="{80B42BB9-3771-58FA-0D2A-5820143B602D}"/>
              </a:ext>
            </a:extLst>
          </p:cNvPr>
          <p:cNvSpPr/>
          <p:nvPr/>
        </p:nvSpPr>
        <p:spPr>
          <a:xfrm>
            <a:off x="502920" y="6364080"/>
            <a:ext cx="11155680" cy="360"/>
          </a:xfrm>
          <a:prstGeom prst="line">
            <a:avLst/>
          </a:prstGeom>
          <a:ln w="7620">
            <a:solidFill>
              <a:srgbClr val="D7CBB7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4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4">
            <a:extLst>
              <a:ext uri="{FF2B5EF4-FFF2-40B4-BE49-F238E27FC236}">
                <a16:creationId xmlns:a16="http://schemas.microsoft.com/office/drawing/2014/main" id="{8846A3F4-25BF-8147-D35E-B93FFBD898B9}"/>
              </a:ext>
            </a:extLst>
          </p:cNvPr>
          <p:cNvSpPr/>
          <p:nvPr/>
        </p:nvSpPr>
        <p:spPr>
          <a:xfrm>
            <a:off x="567000" y="347400"/>
            <a:ext cx="8137800" cy="411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ea typeface="Aptos Display"/>
                <a:cs typeface="Times New Roman" panose="02020603050405020304" pitchFamily="18" charset="0"/>
              </a:rPr>
              <a:t>Literature Review and Research Gap</a:t>
            </a:r>
            <a:endParaRPr lang="en-US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5">
            <a:extLst>
              <a:ext uri="{FF2B5EF4-FFF2-40B4-BE49-F238E27FC236}">
                <a16:creationId xmlns:a16="http://schemas.microsoft.com/office/drawing/2014/main" id="{98A9360E-66B6-36F2-B004-8B279AB3BCF3}"/>
              </a:ext>
            </a:extLst>
          </p:cNvPr>
          <p:cNvSpPr/>
          <p:nvPr/>
        </p:nvSpPr>
        <p:spPr>
          <a:xfrm>
            <a:off x="585360" y="804600"/>
            <a:ext cx="868644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ea typeface="Aptos"/>
                <a:cs typeface="Times New Roman" panose="02020603050405020304" pitchFamily="18" charset="0"/>
              </a:rPr>
              <a:t>What the literature shows and where the study contributes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Shape 6">
            <a:extLst>
              <a:ext uri="{FF2B5EF4-FFF2-40B4-BE49-F238E27FC236}">
                <a16:creationId xmlns:a16="http://schemas.microsoft.com/office/drawing/2014/main" id="{BFB0AD1A-4768-ECFC-6E6D-749F963ADFB0}"/>
              </a:ext>
            </a:extLst>
          </p:cNvPr>
          <p:cNvSpPr/>
          <p:nvPr/>
        </p:nvSpPr>
        <p:spPr>
          <a:xfrm>
            <a:off x="566640" y="1097280"/>
            <a:ext cx="10927080" cy="360"/>
          </a:xfrm>
          <a:prstGeom prst="line">
            <a:avLst/>
          </a:prstGeom>
          <a:ln w="17780">
            <a:solidFill>
              <a:srgbClr val="E6A23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4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Shape 7">
            <a:extLst>
              <a:ext uri="{FF2B5EF4-FFF2-40B4-BE49-F238E27FC236}">
                <a16:creationId xmlns:a16="http://schemas.microsoft.com/office/drawing/2014/main" id="{1FF5D43D-2D1E-DF23-7EB6-91185AF8E46D}"/>
              </a:ext>
            </a:extLst>
          </p:cNvPr>
          <p:cNvSpPr/>
          <p:nvPr/>
        </p:nvSpPr>
        <p:spPr>
          <a:xfrm>
            <a:off x="713160" y="1389960"/>
            <a:ext cx="3456000" cy="1782720"/>
          </a:xfrm>
          <a:prstGeom prst="roundRect">
            <a:avLst>
              <a:gd name="adj" fmla="val 4103"/>
            </a:avLst>
          </a:prstGeom>
          <a:solidFill>
            <a:srgbClr val="FFFFFF"/>
          </a:solidFill>
          <a:ln w="13970">
            <a:solidFill>
              <a:srgbClr val="233A77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4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 8">
            <a:extLst>
              <a:ext uri="{FF2B5EF4-FFF2-40B4-BE49-F238E27FC236}">
                <a16:creationId xmlns:a16="http://schemas.microsoft.com/office/drawing/2014/main" id="{2704E5E3-EDE2-20E6-6358-8EE1DBA34007}"/>
              </a:ext>
            </a:extLst>
          </p:cNvPr>
          <p:cNvSpPr/>
          <p:nvPr/>
        </p:nvSpPr>
        <p:spPr>
          <a:xfrm>
            <a:off x="877680" y="1517760"/>
            <a:ext cx="312696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233A77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Key Findings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 9">
            <a:extLst>
              <a:ext uri="{FF2B5EF4-FFF2-40B4-BE49-F238E27FC236}">
                <a16:creationId xmlns:a16="http://schemas.microsoft.com/office/drawing/2014/main" id="{151D27AE-CE32-E81E-8C05-75174BD79425}"/>
              </a:ext>
            </a:extLst>
          </p:cNvPr>
          <p:cNvSpPr/>
          <p:nvPr/>
        </p:nvSpPr>
        <p:spPr>
          <a:xfrm>
            <a:off x="877680" y="1828800"/>
            <a:ext cx="3126960" cy="12340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• AI is transforming digital banking through intelligent and </a:t>
            </a:r>
            <a:r>
              <a:rPr lang="en-US" sz="1400" b="0" u="none" strike="noStrike" dirty="0" err="1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personalised</a:t>
            </a: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services.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• Satisfaction and continuance intention remain key research outcomes.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• Prior studies mainly focus on adoption, trust and service quality.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Shape 10">
            <a:extLst>
              <a:ext uri="{FF2B5EF4-FFF2-40B4-BE49-F238E27FC236}">
                <a16:creationId xmlns:a16="http://schemas.microsoft.com/office/drawing/2014/main" id="{FC0D51A9-37E3-0C5E-2343-E0D1D2E628CF}"/>
              </a:ext>
            </a:extLst>
          </p:cNvPr>
          <p:cNvSpPr/>
          <p:nvPr/>
        </p:nvSpPr>
        <p:spPr>
          <a:xfrm>
            <a:off x="4416480" y="1389960"/>
            <a:ext cx="3456000" cy="1782720"/>
          </a:xfrm>
          <a:prstGeom prst="roundRect">
            <a:avLst>
              <a:gd name="adj" fmla="val 4103"/>
            </a:avLst>
          </a:prstGeom>
          <a:solidFill>
            <a:srgbClr val="FFFFFF"/>
          </a:solidFill>
          <a:ln w="13970">
            <a:solidFill>
              <a:srgbClr val="B85543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4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 11">
            <a:extLst>
              <a:ext uri="{FF2B5EF4-FFF2-40B4-BE49-F238E27FC236}">
                <a16:creationId xmlns:a16="http://schemas.microsoft.com/office/drawing/2014/main" id="{2D171475-D80B-2BBD-3295-A03910385A16}"/>
              </a:ext>
            </a:extLst>
          </p:cNvPr>
          <p:cNvSpPr/>
          <p:nvPr/>
        </p:nvSpPr>
        <p:spPr>
          <a:xfrm>
            <a:off x="4581000" y="1517760"/>
            <a:ext cx="312696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B85543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Research Gap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Text 12">
            <a:extLst>
              <a:ext uri="{FF2B5EF4-FFF2-40B4-BE49-F238E27FC236}">
                <a16:creationId xmlns:a16="http://schemas.microsoft.com/office/drawing/2014/main" id="{7CB51585-0AF2-0A94-0774-0F1B03E132A5}"/>
              </a:ext>
            </a:extLst>
          </p:cNvPr>
          <p:cNvSpPr/>
          <p:nvPr/>
        </p:nvSpPr>
        <p:spPr>
          <a:xfrm>
            <a:off x="4581000" y="1828800"/>
            <a:ext cx="3126960" cy="12340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rmAutofit lnSpcReduction="10000"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• Limited research examines AI competencies as a key determinant.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• Evidence from the Indian context remains limited.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• The gap justifies the proposed doctoral study.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Shape 13">
            <a:extLst>
              <a:ext uri="{FF2B5EF4-FFF2-40B4-BE49-F238E27FC236}">
                <a16:creationId xmlns:a16="http://schemas.microsoft.com/office/drawing/2014/main" id="{2C0DE703-4F75-DB1A-D543-1461937F6C7B}"/>
              </a:ext>
            </a:extLst>
          </p:cNvPr>
          <p:cNvSpPr/>
          <p:nvPr/>
        </p:nvSpPr>
        <p:spPr>
          <a:xfrm>
            <a:off x="8119800" y="1389960"/>
            <a:ext cx="3382920" cy="1782720"/>
          </a:xfrm>
          <a:prstGeom prst="roundRect">
            <a:avLst>
              <a:gd name="adj" fmla="val 4103"/>
            </a:avLst>
          </a:prstGeom>
          <a:solidFill>
            <a:srgbClr val="FFFFFF"/>
          </a:solidFill>
          <a:ln w="13970">
            <a:solidFill>
              <a:srgbClr val="2D7D62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4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 14">
            <a:extLst>
              <a:ext uri="{FF2B5EF4-FFF2-40B4-BE49-F238E27FC236}">
                <a16:creationId xmlns:a16="http://schemas.microsoft.com/office/drawing/2014/main" id="{A02D8E55-2AD1-ADAA-335A-D1A90FACA6B1}"/>
              </a:ext>
            </a:extLst>
          </p:cNvPr>
          <p:cNvSpPr/>
          <p:nvPr/>
        </p:nvSpPr>
        <p:spPr>
          <a:xfrm>
            <a:off x="8284320" y="1517760"/>
            <a:ext cx="305388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2D7D62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Proposed Study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Text 15">
            <a:extLst>
              <a:ext uri="{FF2B5EF4-FFF2-40B4-BE49-F238E27FC236}">
                <a16:creationId xmlns:a16="http://schemas.microsoft.com/office/drawing/2014/main" id="{E8A528EA-6AB0-4D6A-260F-DEC92F346AD6}"/>
              </a:ext>
            </a:extLst>
          </p:cNvPr>
          <p:cNvSpPr/>
          <p:nvPr/>
        </p:nvSpPr>
        <p:spPr>
          <a:xfrm>
            <a:off x="8284320" y="1828800"/>
            <a:ext cx="3053880" cy="12340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• AI competencies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• Customer satisfaction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• Continuance intention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• AI-enabled digital banking in India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Shape 16">
            <a:extLst>
              <a:ext uri="{FF2B5EF4-FFF2-40B4-BE49-F238E27FC236}">
                <a16:creationId xmlns:a16="http://schemas.microsoft.com/office/drawing/2014/main" id="{E813CFF5-BF97-EF93-0EE4-BB0136C77011}"/>
              </a:ext>
            </a:extLst>
          </p:cNvPr>
          <p:cNvSpPr/>
          <p:nvPr/>
        </p:nvSpPr>
        <p:spPr>
          <a:xfrm>
            <a:off x="2423160" y="3447000"/>
            <a:ext cx="360" cy="713520"/>
          </a:xfrm>
          <a:prstGeom prst="line">
            <a:avLst/>
          </a:prstGeom>
          <a:ln w="13970">
            <a:solidFill>
              <a:srgbClr val="233A77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 anchorCtr="1">
            <a:noAutofit/>
          </a:bodyPr>
          <a:lstStyle/>
          <a:p>
            <a:endParaRPr lang="en-US" sz="14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7" name="Shape 17">
            <a:extLst>
              <a:ext uri="{FF2B5EF4-FFF2-40B4-BE49-F238E27FC236}">
                <a16:creationId xmlns:a16="http://schemas.microsoft.com/office/drawing/2014/main" id="{9B90B78F-F0DC-E934-5FDA-A4465B29E2E0}"/>
              </a:ext>
            </a:extLst>
          </p:cNvPr>
          <p:cNvSpPr/>
          <p:nvPr/>
        </p:nvSpPr>
        <p:spPr>
          <a:xfrm>
            <a:off x="6126480" y="3447000"/>
            <a:ext cx="360" cy="713520"/>
          </a:xfrm>
          <a:prstGeom prst="line">
            <a:avLst/>
          </a:prstGeom>
          <a:ln w="13970">
            <a:solidFill>
              <a:srgbClr val="B85543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 anchorCtr="1">
            <a:noAutofit/>
          </a:bodyPr>
          <a:lstStyle/>
          <a:p>
            <a:endParaRPr lang="en-US" sz="14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" name="Shape 18">
            <a:extLst>
              <a:ext uri="{FF2B5EF4-FFF2-40B4-BE49-F238E27FC236}">
                <a16:creationId xmlns:a16="http://schemas.microsoft.com/office/drawing/2014/main" id="{C03A8383-3CA5-0473-FDE7-49B0AABFBFF2}"/>
              </a:ext>
            </a:extLst>
          </p:cNvPr>
          <p:cNvSpPr/>
          <p:nvPr/>
        </p:nvSpPr>
        <p:spPr>
          <a:xfrm>
            <a:off x="9820440" y="3447000"/>
            <a:ext cx="360" cy="713520"/>
          </a:xfrm>
          <a:prstGeom prst="line">
            <a:avLst/>
          </a:prstGeom>
          <a:ln w="13970">
            <a:solidFill>
              <a:srgbClr val="2D7D62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 anchorCtr="1">
            <a:noAutofit/>
          </a:bodyPr>
          <a:lstStyle/>
          <a:p>
            <a:endParaRPr lang="en-US" sz="14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" name="Shape 19">
            <a:extLst>
              <a:ext uri="{FF2B5EF4-FFF2-40B4-BE49-F238E27FC236}">
                <a16:creationId xmlns:a16="http://schemas.microsoft.com/office/drawing/2014/main" id="{E0D0BFFA-D85B-36C9-65C9-ADAA5C48CF3C}"/>
              </a:ext>
            </a:extLst>
          </p:cNvPr>
          <p:cNvSpPr/>
          <p:nvPr/>
        </p:nvSpPr>
        <p:spPr>
          <a:xfrm>
            <a:off x="1143000" y="4352400"/>
            <a:ext cx="9875160" cy="767880"/>
          </a:xfrm>
          <a:prstGeom prst="roundRect">
            <a:avLst>
              <a:gd name="adj" fmla="val 9524"/>
            </a:avLst>
          </a:prstGeom>
          <a:solidFill>
            <a:srgbClr val="FFF8EC"/>
          </a:solidFill>
          <a:ln w="12700">
            <a:solidFill>
              <a:srgbClr val="E6A23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4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3" name="Text 20">
            <a:extLst>
              <a:ext uri="{FF2B5EF4-FFF2-40B4-BE49-F238E27FC236}">
                <a16:creationId xmlns:a16="http://schemas.microsoft.com/office/drawing/2014/main" id="{D079DDE0-59D9-7E4B-BC34-A131ADD60F0A}"/>
              </a:ext>
            </a:extLst>
          </p:cNvPr>
          <p:cNvSpPr/>
          <p:nvPr/>
        </p:nvSpPr>
        <p:spPr>
          <a:xfrm>
            <a:off x="1353240" y="4617720"/>
            <a:ext cx="94546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Knowledge gap: AI competencies remain underexplored as a comprehensive construct explaining customer satisfaction and continuance intention.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5" name="Text 21">
            <a:extLst>
              <a:ext uri="{FF2B5EF4-FFF2-40B4-BE49-F238E27FC236}">
                <a16:creationId xmlns:a16="http://schemas.microsoft.com/office/drawing/2014/main" id="{A4F41902-0C73-164F-9F43-08BFD2E91766}"/>
              </a:ext>
            </a:extLst>
          </p:cNvPr>
          <p:cNvSpPr/>
          <p:nvPr/>
        </p:nvSpPr>
        <p:spPr>
          <a:xfrm>
            <a:off x="567000" y="6501240"/>
            <a:ext cx="3108600" cy="145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7" name="Text 22">
            <a:extLst>
              <a:ext uri="{FF2B5EF4-FFF2-40B4-BE49-F238E27FC236}">
                <a16:creationId xmlns:a16="http://schemas.microsoft.com/office/drawing/2014/main" id="{166D69B5-D1F7-BC04-1051-CA3F0B73A718}"/>
              </a:ext>
            </a:extLst>
          </p:cNvPr>
          <p:cNvSpPr/>
          <p:nvPr/>
        </p:nvSpPr>
        <p:spPr>
          <a:xfrm>
            <a:off x="5349240" y="6492240"/>
            <a:ext cx="544032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i="1" u="none" strike="noStrike" dirty="0">
                <a:solidFill>
                  <a:srgbClr val="334155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(Alnaser et al., 2023; Lee et al., 2023; Lee and Zhou, 2026).</a:t>
            </a: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9" name="Text 23">
            <a:extLst>
              <a:ext uri="{FF2B5EF4-FFF2-40B4-BE49-F238E27FC236}">
                <a16:creationId xmlns:a16="http://schemas.microsoft.com/office/drawing/2014/main" id="{6DB4ED3B-0C02-ADC0-8AF5-E4E92CA74B27}"/>
              </a:ext>
            </a:extLst>
          </p:cNvPr>
          <p:cNvSpPr/>
          <p:nvPr/>
        </p:nvSpPr>
        <p:spPr>
          <a:xfrm>
            <a:off x="11292840" y="6473880"/>
            <a:ext cx="4384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61855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>
            <a:extLst>
              <a:ext uri="{FF2B5EF4-FFF2-40B4-BE49-F238E27FC236}">
                <a16:creationId xmlns:a16="http://schemas.microsoft.com/office/drawing/2014/main" id="{32267AB8-BB16-FF4C-07B6-CEF46A2F0211}"/>
              </a:ext>
            </a:extLst>
          </p:cNvPr>
          <p:cNvSpPr/>
          <p:nvPr/>
        </p:nvSpPr>
        <p:spPr>
          <a:xfrm>
            <a:off x="0" y="0"/>
            <a:ext cx="12191400" cy="6857640"/>
          </a:xfrm>
          <a:prstGeom prst="rect">
            <a:avLst/>
          </a:prstGeom>
          <a:solidFill>
            <a:srgbClr val="FBF7EF"/>
          </a:solidFill>
          <a:ln w="12700">
            <a:solidFill>
              <a:srgbClr val="FBF7EF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hape 1">
            <a:extLst>
              <a:ext uri="{FF2B5EF4-FFF2-40B4-BE49-F238E27FC236}">
                <a16:creationId xmlns:a16="http://schemas.microsoft.com/office/drawing/2014/main" id="{3BA1EE1E-93B1-ABB3-8F5F-9109170B2699}"/>
              </a:ext>
            </a:extLst>
          </p:cNvPr>
          <p:cNvSpPr/>
          <p:nvPr/>
        </p:nvSpPr>
        <p:spPr>
          <a:xfrm>
            <a:off x="201240" y="0"/>
            <a:ext cx="11990160" cy="91080"/>
          </a:xfrm>
          <a:prstGeom prst="rect">
            <a:avLst/>
          </a:prstGeom>
          <a:solidFill>
            <a:srgbClr val="674A8B"/>
          </a:solidFill>
          <a:ln w="12700">
            <a:solidFill>
              <a:srgbClr val="674A8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hape 2">
            <a:extLst>
              <a:ext uri="{FF2B5EF4-FFF2-40B4-BE49-F238E27FC236}">
                <a16:creationId xmlns:a16="http://schemas.microsoft.com/office/drawing/2014/main" id="{8F7A37A3-781E-CA5E-E30A-0D74B5C730C9}"/>
              </a:ext>
            </a:extLst>
          </p:cNvPr>
          <p:cNvSpPr/>
          <p:nvPr/>
        </p:nvSpPr>
        <p:spPr>
          <a:xfrm>
            <a:off x="0" y="0"/>
            <a:ext cx="200880" cy="6857640"/>
          </a:xfrm>
          <a:prstGeom prst="rect">
            <a:avLst/>
          </a:prstGeom>
          <a:solidFill>
            <a:srgbClr val="12264A"/>
          </a:solidFill>
          <a:ln w="12700">
            <a:solidFill>
              <a:srgbClr val="12264A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Shape 3">
            <a:extLst>
              <a:ext uri="{FF2B5EF4-FFF2-40B4-BE49-F238E27FC236}">
                <a16:creationId xmlns:a16="http://schemas.microsoft.com/office/drawing/2014/main" id="{7EDD5457-0709-4530-76A9-FF3CE59FDF18}"/>
              </a:ext>
            </a:extLst>
          </p:cNvPr>
          <p:cNvSpPr/>
          <p:nvPr/>
        </p:nvSpPr>
        <p:spPr>
          <a:xfrm>
            <a:off x="502920" y="6364080"/>
            <a:ext cx="11155680" cy="360"/>
          </a:xfrm>
          <a:prstGeom prst="line">
            <a:avLst/>
          </a:prstGeom>
          <a:ln w="7620">
            <a:solidFill>
              <a:srgbClr val="D7CBB7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4">
            <a:extLst>
              <a:ext uri="{FF2B5EF4-FFF2-40B4-BE49-F238E27FC236}">
                <a16:creationId xmlns:a16="http://schemas.microsoft.com/office/drawing/2014/main" id="{786B88B4-248B-D995-36CC-AFAA824D6766}"/>
              </a:ext>
            </a:extLst>
          </p:cNvPr>
          <p:cNvSpPr/>
          <p:nvPr/>
        </p:nvSpPr>
        <p:spPr>
          <a:xfrm>
            <a:off x="567000" y="347400"/>
            <a:ext cx="8137800" cy="411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ea typeface="Aptos Display"/>
                <a:cs typeface="Times New Roman" panose="02020603050405020304" pitchFamily="18" charset="0"/>
              </a:rPr>
              <a:t>Thomas Kuhn’s Paradigm Concept</a:t>
            </a:r>
            <a:endParaRPr lang="en-US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5">
            <a:extLst>
              <a:ext uri="{FF2B5EF4-FFF2-40B4-BE49-F238E27FC236}">
                <a16:creationId xmlns:a16="http://schemas.microsoft.com/office/drawing/2014/main" id="{B0F45C2B-D381-2CE2-145B-8F7FC9F1486F}"/>
              </a:ext>
            </a:extLst>
          </p:cNvPr>
          <p:cNvSpPr/>
          <p:nvPr/>
        </p:nvSpPr>
        <p:spPr>
          <a:xfrm>
            <a:off x="585360" y="804600"/>
            <a:ext cx="868644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ea typeface="Aptos"/>
                <a:cs typeface="Times New Roman" panose="02020603050405020304" pitchFamily="18" charset="0"/>
              </a:rPr>
              <a:t>A refinement lens, not a forced fit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Shape 6">
            <a:extLst>
              <a:ext uri="{FF2B5EF4-FFF2-40B4-BE49-F238E27FC236}">
                <a16:creationId xmlns:a16="http://schemas.microsoft.com/office/drawing/2014/main" id="{9352CC59-AA52-F915-CD9C-77F06E3AEA22}"/>
              </a:ext>
            </a:extLst>
          </p:cNvPr>
          <p:cNvSpPr/>
          <p:nvPr/>
        </p:nvSpPr>
        <p:spPr>
          <a:xfrm>
            <a:off x="566640" y="1097280"/>
            <a:ext cx="10927080" cy="360"/>
          </a:xfrm>
          <a:prstGeom prst="line">
            <a:avLst/>
          </a:prstGeom>
          <a:ln w="17780">
            <a:solidFill>
              <a:srgbClr val="674A8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Shape 7">
            <a:extLst>
              <a:ext uri="{FF2B5EF4-FFF2-40B4-BE49-F238E27FC236}">
                <a16:creationId xmlns:a16="http://schemas.microsoft.com/office/drawing/2014/main" id="{7C6DAD5F-DAD4-A417-AD59-DF5401D46590}"/>
              </a:ext>
            </a:extLst>
          </p:cNvPr>
          <p:cNvSpPr/>
          <p:nvPr/>
        </p:nvSpPr>
        <p:spPr>
          <a:xfrm>
            <a:off x="749880" y="1389960"/>
            <a:ext cx="3382920" cy="1416960"/>
          </a:xfrm>
          <a:prstGeom prst="roundRect">
            <a:avLst>
              <a:gd name="adj" fmla="val 5161"/>
            </a:avLst>
          </a:prstGeom>
          <a:solidFill>
            <a:srgbClr val="FFFFFF"/>
          </a:solidFill>
          <a:ln w="13970">
            <a:solidFill>
              <a:srgbClr val="674A8B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 8">
            <a:extLst>
              <a:ext uri="{FF2B5EF4-FFF2-40B4-BE49-F238E27FC236}">
                <a16:creationId xmlns:a16="http://schemas.microsoft.com/office/drawing/2014/main" id="{145ADF07-CD72-586D-EBB2-8124CE5630EA}"/>
              </a:ext>
            </a:extLst>
          </p:cNvPr>
          <p:cNvSpPr/>
          <p:nvPr/>
        </p:nvSpPr>
        <p:spPr>
          <a:xfrm>
            <a:off x="914400" y="1517760"/>
            <a:ext cx="305388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674A8B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What is a Paradigm?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 9">
            <a:extLst>
              <a:ext uri="{FF2B5EF4-FFF2-40B4-BE49-F238E27FC236}">
                <a16:creationId xmlns:a16="http://schemas.microsoft.com/office/drawing/2014/main" id="{8135517A-749F-C723-F21A-FEE6545A4067}"/>
              </a:ext>
            </a:extLst>
          </p:cNvPr>
          <p:cNvSpPr/>
          <p:nvPr/>
        </p:nvSpPr>
        <p:spPr>
          <a:xfrm>
            <a:off x="914400" y="1828800"/>
            <a:ext cx="3053880" cy="868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Shared assumptions, standards and exemplars that guide scientific research and make knowledge development possible.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Shape 10">
            <a:extLst>
              <a:ext uri="{FF2B5EF4-FFF2-40B4-BE49-F238E27FC236}">
                <a16:creationId xmlns:a16="http://schemas.microsoft.com/office/drawing/2014/main" id="{EBFE274B-4DDF-073A-B2BD-C6E32B7737B7}"/>
              </a:ext>
            </a:extLst>
          </p:cNvPr>
          <p:cNvSpPr/>
          <p:nvPr/>
        </p:nvSpPr>
        <p:spPr>
          <a:xfrm>
            <a:off x="960120" y="3063240"/>
            <a:ext cx="1325520" cy="1325520"/>
          </a:xfrm>
          <a:prstGeom prst="ellipse">
            <a:avLst/>
          </a:prstGeom>
          <a:solidFill>
            <a:srgbClr val="233A77"/>
          </a:solidFill>
          <a:ln w="12700">
            <a:solidFill>
              <a:srgbClr val="FFFFFF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 11">
            <a:extLst>
              <a:ext uri="{FF2B5EF4-FFF2-40B4-BE49-F238E27FC236}">
                <a16:creationId xmlns:a16="http://schemas.microsoft.com/office/drawing/2014/main" id="{4156FA37-0DFB-9A17-6CC1-D66AA8C658D1}"/>
              </a:ext>
            </a:extLst>
          </p:cNvPr>
          <p:cNvSpPr/>
          <p:nvPr/>
        </p:nvSpPr>
        <p:spPr>
          <a:xfrm>
            <a:off x="1088280" y="3511440"/>
            <a:ext cx="107856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FFFFFF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Normal Science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Shape 12">
            <a:extLst>
              <a:ext uri="{FF2B5EF4-FFF2-40B4-BE49-F238E27FC236}">
                <a16:creationId xmlns:a16="http://schemas.microsoft.com/office/drawing/2014/main" id="{7B7440EC-E1A4-0043-843A-DFC29B2DCCAF}"/>
              </a:ext>
            </a:extLst>
          </p:cNvPr>
          <p:cNvSpPr/>
          <p:nvPr/>
        </p:nvSpPr>
        <p:spPr>
          <a:xfrm>
            <a:off x="2313360" y="3730680"/>
            <a:ext cx="1252800" cy="360"/>
          </a:xfrm>
          <a:prstGeom prst="line">
            <a:avLst/>
          </a:prstGeom>
          <a:ln w="13970">
            <a:solidFill>
              <a:srgbClr val="674A8B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Shape 13">
            <a:extLst>
              <a:ext uri="{FF2B5EF4-FFF2-40B4-BE49-F238E27FC236}">
                <a16:creationId xmlns:a16="http://schemas.microsoft.com/office/drawing/2014/main" id="{FFB4164B-08DA-6C89-1EF6-FFD1268C009B}"/>
              </a:ext>
            </a:extLst>
          </p:cNvPr>
          <p:cNvSpPr/>
          <p:nvPr/>
        </p:nvSpPr>
        <p:spPr>
          <a:xfrm>
            <a:off x="3703320" y="3063240"/>
            <a:ext cx="1325520" cy="1325520"/>
          </a:xfrm>
          <a:prstGeom prst="ellipse">
            <a:avLst/>
          </a:prstGeom>
          <a:solidFill>
            <a:srgbClr val="B85543"/>
          </a:solidFill>
          <a:ln w="12700">
            <a:solidFill>
              <a:srgbClr val="FFFFFF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 14">
            <a:extLst>
              <a:ext uri="{FF2B5EF4-FFF2-40B4-BE49-F238E27FC236}">
                <a16:creationId xmlns:a16="http://schemas.microsoft.com/office/drawing/2014/main" id="{23957049-FC96-35E3-71C1-0F3C585DFEED}"/>
              </a:ext>
            </a:extLst>
          </p:cNvPr>
          <p:cNvSpPr/>
          <p:nvPr/>
        </p:nvSpPr>
        <p:spPr>
          <a:xfrm>
            <a:off x="3831480" y="3511440"/>
            <a:ext cx="107856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FFFFFF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Emerging Anomalies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Shape 15">
            <a:extLst>
              <a:ext uri="{FF2B5EF4-FFF2-40B4-BE49-F238E27FC236}">
                <a16:creationId xmlns:a16="http://schemas.microsoft.com/office/drawing/2014/main" id="{7AEC2460-8CEB-ABB3-FF84-E2D9F9719760}"/>
              </a:ext>
            </a:extLst>
          </p:cNvPr>
          <p:cNvSpPr/>
          <p:nvPr/>
        </p:nvSpPr>
        <p:spPr>
          <a:xfrm>
            <a:off x="5056560" y="3730680"/>
            <a:ext cx="1252800" cy="360"/>
          </a:xfrm>
          <a:prstGeom prst="line">
            <a:avLst/>
          </a:prstGeom>
          <a:ln w="13970">
            <a:solidFill>
              <a:srgbClr val="674A8B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Shape 16">
            <a:extLst>
              <a:ext uri="{FF2B5EF4-FFF2-40B4-BE49-F238E27FC236}">
                <a16:creationId xmlns:a16="http://schemas.microsoft.com/office/drawing/2014/main" id="{2C3F3F97-3975-CBDB-334E-256987667891}"/>
              </a:ext>
            </a:extLst>
          </p:cNvPr>
          <p:cNvSpPr/>
          <p:nvPr/>
        </p:nvSpPr>
        <p:spPr>
          <a:xfrm>
            <a:off x="6446520" y="3063240"/>
            <a:ext cx="1325520" cy="1325520"/>
          </a:xfrm>
          <a:prstGeom prst="ellipse">
            <a:avLst/>
          </a:prstGeom>
          <a:solidFill>
            <a:srgbClr val="E6A23C"/>
          </a:solidFill>
          <a:ln w="12700">
            <a:solidFill>
              <a:srgbClr val="FFFFFF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7" name="Text 17">
            <a:extLst>
              <a:ext uri="{FF2B5EF4-FFF2-40B4-BE49-F238E27FC236}">
                <a16:creationId xmlns:a16="http://schemas.microsoft.com/office/drawing/2014/main" id="{3FAC0675-0A4C-E8CA-E019-9016E9BFDA06}"/>
              </a:ext>
            </a:extLst>
          </p:cNvPr>
          <p:cNvSpPr/>
          <p:nvPr/>
        </p:nvSpPr>
        <p:spPr>
          <a:xfrm>
            <a:off x="6574680" y="3511440"/>
            <a:ext cx="107856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FFFFFF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Refinement or Shift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" name="Shape 18">
            <a:extLst>
              <a:ext uri="{FF2B5EF4-FFF2-40B4-BE49-F238E27FC236}">
                <a16:creationId xmlns:a16="http://schemas.microsoft.com/office/drawing/2014/main" id="{45168E93-3F83-0455-6ED9-E99CAB56E2DC}"/>
              </a:ext>
            </a:extLst>
          </p:cNvPr>
          <p:cNvSpPr/>
          <p:nvPr/>
        </p:nvSpPr>
        <p:spPr>
          <a:xfrm>
            <a:off x="7799760" y="3730680"/>
            <a:ext cx="1252800" cy="360"/>
          </a:xfrm>
          <a:prstGeom prst="line">
            <a:avLst/>
          </a:prstGeom>
          <a:ln w="13970">
            <a:solidFill>
              <a:srgbClr val="674A8B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" name="Shape 19">
            <a:extLst>
              <a:ext uri="{FF2B5EF4-FFF2-40B4-BE49-F238E27FC236}">
                <a16:creationId xmlns:a16="http://schemas.microsoft.com/office/drawing/2014/main" id="{EE946D42-D12E-D597-5006-4B327616490E}"/>
              </a:ext>
            </a:extLst>
          </p:cNvPr>
          <p:cNvSpPr/>
          <p:nvPr/>
        </p:nvSpPr>
        <p:spPr>
          <a:xfrm>
            <a:off x="9189720" y="3063240"/>
            <a:ext cx="1325520" cy="1325520"/>
          </a:xfrm>
          <a:prstGeom prst="ellipse">
            <a:avLst/>
          </a:prstGeom>
          <a:solidFill>
            <a:srgbClr val="2D7D62"/>
          </a:solidFill>
          <a:ln w="12700">
            <a:solidFill>
              <a:srgbClr val="FFFFFF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3" name="Text 20">
            <a:extLst>
              <a:ext uri="{FF2B5EF4-FFF2-40B4-BE49-F238E27FC236}">
                <a16:creationId xmlns:a16="http://schemas.microsoft.com/office/drawing/2014/main" id="{93309DA2-DB9B-7F61-FB48-3B7B0E80B3B6}"/>
              </a:ext>
            </a:extLst>
          </p:cNvPr>
          <p:cNvSpPr/>
          <p:nvPr/>
        </p:nvSpPr>
        <p:spPr>
          <a:xfrm>
            <a:off x="9317880" y="3511440"/>
            <a:ext cx="107856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FFFFFF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Knowledge Advancement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5" name="Shape 21">
            <a:extLst>
              <a:ext uri="{FF2B5EF4-FFF2-40B4-BE49-F238E27FC236}">
                <a16:creationId xmlns:a16="http://schemas.microsoft.com/office/drawing/2014/main" id="{0422CEE7-0916-8562-B931-205B5B744A48}"/>
              </a:ext>
            </a:extLst>
          </p:cNvPr>
          <p:cNvSpPr/>
          <p:nvPr/>
        </p:nvSpPr>
        <p:spPr>
          <a:xfrm>
            <a:off x="7452360" y="1389960"/>
            <a:ext cx="3885840" cy="1416960"/>
          </a:xfrm>
          <a:prstGeom prst="roundRect">
            <a:avLst>
              <a:gd name="adj" fmla="val 5161"/>
            </a:avLst>
          </a:prstGeom>
          <a:solidFill>
            <a:srgbClr val="FFFFFF"/>
          </a:solidFill>
          <a:ln w="13970">
            <a:solidFill>
              <a:srgbClr val="2D7D62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7" name="Text 22">
            <a:extLst>
              <a:ext uri="{FF2B5EF4-FFF2-40B4-BE49-F238E27FC236}">
                <a16:creationId xmlns:a16="http://schemas.microsoft.com/office/drawing/2014/main" id="{6ABAE71A-F9C1-AF33-16CC-356821536BD7}"/>
              </a:ext>
            </a:extLst>
          </p:cNvPr>
          <p:cNvSpPr/>
          <p:nvPr/>
        </p:nvSpPr>
        <p:spPr>
          <a:xfrm>
            <a:off x="7616880" y="1517760"/>
            <a:ext cx="355680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2D7D62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Application to My Study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9" name="Text 23">
            <a:extLst>
              <a:ext uri="{FF2B5EF4-FFF2-40B4-BE49-F238E27FC236}">
                <a16:creationId xmlns:a16="http://schemas.microsoft.com/office/drawing/2014/main" id="{26C1914B-FA99-D030-DF06-A3C51B35309C}"/>
              </a:ext>
            </a:extLst>
          </p:cNvPr>
          <p:cNvSpPr/>
          <p:nvPr/>
        </p:nvSpPr>
        <p:spPr>
          <a:xfrm>
            <a:off x="7616880" y="1828800"/>
            <a:ext cx="3556800" cy="868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The research does not claim a full paradigm shift; it extends existing digital banking research by refining the construct focus towards AI competencies.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1" name="Shape 24">
            <a:extLst>
              <a:ext uri="{FF2B5EF4-FFF2-40B4-BE49-F238E27FC236}">
                <a16:creationId xmlns:a16="http://schemas.microsoft.com/office/drawing/2014/main" id="{D441358E-9F80-FE55-4C29-B8F94438C7EB}"/>
              </a:ext>
            </a:extLst>
          </p:cNvPr>
          <p:cNvSpPr/>
          <p:nvPr/>
        </p:nvSpPr>
        <p:spPr>
          <a:xfrm>
            <a:off x="1005840" y="5074920"/>
            <a:ext cx="10149480" cy="529920"/>
          </a:xfrm>
          <a:prstGeom prst="roundRect">
            <a:avLst>
              <a:gd name="adj" fmla="val 13793"/>
            </a:avLst>
          </a:prstGeom>
          <a:solidFill>
            <a:srgbClr val="EEE8F7"/>
          </a:solidFill>
          <a:ln w="12700">
            <a:solidFill>
              <a:srgbClr val="674A8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3" name="Text 25">
            <a:extLst>
              <a:ext uri="{FF2B5EF4-FFF2-40B4-BE49-F238E27FC236}">
                <a16:creationId xmlns:a16="http://schemas.microsoft.com/office/drawing/2014/main" id="{93A2073A-1965-FF88-0C42-F04026CF9594}"/>
              </a:ext>
            </a:extLst>
          </p:cNvPr>
          <p:cNvSpPr/>
          <p:nvPr/>
        </p:nvSpPr>
        <p:spPr>
          <a:xfrm>
            <a:off x="1188720" y="5257800"/>
            <a:ext cx="9783720" cy="136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Key message: Kuhn helps explain refinement of the topic within an established research tradition.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5" name="Text 26">
            <a:extLst>
              <a:ext uri="{FF2B5EF4-FFF2-40B4-BE49-F238E27FC236}">
                <a16:creationId xmlns:a16="http://schemas.microsoft.com/office/drawing/2014/main" id="{6AD7FB40-031F-EF42-F3DC-BF8A6A0CCDDB}"/>
              </a:ext>
            </a:extLst>
          </p:cNvPr>
          <p:cNvSpPr/>
          <p:nvPr/>
        </p:nvSpPr>
        <p:spPr>
          <a:xfrm>
            <a:off x="567000" y="6501240"/>
            <a:ext cx="3108600" cy="145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7" name="Text 27">
            <a:extLst>
              <a:ext uri="{FF2B5EF4-FFF2-40B4-BE49-F238E27FC236}">
                <a16:creationId xmlns:a16="http://schemas.microsoft.com/office/drawing/2014/main" id="{F78BBFC9-87BA-FE80-6D32-6D6EA12500C4}"/>
              </a:ext>
            </a:extLst>
          </p:cNvPr>
          <p:cNvSpPr/>
          <p:nvPr/>
        </p:nvSpPr>
        <p:spPr>
          <a:xfrm>
            <a:off x="5349240" y="6492240"/>
            <a:ext cx="544032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i="1" u="none" strike="noStrike" dirty="0">
                <a:solidFill>
                  <a:srgbClr val="334155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(Kuhn, 1962; Crotty, 1998).</a:t>
            </a: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9" name="Text 28">
            <a:extLst>
              <a:ext uri="{FF2B5EF4-FFF2-40B4-BE49-F238E27FC236}">
                <a16:creationId xmlns:a16="http://schemas.microsoft.com/office/drawing/2014/main" id="{2C5E01E3-E7F3-D35C-0CAF-182C8FCD320A}"/>
              </a:ext>
            </a:extLst>
          </p:cNvPr>
          <p:cNvSpPr/>
          <p:nvPr/>
        </p:nvSpPr>
        <p:spPr>
          <a:xfrm>
            <a:off x="11292840" y="6473880"/>
            <a:ext cx="4384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01642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>
            <a:extLst>
              <a:ext uri="{FF2B5EF4-FFF2-40B4-BE49-F238E27FC236}">
                <a16:creationId xmlns:a16="http://schemas.microsoft.com/office/drawing/2014/main" id="{66CF2A74-9AE3-252B-F78F-0D0B33CDB1DE}"/>
              </a:ext>
            </a:extLst>
          </p:cNvPr>
          <p:cNvSpPr/>
          <p:nvPr/>
        </p:nvSpPr>
        <p:spPr>
          <a:xfrm>
            <a:off x="0" y="0"/>
            <a:ext cx="12191400" cy="6857640"/>
          </a:xfrm>
          <a:prstGeom prst="rect">
            <a:avLst/>
          </a:prstGeom>
          <a:solidFill>
            <a:srgbClr val="FBF7EF"/>
          </a:solidFill>
          <a:ln w="12700">
            <a:solidFill>
              <a:srgbClr val="FBF7EF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hape 1">
            <a:extLst>
              <a:ext uri="{FF2B5EF4-FFF2-40B4-BE49-F238E27FC236}">
                <a16:creationId xmlns:a16="http://schemas.microsoft.com/office/drawing/2014/main" id="{EBDB663E-E0F7-FEF8-E5C7-5E0A2A5F88D2}"/>
              </a:ext>
            </a:extLst>
          </p:cNvPr>
          <p:cNvSpPr/>
          <p:nvPr/>
        </p:nvSpPr>
        <p:spPr>
          <a:xfrm>
            <a:off x="201240" y="0"/>
            <a:ext cx="11990160" cy="91080"/>
          </a:xfrm>
          <a:prstGeom prst="rect">
            <a:avLst/>
          </a:prstGeom>
          <a:solidFill>
            <a:srgbClr val="E6A23C"/>
          </a:solidFill>
          <a:ln w="12700">
            <a:solidFill>
              <a:srgbClr val="E6A23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hape 2">
            <a:extLst>
              <a:ext uri="{FF2B5EF4-FFF2-40B4-BE49-F238E27FC236}">
                <a16:creationId xmlns:a16="http://schemas.microsoft.com/office/drawing/2014/main" id="{90A1D62D-FEED-EC3C-71A3-2208E8770B20}"/>
              </a:ext>
            </a:extLst>
          </p:cNvPr>
          <p:cNvSpPr/>
          <p:nvPr/>
        </p:nvSpPr>
        <p:spPr>
          <a:xfrm>
            <a:off x="0" y="0"/>
            <a:ext cx="200880" cy="6857640"/>
          </a:xfrm>
          <a:prstGeom prst="rect">
            <a:avLst/>
          </a:prstGeom>
          <a:solidFill>
            <a:srgbClr val="12264A"/>
          </a:solidFill>
          <a:ln w="12700">
            <a:solidFill>
              <a:srgbClr val="12264A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Shape 3">
            <a:extLst>
              <a:ext uri="{FF2B5EF4-FFF2-40B4-BE49-F238E27FC236}">
                <a16:creationId xmlns:a16="http://schemas.microsoft.com/office/drawing/2014/main" id="{63CA07CC-3A05-15CF-CC64-CD8D2A490598}"/>
              </a:ext>
            </a:extLst>
          </p:cNvPr>
          <p:cNvSpPr/>
          <p:nvPr/>
        </p:nvSpPr>
        <p:spPr>
          <a:xfrm>
            <a:off x="502920" y="6364080"/>
            <a:ext cx="11155680" cy="360"/>
          </a:xfrm>
          <a:prstGeom prst="line">
            <a:avLst/>
          </a:prstGeom>
          <a:ln w="7620">
            <a:solidFill>
              <a:srgbClr val="D7CBB7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4">
            <a:extLst>
              <a:ext uri="{FF2B5EF4-FFF2-40B4-BE49-F238E27FC236}">
                <a16:creationId xmlns:a16="http://schemas.microsoft.com/office/drawing/2014/main" id="{DBDDED62-4D6C-D668-946B-3228007E92D0}"/>
              </a:ext>
            </a:extLst>
          </p:cNvPr>
          <p:cNvSpPr/>
          <p:nvPr/>
        </p:nvSpPr>
        <p:spPr>
          <a:xfrm>
            <a:off x="567000" y="347400"/>
            <a:ext cx="8137800" cy="411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ea typeface="Aptos Display"/>
                <a:cs typeface="Times New Roman" panose="02020603050405020304" pitchFamily="18" charset="0"/>
              </a:rPr>
              <a:t>Research Philosophy: Positivism</a:t>
            </a:r>
            <a:endParaRPr lang="en-US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5">
            <a:extLst>
              <a:ext uri="{FF2B5EF4-FFF2-40B4-BE49-F238E27FC236}">
                <a16:creationId xmlns:a16="http://schemas.microsoft.com/office/drawing/2014/main" id="{EC00539E-3598-B01B-9523-6F69CFA9B85E}"/>
              </a:ext>
            </a:extLst>
          </p:cNvPr>
          <p:cNvSpPr/>
          <p:nvPr/>
        </p:nvSpPr>
        <p:spPr>
          <a:xfrm>
            <a:off x="585360" y="804600"/>
            <a:ext cx="868644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ea typeface="Aptos"/>
                <a:cs typeface="Times New Roman" panose="02020603050405020304" pitchFamily="18" charset="0"/>
              </a:rPr>
              <a:t>Why this paradigm fits the proposed study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Shape 6">
            <a:extLst>
              <a:ext uri="{FF2B5EF4-FFF2-40B4-BE49-F238E27FC236}">
                <a16:creationId xmlns:a16="http://schemas.microsoft.com/office/drawing/2014/main" id="{FE188E0A-8455-B370-FAEA-D99D7622CBA8}"/>
              </a:ext>
            </a:extLst>
          </p:cNvPr>
          <p:cNvSpPr/>
          <p:nvPr/>
        </p:nvSpPr>
        <p:spPr>
          <a:xfrm>
            <a:off x="566640" y="1097280"/>
            <a:ext cx="10927080" cy="360"/>
          </a:xfrm>
          <a:prstGeom prst="line">
            <a:avLst/>
          </a:prstGeom>
          <a:ln w="17780">
            <a:solidFill>
              <a:srgbClr val="E6A23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Shape 7">
            <a:extLst>
              <a:ext uri="{FF2B5EF4-FFF2-40B4-BE49-F238E27FC236}">
                <a16:creationId xmlns:a16="http://schemas.microsoft.com/office/drawing/2014/main" id="{29DC23EE-4023-CFD2-37B7-7716558CCB24}"/>
              </a:ext>
            </a:extLst>
          </p:cNvPr>
          <p:cNvSpPr/>
          <p:nvPr/>
        </p:nvSpPr>
        <p:spPr>
          <a:xfrm>
            <a:off x="804600" y="1417320"/>
            <a:ext cx="3474360" cy="1416960"/>
          </a:xfrm>
          <a:prstGeom prst="roundRect">
            <a:avLst>
              <a:gd name="adj" fmla="val 5161"/>
            </a:avLst>
          </a:prstGeom>
          <a:solidFill>
            <a:srgbClr val="FFFFFF"/>
          </a:solidFill>
          <a:ln w="13970">
            <a:solidFill>
              <a:srgbClr val="233A77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 8">
            <a:extLst>
              <a:ext uri="{FF2B5EF4-FFF2-40B4-BE49-F238E27FC236}">
                <a16:creationId xmlns:a16="http://schemas.microsoft.com/office/drawing/2014/main" id="{69499817-BE9F-64FD-AC9D-2FC5353A1FFB}"/>
              </a:ext>
            </a:extLst>
          </p:cNvPr>
          <p:cNvSpPr/>
          <p:nvPr/>
        </p:nvSpPr>
        <p:spPr>
          <a:xfrm>
            <a:off x="969120" y="1545480"/>
            <a:ext cx="314532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233A77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Why Positivism?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 9">
            <a:extLst>
              <a:ext uri="{FF2B5EF4-FFF2-40B4-BE49-F238E27FC236}">
                <a16:creationId xmlns:a16="http://schemas.microsoft.com/office/drawing/2014/main" id="{A9920111-5E4B-624D-9727-68841E621210}"/>
              </a:ext>
            </a:extLst>
          </p:cNvPr>
          <p:cNvSpPr/>
          <p:nvPr/>
        </p:nvSpPr>
        <p:spPr>
          <a:xfrm>
            <a:off x="969120" y="1856160"/>
            <a:ext cx="3145320" cy="868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Objective reality can be measured, and knowledge can be generated through empirical evidence.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Shape 10">
            <a:extLst>
              <a:ext uri="{FF2B5EF4-FFF2-40B4-BE49-F238E27FC236}">
                <a16:creationId xmlns:a16="http://schemas.microsoft.com/office/drawing/2014/main" id="{AF8990AB-1664-E455-A8B7-5FA5EB23DD32}"/>
              </a:ext>
            </a:extLst>
          </p:cNvPr>
          <p:cNvSpPr/>
          <p:nvPr/>
        </p:nvSpPr>
        <p:spPr>
          <a:xfrm>
            <a:off x="4434840" y="1417320"/>
            <a:ext cx="3474360" cy="1416960"/>
          </a:xfrm>
          <a:prstGeom prst="roundRect">
            <a:avLst>
              <a:gd name="adj" fmla="val 5161"/>
            </a:avLst>
          </a:prstGeom>
          <a:solidFill>
            <a:srgbClr val="FFFFFF"/>
          </a:solidFill>
          <a:ln w="13970">
            <a:solidFill>
              <a:srgbClr val="233A77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 11">
            <a:extLst>
              <a:ext uri="{FF2B5EF4-FFF2-40B4-BE49-F238E27FC236}">
                <a16:creationId xmlns:a16="http://schemas.microsoft.com/office/drawing/2014/main" id="{AC49F1DA-3392-2EF7-E1EB-ED42069B7AED}"/>
              </a:ext>
            </a:extLst>
          </p:cNvPr>
          <p:cNvSpPr/>
          <p:nvPr/>
        </p:nvSpPr>
        <p:spPr>
          <a:xfrm>
            <a:off x="4599360" y="1545480"/>
            <a:ext cx="314532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233A77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Fit with My Study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Text 12">
            <a:extLst>
              <a:ext uri="{FF2B5EF4-FFF2-40B4-BE49-F238E27FC236}">
                <a16:creationId xmlns:a16="http://schemas.microsoft.com/office/drawing/2014/main" id="{F9E6F96D-F705-142C-C1AD-276030C9241B}"/>
              </a:ext>
            </a:extLst>
          </p:cNvPr>
          <p:cNvSpPr/>
          <p:nvPr/>
        </p:nvSpPr>
        <p:spPr>
          <a:xfrm>
            <a:off x="4599360" y="1856160"/>
            <a:ext cx="3145320" cy="868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AI competencies, customer satisfaction and continuance intention are treated as measurable variables.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Shape 13">
            <a:extLst>
              <a:ext uri="{FF2B5EF4-FFF2-40B4-BE49-F238E27FC236}">
                <a16:creationId xmlns:a16="http://schemas.microsoft.com/office/drawing/2014/main" id="{67E4E200-57BB-CBC4-B532-CD25211F003F}"/>
              </a:ext>
            </a:extLst>
          </p:cNvPr>
          <p:cNvSpPr/>
          <p:nvPr/>
        </p:nvSpPr>
        <p:spPr>
          <a:xfrm>
            <a:off x="8065080" y="1417320"/>
            <a:ext cx="3474360" cy="1416960"/>
          </a:xfrm>
          <a:prstGeom prst="roundRect">
            <a:avLst>
              <a:gd name="adj" fmla="val 5161"/>
            </a:avLst>
          </a:prstGeom>
          <a:solidFill>
            <a:srgbClr val="FFFFFF"/>
          </a:solidFill>
          <a:ln w="13970">
            <a:solidFill>
              <a:srgbClr val="2D7D62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 14">
            <a:extLst>
              <a:ext uri="{FF2B5EF4-FFF2-40B4-BE49-F238E27FC236}">
                <a16:creationId xmlns:a16="http://schemas.microsoft.com/office/drawing/2014/main" id="{C8F2452C-109F-BBDE-1999-5F21F6830F77}"/>
              </a:ext>
            </a:extLst>
          </p:cNvPr>
          <p:cNvSpPr/>
          <p:nvPr/>
        </p:nvSpPr>
        <p:spPr>
          <a:xfrm>
            <a:off x="8229600" y="1545480"/>
            <a:ext cx="314532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2D7D62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Research Logic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Text 15">
            <a:extLst>
              <a:ext uri="{FF2B5EF4-FFF2-40B4-BE49-F238E27FC236}">
                <a16:creationId xmlns:a16="http://schemas.microsoft.com/office/drawing/2014/main" id="{B234733D-5FC9-A466-E02C-69BF7F81E8C1}"/>
              </a:ext>
            </a:extLst>
          </p:cNvPr>
          <p:cNvSpPr/>
          <p:nvPr/>
        </p:nvSpPr>
        <p:spPr>
          <a:xfrm>
            <a:off x="8229600" y="1856160"/>
            <a:ext cx="3145320" cy="868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A deductive quantitative approach allows the proposed relationships to be tested using survey data.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Shape 16">
            <a:extLst>
              <a:ext uri="{FF2B5EF4-FFF2-40B4-BE49-F238E27FC236}">
                <a16:creationId xmlns:a16="http://schemas.microsoft.com/office/drawing/2014/main" id="{38B7EFF0-DFDD-4B19-2277-9A76E069CBDB}"/>
              </a:ext>
            </a:extLst>
          </p:cNvPr>
          <p:cNvSpPr/>
          <p:nvPr/>
        </p:nvSpPr>
        <p:spPr>
          <a:xfrm>
            <a:off x="1143000" y="3977640"/>
            <a:ext cx="1645560" cy="502560"/>
          </a:xfrm>
          <a:prstGeom prst="roundRect">
            <a:avLst>
              <a:gd name="adj" fmla="val 14545"/>
            </a:avLst>
          </a:prstGeom>
          <a:solidFill>
            <a:srgbClr val="000000"/>
          </a:solidFill>
          <a:ln w="12700">
            <a:solidFill>
              <a:srgbClr val="333333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7" name="Text 17">
            <a:extLst>
              <a:ext uri="{FF2B5EF4-FFF2-40B4-BE49-F238E27FC236}">
                <a16:creationId xmlns:a16="http://schemas.microsoft.com/office/drawing/2014/main" id="{D824B2C8-0DF5-10AC-3A4B-33B7B827543E}"/>
              </a:ext>
            </a:extLst>
          </p:cNvPr>
          <p:cNvSpPr/>
          <p:nvPr/>
        </p:nvSpPr>
        <p:spPr>
          <a:xfrm>
            <a:off x="1188720" y="4151520"/>
            <a:ext cx="1554120" cy="109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FFFFFF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Positivism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" name="Shape 18">
            <a:extLst>
              <a:ext uri="{FF2B5EF4-FFF2-40B4-BE49-F238E27FC236}">
                <a16:creationId xmlns:a16="http://schemas.microsoft.com/office/drawing/2014/main" id="{7F835B9F-00B7-E698-20F6-F5CCF0355BFE}"/>
              </a:ext>
            </a:extLst>
          </p:cNvPr>
          <p:cNvSpPr/>
          <p:nvPr/>
        </p:nvSpPr>
        <p:spPr>
          <a:xfrm>
            <a:off x="2825280" y="4224240"/>
            <a:ext cx="365760" cy="360"/>
          </a:xfrm>
          <a:prstGeom prst="line">
            <a:avLst/>
          </a:prstGeom>
          <a:ln w="12700">
            <a:solidFill>
              <a:srgbClr val="233A77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" name="Shape 19">
            <a:extLst>
              <a:ext uri="{FF2B5EF4-FFF2-40B4-BE49-F238E27FC236}">
                <a16:creationId xmlns:a16="http://schemas.microsoft.com/office/drawing/2014/main" id="{6A1012A0-40D4-D22B-5ACF-8388F3DCC9CF}"/>
              </a:ext>
            </a:extLst>
          </p:cNvPr>
          <p:cNvSpPr/>
          <p:nvPr/>
        </p:nvSpPr>
        <p:spPr>
          <a:xfrm>
            <a:off x="3291840" y="3977640"/>
            <a:ext cx="1645560" cy="502560"/>
          </a:xfrm>
          <a:prstGeom prst="roundRect">
            <a:avLst>
              <a:gd name="adj" fmla="val 14545"/>
            </a:avLst>
          </a:prstGeom>
          <a:solidFill>
            <a:srgbClr val="233A77"/>
          </a:solidFill>
          <a:ln w="12700">
            <a:solidFill>
              <a:srgbClr val="233A77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3" name="Text 20">
            <a:extLst>
              <a:ext uri="{FF2B5EF4-FFF2-40B4-BE49-F238E27FC236}">
                <a16:creationId xmlns:a16="http://schemas.microsoft.com/office/drawing/2014/main" id="{8BA3DC1B-163E-FEEC-FC0D-F817A01C17AD}"/>
              </a:ext>
            </a:extLst>
          </p:cNvPr>
          <p:cNvSpPr/>
          <p:nvPr/>
        </p:nvSpPr>
        <p:spPr>
          <a:xfrm>
            <a:off x="3337560" y="4151520"/>
            <a:ext cx="1554120" cy="109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FFFFFF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Objective Reality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5" name="Shape 21">
            <a:extLst>
              <a:ext uri="{FF2B5EF4-FFF2-40B4-BE49-F238E27FC236}">
                <a16:creationId xmlns:a16="http://schemas.microsoft.com/office/drawing/2014/main" id="{9836732D-22CA-5F70-047F-E790CE2EF4A6}"/>
              </a:ext>
            </a:extLst>
          </p:cNvPr>
          <p:cNvSpPr/>
          <p:nvPr/>
        </p:nvSpPr>
        <p:spPr>
          <a:xfrm>
            <a:off x="4974120" y="4224240"/>
            <a:ext cx="365760" cy="360"/>
          </a:xfrm>
          <a:prstGeom prst="line">
            <a:avLst/>
          </a:prstGeom>
          <a:ln w="12700">
            <a:solidFill>
              <a:srgbClr val="233A77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7" name="Shape 22">
            <a:extLst>
              <a:ext uri="{FF2B5EF4-FFF2-40B4-BE49-F238E27FC236}">
                <a16:creationId xmlns:a16="http://schemas.microsoft.com/office/drawing/2014/main" id="{9A72CA12-43BB-EFC6-211D-11EBDB6FCA05}"/>
              </a:ext>
            </a:extLst>
          </p:cNvPr>
          <p:cNvSpPr/>
          <p:nvPr/>
        </p:nvSpPr>
        <p:spPr>
          <a:xfrm>
            <a:off x="5440680" y="3977640"/>
            <a:ext cx="1645560" cy="502560"/>
          </a:xfrm>
          <a:prstGeom prst="roundRect">
            <a:avLst>
              <a:gd name="adj" fmla="val 14545"/>
            </a:avLst>
          </a:prstGeom>
          <a:solidFill>
            <a:srgbClr val="E6A23C"/>
          </a:solidFill>
          <a:ln w="12700">
            <a:solidFill>
              <a:srgbClr val="E6A23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9" name="Text 23">
            <a:extLst>
              <a:ext uri="{FF2B5EF4-FFF2-40B4-BE49-F238E27FC236}">
                <a16:creationId xmlns:a16="http://schemas.microsoft.com/office/drawing/2014/main" id="{53F24345-54AA-49B2-08E6-2E3BCB6D752A}"/>
              </a:ext>
            </a:extLst>
          </p:cNvPr>
          <p:cNvSpPr/>
          <p:nvPr/>
        </p:nvSpPr>
        <p:spPr>
          <a:xfrm>
            <a:off x="5486400" y="4151520"/>
            <a:ext cx="1554120" cy="109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FFFFFF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Empirical Evidence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1" name="Shape 24">
            <a:extLst>
              <a:ext uri="{FF2B5EF4-FFF2-40B4-BE49-F238E27FC236}">
                <a16:creationId xmlns:a16="http://schemas.microsoft.com/office/drawing/2014/main" id="{993E435B-63D0-96D8-1A27-DD7C7CFD11B8}"/>
              </a:ext>
            </a:extLst>
          </p:cNvPr>
          <p:cNvSpPr/>
          <p:nvPr/>
        </p:nvSpPr>
        <p:spPr>
          <a:xfrm>
            <a:off x="7122960" y="4224240"/>
            <a:ext cx="365760" cy="360"/>
          </a:xfrm>
          <a:prstGeom prst="line">
            <a:avLst/>
          </a:prstGeom>
          <a:ln w="12700">
            <a:solidFill>
              <a:srgbClr val="233A77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3" name="Shape 25">
            <a:extLst>
              <a:ext uri="{FF2B5EF4-FFF2-40B4-BE49-F238E27FC236}">
                <a16:creationId xmlns:a16="http://schemas.microsoft.com/office/drawing/2014/main" id="{67949C95-2261-01D1-87B9-EFD2D24A86E9}"/>
              </a:ext>
            </a:extLst>
          </p:cNvPr>
          <p:cNvSpPr/>
          <p:nvPr/>
        </p:nvSpPr>
        <p:spPr>
          <a:xfrm>
            <a:off x="7589520" y="3977640"/>
            <a:ext cx="1645560" cy="502560"/>
          </a:xfrm>
          <a:prstGeom prst="roundRect">
            <a:avLst>
              <a:gd name="adj" fmla="val 14545"/>
            </a:avLst>
          </a:prstGeom>
          <a:solidFill>
            <a:srgbClr val="B85543"/>
          </a:solidFill>
          <a:ln w="12700">
            <a:solidFill>
              <a:srgbClr val="B85543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5" name="Text 26">
            <a:extLst>
              <a:ext uri="{FF2B5EF4-FFF2-40B4-BE49-F238E27FC236}">
                <a16:creationId xmlns:a16="http://schemas.microsoft.com/office/drawing/2014/main" id="{7DE9790B-AB56-3A10-F0EA-D05A7A736F65}"/>
              </a:ext>
            </a:extLst>
          </p:cNvPr>
          <p:cNvSpPr/>
          <p:nvPr/>
        </p:nvSpPr>
        <p:spPr>
          <a:xfrm>
            <a:off x="7635240" y="4151520"/>
            <a:ext cx="1554120" cy="109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FFFFFF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Quantitative Research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7" name="Shape 27">
            <a:extLst>
              <a:ext uri="{FF2B5EF4-FFF2-40B4-BE49-F238E27FC236}">
                <a16:creationId xmlns:a16="http://schemas.microsoft.com/office/drawing/2014/main" id="{FF779B65-C925-E096-0D91-AE1336D11F98}"/>
              </a:ext>
            </a:extLst>
          </p:cNvPr>
          <p:cNvSpPr/>
          <p:nvPr/>
        </p:nvSpPr>
        <p:spPr>
          <a:xfrm>
            <a:off x="9271800" y="4224240"/>
            <a:ext cx="365760" cy="360"/>
          </a:xfrm>
          <a:prstGeom prst="line">
            <a:avLst/>
          </a:prstGeom>
          <a:ln w="12700">
            <a:solidFill>
              <a:srgbClr val="233A77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9" name="Shape 28">
            <a:extLst>
              <a:ext uri="{FF2B5EF4-FFF2-40B4-BE49-F238E27FC236}">
                <a16:creationId xmlns:a16="http://schemas.microsoft.com/office/drawing/2014/main" id="{F4A854F6-B9C1-732A-739F-E6B64B6A28D2}"/>
              </a:ext>
            </a:extLst>
          </p:cNvPr>
          <p:cNvSpPr/>
          <p:nvPr/>
        </p:nvSpPr>
        <p:spPr>
          <a:xfrm>
            <a:off x="9738360" y="3977640"/>
            <a:ext cx="1645560" cy="502560"/>
          </a:xfrm>
          <a:prstGeom prst="roundRect">
            <a:avLst>
              <a:gd name="adj" fmla="val 14545"/>
            </a:avLst>
          </a:prstGeom>
          <a:solidFill>
            <a:srgbClr val="2D7D62"/>
          </a:solidFill>
          <a:ln w="12700">
            <a:solidFill>
              <a:srgbClr val="2D7D62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1" name="Text 29">
            <a:extLst>
              <a:ext uri="{FF2B5EF4-FFF2-40B4-BE49-F238E27FC236}">
                <a16:creationId xmlns:a16="http://schemas.microsoft.com/office/drawing/2014/main" id="{1CD168DC-83C3-0514-AC36-2EC138D83589}"/>
              </a:ext>
            </a:extLst>
          </p:cNvPr>
          <p:cNvSpPr/>
          <p:nvPr/>
        </p:nvSpPr>
        <p:spPr>
          <a:xfrm>
            <a:off x="9784080" y="4151520"/>
            <a:ext cx="1554120" cy="109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FFFFFF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Reliable Findings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3" name="Text 30">
            <a:extLst>
              <a:ext uri="{FF2B5EF4-FFF2-40B4-BE49-F238E27FC236}">
                <a16:creationId xmlns:a16="http://schemas.microsoft.com/office/drawing/2014/main" id="{236A5997-7D50-65DA-87FB-BDC6ED673274}"/>
              </a:ext>
            </a:extLst>
          </p:cNvPr>
          <p:cNvSpPr/>
          <p:nvPr/>
        </p:nvSpPr>
        <p:spPr>
          <a:xfrm>
            <a:off x="567000" y="6501240"/>
            <a:ext cx="3108600" cy="145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5" name="Text 31">
            <a:extLst>
              <a:ext uri="{FF2B5EF4-FFF2-40B4-BE49-F238E27FC236}">
                <a16:creationId xmlns:a16="http://schemas.microsoft.com/office/drawing/2014/main" id="{2CCD3B14-C786-4CA5-B179-EBF40B71F429}"/>
              </a:ext>
            </a:extLst>
          </p:cNvPr>
          <p:cNvSpPr/>
          <p:nvPr/>
        </p:nvSpPr>
        <p:spPr>
          <a:xfrm>
            <a:off x="5349240" y="6492240"/>
            <a:ext cx="544032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i="1" u="none" strike="noStrike" dirty="0">
                <a:solidFill>
                  <a:srgbClr val="334155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(Crotty, 1998; Saunders, Lewis and Thornhill, 2023).</a:t>
            </a: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7" name="Text 32">
            <a:extLst>
              <a:ext uri="{FF2B5EF4-FFF2-40B4-BE49-F238E27FC236}">
                <a16:creationId xmlns:a16="http://schemas.microsoft.com/office/drawing/2014/main" id="{512BECD7-FE68-1C96-8E0D-DAF95E4ED262}"/>
              </a:ext>
            </a:extLst>
          </p:cNvPr>
          <p:cNvSpPr/>
          <p:nvPr/>
        </p:nvSpPr>
        <p:spPr>
          <a:xfrm>
            <a:off x="11292840" y="6473880"/>
            <a:ext cx="4384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55955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>
            <a:extLst>
              <a:ext uri="{FF2B5EF4-FFF2-40B4-BE49-F238E27FC236}">
                <a16:creationId xmlns:a16="http://schemas.microsoft.com/office/drawing/2014/main" id="{95D23EEE-1C75-36BE-D63B-C17B8F46BBA1}"/>
              </a:ext>
            </a:extLst>
          </p:cNvPr>
          <p:cNvSpPr/>
          <p:nvPr/>
        </p:nvSpPr>
        <p:spPr>
          <a:xfrm>
            <a:off x="0" y="0"/>
            <a:ext cx="12191400" cy="6857640"/>
          </a:xfrm>
          <a:prstGeom prst="rect">
            <a:avLst/>
          </a:prstGeom>
          <a:solidFill>
            <a:srgbClr val="FBF7EF"/>
          </a:solidFill>
          <a:ln w="12700">
            <a:solidFill>
              <a:srgbClr val="FBF7EF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hape 1">
            <a:extLst>
              <a:ext uri="{FF2B5EF4-FFF2-40B4-BE49-F238E27FC236}">
                <a16:creationId xmlns:a16="http://schemas.microsoft.com/office/drawing/2014/main" id="{4746FFD7-A854-9BAE-9622-4342AE0CFD67}"/>
              </a:ext>
            </a:extLst>
          </p:cNvPr>
          <p:cNvSpPr/>
          <p:nvPr/>
        </p:nvSpPr>
        <p:spPr>
          <a:xfrm>
            <a:off x="201240" y="0"/>
            <a:ext cx="11990160" cy="91080"/>
          </a:xfrm>
          <a:prstGeom prst="rect">
            <a:avLst/>
          </a:prstGeom>
          <a:solidFill>
            <a:srgbClr val="58C4D8"/>
          </a:solidFill>
          <a:ln w="12700">
            <a:solidFill>
              <a:srgbClr val="58C4D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hape 2">
            <a:extLst>
              <a:ext uri="{FF2B5EF4-FFF2-40B4-BE49-F238E27FC236}">
                <a16:creationId xmlns:a16="http://schemas.microsoft.com/office/drawing/2014/main" id="{61328227-A4B8-A197-FAF6-C0D48C06D5FD}"/>
              </a:ext>
            </a:extLst>
          </p:cNvPr>
          <p:cNvSpPr/>
          <p:nvPr/>
        </p:nvSpPr>
        <p:spPr>
          <a:xfrm>
            <a:off x="0" y="0"/>
            <a:ext cx="200880" cy="6857640"/>
          </a:xfrm>
          <a:prstGeom prst="rect">
            <a:avLst/>
          </a:prstGeom>
          <a:solidFill>
            <a:srgbClr val="12264A"/>
          </a:solidFill>
          <a:ln w="12700">
            <a:solidFill>
              <a:srgbClr val="12264A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Shape 3">
            <a:extLst>
              <a:ext uri="{FF2B5EF4-FFF2-40B4-BE49-F238E27FC236}">
                <a16:creationId xmlns:a16="http://schemas.microsoft.com/office/drawing/2014/main" id="{4AE88EB3-6C2F-409D-0586-DB2A0B92ABC8}"/>
              </a:ext>
            </a:extLst>
          </p:cNvPr>
          <p:cNvSpPr/>
          <p:nvPr/>
        </p:nvSpPr>
        <p:spPr>
          <a:xfrm>
            <a:off x="502920" y="6364080"/>
            <a:ext cx="11155680" cy="360"/>
          </a:xfrm>
          <a:prstGeom prst="line">
            <a:avLst/>
          </a:prstGeom>
          <a:ln w="7620">
            <a:solidFill>
              <a:srgbClr val="D7CBB7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4">
            <a:extLst>
              <a:ext uri="{FF2B5EF4-FFF2-40B4-BE49-F238E27FC236}">
                <a16:creationId xmlns:a16="http://schemas.microsoft.com/office/drawing/2014/main" id="{20DC7CEE-E79A-0061-EE9C-382940629CD4}"/>
              </a:ext>
            </a:extLst>
          </p:cNvPr>
          <p:cNvSpPr/>
          <p:nvPr/>
        </p:nvSpPr>
        <p:spPr>
          <a:xfrm>
            <a:off x="567000" y="347400"/>
            <a:ext cx="8137800" cy="411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ea typeface="Aptos Display"/>
                <a:cs typeface="Times New Roman" panose="02020603050405020304" pitchFamily="18" charset="0"/>
              </a:rPr>
              <a:t>Philosophical Assumptions of the Study</a:t>
            </a:r>
            <a:endParaRPr lang="en-US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5">
            <a:extLst>
              <a:ext uri="{FF2B5EF4-FFF2-40B4-BE49-F238E27FC236}">
                <a16:creationId xmlns:a16="http://schemas.microsoft.com/office/drawing/2014/main" id="{B58C6AE1-3E3D-5814-2458-63D902D5AD43}"/>
              </a:ext>
            </a:extLst>
          </p:cNvPr>
          <p:cNvSpPr/>
          <p:nvPr/>
        </p:nvSpPr>
        <p:spPr>
          <a:xfrm>
            <a:off x="585360" y="804600"/>
            <a:ext cx="868644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ea typeface="Aptos"/>
                <a:cs typeface="Times New Roman" panose="02020603050405020304" pitchFamily="18" charset="0"/>
              </a:rPr>
              <a:t>Ontology, epistemology and axiology applied to the topic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Shape 6">
            <a:extLst>
              <a:ext uri="{FF2B5EF4-FFF2-40B4-BE49-F238E27FC236}">
                <a16:creationId xmlns:a16="http://schemas.microsoft.com/office/drawing/2014/main" id="{86C65571-6066-0EF7-6A6F-F5DEA1011CDC}"/>
              </a:ext>
            </a:extLst>
          </p:cNvPr>
          <p:cNvSpPr/>
          <p:nvPr/>
        </p:nvSpPr>
        <p:spPr>
          <a:xfrm>
            <a:off x="566640" y="1097280"/>
            <a:ext cx="10927080" cy="360"/>
          </a:xfrm>
          <a:prstGeom prst="line">
            <a:avLst/>
          </a:prstGeom>
          <a:ln w="17780">
            <a:solidFill>
              <a:srgbClr val="58C4D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Shape 7">
            <a:extLst>
              <a:ext uri="{FF2B5EF4-FFF2-40B4-BE49-F238E27FC236}">
                <a16:creationId xmlns:a16="http://schemas.microsoft.com/office/drawing/2014/main" id="{B1DEE64A-3F94-4DA7-F5D0-9E98A7667A8D}"/>
              </a:ext>
            </a:extLst>
          </p:cNvPr>
          <p:cNvSpPr/>
          <p:nvPr/>
        </p:nvSpPr>
        <p:spPr>
          <a:xfrm>
            <a:off x="822960" y="1481400"/>
            <a:ext cx="3428640" cy="2029680"/>
          </a:xfrm>
          <a:prstGeom prst="roundRect">
            <a:avLst>
              <a:gd name="adj" fmla="val 3604"/>
            </a:avLst>
          </a:prstGeom>
          <a:solidFill>
            <a:srgbClr val="FFFFFF"/>
          </a:solidFill>
          <a:ln w="13970">
            <a:solidFill>
              <a:srgbClr val="233A77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 8">
            <a:extLst>
              <a:ext uri="{FF2B5EF4-FFF2-40B4-BE49-F238E27FC236}">
                <a16:creationId xmlns:a16="http://schemas.microsoft.com/office/drawing/2014/main" id="{5A569E6A-F1B8-A94B-2EF9-F944CE424727}"/>
              </a:ext>
            </a:extLst>
          </p:cNvPr>
          <p:cNvSpPr/>
          <p:nvPr/>
        </p:nvSpPr>
        <p:spPr>
          <a:xfrm>
            <a:off x="987480" y="1609200"/>
            <a:ext cx="309960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233A77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Ontology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 9">
            <a:extLst>
              <a:ext uri="{FF2B5EF4-FFF2-40B4-BE49-F238E27FC236}">
                <a16:creationId xmlns:a16="http://schemas.microsoft.com/office/drawing/2014/main" id="{6FCB3ABC-949A-2946-FD4A-E270AC6FB4F9}"/>
              </a:ext>
            </a:extLst>
          </p:cNvPr>
          <p:cNvSpPr/>
          <p:nvPr/>
        </p:nvSpPr>
        <p:spPr>
          <a:xfrm>
            <a:off x="987480" y="1920240"/>
            <a:ext cx="3099600" cy="14810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Reality is viewed as objective and measurable. AI competencies, satisfaction and continuance intention are treated as phenomena that can be measured.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Shape 10">
            <a:extLst>
              <a:ext uri="{FF2B5EF4-FFF2-40B4-BE49-F238E27FC236}">
                <a16:creationId xmlns:a16="http://schemas.microsoft.com/office/drawing/2014/main" id="{CB61B494-557B-350B-0558-84E09701B516}"/>
              </a:ext>
            </a:extLst>
          </p:cNvPr>
          <p:cNvSpPr/>
          <p:nvPr/>
        </p:nvSpPr>
        <p:spPr>
          <a:xfrm>
            <a:off x="4407480" y="1481400"/>
            <a:ext cx="3428640" cy="2029680"/>
          </a:xfrm>
          <a:prstGeom prst="roundRect">
            <a:avLst>
              <a:gd name="adj" fmla="val 3604"/>
            </a:avLst>
          </a:prstGeom>
          <a:solidFill>
            <a:srgbClr val="FFFFFF"/>
          </a:solidFill>
          <a:ln w="13970">
            <a:solidFill>
              <a:srgbClr val="2D7D62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 11">
            <a:extLst>
              <a:ext uri="{FF2B5EF4-FFF2-40B4-BE49-F238E27FC236}">
                <a16:creationId xmlns:a16="http://schemas.microsoft.com/office/drawing/2014/main" id="{A76CF9FE-1AD2-155C-EA95-3475F913985D}"/>
              </a:ext>
            </a:extLst>
          </p:cNvPr>
          <p:cNvSpPr/>
          <p:nvPr/>
        </p:nvSpPr>
        <p:spPr>
          <a:xfrm>
            <a:off x="4572000" y="1609200"/>
            <a:ext cx="309960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2D7D62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Epistemology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Text 12">
            <a:extLst>
              <a:ext uri="{FF2B5EF4-FFF2-40B4-BE49-F238E27FC236}">
                <a16:creationId xmlns:a16="http://schemas.microsoft.com/office/drawing/2014/main" id="{50D26C21-F6A6-C80F-2075-A235645F252D}"/>
              </a:ext>
            </a:extLst>
          </p:cNvPr>
          <p:cNvSpPr/>
          <p:nvPr/>
        </p:nvSpPr>
        <p:spPr>
          <a:xfrm>
            <a:off x="4572000" y="1920240"/>
            <a:ext cx="3099600" cy="14810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Knowledge is generated through empirical observation and quantitative evidence collected from respondents.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Shape 13">
            <a:extLst>
              <a:ext uri="{FF2B5EF4-FFF2-40B4-BE49-F238E27FC236}">
                <a16:creationId xmlns:a16="http://schemas.microsoft.com/office/drawing/2014/main" id="{984AD626-5617-F8E8-5108-34F769432D3F}"/>
              </a:ext>
            </a:extLst>
          </p:cNvPr>
          <p:cNvSpPr/>
          <p:nvPr/>
        </p:nvSpPr>
        <p:spPr>
          <a:xfrm>
            <a:off x="7992000" y="1481400"/>
            <a:ext cx="3428640" cy="2029680"/>
          </a:xfrm>
          <a:prstGeom prst="roundRect">
            <a:avLst>
              <a:gd name="adj" fmla="val 3604"/>
            </a:avLst>
          </a:prstGeom>
          <a:solidFill>
            <a:srgbClr val="FFFFFF"/>
          </a:solidFill>
          <a:ln w="13970">
            <a:solidFill>
              <a:srgbClr val="B85543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 14">
            <a:extLst>
              <a:ext uri="{FF2B5EF4-FFF2-40B4-BE49-F238E27FC236}">
                <a16:creationId xmlns:a16="http://schemas.microsoft.com/office/drawing/2014/main" id="{B5E1A3C7-60E8-38D5-D8FD-4E3D9AD5B39F}"/>
              </a:ext>
            </a:extLst>
          </p:cNvPr>
          <p:cNvSpPr/>
          <p:nvPr/>
        </p:nvSpPr>
        <p:spPr>
          <a:xfrm>
            <a:off x="8156520" y="1609200"/>
            <a:ext cx="309960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B85543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Axiology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Text 15">
            <a:extLst>
              <a:ext uri="{FF2B5EF4-FFF2-40B4-BE49-F238E27FC236}">
                <a16:creationId xmlns:a16="http://schemas.microsoft.com/office/drawing/2014/main" id="{21F0CDAF-414E-CC61-674C-8144405FC0E6}"/>
              </a:ext>
            </a:extLst>
          </p:cNvPr>
          <p:cNvSpPr/>
          <p:nvPr/>
        </p:nvSpPr>
        <p:spPr>
          <a:xfrm>
            <a:off x="8156520" y="1920240"/>
            <a:ext cx="3099600" cy="14810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The researcher maintains a value-neutral position through </a:t>
            </a:r>
            <a:r>
              <a:rPr lang="en-US" sz="1400" b="0" u="none" strike="noStrike" dirty="0" err="1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standardised</a:t>
            </a: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data collection and statistical analysis.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Shape 16">
            <a:extLst>
              <a:ext uri="{FF2B5EF4-FFF2-40B4-BE49-F238E27FC236}">
                <a16:creationId xmlns:a16="http://schemas.microsoft.com/office/drawing/2014/main" id="{A341F58E-77F2-25B8-28A0-A7980B122027}"/>
              </a:ext>
            </a:extLst>
          </p:cNvPr>
          <p:cNvSpPr/>
          <p:nvPr/>
        </p:nvSpPr>
        <p:spPr>
          <a:xfrm>
            <a:off x="2541960" y="3767040"/>
            <a:ext cx="1170360" cy="987840"/>
          </a:xfrm>
          <a:prstGeom prst="line">
            <a:avLst/>
          </a:prstGeom>
          <a:ln w="13970">
            <a:solidFill>
              <a:srgbClr val="58C4D8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7" name="Shape 17">
            <a:extLst>
              <a:ext uri="{FF2B5EF4-FFF2-40B4-BE49-F238E27FC236}">
                <a16:creationId xmlns:a16="http://schemas.microsoft.com/office/drawing/2014/main" id="{39494D56-300A-395C-5208-D5EEE9592F15}"/>
              </a:ext>
            </a:extLst>
          </p:cNvPr>
          <p:cNvSpPr/>
          <p:nvPr/>
        </p:nvSpPr>
        <p:spPr>
          <a:xfrm>
            <a:off x="6126480" y="3767040"/>
            <a:ext cx="360" cy="987840"/>
          </a:xfrm>
          <a:prstGeom prst="line">
            <a:avLst/>
          </a:prstGeom>
          <a:ln w="13970">
            <a:solidFill>
              <a:srgbClr val="58C4D8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" name="Shape 18">
            <a:extLst>
              <a:ext uri="{FF2B5EF4-FFF2-40B4-BE49-F238E27FC236}">
                <a16:creationId xmlns:a16="http://schemas.microsoft.com/office/drawing/2014/main" id="{55C59588-C23D-B489-9F55-4645485FEEFF}"/>
              </a:ext>
            </a:extLst>
          </p:cNvPr>
          <p:cNvSpPr/>
          <p:nvPr/>
        </p:nvSpPr>
        <p:spPr>
          <a:xfrm flipH="1">
            <a:off x="8540280" y="3767040"/>
            <a:ext cx="1170360" cy="987840"/>
          </a:xfrm>
          <a:prstGeom prst="line">
            <a:avLst/>
          </a:prstGeom>
          <a:ln w="13970">
            <a:solidFill>
              <a:srgbClr val="58C4D8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" name="Shape 19">
            <a:extLst>
              <a:ext uri="{FF2B5EF4-FFF2-40B4-BE49-F238E27FC236}">
                <a16:creationId xmlns:a16="http://schemas.microsoft.com/office/drawing/2014/main" id="{2B3444CE-2318-26C6-6320-3BACF21D3372}"/>
              </a:ext>
            </a:extLst>
          </p:cNvPr>
          <p:cNvSpPr/>
          <p:nvPr/>
        </p:nvSpPr>
        <p:spPr>
          <a:xfrm>
            <a:off x="3154680" y="4864680"/>
            <a:ext cx="5897520" cy="694440"/>
          </a:xfrm>
          <a:prstGeom prst="roundRect">
            <a:avLst>
              <a:gd name="adj" fmla="val 10526"/>
            </a:avLst>
          </a:prstGeom>
          <a:solidFill>
            <a:srgbClr val="DFF7FA"/>
          </a:solidFill>
          <a:ln w="12700">
            <a:solidFill>
              <a:srgbClr val="58C4D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3" name="Text 20">
            <a:extLst>
              <a:ext uri="{FF2B5EF4-FFF2-40B4-BE49-F238E27FC236}">
                <a16:creationId xmlns:a16="http://schemas.microsoft.com/office/drawing/2014/main" id="{61BE7571-4AAE-293D-9636-127E56F330B1}"/>
              </a:ext>
            </a:extLst>
          </p:cNvPr>
          <p:cNvSpPr/>
          <p:nvPr/>
        </p:nvSpPr>
        <p:spPr>
          <a:xfrm>
            <a:off x="3383280" y="5111640"/>
            <a:ext cx="544032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Together, these assumptions support a deductive quantitative research design.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5" name="Text 21">
            <a:extLst>
              <a:ext uri="{FF2B5EF4-FFF2-40B4-BE49-F238E27FC236}">
                <a16:creationId xmlns:a16="http://schemas.microsoft.com/office/drawing/2014/main" id="{3D5B2010-357E-7544-3D6A-8E8E702BD7C5}"/>
              </a:ext>
            </a:extLst>
          </p:cNvPr>
          <p:cNvSpPr/>
          <p:nvPr/>
        </p:nvSpPr>
        <p:spPr>
          <a:xfrm>
            <a:off x="567000" y="6501240"/>
            <a:ext cx="3108600" cy="145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7" name="Text 22">
            <a:extLst>
              <a:ext uri="{FF2B5EF4-FFF2-40B4-BE49-F238E27FC236}">
                <a16:creationId xmlns:a16="http://schemas.microsoft.com/office/drawing/2014/main" id="{02902FA6-4794-CAA7-5D4B-5A0831473472}"/>
              </a:ext>
            </a:extLst>
          </p:cNvPr>
          <p:cNvSpPr/>
          <p:nvPr/>
        </p:nvSpPr>
        <p:spPr>
          <a:xfrm>
            <a:off x="5349240" y="6492240"/>
            <a:ext cx="544032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i="1" u="none" strike="noStrike" dirty="0">
                <a:solidFill>
                  <a:srgbClr val="334155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(Crotty, 1998; Saunders, Lewis and Thornhill, 2023).</a:t>
            </a: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9" name="Text 23">
            <a:extLst>
              <a:ext uri="{FF2B5EF4-FFF2-40B4-BE49-F238E27FC236}">
                <a16:creationId xmlns:a16="http://schemas.microsoft.com/office/drawing/2014/main" id="{88C5DA99-4B96-570F-3D10-C27C45BDE29E}"/>
              </a:ext>
            </a:extLst>
          </p:cNvPr>
          <p:cNvSpPr/>
          <p:nvPr/>
        </p:nvSpPr>
        <p:spPr>
          <a:xfrm>
            <a:off x="11292840" y="6473880"/>
            <a:ext cx="4384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38375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>
            <a:extLst>
              <a:ext uri="{FF2B5EF4-FFF2-40B4-BE49-F238E27FC236}">
                <a16:creationId xmlns:a16="http://schemas.microsoft.com/office/drawing/2014/main" id="{D995869D-1131-FDCD-E0D4-8BCE960C4613}"/>
              </a:ext>
            </a:extLst>
          </p:cNvPr>
          <p:cNvSpPr/>
          <p:nvPr/>
        </p:nvSpPr>
        <p:spPr>
          <a:xfrm>
            <a:off x="0" y="18288"/>
            <a:ext cx="12191400" cy="6857640"/>
          </a:xfrm>
          <a:prstGeom prst="rect">
            <a:avLst/>
          </a:prstGeom>
          <a:solidFill>
            <a:srgbClr val="FBF7EF"/>
          </a:solidFill>
          <a:ln w="12700">
            <a:solidFill>
              <a:srgbClr val="FBF7EF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hape 1">
            <a:extLst>
              <a:ext uri="{FF2B5EF4-FFF2-40B4-BE49-F238E27FC236}">
                <a16:creationId xmlns:a16="http://schemas.microsoft.com/office/drawing/2014/main" id="{442650C1-2DF1-5873-4AB7-B0733E948079}"/>
              </a:ext>
            </a:extLst>
          </p:cNvPr>
          <p:cNvSpPr/>
          <p:nvPr/>
        </p:nvSpPr>
        <p:spPr>
          <a:xfrm>
            <a:off x="201240" y="0"/>
            <a:ext cx="11990160" cy="91080"/>
          </a:xfrm>
          <a:prstGeom prst="rect">
            <a:avLst/>
          </a:prstGeom>
          <a:solidFill>
            <a:srgbClr val="E6A23C"/>
          </a:solidFill>
          <a:ln w="12700">
            <a:solidFill>
              <a:srgbClr val="E6A23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hape 2">
            <a:extLst>
              <a:ext uri="{FF2B5EF4-FFF2-40B4-BE49-F238E27FC236}">
                <a16:creationId xmlns:a16="http://schemas.microsoft.com/office/drawing/2014/main" id="{456B1C75-F604-A23E-DC18-05C85525389B}"/>
              </a:ext>
            </a:extLst>
          </p:cNvPr>
          <p:cNvSpPr/>
          <p:nvPr/>
        </p:nvSpPr>
        <p:spPr>
          <a:xfrm>
            <a:off x="0" y="0"/>
            <a:ext cx="200880" cy="6857640"/>
          </a:xfrm>
          <a:prstGeom prst="rect">
            <a:avLst/>
          </a:prstGeom>
          <a:solidFill>
            <a:srgbClr val="12264A"/>
          </a:solidFill>
          <a:ln w="12700">
            <a:solidFill>
              <a:srgbClr val="12264A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Shape 3">
            <a:extLst>
              <a:ext uri="{FF2B5EF4-FFF2-40B4-BE49-F238E27FC236}">
                <a16:creationId xmlns:a16="http://schemas.microsoft.com/office/drawing/2014/main" id="{7372361D-D18B-72D5-9078-172B4F9C9E1A}"/>
              </a:ext>
            </a:extLst>
          </p:cNvPr>
          <p:cNvSpPr/>
          <p:nvPr/>
        </p:nvSpPr>
        <p:spPr>
          <a:xfrm>
            <a:off x="502920" y="6364080"/>
            <a:ext cx="11155680" cy="360"/>
          </a:xfrm>
          <a:prstGeom prst="line">
            <a:avLst/>
          </a:prstGeom>
          <a:ln w="7620">
            <a:solidFill>
              <a:srgbClr val="D7CBB7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4">
            <a:extLst>
              <a:ext uri="{FF2B5EF4-FFF2-40B4-BE49-F238E27FC236}">
                <a16:creationId xmlns:a16="http://schemas.microsoft.com/office/drawing/2014/main" id="{5EFD0D45-68DE-4C1D-BE2D-EA1A122FC89C}"/>
              </a:ext>
            </a:extLst>
          </p:cNvPr>
          <p:cNvSpPr/>
          <p:nvPr/>
        </p:nvSpPr>
        <p:spPr>
          <a:xfrm>
            <a:off x="567000" y="347400"/>
            <a:ext cx="8137800" cy="411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ea typeface="Aptos Display"/>
                <a:cs typeface="Times New Roman" panose="02020603050405020304" pitchFamily="18" charset="0"/>
              </a:rPr>
              <a:t>Research Design and Methodology</a:t>
            </a:r>
            <a:endParaRPr lang="en-US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5">
            <a:extLst>
              <a:ext uri="{FF2B5EF4-FFF2-40B4-BE49-F238E27FC236}">
                <a16:creationId xmlns:a16="http://schemas.microsoft.com/office/drawing/2014/main" id="{9EAB05E2-4A7D-1B8D-843B-E9383E286457}"/>
              </a:ext>
            </a:extLst>
          </p:cNvPr>
          <p:cNvSpPr/>
          <p:nvPr/>
        </p:nvSpPr>
        <p:spPr>
          <a:xfrm>
            <a:off x="585360" y="804600"/>
            <a:ext cx="868644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ea typeface="Aptos"/>
                <a:cs typeface="Times New Roman" panose="02020603050405020304" pitchFamily="18" charset="0"/>
              </a:rPr>
              <a:t>A coherent pathway from philosophy to empirical investigation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Shape 6">
            <a:extLst>
              <a:ext uri="{FF2B5EF4-FFF2-40B4-BE49-F238E27FC236}">
                <a16:creationId xmlns:a16="http://schemas.microsoft.com/office/drawing/2014/main" id="{1F217DF1-818D-C1F8-A9DD-0764B315C0BB}"/>
              </a:ext>
            </a:extLst>
          </p:cNvPr>
          <p:cNvSpPr/>
          <p:nvPr/>
        </p:nvSpPr>
        <p:spPr>
          <a:xfrm>
            <a:off x="566640" y="1097280"/>
            <a:ext cx="10927080" cy="360"/>
          </a:xfrm>
          <a:prstGeom prst="line">
            <a:avLst/>
          </a:prstGeom>
          <a:ln w="17780">
            <a:solidFill>
              <a:srgbClr val="E6A23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Shape 7">
            <a:extLst>
              <a:ext uri="{FF2B5EF4-FFF2-40B4-BE49-F238E27FC236}">
                <a16:creationId xmlns:a16="http://schemas.microsoft.com/office/drawing/2014/main" id="{B7E13EF0-2878-363D-70BE-BFD703CE2AFF}"/>
              </a:ext>
            </a:extLst>
          </p:cNvPr>
          <p:cNvSpPr/>
          <p:nvPr/>
        </p:nvSpPr>
        <p:spPr>
          <a:xfrm>
            <a:off x="594360" y="1965960"/>
            <a:ext cx="1608840" cy="1325520"/>
          </a:xfrm>
          <a:prstGeom prst="roundRect">
            <a:avLst>
              <a:gd name="adj" fmla="val 5517"/>
            </a:avLst>
          </a:prstGeom>
          <a:solidFill>
            <a:srgbClr val="FFFFFF"/>
          </a:solidFill>
          <a:ln w="13970">
            <a:solidFill>
              <a:srgbClr val="233A77"/>
            </a:solidFill>
            <a:round/>
          </a:ln>
          <a:effectLst>
            <a:outerShdw blurRad="12600" dist="50402" dir="2700000" algn="bl" rotWithShape="0">
              <a:srgbClr val="000000">
                <a:alpha val="8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 8">
            <a:extLst>
              <a:ext uri="{FF2B5EF4-FFF2-40B4-BE49-F238E27FC236}">
                <a16:creationId xmlns:a16="http://schemas.microsoft.com/office/drawing/2014/main" id="{F12FD5E4-1330-5858-AB76-9839DE2BABD4}"/>
              </a:ext>
            </a:extLst>
          </p:cNvPr>
          <p:cNvSpPr/>
          <p:nvPr/>
        </p:nvSpPr>
        <p:spPr>
          <a:xfrm>
            <a:off x="713160" y="2139840"/>
            <a:ext cx="137124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233A77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Approach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 9">
            <a:extLst>
              <a:ext uri="{FF2B5EF4-FFF2-40B4-BE49-F238E27FC236}">
                <a16:creationId xmlns:a16="http://schemas.microsoft.com/office/drawing/2014/main" id="{E1FF5EE1-DFD8-35F0-E92E-411539999C0C}"/>
              </a:ext>
            </a:extLst>
          </p:cNvPr>
          <p:cNvSpPr/>
          <p:nvPr/>
        </p:nvSpPr>
        <p:spPr>
          <a:xfrm>
            <a:off x="713160" y="2487240"/>
            <a:ext cx="1371240" cy="502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Deductive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Shape 10">
            <a:extLst>
              <a:ext uri="{FF2B5EF4-FFF2-40B4-BE49-F238E27FC236}">
                <a16:creationId xmlns:a16="http://schemas.microsoft.com/office/drawing/2014/main" id="{1DC949E2-463B-23DB-045C-9217B5445B4B}"/>
              </a:ext>
            </a:extLst>
          </p:cNvPr>
          <p:cNvSpPr/>
          <p:nvPr/>
        </p:nvSpPr>
        <p:spPr>
          <a:xfrm>
            <a:off x="2221920" y="2633400"/>
            <a:ext cx="219240" cy="360"/>
          </a:xfrm>
          <a:prstGeom prst="line">
            <a:avLst/>
          </a:prstGeom>
          <a:ln w="12700">
            <a:solidFill>
              <a:srgbClr val="E6A23C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Shape 11">
            <a:extLst>
              <a:ext uri="{FF2B5EF4-FFF2-40B4-BE49-F238E27FC236}">
                <a16:creationId xmlns:a16="http://schemas.microsoft.com/office/drawing/2014/main" id="{B2E2B9CC-1E3B-F5EA-CCEA-4EA1F838C34D}"/>
              </a:ext>
            </a:extLst>
          </p:cNvPr>
          <p:cNvSpPr/>
          <p:nvPr/>
        </p:nvSpPr>
        <p:spPr>
          <a:xfrm>
            <a:off x="2496240" y="1965960"/>
            <a:ext cx="1608840" cy="1325520"/>
          </a:xfrm>
          <a:prstGeom prst="roundRect">
            <a:avLst>
              <a:gd name="adj" fmla="val 5517"/>
            </a:avLst>
          </a:prstGeom>
          <a:solidFill>
            <a:srgbClr val="FFFFFF"/>
          </a:solidFill>
          <a:ln w="13970">
            <a:solidFill>
              <a:srgbClr val="2D7D62"/>
            </a:solidFill>
            <a:round/>
          </a:ln>
          <a:effectLst>
            <a:outerShdw blurRad="12600" dist="50402" dir="2700000" algn="bl" rotWithShape="0">
              <a:srgbClr val="000000">
                <a:alpha val="8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Text 12">
            <a:extLst>
              <a:ext uri="{FF2B5EF4-FFF2-40B4-BE49-F238E27FC236}">
                <a16:creationId xmlns:a16="http://schemas.microsoft.com/office/drawing/2014/main" id="{EF7BC24C-1AD3-C183-5B7F-7BA52BD15C65}"/>
              </a:ext>
            </a:extLst>
          </p:cNvPr>
          <p:cNvSpPr/>
          <p:nvPr/>
        </p:nvSpPr>
        <p:spPr>
          <a:xfrm>
            <a:off x="2615040" y="2139840"/>
            <a:ext cx="137124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2D7D62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Methodology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Text 13">
            <a:extLst>
              <a:ext uri="{FF2B5EF4-FFF2-40B4-BE49-F238E27FC236}">
                <a16:creationId xmlns:a16="http://schemas.microsoft.com/office/drawing/2014/main" id="{240BE09D-816B-6F87-B82E-C61A7BCAB6A6}"/>
              </a:ext>
            </a:extLst>
          </p:cNvPr>
          <p:cNvSpPr/>
          <p:nvPr/>
        </p:nvSpPr>
        <p:spPr>
          <a:xfrm>
            <a:off x="2615040" y="2487240"/>
            <a:ext cx="1371240" cy="502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Quantitative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Shape 14">
            <a:extLst>
              <a:ext uri="{FF2B5EF4-FFF2-40B4-BE49-F238E27FC236}">
                <a16:creationId xmlns:a16="http://schemas.microsoft.com/office/drawing/2014/main" id="{C299461F-952F-1BE9-64C8-D46617D7B8F4}"/>
              </a:ext>
            </a:extLst>
          </p:cNvPr>
          <p:cNvSpPr/>
          <p:nvPr/>
        </p:nvSpPr>
        <p:spPr>
          <a:xfrm>
            <a:off x="4123800" y="2633400"/>
            <a:ext cx="219600" cy="360"/>
          </a:xfrm>
          <a:prstGeom prst="line">
            <a:avLst/>
          </a:prstGeom>
          <a:ln w="12700">
            <a:solidFill>
              <a:srgbClr val="E6A23C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Shape 15">
            <a:extLst>
              <a:ext uri="{FF2B5EF4-FFF2-40B4-BE49-F238E27FC236}">
                <a16:creationId xmlns:a16="http://schemas.microsoft.com/office/drawing/2014/main" id="{E3C9263A-B8E1-B49A-0730-828E88A6EC38}"/>
              </a:ext>
            </a:extLst>
          </p:cNvPr>
          <p:cNvSpPr/>
          <p:nvPr/>
        </p:nvSpPr>
        <p:spPr>
          <a:xfrm>
            <a:off x="4398120" y="1965960"/>
            <a:ext cx="1608840" cy="1462680"/>
          </a:xfrm>
          <a:prstGeom prst="roundRect">
            <a:avLst>
              <a:gd name="adj" fmla="val 5517"/>
            </a:avLst>
          </a:prstGeom>
          <a:solidFill>
            <a:srgbClr val="FFFFFF"/>
          </a:solidFill>
          <a:ln w="13970">
            <a:solidFill>
              <a:srgbClr val="B85543"/>
            </a:solidFill>
            <a:round/>
          </a:ln>
          <a:effectLst>
            <a:outerShdw blurRad="12600" dist="50402" dir="2700000" algn="bl" rotWithShape="0">
              <a:srgbClr val="000000">
                <a:alpha val="8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Text 16">
            <a:extLst>
              <a:ext uri="{FF2B5EF4-FFF2-40B4-BE49-F238E27FC236}">
                <a16:creationId xmlns:a16="http://schemas.microsoft.com/office/drawing/2014/main" id="{EB5366C7-01BB-7F31-79C8-613B1AC51B2F}"/>
              </a:ext>
            </a:extLst>
          </p:cNvPr>
          <p:cNvSpPr/>
          <p:nvPr/>
        </p:nvSpPr>
        <p:spPr>
          <a:xfrm>
            <a:off x="4517280" y="2139840"/>
            <a:ext cx="1371240" cy="45719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B85543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Sampling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7" name="Text 17">
            <a:extLst>
              <a:ext uri="{FF2B5EF4-FFF2-40B4-BE49-F238E27FC236}">
                <a16:creationId xmlns:a16="http://schemas.microsoft.com/office/drawing/2014/main" id="{3E431B8B-81FB-996A-6D4C-9ACB08AA9BCC}"/>
              </a:ext>
            </a:extLst>
          </p:cNvPr>
          <p:cNvSpPr/>
          <p:nvPr/>
        </p:nvSpPr>
        <p:spPr>
          <a:xfrm>
            <a:off x="4517280" y="2487240"/>
            <a:ext cx="1371240" cy="502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endParaRPr lang="en-US" sz="1400" b="0" u="none" strike="noStrike" dirty="0">
              <a:solidFill>
                <a:srgbClr val="18203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Convenience sampling of AI-enabled digital banking users in India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" name="Shape 18">
            <a:extLst>
              <a:ext uri="{FF2B5EF4-FFF2-40B4-BE49-F238E27FC236}">
                <a16:creationId xmlns:a16="http://schemas.microsoft.com/office/drawing/2014/main" id="{E747099F-BB71-FABB-F905-2CC4A69AB4DD}"/>
              </a:ext>
            </a:extLst>
          </p:cNvPr>
          <p:cNvSpPr/>
          <p:nvPr/>
        </p:nvSpPr>
        <p:spPr>
          <a:xfrm>
            <a:off x="6025680" y="2633400"/>
            <a:ext cx="219600" cy="360"/>
          </a:xfrm>
          <a:prstGeom prst="line">
            <a:avLst/>
          </a:prstGeom>
          <a:ln w="12700">
            <a:solidFill>
              <a:srgbClr val="E6A23C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" name="Shape 19">
            <a:extLst>
              <a:ext uri="{FF2B5EF4-FFF2-40B4-BE49-F238E27FC236}">
                <a16:creationId xmlns:a16="http://schemas.microsoft.com/office/drawing/2014/main" id="{EA521F06-221A-5C0E-914F-13528A84F100}"/>
              </a:ext>
            </a:extLst>
          </p:cNvPr>
          <p:cNvSpPr/>
          <p:nvPr/>
        </p:nvSpPr>
        <p:spPr>
          <a:xfrm>
            <a:off x="6300360" y="1965960"/>
            <a:ext cx="1608840" cy="1325520"/>
          </a:xfrm>
          <a:prstGeom prst="roundRect">
            <a:avLst>
              <a:gd name="adj" fmla="val 5517"/>
            </a:avLst>
          </a:prstGeom>
          <a:solidFill>
            <a:srgbClr val="FFFFFF"/>
          </a:solidFill>
          <a:ln w="13970">
            <a:solidFill>
              <a:srgbClr val="333333"/>
            </a:solidFill>
            <a:round/>
          </a:ln>
          <a:effectLst>
            <a:outerShdw blurRad="12600" dist="50402" dir="2700000" algn="bl" rotWithShape="0">
              <a:srgbClr val="000000">
                <a:alpha val="8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3" name="Text 20">
            <a:extLst>
              <a:ext uri="{FF2B5EF4-FFF2-40B4-BE49-F238E27FC236}">
                <a16:creationId xmlns:a16="http://schemas.microsoft.com/office/drawing/2014/main" id="{F47CB3A1-833A-3D90-633F-DF9CCC150B71}"/>
              </a:ext>
            </a:extLst>
          </p:cNvPr>
          <p:cNvSpPr/>
          <p:nvPr/>
        </p:nvSpPr>
        <p:spPr>
          <a:xfrm>
            <a:off x="6419160" y="2139840"/>
            <a:ext cx="137124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00000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Data Collection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5" name="Text 21">
            <a:extLst>
              <a:ext uri="{FF2B5EF4-FFF2-40B4-BE49-F238E27FC236}">
                <a16:creationId xmlns:a16="http://schemas.microsoft.com/office/drawing/2014/main" id="{1A60E654-9945-8CFD-2EDE-1448BC373520}"/>
              </a:ext>
            </a:extLst>
          </p:cNvPr>
          <p:cNvSpPr/>
          <p:nvPr/>
        </p:nvSpPr>
        <p:spPr>
          <a:xfrm>
            <a:off x="6419160" y="2487240"/>
            <a:ext cx="1371240" cy="502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Structured questionnaire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7" name="Shape 22">
            <a:extLst>
              <a:ext uri="{FF2B5EF4-FFF2-40B4-BE49-F238E27FC236}">
                <a16:creationId xmlns:a16="http://schemas.microsoft.com/office/drawing/2014/main" id="{9CEA56BB-CB02-C945-B984-49A8763E960D}"/>
              </a:ext>
            </a:extLst>
          </p:cNvPr>
          <p:cNvSpPr/>
          <p:nvPr/>
        </p:nvSpPr>
        <p:spPr>
          <a:xfrm>
            <a:off x="7927560" y="2633400"/>
            <a:ext cx="219600" cy="360"/>
          </a:xfrm>
          <a:prstGeom prst="line">
            <a:avLst/>
          </a:prstGeom>
          <a:ln w="12700">
            <a:solidFill>
              <a:srgbClr val="E6A23C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9" name="Shape 23">
            <a:extLst>
              <a:ext uri="{FF2B5EF4-FFF2-40B4-BE49-F238E27FC236}">
                <a16:creationId xmlns:a16="http://schemas.microsoft.com/office/drawing/2014/main" id="{BA363449-AEF0-8AA3-BEC6-5027A9434D11}"/>
              </a:ext>
            </a:extLst>
          </p:cNvPr>
          <p:cNvSpPr/>
          <p:nvPr/>
        </p:nvSpPr>
        <p:spPr>
          <a:xfrm>
            <a:off x="8202240" y="1965960"/>
            <a:ext cx="1608840" cy="1325520"/>
          </a:xfrm>
          <a:prstGeom prst="roundRect">
            <a:avLst>
              <a:gd name="adj" fmla="val 5517"/>
            </a:avLst>
          </a:prstGeom>
          <a:solidFill>
            <a:srgbClr val="FFFFFF"/>
          </a:solidFill>
          <a:ln w="13970">
            <a:solidFill>
              <a:srgbClr val="E6A23C"/>
            </a:solidFill>
            <a:round/>
          </a:ln>
          <a:effectLst>
            <a:outerShdw blurRad="12600" dist="50402" dir="2700000" algn="bl" rotWithShape="0">
              <a:srgbClr val="000000">
                <a:alpha val="8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1" name="Text 24">
            <a:extLst>
              <a:ext uri="{FF2B5EF4-FFF2-40B4-BE49-F238E27FC236}">
                <a16:creationId xmlns:a16="http://schemas.microsoft.com/office/drawing/2014/main" id="{172F6D66-4E2D-D6D9-C4D5-A7F107A3BCDC}"/>
              </a:ext>
            </a:extLst>
          </p:cNvPr>
          <p:cNvSpPr/>
          <p:nvPr/>
        </p:nvSpPr>
        <p:spPr>
          <a:xfrm>
            <a:off x="8321040" y="2139840"/>
            <a:ext cx="137124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E6A23C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Analysis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3" name="Text 25">
            <a:extLst>
              <a:ext uri="{FF2B5EF4-FFF2-40B4-BE49-F238E27FC236}">
                <a16:creationId xmlns:a16="http://schemas.microsoft.com/office/drawing/2014/main" id="{DA92776B-0C00-299C-C699-C40B67DCE4D4}"/>
              </a:ext>
            </a:extLst>
          </p:cNvPr>
          <p:cNvSpPr/>
          <p:nvPr/>
        </p:nvSpPr>
        <p:spPr>
          <a:xfrm>
            <a:off x="8321040" y="2487240"/>
            <a:ext cx="1371240" cy="502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>
              <a:tabLst>
                <a:tab pos="0" algn="l"/>
              </a:tabLst>
            </a:pP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Statistical analysis using SPSS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5" name="Shape 26">
            <a:extLst>
              <a:ext uri="{FF2B5EF4-FFF2-40B4-BE49-F238E27FC236}">
                <a16:creationId xmlns:a16="http://schemas.microsoft.com/office/drawing/2014/main" id="{01FA7C7F-3F20-837F-5B82-69B43C29F25B}"/>
              </a:ext>
            </a:extLst>
          </p:cNvPr>
          <p:cNvSpPr/>
          <p:nvPr/>
        </p:nvSpPr>
        <p:spPr>
          <a:xfrm>
            <a:off x="9829800" y="2633400"/>
            <a:ext cx="219240" cy="360"/>
          </a:xfrm>
          <a:prstGeom prst="line">
            <a:avLst/>
          </a:prstGeom>
          <a:ln w="12700">
            <a:solidFill>
              <a:srgbClr val="E6A23C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7" name="Shape 27">
            <a:extLst>
              <a:ext uri="{FF2B5EF4-FFF2-40B4-BE49-F238E27FC236}">
                <a16:creationId xmlns:a16="http://schemas.microsoft.com/office/drawing/2014/main" id="{72C05234-A384-AD9C-5806-D890821ED114}"/>
              </a:ext>
            </a:extLst>
          </p:cNvPr>
          <p:cNvSpPr/>
          <p:nvPr/>
        </p:nvSpPr>
        <p:spPr>
          <a:xfrm>
            <a:off x="10104120" y="1965960"/>
            <a:ext cx="1608840" cy="1325520"/>
          </a:xfrm>
          <a:prstGeom prst="roundRect">
            <a:avLst>
              <a:gd name="adj" fmla="val 5517"/>
            </a:avLst>
          </a:prstGeom>
          <a:solidFill>
            <a:srgbClr val="FFFFFF"/>
          </a:solidFill>
          <a:ln w="13970">
            <a:solidFill>
              <a:srgbClr val="674A8B"/>
            </a:solidFill>
            <a:round/>
          </a:ln>
          <a:effectLst>
            <a:outerShdw blurRad="12600" dist="50402" dir="2700000" algn="bl" rotWithShape="0">
              <a:srgbClr val="000000">
                <a:alpha val="8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9" name="Text 28">
            <a:extLst>
              <a:ext uri="{FF2B5EF4-FFF2-40B4-BE49-F238E27FC236}">
                <a16:creationId xmlns:a16="http://schemas.microsoft.com/office/drawing/2014/main" id="{0DAE3A3A-3C5D-9652-9F3D-2F6DE1123DFB}"/>
              </a:ext>
            </a:extLst>
          </p:cNvPr>
          <p:cNvSpPr/>
          <p:nvPr/>
        </p:nvSpPr>
        <p:spPr>
          <a:xfrm>
            <a:off x="10222920" y="2139840"/>
            <a:ext cx="137124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674A8B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Ethics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1" name="Text 29">
            <a:extLst>
              <a:ext uri="{FF2B5EF4-FFF2-40B4-BE49-F238E27FC236}">
                <a16:creationId xmlns:a16="http://schemas.microsoft.com/office/drawing/2014/main" id="{371A0EE9-87D2-4544-A75B-7FD4D9ABE3F1}"/>
              </a:ext>
            </a:extLst>
          </p:cNvPr>
          <p:cNvSpPr/>
          <p:nvPr/>
        </p:nvSpPr>
        <p:spPr>
          <a:xfrm>
            <a:off x="10222920" y="2487240"/>
            <a:ext cx="1371240" cy="502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Consent, voluntary participation, </a:t>
            </a: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privacy </a:t>
            </a: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and confidentiality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3" name="Shape 30">
            <a:extLst>
              <a:ext uri="{FF2B5EF4-FFF2-40B4-BE49-F238E27FC236}">
                <a16:creationId xmlns:a16="http://schemas.microsoft.com/office/drawing/2014/main" id="{115AC5A1-2F26-0C7E-2388-96A57085B712}"/>
              </a:ext>
            </a:extLst>
          </p:cNvPr>
          <p:cNvSpPr/>
          <p:nvPr/>
        </p:nvSpPr>
        <p:spPr>
          <a:xfrm>
            <a:off x="1143000" y="4617720"/>
            <a:ext cx="9829440" cy="712800"/>
          </a:xfrm>
          <a:prstGeom prst="roundRect">
            <a:avLst>
              <a:gd name="adj" fmla="val 10256"/>
            </a:avLst>
          </a:prstGeom>
          <a:solidFill>
            <a:srgbClr val="FFF8EC"/>
          </a:solidFill>
          <a:ln w="12700">
            <a:solidFill>
              <a:srgbClr val="E6A23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5" name="Text 31">
            <a:extLst>
              <a:ext uri="{FF2B5EF4-FFF2-40B4-BE49-F238E27FC236}">
                <a16:creationId xmlns:a16="http://schemas.microsoft.com/office/drawing/2014/main" id="{D8380876-F57B-2B6D-30BD-9588EF36C6F9}"/>
              </a:ext>
            </a:extLst>
          </p:cNvPr>
          <p:cNvSpPr/>
          <p:nvPr/>
        </p:nvSpPr>
        <p:spPr>
          <a:xfrm>
            <a:off x="1325880" y="4873680"/>
            <a:ext cx="94636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Methodological logic: positivist philosophy → deductive approach → quantitative survey → statistical analysis.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7" name="Text 32">
            <a:extLst>
              <a:ext uri="{FF2B5EF4-FFF2-40B4-BE49-F238E27FC236}">
                <a16:creationId xmlns:a16="http://schemas.microsoft.com/office/drawing/2014/main" id="{016BFDD3-A9BD-1C05-79EE-70A4E5B65816}"/>
              </a:ext>
            </a:extLst>
          </p:cNvPr>
          <p:cNvSpPr/>
          <p:nvPr/>
        </p:nvSpPr>
        <p:spPr>
          <a:xfrm>
            <a:off x="567000" y="6501240"/>
            <a:ext cx="3108600" cy="145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9" name="Text 33">
            <a:extLst>
              <a:ext uri="{FF2B5EF4-FFF2-40B4-BE49-F238E27FC236}">
                <a16:creationId xmlns:a16="http://schemas.microsoft.com/office/drawing/2014/main" id="{196750C1-822F-3C14-FC13-DF86EA17B34E}"/>
              </a:ext>
            </a:extLst>
          </p:cNvPr>
          <p:cNvSpPr/>
          <p:nvPr/>
        </p:nvSpPr>
        <p:spPr>
          <a:xfrm>
            <a:off x="5349240" y="6492240"/>
            <a:ext cx="544032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i="1" u="none" strike="noStrike" dirty="0">
                <a:solidFill>
                  <a:srgbClr val="334155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(Saunders, Lewis and Thornhill, 2023).</a:t>
            </a: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1" name="Text 34">
            <a:extLst>
              <a:ext uri="{FF2B5EF4-FFF2-40B4-BE49-F238E27FC236}">
                <a16:creationId xmlns:a16="http://schemas.microsoft.com/office/drawing/2014/main" id="{09DF4541-DF77-A4BC-C031-4A5D27650F24}"/>
              </a:ext>
            </a:extLst>
          </p:cNvPr>
          <p:cNvSpPr/>
          <p:nvPr/>
        </p:nvSpPr>
        <p:spPr>
          <a:xfrm>
            <a:off x="11292840" y="6473880"/>
            <a:ext cx="4384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45971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>
            <a:extLst>
              <a:ext uri="{FF2B5EF4-FFF2-40B4-BE49-F238E27FC236}">
                <a16:creationId xmlns:a16="http://schemas.microsoft.com/office/drawing/2014/main" id="{A9260689-73B1-6E7E-9375-FA27644BFA44}"/>
              </a:ext>
            </a:extLst>
          </p:cNvPr>
          <p:cNvSpPr/>
          <p:nvPr/>
        </p:nvSpPr>
        <p:spPr>
          <a:xfrm>
            <a:off x="0" y="0"/>
            <a:ext cx="12191400" cy="6857640"/>
          </a:xfrm>
          <a:prstGeom prst="rect">
            <a:avLst/>
          </a:prstGeom>
          <a:solidFill>
            <a:srgbClr val="FBF7EF"/>
          </a:solidFill>
          <a:ln w="12700">
            <a:solidFill>
              <a:srgbClr val="FBF7EF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hape 1">
            <a:extLst>
              <a:ext uri="{FF2B5EF4-FFF2-40B4-BE49-F238E27FC236}">
                <a16:creationId xmlns:a16="http://schemas.microsoft.com/office/drawing/2014/main" id="{3BB2F73D-31DE-6B6A-95B9-FD2869913539}"/>
              </a:ext>
            </a:extLst>
          </p:cNvPr>
          <p:cNvSpPr/>
          <p:nvPr/>
        </p:nvSpPr>
        <p:spPr>
          <a:xfrm>
            <a:off x="201240" y="0"/>
            <a:ext cx="11990160" cy="91080"/>
          </a:xfrm>
          <a:prstGeom prst="rect">
            <a:avLst/>
          </a:prstGeom>
          <a:solidFill>
            <a:srgbClr val="233A77"/>
          </a:solidFill>
          <a:ln w="12700">
            <a:solidFill>
              <a:srgbClr val="233A77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hape 2">
            <a:extLst>
              <a:ext uri="{FF2B5EF4-FFF2-40B4-BE49-F238E27FC236}">
                <a16:creationId xmlns:a16="http://schemas.microsoft.com/office/drawing/2014/main" id="{7AF128FF-DFC8-0AFB-8D0E-460C31BBB998}"/>
              </a:ext>
            </a:extLst>
          </p:cNvPr>
          <p:cNvSpPr/>
          <p:nvPr/>
        </p:nvSpPr>
        <p:spPr>
          <a:xfrm>
            <a:off x="0" y="0"/>
            <a:ext cx="200880" cy="6857640"/>
          </a:xfrm>
          <a:prstGeom prst="rect">
            <a:avLst/>
          </a:prstGeom>
          <a:solidFill>
            <a:srgbClr val="12264A"/>
          </a:solidFill>
          <a:ln w="12700">
            <a:solidFill>
              <a:srgbClr val="12264A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Shape 3">
            <a:extLst>
              <a:ext uri="{FF2B5EF4-FFF2-40B4-BE49-F238E27FC236}">
                <a16:creationId xmlns:a16="http://schemas.microsoft.com/office/drawing/2014/main" id="{3ED8B43F-B614-367E-EF52-645026EBBD6C}"/>
              </a:ext>
            </a:extLst>
          </p:cNvPr>
          <p:cNvSpPr/>
          <p:nvPr/>
        </p:nvSpPr>
        <p:spPr>
          <a:xfrm>
            <a:off x="502920" y="6364080"/>
            <a:ext cx="11155680" cy="360"/>
          </a:xfrm>
          <a:prstGeom prst="line">
            <a:avLst/>
          </a:prstGeom>
          <a:ln w="7620">
            <a:solidFill>
              <a:srgbClr val="D7CBB7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4">
            <a:extLst>
              <a:ext uri="{FF2B5EF4-FFF2-40B4-BE49-F238E27FC236}">
                <a16:creationId xmlns:a16="http://schemas.microsoft.com/office/drawing/2014/main" id="{8B1D528E-A42C-9871-6A22-D1A8C9B949E1}"/>
              </a:ext>
            </a:extLst>
          </p:cNvPr>
          <p:cNvSpPr/>
          <p:nvPr/>
        </p:nvSpPr>
        <p:spPr>
          <a:xfrm>
            <a:off x="567000" y="347400"/>
            <a:ext cx="8137800" cy="411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ea typeface="Aptos Display"/>
                <a:cs typeface="Times New Roman" panose="02020603050405020304" pitchFamily="18" charset="0"/>
              </a:rPr>
              <a:t>Conceptual Framework</a:t>
            </a:r>
            <a:endParaRPr lang="en-US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5">
            <a:extLst>
              <a:ext uri="{FF2B5EF4-FFF2-40B4-BE49-F238E27FC236}">
                <a16:creationId xmlns:a16="http://schemas.microsoft.com/office/drawing/2014/main" id="{E36DC21B-B4C8-6DB6-2BB6-0542B7C6467B}"/>
              </a:ext>
            </a:extLst>
          </p:cNvPr>
          <p:cNvSpPr/>
          <p:nvPr/>
        </p:nvSpPr>
        <p:spPr>
          <a:xfrm>
            <a:off x="585360" y="804600"/>
            <a:ext cx="868644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ea typeface="Aptos"/>
                <a:cs typeface="Times New Roman" panose="02020603050405020304" pitchFamily="18" charset="0"/>
              </a:rPr>
              <a:t>Proposed relationships among the study variables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Shape 6">
            <a:extLst>
              <a:ext uri="{FF2B5EF4-FFF2-40B4-BE49-F238E27FC236}">
                <a16:creationId xmlns:a16="http://schemas.microsoft.com/office/drawing/2014/main" id="{CECC09C1-4FA8-6B19-0C2F-1029AB9D1ED1}"/>
              </a:ext>
            </a:extLst>
          </p:cNvPr>
          <p:cNvSpPr/>
          <p:nvPr/>
        </p:nvSpPr>
        <p:spPr>
          <a:xfrm>
            <a:off x="566640" y="1097280"/>
            <a:ext cx="10927080" cy="360"/>
          </a:xfrm>
          <a:prstGeom prst="line">
            <a:avLst/>
          </a:prstGeom>
          <a:ln w="17780">
            <a:solidFill>
              <a:srgbClr val="233A77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Shape 7">
            <a:extLst>
              <a:ext uri="{FF2B5EF4-FFF2-40B4-BE49-F238E27FC236}">
                <a16:creationId xmlns:a16="http://schemas.microsoft.com/office/drawing/2014/main" id="{B623A035-072E-E5BD-D704-787520384C48}"/>
              </a:ext>
            </a:extLst>
          </p:cNvPr>
          <p:cNvSpPr/>
          <p:nvPr/>
        </p:nvSpPr>
        <p:spPr>
          <a:xfrm>
            <a:off x="3684960" y="2788920"/>
            <a:ext cx="1398960" cy="360"/>
          </a:xfrm>
          <a:prstGeom prst="line">
            <a:avLst/>
          </a:prstGeom>
          <a:ln w="20320">
            <a:solidFill>
              <a:srgbClr val="233A77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Shape 8">
            <a:extLst>
              <a:ext uri="{FF2B5EF4-FFF2-40B4-BE49-F238E27FC236}">
                <a16:creationId xmlns:a16="http://schemas.microsoft.com/office/drawing/2014/main" id="{D2D6E868-866F-3B5E-CF06-16DB7D09F9D6}"/>
              </a:ext>
            </a:extLst>
          </p:cNvPr>
          <p:cNvSpPr/>
          <p:nvPr/>
        </p:nvSpPr>
        <p:spPr>
          <a:xfrm>
            <a:off x="7058880" y="2788920"/>
            <a:ext cx="1380960" cy="360"/>
          </a:xfrm>
          <a:prstGeom prst="line">
            <a:avLst/>
          </a:prstGeom>
          <a:ln w="20320">
            <a:solidFill>
              <a:srgbClr val="233A77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Shape 9">
            <a:extLst>
              <a:ext uri="{FF2B5EF4-FFF2-40B4-BE49-F238E27FC236}">
                <a16:creationId xmlns:a16="http://schemas.microsoft.com/office/drawing/2014/main" id="{51EF4931-38C3-7A33-6DFE-C5682FB0A42C}"/>
              </a:ext>
            </a:extLst>
          </p:cNvPr>
          <p:cNvSpPr/>
          <p:nvPr/>
        </p:nvSpPr>
        <p:spPr>
          <a:xfrm>
            <a:off x="658440" y="2121480"/>
            <a:ext cx="2971440" cy="1334520"/>
          </a:xfrm>
          <a:prstGeom prst="roundRect">
            <a:avLst>
              <a:gd name="adj" fmla="val 5479"/>
            </a:avLst>
          </a:prstGeom>
          <a:solidFill>
            <a:srgbClr val="FFFFFF"/>
          </a:solidFill>
          <a:ln w="13970">
            <a:solidFill>
              <a:srgbClr val="233A77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 10">
            <a:extLst>
              <a:ext uri="{FF2B5EF4-FFF2-40B4-BE49-F238E27FC236}">
                <a16:creationId xmlns:a16="http://schemas.microsoft.com/office/drawing/2014/main" id="{057057BC-DF79-2440-FC4A-E58B694C6881}"/>
              </a:ext>
            </a:extLst>
          </p:cNvPr>
          <p:cNvSpPr/>
          <p:nvPr/>
        </p:nvSpPr>
        <p:spPr>
          <a:xfrm>
            <a:off x="822960" y="2249280"/>
            <a:ext cx="264240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233A77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AI Competencies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 11">
            <a:extLst>
              <a:ext uri="{FF2B5EF4-FFF2-40B4-BE49-F238E27FC236}">
                <a16:creationId xmlns:a16="http://schemas.microsoft.com/office/drawing/2014/main" id="{9E090489-B981-F783-66E1-CC5DA8253269}"/>
              </a:ext>
            </a:extLst>
          </p:cNvPr>
          <p:cNvSpPr/>
          <p:nvPr/>
        </p:nvSpPr>
        <p:spPr>
          <a:xfrm>
            <a:off x="822960" y="2560320"/>
            <a:ext cx="2642400" cy="785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Independent variable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Customers’ ability to understand and engage with AI-enabled banking services.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Shape 12">
            <a:extLst>
              <a:ext uri="{FF2B5EF4-FFF2-40B4-BE49-F238E27FC236}">
                <a16:creationId xmlns:a16="http://schemas.microsoft.com/office/drawing/2014/main" id="{C7E0A38E-0A20-B659-23EE-7A534FDEC0BA}"/>
              </a:ext>
            </a:extLst>
          </p:cNvPr>
          <p:cNvSpPr/>
          <p:nvPr/>
        </p:nvSpPr>
        <p:spPr>
          <a:xfrm>
            <a:off x="4608720" y="2121480"/>
            <a:ext cx="2559960" cy="1334520"/>
          </a:xfrm>
          <a:prstGeom prst="roundRect">
            <a:avLst>
              <a:gd name="adj" fmla="val 5479"/>
            </a:avLst>
          </a:prstGeom>
          <a:solidFill>
            <a:srgbClr val="FFFFFF"/>
          </a:solidFill>
          <a:ln w="13970">
            <a:solidFill>
              <a:srgbClr val="2D7D62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Text 13">
            <a:extLst>
              <a:ext uri="{FF2B5EF4-FFF2-40B4-BE49-F238E27FC236}">
                <a16:creationId xmlns:a16="http://schemas.microsoft.com/office/drawing/2014/main" id="{17F00C12-E8AD-FB7F-9A37-B04FF43EF369}"/>
              </a:ext>
            </a:extLst>
          </p:cNvPr>
          <p:cNvSpPr/>
          <p:nvPr/>
        </p:nvSpPr>
        <p:spPr>
          <a:xfrm>
            <a:off x="4773240" y="2249280"/>
            <a:ext cx="223092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2D7D62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Customer Satisfaction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 14">
            <a:extLst>
              <a:ext uri="{FF2B5EF4-FFF2-40B4-BE49-F238E27FC236}">
                <a16:creationId xmlns:a16="http://schemas.microsoft.com/office/drawing/2014/main" id="{344E164D-2087-E6AF-10C8-C313C8DCC7C7}"/>
              </a:ext>
            </a:extLst>
          </p:cNvPr>
          <p:cNvSpPr/>
          <p:nvPr/>
        </p:nvSpPr>
        <p:spPr>
          <a:xfrm>
            <a:off x="4773240" y="2560320"/>
            <a:ext cx="2230920" cy="785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Mediating variable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Customer evaluation of AI-enabled digital banking experience.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Shape 15">
            <a:extLst>
              <a:ext uri="{FF2B5EF4-FFF2-40B4-BE49-F238E27FC236}">
                <a16:creationId xmlns:a16="http://schemas.microsoft.com/office/drawing/2014/main" id="{83DCE616-BAC2-6F48-1A23-054EB192472A}"/>
              </a:ext>
            </a:extLst>
          </p:cNvPr>
          <p:cNvSpPr/>
          <p:nvPr/>
        </p:nvSpPr>
        <p:spPr>
          <a:xfrm>
            <a:off x="8302680" y="2121480"/>
            <a:ext cx="3218400" cy="1334520"/>
          </a:xfrm>
          <a:prstGeom prst="roundRect">
            <a:avLst>
              <a:gd name="adj" fmla="val 5479"/>
            </a:avLst>
          </a:prstGeom>
          <a:solidFill>
            <a:srgbClr val="FFFFFF"/>
          </a:solidFill>
          <a:ln w="13970">
            <a:solidFill>
              <a:srgbClr val="B85543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Text 16">
            <a:extLst>
              <a:ext uri="{FF2B5EF4-FFF2-40B4-BE49-F238E27FC236}">
                <a16:creationId xmlns:a16="http://schemas.microsoft.com/office/drawing/2014/main" id="{E57FEEA8-0028-79AD-6FE4-6CA530551D3D}"/>
              </a:ext>
            </a:extLst>
          </p:cNvPr>
          <p:cNvSpPr/>
          <p:nvPr/>
        </p:nvSpPr>
        <p:spPr>
          <a:xfrm>
            <a:off x="8467200" y="2249280"/>
            <a:ext cx="288900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B85543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Continuance Intention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7" name="Text 17">
            <a:extLst>
              <a:ext uri="{FF2B5EF4-FFF2-40B4-BE49-F238E27FC236}">
                <a16:creationId xmlns:a16="http://schemas.microsoft.com/office/drawing/2014/main" id="{19D6A1B3-37E2-98A3-3963-F351EDA9E998}"/>
              </a:ext>
            </a:extLst>
          </p:cNvPr>
          <p:cNvSpPr/>
          <p:nvPr/>
        </p:nvSpPr>
        <p:spPr>
          <a:xfrm>
            <a:off x="8467200" y="2560320"/>
            <a:ext cx="2889000" cy="785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Dependent variable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Willingness to continue using AI-enabled digital banking services.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" name="Text 18">
            <a:extLst>
              <a:ext uri="{FF2B5EF4-FFF2-40B4-BE49-F238E27FC236}">
                <a16:creationId xmlns:a16="http://schemas.microsoft.com/office/drawing/2014/main" id="{5F2FED82-2DE3-106C-FAE2-709E7E3C5477}"/>
              </a:ext>
            </a:extLst>
          </p:cNvPr>
          <p:cNvSpPr/>
          <p:nvPr/>
        </p:nvSpPr>
        <p:spPr>
          <a:xfrm>
            <a:off x="3703320" y="4270320"/>
            <a:ext cx="516600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i="1" u="none" strike="noStrike" dirty="0">
                <a:solidFill>
                  <a:srgbClr val="334155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Direct and indirect influence through satisfaction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" name="Shape 19">
            <a:extLst>
              <a:ext uri="{FF2B5EF4-FFF2-40B4-BE49-F238E27FC236}">
                <a16:creationId xmlns:a16="http://schemas.microsoft.com/office/drawing/2014/main" id="{9634FF6C-EC56-DCC8-23D1-45EE4A96EB94}"/>
              </a:ext>
            </a:extLst>
          </p:cNvPr>
          <p:cNvSpPr/>
          <p:nvPr/>
        </p:nvSpPr>
        <p:spPr>
          <a:xfrm>
            <a:off x="3072240" y="5102280"/>
            <a:ext cx="6034680" cy="456840"/>
          </a:xfrm>
          <a:prstGeom prst="roundRect">
            <a:avLst>
              <a:gd name="adj" fmla="val 16000"/>
            </a:avLst>
          </a:prstGeom>
          <a:solidFill>
            <a:srgbClr val="FFF8EC"/>
          </a:solidFill>
          <a:ln w="12700">
            <a:solidFill>
              <a:srgbClr val="D7CBB7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3" name="Text 20">
            <a:extLst>
              <a:ext uri="{FF2B5EF4-FFF2-40B4-BE49-F238E27FC236}">
                <a16:creationId xmlns:a16="http://schemas.microsoft.com/office/drawing/2014/main" id="{78D09B95-6FC8-E67C-B474-8019D766D7D2}"/>
              </a:ext>
            </a:extLst>
          </p:cNvPr>
          <p:cNvSpPr/>
          <p:nvPr/>
        </p:nvSpPr>
        <p:spPr>
          <a:xfrm>
            <a:off x="3273480" y="5266800"/>
            <a:ext cx="5623200" cy="127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Context: AI-enabled digital banking services in India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5" name="Text 21">
            <a:extLst>
              <a:ext uri="{FF2B5EF4-FFF2-40B4-BE49-F238E27FC236}">
                <a16:creationId xmlns:a16="http://schemas.microsoft.com/office/drawing/2014/main" id="{E4D7C2DA-678D-F71E-9A9A-6942CFE7B434}"/>
              </a:ext>
            </a:extLst>
          </p:cNvPr>
          <p:cNvSpPr/>
          <p:nvPr/>
        </p:nvSpPr>
        <p:spPr>
          <a:xfrm>
            <a:off x="567000" y="6501240"/>
            <a:ext cx="3108600" cy="145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endParaRPr lang="en-US" sz="68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7" name="Text 22">
            <a:extLst>
              <a:ext uri="{FF2B5EF4-FFF2-40B4-BE49-F238E27FC236}">
                <a16:creationId xmlns:a16="http://schemas.microsoft.com/office/drawing/2014/main" id="{EFABE23A-404F-A5BF-D3D8-FE435BE4311B}"/>
              </a:ext>
            </a:extLst>
          </p:cNvPr>
          <p:cNvSpPr/>
          <p:nvPr/>
        </p:nvSpPr>
        <p:spPr>
          <a:xfrm>
            <a:off x="5349240" y="6492240"/>
            <a:ext cx="544032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i="1" u="none" strike="noStrike" dirty="0">
                <a:solidFill>
                  <a:srgbClr val="334155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Source: Author’s own illustration based on the reviewed literature (2026).</a:t>
            </a: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9" name="Text 23">
            <a:extLst>
              <a:ext uri="{FF2B5EF4-FFF2-40B4-BE49-F238E27FC236}">
                <a16:creationId xmlns:a16="http://schemas.microsoft.com/office/drawing/2014/main" id="{F780A8D9-F5BE-B973-D79D-DE4C5467D860}"/>
              </a:ext>
            </a:extLst>
          </p:cNvPr>
          <p:cNvSpPr/>
          <p:nvPr/>
        </p:nvSpPr>
        <p:spPr>
          <a:xfrm>
            <a:off x="11292840" y="6473880"/>
            <a:ext cx="4384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12</a:t>
            </a: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77314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>
            <a:extLst>
              <a:ext uri="{FF2B5EF4-FFF2-40B4-BE49-F238E27FC236}">
                <a16:creationId xmlns:a16="http://schemas.microsoft.com/office/drawing/2014/main" id="{47BB1F96-128A-8A83-CE58-82E60181AE91}"/>
              </a:ext>
            </a:extLst>
          </p:cNvPr>
          <p:cNvSpPr/>
          <p:nvPr/>
        </p:nvSpPr>
        <p:spPr>
          <a:xfrm>
            <a:off x="0" y="0"/>
            <a:ext cx="12191400" cy="6857640"/>
          </a:xfrm>
          <a:prstGeom prst="rect">
            <a:avLst/>
          </a:prstGeom>
          <a:solidFill>
            <a:srgbClr val="FBF7EF"/>
          </a:solidFill>
          <a:ln w="12700">
            <a:solidFill>
              <a:srgbClr val="FBF7EF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hape 1">
            <a:extLst>
              <a:ext uri="{FF2B5EF4-FFF2-40B4-BE49-F238E27FC236}">
                <a16:creationId xmlns:a16="http://schemas.microsoft.com/office/drawing/2014/main" id="{9E40E20B-DD0E-E7CB-7017-9F8FB60A65A7}"/>
              </a:ext>
            </a:extLst>
          </p:cNvPr>
          <p:cNvSpPr/>
          <p:nvPr/>
        </p:nvSpPr>
        <p:spPr>
          <a:xfrm>
            <a:off x="201240" y="0"/>
            <a:ext cx="11990160" cy="91080"/>
          </a:xfrm>
          <a:prstGeom prst="rect">
            <a:avLst/>
          </a:prstGeom>
          <a:solidFill>
            <a:srgbClr val="2D7D62"/>
          </a:solidFill>
          <a:ln w="12700">
            <a:solidFill>
              <a:srgbClr val="2D7D62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hape 2">
            <a:extLst>
              <a:ext uri="{FF2B5EF4-FFF2-40B4-BE49-F238E27FC236}">
                <a16:creationId xmlns:a16="http://schemas.microsoft.com/office/drawing/2014/main" id="{2A8CE11E-81FE-0158-B04E-BB44856CD373}"/>
              </a:ext>
            </a:extLst>
          </p:cNvPr>
          <p:cNvSpPr/>
          <p:nvPr/>
        </p:nvSpPr>
        <p:spPr>
          <a:xfrm>
            <a:off x="0" y="0"/>
            <a:ext cx="200880" cy="6857640"/>
          </a:xfrm>
          <a:prstGeom prst="rect">
            <a:avLst/>
          </a:prstGeom>
          <a:solidFill>
            <a:srgbClr val="12264A"/>
          </a:solidFill>
          <a:ln w="12700">
            <a:solidFill>
              <a:srgbClr val="12264A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Shape 3">
            <a:extLst>
              <a:ext uri="{FF2B5EF4-FFF2-40B4-BE49-F238E27FC236}">
                <a16:creationId xmlns:a16="http://schemas.microsoft.com/office/drawing/2014/main" id="{17CF6281-530C-5113-3933-755CBD0A7480}"/>
              </a:ext>
            </a:extLst>
          </p:cNvPr>
          <p:cNvSpPr/>
          <p:nvPr/>
        </p:nvSpPr>
        <p:spPr>
          <a:xfrm>
            <a:off x="502920" y="6364080"/>
            <a:ext cx="11155680" cy="360"/>
          </a:xfrm>
          <a:prstGeom prst="line">
            <a:avLst/>
          </a:prstGeom>
          <a:ln w="7620">
            <a:solidFill>
              <a:srgbClr val="D7CBB7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4">
            <a:extLst>
              <a:ext uri="{FF2B5EF4-FFF2-40B4-BE49-F238E27FC236}">
                <a16:creationId xmlns:a16="http://schemas.microsoft.com/office/drawing/2014/main" id="{3167B175-D43D-7B70-A8EA-11F95A6D920C}"/>
              </a:ext>
            </a:extLst>
          </p:cNvPr>
          <p:cNvSpPr/>
          <p:nvPr/>
        </p:nvSpPr>
        <p:spPr>
          <a:xfrm>
            <a:off x="567000" y="347400"/>
            <a:ext cx="8137800" cy="411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ea typeface="Aptos Display"/>
                <a:cs typeface="Times New Roman" panose="02020603050405020304" pitchFamily="18" charset="0"/>
              </a:rPr>
              <a:t>Contribution and Road Ahead</a:t>
            </a:r>
            <a:endParaRPr lang="en-US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5">
            <a:extLst>
              <a:ext uri="{FF2B5EF4-FFF2-40B4-BE49-F238E27FC236}">
                <a16:creationId xmlns:a16="http://schemas.microsoft.com/office/drawing/2014/main" id="{1FE4C342-BAE4-8929-50AD-67FE3C053B3C}"/>
              </a:ext>
            </a:extLst>
          </p:cNvPr>
          <p:cNvSpPr/>
          <p:nvPr/>
        </p:nvSpPr>
        <p:spPr>
          <a:xfrm>
            <a:off x="585360" y="804600"/>
            <a:ext cx="868644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ea typeface="Aptos"/>
                <a:cs typeface="Times New Roman" panose="02020603050405020304" pitchFamily="18" charset="0"/>
              </a:rPr>
              <a:t>What the doctoral study is expected to add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Shape 6">
            <a:extLst>
              <a:ext uri="{FF2B5EF4-FFF2-40B4-BE49-F238E27FC236}">
                <a16:creationId xmlns:a16="http://schemas.microsoft.com/office/drawing/2014/main" id="{4C53210B-CD1A-4A29-3B33-89C0042C5A28}"/>
              </a:ext>
            </a:extLst>
          </p:cNvPr>
          <p:cNvSpPr/>
          <p:nvPr/>
        </p:nvSpPr>
        <p:spPr>
          <a:xfrm>
            <a:off x="566640" y="1097280"/>
            <a:ext cx="10927080" cy="360"/>
          </a:xfrm>
          <a:prstGeom prst="line">
            <a:avLst/>
          </a:prstGeom>
          <a:ln w="17780">
            <a:solidFill>
              <a:srgbClr val="2D7D62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Shape 7">
            <a:extLst>
              <a:ext uri="{FF2B5EF4-FFF2-40B4-BE49-F238E27FC236}">
                <a16:creationId xmlns:a16="http://schemas.microsoft.com/office/drawing/2014/main" id="{6014319D-2A57-7973-F235-6723906DFE68}"/>
              </a:ext>
            </a:extLst>
          </p:cNvPr>
          <p:cNvSpPr/>
          <p:nvPr/>
        </p:nvSpPr>
        <p:spPr>
          <a:xfrm>
            <a:off x="822960" y="1417320"/>
            <a:ext cx="3428640" cy="1874160"/>
          </a:xfrm>
          <a:prstGeom prst="roundRect">
            <a:avLst>
              <a:gd name="adj" fmla="val 3902"/>
            </a:avLst>
          </a:prstGeom>
          <a:solidFill>
            <a:srgbClr val="FFFFFF"/>
          </a:solidFill>
          <a:ln w="13970">
            <a:solidFill>
              <a:srgbClr val="233A77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 8">
            <a:extLst>
              <a:ext uri="{FF2B5EF4-FFF2-40B4-BE49-F238E27FC236}">
                <a16:creationId xmlns:a16="http://schemas.microsoft.com/office/drawing/2014/main" id="{E71E552A-E4D9-E600-11C5-5F10B805665E}"/>
              </a:ext>
            </a:extLst>
          </p:cNvPr>
          <p:cNvSpPr/>
          <p:nvPr/>
        </p:nvSpPr>
        <p:spPr>
          <a:xfrm>
            <a:off x="987480" y="1545480"/>
            <a:ext cx="309960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233A77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Academic Contribution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 9">
            <a:extLst>
              <a:ext uri="{FF2B5EF4-FFF2-40B4-BE49-F238E27FC236}">
                <a16:creationId xmlns:a16="http://schemas.microsoft.com/office/drawing/2014/main" id="{AD88B037-F9FA-46C2-553A-7410E9C19E90}"/>
              </a:ext>
            </a:extLst>
          </p:cNvPr>
          <p:cNvSpPr/>
          <p:nvPr/>
        </p:nvSpPr>
        <p:spPr>
          <a:xfrm>
            <a:off x="987480" y="1856160"/>
            <a:ext cx="3099600" cy="1325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Extends knowledge of AI competencies in AI-enabled digital banking and contributes evidence on satisfaction and continuance intention in India.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Shape 10">
            <a:extLst>
              <a:ext uri="{FF2B5EF4-FFF2-40B4-BE49-F238E27FC236}">
                <a16:creationId xmlns:a16="http://schemas.microsoft.com/office/drawing/2014/main" id="{CBFE5656-5725-6CA2-7195-F80A322879CF}"/>
              </a:ext>
            </a:extLst>
          </p:cNvPr>
          <p:cNvSpPr/>
          <p:nvPr/>
        </p:nvSpPr>
        <p:spPr>
          <a:xfrm>
            <a:off x="4407480" y="1417320"/>
            <a:ext cx="3428640" cy="1874160"/>
          </a:xfrm>
          <a:prstGeom prst="roundRect">
            <a:avLst>
              <a:gd name="adj" fmla="val 3902"/>
            </a:avLst>
          </a:prstGeom>
          <a:solidFill>
            <a:srgbClr val="FFFFFF"/>
          </a:solidFill>
          <a:ln w="13970">
            <a:solidFill>
              <a:srgbClr val="2D7D62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 11">
            <a:extLst>
              <a:ext uri="{FF2B5EF4-FFF2-40B4-BE49-F238E27FC236}">
                <a16:creationId xmlns:a16="http://schemas.microsoft.com/office/drawing/2014/main" id="{2804BD99-92B1-3B87-CCAD-6666306C438B}"/>
              </a:ext>
            </a:extLst>
          </p:cNvPr>
          <p:cNvSpPr/>
          <p:nvPr/>
        </p:nvSpPr>
        <p:spPr>
          <a:xfrm>
            <a:off x="4572000" y="1545480"/>
            <a:ext cx="309960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2D7D62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Practical Contribution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Text 12">
            <a:extLst>
              <a:ext uri="{FF2B5EF4-FFF2-40B4-BE49-F238E27FC236}">
                <a16:creationId xmlns:a16="http://schemas.microsoft.com/office/drawing/2014/main" id="{1DD71E35-CE23-90CA-8B41-310AC9636B4E}"/>
              </a:ext>
            </a:extLst>
          </p:cNvPr>
          <p:cNvSpPr/>
          <p:nvPr/>
        </p:nvSpPr>
        <p:spPr>
          <a:xfrm>
            <a:off x="4572000" y="1856160"/>
            <a:ext cx="3099600" cy="1325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Supports banks and decision-makers in developing more customer-</a:t>
            </a:r>
            <a:r>
              <a:rPr lang="en-US" sz="1400" b="0" u="none" strike="noStrike" dirty="0" err="1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centred</a:t>
            </a: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AI-enabled digital banking strategies.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Shape 13">
            <a:extLst>
              <a:ext uri="{FF2B5EF4-FFF2-40B4-BE49-F238E27FC236}">
                <a16:creationId xmlns:a16="http://schemas.microsoft.com/office/drawing/2014/main" id="{E2C355DE-D547-6D6D-27BB-4B8C67D8DA8B}"/>
              </a:ext>
            </a:extLst>
          </p:cNvPr>
          <p:cNvSpPr/>
          <p:nvPr/>
        </p:nvSpPr>
        <p:spPr>
          <a:xfrm>
            <a:off x="7992000" y="1417320"/>
            <a:ext cx="3428640" cy="1874160"/>
          </a:xfrm>
          <a:prstGeom prst="roundRect">
            <a:avLst>
              <a:gd name="adj" fmla="val 3902"/>
            </a:avLst>
          </a:prstGeom>
          <a:solidFill>
            <a:srgbClr val="FFFFFF"/>
          </a:solidFill>
          <a:ln w="13970">
            <a:solidFill>
              <a:srgbClr val="E6A23C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 14">
            <a:extLst>
              <a:ext uri="{FF2B5EF4-FFF2-40B4-BE49-F238E27FC236}">
                <a16:creationId xmlns:a16="http://schemas.microsoft.com/office/drawing/2014/main" id="{13049B29-EB2E-3DFA-1047-E395F89F46CA}"/>
              </a:ext>
            </a:extLst>
          </p:cNvPr>
          <p:cNvSpPr/>
          <p:nvPr/>
        </p:nvSpPr>
        <p:spPr>
          <a:xfrm>
            <a:off x="8156520" y="1545480"/>
            <a:ext cx="309960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E6A23C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Next Stage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Text 15">
            <a:extLst>
              <a:ext uri="{FF2B5EF4-FFF2-40B4-BE49-F238E27FC236}">
                <a16:creationId xmlns:a16="http://schemas.microsoft.com/office/drawing/2014/main" id="{406FCE69-1F46-BF4A-7BD0-0FA80F02CF81}"/>
              </a:ext>
            </a:extLst>
          </p:cNvPr>
          <p:cNvSpPr/>
          <p:nvPr/>
        </p:nvSpPr>
        <p:spPr>
          <a:xfrm>
            <a:off x="8156520" y="1856160"/>
            <a:ext cx="3099600" cy="1325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Questionnaire development, ethical approval, data collection and statistical analysis.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Shape 16">
            <a:extLst>
              <a:ext uri="{FF2B5EF4-FFF2-40B4-BE49-F238E27FC236}">
                <a16:creationId xmlns:a16="http://schemas.microsoft.com/office/drawing/2014/main" id="{481E93B0-476F-5C3D-2C4D-E234BAE239A4}"/>
              </a:ext>
            </a:extLst>
          </p:cNvPr>
          <p:cNvSpPr/>
          <p:nvPr/>
        </p:nvSpPr>
        <p:spPr>
          <a:xfrm>
            <a:off x="1005840" y="4251960"/>
            <a:ext cx="10149480" cy="859320"/>
          </a:xfrm>
          <a:prstGeom prst="roundRect">
            <a:avLst>
              <a:gd name="adj" fmla="val 8511"/>
            </a:avLst>
          </a:prstGeom>
          <a:solidFill>
            <a:srgbClr val="12264A"/>
          </a:solidFill>
          <a:ln w="12700">
            <a:solidFill>
              <a:srgbClr val="12264A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7" name="Text 17">
            <a:extLst>
              <a:ext uri="{FF2B5EF4-FFF2-40B4-BE49-F238E27FC236}">
                <a16:creationId xmlns:a16="http://schemas.microsoft.com/office/drawing/2014/main" id="{191FDD88-4F91-B946-BF95-43C7349F88A8}"/>
              </a:ext>
            </a:extLst>
          </p:cNvPr>
          <p:cNvSpPr/>
          <p:nvPr/>
        </p:nvSpPr>
        <p:spPr>
          <a:xfrm>
            <a:off x="1325880" y="4443840"/>
            <a:ext cx="955512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1" u="none" strike="noStrike" dirty="0">
                <a:solidFill>
                  <a:srgbClr val="FFFFFF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This study aims to explain how AI competencies enhance customer satisfaction and continuance intention towards AI-enabled digital banking services in India.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" name="Text 18">
            <a:extLst>
              <a:ext uri="{FF2B5EF4-FFF2-40B4-BE49-F238E27FC236}">
                <a16:creationId xmlns:a16="http://schemas.microsoft.com/office/drawing/2014/main" id="{639FF4DB-69FF-D297-C138-13D396E87F5E}"/>
              </a:ext>
            </a:extLst>
          </p:cNvPr>
          <p:cNvSpPr/>
          <p:nvPr/>
        </p:nvSpPr>
        <p:spPr>
          <a:xfrm>
            <a:off x="2907720" y="5696640"/>
            <a:ext cx="635472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b="1" u="none" strike="noStrike" dirty="0">
                <a:solidFill>
                  <a:srgbClr val="12264A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Thank you — Questions &amp; Discussion</a:t>
            </a:r>
            <a:endParaRPr lang="en-US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" name="Text 19">
            <a:extLst>
              <a:ext uri="{FF2B5EF4-FFF2-40B4-BE49-F238E27FC236}">
                <a16:creationId xmlns:a16="http://schemas.microsoft.com/office/drawing/2014/main" id="{D37B48F7-D96A-EC36-180D-FCF90BED67AA}"/>
              </a:ext>
            </a:extLst>
          </p:cNvPr>
          <p:cNvSpPr/>
          <p:nvPr/>
        </p:nvSpPr>
        <p:spPr>
          <a:xfrm>
            <a:off x="567000" y="6501240"/>
            <a:ext cx="3108600" cy="145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endParaRPr lang="en-US" sz="68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3" name="Text 20">
            <a:extLst>
              <a:ext uri="{FF2B5EF4-FFF2-40B4-BE49-F238E27FC236}">
                <a16:creationId xmlns:a16="http://schemas.microsoft.com/office/drawing/2014/main" id="{38C26FE3-8A27-71D2-B118-F6C87A7FF04B}"/>
              </a:ext>
            </a:extLst>
          </p:cNvPr>
          <p:cNvSpPr/>
          <p:nvPr/>
        </p:nvSpPr>
        <p:spPr>
          <a:xfrm>
            <a:off x="11292840" y="6473880"/>
            <a:ext cx="4384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93034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>
            <a:extLst>
              <a:ext uri="{FF2B5EF4-FFF2-40B4-BE49-F238E27FC236}">
                <a16:creationId xmlns:a16="http://schemas.microsoft.com/office/drawing/2014/main" id="{D4A80826-5C4A-1657-87EF-DBD9809A753F}"/>
              </a:ext>
            </a:extLst>
          </p:cNvPr>
          <p:cNvSpPr/>
          <p:nvPr/>
        </p:nvSpPr>
        <p:spPr>
          <a:xfrm>
            <a:off x="0" y="0"/>
            <a:ext cx="12191400" cy="6857640"/>
          </a:xfrm>
          <a:prstGeom prst="rect">
            <a:avLst/>
          </a:prstGeom>
          <a:solidFill>
            <a:srgbClr val="FBF7EF"/>
          </a:solidFill>
          <a:ln w="12700">
            <a:solidFill>
              <a:srgbClr val="FBF7EF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4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hape 1">
            <a:extLst>
              <a:ext uri="{FF2B5EF4-FFF2-40B4-BE49-F238E27FC236}">
                <a16:creationId xmlns:a16="http://schemas.microsoft.com/office/drawing/2014/main" id="{FF5A6BBA-BB1F-17C9-8B42-DE6781E97107}"/>
              </a:ext>
            </a:extLst>
          </p:cNvPr>
          <p:cNvSpPr/>
          <p:nvPr/>
        </p:nvSpPr>
        <p:spPr>
          <a:xfrm>
            <a:off x="201240" y="0"/>
            <a:ext cx="11990160" cy="91080"/>
          </a:xfrm>
          <a:prstGeom prst="rect">
            <a:avLst/>
          </a:prstGeom>
          <a:solidFill>
            <a:srgbClr val="233A77"/>
          </a:solidFill>
          <a:ln w="12700">
            <a:solidFill>
              <a:srgbClr val="233A77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4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hape 2">
            <a:extLst>
              <a:ext uri="{FF2B5EF4-FFF2-40B4-BE49-F238E27FC236}">
                <a16:creationId xmlns:a16="http://schemas.microsoft.com/office/drawing/2014/main" id="{0BDFF855-93B8-3019-EFBE-637763815B07}"/>
              </a:ext>
            </a:extLst>
          </p:cNvPr>
          <p:cNvSpPr/>
          <p:nvPr/>
        </p:nvSpPr>
        <p:spPr>
          <a:xfrm>
            <a:off x="0" y="0"/>
            <a:ext cx="200880" cy="6857640"/>
          </a:xfrm>
          <a:prstGeom prst="rect">
            <a:avLst/>
          </a:prstGeom>
          <a:solidFill>
            <a:srgbClr val="12264A"/>
          </a:solidFill>
          <a:ln w="12700">
            <a:solidFill>
              <a:srgbClr val="12264A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4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Shape 3">
            <a:extLst>
              <a:ext uri="{FF2B5EF4-FFF2-40B4-BE49-F238E27FC236}">
                <a16:creationId xmlns:a16="http://schemas.microsoft.com/office/drawing/2014/main" id="{0539E5F7-9B07-69E6-97EC-EEE7AC49B247}"/>
              </a:ext>
            </a:extLst>
          </p:cNvPr>
          <p:cNvSpPr/>
          <p:nvPr/>
        </p:nvSpPr>
        <p:spPr>
          <a:xfrm>
            <a:off x="502920" y="6364080"/>
            <a:ext cx="11155680" cy="360"/>
          </a:xfrm>
          <a:prstGeom prst="line">
            <a:avLst/>
          </a:prstGeom>
          <a:ln w="7620">
            <a:solidFill>
              <a:srgbClr val="D7CBB7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4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4">
            <a:extLst>
              <a:ext uri="{FF2B5EF4-FFF2-40B4-BE49-F238E27FC236}">
                <a16:creationId xmlns:a16="http://schemas.microsoft.com/office/drawing/2014/main" id="{47D94B01-BF3C-A364-3767-B59659E5D98B}"/>
              </a:ext>
            </a:extLst>
          </p:cNvPr>
          <p:cNvSpPr/>
          <p:nvPr/>
        </p:nvSpPr>
        <p:spPr>
          <a:xfrm>
            <a:off x="567000" y="347400"/>
            <a:ext cx="8137800" cy="411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ea typeface="Aptos Display"/>
                <a:cs typeface="Times New Roman" panose="02020603050405020304" pitchFamily="18" charset="0"/>
              </a:rPr>
              <a:t>References</a:t>
            </a:r>
            <a:endParaRPr lang="en-US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5">
            <a:extLst>
              <a:ext uri="{FF2B5EF4-FFF2-40B4-BE49-F238E27FC236}">
                <a16:creationId xmlns:a16="http://schemas.microsoft.com/office/drawing/2014/main" id="{D10C0CCB-C809-5B70-5E3D-75D1AC0A13F6}"/>
              </a:ext>
            </a:extLst>
          </p:cNvPr>
          <p:cNvSpPr/>
          <p:nvPr/>
        </p:nvSpPr>
        <p:spPr>
          <a:xfrm>
            <a:off x="585360" y="804600"/>
            <a:ext cx="868644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ea typeface="Aptos"/>
                <a:cs typeface="Times New Roman" panose="02020603050405020304" pitchFamily="18" charset="0"/>
              </a:rPr>
              <a:t>Key sources cited in the presentation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Shape 6">
            <a:extLst>
              <a:ext uri="{FF2B5EF4-FFF2-40B4-BE49-F238E27FC236}">
                <a16:creationId xmlns:a16="http://schemas.microsoft.com/office/drawing/2014/main" id="{EB39C91D-DCB1-B211-7F40-8C233D7F3F3E}"/>
              </a:ext>
            </a:extLst>
          </p:cNvPr>
          <p:cNvSpPr/>
          <p:nvPr/>
        </p:nvSpPr>
        <p:spPr>
          <a:xfrm>
            <a:off x="566640" y="1097280"/>
            <a:ext cx="10927080" cy="360"/>
          </a:xfrm>
          <a:prstGeom prst="line">
            <a:avLst/>
          </a:prstGeom>
          <a:ln w="17780">
            <a:solidFill>
              <a:srgbClr val="233A77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4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 7">
            <a:extLst>
              <a:ext uri="{FF2B5EF4-FFF2-40B4-BE49-F238E27FC236}">
                <a16:creationId xmlns:a16="http://schemas.microsoft.com/office/drawing/2014/main" id="{FDC24CAD-FE42-85E6-AADA-7392B9567A5E}"/>
              </a:ext>
            </a:extLst>
          </p:cNvPr>
          <p:cNvSpPr/>
          <p:nvPr/>
        </p:nvSpPr>
        <p:spPr>
          <a:xfrm>
            <a:off x="713160" y="1417320"/>
            <a:ext cx="5230080" cy="5299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  <a:tabLst>
                <a:tab pos="0" algn="l"/>
              </a:tabLst>
            </a:pPr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  <a:tabLst>
                <a:tab pos="0" algn="l"/>
              </a:tabLst>
            </a:pPr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Alnaser, F.M.I., Rahi, S., Alghizzawi, M. and Ngah, A.H. (2023) ‘Does artificial intelligence (AI) boost digital banking user satisfaction? Integration of expectation confirmation model and antecedents of artificial intelligence-enabled digital banking’, </a:t>
            </a:r>
            <a:r>
              <a:rPr lang="en-IN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Heliyon</a:t>
            </a: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9(8), e18930. 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 8">
            <a:extLst>
              <a:ext uri="{FF2B5EF4-FFF2-40B4-BE49-F238E27FC236}">
                <a16:creationId xmlns:a16="http://schemas.microsoft.com/office/drawing/2014/main" id="{E25C5F29-402A-32FB-3F65-81F69A0B5877}"/>
              </a:ext>
            </a:extLst>
          </p:cNvPr>
          <p:cNvSpPr/>
          <p:nvPr/>
        </p:nvSpPr>
        <p:spPr>
          <a:xfrm>
            <a:off x="713160" y="2176200"/>
            <a:ext cx="5230080" cy="5299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marL="285750" indent="-285750" defTabSz="9144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endParaRPr lang="en-US" sz="1400" b="0" u="none" strike="noStrike" dirty="0">
              <a:solidFill>
                <a:srgbClr val="18203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defTabSz="9144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endParaRPr lang="en-US" sz="1400" dirty="0">
              <a:solidFill>
                <a:srgbClr val="18203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defTabSz="9144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endParaRPr lang="en-US" sz="1400" b="0" u="none" strike="noStrike" dirty="0">
              <a:solidFill>
                <a:srgbClr val="18203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defTabSz="9144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endParaRPr lang="en-US" sz="1400" b="0" u="none" strike="noStrike" dirty="0">
              <a:solidFill>
                <a:srgbClr val="18203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defTabSz="9144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Bhattacherjee, A. (2001) ‘Understanding Information Systems Continuance: An Expectation-Confirmation Model’, MIS Quarterly, 25(3), pp. 351–370.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 9">
            <a:extLst>
              <a:ext uri="{FF2B5EF4-FFF2-40B4-BE49-F238E27FC236}">
                <a16:creationId xmlns:a16="http://schemas.microsoft.com/office/drawing/2014/main" id="{511DB681-58FE-0C92-2B03-211D1C7B9F82}"/>
              </a:ext>
            </a:extLst>
          </p:cNvPr>
          <p:cNvSpPr/>
          <p:nvPr/>
        </p:nvSpPr>
        <p:spPr>
          <a:xfrm>
            <a:off x="713160" y="2935080"/>
            <a:ext cx="5230080" cy="5299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marL="285750" indent="-285750" defTabSz="9144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 10">
            <a:extLst>
              <a:ext uri="{FF2B5EF4-FFF2-40B4-BE49-F238E27FC236}">
                <a16:creationId xmlns:a16="http://schemas.microsoft.com/office/drawing/2014/main" id="{67B50C54-1074-455C-7BFE-010E8A884B75}"/>
              </a:ext>
            </a:extLst>
          </p:cNvPr>
          <p:cNvSpPr/>
          <p:nvPr/>
        </p:nvSpPr>
        <p:spPr>
          <a:xfrm>
            <a:off x="713160" y="3237480"/>
            <a:ext cx="5230080" cy="72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Crotty, M. (1998). </a:t>
            </a:r>
            <a:r>
              <a:rPr lang="en-IN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Foundations of Social Research: Meaning and Perspective in the Research Process</a:t>
            </a: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Sage.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 11">
            <a:extLst>
              <a:ext uri="{FF2B5EF4-FFF2-40B4-BE49-F238E27FC236}">
                <a16:creationId xmlns:a16="http://schemas.microsoft.com/office/drawing/2014/main" id="{F975E0B1-F2C4-89C1-D843-60A38EF2D428}"/>
              </a:ext>
            </a:extLst>
          </p:cNvPr>
          <p:cNvSpPr/>
          <p:nvPr/>
        </p:nvSpPr>
        <p:spPr>
          <a:xfrm>
            <a:off x="713160" y="3958200"/>
            <a:ext cx="5230080" cy="797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marL="285750" indent="-285750" defTabSz="9144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Davis, F.D. (1989) ‘Perceived usefulness, perceived ease of use, and user acceptance of information technology’, MIS Quarterly, 13(3), pp. 319–340.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Text 12">
            <a:extLst>
              <a:ext uri="{FF2B5EF4-FFF2-40B4-BE49-F238E27FC236}">
                <a16:creationId xmlns:a16="http://schemas.microsoft.com/office/drawing/2014/main" id="{F57DCD77-D767-E31D-F603-6E598085D4D0}"/>
              </a:ext>
            </a:extLst>
          </p:cNvPr>
          <p:cNvSpPr/>
          <p:nvPr/>
        </p:nvSpPr>
        <p:spPr>
          <a:xfrm>
            <a:off x="713160" y="4755600"/>
            <a:ext cx="5230080" cy="6843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marL="285750" indent="-285750" defTabSz="9144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Kuhn, T.S. (1962) The Structure of Scientific Revolutions. Chicago: University of Chicago Press.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Text 13">
            <a:extLst>
              <a:ext uri="{FF2B5EF4-FFF2-40B4-BE49-F238E27FC236}">
                <a16:creationId xmlns:a16="http://schemas.microsoft.com/office/drawing/2014/main" id="{987C504E-1F07-5C69-841D-053C60DA901C}"/>
              </a:ext>
            </a:extLst>
          </p:cNvPr>
          <p:cNvSpPr/>
          <p:nvPr/>
        </p:nvSpPr>
        <p:spPr>
          <a:xfrm>
            <a:off x="6291000" y="1417320"/>
            <a:ext cx="5230080" cy="5299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marL="285750" indent="-285750" defTabSz="9144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Kumar, P. and Manrai, R. (2024) ‘A study on accelerating digital financial inclusion for positioning India through AI-enabled banking services’, International Journal for Multidisciplinary Research, 6(4).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 14">
            <a:extLst>
              <a:ext uri="{FF2B5EF4-FFF2-40B4-BE49-F238E27FC236}">
                <a16:creationId xmlns:a16="http://schemas.microsoft.com/office/drawing/2014/main" id="{F0922044-5CD8-ACB5-E7D7-491C03AB25A2}"/>
              </a:ext>
            </a:extLst>
          </p:cNvPr>
          <p:cNvSpPr/>
          <p:nvPr/>
        </p:nvSpPr>
        <p:spPr>
          <a:xfrm>
            <a:off x="6291000" y="2176200"/>
            <a:ext cx="5230080" cy="5299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marL="285750" indent="-285750" defTabSz="9144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Lee, J., Tang, Y. and Jiang, S. (2023) ‘Understanding continuance intention of AI-enabled mobile banking applications’, Humanities and Social Sciences Communications, 10(1), p. 333.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Text 15">
            <a:extLst>
              <a:ext uri="{FF2B5EF4-FFF2-40B4-BE49-F238E27FC236}">
                <a16:creationId xmlns:a16="http://schemas.microsoft.com/office/drawing/2014/main" id="{6205E192-D8DD-6F13-81F2-0F5414FC9F84}"/>
              </a:ext>
            </a:extLst>
          </p:cNvPr>
          <p:cNvSpPr/>
          <p:nvPr/>
        </p:nvSpPr>
        <p:spPr>
          <a:xfrm>
            <a:off x="6291000" y="2935080"/>
            <a:ext cx="5230080" cy="5299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marL="285750" indent="-285750" defTabSz="9144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Lee, J. and Zhou, X. (2026) ‘The impact of AI competencies on subjective financial well-being in AI-enabled mobile banking’, Journal of Business Research, 206, p. 115922.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Text 16">
            <a:extLst>
              <a:ext uri="{FF2B5EF4-FFF2-40B4-BE49-F238E27FC236}">
                <a16:creationId xmlns:a16="http://schemas.microsoft.com/office/drawing/2014/main" id="{5551E588-9BEC-6A87-6624-E9E5218BFD08}"/>
              </a:ext>
            </a:extLst>
          </p:cNvPr>
          <p:cNvSpPr/>
          <p:nvPr/>
        </p:nvSpPr>
        <p:spPr>
          <a:xfrm>
            <a:off x="6291000" y="3694320"/>
            <a:ext cx="5230080" cy="5299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marL="285750" indent="-285750" defTabSz="9144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Omoge, A.P., Gala, P. and Horky, A. (2022) ‘Disruptive technology and AI in the banking industry of an emerging market’, International Journal of Bank Marketing, 40(6), pp. 1217–1247.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7" name="Text 17">
            <a:extLst>
              <a:ext uri="{FF2B5EF4-FFF2-40B4-BE49-F238E27FC236}">
                <a16:creationId xmlns:a16="http://schemas.microsoft.com/office/drawing/2014/main" id="{B469C754-40E3-7B93-7914-353CD6968665}"/>
              </a:ext>
            </a:extLst>
          </p:cNvPr>
          <p:cNvSpPr/>
          <p:nvPr/>
        </p:nvSpPr>
        <p:spPr>
          <a:xfrm>
            <a:off x="6291000" y="4453200"/>
            <a:ext cx="5230080" cy="5299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marL="285750" indent="-285750" defTabSz="9144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Saunders, M., Lewis, P. and Thornhill, A. (2023) Research Methods for Business Students. 9th edn. Harlow: Pearson.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" name="Text 18">
            <a:extLst>
              <a:ext uri="{FF2B5EF4-FFF2-40B4-BE49-F238E27FC236}">
                <a16:creationId xmlns:a16="http://schemas.microsoft.com/office/drawing/2014/main" id="{CD52EA4D-05A1-2A81-406B-DD2795903C58}"/>
              </a:ext>
            </a:extLst>
          </p:cNvPr>
          <p:cNvSpPr/>
          <p:nvPr/>
        </p:nvSpPr>
        <p:spPr>
          <a:xfrm>
            <a:off x="567000" y="6501240"/>
            <a:ext cx="3108600" cy="145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" name="Text 19">
            <a:extLst>
              <a:ext uri="{FF2B5EF4-FFF2-40B4-BE49-F238E27FC236}">
                <a16:creationId xmlns:a16="http://schemas.microsoft.com/office/drawing/2014/main" id="{233F691D-5B81-BC92-B434-573873438FDF}"/>
              </a:ext>
            </a:extLst>
          </p:cNvPr>
          <p:cNvSpPr/>
          <p:nvPr/>
        </p:nvSpPr>
        <p:spPr>
          <a:xfrm>
            <a:off x="11292840" y="6473880"/>
            <a:ext cx="4384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14</a:t>
            </a: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53480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>
            <a:extLst>
              <a:ext uri="{FF2B5EF4-FFF2-40B4-BE49-F238E27FC236}">
                <a16:creationId xmlns:a16="http://schemas.microsoft.com/office/drawing/2014/main" id="{974DDC0E-ACA1-E75F-EBDE-C8C85626C7B8}"/>
              </a:ext>
            </a:extLst>
          </p:cNvPr>
          <p:cNvSpPr/>
          <p:nvPr/>
        </p:nvSpPr>
        <p:spPr>
          <a:xfrm>
            <a:off x="0" y="0"/>
            <a:ext cx="12191400" cy="6857640"/>
          </a:xfrm>
          <a:prstGeom prst="rect">
            <a:avLst/>
          </a:prstGeom>
          <a:solidFill>
            <a:srgbClr val="FBF7EF"/>
          </a:solidFill>
          <a:ln w="12700">
            <a:solidFill>
              <a:srgbClr val="FBF7EF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hape 1">
            <a:extLst>
              <a:ext uri="{FF2B5EF4-FFF2-40B4-BE49-F238E27FC236}">
                <a16:creationId xmlns:a16="http://schemas.microsoft.com/office/drawing/2014/main" id="{0A7DF3C4-04B3-4780-EFAB-E21B916D4FC7}"/>
              </a:ext>
            </a:extLst>
          </p:cNvPr>
          <p:cNvSpPr/>
          <p:nvPr/>
        </p:nvSpPr>
        <p:spPr>
          <a:xfrm>
            <a:off x="201240" y="0"/>
            <a:ext cx="11990160" cy="91080"/>
          </a:xfrm>
          <a:prstGeom prst="rect">
            <a:avLst/>
          </a:prstGeom>
          <a:solidFill>
            <a:srgbClr val="B85543"/>
          </a:solidFill>
          <a:ln w="12700">
            <a:solidFill>
              <a:srgbClr val="B85543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hape 2">
            <a:extLst>
              <a:ext uri="{FF2B5EF4-FFF2-40B4-BE49-F238E27FC236}">
                <a16:creationId xmlns:a16="http://schemas.microsoft.com/office/drawing/2014/main" id="{F9010B59-50E2-E9CE-C20C-0FB871FE4202}"/>
              </a:ext>
            </a:extLst>
          </p:cNvPr>
          <p:cNvSpPr/>
          <p:nvPr/>
        </p:nvSpPr>
        <p:spPr>
          <a:xfrm>
            <a:off x="0" y="0"/>
            <a:ext cx="200880" cy="6857640"/>
          </a:xfrm>
          <a:prstGeom prst="rect">
            <a:avLst/>
          </a:prstGeom>
          <a:solidFill>
            <a:srgbClr val="12264A"/>
          </a:solidFill>
          <a:ln w="12700">
            <a:solidFill>
              <a:srgbClr val="12264A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Shape 3">
            <a:extLst>
              <a:ext uri="{FF2B5EF4-FFF2-40B4-BE49-F238E27FC236}">
                <a16:creationId xmlns:a16="http://schemas.microsoft.com/office/drawing/2014/main" id="{A074D31A-4102-D7C4-0EEC-022FCC7F6ADA}"/>
              </a:ext>
            </a:extLst>
          </p:cNvPr>
          <p:cNvSpPr/>
          <p:nvPr/>
        </p:nvSpPr>
        <p:spPr>
          <a:xfrm>
            <a:off x="502920" y="6364080"/>
            <a:ext cx="11155680" cy="360"/>
          </a:xfrm>
          <a:prstGeom prst="line">
            <a:avLst/>
          </a:prstGeom>
          <a:ln w="7620">
            <a:solidFill>
              <a:srgbClr val="D7CBB7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4">
            <a:extLst>
              <a:ext uri="{FF2B5EF4-FFF2-40B4-BE49-F238E27FC236}">
                <a16:creationId xmlns:a16="http://schemas.microsoft.com/office/drawing/2014/main" id="{41EA5D74-12F4-C5D9-855E-99230E9F3C33}"/>
              </a:ext>
            </a:extLst>
          </p:cNvPr>
          <p:cNvSpPr/>
          <p:nvPr/>
        </p:nvSpPr>
        <p:spPr>
          <a:xfrm>
            <a:off x="567000" y="347400"/>
            <a:ext cx="8137800" cy="411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ea typeface="Aptos Display"/>
                <a:cs typeface="Times New Roman" panose="02020603050405020304" pitchFamily="18" charset="0"/>
              </a:rPr>
              <a:t>BACKUP: Defending the Topic Choice</a:t>
            </a:r>
            <a:endParaRPr lang="en-US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5">
            <a:extLst>
              <a:ext uri="{FF2B5EF4-FFF2-40B4-BE49-F238E27FC236}">
                <a16:creationId xmlns:a16="http://schemas.microsoft.com/office/drawing/2014/main" id="{51B1DC6A-EC3B-EBF6-CDA7-C7E2F038EF92}"/>
              </a:ext>
            </a:extLst>
          </p:cNvPr>
          <p:cNvSpPr/>
          <p:nvPr/>
        </p:nvSpPr>
        <p:spPr>
          <a:xfrm>
            <a:off x="585360" y="804600"/>
            <a:ext cx="868644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endParaRPr lang="en-US" sz="95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Shape 6">
            <a:extLst>
              <a:ext uri="{FF2B5EF4-FFF2-40B4-BE49-F238E27FC236}">
                <a16:creationId xmlns:a16="http://schemas.microsoft.com/office/drawing/2014/main" id="{C0486473-6D69-793B-90EF-8510F42E3365}"/>
              </a:ext>
            </a:extLst>
          </p:cNvPr>
          <p:cNvSpPr/>
          <p:nvPr/>
        </p:nvSpPr>
        <p:spPr>
          <a:xfrm>
            <a:off x="566640" y="1097280"/>
            <a:ext cx="10927080" cy="360"/>
          </a:xfrm>
          <a:prstGeom prst="line">
            <a:avLst/>
          </a:prstGeom>
          <a:ln w="17780">
            <a:solidFill>
              <a:srgbClr val="B85543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Shape 7">
            <a:extLst>
              <a:ext uri="{FF2B5EF4-FFF2-40B4-BE49-F238E27FC236}">
                <a16:creationId xmlns:a16="http://schemas.microsoft.com/office/drawing/2014/main" id="{CB92D0F7-1780-FA57-9DF4-B065B14C8AA7}"/>
              </a:ext>
            </a:extLst>
          </p:cNvPr>
          <p:cNvSpPr/>
          <p:nvPr/>
        </p:nvSpPr>
        <p:spPr>
          <a:xfrm>
            <a:off x="822960" y="1508760"/>
            <a:ext cx="5074560" cy="1554120"/>
          </a:xfrm>
          <a:prstGeom prst="roundRect">
            <a:avLst>
              <a:gd name="adj" fmla="val 4706"/>
            </a:avLst>
          </a:prstGeom>
          <a:solidFill>
            <a:srgbClr val="FFFFFF"/>
          </a:solidFill>
          <a:ln w="13970">
            <a:solidFill>
              <a:srgbClr val="B85543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 8">
            <a:extLst>
              <a:ext uri="{FF2B5EF4-FFF2-40B4-BE49-F238E27FC236}">
                <a16:creationId xmlns:a16="http://schemas.microsoft.com/office/drawing/2014/main" id="{ADA2FA88-0671-86A4-6F58-DBCC15CE7C17}"/>
              </a:ext>
            </a:extLst>
          </p:cNvPr>
          <p:cNvSpPr/>
          <p:nvPr/>
        </p:nvSpPr>
        <p:spPr>
          <a:xfrm>
            <a:off x="987480" y="1636920"/>
            <a:ext cx="474552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B85543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Why AI competencies?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 9">
            <a:extLst>
              <a:ext uri="{FF2B5EF4-FFF2-40B4-BE49-F238E27FC236}">
                <a16:creationId xmlns:a16="http://schemas.microsoft.com/office/drawing/2014/main" id="{4F31E6FE-8A58-B755-3B7A-37C783B769AB}"/>
              </a:ext>
            </a:extLst>
          </p:cNvPr>
          <p:cNvSpPr/>
          <p:nvPr/>
        </p:nvSpPr>
        <p:spPr>
          <a:xfrm>
            <a:off x="987480" y="1947600"/>
            <a:ext cx="4745520" cy="10054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Traditional variables such as perceived usefulness, ease of use, trust, and satisfaction are well established. AI competencies provide a more contemporary construct for understanding AI-enabled banking.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Shape 10">
            <a:extLst>
              <a:ext uri="{FF2B5EF4-FFF2-40B4-BE49-F238E27FC236}">
                <a16:creationId xmlns:a16="http://schemas.microsoft.com/office/drawing/2014/main" id="{07EBCDF1-E1EE-EBE0-4960-C7F0C90986FE}"/>
              </a:ext>
            </a:extLst>
          </p:cNvPr>
          <p:cNvSpPr/>
          <p:nvPr/>
        </p:nvSpPr>
        <p:spPr>
          <a:xfrm>
            <a:off x="6263640" y="1508760"/>
            <a:ext cx="5074560" cy="1554120"/>
          </a:xfrm>
          <a:prstGeom prst="roundRect">
            <a:avLst>
              <a:gd name="adj" fmla="val 4706"/>
            </a:avLst>
          </a:prstGeom>
          <a:solidFill>
            <a:srgbClr val="FFFFFF"/>
          </a:solidFill>
          <a:ln w="13970">
            <a:solidFill>
              <a:srgbClr val="233A77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 11">
            <a:extLst>
              <a:ext uri="{FF2B5EF4-FFF2-40B4-BE49-F238E27FC236}">
                <a16:creationId xmlns:a16="http://schemas.microsoft.com/office/drawing/2014/main" id="{E3539C8C-DE98-930E-96DA-883651E765FC}"/>
              </a:ext>
            </a:extLst>
          </p:cNvPr>
          <p:cNvSpPr/>
          <p:nvPr/>
        </p:nvSpPr>
        <p:spPr>
          <a:xfrm>
            <a:off x="6428160" y="1636920"/>
            <a:ext cx="474552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233A77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Why India?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Text 12">
            <a:extLst>
              <a:ext uri="{FF2B5EF4-FFF2-40B4-BE49-F238E27FC236}">
                <a16:creationId xmlns:a16="http://schemas.microsoft.com/office/drawing/2014/main" id="{F7D215B8-3063-0232-DDF2-2DB3618DC65F}"/>
              </a:ext>
            </a:extLst>
          </p:cNvPr>
          <p:cNvSpPr/>
          <p:nvPr/>
        </p:nvSpPr>
        <p:spPr>
          <a:xfrm>
            <a:off x="6428160" y="1947600"/>
            <a:ext cx="4745520" cy="10054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India offers a rapidly developing AI-enabled digital banking context, but evidence on AI competencies and customer outcomes remains limited.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Shape 13">
            <a:extLst>
              <a:ext uri="{FF2B5EF4-FFF2-40B4-BE49-F238E27FC236}">
                <a16:creationId xmlns:a16="http://schemas.microsoft.com/office/drawing/2014/main" id="{EE469544-7F8C-2581-7EA4-DABA50A995B0}"/>
              </a:ext>
            </a:extLst>
          </p:cNvPr>
          <p:cNvSpPr/>
          <p:nvPr/>
        </p:nvSpPr>
        <p:spPr>
          <a:xfrm>
            <a:off x="1005840" y="4160520"/>
            <a:ext cx="10149480" cy="785880"/>
          </a:xfrm>
          <a:prstGeom prst="roundRect">
            <a:avLst>
              <a:gd name="adj" fmla="val 9302"/>
            </a:avLst>
          </a:prstGeom>
          <a:solidFill>
            <a:srgbClr val="FFF8EC"/>
          </a:solidFill>
          <a:ln w="12700">
            <a:solidFill>
              <a:srgbClr val="B85543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 14">
            <a:extLst>
              <a:ext uri="{FF2B5EF4-FFF2-40B4-BE49-F238E27FC236}">
                <a16:creationId xmlns:a16="http://schemas.microsoft.com/office/drawing/2014/main" id="{A24BE35F-FBE0-67AE-2890-D7B99BBA4DB3}"/>
              </a:ext>
            </a:extLst>
          </p:cNvPr>
          <p:cNvSpPr/>
          <p:nvPr/>
        </p:nvSpPr>
        <p:spPr>
          <a:xfrm>
            <a:off x="1234440" y="4434840"/>
            <a:ext cx="96922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Short answer: the topic was chosen because it is timely, contextually relevant and more original than repeating traditional digital banking adoption variables.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Text 15">
            <a:extLst>
              <a:ext uri="{FF2B5EF4-FFF2-40B4-BE49-F238E27FC236}">
                <a16:creationId xmlns:a16="http://schemas.microsoft.com/office/drawing/2014/main" id="{C712357A-F206-048C-3803-A52865B3CE24}"/>
              </a:ext>
            </a:extLst>
          </p:cNvPr>
          <p:cNvSpPr/>
          <p:nvPr/>
        </p:nvSpPr>
        <p:spPr>
          <a:xfrm>
            <a:off x="567000" y="6501240"/>
            <a:ext cx="3108600" cy="145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endParaRPr lang="en-US" sz="68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Text 16">
            <a:extLst>
              <a:ext uri="{FF2B5EF4-FFF2-40B4-BE49-F238E27FC236}">
                <a16:creationId xmlns:a16="http://schemas.microsoft.com/office/drawing/2014/main" id="{8F3AA2BC-BF41-610E-5F14-AA73620E57BE}"/>
              </a:ext>
            </a:extLst>
          </p:cNvPr>
          <p:cNvSpPr/>
          <p:nvPr/>
        </p:nvSpPr>
        <p:spPr>
          <a:xfrm>
            <a:off x="5349240" y="6492240"/>
            <a:ext cx="544032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i="1" u="none" strike="noStrike" dirty="0">
                <a:solidFill>
                  <a:srgbClr val="334155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(Davis, 1989; Lee et al., 2023; Lee and Zhou, 2026).</a:t>
            </a: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7" name="Text 17">
            <a:extLst>
              <a:ext uri="{FF2B5EF4-FFF2-40B4-BE49-F238E27FC236}">
                <a16:creationId xmlns:a16="http://schemas.microsoft.com/office/drawing/2014/main" id="{98F520AA-BC48-8732-EEE9-ED53B69964DA}"/>
              </a:ext>
            </a:extLst>
          </p:cNvPr>
          <p:cNvSpPr/>
          <p:nvPr/>
        </p:nvSpPr>
        <p:spPr>
          <a:xfrm>
            <a:off x="11292840" y="6473880"/>
            <a:ext cx="4384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15</a:t>
            </a: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29114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>
            <a:extLst>
              <a:ext uri="{FF2B5EF4-FFF2-40B4-BE49-F238E27FC236}">
                <a16:creationId xmlns:a16="http://schemas.microsoft.com/office/drawing/2014/main" id="{3FC988AB-FD7D-418A-B5CA-C828B97CFA02}"/>
              </a:ext>
            </a:extLst>
          </p:cNvPr>
          <p:cNvSpPr/>
          <p:nvPr/>
        </p:nvSpPr>
        <p:spPr>
          <a:xfrm>
            <a:off x="0" y="0"/>
            <a:ext cx="12191400" cy="6857640"/>
          </a:xfrm>
          <a:prstGeom prst="rect">
            <a:avLst/>
          </a:prstGeom>
          <a:solidFill>
            <a:srgbClr val="FBF7EF"/>
          </a:solidFill>
          <a:ln w="12700">
            <a:solidFill>
              <a:srgbClr val="FBF7EF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hape 1">
            <a:extLst>
              <a:ext uri="{FF2B5EF4-FFF2-40B4-BE49-F238E27FC236}">
                <a16:creationId xmlns:a16="http://schemas.microsoft.com/office/drawing/2014/main" id="{801982D9-E2A2-4C5F-BF3A-E70C05364234}"/>
              </a:ext>
            </a:extLst>
          </p:cNvPr>
          <p:cNvSpPr/>
          <p:nvPr/>
        </p:nvSpPr>
        <p:spPr>
          <a:xfrm>
            <a:off x="201240" y="0"/>
            <a:ext cx="11990160" cy="91080"/>
          </a:xfrm>
          <a:prstGeom prst="rect">
            <a:avLst/>
          </a:prstGeom>
          <a:solidFill>
            <a:srgbClr val="E6A23C"/>
          </a:solidFill>
          <a:ln w="12700">
            <a:solidFill>
              <a:srgbClr val="E6A23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hape 2">
            <a:extLst>
              <a:ext uri="{FF2B5EF4-FFF2-40B4-BE49-F238E27FC236}">
                <a16:creationId xmlns:a16="http://schemas.microsoft.com/office/drawing/2014/main" id="{8F2AEF7C-03C7-D86F-67C0-C5DBBD08A8E8}"/>
              </a:ext>
            </a:extLst>
          </p:cNvPr>
          <p:cNvSpPr/>
          <p:nvPr/>
        </p:nvSpPr>
        <p:spPr>
          <a:xfrm>
            <a:off x="0" y="0"/>
            <a:ext cx="200880" cy="6857640"/>
          </a:xfrm>
          <a:prstGeom prst="rect">
            <a:avLst/>
          </a:prstGeom>
          <a:solidFill>
            <a:srgbClr val="12264A"/>
          </a:solidFill>
          <a:ln w="12700">
            <a:solidFill>
              <a:srgbClr val="12264A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Shape 3">
            <a:extLst>
              <a:ext uri="{FF2B5EF4-FFF2-40B4-BE49-F238E27FC236}">
                <a16:creationId xmlns:a16="http://schemas.microsoft.com/office/drawing/2014/main" id="{2DEB8110-04AD-D546-7288-3B13B409266F}"/>
              </a:ext>
            </a:extLst>
          </p:cNvPr>
          <p:cNvSpPr/>
          <p:nvPr/>
        </p:nvSpPr>
        <p:spPr>
          <a:xfrm>
            <a:off x="502920" y="6364080"/>
            <a:ext cx="11155680" cy="360"/>
          </a:xfrm>
          <a:prstGeom prst="line">
            <a:avLst/>
          </a:prstGeom>
          <a:ln w="7620">
            <a:solidFill>
              <a:srgbClr val="D7CBB7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4">
            <a:extLst>
              <a:ext uri="{FF2B5EF4-FFF2-40B4-BE49-F238E27FC236}">
                <a16:creationId xmlns:a16="http://schemas.microsoft.com/office/drawing/2014/main" id="{4A4C17AC-1A2D-1AFF-D2B6-D723DDB92C61}"/>
              </a:ext>
            </a:extLst>
          </p:cNvPr>
          <p:cNvSpPr/>
          <p:nvPr/>
        </p:nvSpPr>
        <p:spPr>
          <a:xfrm>
            <a:off x="567000" y="347400"/>
            <a:ext cx="8137800" cy="411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ea typeface="Aptos Display"/>
                <a:cs typeface="Times New Roman" panose="02020603050405020304" pitchFamily="18" charset="0"/>
              </a:rPr>
              <a:t>BACKUP: Defending Paradigm and Methodology</a:t>
            </a:r>
            <a:endParaRPr lang="en-US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5">
            <a:extLst>
              <a:ext uri="{FF2B5EF4-FFF2-40B4-BE49-F238E27FC236}">
                <a16:creationId xmlns:a16="http://schemas.microsoft.com/office/drawing/2014/main" id="{7A2C28B7-031E-0340-74EB-350713541A4F}"/>
              </a:ext>
            </a:extLst>
          </p:cNvPr>
          <p:cNvSpPr/>
          <p:nvPr/>
        </p:nvSpPr>
        <p:spPr>
          <a:xfrm>
            <a:off x="585360" y="804600"/>
            <a:ext cx="868644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endParaRPr lang="en-US" sz="95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Shape 6">
            <a:extLst>
              <a:ext uri="{FF2B5EF4-FFF2-40B4-BE49-F238E27FC236}">
                <a16:creationId xmlns:a16="http://schemas.microsoft.com/office/drawing/2014/main" id="{E3C09439-56FF-D86C-9A57-4598DECD75F8}"/>
              </a:ext>
            </a:extLst>
          </p:cNvPr>
          <p:cNvSpPr/>
          <p:nvPr/>
        </p:nvSpPr>
        <p:spPr>
          <a:xfrm>
            <a:off x="566640" y="1097280"/>
            <a:ext cx="10927080" cy="360"/>
          </a:xfrm>
          <a:prstGeom prst="line">
            <a:avLst/>
          </a:prstGeom>
          <a:ln w="17780">
            <a:solidFill>
              <a:srgbClr val="E6A23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Shape 7">
            <a:extLst>
              <a:ext uri="{FF2B5EF4-FFF2-40B4-BE49-F238E27FC236}">
                <a16:creationId xmlns:a16="http://schemas.microsoft.com/office/drawing/2014/main" id="{865D968A-73A1-C98C-F67D-C75157802864}"/>
              </a:ext>
            </a:extLst>
          </p:cNvPr>
          <p:cNvSpPr/>
          <p:nvPr/>
        </p:nvSpPr>
        <p:spPr>
          <a:xfrm>
            <a:off x="777240" y="1920240"/>
            <a:ext cx="2422800" cy="1508400"/>
          </a:xfrm>
          <a:prstGeom prst="roundRect">
            <a:avLst>
              <a:gd name="adj" fmla="val 4848"/>
            </a:avLst>
          </a:prstGeom>
          <a:solidFill>
            <a:srgbClr val="FFFFFF"/>
          </a:solidFill>
          <a:ln w="13970">
            <a:solidFill>
              <a:srgbClr val="233A77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 8">
            <a:extLst>
              <a:ext uri="{FF2B5EF4-FFF2-40B4-BE49-F238E27FC236}">
                <a16:creationId xmlns:a16="http://schemas.microsoft.com/office/drawing/2014/main" id="{00F0AB23-3A38-C112-9214-9CF8A4EB5F9E}"/>
              </a:ext>
            </a:extLst>
          </p:cNvPr>
          <p:cNvSpPr/>
          <p:nvPr/>
        </p:nvSpPr>
        <p:spPr>
          <a:xfrm>
            <a:off x="941760" y="2048400"/>
            <a:ext cx="209376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233A77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Philosophy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 9">
            <a:extLst>
              <a:ext uri="{FF2B5EF4-FFF2-40B4-BE49-F238E27FC236}">
                <a16:creationId xmlns:a16="http://schemas.microsoft.com/office/drawing/2014/main" id="{DD3C8AC4-5613-E635-354A-6C631AA4F028}"/>
              </a:ext>
            </a:extLst>
          </p:cNvPr>
          <p:cNvSpPr/>
          <p:nvPr/>
        </p:nvSpPr>
        <p:spPr>
          <a:xfrm>
            <a:off x="941760" y="2359080"/>
            <a:ext cx="2093760" cy="959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Positivism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Objective measurement of relationships between variables.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Shape 10">
            <a:extLst>
              <a:ext uri="{FF2B5EF4-FFF2-40B4-BE49-F238E27FC236}">
                <a16:creationId xmlns:a16="http://schemas.microsoft.com/office/drawing/2014/main" id="{48A91C71-2744-214A-1D38-2E3B9E63DFDC}"/>
              </a:ext>
            </a:extLst>
          </p:cNvPr>
          <p:cNvSpPr/>
          <p:nvPr/>
        </p:nvSpPr>
        <p:spPr>
          <a:xfrm>
            <a:off x="3630240" y="1920240"/>
            <a:ext cx="2422800" cy="1508400"/>
          </a:xfrm>
          <a:prstGeom prst="roundRect">
            <a:avLst>
              <a:gd name="adj" fmla="val 4848"/>
            </a:avLst>
          </a:prstGeom>
          <a:solidFill>
            <a:srgbClr val="FFFFFF"/>
          </a:solidFill>
          <a:ln w="13970">
            <a:solidFill>
              <a:srgbClr val="233A77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 11">
            <a:extLst>
              <a:ext uri="{FF2B5EF4-FFF2-40B4-BE49-F238E27FC236}">
                <a16:creationId xmlns:a16="http://schemas.microsoft.com/office/drawing/2014/main" id="{ABCAC311-D491-01DE-2CEB-E208C6193DCA}"/>
              </a:ext>
            </a:extLst>
          </p:cNvPr>
          <p:cNvSpPr/>
          <p:nvPr/>
        </p:nvSpPr>
        <p:spPr>
          <a:xfrm>
            <a:off x="3794760" y="2048400"/>
            <a:ext cx="209376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233A77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Approach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Text 12">
            <a:extLst>
              <a:ext uri="{FF2B5EF4-FFF2-40B4-BE49-F238E27FC236}">
                <a16:creationId xmlns:a16="http://schemas.microsoft.com/office/drawing/2014/main" id="{3D999EF9-ED04-5EFA-A89C-56B577D3886C}"/>
              </a:ext>
            </a:extLst>
          </p:cNvPr>
          <p:cNvSpPr/>
          <p:nvPr/>
        </p:nvSpPr>
        <p:spPr>
          <a:xfrm>
            <a:off x="3794760" y="2359080"/>
            <a:ext cx="2093760" cy="959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Deductive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Begins with literature-informed relationships and moves towards empirical testing.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Shape 13">
            <a:extLst>
              <a:ext uri="{FF2B5EF4-FFF2-40B4-BE49-F238E27FC236}">
                <a16:creationId xmlns:a16="http://schemas.microsoft.com/office/drawing/2014/main" id="{1A2A49DD-3344-12A0-16C9-00690DEE4AB7}"/>
              </a:ext>
            </a:extLst>
          </p:cNvPr>
          <p:cNvSpPr/>
          <p:nvPr/>
        </p:nvSpPr>
        <p:spPr>
          <a:xfrm>
            <a:off x="6483240" y="1920240"/>
            <a:ext cx="2422800" cy="1508400"/>
          </a:xfrm>
          <a:prstGeom prst="roundRect">
            <a:avLst>
              <a:gd name="adj" fmla="val 4848"/>
            </a:avLst>
          </a:prstGeom>
          <a:solidFill>
            <a:srgbClr val="FFFFFF"/>
          </a:solidFill>
          <a:ln w="13970">
            <a:solidFill>
              <a:srgbClr val="2D7D62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 14">
            <a:extLst>
              <a:ext uri="{FF2B5EF4-FFF2-40B4-BE49-F238E27FC236}">
                <a16:creationId xmlns:a16="http://schemas.microsoft.com/office/drawing/2014/main" id="{6A054F70-5370-A15A-4CFF-A836EF2075CC}"/>
              </a:ext>
            </a:extLst>
          </p:cNvPr>
          <p:cNvSpPr/>
          <p:nvPr/>
        </p:nvSpPr>
        <p:spPr>
          <a:xfrm>
            <a:off x="6647760" y="2048400"/>
            <a:ext cx="209376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2D7D62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Methodology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Text 15">
            <a:extLst>
              <a:ext uri="{FF2B5EF4-FFF2-40B4-BE49-F238E27FC236}">
                <a16:creationId xmlns:a16="http://schemas.microsoft.com/office/drawing/2014/main" id="{559E9227-06FA-7EC9-32FB-A410F0B6B974}"/>
              </a:ext>
            </a:extLst>
          </p:cNvPr>
          <p:cNvSpPr/>
          <p:nvPr/>
        </p:nvSpPr>
        <p:spPr>
          <a:xfrm>
            <a:off x="6647760" y="2359080"/>
            <a:ext cx="2093760" cy="959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Quantitative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Uses structured survey data to support statistical analysis.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Shape 16">
            <a:extLst>
              <a:ext uri="{FF2B5EF4-FFF2-40B4-BE49-F238E27FC236}">
                <a16:creationId xmlns:a16="http://schemas.microsoft.com/office/drawing/2014/main" id="{EFA9D6DF-02DE-363E-AB2D-362A0661974E}"/>
              </a:ext>
            </a:extLst>
          </p:cNvPr>
          <p:cNvSpPr/>
          <p:nvPr/>
        </p:nvSpPr>
        <p:spPr>
          <a:xfrm>
            <a:off x="9335880" y="1920240"/>
            <a:ext cx="2422800" cy="1508400"/>
          </a:xfrm>
          <a:prstGeom prst="roundRect">
            <a:avLst>
              <a:gd name="adj" fmla="val 4848"/>
            </a:avLst>
          </a:prstGeom>
          <a:solidFill>
            <a:srgbClr val="FFFFFF"/>
          </a:solidFill>
          <a:ln w="13970">
            <a:solidFill>
              <a:srgbClr val="E6A23C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7" name="Text 17">
            <a:extLst>
              <a:ext uri="{FF2B5EF4-FFF2-40B4-BE49-F238E27FC236}">
                <a16:creationId xmlns:a16="http://schemas.microsoft.com/office/drawing/2014/main" id="{E77767A1-7AEE-EFA2-857B-90387DE1EF71}"/>
              </a:ext>
            </a:extLst>
          </p:cNvPr>
          <p:cNvSpPr/>
          <p:nvPr/>
        </p:nvSpPr>
        <p:spPr>
          <a:xfrm>
            <a:off x="9500760" y="2048400"/>
            <a:ext cx="209376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E6A23C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Analysis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" name="Text 18">
            <a:extLst>
              <a:ext uri="{FF2B5EF4-FFF2-40B4-BE49-F238E27FC236}">
                <a16:creationId xmlns:a16="http://schemas.microsoft.com/office/drawing/2014/main" id="{BB622A16-5C2F-0797-E5DA-F2F655FC7782}"/>
              </a:ext>
            </a:extLst>
          </p:cNvPr>
          <p:cNvSpPr/>
          <p:nvPr/>
        </p:nvSpPr>
        <p:spPr>
          <a:xfrm>
            <a:off x="9500760" y="2359080"/>
            <a:ext cx="2093760" cy="959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SPSS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Allows relationships among variables to be examined systematically.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" name="Text 19">
            <a:extLst>
              <a:ext uri="{FF2B5EF4-FFF2-40B4-BE49-F238E27FC236}">
                <a16:creationId xmlns:a16="http://schemas.microsoft.com/office/drawing/2014/main" id="{5F285450-9A63-B3A8-5F27-A67409615BB3}"/>
              </a:ext>
            </a:extLst>
          </p:cNvPr>
          <p:cNvSpPr/>
          <p:nvPr/>
        </p:nvSpPr>
        <p:spPr>
          <a:xfrm>
            <a:off x="1051560" y="4827960"/>
            <a:ext cx="1005804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Coherence is the main defense: the philosophical position, approach, method and analysis are internally aligned.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3" name="Text 20">
            <a:extLst>
              <a:ext uri="{FF2B5EF4-FFF2-40B4-BE49-F238E27FC236}">
                <a16:creationId xmlns:a16="http://schemas.microsoft.com/office/drawing/2014/main" id="{6B8E333D-EDD5-DB85-6D37-14061948B411}"/>
              </a:ext>
            </a:extLst>
          </p:cNvPr>
          <p:cNvSpPr/>
          <p:nvPr/>
        </p:nvSpPr>
        <p:spPr>
          <a:xfrm>
            <a:off x="567000" y="6501240"/>
            <a:ext cx="3108600" cy="145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endParaRPr lang="en-US" sz="68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5" name="Text 21">
            <a:extLst>
              <a:ext uri="{FF2B5EF4-FFF2-40B4-BE49-F238E27FC236}">
                <a16:creationId xmlns:a16="http://schemas.microsoft.com/office/drawing/2014/main" id="{6F737874-147B-629D-153A-C0D40B053D05}"/>
              </a:ext>
            </a:extLst>
          </p:cNvPr>
          <p:cNvSpPr/>
          <p:nvPr/>
        </p:nvSpPr>
        <p:spPr>
          <a:xfrm>
            <a:off x="5349240" y="6492240"/>
            <a:ext cx="544032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i="1" u="none" strike="noStrike" dirty="0">
                <a:solidFill>
                  <a:srgbClr val="334155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(Crotty, 1998; Saunders, Lewis and Thornhill, 2023).</a:t>
            </a: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7" name="Text 22">
            <a:extLst>
              <a:ext uri="{FF2B5EF4-FFF2-40B4-BE49-F238E27FC236}">
                <a16:creationId xmlns:a16="http://schemas.microsoft.com/office/drawing/2014/main" id="{CB443703-DBA4-8BA9-A5BA-B62FEC1608BD}"/>
              </a:ext>
            </a:extLst>
          </p:cNvPr>
          <p:cNvSpPr/>
          <p:nvPr/>
        </p:nvSpPr>
        <p:spPr>
          <a:xfrm>
            <a:off x="11292840" y="6473880"/>
            <a:ext cx="4384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16</a:t>
            </a: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88956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>
            <a:extLst>
              <a:ext uri="{FF2B5EF4-FFF2-40B4-BE49-F238E27FC236}">
                <a16:creationId xmlns:a16="http://schemas.microsoft.com/office/drawing/2014/main" id="{FABF3FFB-64A9-2988-3364-9FC8D0FFE49B}"/>
              </a:ext>
            </a:extLst>
          </p:cNvPr>
          <p:cNvSpPr/>
          <p:nvPr/>
        </p:nvSpPr>
        <p:spPr>
          <a:xfrm>
            <a:off x="0" y="0"/>
            <a:ext cx="12191400" cy="6857640"/>
          </a:xfrm>
          <a:prstGeom prst="rect">
            <a:avLst/>
          </a:prstGeom>
          <a:solidFill>
            <a:srgbClr val="FBF7EF"/>
          </a:solidFill>
          <a:ln w="12700">
            <a:solidFill>
              <a:srgbClr val="FBF7EF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hape 1">
            <a:extLst>
              <a:ext uri="{FF2B5EF4-FFF2-40B4-BE49-F238E27FC236}">
                <a16:creationId xmlns:a16="http://schemas.microsoft.com/office/drawing/2014/main" id="{1ECC9B0F-FA82-9831-E76C-A4EDF9D6D62A}"/>
              </a:ext>
            </a:extLst>
          </p:cNvPr>
          <p:cNvSpPr/>
          <p:nvPr/>
        </p:nvSpPr>
        <p:spPr>
          <a:xfrm>
            <a:off x="201240" y="0"/>
            <a:ext cx="11990160" cy="91080"/>
          </a:xfrm>
          <a:prstGeom prst="rect">
            <a:avLst/>
          </a:prstGeom>
          <a:solidFill>
            <a:srgbClr val="674A8B"/>
          </a:solidFill>
          <a:ln w="12700">
            <a:solidFill>
              <a:srgbClr val="674A8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hape 2">
            <a:extLst>
              <a:ext uri="{FF2B5EF4-FFF2-40B4-BE49-F238E27FC236}">
                <a16:creationId xmlns:a16="http://schemas.microsoft.com/office/drawing/2014/main" id="{AB040BC2-6FF9-9213-AED5-6E913A28F5D5}"/>
              </a:ext>
            </a:extLst>
          </p:cNvPr>
          <p:cNvSpPr/>
          <p:nvPr/>
        </p:nvSpPr>
        <p:spPr>
          <a:xfrm>
            <a:off x="0" y="0"/>
            <a:ext cx="200880" cy="6857640"/>
          </a:xfrm>
          <a:prstGeom prst="rect">
            <a:avLst/>
          </a:prstGeom>
          <a:solidFill>
            <a:srgbClr val="12264A"/>
          </a:solidFill>
          <a:ln w="12700">
            <a:solidFill>
              <a:srgbClr val="12264A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Shape 3">
            <a:extLst>
              <a:ext uri="{FF2B5EF4-FFF2-40B4-BE49-F238E27FC236}">
                <a16:creationId xmlns:a16="http://schemas.microsoft.com/office/drawing/2014/main" id="{B8A21B3C-8ED4-6933-DA1B-BE3FEC55DD7F}"/>
              </a:ext>
            </a:extLst>
          </p:cNvPr>
          <p:cNvSpPr/>
          <p:nvPr/>
        </p:nvSpPr>
        <p:spPr>
          <a:xfrm>
            <a:off x="502920" y="6364080"/>
            <a:ext cx="11155680" cy="360"/>
          </a:xfrm>
          <a:prstGeom prst="line">
            <a:avLst/>
          </a:prstGeom>
          <a:ln w="7620">
            <a:solidFill>
              <a:srgbClr val="D7CBB7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4">
            <a:extLst>
              <a:ext uri="{FF2B5EF4-FFF2-40B4-BE49-F238E27FC236}">
                <a16:creationId xmlns:a16="http://schemas.microsoft.com/office/drawing/2014/main" id="{E60D38FD-313E-5BE5-D976-AC751F5D9508}"/>
              </a:ext>
            </a:extLst>
          </p:cNvPr>
          <p:cNvSpPr/>
          <p:nvPr/>
        </p:nvSpPr>
        <p:spPr>
          <a:xfrm>
            <a:off x="567000" y="347400"/>
            <a:ext cx="8137800" cy="411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ea typeface="Aptos Display"/>
                <a:cs typeface="Times New Roman" panose="02020603050405020304" pitchFamily="18" charset="0"/>
              </a:rPr>
              <a:t>BACKUP: Anticipated Limitations and Response</a:t>
            </a:r>
            <a:endParaRPr lang="en-US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5">
            <a:extLst>
              <a:ext uri="{FF2B5EF4-FFF2-40B4-BE49-F238E27FC236}">
                <a16:creationId xmlns:a16="http://schemas.microsoft.com/office/drawing/2014/main" id="{41F66C19-15C3-3624-B615-1AC0DE1FBA67}"/>
              </a:ext>
            </a:extLst>
          </p:cNvPr>
          <p:cNvSpPr/>
          <p:nvPr/>
        </p:nvSpPr>
        <p:spPr>
          <a:xfrm>
            <a:off x="585360" y="804600"/>
            <a:ext cx="868644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endParaRPr lang="en-US" sz="95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Shape 6">
            <a:extLst>
              <a:ext uri="{FF2B5EF4-FFF2-40B4-BE49-F238E27FC236}">
                <a16:creationId xmlns:a16="http://schemas.microsoft.com/office/drawing/2014/main" id="{3F49CD1E-59F6-BBC2-B55B-9AB855A02B28}"/>
              </a:ext>
            </a:extLst>
          </p:cNvPr>
          <p:cNvSpPr/>
          <p:nvPr/>
        </p:nvSpPr>
        <p:spPr>
          <a:xfrm>
            <a:off x="566640" y="1097280"/>
            <a:ext cx="10927080" cy="360"/>
          </a:xfrm>
          <a:prstGeom prst="line">
            <a:avLst/>
          </a:prstGeom>
          <a:ln w="17780">
            <a:solidFill>
              <a:srgbClr val="674A8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 anchorCtr="1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Shape 7">
            <a:extLst>
              <a:ext uri="{FF2B5EF4-FFF2-40B4-BE49-F238E27FC236}">
                <a16:creationId xmlns:a16="http://schemas.microsoft.com/office/drawing/2014/main" id="{B9660D6D-B750-9FD8-D377-7EA03E89121A}"/>
              </a:ext>
            </a:extLst>
          </p:cNvPr>
          <p:cNvSpPr/>
          <p:nvPr/>
        </p:nvSpPr>
        <p:spPr>
          <a:xfrm>
            <a:off x="822960" y="1417320"/>
            <a:ext cx="3337200" cy="1919880"/>
          </a:xfrm>
          <a:prstGeom prst="roundRect">
            <a:avLst>
              <a:gd name="adj" fmla="val 3810"/>
            </a:avLst>
          </a:prstGeom>
          <a:solidFill>
            <a:srgbClr val="FFFFFF"/>
          </a:solidFill>
          <a:ln w="13970">
            <a:solidFill>
              <a:srgbClr val="B85543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 8">
            <a:extLst>
              <a:ext uri="{FF2B5EF4-FFF2-40B4-BE49-F238E27FC236}">
                <a16:creationId xmlns:a16="http://schemas.microsoft.com/office/drawing/2014/main" id="{F28D06A6-8B5A-A557-CFA2-C91CAC498DB9}"/>
              </a:ext>
            </a:extLst>
          </p:cNvPr>
          <p:cNvSpPr/>
          <p:nvPr/>
        </p:nvSpPr>
        <p:spPr>
          <a:xfrm>
            <a:off x="987480" y="1545480"/>
            <a:ext cx="300816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B85543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Possible Limitation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 9">
            <a:extLst>
              <a:ext uri="{FF2B5EF4-FFF2-40B4-BE49-F238E27FC236}">
                <a16:creationId xmlns:a16="http://schemas.microsoft.com/office/drawing/2014/main" id="{5829D55E-741A-8D48-15CB-0D1E46B5A47B}"/>
              </a:ext>
            </a:extLst>
          </p:cNvPr>
          <p:cNvSpPr/>
          <p:nvPr/>
        </p:nvSpPr>
        <p:spPr>
          <a:xfrm>
            <a:off x="987480" y="1856160"/>
            <a:ext cx="3008160" cy="1371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rmAutofit/>
          </a:bodyPr>
          <a:lstStyle/>
          <a:p>
            <a:pPr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Convenience sampling may limit </a:t>
            </a: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generalisability </a:t>
            </a: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across the wider Indian banking population.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Shape 10">
            <a:extLst>
              <a:ext uri="{FF2B5EF4-FFF2-40B4-BE49-F238E27FC236}">
                <a16:creationId xmlns:a16="http://schemas.microsoft.com/office/drawing/2014/main" id="{06443A53-B86F-0C80-9C22-0D6DEF2977A4}"/>
              </a:ext>
            </a:extLst>
          </p:cNvPr>
          <p:cNvSpPr/>
          <p:nvPr/>
        </p:nvSpPr>
        <p:spPr>
          <a:xfrm>
            <a:off x="4434840" y="1417320"/>
            <a:ext cx="3337200" cy="1919880"/>
          </a:xfrm>
          <a:prstGeom prst="roundRect">
            <a:avLst>
              <a:gd name="adj" fmla="val 3810"/>
            </a:avLst>
          </a:prstGeom>
          <a:solidFill>
            <a:srgbClr val="FFFFFF"/>
          </a:solidFill>
          <a:ln w="13970">
            <a:solidFill>
              <a:srgbClr val="233A77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 11">
            <a:extLst>
              <a:ext uri="{FF2B5EF4-FFF2-40B4-BE49-F238E27FC236}">
                <a16:creationId xmlns:a16="http://schemas.microsoft.com/office/drawing/2014/main" id="{CE8A9FEF-09EF-09A6-1D6C-B167CF29910C}"/>
              </a:ext>
            </a:extLst>
          </p:cNvPr>
          <p:cNvSpPr/>
          <p:nvPr/>
        </p:nvSpPr>
        <p:spPr>
          <a:xfrm>
            <a:off x="4599360" y="1545480"/>
            <a:ext cx="300816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233A77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Planned Response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Text 12">
            <a:extLst>
              <a:ext uri="{FF2B5EF4-FFF2-40B4-BE49-F238E27FC236}">
                <a16:creationId xmlns:a16="http://schemas.microsoft.com/office/drawing/2014/main" id="{6CCDC7E2-CA09-1B16-2EEA-B93395D15916}"/>
              </a:ext>
            </a:extLst>
          </p:cNvPr>
          <p:cNvSpPr/>
          <p:nvPr/>
        </p:nvSpPr>
        <p:spPr>
          <a:xfrm>
            <a:off x="4599360" y="1856160"/>
            <a:ext cx="3008160" cy="1371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Define clear inclusion criteria, collect sufficient responses and report limitations transparently.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Shape 13">
            <a:extLst>
              <a:ext uri="{FF2B5EF4-FFF2-40B4-BE49-F238E27FC236}">
                <a16:creationId xmlns:a16="http://schemas.microsoft.com/office/drawing/2014/main" id="{1E3AB5F6-EC83-3E1E-E5E2-852DB5BE64A8}"/>
              </a:ext>
            </a:extLst>
          </p:cNvPr>
          <p:cNvSpPr/>
          <p:nvPr/>
        </p:nvSpPr>
        <p:spPr>
          <a:xfrm>
            <a:off x="8046720" y="1417320"/>
            <a:ext cx="3337200" cy="1919880"/>
          </a:xfrm>
          <a:prstGeom prst="roundRect">
            <a:avLst>
              <a:gd name="adj" fmla="val 3810"/>
            </a:avLst>
          </a:prstGeom>
          <a:solidFill>
            <a:srgbClr val="FFFFFF"/>
          </a:solidFill>
          <a:ln w="13970">
            <a:solidFill>
              <a:srgbClr val="2D7D62"/>
            </a:solidFill>
            <a:round/>
          </a:ln>
          <a:effectLst>
            <a:outerShdw blurRad="12600" dist="50402" dir="2700000" algn="bl" rotWithShape="0">
              <a:srgbClr val="000000">
                <a:alpha val="9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 14">
            <a:extLst>
              <a:ext uri="{FF2B5EF4-FFF2-40B4-BE49-F238E27FC236}">
                <a16:creationId xmlns:a16="http://schemas.microsoft.com/office/drawing/2014/main" id="{FD0C07E0-503C-61D9-283B-E4A631585751}"/>
              </a:ext>
            </a:extLst>
          </p:cNvPr>
          <p:cNvSpPr/>
          <p:nvPr/>
        </p:nvSpPr>
        <p:spPr>
          <a:xfrm>
            <a:off x="8211240" y="1545480"/>
            <a:ext cx="300816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2D7D62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Research Quality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Text 15">
            <a:extLst>
              <a:ext uri="{FF2B5EF4-FFF2-40B4-BE49-F238E27FC236}">
                <a16:creationId xmlns:a16="http://schemas.microsoft.com/office/drawing/2014/main" id="{7E4046F3-10B3-1523-C902-17E618154D35}"/>
              </a:ext>
            </a:extLst>
          </p:cNvPr>
          <p:cNvSpPr/>
          <p:nvPr/>
        </p:nvSpPr>
        <p:spPr>
          <a:xfrm>
            <a:off x="8211240" y="1856160"/>
            <a:ext cx="3008160" cy="1371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0" tIns="360" rIns="360" bIns="360" anchor="ctr">
            <a:normAutofit/>
          </a:bodyPr>
          <a:lstStyle/>
          <a:p>
            <a:pPr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Use </a:t>
            </a: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standardised questionnaire design, </a:t>
            </a:r>
            <a:r>
              <a:rPr lang="en-US" sz="1400" b="0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ethical approval, and systematic statistical analysis.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Shape 16">
            <a:extLst>
              <a:ext uri="{FF2B5EF4-FFF2-40B4-BE49-F238E27FC236}">
                <a16:creationId xmlns:a16="http://schemas.microsoft.com/office/drawing/2014/main" id="{4EA73A52-4A33-67C6-B690-06EBFE9873A1}"/>
              </a:ext>
            </a:extLst>
          </p:cNvPr>
          <p:cNvSpPr/>
          <p:nvPr/>
        </p:nvSpPr>
        <p:spPr>
          <a:xfrm>
            <a:off x="914400" y="4389120"/>
            <a:ext cx="10332360" cy="712800"/>
          </a:xfrm>
          <a:prstGeom prst="roundRect">
            <a:avLst>
              <a:gd name="adj" fmla="val 10256"/>
            </a:avLst>
          </a:prstGeom>
          <a:solidFill>
            <a:srgbClr val="EEE8F7"/>
          </a:solidFill>
          <a:ln w="12700">
            <a:solidFill>
              <a:srgbClr val="674A8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7" name="Text 17">
            <a:extLst>
              <a:ext uri="{FF2B5EF4-FFF2-40B4-BE49-F238E27FC236}">
                <a16:creationId xmlns:a16="http://schemas.microsoft.com/office/drawing/2014/main" id="{265FFAB5-F00D-0CD6-4CD2-CBE8BADA8969}"/>
              </a:ext>
            </a:extLst>
          </p:cNvPr>
          <p:cNvSpPr/>
          <p:nvPr/>
        </p:nvSpPr>
        <p:spPr>
          <a:xfrm>
            <a:off x="1170360" y="4645080"/>
            <a:ext cx="985680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1" u="none" strike="noStrike" dirty="0">
                <a:solidFill>
                  <a:srgbClr val="18203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The purpose of the proposed study is to create a rigorous and feasible foundation for the full doctoral research.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" name="Text 18">
            <a:extLst>
              <a:ext uri="{FF2B5EF4-FFF2-40B4-BE49-F238E27FC236}">
                <a16:creationId xmlns:a16="http://schemas.microsoft.com/office/drawing/2014/main" id="{B4D98571-9536-8BC7-E3BA-6F75E4383C8D}"/>
              </a:ext>
            </a:extLst>
          </p:cNvPr>
          <p:cNvSpPr/>
          <p:nvPr/>
        </p:nvSpPr>
        <p:spPr>
          <a:xfrm>
            <a:off x="567000" y="6501240"/>
            <a:ext cx="3108600" cy="145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" name="Text 19">
            <a:extLst>
              <a:ext uri="{FF2B5EF4-FFF2-40B4-BE49-F238E27FC236}">
                <a16:creationId xmlns:a16="http://schemas.microsoft.com/office/drawing/2014/main" id="{ED39C4B1-AEF8-2CE2-EB75-10A9A8A3A576}"/>
              </a:ext>
            </a:extLst>
          </p:cNvPr>
          <p:cNvSpPr/>
          <p:nvPr/>
        </p:nvSpPr>
        <p:spPr>
          <a:xfrm>
            <a:off x="5349240" y="6492240"/>
            <a:ext cx="544032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i="1" u="none" strike="noStrike" dirty="0">
                <a:solidFill>
                  <a:srgbClr val="334155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(Saunders, Lewis and Thornhill, 2023).</a:t>
            </a: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3" name="Text 20">
            <a:extLst>
              <a:ext uri="{FF2B5EF4-FFF2-40B4-BE49-F238E27FC236}">
                <a16:creationId xmlns:a16="http://schemas.microsoft.com/office/drawing/2014/main" id="{6EC689FB-0AC0-7238-4703-7B806C2FC737}"/>
              </a:ext>
            </a:extLst>
          </p:cNvPr>
          <p:cNvSpPr/>
          <p:nvPr/>
        </p:nvSpPr>
        <p:spPr>
          <a:xfrm>
            <a:off x="11292840" y="6473880"/>
            <a:ext cx="4384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u="none" strike="noStrike" dirty="0">
                <a:solidFill>
                  <a:srgbClr val="6B7280"/>
                </a:solidFill>
                <a:effectLst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17</a:t>
            </a:r>
            <a:endParaRPr lang="en-US" sz="900" b="0" u="none" strike="noStrike" dirty="0">
              <a:solidFill>
                <a:srgbClr val="000000"/>
              </a:solidFill>
              <a:effectLst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35622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317</TotalTime>
  <Words>3776</Words>
  <Application>Microsoft Office PowerPoint</Application>
  <PresentationFormat>Widescreen</PresentationFormat>
  <Paragraphs>377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Aptos</vt:lpstr>
      <vt:lpstr>Aptos Display</vt:lpstr>
      <vt:lpstr>Arial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Nikunj Panchal</dc:creator>
  <cp:lastModifiedBy>Nikunj Panchal</cp:lastModifiedBy>
  <cp:revision>138</cp:revision>
  <dcterms:created xsi:type="dcterms:W3CDTF">2026-08-06T17:10:26Z</dcterms:created>
  <dcterms:modified xsi:type="dcterms:W3CDTF">2026-08-08T12:43:13Z</dcterms:modified>
</cp:coreProperties>
</file>