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 id="2147483754" r:id="rId20"/>
  </p:sldMasterIdLst>
  <p:notesMasterIdLst>
    <p:notesMasterId r:id="rId35"/>
  </p:notesMasterIdLst>
  <p:sldIdLst>
    <p:sldId id="256" r:id="rId21"/>
    <p:sldId id="257" r:id="rId22"/>
    <p:sldId id="786" r:id="rId23"/>
    <p:sldId id="791" r:id="rId24"/>
    <p:sldId id="258" r:id="rId25"/>
    <p:sldId id="259" r:id="rId26"/>
    <p:sldId id="260" r:id="rId27"/>
    <p:sldId id="261" r:id="rId28"/>
    <p:sldId id="787" r:id="rId29"/>
    <p:sldId id="263" r:id="rId30"/>
    <p:sldId id="266" r:id="rId31"/>
    <p:sldId id="267" r:id="rId32"/>
    <p:sldId id="790" r:id="rId33"/>
    <p:sldId id="789"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F8805D-E007-4ABD-8780-A087E5E4EABD}" v="15" dt="2023-02-06T13:27:38.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76074" autoAdjust="0"/>
  </p:normalViewPr>
  <p:slideViewPr>
    <p:cSldViewPr snapToGrid="0" snapToObjects="1">
      <p:cViewPr varScale="1">
        <p:scale>
          <a:sx n="83" d="100"/>
          <a:sy n="83" d="100"/>
        </p:scale>
        <p:origin x="234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tableStyles" Target="tableStyles.xml"/><Relationship Id="rId21" Type="http://schemas.openxmlformats.org/officeDocument/2006/relationships/slide" Target="slides/slide1.xml"/><Relationship Id="rId34" Type="http://schemas.openxmlformats.org/officeDocument/2006/relationships/slide" Target="slides/slide14.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Cumberpatch" userId="26be0fef-c072-4e25-9d83-9a24e4f46a7e" providerId="ADAL" clId="{E8DD402A-80CA-4B21-AADD-92B0FA6FA337}"/>
    <pc:docChg chg="modSld">
      <pc:chgData name="Ffion Cumberpatch" userId="26be0fef-c072-4e25-9d83-9a24e4f46a7e" providerId="ADAL" clId="{E8DD402A-80CA-4B21-AADD-92B0FA6FA337}" dt="2022-10-07T13:28:53.220" v="53" actId="20577"/>
      <pc:docMkLst>
        <pc:docMk/>
      </pc:docMkLst>
      <pc:sldChg chg="modSp mod">
        <pc:chgData name="Ffion Cumberpatch" userId="26be0fef-c072-4e25-9d83-9a24e4f46a7e" providerId="ADAL" clId="{E8DD402A-80CA-4B21-AADD-92B0FA6FA337}" dt="2022-10-07T12:48:15.769" v="21" actId="20577"/>
        <pc:sldMkLst>
          <pc:docMk/>
          <pc:sldMk cId="1519413100" sldId="265"/>
        </pc:sldMkLst>
        <pc:spChg chg="mod">
          <ac:chgData name="Ffion Cumberpatch" userId="26be0fef-c072-4e25-9d83-9a24e4f46a7e" providerId="ADAL" clId="{E8DD402A-80CA-4B21-AADD-92B0FA6FA337}" dt="2022-10-07T12:48:15.769" v="21" actId="20577"/>
          <ac:spMkLst>
            <pc:docMk/>
            <pc:sldMk cId="1519413100" sldId="265"/>
            <ac:spMk id="3" creationId="{38B2980A-67BC-0100-FBE1-54CE1C396943}"/>
          </ac:spMkLst>
        </pc:spChg>
      </pc:sldChg>
      <pc:sldChg chg="modSp mod">
        <pc:chgData name="Ffion Cumberpatch" userId="26be0fef-c072-4e25-9d83-9a24e4f46a7e" providerId="ADAL" clId="{E8DD402A-80CA-4B21-AADD-92B0FA6FA337}" dt="2022-10-07T12:57:23.180" v="51" actId="20577"/>
        <pc:sldMkLst>
          <pc:docMk/>
          <pc:sldMk cId="1689316349" sldId="269"/>
        </pc:sldMkLst>
        <pc:spChg chg="mod">
          <ac:chgData name="Ffion Cumberpatch" userId="26be0fef-c072-4e25-9d83-9a24e4f46a7e" providerId="ADAL" clId="{E8DD402A-80CA-4B21-AADD-92B0FA6FA337}" dt="2022-10-07T12:57:23.180" v="51" actId="20577"/>
          <ac:spMkLst>
            <pc:docMk/>
            <pc:sldMk cId="1689316349" sldId="269"/>
            <ac:spMk id="3" creationId="{38B2980A-67BC-0100-FBE1-54CE1C396943}"/>
          </ac:spMkLst>
        </pc:spChg>
      </pc:sldChg>
      <pc:sldChg chg="modNotesTx">
        <pc:chgData name="Ffion Cumberpatch" userId="26be0fef-c072-4e25-9d83-9a24e4f46a7e" providerId="ADAL" clId="{E8DD402A-80CA-4B21-AADD-92B0FA6FA337}" dt="2022-10-07T13:28:45.433" v="52" actId="20577"/>
        <pc:sldMkLst>
          <pc:docMk/>
          <pc:sldMk cId="1406147023" sldId="315"/>
        </pc:sldMkLst>
      </pc:sldChg>
      <pc:sldChg chg="modNotesTx">
        <pc:chgData name="Ffion Cumberpatch" userId="26be0fef-c072-4e25-9d83-9a24e4f46a7e" providerId="ADAL" clId="{E8DD402A-80CA-4B21-AADD-92B0FA6FA337}" dt="2022-10-07T13:28:53.220" v="53" actId="20577"/>
        <pc:sldMkLst>
          <pc:docMk/>
          <pc:sldMk cId="1246214482" sldId="787"/>
        </pc:sldMkLst>
      </pc:sldChg>
    </pc:docChg>
  </pc:docChgLst>
  <pc:docChgLst>
    <pc:chgData name="Christopher Wilkin" userId="10363294-769d-46d1-9962-1839b2820248" providerId="ADAL" clId="{825F685A-C533-4B78-86B1-3F961C85150C}"/>
    <pc:docChg chg="addSld modSld">
      <pc:chgData name="Christopher Wilkin" userId="10363294-769d-46d1-9962-1839b2820248" providerId="ADAL" clId="{825F685A-C533-4B78-86B1-3F961C85150C}" dt="2023-01-05T14:15:30.609" v="34" actId="2711"/>
      <pc:docMkLst>
        <pc:docMk/>
      </pc:docMkLst>
      <pc:sldChg chg="modSp mod">
        <pc:chgData name="Christopher Wilkin" userId="10363294-769d-46d1-9962-1839b2820248" providerId="ADAL" clId="{825F685A-C533-4B78-86B1-3F961C85150C}" dt="2023-01-05T14:15:30.609" v="34" actId="2711"/>
        <pc:sldMkLst>
          <pc:docMk/>
          <pc:sldMk cId="1406147023" sldId="315"/>
        </pc:sldMkLst>
        <pc:spChg chg="mod">
          <ac:chgData name="Christopher Wilkin" userId="10363294-769d-46d1-9962-1839b2820248" providerId="ADAL" clId="{825F685A-C533-4B78-86B1-3F961C85150C}" dt="2023-01-05T14:15:30.609" v="34" actId="2711"/>
          <ac:spMkLst>
            <pc:docMk/>
            <pc:sldMk cId="1406147023" sldId="315"/>
            <ac:spMk id="4" creationId="{25986108-C905-4774-BF3A-4E652F4E1660}"/>
          </ac:spMkLst>
        </pc:spChg>
        <pc:spChg chg="mod">
          <ac:chgData name="Christopher Wilkin" userId="10363294-769d-46d1-9962-1839b2820248" providerId="ADAL" clId="{825F685A-C533-4B78-86B1-3F961C85150C}" dt="2023-01-05T14:15:08.576" v="4" actId="1076"/>
          <ac:spMkLst>
            <pc:docMk/>
            <pc:sldMk cId="1406147023" sldId="315"/>
            <ac:spMk id="6" creationId="{C6816831-2150-F7DA-2233-1402B3D09199}"/>
          </ac:spMkLst>
        </pc:spChg>
        <pc:picChg chg="mod">
          <ac:chgData name="Christopher Wilkin" userId="10363294-769d-46d1-9962-1839b2820248" providerId="ADAL" clId="{825F685A-C533-4B78-86B1-3F961C85150C}" dt="2023-01-05T14:15:08.576" v="4" actId="1076"/>
          <ac:picMkLst>
            <pc:docMk/>
            <pc:sldMk cId="1406147023" sldId="315"/>
            <ac:picMk id="3" creationId="{95D58876-2FB9-8B8F-698C-C54166C55902}"/>
          </ac:picMkLst>
        </pc:picChg>
      </pc:sldChg>
      <pc:sldChg chg="addSp delSp modSp new mod">
        <pc:chgData name="Christopher Wilkin" userId="10363294-769d-46d1-9962-1839b2820248" providerId="ADAL" clId="{825F685A-C533-4B78-86B1-3F961C85150C}" dt="2023-01-05T14:14:58.231" v="3"/>
        <pc:sldMkLst>
          <pc:docMk/>
          <pc:sldMk cId="2686803645" sldId="791"/>
        </pc:sldMkLst>
        <pc:spChg chg="add del mod">
          <ac:chgData name="Christopher Wilkin" userId="10363294-769d-46d1-9962-1839b2820248" providerId="ADAL" clId="{825F685A-C533-4B78-86B1-3F961C85150C}" dt="2023-01-05T14:14:58.231" v="3"/>
          <ac:spMkLst>
            <pc:docMk/>
            <pc:sldMk cId="2686803645" sldId="791"/>
            <ac:spMk id="2" creationId="{A019F109-F7ED-780E-DFD2-39C83F449294}"/>
          </ac:spMkLst>
        </pc:spChg>
      </pc:sldChg>
    </pc:docChg>
  </pc:docChgLst>
  <pc:docChgLst>
    <pc:chgData name="Christopher Wilkin" userId="10363294-769d-46d1-9962-1839b2820248" providerId="ADAL" clId="{28F8805D-E007-4ABD-8780-A087E5E4EABD}"/>
    <pc:docChg chg="custSel addSld delSld modSld sldOrd">
      <pc:chgData name="Christopher Wilkin" userId="10363294-769d-46d1-9962-1839b2820248" providerId="ADAL" clId="{28F8805D-E007-4ABD-8780-A087E5E4EABD}" dt="2023-02-06T14:51:47.752" v="235" actId="20577"/>
      <pc:docMkLst>
        <pc:docMk/>
      </pc:docMkLst>
      <pc:sldChg chg="modSp mod">
        <pc:chgData name="Christopher Wilkin" userId="10363294-769d-46d1-9962-1839b2820248" providerId="ADAL" clId="{28F8805D-E007-4ABD-8780-A087E5E4EABD}" dt="2023-02-06T12:50:35.473" v="33" actId="20577"/>
        <pc:sldMkLst>
          <pc:docMk/>
          <pc:sldMk cId="1370600217" sldId="257"/>
        </pc:sldMkLst>
        <pc:spChg chg="mod">
          <ac:chgData name="Christopher Wilkin" userId="10363294-769d-46d1-9962-1839b2820248" providerId="ADAL" clId="{28F8805D-E007-4ABD-8780-A087E5E4EABD}" dt="2023-02-06T12:50:35.473" v="33" actId="20577"/>
          <ac:spMkLst>
            <pc:docMk/>
            <pc:sldMk cId="1370600217" sldId="257"/>
            <ac:spMk id="2" creationId="{A6E9004F-BFD6-4ADC-A0B5-89A9E2C7C48E}"/>
          </ac:spMkLst>
        </pc:spChg>
      </pc:sldChg>
      <pc:sldChg chg="addSp modSp mod">
        <pc:chgData name="Christopher Wilkin" userId="10363294-769d-46d1-9962-1839b2820248" providerId="ADAL" clId="{28F8805D-E007-4ABD-8780-A087E5E4EABD}" dt="2023-02-06T13:25:19.789" v="162" actId="1076"/>
        <pc:sldMkLst>
          <pc:docMk/>
          <pc:sldMk cId="1051247395" sldId="260"/>
        </pc:sldMkLst>
        <pc:spChg chg="mod">
          <ac:chgData name="Christopher Wilkin" userId="10363294-769d-46d1-9962-1839b2820248" providerId="ADAL" clId="{28F8805D-E007-4ABD-8780-A087E5E4EABD}" dt="2023-02-06T12:51:17.117" v="35" actId="20577"/>
          <ac:spMkLst>
            <pc:docMk/>
            <pc:sldMk cId="1051247395" sldId="260"/>
            <ac:spMk id="3" creationId="{EA922C1E-6AC7-B4F6-07FB-DE0889E968DF}"/>
          </ac:spMkLst>
        </pc:spChg>
        <pc:spChg chg="add mod">
          <ac:chgData name="Christopher Wilkin" userId="10363294-769d-46d1-9962-1839b2820248" providerId="ADAL" clId="{28F8805D-E007-4ABD-8780-A087E5E4EABD}" dt="2023-02-06T13:25:19.789" v="162" actId="1076"/>
          <ac:spMkLst>
            <pc:docMk/>
            <pc:sldMk cId="1051247395" sldId="260"/>
            <ac:spMk id="6" creationId="{3A9D3335-A5D2-08D6-CFD0-3FE8B717CED7}"/>
          </ac:spMkLst>
        </pc:spChg>
        <pc:graphicFrameChg chg="add mod modGraphic">
          <ac:chgData name="Christopher Wilkin" userId="10363294-769d-46d1-9962-1839b2820248" providerId="ADAL" clId="{28F8805D-E007-4ABD-8780-A087E5E4EABD}" dt="2023-02-06T13:19:33.786" v="68" actId="255"/>
          <ac:graphicFrameMkLst>
            <pc:docMk/>
            <pc:sldMk cId="1051247395" sldId="260"/>
            <ac:graphicFrameMk id="4" creationId="{24BD884C-D849-DC1B-169A-8F8A681E63FA}"/>
          </ac:graphicFrameMkLst>
        </pc:graphicFrameChg>
      </pc:sldChg>
      <pc:sldChg chg="addSp modSp mod">
        <pc:chgData name="Christopher Wilkin" userId="10363294-769d-46d1-9962-1839b2820248" providerId="ADAL" clId="{28F8805D-E007-4ABD-8780-A087E5E4EABD}" dt="2023-02-06T13:27:52.843" v="186" actId="14100"/>
        <pc:sldMkLst>
          <pc:docMk/>
          <pc:sldMk cId="2095217768" sldId="261"/>
        </pc:sldMkLst>
        <pc:spChg chg="mod">
          <ac:chgData name="Christopher Wilkin" userId="10363294-769d-46d1-9962-1839b2820248" providerId="ADAL" clId="{28F8805D-E007-4ABD-8780-A087E5E4EABD}" dt="2023-02-06T13:14:51.682" v="39" actId="20577"/>
          <ac:spMkLst>
            <pc:docMk/>
            <pc:sldMk cId="2095217768" sldId="261"/>
            <ac:spMk id="2" creationId="{5F68AE3B-2FA8-4BC4-6396-545C8D63BADC}"/>
          </ac:spMkLst>
        </pc:spChg>
        <pc:spChg chg="mod">
          <ac:chgData name="Christopher Wilkin" userId="10363294-769d-46d1-9962-1839b2820248" providerId="ADAL" clId="{28F8805D-E007-4ABD-8780-A087E5E4EABD}" dt="2023-02-06T12:51:21.834" v="36" actId="20577"/>
          <ac:spMkLst>
            <pc:docMk/>
            <pc:sldMk cId="2095217768" sldId="261"/>
            <ac:spMk id="3" creationId="{EA922C1E-6AC7-B4F6-07FB-DE0889E968DF}"/>
          </ac:spMkLst>
        </pc:spChg>
        <pc:spChg chg="add mod">
          <ac:chgData name="Christopher Wilkin" userId="10363294-769d-46d1-9962-1839b2820248" providerId="ADAL" clId="{28F8805D-E007-4ABD-8780-A087E5E4EABD}" dt="2023-02-06T13:27:35.367" v="181" actId="20577"/>
          <ac:spMkLst>
            <pc:docMk/>
            <pc:sldMk cId="2095217768" sldId="261"/>
            <ac:spMk id="5" creationId="{023F88C1-9FAB-9B0F-8965-C2EC4EF80CB4}"/>
          </ac:spMkLst>
        </pc:spChg>
        <pc:spChg chg="add mod">
          <ac:chgData name="Christopher Wilkin" userId="10363294-769d-46d1-9962-1839b2820248" providerId="ADAL" clId="{28F8805D-E007-4ABD-8780-A087E5E4EABD}" dt="2023-02-06T13:27:52.843" v="186" actId="14100"/>
          <ac:spMkLst>
            <pc:docMk/>
            <pc:sldMk cId="2095217768" sldId="261"/>
            <ac:spMk id="6" creationId="{F01F141E-447C-BC18-1424-9F0F978A5919}"/>
          </ac:spMkLst>
        </pc:spChg>
      </pc:sldChg>
      <pc:sldChg chg="modSp del mod">
        <pc:chgData name="Christopher Wilkin" userId="10363294-769d-46d1-9962-1839b2820248" providerId="ADAL" clId="{28F8805D-E007-4ABD-8780-A087E5E4EABD}" dt="2023-02-06T13:14:54.682" v="40" actId="47"/>
        <pc:sldMkLst>
          <pc:docMk/>
          <pc:sldMk cId="1236984509" sldId="262"/>
        </pc:sldMkLst>
        <pc:spChg chg="mod">
          <ac:chgData name="Christopher Wilkin" userId="10363294-769d-46d1-9962-1839b2820248" providerId="ADAL" clId="{28F8805D-E007-4ABD-8780-A087E5E4EABD}" dt="2023-02-06T13:14:32.217" v="37" actId="20577"/>
          <ac:spMkLst>
            <pc:docMk/>
            <pc:sldMk cId="1236984509" sldId="262"/>
            <ac:spMk id="3" creationId="{85AA2DEA-FD4F-858E-E890-57E301A6C0C4}"/>
          </ac:spMkLst>
        </pc:spChg>
      </pc:sldChg>
      <pc:sldChg chg="del">
        <pc:chgData name="Christopher Wilkin" userId="10363294-769d-46d1-9962-1839b2820248" providerId="ADAL" clId="{28F8805D-E007-4ABD-8780-A087E5E4EABD}" dt="2023-02-06T13:14:56.090" v="41" actId="47"/>
        <pc:sldMkLst>
          <pc:docMk/>
          <pc:sldMk cId="422041344" sldId="264"/>
        </pc:sldMkLst>
      </pc:sldChg>
      <pc:sldChg chg="del">
        <pc:chgData name="Christopher Wilkin" userId="10363294-769d-46d1-9962-1839b2820248" providerId="ADAL" clId="{28F8805D-E007-4ABD-8780-A087E5E4EABD}" dt="2023-02-06T13:14:57.298" v="42" actId="47"/>
        <pc:sldMkLst>
          <pc:docMk/>
          <pc:sldMk cId="1519413100" sldId="265"/>
        </pc:sldMkLst>
      </pc:sldChg>
      <pc:sldChg chg="addSp delSp modSp mod">
        <pc:chgData name="Christopher Wilkin" userId="10363294-769d-46d1-9962-1839b2820248" providerId="ADAL" clId="{28F8805D-E007-4ABD-8780-A087E5E4EABD}" dt="2023-02-06T13:26:37.928" v="174" actId="1076"/>
        <pc:sldMkLst>
          <pc:docMk/>
          <pc:sldMk cId="957839415" sldId="266"/>
        </pc:sldMkLst>
        <pc:spChg chg="add del mod">
          <ac:chgData name="Christopher Wilkin" userId="10363294-769d-46d1-9962-1839b2820248" providerId="ADAL" clId="{28F8805D-E007-4ABD-8780-A087E5E4EABD}" dt="2023-02-06T13:21:31.629" v="91"/>
          <ac:spMkLst>
            <pc:docMk/>
            <pc:sldMk cId="957839415" sldId="266"/>
            <ac:spMk id="3" creationId="{F7A585B6-BC0F-5102-8E16-FAC45E8FEAD0}"/>
          </ac:spMkLst>
        </pc:spChg>
        <pc:spChg chg="add del mod">
          <ac:chgData name="Christopher Wilkin" userId="10363294-769d-46d1-9962-1839b2820248" providerId="ADAL" clId="{28F8805D-E007-4ABD-8780-A087E5E4EABD}" dt="2023-02-06T13:22:07.916" v="98"/>
          <ac:spMkLst>
            <pc:docMk/>
            <pc:sldMk cId="957839415" sldId="266"/>
            <ac:spMk id="6" creationId="{6C5C3C8D-1CA5-4F1C-2795-9B7AAECB6085}"/>
          </ac:spMkLst>
        </pc:spChg>
        <pc:spChg chg="add mod">
          <ac:chgData name="Christopher Wilkin" userId="10363294-769d-46d1-9962-1839b2820248" providerId="ADAL" clId="{28F8805D-E007-4ABD-8780-A087E5E4EABD}" dt="2023-02-06T13:26:37.928" v="174" actId="1076"/>
          <ac:spMkLst>
            <pc:docMk/>
            <pc:sldMk cId="957839415" sldId="266"/>
            <ac:spMk id="9" creationId="{B58F85BC-3572-8D6F-9C05-F275A2B935C7}"/>
          </ac:spMkLst>
        </pc:spChg>
        <pc:graphicFrameChg chg="add del mod modGraphic">
          <ac:chgData name="Christopher Wilkin" userId="10363294-769d-46d1-9962-1839b2820248" providerId="ADAL" clId="{28F8805D-E007-4ABD-8780-A087E5E4EABD}" dt="2023-02-06T13:22:06.323" v="97" actId="478"/>
          <ac:graphicFrameMkLst>
            <pc:docMk/>
            <pc:sldMk cId="957839415" sldId="266"/>
            <ac:graphicFrameMk id="4" creationId="{42C17572-1B7B-C6B9-F966-FABFD1647290}"/>
          </ac:graphicFrameMkLst>
        </pc:graphicFrameChg>
        <pc:graphicFrameChg chg="add mod modGraphic">
          <ac:chgData name="Christopher Wilkin" userId="10363294-769d-46d1-9962-1839b2820248" providerId="ADAL" clId="{28F8805D-E007-4ABD-8780-A087E5E4EABD}" dt="2023-02-06T13:26:21.320" v="170"/>
          <ac:graphicFrameMkLst>
            <pc:docMk/>
            <pc:sldMk cId="957839415" sldId="266"/>
            <ac:graphicFrameMk id="7" creationId="{AD80B088-D9A0-B759-BD1F-5E3079B62C4C}"/>
          </ac:graphicFrameMkLst>
        </pc:graphicFrameChg>
      </pc:sldChg>
      <pc:sldChg chg="addSp modSp mod">
        <pc:chgData name="Christopher Wilkin" userId="10363294-769d-46d1-9962-1839b2820248" providerId="ADAL" clId="{28F8805D-E007-4ABD-8780-A087E5E4EABD}" dt="2023-02-06T13:27:21.202" v="179" actId="255"/>
        <pc:sldMkLst>
          <pc:docMk/>
          <pc:sldMk cId="4182187244" sldId="267"/>
        </pc:sldMkLst>
        <pc:spChg chg="mod">
          <ac:chgData name="Christopher Wilkin" userId="10363294-769d-46d1-9962-1839b2820248" providerId="ADAL" clId="{28F8805D-E007-4ABD-8780-A087E5E4EABD}" dt="2023-02-06T13:23:32.191" v="115" actId="255"/>
          <ac:spMkLst>
            <pc:docMk/>
            <pc:sldMk cId="4182187244" sldId="267"/>
            <ac:spMk id="3" creationId="{F7A585B6-BC0F-5102-8E16-FAC45E8FEAD0}"/>
          </ac:spMkLst>
        </pc:spChg>
        <pc:spChg chg="add mod">
          <ac:chgData name="Christopher Wilkin" userId="10363294-769d-46d1-9962-1839b2820248" providerId="ADAL" clId="{28F8805D-E007-4ABD-8780-A087E5E4EABD}" dt="2023-02-06T13:27:21.202" v="179" actId="255"/>
          <ac:spMkLst>
            <pc:docMk/>
            <pc:sldMk cId="4182187244" sldId="267"/>
            <ac:spMk id="5" creationId="{35CF608F-8827-FB4B-8348-C43F8F88E1D4}"/>
          </ac:spMkLst>
        </pc:spChg>
      </pc:sldChg>
      <pc:sldChg chg="del">
        <pc:chgData name="Christopher Wilkin" userId="10363294-769d-46d1-9962-1839b2820248" providerId="ADAL" clId="{28F8805D-E007-4ABD-8780-A087E5E4EABD}" dt="2023-02-06T13:20:51.056" v="83" actId="47"/>
        <pc:sldMkLst>
          <pc:docMk/>
          <pc:sldMk cId="2613585008" sldId="268"/>
        </pc:sldMkLst>
      </pc:sldChg>
      <pc:sldChg chg="del">
        <pc:chgData name="Christopher Wilkin" userId="10363294-769d-46d1-9962-1839b2820248" providerId="ADAL" clId="{28F8805D-E007-4ABD-8780-A087E5E4EABD}" dt="2023-02-06T13:20:52.152" v="84" actId="47"/>
        <pc:sldMkLst>
          <pc:docMk/>
          <pc:sldMk cId="1689316349" sldId="269"/>
        </pc:sldMkLst>
      </pc:sldChg>
      <pc:sldChg chg="del">
        <pc:chgData name="Christopher Wilkin" userId="10363294-769d-46d1-9962-1839b2820248" providerId="ADAL" clId="{28F8805D-E007-4ABD-8780-A087E5E4EABD}" dt="2023-02-06T13:15:08.824" v="43" actId="47"/>
        <pc:sldMkLst>
          <pc:docMk/>
          <pc:sldMk cId="1406147023" sldId="315"/>
        </pc:sldMkLst>
      </pc:sldChg>
      <pc:sldChg chg="addSp delSp modSp mod ord modNotesTx">
        <pc:chgData name="Christopher Wilkin" userId="10363294-769d-46d1-9962-1839b2820248" providerId="ADAL" clId="{28F8805D-E007-4ABD-8780-A087E5E4EABD}" dt="2023-02-06T14:51:47.752" v="235" actId="20577"/>
        <pc:sldMkLst>
          <pc:docMk/>
          <pc:sldMk cId="1194914403" sldId="786"/>
        </pc:sldMkLst>
        <pc:spChg chg="add mod">
          <ac:chgData name="Christopher Wilkin" userId="10363294-769d-46d1-9962-1839b2820248" providerId="ADAL" clId="{28F8805D-E007-4ABD-8780-A087E5E4EABD}" dt="2023-02-06T13:17:22.032" v="54" actId="1076"/>
          <ac:spMkLst>
            <pc:docMk/>
            <pc:sldMk cId="1194914403" sldId="786"/>
            <ac:spMk id="6" creationId="{23D354B4-37AD-FD46-A6AF-54A73DC0783E}"/>
          </ac:spMkLst>
        </pc:spChg>
        <pc:picChg chg="add mod">
          <ac:chgData name="Christopher Wilkin" userId="10363294-769d-46d1-9962-1839b2820248" providerId="ADAL" clId="{28F8805D-E007-4ABD-8780-A087E5E4EABD}" dt="2023-02-06T13:16:32.539" v="48" actId="1076"/>
          <ac:picMkLst>
            <pc:docMk/>
            <pc:sldMk cId="1194914403" sldId="786"/>
            <ac:picMk id="3" creationId="{57C87253-FCE8-3348-87E0-F810A9EADA6C}"/>
          </ac:picMkLst>
        </pc:picChg>
        <pc:picChg chg="del">
          <ac:chgData name="Christopher Wilkin" userId="10363294-769d-46d1-9962-1839b2820248" providerId="ADAL" clId="{28F8805D-E007-4ABD-8780-A087E5E4EABD}" dt="2023-02-06T13:16:29.626" v="46" actId="478"/>
          <ac:picMkLst>
            <pc:docMk/>
            <pc:sldMk cId="1194914403" sldId="786"/>
            <ac:picMk id="7" creationId="{D5DE0839-6DCA-5510-BEB6-8F03A512F456}"/>
          </ac:picMkLst>
        </pc:picChg>
      </pc:sldChg>
      <pc:sldChg chg="addSp delSp modSp mod">
        <pc:chgData name="Christopher Wilkin" userId="10363294-769d-46d1-9962-1839b2820248" providerId="ADAL" clId="{28F8805D-E007-4ABD-8780-A087E5E4EABD}" dt="2023-02-06T13:28:36.918" v="234" actId="20577"/>
        <pc:sldMkLst>
          <pc:docMk/>
          <pc:sldMk cId="4203704417" sldId="789"/>
        </pc:sldMkLst>
        <pc:spChg chg="del">
          <ac:chgData name="Christopher Wilkin" userId="10363294-769d-46d1-9962-1839b2820248" providerId="ADAL" clId="{28F8805D-E007-4ABD-8780-A087E5E4EABD}" dt="2023-02-06T13:28:13.741" v="187" actId="478"/>
          <ac:spMkLst>
            <pc:docMk/>
            <pc:sldMk cId="4203704417" sldId="789"/>
            <ac:spMk id="2" creationId="{A6E9004F-BFD6-4ADC-A0B5-89A9E2C7C48E}"/>
          </ac:spMkLst>
        </pc:spChg>
        <pc:spChg chg="add mod">
          <ac:chgData name="Christopher Wilkin" userId="10363294-769d-46d1-9962-1839b2820248" providerId="ADAL" clId="{28F8805D-E007-4ABD-8780-A087E5E4EABD}" dt="2023-02-06T13:28:36.918" v="234" actId="20577"/>
          <ac:spMkLst>
            <pc:docMk/>
            <pc:sldMk cId="4203704417" sldId="789"/>
            <ac:spMk id="4" creationId="{1E4A4E4C-14AE-E162-81E8-193365380273}"/>
          </ac:spMkLst>
        </pc:spChg>
      </pc:sldChg>
      <pc:sldChg chg="modSp mod">
        <pc:chgData name="Christopher Wilkin" userId="10363294-769d-46d1-9962-1839b2820248" providerId="ADAL" clId="{28F8805D-E007-4ABD-8780-A087E5E4EABD}" dt="2023-02-06T13:24:54.101" v="158" actId="207"/>
        <pc:sldMkLst>
          <pc:docMk/>
          <pc:sldMk cId="4128429265" sldId="790"/>
        </pc:sldMkLst>
        <pc:spChg chg="mod">
          <ac:chgData name="Christopher Wilkin" userId="10363294-769d-46d1-9962-1839b2820248" providerId="ADAL" clId="{28F8805D-E007-4ABD-8780-A087E5E4EABD}" dt="2023-02-06T13:24:54.101" v="158" actId="207"/>
          <ac:spMkLst>
            <pc:docMk/>
            <pc:sldMk cId="4128429265" sldId="790"/>
            <ac:spMk id="2" creationId="{193B5D7C-B50D-7BCB-1CCA-FECD9E2248A7}"/>
          </ac:spMkLst>
        </pc:spChg>
      </pc:sldChg>
      <pc:sldChg chg="addSp delSp modSp add mod">
        <pc:chgData name="Christopher Wilkin" userId="10363294-769d-46d1-9962-1839b2820248" providerId="ADAL" clId="{28F8805D-E007-4ABD-8780-A087E5E4EABD}" dt="2023-02-06T13:18:28.017" v="64" actId="1076"/>
        <pc:sldMkLst>
          <pc:docMk/>
          <pc:sldMk cId="2638000490" sldId="791"/>
        </pc:sldMkLst>
        <pc:spChg chg="mod ord">
          <ac:chgData name="Christopher Wilkin" userId="10363294-769d-46d1-9962-1839b2820248" providerId="ADAL" clId="{28F8805D-E007-4ABD-8780-A087E5E4EABD}" dt="2023-02-06T13:18:28.017" v="64" actId="1076"/>
          <ac:spMkLst>
            <pc:docMk/>
            <pc:sldMk cId="2638000490" sldId="791"/>
            <ac:spMk id="6" creationId="{23D354B4-37AD-FD46-A6AF-54A73DC0783E}"/>
          </ac:spMkLst>
        </pc:spChg>
        <pc:picChg chg="del">
          <ac:chgData name="Christopher Wilkin" userId="10363294-769d-46d1-9962-1839b2820248" providerId="ADAL" clId="{28F8805D-E007-4ABD-8780-A087E5E4EABD}" dt="2023-02-06T13:18:03.711" v="56" actId="478"/>
          <ac:picMkLst>
            <pc:docMk/>
            <pc:sldMk cId="2638000490" sldId="791"/>
            <ac:picMk id="3" creationId="{57C87253-FCE8-3348-87E0-F810A9EADA6C}"/>
          </ac:picMkLst>
        </pc:picChg>
        <pc:picChg chg="add mod">
          <ac:chgData name="Christopher Wilkin" userId="10363294-769d-46d1-9962-1839b2820248" providerId="ADAL" clId="{28F8805D-E007-4ABD-8780-A087E5E4EABD}" dt="2023-02-06T13:18:25.433" v="63" actId="1076"/>
          <ac:picMkLst>
            <pc:docMk/>
            <pc:sldMk cId="2638000490" sldId="791"/>
            <ac:picMk id="7" creationId="{C15D9702-E9A1-D2F0-EC7F-751C663D98A7}"/>
          </ac:picMkLst>
        </pc:picChg>
      </pc:sldChg>
      <pc:sldChg chg="del">
        <pc:chgData name="Christopher Wilkin" userId="10363294-769d-46d1-9962-1839b2820248" providerId="ADAL" clId="{28F8805D-E007-4ABD-8780-A087E5E4EABD}" dt="2023-02-06T12:51:01.549" v="34" actId="47"/>
        <pc:sldMkLst>
          <pc:docMk/>
          <pc:sldMk cId="2686803645" sldId="7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Step 3 – Log in with your student details (same as your student email)</a:t>
            </a:r>
          </a:p>
          <a:p>
            <a:r>
              <a:rPr lang="en-GB" dirty="0"/>
              <a:t>The partner to learning for this module is Moodle</a:t>
            </a:r>
          </a:p>
          <a:p>
            <a:r>
              <a:rPr lang="en-GB" dirty="0"/>
              <a:t>Your module Moodle Page will include the teaching material that will be delivered by your lecturer</a:t>
            </a:r>
          </a:p>
          <a:p>
            <a:r>
              <a:rPr lang="en-GB" dirty="0"/>
              <a:t>You will also find essential information to support you through the module.</a:t>
            </a:r>
          </a:p>
          <a:p>
            <a:r>
              <a:rPr lang="en-GB" dirty="0"/>
              <a:t>To access your learning material and be able to read announcements about the course, you will need to access the Module Moodle Page</a:t>
            </a:r>
          </a:p>
          <a:p>
            <a:endParaRPr lang="en-GB" dirty="0"/>
          </a:p>
          <a:p>
            <a:r>
              <a:rPr lang="en-GB" dirty="0"/>
              <a:t>To start with please access the Module Information tile, there you will find:</a:t>
            </a:r>
            <a:br>
              <a:rPr lang="en-GB" dirty="0"/>
            </a:br>
            <a:r>
              <a:rPr lang="en-GB" dirty="0"/>
              <a:t>. A welcome from the Module Lead</a:t>
            </a:r>
            <a:br>
              <a:rPr lang="en-GB" dirty="0"/>
            </a:br>
            <a:r>
              <a:rPr lang="en-GB" dirty="0"/>
              <a:t>. Information about your Lecturers</a:t>
            </a:r>
            <a:br>
              <a:rPr lang="en-GB" dirty="0"/>
            </a:br>
            <a:r>
              <a:rPr lang="en-GB" dirty="0"/>
              <a:t>. The Module Handbook</a:t>
            </a:r>
            <a:br>
              <a:rPr lang="en-GB" dirty="0"/>
            </a:br>
            <a:r>
              <a:rPr lang="en-GB" dirty="0"/>
              <a:t>. Contact details for your lecturer</a:t>
            </a:r>
            <a:br>
              <a:rPr lang="en-GB" dirty="0"/>
            </a:br>
            <a:r>
              <a:rPr lang="en-GB" dirty="0"/>
              <a:t>. Assignment information</a:t>
            </a:r>
            <a:br>
              <a:rPr lang="en-GB" dirty="0"/>
            </a:br>
            <a:r>
              <a:rPr lang="en-GB" dirty="0"/>
              <a:t>. Online resource list</a:t>
            </a:r>
            <a:br>
              <a:rPr lang="en-GB" dirty="0"/>
            </a:br>
            <a:r>
              <a:rPr lang="en-GB" dirty="0"/>
              <a:t>. &amp; Announcements section</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6291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Step 3 – Log in with your student details (same as your student email) and select the Food &amp; Beverage Operations Teams Tile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dirty="0"/>
              <a:t>The partner to learning for this module is Moodle</a:t>
            </a:r>
          </a:p>
          <a:p>
            <a:r>
              <a:rPr lang="en-GB" dirty="0"/>
              <a:t>Your module Moodle Page will include the teaching material that will be delivered by your lecturer</a:t>
            </a:r>
          </a:p>
          <a:p>
            <a:r>
              <a:rPr lang="en-GB" dirty="0"/>
              <a:t>You will also find essential information to support you through the module.</a:t>
            </a:r>
          </a:p>
          <a:p>
            <a:r>
              <a:rPr lang="en-GB" dirty="0"/>
              <a:t>To access your learning material and be able to read announcements about the course, you will need to access the Module Moodle Page</a:t>
            </a:r>
          </a:p>
          <a:p>
            <a:endParaRPr lang="en-GB" dirty="0"/>
          </a:p>
          <a:p>
            <a:r>
              <a:rPr lang="en-GB" dirty="0"/>
              <a:t>To start with please access the Module Information tile, there you will find:</a:t>
            </a:r>
            <a:br>
              <a:rPr lang="en-GB" dirty="0"/>
            </a:br>
            <a:r>
              <a:rPr lang="en-GB" dirty="0"/>
              <a:t>. A welcome from the Module Lead</a:t>
            </a:r>
            <a:br>
              <a:rPr lang="en-GB" dirty="0"/>
            </a:br>
            <a:r>
              <a:rPr lang="en-GB" dirty="0"/>
              <a:t>. Information about your Lecturers</a:t>
            </a:r>
            <a:br>
              <a:rPr lang="en-GB" dirty="0"/>
            </a:br>
            <a:r>
              <a:rPr lang="en-GB" dirty="0"/>
              <a:t>. The Module Handbook</a:t>
            </a:r>
            <a:br>
              <a:rPr lang="en-GB" dirty="0"/>
            </a:br>
            <a:r>
              <a:rPr lang="en-GB" dirty="0"/>
              <a:t>. Contact details for your lecturer</a:t>
            </a:r>
            <a:br>
              <a:rPr lang="en-GB" dirty="0"/>
            </a:br>
            <a:r>
              <a:rPr lang="en-GB" dirty="0"/>
              <a:t>. Assignment information</a:t>
            </a:r>
            <a:br>
              <a:rPr lang="en-GB" dirty="0"/>
            </a:br>
            <a:r>
              <a:rPr lang="en-GB" dirty="0"/>
              <a:t>. Online resource list</a:t>
            </a:r>
            <a:br>
              <a:rPr lang="en-GB" dirty="0"/>
            </a:br>
            <a:r>
              <a:rPr lang="en-GB" dirty="0"/>
              <a:t>. &amp; Announcements section</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866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1419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1179313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06/02/2023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361540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3.xml"/><Relationship Id="rId1" Type="http://schemas.openxmlformats.org/officeDocument/2006/relationships/slideLayout" Target="../slideLayouts/slideLayout62.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287436558"/>
      </p:ext>
    </p:extLst>
  </p:cSld>
  <p:clrMap bg1="lt1" tx1="dk1" bg2="lt2" tx2="dk2" accent1="accent1" accent2="accent2" accent3="accent3" accent4="accent4" accent5="accent5" accent6="accent6" hlink="hlink" folHlink="folHlink"/>
  <p:sldLayoutIdLst>
    <p:sldLayoutId id="2147483755" r:id="rId1"/>
    <p:sldLayoutId id="214748375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63.xml"/><Relationship Id="rId5" Type="http://schemas.openxmlformats.org/officeDocument/2006/relationships/image" Target="../media/image26.png"/><Relationship Id="rId4" Type="http://schemas.openxmlformats.org/officeDocument/2006/relationships/hyperlink" Target="http://blog.ncce.or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63.xml"/><Relationship Id="rId5" Type="http://schemas.openxmlformats.org/officeDocument/2006/relationships/image" Target="../media/image27.png"/><Relationship Id="rId4" Type="http://schemas.openxmlformats.org/officeDocument/2006/relationships/hyperlink" Target="http://blog.ncce.org/"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63.xml"/><Relationship Id="rId5" Type="http://schemas.openxmlformats.org/officeDocument/2006/relationships/hyperlink" Target="http://blog.ncce.org/" TargetMode="Externa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84285" y="1516008"/>
            <a:ext cx="4291129" cy="3607785"/>
          </a:xfrm>
        </p:spPr>
        <p:txBody>
          <a:bodyPr/>
          <a:lstStyle/>
          <a:p>
            <a:r>
              <a:rPr lang="en-GB" sz="2400" b="1" dirty="0"/>
              <a:t>(BMIH4005)</a:t>
            </a:r>
            <a:br>
              <a:rPr lang="en-GB" sz="2400" dirty="0"/>
            </a:br>
            <a:br>
              <a:rPr lang="en-GB" sz="2400" dirty="0"/>
            </a:br>
            <a:br>
              <a:rPr lang="en-GB" sz="2400" dirty="0"/>
            </a:br>
            <a:r>
              <a:rPr lang="en-GB" sz="2400" u="sng" dirty="0"/>
              <a:t>Reworks and Resits</a:t>
            </a:r>
            <a:br>
              <a:rPr lang="en-GB" sz="2400" dirty="0"/>
            </a:br>
            <a:br>
              <a:rPr lang="en-GB" sz="2400" dirty="0"/>
            </a:br>
            <a:br>
              <a:rPr lang="en-GB" sz="2400" dirty="0"/>
            </a:br>
            <a:r>
              <a:rPr lang="en-GB" sz="2400" dirty="0"/>
              <a:t>Module Lead: </a:t>
            </a:r>
            <a:br>
              <a:rPr lang="en-GB" sz="2400" dirty="0"/>
            </a:br>
            <a:r>
              <a:rPr lang="en-GB" sz="2400" dirty="0"/>
              <a:t>Chris Wilkin</a:t>
            </a:r>
            <a:br>
              <a:rPr lang="en-GB" sz="2400" dirty="0"/>
            </a:br>
            <a:r>
              <a:rPr lang="en-GB" sz="2400" dirty="0"/>
              <a:t>C.Wilkin@uwtsd.ac.uk</a:t>
            </a:r>
          </a:p>
        </p:txBody>
      </p:sp>
    </p:spTree>
    <p:extLst>
      <p:ext uri="{BB962C8B-B14F-4D97-AF65-F5344CB8AC3E}">
        <p14:creationId xmlns:p14="http://schemas.microsoft.com/office/powerpoint/2010/main" val="1370600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986108-C905-4774-BF3A-4E652F4E1660}"/>
              </a:ext>
            </a:extLst>
          </p:cNvPr>
          <p:cNvSpPr txBox="1">
            <a:spLocks/>
          </p:cNvSpPr>
          <p:nvPr/>
        </p:nvSpPr>
        <p:spPr>
          <a:xfrm>
            <a:off x="4024481" y="-167633"/>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a:ln>
                  <a:noFill/>
                </a:ln>
                <a:solidFill>
                  <a:sysClr val="window" lastClr="FFFFFF"/>
                </a:solidFill>
                <a:effectLst>
                  <a:outerShdw blurRad="38100" dist="38100" dir="2700000" algn="tl">
                    <a:srgbClr val="000000">
                      <a:alpha val="43137"/>
                    </a:srgbClr>
                  </a:outerShdw>
                </a:effectLst>
                <a:uLnTx/>
                <a:uFillTx/>
                <a:latin typeface="Aharoni" panose="02010803020104030203" pitchFamily="2" charset="-79"/>
                <a:ea typeface="+mj-ea"/>
                <a:cs typeface="Aharoni" panose="02010803020104030203" pitchFamily="2" charset="-79"/>
              </a:rPr>
              <a:t>Moodle</a:t>
            </a:r>
          </a:p>
        </p:txBody>
      </p:sp>
      <p:pic>
        <p:nvPicPr>
          <p:cNvPr id="5" name="Picture 4" descr="Icon&#10;&#10;Description automatically generated">
            <a:extLst>
              <a:ext uri="{FF2B5EF4-FFF2-40B4-BE49-F238E27FC236}">
                <a16:creationId xmlns:a16="http://schemas.microsoft.com/office/drawing/2014/main" id="{E9F666D3-FBC4-4458-B5FE-885B0297FF0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6283" y="4993515"/>
            <a:ext cx="2328825" cy="1560313"/>
          </a:xfrm>
          <a:prstGeom prst="rect">
            <a:avLst/>
          </a:prstGeom>
        </p:spPr>
      </p:pic>
      <p:sp>
        <p:nvSpPr>
          <p:cNvPr id="8" name="Oval 7">
            <a:extLst>
              <a:ext uri="{FF2B5EF4-FFF2-40B4-BE49-F238E27FC236}">
                <a16:creationId xmlns:a16="http://schemas.microsoft.com/office/drawing/2014/main" id="{45E2BF31-C57A-61A7-916A-0146210A1433}"/>
              </a:ext>
            </a:extLst>
          </p:cNvPr>
          <p:cNvSpPr/>
          <p:nvPr/>
        </p:nvSpPr>
        <p:spPr>
          <a:xfrm>
            <a:off x="4227519" y="2226942"/>
            <a:ext cx="1792282" cy="127825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57C87253-FCE8-3348-87E0-F810A9EADA6C}"/>
              </a:ext>
            </a:extLst>
          </p:cNvPr>
          <p:cNvPicPr>
            <a:picLocks noChangeAspect="1"/>
          </p:cNvPicPr>
          <p:nvPr/>
        </p:nvPicPr>
        <p:blipFill>
          <a:blip r:embed="rId5"/>
          <a:stretch>
            <a:fillRect/>
          </a:stretch>
        </p:blipFill>
        <p:spPr>
          <a:xfrm>
            <a:off x="104172" y="1302392"/>
            <a:ext cx="9144000" cy="4077556"/>
          </a:xfrm>
          <a:prstGeom prst="rect">
            <a:avLst/>
          </a:prstGeom>
        </p:spPr>
      </p:pic>
      <p:sp>
        <p:nvSpPr>
          <p:cNvPr id="6" name="Flowchart: Connector 5">
            <a:extLst>
              <a:ext uri="{FF2B5EF4-FFF2-40B4-BE49-F238E27FC236}">
                <a16:creationId xmlns:a16="http://schemas.microsoft.com/office/drawing/2014/main" id="{23D354B4-37AD-FD46-A6AF-54A73DC0783E}"/>
              </a:ext>
            </a:extLst>
          </p:cNvPr>
          <p:cNvSpPr/>
          <p:nvPr/>
        </p:nvSpPr>
        <p:spPr>
          <a:xfrm>
            <a:off x="3610270" y="1504753"/>
            <a:ext cx="1568369" cy="1470025"/>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491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5986108-C905-4774-BF3A-4E652F4E1660}"/>
              </a:ext>
            </a:extLst>
          </p:cNvPr>
          <p:cNvSpPr txBox="1">
            <a:spLocks/>
          </p:cNvSpPr>
          <p:nvPr/>
        </p:nvSpPr>
        <p:spPr>
          <a:xfrm>
            <a:off x="4024481" y="-167633"/>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a:ln>
                  <a:noFill/>
                </a:ln>
                <a:solidFill>
                  <a:sysClr val="window" lastClr="FFFFFF"/>
                </a:solidFill>
                <a:effectLst>
                  <a:outerShdw blurRad="38100" dist="38100" dir="2700000" algn="tl">
                    <a:srgbClr val="000000">
                      <a:alpha val="43137"/>
                    </a:srgbClr>
                  </a:outerShdw>
                </a:effectLst>
                <a:uLnTx/>
                <a:uFillTx/>
                <a:latin typeface="Aharoni" panose="02010803020104030203" pitchFamily="2" charset="-79"/>
                <a:ea typeface="+mj-ea"/>
                <a:cs typeface="Aharoni" panose="02010803020104030203" pitchFamily="2" charset="-79"/>
              </a:rPr>
              <a:t>Moodle</a:t>
            </a:r>
          </a:p>
        </p:txBody>
      </p:sp>
      <p:pic>
        <p:nvPicPr>
          <p:cNvPr id="5" name="Picture 4" descr="Icon&#10;&#10;Description automatically generated">
            <a:extLst>
              <a:ext uri="{FF2B5EF4-FFF2-40B4-BE49-F238E27FC236}">
                <a16:creationId xmlns:a16="http://schemas.microsoft.com/office/drawing/2014/main" id="{E9F666D3-FBC4-4458-B5FE-885B0297FF0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6283" y="4993515"/>
            <a:ext cx="2328825" cy="1560313"/>
          </a:xfrm>
          <a:prstGeom prst="rect">
            <a:avLst/>
          </a:prstGeom>
        </p:spPr>
      </p:pic>
      <p:sp>
        <p:nvSpPr>
          <p:cNvPr id="8" name="Oval 7">
            <a:extLst>
              <a:ext uri="{FF2B5EF4-FFF2-40B4-BE49-F238E27FC236}">
                <a16:creationId xmlns:a16="http://schemas.microsoft.com/office/drawing/2014/main" id="{45E2BF31-C57A-61A7-916A-0146210A1433}"/>
              </a:ext>
            </a:extLst>
          </p:cNvPr>
          <p:cNvSpPr/>
          <p:nvPr/>
        </p:nvSpPr>
        <p:spPr>
          <a:xfrm>
            <a:off x="4227519" y="2226942"/>
            <a:ext cx="1792282" cy="127825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C15D9702-E9A1-D2F0-EC7F-751C663D98A7}"/>
              </a:ext>
            </a:extLst>
          </p:cNvPr>
          <p:cNvPicPr>
            <a:picLocks noChangeAspect="1"/>
          </p:cNvPicPr>
          <p:nvPr/>
        </p:nvPicPr>
        <p:blipFill>
          <a:blip r:embed="rId5"/>
          <a:stretch>
            <a:fillRect/>
          </a:stretch>
        </p:blipFill>
        <p:spPr>
          <a:xfrm>
            <a:off x="0" y="1302392"/>
            <a:ext cx="9144000" cy="4294207"/>
          </a:xfrm>
          <a:prstGeom prst="rect">
            <a:avLst/>
          </a:prstGeom>
        </p:spPr>
      </p:pic>
      <p:sp>
        <p:nvSpPr>
          <p:cNvPr id="6" name="Flowchart: Connector 5">
            <a:extLst>
              <a:ext uri="{FF2B5EF4-FFF2-40B4-BE49-F238E27FC236}">
                <a16:creationId xmlns:a16="http://schemas.microsoft.com/office/drawing/2014/main" id="{23D354B4-37AD-FD46-A6AF-54A73DC0783E}"/>
              </a:ext>
            </a:extLst>
          </p:cNvPr>
          <p:cNvSpPr/>
          <p:nvPr/>
        </p:nvSpPr>
        <p:spPr>
          <a:xfrm>
            <a:off x="0" y="2085394"/>
            <a:ext cx="3450287" cy="2687212"/>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38000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D09C6-85E5-F788-3530-3747A22F3B7A}"/>
              </a:ext>
            </a:extLst>
          </p:cNvPr>
          <p:cNvSpPr>
            <a:spLocks noGrp="1"/>
          </p:cNvSpPr>
          <p:nvPr>
            <p:ph type="title"/>
          </p:nvPr>
        </p:nvSpPr>
        <p:spPr>
          <a:xfrm>
            <a:off x="282015" y="269502"/>
            <a:ext cx="7886700" cy="1325563"/>
          </a:xfrm>
        </p:spPr>
        <p:txBody>
          <a:bodyPr/>
          <a:lstStyle/>
          <a:p>
            <a:r>
              <a:rPr lang="en-GB" dirty="0"/>
              <a:t>What is a Rework vs Resit?</a:t>
            </a:r>
          </a:p>
        </p:txBody>
      </p:sp>
      <p:sp>
        <p:nvSpPr>
          <p:cNvPr id="3" name="Content Placeholder 2">
            <a:extLst>
              <a:ext uri="{FF2B5EF4-FFF2-40B4-BE49-F238E27FC236}">
                <a16:creationId xmlns:a16="http://schemas.microsoft.com/office/drawing/2014/main" id="{0CB43CBA-1841-E699-2BA1-2D64D53E8001}"/>
              </a:ext>
            </a:extLst>
          </p:cNvPr>
          <p:cNvSpPr>
            <a:spLocks noGrp="1"/>
          </p:cNvSpPr>
          <p:nvPr>
            <p:ph idx="1"/>
          </p:nvPr>
        </p:nvSpPr>
        <p:spPr>
          <a:xfrm>
            <a:off x="198344" y="1210048"/>
            <a:ext cx="7886700" cy="4351338"/>
          </a:xfrm>
        </p:spPr>
        <p:txBody>
          <a:bodyPr/>
          <a:lstStyle/>
          <a:p>
            <a:pPr marL="0" indent="0">
              <a:buNone/>
            </a:pPr>
            <a:r>
              <a:rPr lang="en-GB" sz="2400" b="1" dirty="0"/>
              <a:t>Rework</a:t>
            </a:r>
          </a:p>
          <a:p>
            <a:pPr marL="0" indent="0">
              <a:buNone/>
            </a:pPr>
            <a:r>
              <a:rPr lang="en-GB" sz="2400" dirty="0"/>
              <a:t>A </a:t>
            </a:r>
            <a:r>
              <a:rPr lang="en-GB" sz="2400" b="1" dirty="0"/>
              <a:t>rework</a:t>
            </a:r>
            <a:r>
              <a:rPr lang="en-GB" sz="2400" dirty="0"/>
              <a:t> is when you completed and submitted the work but the mark received was a fail.</a:t>
            </a:r>
          </a:p>
          <a:p>
            <a:pPr marL="0" indent="0">
              <a:buNone/>
            </a:pPr>
            <a:endParaRPr lang="en-GB" sz="2400" dirty="0"/>
          </a:p>
          <a:p>
            <a:pPr marL="0" indent="0">
              <a:buNone/>
            </a:pPr>
            <a:r>
              <a:rPr lang="en-GB" sz="2400" b="1" dirty="0"/>
              <a:t>Resit</a:t>
            </a:r>
          </a:p>
          <a:p>
            <a:pPr marL="0" indent="0">
              <a:buNone/>
            </a:pPr>
            <a:r>
              <a:rPr lang="en-GB" sz="2400" dirty="0"/>
              <a:t>A </a:t>
            </a:r>
            <a:r>
              <a:rPr lang="en-GB" sz="2400" b="1" dirty="0"/>
              <a:t>resit</a:t>
            </a:r>
            <a:r>
              <a:rPr lang="en-GB" sz="2400" dirty="0"/>
              <a:t> is when you did not complete and submit the work.</a:t>
            </a:r>
          </a:p>
          <a:p>
            <a:pPr marL="0" indent="0">
              <a:buNone/>
            </a:pPr>
            <a:endParaRPr lang="en-GB" sz="2400" dirty="0"/>
          </a:p>
          <a:p>
            <a:pPr marL="0" indent="0">
              <a:buNone/>
            </a:pPr>
            <a:r>
              <a:rPr lang="en-GB" sz="2400" i="1" dirty="0"/>
              <a:t>*Please make sure to check which one you need to complete, you can do this by checking the email I sent you.</a:t>
            </a:r>
          </a:p>
        </p:txBody>
      </p:sp>
    </p:spTree>
    <p:extLst>
      <p:ext uri="{BB962C8B-B14F-4D97-AF65-F5344CB8AC3E}">
        <p14:creationId xmlns:p14="http://schemas.microsoft.com/office/powerpoint/2010/main" val="269610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6E947-FC3B-93A8-39D2-40F33C0AE4DC}"/>
              </a:ext>
            </a:extLst>
          </p:cNvPr>
          <p:cNvSpPr>
            <a:spLocks noGrp="1"/>
          </p:cNvSpPr>
          <p:nvPr>
            <p:ph type="title"/>
          </p:nvPr>
        </p:nvSpPr>
        <p:spPr>
          <a:xfrm>
            <a:off x="182336" y="288925"/>
            <a:ext cx="8779328" cy="5573032"/>
          </a:xfrm>
        </p:spPr>
        <p:txBody>
          <a:bodyPr/>
          <a:lstStyle/>
          <a:p>
            <a:r>
              <a:rPr lang="en-GB" b="1" dirty="0"/>
              <a:t>REWORK</a:t>
            </a:r>
            <a:br>
              <a:rPr lang="en-GB" dirty="0"/>
            </a:br>
            <a:br>
              <a:rPr lang="en-GB" dirty="0"/>
            </a:br>
            <a:r>
              <a:rPr lang="en-GB" dirty="0"/>
              <a:t>A </a:t>
            </a:r>
            <a:r>
              <a:rPr lang="en-GB" b="1" dirty="0"/>
              <a:t>rework </a:t>
            </a:r>
            <a:r>
              <a:rPr lang="en-GB" dirty="0"/>
              <a:t>is when you completed and submitted the work but the mark received was a fail.</a:t>
            </a:r>
            <a:br>
              <a:rPr lang="en-GB" dirty="0"/>
            </a:br>
            <a:br>
              <a:rPr lang="en-GB" dirty="0"/>
            </a:br>
            <a:r>
              <a:rPr lang="en-GB" b="1" dirty="0"/>
              <a:t>With a rework the assignment question is the same or very similar to the original.</a:t>
            </a:r>
            <a:br>
              <a:rPr lang="en-GB" dirty="0"/>
            </a:br>
            <a:endParaRPr lang="en-GB" dirty="0"/>
          </a:p>
        </p:txBody>
      </p:sp>
    </p:spTree>
    <p:extLst>
      <p:ext uri="{BB962C8B-B14F-4D97-AF65-F5344CB8AC3E}">
        <p14:creationId xmlns:p14="http://schemas.microsoft.com/office/powerpoint/2010/main" val="2374768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8AE3B-2FA8-4BC4-6396-545C8D63BADC}"/>
              </a:ext>
            </a:extLst>
          </p:cNvPr>
          <p:cNvSpPr>
            <a:spLocks noGrp="1"/>
          </p:cNvSpPr>
          <p:nvPr>
            <p:ph type="title"/>
          </p:nvPr>
        </p:nvSpPr>
        <p:spPr>
          <a:xfrm>
            <a:off x="149679" y="125640"/>
            <a:ext cx="7886700" cy="1325563"/>
          </a:xfrm>
        </p:spPr>
        <p:txBody>
          <a:bodyPr/>
          <a:lstStyle/>
          <a:p>
            <a:r>
              <a:rPr lang="en-GB" b="1" dirty="0"/>
              <a:t>REWORK: Assignment 1</a:t>
            </a:r>
          </a:p>
        </p:txBody>
      </p:sp>
      <p:sp>
        <p:nvSpPr>
          <p:cNvPr id="3" name="Content Placeholder 2">
            <a:extLst>
              <a:ext uri="{FF2B5EF4-FFF2-40B4-BE49-F238E27FC236}">
                <a16:creationId xmlns:a16="http://schemas.microsoft.com/office/drawing/2014/main" id="{EA922C1E-6AC7-B4F6-07FB-DE0889E968DF}"/>
              </a:ext>
            </a:extLst>
          </p:cNvPr>
          <p:cNvSpPr>
            <a:spLocks noGrp="1"/>
          </p:cNvSpPr>
          <p:nvPr>
            <p:ph idx="1"/>
          </p:nvPr>
        </p:nvSpPr>
        <p:spPr>
          <a:xfrm>
            <a:off x="149679" y="1036411"/>
            <a:ext cx="8787492" cy="4863646"/>
          </a:xfrm>
        </p:spPr>
        <p:txBody>
          <a:bodyPr/>
          <a:lstStyle/>
          <a:p>
            <a:pPr marL="76200" indent="0">
              <a:spcBef>
                <a:spcPts val="260"/>
              </a:spcBef>
              <a:buNone/>
            </a:pPr>
            <a:br>
              <a:rPr lang="en-US" sz="1800" dirty="0">
                <a:effectLst/>
                <a:latin typeface="Symbol" panose="05050102010706020507" pitchFamily="18" charset="2"/>
                <a:ea typeface="Calibri" panose="020F0502020204030204" pitchFamily="34" charset="0"/>
                <a:cs typeface="Calibri" panose="020F0502020204030204" pitchFamily="34" charset="0"/>
              </a:rPr>
            </a:br>
            <a:endParaRPr lang="en-GB" dirty="0"/>
          </a:p>
        </p:txBody>
      </p:sp>
      <p:graphicFrame>
        <p:nvGraphicFramePr>
          <p:cNvPr id="4" name="Table 3">
            <a:extLst>
              <a:ext uri="{FF2B5EF4-FFF2-40B4-BE49-F238E27FC236}">
                <a16:creationId xmlns:a16="http://schemas.microsoft.com/office/drawing/2014/main" id="{24BD884C-D849-DC1B-169A-8F8A681E63FA}"/>
              </a:ext>
            </a:extLst>
          </p:cNvPr>
          <p:cNvGraphicFramePr>
            <a:graphicFrameLocks noGrp="1"/>
          </p:cNvGraphicFramePr>
          <p:nvPr>
            <p:extLst>
              <p:ext uri="{D42A27DB-BD31-4B8C-83A1-F6EECF244321}">
                <p14:modId xmlns:p14="http://schemas.microsoft.com/office/powerpoint/2010/main" val="3430118420"/>
              </p:ext>
            </p:extLst>
          </p:nvPr>
        </p:nvGraphicFramePr>
        <p:xfrm>
          <a:off x="206829" y="1344800"/>
          <a:ext cx="8787492" cy="3422650"/>
        </p:xfrm>
        <a:graphic>
          <a:graphicData uri="http://schemas.openxmlformats.org/drawingml/2006/table">
            <a:tbl>
              <a:tblPr>
                <a:tableStyleId>{5C22544A-7EE6-4342-B048-85BDC9FD1C3A}</a:tableStyleId>
              </a:tblPr>
              <a:tblGrid>
                <a:gridCol w="8787492">
                  <a:extLst>
                    <a:ext uri="{9D8B030D-6E8A-4147-A177-3AD203B41FA5}">
                      <a16:colId xmlns:a16="http://schemas.microsoft.com/office/drawing/2014/main" val="3318542428"/>
                    </a:ext>
                  </a:extLst>
                </a:gridCol>
              </a:tblGrid>
              <a:tr h="3273499">
                <a:tc>
                  <a:txBody>
                    <a:bodyPr/>
                    <a:lstStyle/>
                    <a:p>
                      <a:pPr algn="just">
                        <a:lnSpc>
                          <a:spcPct val="115000"/>
                        </a:lnSpc>
                        <a:spcAft>
                          <a:spcPts val="1000"/>
                        </a:spcAft>
                      </a:pPr>
                      <a:r>
                        <a:rPr lang="en-GB" sz="1600" dirty="0">
                          <a:effectLst/>
                        </a:rPr>
                        <a:t>Students will be required to rework their previous submissions based upon comparing two multinational hotel chains,  </a:t>
                      </a:r>
                    </a:p>
                    <a:p>
                      <a:pPr algn="just">
                        <a:lnSpc>
                          <a:spcPct val="115000"/>
                        </a:lnSpc>
                        <a:spcAft>
                          <a:spcPts val="1000"/>
                        </a:spcAft>
                      </a:pPr>
                      <a:r>
                        <a:rPr lang="en-GB" sz="1600" dirty="0">
                          <a:effectLst/>
                        </a:rPr>
                        <a:t> </a:t>
                      </a:r>
                    </a:p>
                    <a:p>
                      <a:pPr algn="just">
                        <a:lnSpc>
                          <a:spcPct val="115000"/>
                        </a:lnSpc>
                        <a:spcAft>
                          <a:spcPts val="1000"/>
                        </a:spcAft>
                      </a:pPr>
                      <a:r>
                        <a:rPr lang="en-GB" sz="1600" dirty="0">
                          <a:effectLst/>
                        </a:rPr>
                        <a:t>Students should take on board the feedback received in their first submission as this will help guide and improve their works, </a:t>
                      </a:r>
                    </a:p>
                    <a:p>
                      <a:pPr algn="just">
                        <a:lnSpc>
                          <a:spcPct val="115000"/>
                        </a:lnSpc>
                        <a:spcAft>
                          <a:spcPts val="1000"/>
                        </a:spcAft>
                      </a:pPr>
                      <a:r>
                        <a:rPr lang="en-GB" sz="1600" dirty="0">
                          <a:effectLst/>
                        </a:rPr>
                        <a:t> </a:t>
                      </a:r>
                    </a:p>
                    <a:p>
                      <a:pPr algn="just">
                        <a:lnSpc>
                          <a:spcPct val="115000"/>
                        </a:lnSpc>
                        <a:spcAft>
                          <a:spcPts val="1000"/>
                        </a:spcAft>
                      </a:pPr>
                      <a:r>
                        <a:rPr lang="en-GB" sz="1600" dirty="0">
                          <a:effectLst/>
                        </a:rPr>
                        <a:t>You must keep the hotel selections for your original submission and develop the work according to your original assessment brief as below. </a:t>
                      </a:r>
                    </a:p>
                    <a:p>
                      <a:pPr algn="just">
                        <a:lnSpc>
                          <a:spcPct val="115000"/>
                        </a:lnSpc>
                        <a:spcAft>
                          <a:spcPts val="1000"/>
                        </a:spcAft>
                      </a:pPr>
                      <a:r>
                        <a:rPr lang="en-GB" sz="1600" dirty="0">
                          <a:effectLst/>
                        </a:rPr>
                        <a:t>Students will be required to write an academic essay introducing the subject of marketing, specifically </a:t>
                      </a:r>
                      <a:r>
                        <a:rPr lang="en-GB" sz="1600" u="sng" dirty="0">
                          <a:effectLst/>
                        </a:rPr>
                        <a:t>comparing the marketing methods and strategy of two multinational hotel brands.   </a:t>
                      </a:r>
                      <a:endParaRPr lang="en-GB" sz="1600" dirty="0">
                        <a:effectLst/>
                        <a:latin typeface="Calibri" panose="020F0502020204030204" pitchFamily="34" charset="0"/>
                        <a:ea typeface="Calibri" panose="020F0502020204030204" pitchFamily="34" charset="0"/>
                      </a:endParaRPr>
                    </a:p>
                  </a:txBody>
                  <a:tcPr marL="114300" marR="114300" marT="0" marB="0"/>
                </a:tc>
                <a:extLst>
                  <a:ext uri="{0D108BD9-81ED-4DB2-BD59-A6C34878D82A}">
                    <a16:rowId xmlns:a16="http://schemas.microsoft.com/office/drawing/2014/main" val="4096969448"/>
                  </a:ext>
                </a:extLst>
              </a:tr>
            </a:tbl>
          </a:graphicData>
        </a:graphic>
      </p:graphicFrame>
      <p:sp>
        <p:nvSpPr>
          <p:cNvPr id="6" name="TextBox 5">
            <a:extLst>
              <a:ext uri="{FF2B5EF4-FFF2-40B4-BE49-F238E27FC236}">
                <a16:creationId xmlns:a16="http://schemas.microsoft.com/office/drawing/2014/main" id="{3A9D3335-A5D2-08D6-CFD0-3FE8B717CED7}"/>
              </a:ext>
            </a:extLst>
          </p:cNvPr>
          <p:cNvSpPr txBox="1"/>
          <p:nvPr/>
        </p:nvSpPr>
        <p:spPr>
          <a:xfrm>
            <a:off x="-131730" y="4776625"/>
            <a:ext cx="9275730" cy="1200329"/>
          </a:xfrm>
          <a:prstGeom prst="rect">
            <a:avLst/>
          </a:prstGeom>
          <a:noFill/>
        </p:spPr>
        <p:txBody>
          <a:bodyPr wrap="square">
            <a:spAutoFit/>
          </a:bodyPr>
          <a:lstStyle/>
          <a:p>
            <a:pPr marL="457200"/>
            <a:r>
              <a:rPr lang="en-GB" sz="1800" b="1" u="sng" dirty="0">
                <a:solidFill>
                  <a:srgbClr val="FF0000"/>
                </a:solidFill>
                <a:effectLst/>
                <a:latin typeface="Arial" panose="020B0604020202020204" pitchFamily="34" charset="0"/>
                <a:ea typeface="Calibri" panose="020F0502020204030204" pitchFamily="34" charset="0"/>
              </a:rPr>
              <a:t>You will receive failing grade if you do not follow any of the following two instructions.</a:t>
            </a:r>
            <a:endParaRPr lang="en-GB" sz="1200" dirty="0">
              <a:effectLst/>
              <a:latin typeface="Calibri" panose="020F0502020204030204" pitchFamily="34" charset="0"/>
              <a:ea typeface="Calibri" panose="020F0502020204030204" pitchFamily="34" charset="0"/>
            </a:endParaRPr>
          </a:p>
          <a:p>
            <a:pPr marL="457200"/>
            <a:r>
              <a:rPr lang="en-GB" sz="1800" b="1" dirty="0">
                <a:solidFill>
                  <a:srgbClr val="FF0000"/>
                </a:solidFill>
                <a:effectLst/>
                <a:latin typeface="Arial" panose="020B0604020202020204" pitchFamily="34" charset="0"/>
                <a:ea typeface="Calibri" panose="020F0502020204030204" pitchFamily="34" charset="0"/>
              </a:rPr>
              <a:t>1)	You must write this assignment in essay format</a:t>
            </a:r>
            <a:endParaRPr lang="en-GB" sz="1200" dirty="0">
              <a:effectLst/>
              <a:latin typeface="Calibri" panose="020F0502020204030204" pitchFamily="34" charset="0"/>
              <a:ea typeface="Calibri" panose="020F0502020204030204" pitchFamily="34" charset="0"/>
            </a:endParaRPr>
          </a:p>
          <a:p>
            <a:pPr marL="457200"/>
            <a:r>
              <a:rPr lang="en-GB" sz="1800" b="1" dirty="0">
                <a:solidFill>
                  <a:srgbClr val="FF0000"/>
                </a:solidFill>
                <a:effectLst/>
                <a:latin typeface="Arial" panose="020B0604020202020204" pitchFamily="34" charset="0"/>
                <a:ea typeface="Calibri" panose="020F0502020204030204" pitchFamily="34" charset="0"/>
              </a:rPr>
              <a:t>2)	You must include a reference list with minimum of 15 references</a:t>
            </a:r>
            <a:endParaRPr lang="en-GB" sz="12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051247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8AE3B-2FA8-4BC4-6396-545C8D63BADC}"/>
              </a:ext>
            </a:extLst>
          </p:cNvPr>
          <p:cNvSpPr>
            <a:spLocks noGrp="1"/>
          </p:cNvSpPr>
          <p:nvPr>
            <p:ph type="title"/>
          </p:nvPr>
        </p:nvSpPr>
        <p:spPr>
          <a:xfrm>
            <a:off x="149679" y="125640"/>
            <a:ext cx="7886700" cy="1325563"/>
          </a:xfrm>
        </p:spPr>
        <p:txBody>
          <a:bodyPr/>
          <a:lstStyle/>
          <a:p>
            <a:r>
              <a:rPr lang="en-GB" b="1" dirty="0"/>
              <a:t>REWORK: Assignment 2</a:t>
            </a:r>
          </a:p>
        </p:txBody>
      </p:sp>
      <p:sp>
        <p:nvSpPr>
          <p:cNvPr id="3" name="Content Placeholder 2">
            <a:extLst>
              <a:ext uri="{FF2B5EF4-FFF2-40B4-BE49-F238E27FC236}">
                <a16:creationId xmlns:a16="http://schemas.microsoft.com/office/drawing/2014/main" id="{EA922C1E-6AC7-B4F6-07FB-DE0889E968DF}"/>
              </a:ext>
            </a:extLst>
          </p:cNvPr>
          <p:cNvSpPr>
            <a:spLocks noGrp="1"/>
          </p:cNvSpPr>
          <p:nvPr>
            <p:ph idx="1"/>
          </p:nvPr>
        </p:nvSpPr>
        <p:spPr>
          <a:xfrm>
            <a:off x="149679" y="1036411"/>
            <a:ext cx="8787492" cy="4863646"/>
          </a:xfrm>
        </p:spPr>
        <p:txBody>
          <a:bodyPr/>
          <a:lstStyle/>
          <a:p>
            <a:pPr marL="0" indent="0">
              <a:buNone/>
            </a:pPr>
            <a:br>
              <a:rPr lang="en-US" sz="1800" dirty="0">
                <a:effectLst/>
                <a:latin typeface="Symbol" panose="05050102010706020507" pitchFamily="18" charset="2"/>
                <a:ea typeface="Calibri" panose="020F0502020204030204" pitchFamily="34" charset="0"/>
                <a:cs typeface="Calibri" panose="020F0502020204030204" pitchFamily="34" charset="0"/>
              </a:rPr>
            </a:br>
            <a:endParaRPr lang="en-GB" dirty="0"/>
          </a:p>
        </p:txBody>
      </p:sp>
      <p:sp>
        <p:nvSpPr>
          <p:cNvPr id="5" name="TextBox 4">
            <a:extLst>
              <a:ext uri="{FF2B5EF4-FFF2-40B4-BE49-F238E27FC236}">
                <a16:creationId xmlns:a16="http://schemas.microsoft.com/office/drawing/2014/main" id="{023F88C1-9FAB-9B0F-8965-C2EC4EF80CB4}"/>
              </a:ext>
            </a:extLst>
          </p:cNvPr>
          <p:cNvSpPr txBox="1"/>
          <p:nvPr/>
        </p:nvSpPr>
        <p:spPr>
          <a:xfrm>
            <a:off x="149678" y="718771"/>
            <a:ext cx="8844641" cy="4973669"/>
          </a:xfrm>
          <a:prstGeom prst="rect">
            <a:avLst/>
          </a:prstGeom>
          <a:noFill/>
        </p:spPr>
        <p:txBody>
          <a:bodyPr wrap="square">
            <a:spAutoFit/>
          </a:bodyPr>
          <a:lstStyle/>
          <a:p>
            <a:pPr algn="just">
              <a:lnSpc>
                <a:spcPct val="115000"/>
              </a:lnSpc>
              <a:spcAft>
                <a:spcPts val="1000"/>
              </a:spcAft>
            </a:pPr>
            <a:r>
              <a:rPr lang="en-GB" sz="1800" b="1" u="sng" dirty="0">
                <a:effectLst/>
                <a:latin typeface="Arial" panose="020B0604020202020204" pitchFamily="34" charset="0"/>
                <a:ea typeface="Calibri" panose="020F0502020204030204" pitchFamily="34" charset="0"/>
              </a:rPr>
              <a:t>Students will be required to rework their previous submissions based upon the same Hotel brand</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b="1" u="sng" dirty="0">
                <a:effectLst/>
                <a:latin typeface="Arial" panose="020B0604020202020204" pitchFamily="34" charset="0"/>
                <a:ea typeface="Calibri" panose="020F0502020204030204" pitchFamily="34" charset="0"/>
              </a:rPr>
              <a:t>Students should take on board the feedback received in their first submission as this will help guide and improve their works, </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b="1" dirty="0">
                <a:effectLst/>
                <a:latin typeface="Arial" panose="020B0604020202020204" pitchFamily="34" charset="0"/>
                <a:ea typeface="Calibri" panose="020F0502020204030204" pitchFamily="34" charset="0"/>
              </a:rPr>
              <a:t>Component 1 (50%) Presentation – </a:t>
            </a:r>
            <a:r>
              <a:rPr lang="en-GB" sz="1800" dirty="0">
                <a:effectLst/>
                <a:latin typeface="Arial" panose="020B0604020202020204" pitchFamily="34" charset="0"/>
                <a:ea typeface="Calibri" panose="020F0502020204030204" pitchFamily="34" charset="0"/>
              </a:rPr>
              <a:t>The presentation will be prepared using PowerPoint slides. </a:t>
            </a:r>
            <a:r>
              <a:rPr lang="en-GB" sz="1600" b="1" u="sng" dirty="0">
                <a:effectLst/>
                <a:latin typeface="Arial" panose="020B0604020202020204" pitchFamily="34" charset="0"/>
                <a:ea typeface="Calibri" panose="020F0502020204030204" pitchFamily="34" charset="0"/>
              </a:rPr>
              <a:t>PLEASE ATTACH SCREEN SHOTS OF EACH SLIDE TO THE END OF THE MARKETING PLAN word document after the reference list. </a:t>
            </a:r>
            <a:r>
              <a:rPr lang="en-GB" sz="1600" b="1" u="sng" dirty="0">
                <a:solidFill>
                  <a:srgbClr val="FF0000"/>
                </a:solidFill>
                <a:effectLst/>
                <a:latin typeface="Arial" panose="020B0604020202020204" pitchFamily="34" charset="0"/>
                <a:ea typeface="Calibri" panose="020F0502020204030204" pitchFamily="34" charset="0"/>
              </a:rPr>
              <a:t>Failure to do this could mean there will not be any marks awarded.</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b="1" dirty="0">
                <a:effectLst/>
                <a:latin typeface="Arial" panose="020B0604020202020204" pitchFamily="34" charset="0"/>
                <a:ea typeface="Calibri" panose="020F0502020204030204" pitchFamily="34" charset="0"/>
              </a:rPr>
              <a:t>Component 2 (50%) Marketing Plan (1250 words) </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Calibri" panose="020F0502020204030204" pitchFamily="34" charset="0"/>
              </a:rPr>
              <a:t>The hotel should be the same as your original submission but could be situated anywhere globally. Your marketing plan should take into consideration the target market and current business environment addressing contemporary marketing strategies of the brand, </a:t>
            </a:r>
            <a:r>
              <a:rPr lang="en-GB" sz="1800" b="1" dirty="0">
                <a:effectLst/>
                <a:latin typeface="Arial" panose="020B0604020202020204" pitchFamily="34" charset="0"/>
                <a:ea typeface="Calibri" panose="020F0502020204030204" pitchFamily="34" charset="0"/>
              </a:rPr>
              <a:t>be imaginative in your messaging</a:t>
            </a:r>
            <a:r>
              <a:rPr lang="en-GB" sz="1800" dirty="0">
                <a:effectLst/>
                <a:latin typeface="Arial" panose="020B0604020202020204" pitchFamily="34" charset="0"/>
                <a:ea typeface="Calibri" panose="020F0502020204030204" pitchFamily="34" charset="0"/>
              </a:rPr>
              <a:t> but also think about the safety aspects how will you reassure your guests through your marketing?</a:t>
            </a:r>
            <a:endParaRPr lang="en-GB" sz="1600" dirty="0">
              <a:effectLst/>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F01F141E-447C-BC18-1424-9F0F978A5919}"/>
              </a:ext>
            </a:extLst>
          </p:cNvPr>
          <p:cNvSpPr txBox="1"/>
          <p:nvPr/>
        </p:nvSpPr>
        <p:spPr>
          <a:xfrm>
            <a:off x="0" y="5769897"/>
            <a:ext cx="8994319" cy="738664"/>
          </a:xfrm>
          <a:prstGeom prst="rect">
            <a:avLst/>
          </a:prstGeom>
          <a:solidFill>
            <a:schemeClr val="bg1"/>
          </a:solidFill>
        </p:spPr>
        <p:txBody>
          <a:bodyPr wrap="square">
            <a:spAutoFit/>
          </a:bodyPr>
          <a:lstStyle/>
          <a:p>
            <a:pPr marL="457200"/>
            <a:r>
              <a:rPr lang="en-GB" sz="1400" b="1" u="sng" dirty="0">
                <a:solidFill>
                  <a:srgbClr val="FF0000"/>
                </a:solidFill>
                <a:effectLst/>
                <a:latin typeface="Arial" panose="020B0604020202020204" pitchFamily="34" charset="0"/>
                <a:ea typeface="Calibri" panose="020F0502020204030204" pitchFamily="34" charset="0"/>
              </a:rPr>
              <a:t>You will receive failing grade if you do not follow any of the following two instructions.</a:t>
            </a:r>
            <a:endParaRPr lang="en-GB" sz="1400" dirty="0">
              <a:effectLst/>
              <a:latin typeface="Calibri" panose="020F0502020204030204" pitchFamily="34" charset="0"/>
              <a:ea typeface="Calibri" panose="020F0502020204030204" pitchFamily="34" charset="0"/>
            </a:endParaRPr>
          </a:p>
          <a:p>
            <a:pPr marL="457200"/>
            <a:r>
              <a:rPr lang="en-GB" sz="1400" b="1" dirty="0">
                <a:solidFill>
                  <a:srgbClr val="FF0000"/>
                </a:solidFill>
                <a:effectLst/>
                <a:latin typeface="Arial" panose="020B0604020202020204" pitchFamily="34" charset="0"/>
                <a:ea typeface="Calibri" panose="020F0502020204030204" pitchFamily="34" charset="0"/>
              </a:rPr>
              <a:t>1)	You must write this assignment in correct marketing plan format</a:t>
            </a:r>
            <a:endParaRPr lang="en-GB" sz="1400" dirty="0">
              <a:effectLst/>
              <a:latin typeface="Calibri" panose="020F0502020204030204" pitchFamily="34" charset="0"/>
              <a:ea typeface="Calibri" panose="020F0502020204030204" pitchFamily="34" charset="0"/>
            </a:endParaRPr>
          </a:p>
          <a:p>
            <a:pPr marL="457200"/>
            <a:r>
              <a:rPr lang="en-GB" sz="1400" b="1" dirty="0">
                <a:solidFill>
                  <a:srgbClr val="FF0000"/>
                </a:solidFill>
                <a:effectLst/>
                <a:latin typeface="Arial" panose="020B0604020202020204" pitchFamily="34" charset="0"/>
                <a:ea typeface="Calibri" panose="020F0502020204030204" pitchFamily="34" charset="0"/>
              </a:rPr>
              <a:t>2)	You must include a reference list with minimum of 15 references</a:t>
            </a:r>
            <a:endParaRPr lang="en-GB"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095217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2905C4-60D0-4FC7-CB6A-5E81C7DE87BE}"/>
              </a:ext>
            </a:extLst>
          </p:cNvPr>
          <p:cNvPicPr>
            <a:picLocks noChangeAspect="1"/>
          </p:cNvPicPr>
          <p:nvPr/>
        </p:nvPicPr>
        <p:blipFill>
          <a:blip r:embed="rId3"/>
          <a:stretch>
            <a:fillRect/>
          </a:stretch>
        </p:blipFill>
        <p:spPr>
          <a:xfrm>
            <a:off x="0" y="1983468"/>
            <a:ext cx="9144000" cy="2891064"/>
          </a:xfrm>
          <a:prstGeom prst="rect">
            <a:avLst/>
          </a:prstGeom>
        </p:spPr>
      </p:pic>
      <p:sp>
        <p:nvSpPr>
          <p:cNvPr id="4" name="Title 1">
            <a:extLst>
              <a:ext uri="{FF2B5EF4-FFF2-40B4-BE49-F238E27FC236}">
                <a16:creationId xmlns:a16="http://schemas.microsoft.com/office/drawing/2014/main" id="{25986108-C905-4774-BF3A-4E652F4E1660}"/>
              </a:ext>
            </a:extLst>
          </p:cNvPr>
          <p:cNvSpPr txBox="1">
            <a:spLocks/>
          </p:cNvSpPr>
          <p:nvPr/>
        </p:nvSpPr>
        <p:spPr>
          <a:xfrm>
            <a:off x="4024481" y="-167633"/>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a:ln>
                  <a:noFill/>
                </a:ln>
                <a:solidFill>
                  <a:sysClr val="window" lastClr="FFFFFF"/>
                </a:solidFill>
                <a:effectLst>
                  <a:outerShdw blurRad="38100" dist="38100" dir="2700000" algn="tl">
                    <a:srgbClr val="000000">
                      <a:alpha val="43137"/>
                    </a:srgbClr>
                  </a:outerShdw>
                </a:effectLst>
                <a:uLnTx/>
                <a:uFillTx/>
                <a:latin typeface="Aharoni" panose="02010803020104030203" pitchFamily="2" charset="-79"/>
                <a:ea typeface="+mj-ea"/>
                <a:cs typeface="Aharoni" panose="02010803020104030203" pitchFamily="2" charset="-79"/>
              </a:rPr>
              <a:t>Moodle</a:t>
            </a:r>
          </a:p>
        </p:txBody>
      </p:sp>
      <p:pic>
        <p:nvPicPr>
          <p:cNvPr id="5" name="Picture 4" descr="Icon&#10;&#10;Description automatically generated">
            <a:extLst>
              <a:ext uri="{FF2B5EF4-FFF2-40B4-BE49-F238E27FC236}">
                <a16:creationId xmlns:a16="http://schemas.microsoft.com/office/drawing/2014/main" id="{E9F666D3-FBC4-4458-B5FE-885B0297FF0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06283" y="4993515"/>
            <a:ext cx="2328825" cy="1560313"/>
          </a:xfrm>
          <a:prstGeom prst="rect">
            <a:avLst/>
          </a:prstGeom>
        </p:spPr>
      </p:pic>
      <p:sp>
        <p:nvSpPr>
          <p:cNvPr id="8" name="Oval 7">
            <a:extLst>
              <a:ext uri="{FF2B5EF4-FFF2-40B4-BE49-F238E27FC236}">
                <a16:creationId xmlns:a16="http://schemas.microsoft.com/office/drawing/2014/main" id="{45E2BF31-C57A-61A7-916A-0146210A1433}"/>
              </a:ext>
            </a:extLst>
          </p:cNvPr>
          <p:cNvSpPr/>
          <p:nvPr/>
        </p:nvSpPr>
        <p:spPr>
          <a:xfrm>
            <a:off x="118162" y="1929038"/>
            <a:ext cx="1792282" cy="88260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9" name="Straight Arrow Connector 8">
            <a:extLst>
              <a:ext uri="{FF2B5EF4-FFF2-40B4-BE49-F238E27FC236}">
                <a16:creationId xmlns:a16="http://schemas.microsoft.com/office/drawing/2014/main" id="{A5CBFC2B-53FC-D298-A2E2-D9C4FC3D77C0}"/>
              </a:ext>
            </a:extLst>
          </p:cNvPr>
          <p:cNvCxnSpPr>
            <a:cxnSpLocks/>
          </p:cNvCxnSpPr>
          <p:nvPr/>
        </p:nvCxnSpPr>
        <p:spPr>
          <a:xfrm flipH="1" flipV="1">
            <a:off x="4357007" y="3820886"/>
            <a:ext cx="1761555" cy="14151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DB45FB78-C0C5-38B6-700F-800E77B05E61}"/>
              </a:ext>
            </a:extLst>
          </p:cNvPr>
          <p:cNvSpPr/>
          <p:nvPr/>
        </p:nvSpPr>
        <p:spPr>
          <a:xfrm>
            <a:off x="74618" y="3222171"/>
            <a:ext cx="4442953" cy="199752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44797506-875B-9E7A-128D-334FE35F9563}"/>
              </a:ext>
            </a:extLst>
          </p:cNvPr>
          <p:cNvSpPr txBox="1"/>
          <p:nvPr/>
        </p:nvSpPr>
        <p:spPr>
          <a:xfrm>
            <a:off x="6118562" y="3045505"/>
            <a:ext cx="2872247" cy="1200329"/>
          </a:xfrm>
          <a:prstGeom prst="rect">
            <a:avLst/>
          </a:prstGeom>
          <a:noFill/>
        </p:spPr>
        <p:txBody>
          <a:bodyPr wrap="square" rtlCol="0">
            <a:spAutoFit/>
          </a:bodyPr>
          <a:lstStyle/>
          <a:p>
            <a:r>
              <a:rPr lang="en-GB" b="1" dirty="0"/>
              <a:t>There are 2 links for each assignment</a:t>
            </a:r>
          </a:p>
          <a:p>
            <a:pPr marL="342900" indent="-342900">
              <a:buAutoNum type="arabicPeriod"/>
            </a:pPr>
            <a:r>
              <a:rPr lang="en-GB" b="1" dirty="0"/>
              <a:t>Similarity Checker</a:t>
            </a:r>
          </a:p>
          <a:p>
            <a:pPr marL="342900" indent="-342900">
              <a:buAutoNum type="arabicPeriod"/>
            </a:pPr>
            <a:r>
              <a:rPr lang="en-GB" b="1" dirty="0"/>
              <a:t>Final Submission</a:t>
            </a:r>
          </a:p>
        </p:txBody>
      </p:sp>
    </p:spTree>
    <p:extLst>
      <p:ext uri="{BB962C8B-B14F-4D97-AF65-F5344CB8AC3E}">
        <p14:creationId xmlns:p14="http://schemas.microsoft.com/office/powerpoint/2010/main" val="1246214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54B39-C6DB-F80D-F05E-B3E9B2DD3FD5}"/>
              </a:ext>
            </a:extLst>
          </p:cNvPr>
          <p:cNvSpPr>
            <a:spLocks noGrp="1"/>
          </p:cNvSpPr>
          <p:nvPr>
            <p:ph type="title"/>
          </p:nvPr>
        </p:nvSpPr>
        <p:spPr>
          <a:xfrm>
            <a:off x="234043" y="365125"/>
            <a:ext cx="8675914" cy="6193518"/>
          </a:xfrm>
        </p:spPr>
        <p:txBody>
          <a:bodyPr/>
          <a:lstStyle/>
          <a:p>
            <a:r>
              <a:rPr lang="en-GB" b="1" dirty="0"/>
              <a:t>RESIT</a:t>
            </a:r>
            <a:br>
              <a:rPr lang="en-GB" b="1" dirty="0"/>
            </a:br>
            <a:br>
              <a:rPr lang="en-GB" b="1" dirty="0"/>
            </a:br>
            <a:br>
              <a:rPr lang="en-GB" b="1" dirty="0"/>
            </a:br>
            <a:r>
              <a:rPr lang="en-GB" sz="4400" dirty="0"/>
              <a:t>A </a:t>
            </a:r>
            <a:r>
              <a:rPr lang="en-GB" sz="4400" b="1" dirty="0"/>
              <a:t>resit</a:t>
            </a:r>
            <a:r>
              <a:rPr lang="en-GB" sz="4400" dirty="0"/>
              <a:t> is when you did not complete and submit the work.</a:t>
            </a:r>
            <a:br>
              <a:rPr lang="en-GB" sz="4400" dirty="0"/>
            </a:br>
            <a:br>
              <a:rPr lang="en-GB" sz="4400" dirty="0"/>
            </a:br>
            <a:r>
              <a:rPr lang="en-GB" sz="4400" b="1" dirty="0"/>
              <a:t>With a resit there is a new assignment question.</a:t>
            </a:r>
            <a:br>
              <a:rPr lang="en-GB" sz="4400" dirty="0"/>
            </a:br>
            <a:endParaRPr lang="en-GB" b="1" dirty="0"/>
          </a:p>
        </p:txBody>
      </p:sp>
    </p:spTree>
    <p:extLst>
      <p:ext uri="{BB962C8B-B14F-4D97-AF65-F5344CB8AC3E}">
        <p14:creationId xmlns:p14="http://schemas.microsoft.com/office/powerpoint/2010/main" val="3546675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77D88-1228-26E4-F7C9-26BD154898DF}"/>
              </a:ext>
            </a:extLst>
          </p:cNvPr>
          <p:cNvSpPr>
            <a:spLocks noGrp="1"/>
          </p:cNvSpPr>
          <p:nvPr>
            <p:ph type="title"/>
          </p:nvPr>
        </p:nvSpPr>
        <p:spPr>
          <a:xfrm>
            <a:off x="155121" y="152854"/>
            <a:ext cx="7886700" cy="1325563"/>
          </a:xfrm>
        </p:spPr>
        <p:txBody>
          <a:bodyPr/>
          <a:lstStyle/>
          <a:p>
            <a:r>
              <a:rPr lang="en-GB" b="1" dirty="0"/>
              <a:t>RESITS: Assignment 1</a:t>
            </a:r>
          </a:p>
        </p:txBody>
      </p:sp>
      <p:graphicFrame>
        <p:nvGraphicFramePr>
          <p:cNvPr id="7" name="Content Placeholder 6">
            <a:extLst>
              <a:ext uri="{FF2B5EF4-FFF2-40B4-BE49-F238E27FC236}">
                <a16:creationId xmlns:a16="http://schemas.microsoft.com/office/drawing/2014/main" id="{AD80B088-D9A0-B759-BD1F-5E3079B62C4C}"/>
              </a:ext>
            </a:extLst>
          </p:cNvPr>
          <p:cNvGraphicFramePr>
            <a:graphicFrameLocks noGrp="1"/>
          </p:cNvGraphicFramePr>
          <p:nvPr>
            <p:ph idx="1"/>
            <p:extLst>
              <p:ext uri="{D42A27DB-BD31-4B8C-83A1-F6EECF244321}">
                <p14:modId xmlns:p14="http://schemas.microsoft.com/office/powerpoint/2010/main" val="2161708469"/>
              </p:ext>
            </p:extLst>
          </p:nvPr>
        </p:nvGraphicFramePr>
        <p:xfrm>
          <a:off x="287713" y="815635"/>
          <a:ext cx="8568574" cy="3627252"/>
        </p:xfrm>
        <a:graphic>
          <a:graphicData uri="http://schemas.openxmlformats.org/drawingml/2006/table">
            <a:tbl>
              <a:tblPr>
                <a:tableStyleId>{5C22544A-7EE6-4342-B048-85BDC9FD1C3A}</a:tableStyleId>
              </a:tblPr>
              <a:tblGrid>
                <a:gridCol w="8568574">
                  <a:extLst>
                    <a:ext uri="{9D8B030D-6E8A-4147-A177-3AD203B41FA5}">
                      <a16:colId xmlns:a16="http://schemas.microsoft.com/office/drawing/2014/main" val="923817323"/>
                    </a:ext>
                  </a:extLst>
                </a:gridCol>
              </a:tblGrid>
              <a:tr h="3627252">
                <a:tc>
                  <a:txBody>
                    <a:bodyPr/>
                    <a:lstStyle/>
                    <a:p>
                      <a:pPr algn="l">
                        <a:lnSpc>
                          <a:spcPct val="115000"/>
                        </a:lnSpc>
                        <a:spcBef>
                          <a:spcPts val="600"/>
                        </a:spcBef>
                        <a:spcAft>
                          <a:spcPts val="600"/>
                        </a:spcAft>
                      </a:pPr>
                      <a:r>
                        <a:rPr lang="en-GB" sz="2000" dirty="0">
                          <a:effectLst/>
                        </a:rPr>
                        <a:t>RESIT An Essay:  A comparison of the marketing methods of two multinational hotel chains.</a:t>
                      </a:r>
                    </a:p>
                    <a:p>
                      <a:pPr algn="just">
                        <a:lnSpc>
                          <a:spcPct val="115000"/>
                        </a:lnSpc>
                        <a:spcAft>
                          <a:spcPts val="1000"/>
                        </a:spcAft>
                      </a:pPr>
                      <a:r>
                        <a:rPr lang="en-GB" sz="2000" dirty="0">
                          <a:effectLst/>
                        </a:rPr>
                        <a:t>Students will be required to write an academic essay introducing the subject of marketing, specifically comparing the marketing methods and strategy of two multinational hotel brands.</a:t>
                      </a:r>
                    </a:p>
                    <a:p>
                      <a:pPr algn="just">
                        <a:lnSpc>
                          <a:spcPct val="115000"/>
                        </a:lnSpc>
                        <a:spcAft>
                          <a:spcPts val="1000"/>
                        </a:spcAft>
                      </a:pPr>
                      <a:r>
                        <a:rPr lang="en-GB" sz="2000" b="1" u="sng" dirty="0">
                          <a:effectLst/>
                        </a:rPr>
                        <a:t>Six Senses &amp; Novotel</a:t>
                      </a:r>
                    </a:p>
                    <a:p>
                      <a:pPr algn="just">
                        <a:lnSpc>
                          <a:spcPct val="115000"/>
                        </a:lnSpc>
                        <a:spcAft>
                          <a:spcPts val="1000"/>
                        </a:spcAft>
                      </a:pPr>
                      <a:r>
                        <a:rPr lang="en-GB" sz="2000" dirty="0">
                          <a:effectLst/>
                        </a:rPr>
                        <a:t>(You are expected to discuss the brands above only and not associated or parent companies </a:t>
                      </a:r>
                      <a:r>
                        <a:rPr lang="en-GB" sz="2000" dirty="0" err="1">
                          <a:effectLst/>
                        </a:rPr>
                        <a:t>e.g</a:t>
                      </a:r>
                      <a:r>
                        <a:rPr lang="en-GB" sz="2000" dirty="0">
                          <a:effectLst/>
                        </a:rPr>
                        <a:t> Novotel is ‘owned’ by Accor, you should </a:t>
                      </a:r>
                      <a:r>
                        <a:rPr lang="en-GB" sz="2000" u="sng" dirty="0">
                          <a:effectLst/>
                        </a:rPr>
                        <a:t>not</a:t>
                      </a:r>
                      <a:r>
                        <a:rPr lang="en-GB" sz="2000" dirty="0">
                          <a:effectLst/>
                        </a:rPr>
                        <a:t> discuss Accor focus on Novotel’s marketing strategy</a:t>
                      </a:r>
                      <a:r>
                        <a:rPr lang="en-GB" sz="1000" dirty="0">
                          <a:effectLst/>
                        </a:rPr>
                        <a:t>.) </a:t>
                      </a:r>
                      <a:endParaRPr lang="en-GB" sz="1100" dirty="0">
                        <a:effectLst/>
                        <a:latin typeface="Calibri" panose="020F0502020204030204" pitchFamily="34" charset="0"/>
                        <a:ea typeface="Calibri" panose="020F0502020204030204" pitchFamily="34" charset="0"/>
                      </a:endParaRPr>
                    </a:p>
                  </a:txBody>
                  <a:tcPr marL="114300" marR="114300" marT="0" marB="0"/>
                </a:tc>
                <a:extLst>
                  <a:ext uri="{0D108BD9-81ED-4DB2-BD59-A6C34878D82A}">
                    <a16:rowId xmlns:a16="http://schemas.microsoft.com/office/drawing/2014/main" val="619834438"/>
                  </a:ext>
                </a:extLst>
              </a:tr>
            </a:tbl>
          </a:graphicData>
        </a:graphic>
      </p:graphicFrame>
      <p:sp>
        <p:nvSpPr>
          <p:cNvPr id="9" name="TextBox 8">
            <a:extLst>
              <a:ext uri="{FF2B5EF4-FFF2-40B4-BE49-F238E27FC236}">
                <a16:creationId xmlns:a16="http://schemas.microsoft.com/office/drawing/2014/main" id="{B58F85BC-3572-8D6F-9C05-F275A2B935C7}"/>
              </a:ext>
            </a:extLst>
          </p:cNvPr>
          <p:cNvSpPr txBox="1"/>
          <p:nvPr/>
        </p:nvSpPr>
        <p:spPr>
          <a:xfrm>
            <a:off x="-133108" y="4569122"/>
            <a:ext cx="9277108" cy="1200329"/>
          </a:xfrm>
          <a:prstGeom prst="rect">
            <a:avLst/>
          </a:prstGeom>
          <a:noFill/>
        </p:spPr>
        <p:txBody>
          <a:bodyPr wrap="square">
            <a:spAutoFit/>
          </a:bodyPr>
          <a:lstStyle/>
          <a:p>
            <a:pPr marL="457200"/>
            <a:r>
              <a:rPr lang="en-GB" sz="1800" b="1" u="sng" dirty="0">
                <a:solidFill>
                  <a:srgbClr val="FF0000"/>
                </a:solidFill>
                <a:effectLst/>
                <a:latin typeface="Arial" panose="020B0604020202020204" pitchFamily="34" charset="0"/>
                <a:ea typeface="Calibri" panose="020F0502020204030204" pitchFamily="34" charset="0"/>
              </a:rPr>
              <a:t>You will receive failing grade if you do not follow any of the following two instructions.</a:t>
            </a:r>
            <a:endParaRPr lang="en-GB" sz="1200" dirty="0">
              <a:effectLst/>
              <a:latin typeface="Calibri" panose="020F0502020204030204" pitchFamily="34" charset="0"/>
              <a:ea typeface="Calibri" panose="020F0502020204030204" pitchFamily="34" charset="0"/>
            </a:endParaRPr>
          </a:p>
          <a:p>
            <a:pPr marL="457200"/>
            <a:r>
              <a:rPr lang="en-GB" sz="1800" b="1" dirty="0">
                <a:solidFill>
                  <a:srgbClr val="FF0000"/>
                </a:solidFill>
                <a:effectLst/>
                <a:latin typeface="Arial" panose="020B0604020202020204" pitchFamily="34" charset="0"/>
                <a:ea typeface="Calibri" panose="020F0502020204030204" pitchFamily="34" charset="0"/>
              </a:rPr>
              <a:t>1)	You must write this assignment in essay format</a:t>
            </a:r>
            <a:endParaRPr lang="en-GB" sz="1200" dirty="0">
              <a:effectLst/>
              <a:latin typeface="Calibri" panose="020F0502020204030204" pitchFamily="34" charset="0"/>
              <a:ea typeface="Calibri" panose="020F0502020204030204" pitchFamily="34" charset="0"/>
            </a:endParaRPr>
          </a:p>
          <a:p>
            <a:pPr marL="457200"/>
            <a:r>
              <a:rPr lang="en-GB" sz="1800" b="1" dirty="0">
                <a:solidFill>
                  <a:srgbClr val="FF0000"/>
                </a:solidFill>
                <a:effectLst/>
                <a:latin typeface="Arial" panose="020B0604020202020204" pitchFamily="34" charset="0"/>
                <a:ea typeface="Calibri" panose="020F0502020204030204" pitchFamily="34" charset="0"/>
              </a:rPr>
              <a:t>2)	You must include a reference list with minimum of 15 references</a:t>
            </a:r>
            <a:endParaRPr lang="en-GB" sz="12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957839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77D88-1228-26E4-F7C9-26BD154898DF}"/>
              </a:ext>
            </a:extLst>
          </p:cNvPr>
          <p:cNvSpPr>
            <a:spLocks noGrp="1"/>
          </p:cNvSpPr>
          <p:nvPr>
            <p:ph type="title"/>
          </p:nvPr>
        </p:nvSpPr>
        <p:spPr>
          <a:xfrm>
            <a:off x="84364" y="147411"/>
            <a:ext cx="7886700" cy="1325563"/>
          </a:xfrm>
        </p:spPr>
        <p:txBody>
          <a:bodyPr/>
          <a:lstStyle/>
          <a:p>
            <a:r>
              <a:rPr lang="en-GB" b="1" dirty="0"/>
              <a:t>RESITS: Assignment 2</a:t>
            </a:r>
          </a:p>
        </p:txBody>
      </p:sp>
      <p:sp>
        <p:nvSpPr>
          <p:cNvPr id="3" name="Content Placeholder 2">
            <a:extLst>
              <a:ext uri="{FF2B5EF4-FFF2-40B4-BE49-F238E27FC236}">
                <a16:creationId xmlns:a16="http://schemas.microsoft.com/office/drawing/2014/main" id="{F7A585B6-BC0F-5102-8E16-FAC45E8FEAD0}"/>
              </a:ext>
            </a:extLst>
          </p:cNvPr>
          <p:cNvSpPr>
            <a:spLocks noGrp="1"/>
          </p:cNvSpPr>
          <p:nvPr>
            <p:ph idx="1"/>
          </p:nvPr>
        </p:nvSpPr>
        <p:spPr>
          <a:xfrm>
            <a:off x="155120" y="889454"/>
            <a:ext cx="8904515" cy="5130346"/>
          </a:xfrm>
        </p:spPr>
        <p:txBody>
          <a:bodyPr/>
          <a:lstStyle/>
          <a:p>
            <a:pPr algn="just">
              <a:lnSpc>
                <a:spcPct val="115000"/>
              </a:lnSpc>
              <a:spcAft>
                <a:spcPts val="1000"/>
              </a:spcAft>
            </a:pPr>
            <a:r>
              <a:rPr lang="en-GB" sz="1400" dirty="0">
                <a:effectLst/>
                <a:latin typeface="Arial" panose="020B0604020202020204" pitchFamily="34" charset="0"/>
                <a:ea typeface="Calibri" panose="020F0502020204030204" pitchFamily="34" charset="0"/>
              </a:rPr>
              <a:t>The exercise will require the student to undertake the role of a marketing professional and they will compile a marketing plan for the Moxy Hotel brand</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b="1" u="sng" dirty="0">
                <a:effectLst/>
                <a:latin typeface="Arial" panose="020B0604020202020204" pitchFamily="34" charset="0"/>
                <a:ea typeface="Calibri" panose="020F0502020204030204" pitchFamily="34" charset="0"/>
              </a:rPr>
              <a:t>(You are expected to discuss the MOXY brand only and not associated or parent companies </a:t>
            </a:r>
            <a:r>
              <a:rPr lang="en-GB" sz="1400" b="1" u="sng" dirty="0" err="1">
                <a:effectLst/>
                <a:latin typeface="Arial" panose="020B0604020202020204" pitchFamily="34" charset="0"/>
                <a:ea typeface="Calibri" panose="020F0502020204030204" pitchFamily="34" charset="0"/>
              </a:rPr>
              <a:t>e.g</a:t>
            </a:r>
            <a:r>
              <a:rPr lang="en-GB" sz="1400" b="1" u="sng" dirty="0">
                <a:effectLst/>
                <a:latin typeface="Arial" panose="020B0604020202020204" pitchFamily="34" charset="0"/>
                <a:ea typeface="Calibri" panose="020F0502020204030204" pitchFamily="34" charset="0"/>
              </a:rPr>
              <a:t> Moxy is ‘owned’ by Marriot, you should not discuss Marriot focus on the Moxy marketing strategy only.) </a:t>
            </a:r>
            <a:r>
              <a:rPr lang="en-GB" sz="1400" b="1" dirty="0">
                <a:effectLst/>
                <a:latin typeface="Arial" panose="020B0604020202020204" pitchFamily="34" charset="0"/>
                <a:ea typeface="Calibri" panose="020F0502020204030204" pitchFamily="34" charset="0"/>
              </a:rPr>
              <a:t> </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b="1" dirty="0">
                <a:effectLst/>
                <a:latin typeface="Arial" panose="020B0604020202020204" pitchFamily="34" charset="0"/>
                <a:ea typeface="Calibri" panose="020F0502020204030204" pitchFamily="34" charset="0"/>
              </a:rPr>
              <a:t>Component 1 (50%) Presentation – </a:t>
            </a:r>
            <a:r>
              <a:rPr lang="en-GB" sz="1400" dirty="0">
                <a:effectLst/>
                <a:latin typeface="Arial" panose="020B0604020202020204" pitchFamily="34" charset="0"/>
                <a:ea typeface="Calibri" panose="020F0502020204030204" pitchFamily="34" charset="0"/>
              </a:rPr>
              <a:t>The presentation will be prepared using PowerPoint slides. </a:t>
            </a:r>
            <a:r>
              <a:rPr lang="en-GB" sz="1400" b="1" u="sng" dirty="0">
                <a:effectLst/>
                <a:latin typeface="Arial" panose="020B0604020202020204" pitchFamily="34" charset="0"/>
                <a:ea typeface="Calibri" panose="020F0502020204030204" pitchFamily="34" charset="0"/>
              </a:rPr>
              <a:t>PLEASE ATTACH SCREEN SHOTS OF EACH SLIDE TO THE END OF THE MARKETING PLAN word document after the reference list. </a:t>
            </a:r>
            <a:r>
              <a:rPr lang="en-GB" sz="1400" b="1" u="sng" dirty="0">
                <a:solidFill>
                  <a:srgbClr val="FF0000"/>
                </a:solidFill>
                <a:effectLst/>
                <a:latin typeface="Arial" panose="020B0604020202020204" pitchFamily="34" charset="0"/>
                <a:ea typeface="Calibri" panose="020F0502020204030204" pitchFamily="34" charset="0"/>
              </a:rPr>
              <a:t>Failure to do this could mean there will not be any marks awarded.</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b="1" dirty="0">
                <a:effectLst/>
                <a:latin typeface="Arial" panose="020B0604020202020204" pitchFamily="34" charset="0"/>
                <a:ea typeface="Calibri" panose="020F0502020204030204" pitchFamily="34" charset="0"/>
              </a:rPr>
              <a:t>Component 2 (50%) Marketing Plan (1250 words) </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effectLst/>
                <a:latin typeface="Arial" panose="020B0604020202020204" pitchFamily="34" charset="0"/>
                <a:ea typeface="Calibri" panose="020F0502020204030204" pitchFamily="34" charset="0"/>
              </a:rPr>
              <a:t>The hotel should be the Moxy hotel brand </a:t>
            </a:r>
            <a:r>
              <a:rPr lang="en-GB" sz="1400" b="1" dirty="0">
                <a:effectLst/>
                <a:latin typeface="Arial" panose="020B0604020202020204" pitchFamily="34" charset="0"/>
                <a:ea typeface="Calibri" panose="020F0502020204030204" pitchFamily="34" charset="0"/>
              </a:rPr>
              <a:t>(NOT MARRIOT)</a:t>
            </a:r>
            <a:r>
              <a:rPr lang="en-GB" sz="1400" dirty="0">
                <a:effectLst/>
                <a:latin typeface="Arial" panose="020B0604020202020204" pitchFamily="34" charset="0"/>
                <a:ea typeface="Calibri" panose="020F0502020204030204" pitchFamily="34" charset="0"/>
              </a:rPr>
              <a:t> but could be situated anywhere globally. Your marketing plan should take into consideration the target market and current business environment addressing contemporary marketing strategies of the brand, </a:t>
            </a:r>
            <a:r>
              <a:rPr lang="en-GB" sz="1400" b="1" dirty="0">
                <a:effectLst/>
                <a:latin typeface="Arial" panose="020B0604020202020204" pitchFamily="34" charset="0"/>
                <a:ea typeface="Calibri" panose="020F0502020204030204" pitchFamily="34" charset="0"/>
              </a:rPr>
              <a:t>be imaginative in your messaging</a:t>
            </a:r>
            <a:r>
              <a:rPr lang="en-GB" sz="1400" dirty="0">
                <a:effectLst/>
                <a:latin typeface="Arial" panose="020B0604020202020204" pitchFamily="34" charset="0"/>
                <a:ea typeface="Calibri" panose="020F0502020204030204" pitchFamily="34" charset="0"/>
              </a:rPr>
              <a:t> but also think about the safety aspects how will you reassure your guests through your marketing?</a:t>
            </a:r>
            <a:endParaRPr lang="en-GB" sz="1400" dirty="0">
              <a:effectLst/>
              <a:latin typeface="Calibri" panose="020F0502020204030204" pitchFamily="34" charset="0"/>
              <a:ea typeface="Calibri" panose="020F0502020204030204" pitchFamily="34" charset="0"/>
            </a:endParaRPr>
          </a:p>
          <a:p>
            <a:pPr marL="0" indent="0">
              <a:buNone/>
            </a:pPr>
            <a:endParaRPr lang="en-GB" sz="1700" b="1" dirty="0"/>
          </a:p>
        </p:txBody>
      </p:sp>
      <p:sp>
        <p:nvSpPr>
          <p:cNvPr id="5" name="TextBox 4">
            <a:extLst>
              <a:ext uri="{FF2B5EF4-FFF2-40B4-BE49-F238E27FC236}">
                <a16:creationId xmlns:a16="http://schemas.microsoft.com/office/drawing/2014/main" id="{35CF608F-8827-FB4B-8348-C43F8F88E1D4}"/>
              </a:ext>
            </a:extLst>
          </p:cNvPr>
          <p:cNvSpPr txBox="1"/>
          <p:nvPr/>
        </p:nvSpPr>
        <p:spPr>
          <a:xfrm>
            <a:off x="-83833" y="5182581"/>
            <a:ext cx="9382419" cy="738664"/>
          </a:xfrm>
          <a:prstGeom prst="rect">
            <a:avLst/>
          </a:prstGeom>
          <a:noFill/>
        </p:spPr>
        <p:txBody>
          <a:bodyPr wrap="square">
            <a:spAutoFit/>
          </a:bodyPr>
          <a:lstStyle/>
          <a:p>
            <a:pPr marL="457200"/>
            <a:r>
              <a:rPr lang="en-GB" sz="1400" b="1" u="sng" dirty="0">
                <a:solidFill>
                  <a:srgbClr val="FF0000"/>
                </a:solidFill>
                <a:effectLst/>
                <a:latin typeface="Arial" panose="020B0604020202020204" pitchFamily="34" charset="0"/>
                <a:ea typeface="Calibri" panose="020F0502020204030204" pitchFamily="34" charset="0"/>
              </a:rPr>
              <a:t>You will receive failing grade if you do not follow any of the following two instructions.</a:t>
            </a:r>
            <a:endParaRPr lang="en-GB" sz="1400" dirty="0">
              <a:effectLst/>
              <a:latin typeface="Calibri" panose="020F0502020204030204" pitchFamily="34" charset="0"/>
              <a:ea typeface="Calibri" panose="020F0502020204030204" pitchFamily="34" charset="0"/>
            </a:endParaRPr>
          </a:p>
          <a:p>
            <a:pPr marL="457200"/>
            <a:r>
              <a:rPr lang="en-GB" sz="1400" b="1" dirty="0">
                <a:solidFill>
                  <a:srgbClr val="FF0000"/>
                </a:solidFill>
                <a:effectLst/>
                <a:latin typeface="Arial" panose="020B0604020202020204" pitchFamily="34" charset="0"/>
                <a:ea typeface="Calibri" panose="020F0502020204030204" pitchFamily="34" charset="0"/>
              </a:rPr>
              <a:t>1)	You must write this assignment in correct marketing plan format</a:t>
            </a:r>
            <a:endParaRPr lang="en-GB" sz="1400" dirty="0">
              <a:effectLst/>
              <a:latin typeface="Calibri" panose="020F0502020204030204" pitchFamily="34" charset="0"/>
              <a:ea typeface="Calibri" panose="020F0502020204030204" pitchFamily="34" charset="0"/>
            </a:endParaRPr>
          </a:p>
          <a:p>
            <a:pPr marL="457200"/>
            <a:r>
              <a:rPr lang="en-GB" sz="1400" b="1" dirty="0">
                <a:solidFill>
                  <a:srgbClr val="FF0000"/>
                </a:solidFill>
                <a:effectLst/>
                <a:latin typeface="Arial" panose="020B0604020202020204" pitchFamily="34" charset="0"/>
                <a:ea typeface="Calibri" panose="020F0502020204030204" pitchFamily="34" charset="0"/>
              </a:rPr>
              <a:t>2)	You must include a reference list with minimum of 15 references</a:t>
            </a:r>
            <a:endParaRPr lang="en-GB"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182187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B5D7C-B50D-7BCB-1CCA-FECD9E2248A7}"/>
              </a:ext>
            </a:extLst>
          </p:cNvPr>
          <p:cNvSpPr>
            <a:spLocks noGrp="1"/>
          </p:cNvSpPr>
          <p:nvPr>
            <p:ph type="title"/>
          </p:nvPr>
        </p:nvSpPr>
        <p:spPr>
          <a:xfrm>
            <a:off x="465365" y="822325"/>
            <a:ext cx="8444592" cy="4729389"/>
          </a:xfrm>
        </p:spPr>
        <p:txBody>
          <a:bodyPr/>
          <a:lstStyle/>
          <a:p>
            <a:r>
              <a:rPr lang="en-GB" dirty="0"/>
              <a:t>Rework and Resits AS1 &amp; AS2</a:t>
            </a:r>
            <a:br>
              <a:rPr lang="en-GB" dirty="0"/>
            </a:br>
            <a:r>
              <a:rPr lang="en-GB" b="1" dirty="0"/>
              <a:t>Submission Deadline: </a:t>
            </a:r>
            <a:br>
              <a:rPr lang="en-GB" b="1" dirty="0"/>
            </a:br>
            <a:r>
              <a:rPr lang="en-GB" b="1" dirty="0">
                <a:solidFill>
                  <a:srgbClr val="FF0000"/>
                </a:solidFill>
              </a:rPr>
              <a:t>23:55 GMT Friday 3</a:t>
            </a:r>
            <a:r>
              <a:rPr lang="en-GB" b="1" baseline="30000" dirty="0">
                <a:solidFill>
                  <a:srgbClr val="FF0000"/>
                </a:solidFill>
              </a:rPr>
              <a:t>rd</a:t>
            </a:r>
            <a:r>
              <a:rPr lang="en-GB" b="1" dirty="0">
                <a:solidFill>
                  <a:srgbClr val="FF0000"/>
                </a:solidFill>
              </a:rPr>
              <a:t> March 2023</a:t>
            </a:r>
            <a:br>
              <a:rPr lang="en-GB" dirty="0"/>
            </a:br>
            <a:endParaRPr lang="en-GB" b="1" dirty="0"/>
          </a:p>
        </p:txBody>
      </p:sp>
    </p:spTree>
    <p:extLst>
      <p:ext uri="{BB962C8B-B14F-4D97-AF65-F5344CB8AC3E}">
        <p14:creationId xmlns:p14="http://schemas.microsoft.com/office/powerpoint/2010/main" val="4128429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4A4E4C-14AE-E162-81E8-193365380273}"/>
              </a:ext>
            </a:extLst>
          </p:cNvPr>
          <p:cNvSpPr>
            <a:spLocks noGrp="1"/>
          </p:cNvSpPr>
          <p:nvPr>
            <p:ph type="title"/>
          </p:nvPr>
        </p:nvSpPr>
        <p:spPr/>
        <p:txBody>
          <a:bodyPr/>
          <a:lstStyle/>
          <a:p>
            <a:r>
              <a:rPr lang="en-GB" dirty="0"/>
              <a:t>Any Questions?</a:t>
            </a:r>
            <a:br>
              <a:rPr lang="en-GB" dirty="0"/>
            </a:br>
            <a:br>
              <a:rPr lang="en-GB" dirty="0"/>
            </a:br>
            <a:r>
              <a:rPr lang="en-GB" dirty="0"/>
              <a:t>C.Wilkin@uwtsd.ac.uk </a:t>
            </a:r>
          </a:p>
        </p:txBody>
      </p:sp>
    </p:spTree>
    <p:extLst>
      <p:ext uri="{BB962C8B-B14F-4D97-AF65-F5344CB8AC3E}">
        <p14:creationId xmlns:p14="http://schemas.microsoft.com/office/powerpoint/2010/main" val="420370441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1206</Words>
  <Application>Microsoft Office PowerPoint</Application>
  <PresentationFormat>On-screen Show (4:3)</PresentationFormat>
  <Paragraphs>75</Paragraphs>
  <Slides>14</Slides>
  <Notes>3</Notes>
  <HiddenSlides>0</HiddenSlides>
  <MMClips>0</MMClips>
  <ScaleCrop>false</ScaleCrop>
  <HeadingPairs>
    <vt:vector size="6" baseType="variant">
      <vt:variant>
        <vt:lpstr>Fonts Used</vt:lpstr>
      </vt:variant>
      <vt:variant>
        <vt:i4>5</vt:i4>
      </vt:variant>
      <vt:variant>
        <vt:lpstr>Theme</vt:lpstr>
      </vt:variant>
      <vt:variant>
        <vt:i4>17</vt:i4>
      </vt:variant>
      <vt:variant>
        <vt:lpstr>Slide Titles</vt:lpstr>
      </vt:variant>
      <vt:variant>
        <vt:i4>14</vt:i4>
      </vt:variant>
    </vt:vector>
  </HeadingPairs>
  <TitlesOfParts>
    <vt:vector size="36" baseType="lpstr">
      <vt:lpstr>Aharoni</vt:lpstr>
      <vt:lpstr>Arial</vt:lpstr>
      <vt:lpstr>Calibri</vt:lpstr>
      <vt:lpstr>Calibri Light</vt:lpstr>
      <vt:lpstr>Symbol</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PowerPoint Presentation</vt:lpstr>
      <vt:lpstr>(BMIH4005)   Reworks and Resits   Module Lead:  Chris Wilkin C.Wilkin@uwtsd.ac.uk</vt:lpstr>
      <vt:lpstr>PowerPoint Presentation</vt:lpstr>
      <vt:lpstr>PowerPoint Presentation</vt:lpstr>
      <vt:lpstr>What is a Rework vs Resit?</vt:lpstr>
      <vt:lpstr>REWORK  A rework is when you completed and submitted the work but the mark received was a fail.  With a rework the assignment question is the same or very similar to the original. </vt:lpstr>
      <vt:lpstr>REWORK: Assignment 1</vt:lpstr>
      <vt:lpstr>REWORK: Assignment 2</vt:lpstr>
      <vt:lpstr>PowerPoint Presentation</vt:lpstr>
      <vt:lpstr>RESIT   A resit is when you did not complete and submit the work.  With a resit there is a new assignment question. </vt:lpstr>
      <vt:lpstr>RESITS: Assignment 1</vt:lpstr>
      <vt:lpstr>RESITS: Assignment 2</vt:lpstr>
      <vt:lpstr>Rework and Resits AS1 &amp; AS2 Submission Deadline:  23:55 GMT Friday 3rd March 2023 </vt:lpstr>
      <vt:lpstr>Any Questions?  C.Wilkin@uwtsd.ac.uk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Christopher Wilkin</cp:lastModifiedBy>
  <cp:revision>9</cp:revision>
  <dcterms:created xsi:type="dcterms:W3CDTF">2021-03-10T12:10:47Z</dcterms:created>
  <dcterms:modified xsi:type="dcterms:W3CDTF">2023-02-06T14:51:51Z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