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43"/>
  </p:notesMasterIdLst>
  <p:handoutMasterIdLst>
    <p:handoutMasterId r:id="rId44"/>
  </p:handoutMasterIdLst>
  <p:sldIdLst>
    <p:sldId id="309" r:id="rId2"/>
    <p:sldId id="327" r:id="rId3"/>
    <p:sldId id="257" r:id="rId4"/>
    <p:sldId id="258" r:id="rId5"/>
    <p:sldId id="259" r:id="rId6"/>
    <p:sldId id="260" r:id="rId7"/>
    <p:sldId id="261" r:id="rId8"/>
    <p:sldId id="262" r:id="rId9"/>
    <p:sldId id="263" r:id="rId10"/>
    <p:sldId id="264" r:id="rId11"/>
    <p:sldId id="269" r:id="rId12"/>
    <p:sldId id="310" r:id="rId13"/>
    <p:sldId id="311" r:id="rId14"/>
    <p:sldId id="312" r:id="rId15"/>
    <p:sldId id="313" r:id="rId16"/>
    <p:sldId id="315" r:id="rId17"/>
    <p:sldId id="316" r:id="rId18"/>
    <p:sldId id="317" r:id="rId19"/>
    <p:sldId id="319" r:id="rId20"/>
    <p:sldId id="320" r:id="rId21"/>
    <p:sldId id="321" r:id="rId22"/>
    <p:sldId id="322" r:id="rId23"/>
    <p:sldId id="323" r:id="rId24"/>
    <p:sldId id="324" r:id="rId25"/>
    <p:sldId id="325" r:id="rId26"/>
    <p:sldId id="265" r:id="rId27"/>
    <p:sldId id="266" r:id="rId28"/>
    <p:sldId id="267" r:id="rId29"/>
    <p:sldId id="268" r:id="rId30"/>
    <p:sldId id="326" r:id="rId31"/>
    <p:sldId id="292" r:id="rId32"/>
    <p:sldId id="293" r:id="rId33"/>
    <p:sldId id="294" r:id="rId34"/>
    <p:sldId id="295" r:id="rId35"/>
    <p:sldId id="296" r:id="rId36"/>
    <p:sldId id="297" r:id="rId37"/>
    <p:sldId id="300" r:id="rId38"/>
    <p:sldId id="301" r:id="rId39"/>
    <p:sldId id="302" r:id="rId40"/>
    <p:sldId id="305" r:id="rId41"/>
    <p:sldId id="308"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BA290B2-8E70-4F2E-B806-1EB81C5B36F0}" type="datetimeFigureOut">
              <a:rPr lang="en-GB" smtClean="0"/>
              <a:t>27/09/2018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0A0463E-0684-47D1-8B3E-1ED8E6AFDB27}" type="slidenum">
              <a:rPr lang="en-GB" smtClean="0"/>
              <a:t>‹#›</a:t>
            </a:fld>
            <a:endParaRPr lang="en-GB"/>
          </a:p>
        </p:txBody>
      </p:sp>
    </p:spTree>
    <p:extLst>
      <p:ext uri="{BB962C8B-B14F-4D97-AF65-F5344CB8AC3E}">
        <p14:creationId xmlns:p14="http://schemas.microsoft.com/office/powerpoint/2010/main" val="19098889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1CC0B4-0847-431D-A43C-47FD17F03795}" type="datetimeFigureOut">
              <a:rPr lang="en-GB" smtClean="0"/>
              <a:t>27/09/2018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0806F20-6DD4-4148-9708-10FB2CA18F26}" type="slidenum">
              <a:rPr lang="en-GB" smtClean="0"/>
              <a:t>‹#›</a:t>
            </a:fld>
            <a:endParaRPr lang="en-GB"/>
          </a:p>
        </p:txBody>
      </p:sp>
    </p:spTree>
    <p:extLst>
      <p:ext uri="{BB962C8B-B14F-4D97-AF65-F5344CB8AC3E}">
        <p14:creationId xmlns:p14="http://schemas.microsoft.com/office/powerpoint/2010/main" val="1826316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Shape 190"/>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1" name="Shape 191"/>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63274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Shape 196"/>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7" name="Shape 197"/>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78939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Shape 202"/>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03" name="Shape 203"/>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26377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Shape 208"/>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09" name="Shape 209"/>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52529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Shape 215"/>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16" name="Shape 216"/>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01175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Shape 221"/>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22" name="Shape 222"/>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52301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Shape 227"/>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28" name="Shape 228"/>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12410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Shape 258"/>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59" name="Shape 259"/>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99008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Shape 264"/>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65" name="Shape 265"/>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59529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Shape 270"/>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71" name="Shape 271"/>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17319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Shape 282"/>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83" name="Shape 283"/>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60279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Shape 288"/>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89" name="Shape 289"/>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450687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Shape 300"/>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01" name="Shape 301"/>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7739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Shape 306"/>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07" name="Shape 307"/>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7882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Shape 312"/>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13" name="Shape 313"/>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245360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Shape 324"/>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25" name="Shape 325"/>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90528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Shape 330"/>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31" name="Shape 331"/>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14282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Shape 336"/>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37" name="Shape 337"/>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637069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Shape 343"/>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44" name="Shape 344"/>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552138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Shape 349"/>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50" name="Shape 350"/>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9956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Shape 355"/>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56" name="Shape 356"/>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56603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Shape 368"/>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369" name="Shape 369"/>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845565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Shape 233"/>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34" name="Shape 234"/>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7240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40" name="Shape 240"/>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632351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Shape 245"/>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46" name="Shape 246"/>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1865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Shape 251"/>
          <p:cNvSpPr txBox="1">
            <a:spLocks noGrp="1"/>
          </p:cNvSpPr>
          <p:nvPr>
            <p:ph type="body" idx="1"/>
          </p:nvPr>
        </p:nvSpPr>
        <p:spPr>
          <a:xfrm>
            <a:off x="661026" y="5029467"/>
            <a:ext cx="5288325" cy="4764773"/>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52" name="Shape 252"/>
          <p:cNvSpPr>
            <a:spLocks noGrp="1" noRot="1" noChangeAspect="1"/>
          </p:cNvSpPr>
          <p:nvPr>
            <p:ph type="sldImg" idx="2"/>
          </p:nvPr>
        </p:nvSpPr>
        <p:spPr>
          <a:xfrm>
            <a:off x="-223838" y="793750"/>
            <a:ext cx="7059613" cy="397192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99371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879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91002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0362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9321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97418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0356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58543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16689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1862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30316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07C3191-2B2E-466F-948D-36EEDF7FEDAE}" type="datetimeFigureOut">
              <a:rPr lang="en-US" smtClean="0">
                <a:solidFill>
                  <a:prstClr val="black">
                    <a:tint val="75000"/>
                  </a:prstClr>
                </a:solidFill>
              </a:rPr>
              <a:pPr/>
              <a:t>9/27/2018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146E303-0729-458D-95EC-68241A093051}"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3036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Shape 48"/>
        <p:cNvGrpSpPr/>
        <p:nvPr/>
      </p:nvGrpSpPr>
      <p:grpSpPr>
        <a:xfrm>
          <a:off x="0" y="0"/>
          <a:ext cx="0" cy="0"/>
          <a:chOff x="0" y="0"/>
          <a:chExt cx="0" cy="0"/>
        </a:xfrm>
      </p:grpSpPr>
      <p:sp>
        <p:nvSpPr>
          <p:cNvPr id="49" name="Shape 49"/>
          <p:cNvSpPr txBox="1">
            <a:spLocks noGrp="1"/>
          </p:cNvSpPr>
          <p:nvPr>
            <p:ph type="body" idx="1"/>
          </p:nvPr>
        </p:nvSpPr>
        <p:spPr>
          <a:xfrm>
            <a:off x="609600" y="277813"/>
            <a:ext cx="10972800" cy="5853112"/>
          </a:xfrm>
          <a:prstGeom prst="rect">
            <a:avLst/>
          </a:prstGeom>
          <a:noFill/>
          <a:ln>
            <a:noFill/>
          </a:ln>
        </p:spPr>
        <p:txBody>
          <a:bodyPr wrap="square" lIns="91425" tIns="91425" rIns="91425" bIns="91425" anchor="t" anchorCtr="0"/>
          <a:lstStyle>
            <a:lvl1pPr marL="342900" marR="0" lvl="0" indent="-220980" algn="l" rtl="0">
              <a:spcBef>
                <a:spcPts val="640"/>
              </a:spcBef>
              <a:spcAft>
                <a:spcPts val="0"/>
              </a:spcAft>
              <a:buClr>
                <a:schemeClr val="hlink"/>
              </a:buClr>
              <a:buSzPct val="60000"/>
              <a:buFont typeface="Noto Sans Symbols"/>
              <a:buChar char="■"/>
              <a:defRPr sz="3200" b="0" i="0" u="none" strike="noStrike" cap="none">
                <a:solidFill>
                  <a:schemeClr val="lt1"/>
                </a:solidFill>
                <a:latin typeface="Verdana"/>
                <a:ea typeface="Verdana"/>
                <a:cs typeface="Verdana"/>
                <a:sym typeface="Verdana"/>
              </a:defRPr>
            </a:lvl1pPr>
            <a:lvl2pPr marL="742950" marR="0" lvl="1" indent="-107950" algn="l" rtl="0">
              <a:spcBef>
                <a:spcPts val="560"/>
              </a:spcBef>
              <a:spcAft>
                <a:spcPts val="0"/>
              </a:spcAft>
              <a:buClr>
                <a:schemeClr val="lt1"/>
              </a:buClr>
              <a:buSzPct val="100000"/>
              <a:buFont typeface="Verdana"/>
              <a:buChar char="•"/>
              <a:defRPr sz="2800" b="0" i="0" u="none" strike="noStrike" cap="none">
                <a:solidFill>
                  <a:schemeClr val="lt1"/>
                </a:solidFill>
                <a:latin typeface="Verdana"/>
                <a:ea typeface="Verdana"/>
                <a:cs typeface="Verdana"/>
                <a:sym typeface="Verdana"/>
              </a:defRPr>
            </a:lvl2pPr>
            <a:lvl3pPr marL="1143000" marR="0" lvl="2" indent="-137160" algn="l" rtl="0">
              <a:spcBef>
                <a:spcPts val="480"/>
              </a:spcBef>
              <a:spcAft>
                <a:spcPts val="0"/>
              </a:spcAft>
              <a:buClr>
                <a:schemeClr val="accent2"/>
              </a:buClr>
              <a:buSzPct val="59999"/>
              <a:buFont typeface="Noto Sans Symbols"/>
              <a:buChar char="■"/>
              <a:defRPr sz="2400" b="0" i="0" u="none" strike="noStrike" cap="none">
                <a:solidFill>
                  <a:schemeClr val="lt1"/>
                </a:solidFill>
                <a:latin typeface="Verdana"/>
                <a:ea typeface="Verdana"/>
                <a:cs typeface="Verdana"/>
                <a:sym typeface="Verdana"/>
              </a:defRPr>
            </a:lvl3pPr>
            <a:lvl4pPr marL="1600200" marR="0" lvl="3" indent="-101600" algn="l" rtl="0">
              <a:spcBef>
                <a:spcPts val="400"/>
              </a:spcBef>
              <a:spcAft>
                <a:spcPts val="0"/>
              </a:spcAft>
              <a:buClr>
                <a:schemeClr val="lt2"/>
              </a:buClr>
              <a:buSzPct val="100000"/>
              <a:buFont typeface="Verdana"/>
              <a:buChar char="•"/>
              <a:defRPr sz="2000" b="0" i="0" u="none" strike="noStrike" cap="none">
                <a:solidFill>
                  <a:schemeClr val="lt1"/>
                </a:solidFill>
                <a:latin typeface="Verdana"/>
                <a:ea typeface="Verdana"/>
                <a:cs typeface="Verdana"/>
                <a:sym typeface="Verdana"/>
              </a:defRPr>
            </a:lvl4pPr>
            <a:lvl5pPr marL="2057400" marR="0" lvl="4" indent="-152400" algn="l" rtl="0">
              <a:spcBef>
                <a:spcPts val="400"/>
              </a:spcBef>
              <a:spcAft>
                <a:spcPts val="0"/>
              </a:spcAft>
              <a:buClr>
                <a:schemeClr val="folHlink"/>
              </a:buClr>
              <a:buSzPct val="60000"/>
              <a:buFont typeface="Noto Sans Symbols"/>
              <a:buChar char="■"/>
              <a:defRPr sz="2000" b="0" i="0" u="none" strike="noStrike" cap="none">
                <a:solidFill>
                  <a:schemeClr val="lt1"/>
                </a:solidFill>
                <a:latin typeface="Verdana"/>
                <a:ea typeface="Verdana"/>
                <a:cs typeface="Verdana"/>
                <a:sym typeface="Verdana"/>
              </a:defRPr>
            </a:lvl5pPr>
            <a:lvl6pPr marL="2514600" marR="0" lvl="5" indent="-152400" algn="l" rtl="0">
              <a:spcBef>
                <a:spcPts val="400"/>
              </a:spcBef>
              <a:spcAft>
                <a:spcPts val="0"/>
              </a:spcAft>
              <a:buClr>
                <a:schemeClr val="folHlink"/>
              </a:buClr>
              <a:buSzPct val="60000"/>
              <a:buFont typeface="Noto Sans Symbols"/>
              <a:buChar char="■"/>
              <a:defRPr sz="2000" b="0" i="0" u="none" strike="noStrike" cap="none">
                <a:solidFill>
                  <a:schemeClr val="lt1"/>
                </a:solidFill>
                <a:latin typeface="Verdana"/>
                <a:ea typeface="Verdana"/>
                <a:cs typeface="Verdana"/>
                <a:sym typeface="Verdana"/>
              </a:defRPr>
            </a:lvl6pPr>
            <a:lvl7pPr marL="2971800" marR="0" lvl="6" indent="-152400" algn="l" rtl="0">
              <a:spcBef>
                <a:spcPts val="400"/>
              </a:spcBef>
              <a:spcAft>
                <a:spcPts val="0"/>
              </a:spcAft>
              <a:buClr>
                <a:schemeClr val="folHlink"/>
              </a:buClr>
              <a:buSzPct val="60000"/>
              <a:buFont typeface="Noto Sans Symbols"/>
              <a:buChar char="■"/>
              <a:defRPr sz="2000" b="0" i="0" u="none" strike="noStrike" cap="none">
                <a:solidFill>
                  <a:schemeClr val="lt1"/>
                </a:solidFill>
                <a:latin typeface="Verdana"/>
                <a:ea typeface="Verdana"/>
                <a:cs typeface="Verdana"/>
                <a:sym typeface="Verdana"/>
              </a:defRPr>
            </a:lvl7pPr>
            <a:lvl8pPr marL="3429000" marR="0" lvl="7" indent="-152400" algn="l" rtl="0">
              <a:spcBef>
                <a:spcPts val="400"/>
              </a:spcBef>
              <a:spcAft>
                <a:spcPts val="0"/>
              </a:spcAft>
              <a:buClr>
                <a:schemeClr val="folHlink"/>
              </a:buClr>
              <a:buSzPct val="60000"/>
              <a:buFont typeface="Noto Sans Symbols"/>
              <a:buChar char="■"/>
              <a:defRPr sz="2000" b="0" i="0" u="none" strike="noStrike" cap="none">
                <a:solidFill>
                  <a:schemeClr val="lt1"/>
                </a:solidFill>
                <a:latin typeface="Verdana"/>
                <a:ea typeface="Verdana"/>
                <a:cs typeface="Verdana"/>
                <a:sym typeface="Verdana"/>
              </a:defRPr>
            </a:lvl8pPr>
            <a:lvl9pPr marL="3886200" marR="0" lvl="8" indent="-152400" algn="l" rtl="0">
              <a:spcBef>
                <a:spcPts val="400"/>
              </a:spcBef>
              <a:spcAft>
                <a:spcPts val="0"/>
              </a:spcAft>
              <a:buClr>
                <a:schemeClr val="folHlink"/>
              </a:buClr>
              <a:buSzPct val="60000"/>
              <a:buFont typeface="Noto Sans Symbols"/>
              <a:buChar char="■"/>
              <a:defRPr sz="2000" b="0" i="0" u="none" strike="noStrike" cap="none">
                <a:solidFill>
                  <a:schemeClr val="lt1"/>
                </a:solidFill>
                <a:latin typeface="Verdana"/>
                <a:ea typeface="Verdana"/>
                <a:cs typeface="Verdana"/>
                <a:sym typeface="Verdana"/>
              </a:defRPr>
            </a:lvl9pPr>
          </a:lstStyle>
          <a:p>
            <a:endParaRPr/>
          </a:p>
        </p:txBody>
      </p:sp>
      <p:sp>
        <p:nvSpPr>
          <p:cNvPr id="50" name="Shape 50"/>
          <p:cNvSpPr txBox="1">
            <a:spLocks noGrp="1"/>
          </p:cNvSpPr>
          <p:nvPr>
            <p:ph type="dt" idx="10"/>
          </p:nvPr>
        </p:nvSpPr>
        <p:spPr>
          <a:xfrm>
            <a:off x="609600" y="6243637"/>
            <a:ext cx="2844800" cy="457200"/>
          </a:xfrm>
          <a:prstGeom prst="rect">
            <a:avLst/>
          </a:prstGeom>
          <a:noFill/>
          <a:ln>
            <a:noFill/>
          </a:ln>
        </p:spPr>
        <p:txBody>
          <a:bodyPr wrap="square" lIns="91425" tIns="91425" rIns="91425" bIns="91425" anchor="t" anchorCtr="0"/>
          <a:lstStyle>
            <a:lvl1pPr marL="0" marR="0" lvl="0" indent="0" algn="l" rtl="0">
              <a:lnSpc>
                <a:spcPct val="100000"/>
              </a:lnSpc>
              <a:spcBef>
                <a:spcPts val="0"/>
              </a:spcBef>
              <a:spcAft>
                <a:spcPts val="0"/>
              </a:spcAft>
              <a:buNone/>
              <a:defRPr sz="1800" b="0" i="0" u="none">
                <a:solidFill>
                  <a:schemeClr val="lt1"/>
                </a:solidFill>
                <a:latin typeface="Verdana"/>
                <a:ea typeface="Verdana"/>
                <a:cs typeface="Verdana"/>
                <a:sym typeface="Verdana"/>
              </a:defRPr>
            </a:lvl1pPr>
            <a:lvl2pPr marL="457200" marR="0" lvl="1"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2pPr>
            <a:lvl3pPr marL="914400" marR="0" lvl="2"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3pPr>
            <a:lvl4pPr marL="1371600" marR="0" lvl="3"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4pPr>
            <a:lvl5pPr marL="1828800" marR="0" lvl="4"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5pPr>
            <a:lvl6pPr marL="2286000" marR="0" lvl="5"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6pPr>
            <a:lvl7pPr marL="3200400" marR="0" lvl="6"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7pPr>
            <a:lvl8pPr marL="4572000" marR="0" lvl="7"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8pPr>
            <a:lvl9pPr marL="6400800" marR="0" lvl="8"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9pPr>
          </a:lstStyle>
          <a:p>
            <a:endParaRPr/>
          </a:p>
        </p:txBody>
      </p:sp>
      <p:sp>
        <p:nvSpPr>
          <p:cNvPr id="51" name="Shape 51"/>
          <p:cNvSpPr txBox="1">
            <a:spLocks noGrp="1"/>
          </p:cNvSpPr>
          <p:nvPr>
            <p:ph type="ftr" idx="11"/>
          </p:nvPr>
        </p:nvSpPr>
        <p:spPr>
          <a:xfrm>
            <a:off x="4165600" y="6248400"/>
            <a:ext cx="3860800" cy="457200"/>
          </a:xfrm>
          <a:prstGeom prst="rect">
            <a:avLst/>
          </a:prstGeom>
          <a:noFill/>
          <a:ln>
            <a:noFill/>
          </a:ln>
        </p:spPr>
        <p:txBody>
          <a:bodyPr wrap="square" lIns="91425" tIns="91425" rIns="91425" bIns="91425" anchor="t" anchorCtr="0"/>
          <a:lstStyle>
            <a:lvl1pPr marL="0" marR="0" lvl="0" indent="0" algn="l" rtl="0">
              <a:lnSpc>
                <a:spcPct val="100000"/>
              </a:lnSpc>
              <a:spcBef>
                <a:spcPts val="0"/>
              </a:spcBef>
              <a:spcAft>
                <a:spcPts val="0"/>
              </a:spcAft>
              <a:buNone/>
              <a:defRPr sz="1800" b="0" i="0" u="none">
                <a:solidFill>
                  <a:schemeClr val="lt1"/>
                </a:solidFill>
                <a:latin typeface="Verdana"/>
                <a:ea typeface="Verdana"/>
                <a:cs typeface="Verdana"/>
                <a:sym typeface="Verdana"/>
              </a:defRPr>
            </a:lvl1pPr>
            <a:lvl2pPr marL="457200" marR="0" lvl="1"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2pPr>
            <a:lvl3pPr marL="914400" marR="0" lvl="2"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3pPr>
            <a:lvl4pPr marL="1371600" marR="0" lvl="3"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4pPr>
            <a:lvl5pPr marL="1828800" marR="0" lvl="4"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5pPr>
            <a:lvl6pPr marL="2286000" marR="0" lvl="5"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6pPr>
            <a:lvl7pPr marL="3200400" marR="0" lvl="6"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7pPr>
            <a:lvl8pPr marL="4572000" marR="0" lvl="7"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8pPr>
            <a:lvl9pPr marL="6400800" marR="0" lvl="8" indent="0" algn="l" rtl="0">
              <a:lnSpc>
                <a:spcPct val="100000"/>
              </a:lnSpc>
              <a:spcBef>
                <a:spcPts val="0"/>
              </a:spcBef>
              <a:spcAft>
                <a:spcPts val="0"/>
              </a:spcAft>
              <a:buNone/>
              <a:defRPr sz="1800" b="0" i="0" u="none" strike="noStrike" cap="none">
                <a:solidFill>
                  <a:schemeClr val="lt1"/>
                </a:solidFill>
                <a:latin typeface="Verdana"/>
                <a:ea typeface="Verdana"/>
                <a:cs typeface="Verdana"/>
                <a:sym typeface="Verdana"/>
              </a:defRPr>
            </a:lvl9pPr>
          </a:lstStyle>
          <a:p>
            <a:endParaRPr/>
          </a:p>
        </p:txBody>
      </p:sp>
      <p:sp>
        <p:nvSpPr>
          <p:cNvPr id="52" name="Shape 52"/>
          <p:cNvSpPr txBox="1">
            <a:spLocks noGrp="1"/>
          </p:cNvSpPr>
          <p:nvPr>
            <p:ph type="sldNum" idx="12"/>
          </p:nvPr>
        </p:nvSpPr>
        <p:spPr>
          <a:xfrm>
            <a:off x="8737600" y="6243637"/>
            <a:ext cx="2844800" cy="457200"/>
          </a:xfrm>
          <a:prstGeom prst="rect">
            <a:avLst/>
          </a:prstGeom>
          <a:noFill/>
          <a:ln>
            <a:noFill/>
          </a:ln>
        </p:spPr>
        <p:txBody>
          <a:bodyPr wrap="square" lIns="91425" tIns="45700" rIns="91425" bIns="45700" anchor="t" anchorCtr="0">
            <a:noAutofit/>
          </a:bodyPr>
          <a:lstStyle/>
          <a:p>
            <a:pPr>
              <a:buClr>
                <a:schemeClr val="lt1"/>
              </a:buClr>
              <a:buSzPct val="25000"/>
            </a:pPr>
            <a:fld id="{00000000-1234-1234-1234-123412341234}" type="slidenum">
              <a:rPr lang="en-US" sz="1000" smtClean="0">
                <a:solidFill>
                  <a:schemeClr val="lt1"/>
                </a:solidFill>
                <a:latin typeface="Verdana"/>
                <a:ea typeface="Verdana"/>
                <a:cs typeface="Verdana"/>
                <a:sym typeface="Verdana"/>
              </a:rPr>
              <a:pPr>
                <a:buClr>
                  <a:schemeClr val="lt1"/>
                </a:buClr>
                <a:buSzPct val="25000"/>
              </a:pPr>
              <a:t>‹#›</a:t>
            </a:fld>
            <a:endParaRPr lang="en-US" sz="1000">
              <a:solidFill>
                <a:schemeClr val="lt1"/>
              </a:solidFill>
              <a:latin typeface="Verdana"/>
              <a:ea typeface="Verdana"/>
              <a:cs typeface="Verdana"/>
              <a:sym typeface="Verdana"/>
            </a:endParaRPr>
          </a:p>
        </p:txBody>
      </p:sp>
    </p:spTree>
    <p:extLst>
      <p:ext uri="{BB962C8B-B14F-4D97-AF65-F5344CB8AC3E}">
        <p14:creationId xmlns:p14="http://schemas.microsoft.com/office/powerpoint/2010/main" val="1862918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F3878E4-F7FC-4347-ACAD-12832744A9B0}" type="datetimeFigureOut">
              <a:rPr lang="en-GB" smtClean="0"/>
              <a:t>27/09/2018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0614EC9-1D22-4843-B170-FAA568AC4BA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632484"/>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5617" y="2331077"/>
            <a:ext cx="9118242" cy="1323439"/>
          </a:xfrm>
          <a:prstGeom prst="rect">
            <a:avLst/>
          </a:prstGeom>
          <a:noFill/>
        </p:spPr>
        <p:txBody>
          <a:bodyPr wrap="square" rtlCol="0">
            <a:spAutoFit/>
          </a:bodyPr>
          <a:lstStyle/>
          <a:p>
            <a:pPr algn="ctr"/>
            <a:r>
              <a:rPr lang="en-US" sz="4000" dirty="0" smtClean="0">
                <a:latin typeface="Arial" panose="020B0604020202020204" pitchFamily="34" charset="0"/>
                <a:cs typeface="Arial" panose="020B0604020202020204" pitchFamily="34" charset="0"/>
              </a:rPr>
              <a:t>Learning from Pictures: Text and Image in Medieval Manuscripts</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60681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5693866"/>
          </a:xfrm>
          <a:prstGeom prst="rect">
            <a:avLst/>
          </a:prstGeom>
          <a:noFill/>
        </p:spPr>
        <p:txBody>
          <a:bodyPr wrap="square" rtlCol="0">
            <a:spAutoFit/>
          </a:bodyPr>
          <a:lstStyle/>
          <a:p>
            <a:pPr algn="ctr"/>
            <a:r>
              <a:rPr lang="en-GB" sz="3200" dirty="0" smtClean="0"/>
              <a:t>Consider these questions</a:t>
            </a:r>
          </a:p>
          <a:p>
            <a:endParaRPr lang="en-GB" dirty="0" smtClean="0"/>
          </a:p>
          <a:p>
            <a:endParaRPr lang="en-GB" dirty="0"/>
          </a:p>
          <a:p>
            <a:endParaRPr lang="en-GB" dirty="0" smtClean="0"/>
          </a:p>
          <a:p>
            <a:endParaRPr lang="en-GB" dirty="0"/>
          </a:p>
          <a:p>
            <a:endParaRPr lang="en-GB" dirty="0" smtClean="0"/>
          </a:p>
          <a:p>
            <a:endParaRPr lang="en-GB" dirty="0"/>
          </a:p>
          <a:p>
            <a:pPr marL="285750" indent="-285750">
              <a:buFont typeface="Arial" panose="020B0604020202020204" pitchFamily="34" charset="0"/>
              <a:buChar char="•"/>
            </a:pPr>
            <a:r>
              <a:rPr lang="en-GB" sz="2800" dirty="0" smtClean="0"/>
              <a:t>How does the image visualize the text?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Does the image leave out any details from the text, or add in detail that are not in the text?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How would a medieval person, looking at the image, learn about the story?</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How do images of the same story change over time?</a:t>
            </a:r>
            <a:endParaRPr lang="en-GB" sz="2800" dirty="0"/>
          </a:p>
        </p:txBody>
      </p:sp>
    </p:spTree>
    <p:extLst>
      <p:ext uri="{BB962C8B-B14F-4D97-AF65-F5344CB8AC3E}">
        <p14:creationId xmlns:p14="http://schemas.microsoft.com/office/powerpoint/2010/main" val="31230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140" y="1713471"/>
            <a:ext cx="11969579" cy="4493538"/>
          </a:xfrm>
          <a:prstGeom prst="rect">
            <a:avLst/>
          </a:prstGeom>
          <a:noFill/>
        </p:spPr>
        <p:txBody>
          <a:bodyPr wrap="square" rtlCol="0">
            <a:spAutoFit/>
          </a:bodyPr>
          <a:lstStyle/>
          <a:p>
            <a:pPr algn="just"/>
            <a:r>
              <a:rPr lang="en-GB" sz="2200" dirty="0" smtClean="0"/>
              <a:t>“In </a:t>
            </a:r>
            <a:r>
              <a:rPr lang="en-GB" sz="2200" dirty="0"/>
              <a:t>the sixth month the angel Gabriel was sent by God to a town in Galilee called Nazareth, </a:t>
            </a:r>
            <a:r>
              <a:rPr lang="en-GB" sz="2200" b="1" baseline="30000" dirty="0"/>
              <a:t> </a:t>
            </a:r>
            <a:r>
              <a:rPr lang="en-GB" sz="2200" dirty="0"/>
              <a:t>to a virgin engaged to a man whose name was Joseph, of the house of David. The virgin’s name was Mary. </a:t>
            </a:r>
            <a:r>
              <a:rPr lang="en-GB" sz="2200" b="1" baseline="30000" dirty="0"/>
              <a:t> </a:t>
            </a:r>
            <a:r>
              <a:rPr lang="en-GB" sz="2200" dirty="0"/>
              <a:t>And he came to her and said, “Greetings, </a:t>
            </a:r>
            <a:r>
              <a:rPr lang="en-GB" sz="2200" dirty="0" smtClean="0"/>
              <a:t>favoured </a:t>
            </a:r>
            <a:r>
              <a:rPr lang="en-GB" sz="2200" dirty="0"/>
              <a:t>one! The Lord is with you</a:t>
            </a:r>
            <a:r>
              <a:rPr lang="en-GB" sz="2200" dirty="0" smtClean="0"/>
              <a:t>.”</a:t>
            </a:r>
            <a:r>
              <a:rPr lang="en-GB" sz="2200" b="1" baseline="30000" dirty="0"/>
              <a:t> </a:t>
            </a:r>
            <a:r>
              <a:rPr lang="en-GB" sz="2200" dirty="0"/>
              <a:t>But she was much perplexed by his words and pondered what sort of greeting this might be</a:t>
            </a:r>
            <a:r>
              <a:rPr lang="en-GB" sz="2200" dirty="0" smtClean="0"/>
              <a:t>.</a:t>
            </a:r>
            <a:r>
              <a:rPr lang="en-GB" sz="2200" b="1" baseline="30000" dirty="0"/>
              <a:t> </a:t>
            </a:r>
            <a:r>
              <a:rPr lang="en-GB" sz="2200" dirty="0"/>
              <a:t>The angel said to her, “Do not be afraid, Mary, for you have found </a:t>
            </a:r>
            <a:r>
              <a:rPr lang="en-GB" sz="2200" dirty="0" smtClean="0"/>
              <a:t>favour </a:t>
            </a:r>
            <a:r>
              <a:rPr lang="en-GB" sz="2200" dirty="0"/>
              <a:t>with God. </a:t>
            </a:r>
            <a:r>
              <a:rPr lang="en-GB" sz="2200" b="1" baseline="30000" dirty="0"/>
              <a:t> </a:t>
            </a:r>
            <a:r>
              <a:rPr lang="en-GB" sz="2200" dirty="0"/>
              <a:t>And now, you will conceive in your womb and bear a son, and you will name him Jesus. </a:t>
            </a:r>
            <a:r>
              <a:rPr lang="en-GB" sz="2200" b="1" baseline="30000" dirty="0"/>
              <a:t> </a:t>
            </a:r>
            <a:r>
              <a:rPr lang="en-GB" sz="2200" dirty="0"/>
              <a:t>He will be great, and will be called the Son of the Most High, and the Lord God will give to him the throne of his ancestor David</a:t>
            </a:r>
            <a:r>
              <a:rPr lang="en-GB" sz="2200" dirty="0" smtClean="0"/>
              <a:t>.</a:t>
            </a:r>
            <a:r>
              <a:rPr lang="en-GB" sz="2200" b="1" baseline="30000" dirty="0"/>
              <a:t> </a:t>
            </a:r>
            <a:r>
              <a:rPr lang="en-GB" sz="2200" dirty="0"/>
              <a:t>He will reign over the house of Jacob forever, and of his kingdom there will be no end</a:t>
            </a:r>
            <a:r>
              <a:rPr lang="en-GB" sz="2200" dirty="0" smtClean="0"/>
              <a:t>.”</a:t>
            </a:r>
            <a:r>
              <a:rPr lang="en-GB" sz="2200" b="1" baseline="30000" dirty="0"/>
              <a:t> </a:t>
            </a:r>
            <a:r>
              <a:rPr lang="en-GB" sz="2200" dirty="0"/>
              <a:t>Mary said to the angel, “How can this be, since I am a virgin</a:t>
            </a:r>
            <a:r>
              <a:rPr lang="en-GB" sz="2200" dirty="0" smtClean="0"/>
              <a:t>?”</a:t>
            </a:r>
            <a:r>
              <a:rPr lang="en-GB" sz="2200" b="1" baseline="30000" dirty="0"/>
              <a:t> </a:t>
            </a:r>
            <a:r>
              <a:rPr lang="en-GB" sz="2200" dirty="0"/>
              <a:t>The angel said to her, “The Holy Spirit will come upon you, and the power of the Most High will overshadow you; therefore the child to be </a:t>
            </a:r>
            <a:r>
              <a:rPr lang="en-GB" sz="2200" dirty="0" smtClean="0"/>
              <a:t>born</a:t>
            </a:r>
            <a:r>
              <a:rPr lang="en-GB" sz="2200" dirty="0"/>
              <a:t> will be holy; he will be called Son of God. </a:t>
            </a:r>
            <a:r>
              <a:rPr lang="en-GB" sz="2200" b="1" baseline="30000" dirty="0"/>
              <a:t> </a:t>
            </a:r>
            <a:r>
              <a:rPr lang="en-GB" sz="2200" dirty="0"/>
              <a:t>And now, your relative Elizabeth in her old age has also conceived a son; and this is the sixth month for her who was said to be barren. </a:t>
            </a:r>
            <a:r>
              <a:rPr lang="en-GB" sz="2200" b="1" baseline="30000" dirty="0"/>
              <a:t> </a:t>
            </a:r>
            <a:r>
              <a:rPr lang="en-GB" sz="2200" dirty="0"/>
              <a:t>For nothing will be impossible with God</a:t>
            </a:r>
            <a:r>
              <a:rPr lang="en-GB" sz="2200" dirty="0" smtClean="0"/>
              <a:t>.”</a:t>
            </a:r>
            <a:r>
              <a:rPr lang="en-GB" sz="2200" b="1" baseline="30000" dirty="0"/>
              <a:t> </a:t>
            </a:r>
            <a:r>
              <a:rPr lang="en-GB" sz="2200" dirty="0"/>
              <a:t>Then Mary said, “Here am I, the servant of the Lord; let it be with me according to your word.” Then the angel departed from her</a:t>
            </a:r>
            <a:r>
              <a:rPr lang="en-GB" sz="2200" dirty="0" smtClean="0"/>
              <a:t>.”—Luke 1:26-38</a:t>
            </a:r>
            <a:endParaRPr lang="en-GB" sz="2200" dirty="0"/>
          </a:p>
        </p:txBody>
      </p:sp>
      <p:sp>
        <p:nvSpPr>
          <p:cNvPr id="4" name="TextBox 3"/>
          <p:cNvSpPr txBox="1"/>
          <p:nvPr/>
        </p:nvSpPr>
        <p:spPr>
          <a:xfrm>
            <a:off x="-37071" y="494271"/>
            <a:ext cx="12192000" cy="523220"/>
          </a:xfrm>
          <a:prstGeom prst="rect">
            <a:avLst/>
          </a:prstGeom>
          <a:noFill/>
        </p:spPr>
        <p:txBody>
          <a:bodyPr wrap="square" rtlCol="0">
            <a:spAutoFit/>
          </a:bodyPr>
          <a:lstStyle/>
          <a:p>
            <a:pPr algn="ctr"/>
            <a:r>
              <a:rPr lang="en-GB" sz="2800" dirty="0" smtClean="0"/>
              <a:t>The Annunciation</a:t>
            </a:r>
            <a:endParaRPr lang="en-GB" sz="2800" dirty="0"/>
          </a:p>
        </p:txBody>
      </p:sp>
    </p:spTree>
    <p:extLst>
      <p:ext uri="{BB962C8B-B14F-4D97-AF65-F5344CB8AC3E}">
        <p14:creationId xmlns:p14="http://schemas.microsoft.com/office/powerpoint/2010/main" val="910995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pic>
        <p:nvPicPr>
          <p:cNvPr id="193" name="Shape 193" descr="Douce 79 Annunciation"/>
          <p:cNvPicPr preferRelativeResize="0">
            <a:picLocks noGrp="1"/>
          </p:cNvPicPr>
          <p:nvPr>
            <p:ph type="body" idx="1"/>
          </p:nvPr>
        </p:nvPicPr>
        <p:blipFill rotWithShape="1">
          <a:blip r:embed="rId3">
            <a:alphaModFix/>
          </a:blip>
          <a:stretch/>
        </p:blipFill>
        <p:spPr>
          <a:xfrm>
            <a:off x="5428735" y="-241171"/>
            <a:ext cx="5239265" cy="7099171"/>
          </a:xfrm>
          <a:prstGeom prst="rect">
            <a:avLst/>
          </a:prstGeom>
          <a:noFill/>
          <a:ln>
            <a:noFill/>
          </a:ln>
        </p:spPr>
      </p:pic>
      <p:sp>
        <p:nvSpPr>
          <p:cNvPr id="194" name="Shape 194"/>
          <p:cNvSpPr txBox="1"/>
          <p:nvPr/>
        </p:nvSpPr>
        <p:spPr>
          <a:xfrm>
            <a:off x="420130" y="2314328"/>
            <a:ext cx="3262636" cy="3081337"/>
          </a:xfrm>
          <a:prstGeom prst="rect">
            <a:avLst/>
          </a:prstGeom>
          <a:noFill/>
          <a:ln>
            <a:noFill/>
          </a:ln>
        </p:spPr>
        <p:txBody>
          <a:bodyPr wrap="square" lIns="91425" tIns="45700" rIns="91425" bIns="45700" anchor="t" anchorCtr="0">
            <a:noAutofit/>
          </a:bodyPr>
          <a:lstStyle/>
          <a:p>
            <a:pPr>
              <a:buClr>
                <a:schemeClr val="lt1"/>
              </a:buClr>
              <a:buSzPct val="25000"/>
            </a:pPr>
            <a:r>
              <a:rPr lang="en-US" sz="2800" dirty="0">
                <a:ea typeface="Arial"/>
                <a:cs typeface="Arial"/>
                <a:sym typeface="Arial"/>
              </a:rPr>
              <a:t>Oxford, Bodleian Library MS </a:t>
            </a:r>
            <a:r>
              <a:rPr lang="en-US" sz="2800" dirty="0" err="1">
                <a:ea typeface="Arial"/>
                <a:cs typeface="Arial"/>
                <a:sym typeface="Arial"/>
              </a:rPr>
              <a:t>Douce</a:t>
            </a:r>
            <a:r>
              <a:rPr lang="en-US" sz="2800" dirty="0">
                <a:ea typeface="Arial"/>
                <a:cs typeface="Arial"/>
                <a:sym typeface="Arial"/>
              </a:rPr>
              <a:t> 79</a:t>
            </a:r>
          </a:p>
          <a:p>
            <a:pPr>
              <a:buClr>
                <a:schemeClr val="lt1"/>
              </a:buClr>
            </a:pPr>
            <a:endParaRPr sz="2800" dirty="0">
              <a:ea typeface="Arial"/>
              <a:cs typeface="Arial"/>
              <a:sym typeface="Arial"/>
            </a:endParaRPr>
          </a:p>
          <a:p>
            <a:pPr>
              <a:buClr>
                <a:schemeClr val="lt1"/>
              </a:buClr>
              <a:buSzPct val="25000"/>
            </a:pPr>
            <a:r>
              <a:rPr lang="en-US" sz="2800" dirty="0">
                <a:ea typeface="Arial"/>
                <a:cs typeface="Arial"/>
                <a:sym typeface="Arial"/>
              </a:rPr>
              <a:t>Early 14</a:t>
            </a:r>
            <a:r>
              <a:rPr lang="en-US" sz="2800" baseline="30000" dirty="0">
                <a:ea typeface="Arial"/>
                <a:cs typeface="Arial"/>
                <a:sym typeface="Arial"/>
              </a:rPr>
              <a:t>th</a:t>
            </a:r>
            <a:r>
              <a:rPr lang="en-US" sz="2800" dirty="0">
                <a:ea typeface="Arial"/>
                <a:cs typeface="Arial"/>
                <a:sym typeface="Arial"/>
              </a:rPr>
              <a:t> century</a:t>
            </a:r>
          </a:p>
        </p:txBody>
      </p:sp>
    </p:spTree>
    <p:extLst>
      <p:ext uri="{BB962C8B-B14F-4D97-AF65-F5344CB8AC3E}">
        <p14:creationId xmlns:p14="http://schemas.microsoft.com/office/powerpoint/2010/main" val="3950058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Shape 199"/>
          <p:cNvSpPr txBox="1"/>
          <p:nvPr/>
        </p:nvSpPr>
        <p:spPr>
          <a:xfrm>
            <a:off x="325972" y="2092411"/>
            <a:ext cx="3875088" cy="4362450"/>
          </a:xfrm>
          <a:prstGeom prst="rect">
            <a:avLst/>
          </a:prstGeom>
          <a:noFill/>
          <a:ln>
            <a:noFill/>
          </a:ln>
        </p:spPr>
        <p:txBody>
          <a:bodyPr wrap="square" lIns="91425" tIns="45700" rIns="91425" bIns="45700" anchor="t" anchorCtr="0">
            <a:noAutofit/>
          </a:bodyPr>
          <a:lstStyle/>
          <a:p>
            <a:pPr>
              <a:buClr>
                <a:schemeClr val="lt1"/>
              </a:buClr>
              <a:buSzPct val="25000"/>
            </a:pPr>
            <a:r>
              <a:rPr lang="en-US" sz="2800" dirty="0">
                <a:ea typeface="Arial"/>
                <a:cs typeface="Arial"/>
                <a:sym typeface="Arial"/>
              </a:rPr>
              <a:t>Cambridge Corpus Christi College MS </a:t>
            </a:r>
            <a:r>
              <a:rPr lang="en-US" sz="2800" dirty="0" smtClean="0">
                <a:ea typeface="Arial"/>
                <a:cs typeface="Arial"/>
                <a:sym typeface="Arial"/>
              </a:rPr>
              <a:t>12 (Peterborough Psalter</a:t>
            </a:r>
            <a:r>
              <a:rPr lang="en-US" sz="2800" dirty="0">
                <a:ea typeface="Arial"/>
                <a:cs typeface="Arial"/>
                <a:sym typeface="Arial"/>
              </a:rPr>
              <a:t>)</a:t>
            </a:r>
          </a:p>
          <a:p>
            <a:pPr>
              <a:buClr>
                <a:schemeClr val="lt1"/>
              </a:buClr>
            </a:pPr>
            <a:endParaRPr sz="2800" dirty="0">
              <a:ea typeface="Arial"/>
              <a:cs typeface="Arial"/>
              <a:sym typeface="Arial"/>
            </a:endParaRPr>
          </a:p>
          <a:p>
            <a:pPr>
              <a:buClr>
                <a:schemeClr val="lt1"/>
              </a:buClr>
            </a:pPr>
            <a:endParaRPr sz="2800" dirty="0">
              <a:ea typeface="Arial"/>
              <a:cs typeface="Arial"/>
              <a:sym typeface="Arial"/>
            </a:endParaRPr>
          </a:p>
          <a:p>
            <a:pPr>
              <a:buClr>
                <a:schemeClr val="lt1"/>
              </a:buClr>
              <a:buSzPct val="25000"/>
            </a:pPr>
            <a:r>
              <a:rPr lang="en-US" sz="2800" dirty="0">
                <a:ea typeface="Arial"/>
                <a:cs typeface="Arial"/>
                <a:sym typeface="Arial"/>
              </a:rPr>
              <a:t>Early 14th century</a:t>
            </a:r>
          </a:p>
          <a:p>
            <a:endParaRPr sz="2800" b="1" dirty="0">
              <a:ea typeface="Arial"/>
              <a:cs typeface="Arial"/>
              <a:sym typeface="Arial"/>
            </a:endParaRPr>
          </a:p>
        </p:txBody>
      </p:sp>
      <p:pic>
        <p:nvPicPr>
          <p:cNvPr id="200" name="Shape 200" descr="Peterborough Psalter Annunciation"/>
          <p:cNvPicPr preferRelativeResize="0">
            <a:picLocks noGrp="1"/>
          </p:cNvPicPr>
          <p:nvPr>
            <p:ph type="body" idx="1"/>
          </p:nvPr>
        </p:nvPicPr>
        <p:blipFill rotWithShape="1">
          <a:blip r:embed="rId3">
            <a:alphaModFix/>
          </a:blip>
          <a:stretch/>
        </p:blipFill>
        <p:spPr>
          <a:xfrm>
            <a:off x="5535590" y="-197708"/>
            <a:ext cx="4794659" cy="7055708"/>
          </a:xfrm>
          <a:prstGeom prst="rect">
            <a:avLst/>
          </a:prstGeom>
          <a:noFill/>
          <a:ln>
            <a:noFill/>
          </a:ln>
        </p:spPr>
      </p:pic>
    </p:spTree>
    <p:extLst>
      <p:ext uri="{BB962C8B-B14F-4D97-AF65-F5344CB8AC3E}">
        <p14:creationId xmlns:p14="http://schemas.microsoft.com/office/powerpoint/2010/main" val="4183066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pic>
        <p:nvPicPr>
          <p:cNvPr id="205" name="Shape 205" descr="Queen Mary's Psalter Visitation"/>
          <p:cNvPicPr preferRelativeResize="0">
            <a:picLocks noGrp="1"/>
          </p:cNvPicPr>
          <p:nvPr>
            <p:ph type="body" idx="1"/>
          </p:nvPr>
        </p:nvPicPr>
        <p:blipFill rotWithShape="1">
          <a:blip r:embed="rId3">
            <a:alphaModFix/>
          </a:blip>
          <a:stretch/>
        </p:blipFill>
        <p:spPr>
          <a:xfrm>
            <a:off x="4992130" y="-158794"/>
            <a:ext cx="5813976" cy="7597561"/>
          </a:xfrm>
          <a:prstGeom prst="rect">
            <a:avLst/>
          </a:prstGeom>
          <a:noFill/>
          <a:ln>
            <a:noFill/>
          </a:ln>
        </p:spPr>
      </p:pic>
      <p:sp>
        <p:nvSpPr>
          <p:cNvPr id="206" name="Shape 206"/>
          <p:cNvSpPr txBox="1"/>
          <p:nvPr/>
        </p:nvSpPr>
        <p:spPr>
          <a:xfrm>
            <a:off x="420130" y="2352743"/>
            <a:ext cx="3535070" cy="2654300"/>
          </a:xfrm>
          <a:prstGeom prst="rect">
            <a:avLst/>
          </a:prstGeom>
          <a:noFill/>
          <a:ln>
            <a:noFill/>
          </a:ln>
        </p:spPr>
        <p:txBody>
          <a:bodyPr wrap="square" lIns="91425" tIns="45700" rIns="91425" bIns="45700" anchor="t" anchorCtr="0">
            <a:noAutofit/>
          </a:bodyPr>
          <a:lstStyle/>
          <a:p>
            <a:pPr>
              <a:buClr>
                <a:schemeClr val="lt1"/>
              </a:buClr>
              <a:buSzPct val="25000"/>
            </a:pPr>
            <a:r>
              <a:rPr lang="en-US" sz="2800" dirty="0">
                <a:ea typeface="Arial"/>
                <a:cs typeface="Arial"/>
                <a:sym typeface="Arial"/>
              </a:rPr>
              <a:t>Queen </a:t>
            </a:r>
            <a:r>
              <a:rPr lang="en-US" sz="2800" dirty="0" smtClean="0">
                <a:ea typeface="Arial"/>
                <a:cs typeface="Arial"/>
                <a:sym typeface="Arial"/>
              </a:rPr>
              <a:t>Mary’s Psalter</a:t>
            </a:r>
            <a:endParaRPr lang="en-US" sz="2800" dirty="0">
              <a:ea typeface="Arial"/>
              <a:cs typeface="Arial"/>
              <a:sym typeface="Arial"/>
            </a:endParaRPr>
          </a:p>
          <a:p>
            <a:pPr>
              <a:buClr>
                <a:schemeClr val="lt1"/>
              </a:buClr>
            </a:pPr>
            <a:endParaRPr sz="2800" dirty="0">
              <a:ea typeface="Arial"/>
              <a:cs typeface="Arial"/>
              <a:sym typeface="Arial"/>
            </a:endParaRPr>
          </a:p>
          <a:p>
            <a:pPr>
              <a:buClr>
                <a:schemeClr val="lt1"/>
              </a:buClr>
            </a:pPr>
            <a:endParaRPr sz="2800" dirty="0">
              <a:ea typeface="Arial"/>
              <a:cs typeface="Arial"/>
              <a:sym typeface="Arial"/>
            </a:endParaRPr>
          </a:p>
          <a:p>
            <a:pPr>
              <a:buClr>
                <a:schemeClr val="lt1"/>
              </a:buClr>
              <a:buSzPct val="25000"/>
            </a:pPr>
            <a:r>
              <a:rPr lang="en-US" sz="2800" dirty="0">
                <a:ea typeface="Arial"/>
                <a:cs typeface="Arial"/>
                <a:sym typeface="Arial"/>
              </a:rPr>
              <a:t>English</a:t>
            </a:r>
          </a:p>
          <a:p>
            <a:pPr>
              <a:buClr>
                <a:schemeClr val="lt1"/>
              </a:buClr>
              <a:buSzPct val="25000"/>
            </a:pPr>
            <a:r>
              <a:rPr lang="en-US" sz="2800" dirty="0">
                <a:ea typeface="Arial"/>
                <a:cs typeface="Arial"/>
                <a:sym typeface="Arial"/>
              </a:rPr>
              <a:t>Early 14</a:t>
            </a:r>
            <a:r>
              <a:rPr lang="en-US" sz="2800" baseline="30000" dirty="0">
                <a:ea typeface="Arial"/>
                <a:cs typeface="Arial"/>
                <a:sym typeface="Arial"/>
              </a:rPr>
              <a:t>th</a:t>
            </a:r>
            <a:r>
              <a:rPr lang="en-US" sz="2800" dirty="0">
                <a:ea typeface="Arial"/>
                <a:cs typeface="Arial"/>
                <a:sym typeface="Arial"/>
              </a:rPr>
              <a:t> century</a:t>
            </a:r>
          </a:p>
        </p:txBody>
      </p:sp>
    </p:spTree>
    <p:extLst>
      <p:ext uri="{BB962C8B-B14F-4D97-AF65-F5344CB8AC3E}">
        <p14:creationId xmlns:p14="http://schemas.microsoft.com/office/powerpoint/2010/main" val="218449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Shape 211"/>
          <p:cNvSpPr txBox="1"/>
          <p:nvPr/>
        </p:nvSpPr>
        <p:spPr>
          <a:xfrm>
            <a:off x="2193925" y="1817687"/>
            <a:ext cx="184150" cy="519112"/>
          </a:xfrm>
          <a:prstGeom prst="rect">
            <a:avLst/>
          </a:prstGeom>
          <a:noFill/>
          <a:ln>
            <a:noFill/>
          </a:ln>
        </p:spPr>
        <p:txBody>
          <a:bodyPr wrap="square" lIns="91425" tIns="45700" rIns="91425" bIns="45700" anchor="t" anchorCtr="0">
            <a:noAutofit/>
          </a:bodyPr>
          <a:lstStyle/>
          <a:p>
            <a:endParaRPr>
              <a:solidFill>
                <a:schemeClr val="lt1"/>
              </a:solidFill>
              <a:latin typeface="Verdana"/>
              <a:ea typeface="Verdana"/>
              <a:cs typeface="Verdana"/>
              <a:sym typeface="Verdana"/>
            </a:endParaRPr>
          </a:p>
        </p:txBody>
      </p:sp>
      <p:sp>
        <p:nvSpPr>
          <p:cNvPr id="212" name="Shape 212"/>
          <p:cNvSpPr txBox="1">
            <a:spLocks noGrp="1"/>
          </p:cNvSpPr>
          <p:nvPr>
            <p:ph type="title"/>
          </p:nvPr>
        </p:nvSpPr>
        <p:spPr>
          <a:xfrm>
            <a:off x="2018522" y="0"/>
            <a:ext cx="8229600" cy="1139825"/>
          </a:xfrm>
          <a:prstGeom prst="rect">
            <a:avLst/>
          </a:prstGeom>
          <a:noFill/>
          <a:ln>
            <a:noFill/>
          </a:ln>
        </p:spPr>
        <p:txBody>
          <a:bodyPr vert="horz" wrap="square" lIns="91425" tIns="45700" rIns="91425" bIns="45700" rtlCol="0" anchor="ctr" anchorCtr="1">
            <a:noAutofit/>
          </a:bodyPr>
          <a:lstStyle/>
          <a:p>
            <a:pPr algn="ctr">
              <a:lnSpc>
                <a:spcPct val="100000"/>
              </a:lnSpc>
              <a:spcBef>
                <a:spcPts val="0"/>
              </a:spcBef>
              <a:buClr>
                <a:schemeClr val="lt1"/>
              </a:buClr>
              <a:buSzPct val="25000"/>
            </a:pPr>
            <a:r>
              <a:rPr lang="en-US" sz="2800" dirty="0">
                <a:latin typeface="+mn-lt"/>
                <a:ea typeface="Arial"/>
                <a:cs typeface="Arial"/>
                <a:sym typeface="Arial"/>
              </a:rPr>
              <a:t>Oxford, Bodleian Library MS </a:t>
            </a:r>
            <a:r>
              <a:rPr lang="en-US" sz="2800" dirty="0" err="1" smtClean="0">
                <a:latin typeface="+mn-lt"/>
                <a:ea typeface="Arial"/>
                <a:cs typeface="Arial"/>
                <a:sym typeface="Arial"/>
              </a:rPr>
              <a:t>Douce</a:t>
            </a:r>
            <a:r>
              <a:rPr lang="en-US" sz="2800" dirty="0" smtClean="0">
                <a:latin typeface="+mn-lt"/>
                <a:ea typeface="Arial"/>
                <a:cs typeface="Arial"/>
                <a:sym typeface="Arial"/>
              </a:rPr>
              <a:t> 93</a:t>
            </a:r>
            <a:r>
              <a:rPr lang="en-US" sz="2800" dirty="0">
                <a:latin typeface="+mn-lt"/>
                <a:ea typeface="Arial"/>
                <a:cs typeface="Arial"/>
                <a:sym typeface="Arial"/>
              </a:rPr>
              <a:t/>
            </a:r>
            <a:br>
              <a:rPr lang="en-US" sz="2800" dirty="0">
                <a:latin typeface="+mn-lt"/>
                <a:ea typeface="Arial"/>
                <a:cs typeface="Arial"/>
                <a:sym typeface="Arial"/>
              </a:rPr>
            </a:br>
            <a:r>
              <a:rPr lang="en-US" sz="2800" dirty="0" smtClean="0">
                <a:latin typeface="+mn-lt"/>
                <a:ea typeface="Arial"/>
                <a:cs typeface="Arial"/>
                <a:sym typeface="Arial"/>
              </a:rPr>
              <a:t>Dutch</a:t>
            </a:r>
            <a:r>
              <a:rPr lang="en-US" sz="2800" dirty="0">
                <a:latin typeface="+mn-lt"/>
                <a:ea typeface="Arial"/>
                <a:cs typeface="Arial"/>
                <a:sym typeface="Arial"/>
              </a:rPr>
              <a:t>; 15th century</a:t>
            </a:r>
          </a:p>
        </p:txBody>
      </p:sp>
      <p:pic>
        <p:nvPicPr>
          <p:cNvPr id="213" name="Shape 213" descr="Annunciation MS Bpd 163 A (3)  (251"/>
          <p:cNvPicPr preferRelativeResize="0">
            <a:picLocks noGrp="1"/>
          </p:cNvPicPr>
          <p:nvPr>
            <p:ph idx="1"/>
          </p:nvPr>
        </p:nvPicPr>
        <p:blipFill rotWithShape="1">
          <a:blip r:embed="rId3">
            <a:alphaModFix/>
          </a:blip>
          <a:srcRect/>
          <a:stretch/>
        </p:blipFill>
        <p:spPr>
          <a:xfrm>
            <a:off x="2286000" y="1804858"/>
            <a:ext cx="7660012" cy="5053142"/>
          </a:xfrm>
          <a:prstGeom prst="rect">
            <a:avLst/>
          </a:prstGeom>
          <a:noFill/>
          <a:ln>
            <a:noFill/>
          </a:ln>
        </p:spPr>
      </p:pic>
    </p:spTree>
    <p:extLst>
      <p:ext uri="{BB962C8B-B14F-4D97-AF65-F5344CB8AC3E}">
        <p14:creationId xmlns:p14="http://schemas.microsoft.com/office/powerpoint/2010/main" val="246001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Shape 218"/>
          <p:cNvSpPr txBox="1">
            <a:spLocks noGrp="1"/>
          </p:cNvSpPr>
          <p:nvPr>
            <p:ph type="title"/>
          </p:nvPr>
        </p:nvSpPr>
        <p:spPr>
          <a:xfrm>
            <a:off x="2362200" y="277813"/>
            <a:ext cx="7848600" cy="1139825"/>
          </a:xfrm>
          <a:prstGeom prst="rect">
            <a:avLst/>
          </a:prstGeom>
          <a:noFill/>
          <a:ln>
            <a:noFill/>
          </a:ln>
        </p:spPr>
        <p:txBody>
          <a:bodyPr vert="horz" wrap="square" lIns="91425" tIns="45700" rIns="91425" bIns="45700" rtlCol="0" anchor="ctr" anchorCtr="1">
            <a:noAutofit/>
          </a:bodyPr>
          <a:lstStyle/>
          <a:p>
            <a:pPr algn="ctr">
              <a:lnSpc>
                <a:spcPct val="100000"/>
              </a:lnSpc>
              <a:spcBef>
                <a:spcPts val="0"/>
              </a:spcBef>
              <a:buClr>
                <a:schemeClr val="lt1"/>
              </a:buClr>
              <a:buSzPct val="25000"/>
            </a:pPr>
            <a:r>
              <a:rPr lang="en-US" sz="2800" dirty="0">
                <a:latin typeface="+mn-lt"/>
                <a:ea typeface="Arial"/>
                <a:cs typeface="Arial"/>
                <a:sym typeface="Arial"/>
              </a:rPr>
              <a:t>Oxford, Bodleian Library MS Canon </a:t>
            </a:r>
            <a:r>
              <a:rPr lang="en-US" sz="2800" dirty="0" smtClean="0">
                <a:latin typeface="+mn-lt"/>
                <a:ea typeface="Arial"/>
                <a:cs typeface="Arial"/>
                <a:sym typeface="Arial"/>
              </a:rPr>
              <a:t>Liturgy 116 </a:t>
            </a:r>
            <a:br>
              <a:rPr lang="en-US" sz="2800" dirty="0" smtClean="0">
                <a:latin typeface="+mn-lt"/>
                <a:ea typeface="Arial"/>
                <a:cs typeface="Arial"/>
                <a:sym typeface="Arial"/>
              </a:rPr>
            </a:br>
            <a:r>
              <a:rPr lang="en-US" sz="2800" dirty="0" smtClean="0">
                <a:latin typeface="+mn-lt"/>
                <a:ea typeface="Arial"/>
                <a:cs typeface="Arial"/>
                <a:sym typeface="Arial"/>
              </a:rPr>
              <a:t>Bruges</a:t>
            </a:r>
            <a:r>
              <a:rPr lang="en-US" sz="2800" dirty="0">
                <a:latin typeface="+mn-lt"/>
                <a:ea typeface="Arial"/>
                <a:cs typeface="Arial"/>
                <a:sym typeface="Arial"/>
              </a:rPr>
              <a:t>; 15th century</a:t>
            </a:r>
          </a:p>
        </p:txBody>
      </p:sp>
      <p:pic>
        <p:nvPicPr>
          <p:cNvPr id="219" name="Shape 219" descr="Annunciation MS Canon Liturg 116 (253"/>
          <p:cNvPicPr preferRelativeResize="0">
            <a:picLocks noGrp="1"/>
          </p:cNvPicPr>
          <p:nvPr>
            <p:ph type="body" idx="4294967295"/>
          </p:nvPr>
        </p:nvPicPr>
        <p:blipFill rotWithShape="1">
          <a:blip r:embed="rId3">
            <a:alphaModFix/>
          </a:blip>
          <a:srcRect/>
          <a:stretch/>
        </p:blipFill>
        <p:spPr>
          <a:xfrm>
            <a:off x="2362200" y="1791858"/>
            <a:ext cx="7848600" cy="5272088"/>
          </a:xfrm>
          <a:prstGeom prst="rect">
            <a:avLst/>
          </a:prstGeom>
          <a:noFill/>
          <a:ln>
            <a:noFill/>
          </a:ln>
        </p:spPr>
      </p:pic>
    </p:spTree>
    <p:extLst>
      <p:ext uri="{BB962C8B-B14F-4D97-AF65-F5344CB8AC3E}">
        <p14:creationId xmlns:p14="http://schemas.microsoft.com/office/powerpoint/2010/main" val="2821437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Shape 224"/>
          <p:cNvSpPr txBox="1">
            <a:spLocks noGrp="1"/>
          </p:cNvSpPr>
          <p:nvPr>
            <p:ph type="title"/>
          </p:nvPr>
        </p:nvSpPr>
        <p:spPr>
          <a:xfrm>
            <a:off x="2438400" y="277813"/>
            <a:ext cx="8229600" cy="1139825"/>
          </a:xfrm>
          <a:prstGeom prst="rect">
            <a:avLst/>
          </a:prstGeom>
          <a:noFill/>
          <a:ln>
            <a:noFill/>
          </a:ln>
        </p:spPr>
        <p:txBody>
          <a:bodyPr vert="horz" wrap="square" lIns="91425" tIns="45700" rIns="91425" bIns="45700" rtlCol="0" anchor="ctr" anchorCtr="1">
            <a:noAutofit/>
          </a:bodyPr>
          <a:lstStyle/>
          <a:p>
            <a:pPr algn="ctr">
              <a:lnSpc>
                <a:spcPct val="100000"/>
              </a:lnSpc>
              <a:spcBef>
                <a:spcPts val="0"/>
              </a:spcBef>
              <a:buClr>
                <a:schemeClr val="lt1"/>
              </a:buClr>
              <a:buSzPct val="25000"/>
            </a:pPr>
            <a:r>
              <a:rPr lang="en-US" sz="2800" dirty="0">
                <a:latin typeface="+mn-lt"/>
                <a:ea typeface="Arial"/>
                <a:cs typeface="Arial"/>
                <a:sym typeface="Arial"/>
              </a:rPr>
              <a:t>Oxford, Bodleian Library MS Rawlinson </a:t>
            </a:r>
            <a:r>
              <a:rPr lang="en-US" sz="2800" dirty="0" smtClean="0">
                <a:latin typeface="+mn-lt"/>
                <a:ea typeface="Arial"/>
                <a:cs typeface="Arial"/>
                <a:sym typeface="Arial"/>
              </a:rPr>
              <a:t>liturgy e.14 </a:t>
            </a:r>
            <a:r>
              <a:rPr lang="en-US" sz="2800" dirty="0">
                <a:latin typeface="+mn-lt"/>
                <a:ea typeface="Arial"/>
                <a:cs typeface="Arial"/>
                <a:sym typeface="Arial"/>
              </a:rPr>
              <a:t>Flemish; c. 1440</a:t>
            </a:r>
            <a:br>
              <a:rPr lang="en-US" sz="2800" dirty="0">
                <a:latin typeface="+mn-lt"/>
                <a:ea typeface="Arial"/>
                <a:cs typeface="Arial"/>
                <a:sym typeface="Arial"/>
              </a:rPr>
            </a:br>
            <a:endParaRPr lang="en-US" sz="2800" dirty="0">
              <a:latin typeface="+mn-lt"/>
              <a:ea typeface="Arial"/>
              <a:cs typeface="Arial"/>
              <a:sym typeface="Arial"/>
            </a:endParaRPr>
          </a:p>
        </p:txBody>
      </p:sp>
      <p:pic>
        <p:nvPicPr>
          <p:cNvPr id="225" name="Shape 225" descr="Annunciation MS Rawl liturg e 14 (253"/>
          <p:cNvPicPr preferRelativeResize="0">
            <a:picLocks noGrp="1"/>
          </p:cNvPicPr>
          <p:nvPr>
            <p:ph type="body" idx="4294967295"/>
          </p:nvPr>
        </p:nvPicPr>
        <p:blipFill rotWithShape="1">
          <a:blip r:embed="rId3">
            <a:alphaModFix/>
          </a:blip>
          <a:srcRect/>
          <a:stretch/>
        </p:blipFill>
        <p:spPr>
          <a:xfrm>
            <a:off x="2183027" y="1758778"/>
            <a:ext cx="8229600" cy="5618163"/>
          </a:xfrm>
          <a:prstGeom prst="rect">
            <a:avLst/>
          </a:prstGeom>
          <a:noFill/>
          <a:ln>
            <a:noFill/>
          </a:ln>
        </p:spPr>
      </p:pic>
    </p:spTree>
    <p:extLst>
      <p:ext uri="{BB962C8B-B14F-4D97-AF65-F5344CB8AC3E}">
        <p14:creationId xmlns:p14="http://schemas.microsoft.com/office/powerpoint/2010/main" val="288114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Shape 230"/>
          <p:cNvSpPr txBox="1">
            <a:spLocks noGrp="1"/>
          </p:cNvSpPr>
          <p:nvPr>
            <p:ph type="title"/>
          </p:nvPr>
        </p:nvSpPr>
        <p:spPr>
          <a:xfrm>
            <a:off x="2438400" y="277813"/>
            <a:ext cx="8229600" cy="865187"/>
          </a:xfrm>
          <a:prstGeom prst="rect">
            <a:avLst/>
          </a:prstGeom>
          <a:noFill/>
          <a:ln>
            <a:noFill/>
          </a:ln>
        </p:spPr>
        <p:txBody>
          <a:bodyPr vert="horz" wrap="square" lIns="91425" tIns="45700" rIns="91425" bIns="45700" rtlCol="0" anchor="ctr" anchorCtr="1">
            <a:noAutofit/>
          </a:bodyPr>
          <a:lstStyle/>
          <a:p>
            <a:pPr algn="ctr">
              <a:lnSpc>
                <a:spcPct val="100000"/>
              </a:lnSpc>
              <a:spcBef>
                <a:spcPts val="0"/>
              </a:spcBef>
              <a:buClr>
                <a:schemeClr val="lt1"/>
              </a:buClr>
              <a:buSzPct val="25000"/>
            </a:pPr>
            <a:r>
              <a:rPr lang="en-US" sz="2800" b="1" dirty="0">
                <a:latin typeface="+mn-lt"/>
                <a:ea typeface="Arial"/>
                <a:cs typeface="Arial"/>
                <a:sym typeface="Arial"/>
              </a:rPr>
              <a:t>Oxford, Bodleian Library MS Laud </a:t>
            </a:r>
            <a:r>
              <a:rPr lang="en-US" sz="2800" b="1" dirty="0" smtClean="0">
                <a:latin typeface="+mn-lt"/>
                <a:ea typeface="Arial"/>
                <a:cs typeface="Arial"/>
                <a:sym typeface="Arial"/>
              </a:rPr>
              <a:t>Misc. 204 </a:t>
            </a:r>
            <a:br>
              <a:rPr lang="en-US" sz="2800" b="1" dirty="0" smtClean="0">
                <a:latin typeface="+mn-lt"/>
                <a:ea typeface="Arial"/>
                <a:cs typeface="Arial"/>
                <a:sym typeface="Arial"/>
              </a:rPr>
            </a:br>
            <a:r>
              <a:rPr lang="en-US" sz="2800" b="1" dirty="0" smtClean="0">
                <a:latin typeface="+mn-lt"/>
                <a:ea typeface="Arial"/>
                <a:cs typeface="Arial"/>
                <a:sym typeface="Arial"/>
              </a:rPr>
              <a:t>Bruges</a:t>
            </a:r>
            <a:r>
              <a:rPr lang="en-US" sz="2800" b="1" dirty="0">
                <a:latin typeface="+mn-lt"/>
                <a:ea typeface="Arial"/>
                <a:cs typeface="Arial"/>
                <a:sym typeface="Arial"/>
              </a:rPr>
              <a:t>; 15th century</a:t>
            </a:r>
          </a:p>
        </p:txBody>
      </p:sp>
      <p:pic>
        <p:nvPicPr>
          <p:cNvPr id="231" name="Shape 231" descr="Annunciation MS Laud misc 204 (253"/>
          <p:cNvPicPr preferRelativeResize="0">
            <a:picLocks noGrp="1"/>
          </p:cNvPicPr>
          <p:nvPr>
            <p:ph type="body" idx="4294967295"/>
          </p:nvPr>
        </p:nvPicPr>
        <p:blipFill rotWithShape="1">
          <a:blip r:embed="rId3">
            <a:alphaModFix/>
          </a:blip>
          <a:srcRect/>
          <a:stretch/>
        </p:blipFill>
        <p:spPr>
          <a:xfrm>
            <a:off x="3962400" y="1143000"/>
            <a:ext cx="8229600" cy="5522913"/>
          </a:xfrm>
          <a:prstGeom prst="rect">
            <a:avLst/>
          </a:prstGeom>
          <a:noFill/>
          <a:ln>
            <a:noFill/>
          </a:ln>
        </p:spPr>
      </p:pic>
    </p:spTree>
    <p:extLst>
      <p:ext uri="{BB962C8B-B14F-4D97-AF65-F5344CB8AC3E}">
        <p14:creationId xmlns:p14="http://schemas.microsoft.com/office/powerpoint/2010/main" val="209580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Shape 261"/>
          <p:cNvSpPr txBox="1">
            <a:spLocks noGrp="1"/>
          </p:cNvSpPr>
          <p:nvPr>
            <p:ph type="title"/>
          </p:nvPr>
        </p:nvSpPr>
        <p:spPr>
          <a:xfrm>
            <a:off x="1981200" y="277813"/>
            <a:ext cx="8229600" cy="1139825"/>
          </a:xfrm>
          <a:prstGeom prst="rect">
            <a:avLst/>
          </a:prstGeom>
          <a:noFill/>
          <a:ln>
            <a:noFill/>
          </a:ln>
        </p:spPr>
        <p:txBody>
          <a:bodyPr wrap="square" lIns="91425" tIns="45700" rIns="91425" bIns="45700" anchor="ctr" anchorCtr="1">
            <a:noAutofit/>
          </a:bodyPr>
          <a:lstStyle/>
          <a:p>
            <a:pPr>
              <a:buClr>
                <a:schemeClr val="lt2"/>
              </a:buClr>
              <a:buSzPct val="25000"/>
            </a:pPr>
            <a:r>
              <a:rPr lang="en-US" b="1" dirty="0"/>
              <a:t>The </a:t>
            </a:r>
            <a:r>
              <a:rPr lang="en-US" b="1" dirty="0" smtClean="0"/>
              <a:t>Birth </a:t>
            </a:r>
            <a:r>
              <a:rPr lang="en-US" b="1" dirty="0"/>
              <a:t>of  Christ</a:t>
            </a:r>
          </a:p>
        </p:txBody>
      </p:sp>
      <p:sp>
        <p:nvSpPr>
          <p:cNvPr id="2" name="TextBox 1"/>
          <p:cNvSpPr txBox="1"/>
          <p:nvPr/>
        </p:nvSpPr>
        <p:spPr>
          <a:xfrm>
            <a:off x="0" y="2066184"/>
            <a:ext cx="12192000" cy="3046988"/>
          </a:xfrm>
          <a:prstGeom prst="rect">
            <a:avLst/>
          </a:prstGeom>
          <a:noFill/>
        </p:spPr>
        <p:txBody>
          <a:bodyPr wrap="square" rtlCol="0">
            <a:spAutoFit/>
          </a:bodyPr>
          <a:lstStyle/>
          <a:p>
            <a:pPr algn="just"/>
            <a:r>
              <a:rPr lang="en-GB" sz="2400" dirty="0" smtClean="0"/>
              <a:t>“In </a:t>
            </a:r>
            <a:r>
              <a:rPr lang="en-GB" sz="2400" dirty="0"/>
              <a:t>those days a decree went out from Emperor Augustus that all the world should be registered</a:t>
            </a:r>
            <a:r>
              <a:rPr lang="en-GB" sz="2400" dirty="0" smtClean="0"/>
              <a:t>.</a:t>
            </a:r>
            <a:r>
              <a:rPr lang="en-GB" sz="2400" dirty="0"/>
              <a:t> This was the first registration and was taken while </a:t>
            </a:r>
            <a:r>
              <a:rPr lang="en-GB" sz="2400" dirty="0" err="1"/>
              <a:t>Quirinius</a:t>
            </a:r>
            <a:r>
              <a:rPr lang="en-GB" sz="2400" dirty="0"/>
              <a:t> was governor of Syria. All went to their own towns to be registered. </a:t>
            </a:r>
            <a:r>
              <a:rPr lang="en-GB" sz="2400" b="1" baseline="30000" dirty="0"/>
              <a:t> </a:t>
            </a:r>
            <a:r>
              <a:rPr lang="en-GB" sz="2400" dirty="0"/>
              <a:t>Joseph also went from the town of Nazareth in Galilee to Judea, to the city of David called Bethlehem, because he was descended from the house and family of David. </a:t>
            </a:r>
            <a:r>
              <a:rPr lang="en-GB" sz="2400" b="1" baseline="30000" dirty="0"/>
              <a:t> </a:t>
            </a:r>
            <a:r>
              <a:rPr lang="en-GB" sz="2400" dirty="0"/>
              <a:t>He went to be registered with Mary, to whom he was engaged and who was expecting a child. </a:t>
            </a:r>
            <a:r>
              <a:rPr lang="en-GB" sz="2400" b="1" baseline="30000" dirty="0"/>
              <a:t> </a:t>
            </a:r>
            <a:r>
              <a:rPr lang="en-GB" sz="2400" dirty="0"/>
              <a:t>While they were there, the time came for her to deliver her child. </a:t>
            </a:r>
            <a:r>
              <a:rPr lang="en-GB" sz="2400" b="1" baseline="30000" dirty="0"/>
              <a:t> </a:t>
            </a:r>
            <a:r>
              <a:rPr lang="en-GB" sz="2400" dirty="0"/>
              <a:t>And she gave birth to her firstborn son and wrapped him in bands of cloth, and laid him in a manger, because there was no place for them in the inn</a:t>
            </a:r>
            <a:r>
              <a:rPr lang="en-GB" sz="2400" dirty="0" smtClean="0"/>
              <a:t>.”--</a:t>
            </a:r>
            <a:r>
              <a:rPr lang="en-GB" sz="2400" dirty="0"/>
              <a:t>Luke 2:1-7</a:t>
            </a:r>
            <a:endParaRPr lang="en-GB" sz="2400" b="1" baseline="30000" dirty="0"/>
          </a:p>
        </p:txBody>
      </p:sp>
    </p:spTree>
    <p:extLst>
      <p:ext uri="{BB962C8B-B14F-4D97-AF65-F5344CB8AC3E}">
        <p14:creationId xmlns:p14="http://schemas.microsoft.com/office/powerpoint/2010/main" val="1675421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Shape 267"/>
          <p:cNvSpPr txBox="1"/>
          <p:nvPr/>
        </p:nvSpPr>
        <p:spPr>
          <a:xfrm>
            <a:off x="463097" y="362112"/>
            <a:ext cx="3642373" cy="3508375"/>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b="1" kern="0" dirty="0">
                <a:ea typeface="Arial"/>
                <a:cs typeface="Arial"/>
                <a:sym typeface="Arial"/>
              </a:rPr>
              <a:t>Oxford, Bodleian</a:t>
            </a:r>
          </a:p>
          <a:p>
            <a:pPr>
              <a:buClr>
                <a:srgbClr val="FFFFFF"/>
              </a:buClr>
              <a:buSzPct val="25000"/>
              <a:buFont typeface="Arial"/>
              <a:buNone/>
            </a:pPr>
            <a:r>
              <a:rPr lang="en-US" sz="2800" b="1" kern="0" dirty="0">
                <a:ea typeface="Arial"/>
                <a:cs typeface="Arial"/>
                <a:sym typeface="Arial"/>
              </a:rPr>
              <a:t>Library, </a:t>
            </a:r>
            <a:r>
              <a:rPr lang="en-US" sz="2800" b="1" kern="0" dirty="0" smtClean="0">
                <a:ea typeface="Arial"/>
                <a:cs typeface="Arial"/>
                <a:sym typeface="Arial"/>
              </a:rPr>
              <a:t>MS </a:t>
            </a:r>
            <a:r>
              <a:rPr lang="en-US" sz="2800" b="1" kern="0" dirty="0" err="1" smtClean="0">
                <a:ea typeface="Arial"/>
                <a:cs typeface="Arial"/>
                <a:sym typeface="Arial"/>
              </a:rPr>
              <a:t>Douce</a:t>
            </a:r>
            <a:r>
              <a:rPr lang="en-US" sz="2800" b="1" kern="0" dirty="0" smtClean="0">
                <a:ea typeface="Arial"/>
                <a:cs typeface="Arial"/>
                <a:sym typeface="Arial"/>
              </a:rPr>
              <a:t> </a:t>
            </a:r>
            <a:r>
              <a:rPr lang="en-US" sz="2800" b="1" kern="0" dirty="0">
                <a:ea typeface="Arial"/>
                <a:cs typeface="Arial"/>
                <a:sym typeface="Arial"/>
              </a:rPr>
              <a:t>293</a:t>
            </a:r>
          </a:p>
          <a:p>
            <a:pPr>
              <a:buClr>
                <a:srgbClr val="FFFFFF"/>
              </a:buClr>
              <a:buFont typeface="Verdana"/>
              <a:buNone/>
            </a:pPr>
            <a:endParaRPr sz="2800" b="1" kern="0" dirty="0">
              <a:ea typeface="Arial"/>
              <a:cs typeface="Arial"/>
              <a:sym typeface="Arial"/>
            </a:endParaRPr>
          </a:p>
          <a:p>
            <a:pPr>
              <a:buClr>
                <a:srgbClr val="FFFFFF"/>
              </a:buClr>
              <a:buFont typeface="Verdana"/>
              <a:buNone/>
            </a:pPr>
            <a:endParaRPr sz="2800" b="1" kern="0" dirty="0">
              <a:ea typeface="Arial"/>
              <a:cs typeface="Arial"/>
              <a:sym typeface="Arial"/>
            </a:endParaRPr>
          </a:p>
          <a:p>
            <a:pPr>
              <a:buClr>
                <a:srgbClr val="FFFFFF"/>
              </a:buClr>
              <a:buSzPct val="25000"/>
              <a:buFont typeface="Arial"/>
              <a:buNone/>
            </a:pPr>
            <a:r>
              <a:rPr lang="en-US" sz="2800" b="1" kern="0" dirty="0" smtClean="0">
                <a:ea typeface="Arial"/>
                <a:cs typeface="Arial"/>
                <a:sym typeface="Arial"/>
              </a:rPr>
              <a:t>English, 12</a:t>
            </a:r>
            <a:r>
              <a:rPr lang="en-US" sz="2800" b="1" kern="0" baseline="30000" dirty="0" smtClean="0">
                <a:ea typeface="Arial"/>
                <a:cs typeface="Arial"/>
                <a:sym typeface="Arial"/>
              </a:rPr>
              <a:t>th</a:t>
            </a:r>
            <a:r>
              <a:rPr lang="en-US" sz="2800" b="1" kern="0" dirty="0" smtClean="0">
                <a:ea typeface="Arial"/>
                <a:cs typeface="Arial"/>
                <a:sym typeface="Arial"/>
              </a:rPr>
              <a:t> </a:t>
            </a:r>
            <a:r>
              <a:rPr lang="en-US" sz="2800" b="1" kern="0" dirty="0">
                <a:ea typeface="Arial"/>
                <a:cs typeface="Arial"/>
                <a:sym typeface="Arial"/>
              </a:rPr>
              <a:t>century</a:t>
            </a:r>
          </a:p>
        </p:txBody>
      </p:sp>
      <p:pic>
        <p:nvPicPr>
          <p:cNvPr id="268" name="Shape 268" descr="Nativity (235"/>
          <p:cNvPicPr preferRelativeResize="0">
            <a:picLocks noGrp="1"/>
          </p:cNvPicPr>
          <p:nvPr>
            <p:ph type="body" idx="1"/>
          </p:nvPr>
        </p:nvPicPr>
        <p:blipFill rotWithShape="1">
          <a:blip r:embed="rId3">
            <a:alphaModFix/>
          </a:blip>
          <a:stretch/>
        </p:blipFill>
        <p:spPr>
          <a:xfrm>
            <a:off x="4184955" y="277813"/>
            <a:ext cx="3822090" cy="5853112"/>
          </a:xfrm>
          <a:prstGeom prst="rect">
            <a:avLst/>
          </a:prstGeom>
          <a:noFill/>
          <a:ln>
            <a:noFill/>
          </a:ln>
        </p:spPr>
      </p:pic>
    </p:spTree>
    <p:extLst>
      <p:ext uri="{BB962C8B-B14F-4D97-AF65-F5344CB8AC3E}">
        <p14:creationId xmlns:p14="http://schemas.microsoft.com/office/powerpoint/2010/main" val="2822991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Shape 273"/>
          <p:cNvSpPr txBox="1"/>
          <p:nvPr/>
        </p:nvSpPr>
        <p:spPr>
          <a:xfrm>
            <a:off x="522737" y="1983046"/>
            <a:ext cx="3365500" cy="3081337"/>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Oxford, Bodleian</a:t>
            </a:r>
          </a:p>
          <a:p>
            <a:pPr>
              <a:buClr>
                <a:srgbClr val="FFFFFF"/>
              </a:buClr>
              <a:buSzPct val="25000"/>
              <a:buFont typeface="Arial"/>
              <a:buNone/>
            </a:pPr>
            <a:r>
              <a:rPr lang="en-US" sz="2800" kern="0" dirty="0">
                <a:ea typeface="Arial"/>
                <a:cs typeface="Arial"/>
                <a:sym typeface="Arial"/>
              </a:rPr>
              <a:t>Library, MS Gough</a:t>
            </a:r>
          </a:p>
          <a:p>
            <a:pPr>
              <a:buClr>
                <a:srgbClr val="FFFFFF"/>
              </a:buClr>
              <a:buSzPct val="25000"/>
              <a:buFont typeface="Arial"/>
              <a:buNone/>
            </a:pPr>
            <a:r>
              <a:rPr lang="en-US" sz="2800" kern="0" dirty="0" smtClean="0">
                <a:ea typeface="Arial"/>
                <a:cs typeface="Arial"/>
                <a:sym typeface="Arial"/>
              </a:rPr>
              <a:t>Liturgy </a:t>
            </a:r>
            <a:r>
              <a:rPr lang="en-US" sz="2800" kern="0" dirty="0">
                <a:ea typeface="Arial"/>
                <a:cs typeface="Arial"/>
                <a:sym typeface="Arial"/>
              </a:rPr>
              <a:t>2</a:t>
            </a:r>
          </a:p>
          <a:p>
            <a:pPr>
              <a:buClr>
                <a:srgbClr val="FFFFFF"/>
              </a:buClr>
              <a:buFont typeface="Verdana"/>
              <a:buNone/>
            </a:pPr>
            <a:endParaRPr sz="2800" kern="0" dirty="0">
              <a:ea typeface="Arial"/>
              <a:cs typeface="Arial"/>
              <a:sym typeface="Arial"/>
            </a:endParaRP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Northern England</a:t>
            </a:r>
          </a:p>
          <a:p>
            <a:pPr>
              <a:buClr>
                <a:srgbClr val="FFFFFF"/>
              </a:buClr>
              <a:buSzPct val="25000"/>
              <a:buFont typeface="Arial"/>
              <a:buNone/>
            </a:pPr>
            <a:r>
              <a:rPr lang="en-US" sz="2800" kern="0" dirty="0">
                <a:ea typeface="Arial"/>
                <a:cs typeface="Arial"/>
                <a:sym typeface="Arial"/>
              </a:rPr>
              <a:t>Late 12</a:t>
            </a:r>
            <a:r>
              <a:rPr lang="en-US" sz="2800" kern="0" baseline="30000" dirty="0">
                <a:ea typeface="Arial"/>
                <a:cs typeface="Arial"/>
                <a:sym typeface="Arial"/>
              </a:rPr>
              <a:t>th</a:t>
            </a:r>
            <a:r>
              <a:rPr lang="en-US" sz="2800" kern="0" dirty="0">
                <a:ea typeface="Arial"/>
                <a:cs typeface="Arial"/>
                <a:sym typeface="Arial"/>
              </a:rPr>
              <a:t> century</a:t>
            </a:r>
          </a:p>
        </p:txBody>
      </p:sp>
      <p:pic>
        <p:nvPicPr>
          <p:cNvPr id="274" name="Shape 274" descr="MS Gough liturg 2 Nativity"/>
          <p:cNvPicPr preferRelativeResize="0">
            <a:picLocks noGrp="1"/>
          </p:cNvPicPr>
          <p:nvPr>
            <p:ph type="body" idx="1"/>
          </p:nvPr>
        </p:nvPicPr>
        <p:blipFill rotWithShape="1">
          <a:blip r:embed="rId3">
            <a:alphaModFix/>
          </a:blip>
          <a:stretch/>
        </p:blipFill>
        <p:spPr>
          <a:xfrm>
            <a:off x="6598508" y="0"/>
            <a:ext cx="4749527" cy="6858000"/>
          </a:xfrm>
          <a:prstGeom prst="rect">
            <a:avLst/>
          </a:prstGeom>
          <a:noFill/>
          <a:ln>
            <a:noFill/>
          </a:ln>
        </p:spPr>
      </p:pic>
    </p:spTree>
    <p:extLst>
      <p:ext uri="{BB962C8B-B14F-4D97-AF65-F5344CB8AC3E}">
        <p14:creationId xmlns:p14="http://schemas.microsoft.com/office/powerpoint/2010/main" val="377198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Shape 285"/>
          <p:cNvSpPr txBox="1">
            <a:spLocks noGrp="1"/>
          </p:cNvSpPr>
          <p:nvPr>
            <p:ph type="title"/>
          </p:nvPr>
        </p:nvSpPr>
        <p:spPr>
          <a:xfrm>
            <a:off x="2110946" y="401380"/>
            <a:ext cx="7924800" cy="1139825"/>
          </a:xfrm>
          <a:prstGeom prst="rect">
            <a:avLst/>
          </a:prstGeom>
          <a:noFill/>
          <a:ln>
            <a:noFill/>
          </a:ln>
        </p:spPr>
        <p:txBody>
          <a:bodyPr wrap="square" lIns="91425" tIns="45700" rIns="91425" bIns="45700" anchor="ctr" anchorCtr="1">
            <a:noAutofit/>
          </a:bodyPr>
          <a:lstStyle/>
          <a:p>
            <a:pPr algn="ctr">
              <a:buClr>
                <a:schemeClr val="lt1"/>
              </a:buClr>
              <a:buSzPct val="25000"/>
            </a:pPr>
            <a:r>
              <a:rPr lang="en-US" sz="2800" b="1" dirty="0"/>
              <a:t>Oxford, Bodleian Library</a:t>
            </a:r>
            <a:br>
              <a:rPr lang="en-US" sz="2800" b="1" dirty="0"/>
            </a:br>
            <a:r>
              <a:rPr lang="en-US" sz="2800" b="1" dirty="0"/>
              <a:t>MS Selden Supra 38; c. 1300</a:t>
            </a:r>
            <a:br>
              <a:rPr lang="en-US" sz="2800" b="1" dirty="0"/>
            </a:br>
            <a:endParaRPr lang="en-US" sz="2800" b="1" dirty="0"/>
          </a:p>
        </p:txBody>
      </p:sp>
      <p:pic>
        <p:nvPicPr>
          <p:cNvPr id="286" name="Shape 286" descr="Nativity (240"/>
          <p:cNvPicPr preferRelativeResize="0">
            <a:picLocks noGrp="1"/>
          </p:cNvPicPr>
          <p:nvPr>
            <p:ph idx="1"/>
          </p:nvPr>
        </p:nvPicPr>
        <p:blipFill rotWithShape="1">
          <a:blip r:embed="rId3">
            <a:alphaModFix/>
          </a:blip>
          <a:srcRect/>
          <a:stretch/>
        </p:blipFill>
        <p:spPr>
          <a:xfrm>
            <a:off x="2110946" y="1763842"/>
            <a:ext cx="7924800" cy="5335587"/>
          </a:xfrm>
          <a:prstGeom prst="rect">
            <a:avLst/>
          </a:prstGeom>
          <a:noFill/>
          <a:ln>
            <a:noFill/>
          </a:ln>
        </p:spPr>
      </p:pic>
    </p:spTree>
    <p:extLst>
      <p:ext uri="{BB962C8B-B14F-4D97-AF65-F5344CB8AC3E}">
        <p14:creationId xmlns:p14="http://schemas.microsoft.com/office/powerpoint/2010/main" val="376745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Shape 291"/>
          <p:cNvSpPr txBox="1"/>
          <p:nvPr/>
        </p:nvSpPr>
        <p:spPr>
          <a:xfrm>
            <a:off x="1206520" y="2642073"/>
            <a:ext cx="3111500" cy="2227262"/>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err="1">
                <a:ea typeface="Arial"/>
                <a:cs typeface="Arial"/>
                <a:sym typeface="Arial"/>
              </a:rPr>
              <a:t>Aberystwyth</a:t>
            </a:r>
            <a:endParaRPr lang="en-US"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National Library</a:t>
            </a:r>
          </a:p>
          <a:p>
            <a:pPr>
              <a:buClr>
                <a:srgbClr val="FFFFFF"/>
              </a:buClr>
              <a:buSzPct val="25000"/>
              <a:buFont typeface="Arial"/>
              <a:buNone/>
            </a:pPr>
            <a:r>
              <a:rPr lang="en-US" sz="2800" kern="0" dirty="0">
                <a:ea typeface="Arial"/>
                <a:cs typeface="Arial"/>
                <a:sym typeface="Arial"/>
              </a:rPr>
              <a:t>Of Wales, MS</a:t>
            </a:r>
          </a:p>
          <a:p>
            <a:pPr>
              <a:buClr>
                <a:srgbClr val="FFFFFF"/>
              </a:buClr>
              <a:buSzPct val="25000"/>
              <a:buFont typeface="Arial"/>
              <a:buNone/>
            </a:pPr>
            <a:r>
              <a:rPr lang="en-US" sz="2800" kern="0" dirty="0" err="1">
                <a:ea typeface="Arial"/>
                <a:cs typeface="Arial"/>
                <a:sym typeface="Arial"/>
              </a:rPr>
              <a:t>Brogyntyn</a:t>
            </a:r>
            <a:r>
              <a:rPr lang="en-US" sz="2800" kern="0" dirty="0">
                <a:ea typeface="Arial"/>
                <a:cs typeface="Arial"/>
                <a:sym typeface="Arial"/>
              </a:rPr>
              <a:t>, 2</a:t>
            </a:r>
            <a:r>
              <a:rPr lang="en-US" sz="2800" kern="0" baseline="30000" dirty="0">
                <a:ea typeface="Arial"/>
                <a:cs typeface="Arial"/>
                <a:sym typeface="Arial"/>
              </a:rPr>
              <a:t>nd</a:t>
            </a:r>
          </a:p>
          <a:p>
            <a:pPr>
              <a:buClr>
                <a:srgbClr val="FFFFFF"/>
              </a:buClr>
              <a:buSzPct val="25000"/>
              <a:buFont typeface="Arial"/>
              <a:buNone/>
            </a:pPr>
            <a:r>
              <a:rPr lang="en-US" sz="2800" kern="0" dirty="0">
                <a:ea typeface="Arial"/>
                <a:cs typeface="Arial"/>
                <a:sym typeface="Arial"/>
              </a:rPr>
              <a:t>Sequence, roll 51</a:t>
            </a:r>
          </a:p>
        </p:txBody>
      </p:sp>
      <p:pic>
        <p:nvPicPr>
          <p:cNvPr id="292" name="Shape 292" descr="Nativity Brogyntyn roll"/>
          <p:cNvPicPr preferRelativeResize="0">
            <a:picLocks noGrp="1"/>
          </p:cNvPicPr>
          <p:nvPr>
            <p:ph type="body" idx="1"/>
          </p:nvPr>
        </p:nvPicPr>
        <p:blipFill rotWithShape="1">
          <a:blip r:embed="rId3">
            <a:alphaModFix/>
          </a:blip>
          <a:stretch/>
        </p:blipFill>
        <p:spPr>
          <a:xfrm>
            <a:off x="5807676" y="-125842"/>
            <a:ext cx="4984153" cy="6983841"/>
          </a:xfrm>
          <a:prstGeom prst="rect">
            <a:avLst/>
          </a:prstGeom>
          <a:noFill/>
          <a:ln>
            <a:noFill/>
          </a:ln>
        </p:spPr>
      </p:pic>
    </p:spTree>
    <p:extLst>
      <p:ext uri="{BB962C8B-B14F-4D97-AF65-F5344CB8AC3E}">
        <p14:creationId xmlns:p14="http://schemas.microsoft.com/office/powerpoint/2010/main" val="3422160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Shape 303"/>
          <p:cNvSpPr txBox="1"/>
          <p:nvPr/>
        </p:nvSpPr>
        <p:spPr>
          <a:xfrm>
            <a:off x="537153" y="2065424"/>
            <a:ext cx="3051175" cy="3508375"/>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Oxford, Bodleian</a:t>
            </a:r>
          </a:p>
          <a:p>
            <a:pPr>
              <a:buClr>
                <a:srgbClr val="FFFFFF"/>
              </a:buClr>
              <a:buSzPct val="25000"/>
              <a:buFont typeface="Arial"/>
              <a:buNone/>
            </a:pPr>
            <a:r>
              <a:rPr lang="en-US" sz="2800" kern="0" dirty="0">
                <a:ea typeface="Arial"/>
                <a:cs typeface="Arial"/>
                <a:sym typeface="Arial"/>
              </a:rPr>
              <a:t>Library, MS</a:t>
            </a:r>
          </a:p>
          <a:p>
            <a:pPr>
              <a:buClr>
                <a:srgbClr val="FFFFFF"/>
              </a:buClr>
              <a:buSzPct val="25000"/>
              <a:buFont typeface="Arial"/>
              <a:buNone/>
            </a:pPr>
            <a:r>
              <a:rPr lang="en-US" sz="2800" kern="0" dirty="0">
                <a:ea typeface="Arial"/>
                <a:cs typeface="Arial"/>
                <a:sym typeface="Arial"/>
              </a:rPr>
              <a:t>Barlow 22</a:t>
            </a:r>
          </a:p>
          <a:p>
            <a:pPr>
              <a:buClr>
                <a:srgbClr val="FFFFFF"/>
              </a:buClr>
              <a:buSzPct val="25000"/>
              <a:buFont typeface="Arial"/>
              <a:buNone/>
            </a:pPr>
            <a:r>
              <a:rPr lang="en-US" sz="2800" kern="0" dirty="0">
                <a:ea typeface="Arial"/>
                <a:cs typeface="Arial"/>
                <a:sym typeface="Arial"/>
              </a:rPr>
              <a:t>(Barlow Psalter)</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East Anglia</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c. </a:t>
            </a:r>
            <a:r>
              <a:rPr lang="en-US" sz="2800" kern="0" dirty="0" smtClean="0">
                <a:ea typeface="Arial"/>
                <a:cs typeface="Arial"/>
                <a:sym typeface="Arial"/>
              </a:rPr>
              <a:t>1321-1341</a:t>
            </a:r>
            <a:endParaRPr lang="en-US" sz="2800" kern="0" dirty="0">
              <a:ea typeface="Arial"/>
              <a:cs typeface="Arial"/>
              <a:sym typeface="Arial"/>
            </a:endParaRPr>
          </a:p>
        </p:txBody>
      </p:sp>
      <p:pic>
        <p:nvPicPr>
          <p:cNvPr id="304" name="Shape 304" descr="Annunciation and Nativity (246"/>
          <p:cNvPicPr preferRelativeResize="0">
            <a:picLocks noGrp="1"/>
          </p:cNvPicPr>
          <p:nvPr>
            <p:ph type="body" idx="1"/>
          </p:nvPr>
        </p:nvPicPr>
        <p:blipFill rotWithShape="1">
          <a:blip r:embed="rId3">
            <a:alphaModFix/>
          </a:blip>
          <a:stretch/>
        </p:blipFill>
        <p:spPr>
          <a:xfrm>
            <a:off x="6178378" y="-1"/>
            <a:ext cx="5258414" cy="7150443"/>
          </a:xfrm>
          <a:prstGeom prst="rect">
            <a:avLst/>
          </a:prstGeom>
          <a:noFill/>
          <a:ln>
            <a:noFill/>
          </a:ln>
        </p:spPr>
      </p:pic>
    </p:spTree>
    <p:extLst>
      <p:ext uri="{BB962C8B-B14F-4D97-AF65-F5344CB8AC3E}">
        <p14:creationId xmlns:p14="http://schemas.microsoft.com/office/powerpoint/2010/main" val="3808015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Shape 309"/>
          <p:cNvSpPr txBox="1"/>
          <p:nvPr/>
        </p:nvSpPr>
        <p:spPr>
          <a:xfrm>
            <a:off x="461080" y="1975048"/>
            <a:ext cx="3763962" cy="3935412"/>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Cambridge, Corpus</a:t>
            </a:r>
          </a:p>
          <a:p>
            <a:pPr>
              <a:buClr>
                <a:srgbClr val="FFFFFF"/>
              </a:buClr>
              <a:buSzPct val="25000"/>
              <a:buFont typeface="Arial"/>
              <a:buNone/>
            </a:pPr>
            <a:r>
              <a:rPr lang="en-US" sz="2800" kern="0" dirty="0">
                <a:ea typeface="Arial"/>
                <a:cs typeface="Arial"/>
                <a:sym typeface="Arial"/>
              </a:rPr>
              <a:t>Christi College</a:t>
            </a:r>
          </a:p>
          <a:p>
            <a:pPr>
              <a:buClr>
                <a:srgbClr val="FFFFFF"/>
              </a:buClr>
              <a:buSzPct val="25000"/>
              <a:buFont typeface="Arial"/>
              <a:buNone/>
            </a:pPr>
            <a:r>
              <a:rPr lang="en-US" sz="2800" kern="0" dirty="0">
                <a:ea typeface="Arial"/>
                <a:cs typeface="Arial"/>
                <a:sym typeface="Arial"/>
              </a:rPr>
              <a:t>MS </a:t>
            </a:r>
            <a:r>
              <a:rPr lang="en-US" sz="2800" kern="0" dirty="0" smtClean="0">
                <a:ea typeface="Arial"/>
                <a:cs typeface="Arial"/>
                <a:sym typeface="Arial"/>
              </a:rPr>
              <a:t>12 </a:t>
            </a:r>
            <a:r>
              <a:rPr lang="en-US" sz="2800" kern="0" dirty="0">
                <a:ea typeface="Arial"/>
                <a:cs typeface="Arial"/>
                <a:sym typeface="Arial"/>
              </a:rPr>
              <a:t>(Peterborough</a:t>
            </a:r>
          </a:p>
          <a:p>
            <a:pPr>
              <a:buClr>
                <a:srgbClr val="FFFFFF"/>
              </a:buClr>
              <a:buSzPct val="25000"/>
              <a:buFont typeface="Arial"/>
              <a:buNone/>
            </a:pPr>
            <a:r>
              <a:rPr lang="en-US" sz="2800" kern="0" dirty="0">
                <a:ea typeface="Arial"/>
                <a:cs typeface="Arial"/>
                <a:sym typeface="Arial"/>
              </a:rPr>
              <a:t>Psalter)</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English</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1</a:t>
            </a:r>
            <a:r>
              <a:rPr lang="en-US" sz="2800" kern="0" baseline="30000" dirty="0">
                <a:ea typeface="Arial"/>
                <a:cs typeface="Arial"/>
                <a:sym typeface="Arial"/>
              </a:rPr>
              <a:t>st</a:t>
            </a:r>
            <a:r>
              <a:rPr lang="en-US" sz="2800" kern="0" dirty="0">
                <a:ea typeface="Arial"/>
                <a:cs typeface="Arial"/>
                <a:sym typeface="Arial"/>
              </a:rPr>
              <a:t> quarter of 14</a:t>
            </a:r>
            <a:r>
              <a:rPr lang="en-US" sz="2800" kern="0" baseline="30000" dirty="0">
                <a:ea typeface="Arial"/>
                <a:cs typeface="Arial"/>
                <a:sym typeface="Arial"/>
              </a:rPr>
              <a:t>th</a:t>
            </a:r>
          </a:p>
          <a:p>
            <a:pPr>
              <a:buClr>
                <a:srgbClr val="FFFFFF"/>
              </a:buClr>
              <a:buSzPct val="25000"/>
              <a:buFont typeface="Arial"/>
              <a:buNone/>
            </a:pPr>
            <a:r>
              <a:rPr lang="en-US" sz="2800" kern="0" dirty="0">
                <a:ea typeface="Arial"/>
                <a:cs typeface="Arial"/>
                <a:sym typeface="Arial"/>
              </a:rPr>
              <a:t>century</a:t>
            </a:r>
          </a:p>
        </p:txBody>
      </p:sp>
      <p:pic>
        <p:nvPicPr>
          <p:cNvPr id="310" name="Shape 310" descr="Peterborough Psalter Calendar Pages Nativity"/>
          <p:cNvPicPr preferRelativeResize="0">
            <a:picLocks noGrp="1"/>
          </p:cNvPicPr>
          <p:nvPr>
            <p:ph type="body" idx="1"/>
          </p:nvPr>
        </p:nvPicPr>
        <p:blipFill rotWithShape="1">
          <a:blip r:embed="rId3">
            <a:alphaModFix/>
          </a:blip>
          <a:stretch/>
        </p:blipFill>
        <p:spPr>
          <a:xfrm>
            <a:off x="6590270" y="-134080"/>
            <a:ext cx="4706433" cy="6992079"/>
          </a:xfrm>
          <a:prstGeom prst="rect">
            <a:avLst/>
          </a:prstGeom>
          <a:noFill/>
          <a:ln>
            <a:noFill/>
          </a:ln>
        </p:spPr>
      </p:pic>
    </p:spTree>
    <p:extLst>
      <p:ext uri="{BB962C8B-B14F-4D97-AF65-F5344CB8AC3E}">
        <p14:creationId xmlns:p14="http://schemas.microsoft.com/office/powerpoint/2010/main" val="384602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Shape 315"/>
          <p:cNvSpPr txBox="1"/>
          <p:nvPr/>
        </p:nvSpPr>
        <p:spPr>
          <a:xfrm>
            <a:off x="1420703" y="2263132"/>
            <a:ext cx="3471312" cy="3508375"/>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Queen </a:t>
            </a:r>
            <a:r>
              <a:rPr lang="en-US" sz="2800" kern="0" dirty="0" smtClean="0">
                <a:ea typeface="Arial"/>
                <a:cs typeface="Arial"/>
                <a:sym typeface="Arial"/>
              </a:rPr>
              <a:t>Mary’s Psalter</a:t>
            </a:r>
            <a:endParaRPr lang="en-US" sz="2800" kern="0" dirty="0">
              <a:ea typeface="Arial"/>
              <a:cs typeface="Arial"/>
              <a:sym typeface="Arial"/>
            </a:endParaRPr>
          </a:p>
          <a:p>
            <a:pPr>
              <a:buClr>
                <a:srgbClr val="FFFFFF"/>
              </a:buClr>
              <a:buFont typeface="Verdana"/>
              <a:buNone/>
            </a:pPr>
            <a:endParaRPr sz="2800" kern="0" dirty="0">
              <a:ea typeface="Arial"/>
              <a:cs typeface="Arial"/>
              <a:sym typeface="Arial"/>
            </a:endParaRP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English</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1</a:t>
            </a:r>
            <a:r>
              <a:rPr lang="en-US" sz="2800" kern="0" baseline="30000" dirty="0">
                <a:ea typeface="Arial"/>
                <a:cs typeface="Arial"/>
                <a:sym typeface="Arial"/>
              </a:rPr>
              <a:t>st</a:t>
            </a:r>
            <a:r>
              <a:rPr lang="en-US" sz="2800" kern="0" dirty="0">
                <a:ea typeface="Arial"/>
                <a:cs typeface="Arial"/>
                <a:sym typeface="Arial"/>
              </a:rPr>
              <a:t> quarter of 14</a:t>
            </a:r>
            <a:r>
              <a:rPr lang="en-US" sz="2800" kern="0" baseline="30000" dirty="0">
                <a:ea typeface="Arial"/>
                <a:cs typeface="Arial"/>
                <a:sym typeface="Arial"/>
              </a:rPr>
              <a:t>th</a:t>
            </a:r>
          </a:p>
          <a:p>
            <a:pPr>
              <a:buClr>
                <a:srgbClr val="FFFFFF"/>
              </a:buClr>
              <a:buSzPct val="25000"/>
              <a:buFont typeface="Arial"/>
              <a:buNone/>
            </a:pPr>
            <a:r>
              <a:rPr lang="en-US" sz="2800" kern="0" dirty="0">
                <a:ea typeface="Arial"/>
                <a:cs typeface="Arial"/>
                <a:sym typeface="Arial"/>
              </a:rPr>
              <a:t>century</a:t>
            </a:r>
          </a:p>
        </p:txBody>
      </p:sp>
      <p:pic>
        <p:nvPicPr>
          <p:cNvPr id="316" name="Shape 316" descr="Queen Mary's Psalter Nativity"/>
          <p:cNvPicPr preferRelativeResize="0">
            <a:picLocks noGrp="1"/>
          </p:cNvPicPr>
          <p:nvPr>
            <p:ph type="body" idx="1"/>
          </p:nvPr>
        </p:nvPicPr>
        <p:blipFill rotWithShape="1">
          <a:blip r:embed="rId3">
            <a:alphaModFix/>
          </a:blip>
          <a:stretch/>
        </p:blipFill>
        <p:spPr>
          <a:xfrm>
            <a:off x="6639698" y="-199981"/>
            <a:ext cx="5107459" cy="7638748"/>
          </a:xfrm>
          <a:prstGeom prst="rect">
            <a:avLst/>
          </a:prstGeom>
          <a:noFill/>
          <a:ln>
            <a:noFill/>
          </a:ln>
        </p:spPr>
      </p:pic>
    </p:spTree>
    <p:extLst>
      <p:ext uri="{BB962C8B-B14F-4D97-AF65-F5344CB8AC3E}">
        <p14:creationId xmlns:p14="http://schemas.microsoft.com/office/powerpoint/2010/main" val="136835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Shape 327"/>
          <p:cNvSpPr txBox="1">
            <a:spLocks noGrp="1"/>
          </p:cNvSpPr>
          <p:nvPr>
            <p:ph type="title"/>
          </p:nvPr>
        </p:nvSpPr>
        <p:spPr>
          <a:xfrm>
            <a:off x="2769115" y="459045"/>
            <a:ext cx="7270750" cy="1139825"/>
          </a:xfrm>
          <a:prstGeom prst="rect">
            <a:avLst/>
          </a:prstGeom>
          <a:noFill/>
          <a:ln>
            <a:noFill/>
          </a:ln>
        </p:spPr>
        <p:txBody>
          <a:bodyPr wrap="square" lIns="91425" tIns="45700" rIns="91425" bIns="45700" anchor="ctr" anchorCtr="1">
            <a:noAutofit/>
          </a:bodyPr>
          <a:lstStyle/>
          <a:p>
            <a:pPr algn="ctr">
              <a:buClr>
                <a:schemeClr val="lt1"/>
              </a:buClr>
              <a:buSzPct val="25000"/>
            </a:pPr>
            <a:r>
              <a:rPr lang="en-US" sz="2800" b="1" dirty="0"/>
              <a:t>Oxford, Bodleian Library, MS </a:t>
            </a:r>
            <a:r>
              <a:rPr lang="en-US" sz="2800" b="1" dirty="0" err="1"/>
              <a:t>Douce</a:t>
            </a:r>
            <a:r>
              <a:rPr lang="en-US" sz="2800" b="1" dirty="0"/>
              <a:t> </a:t>
            </a:r>
            <a:r>
              <a:rPr lang="en-US" sz="2800" b="1" dirty="0" smtClean="0"/>
              <a:t>313</a:t>
            </a:r>
            <a:br>
              <a:rPr lang="en-US" sz="2800" b="1" dirty="0" smtClean="0"/>
            </a:br>
            <a:r>
              <a:rPr lang="en-US" sz="2800" b="1" dirty="0" smtClean="0"/>
              <a:t> </a:t>
            </a:r>
            <a:r>
              <a:rPr lang="en-US" sz="2800" b="1" dirty="0"/>
              <a:t>French; mid 14th century</a:t>
            </a:r>
            <a:r>
              <a:rPr lang="en-US" sz="4000" dirty="0"/>
              <a:t/>
            </a:r>
            <a:br>
              <a:rPr lang="en-US" sz="4000" dirty="0"/>
            </a:br>
            <a:endParaRPr lang="en-US" sz="4000" dirty="0"/>
          </a:p>
        </p:txBody>
      </p:sp>
      <p:pic>
        <p:nvPicPr>
          <p:cNvPr id="328" name="Shape 328" descr="Nativity (14"/>
          <p:cNvPicPr preferRelativeResize="0">
            <a:picLocks noGrp="1"/>
          </p:cNvPicPr>
          <p:nvPr>
            <p:ph idx="1"/>
          </p:nvPr>
        </p:nvPicPr>
        <p:blipFill rotWithShape="1">
          <a:blip r:embed="rId3">
            <a:alphaModFix/>
          </a:blip>
          <a:srcRect/>
          <a:stretch/>
        </p:blipFill>
        <p:spPr>
          <a:xfrm>
            <a:off x="2769115" y="1930915"/>
            <a:ext cx="7270750" cy="4862512"/>
          </a:xfrm>
          <a:prstGeom prst="rect">
            <a:avLst/>
          </a:prstGeom>
          <a:noFill/>
          <a:ln>
            <a:noFill/>
          </a:ln>
        </p:spPr>
      </p:pic>
    </p:spTree>
    <p:extLst>
      <p:ext uri="{BB962C8B-B14F-4D97-AF65-F5344CB8AC3E}">
        <p14:creationId xmlns:p14="http://schemas.microsoft.com/office/powerpoint/2010/main" val="2233808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Shape 333"/>
          <p:cNvSpPr txBox="1"/>
          <p:nvPr/>
        </p:nvSpPr>
        <p:spPr>
          <a:xfrm>
            <a:off x="609460" y="2823305"/>
            <a:ext cx="3051175" cy="3081337"/>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Oxford, Bodleian</a:t>
            </a:r>
          </a:p>
          <a:p>
            <a:pPr>
              <a:buClr>
                <a:srgbClr val="FFFFFF"/>
              </a:buClr>
              <a:buSzPct val="25000"/>
              <a:buFont typeface="Arial"/>
              <a:buNone/>
            </a:pPr>
            <a:r>
              <a:rPr lang="en-US" sz="2800" kern="0" dirty="0">
                <a:ea typeface="Arial"/>
                <a:cs typeface="Arial"/>
                <a:sym typeface="Arial"/>
              </a:rPr>
              <a:t>Library, MS</a:t>
            </a:r>
          </a:p>
          <a:p>
            <a:pPr>
              <a:buClr>
                <a:srgbClr val="FFFFFF"/>
              </a:buClr>
              <a:buSzPct val="25000"/>
              <a:buFont typeface="Arial"/>
              <a:buNone/>
            </a:pPr>
            <a:r>
              <a:rPr lang="en-US" sz="2800" kern="0" dirty="0">
                <a:ea typeface="Arial"/>
                <a:cs typeface="Arial"/>
                <a:sym typeface="Arial"/>
              </a:rPr>
              <a:t>Astor A.13</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French, Paris</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c. 1450</a:t>
            </a:r>
          </a:p>
        </p:txBody>
      </p:sp>
      <p:pic>
        <p:nvPicPr>
          <p:cNvPr id="334" name="Shape 334" descr="Astor A 13 Nativity"/>
          <p:cNvPicPr preferRelativeResize="0">
            <a:picLocks noGrp="1"/>
          </p:cNvPicPr>
          <p:nvPr>
            <p:ph type="body" idx="1"/>
          </p:nvPr>
        </p:nvPicPr>
        <p:blipFill rotWithShape="1">
          <a:blip r:embed="rId3">
            <a:alphaModFix/>
          </a:blip>
          <a:stretch/>
        </p:blipFill>
        <p:spPr>
          <a:xfrm>
            <a:off x="6219568" y="0"/>
            <a:ext cx="5071471" cy="7414054"/>
          </a:xfrm>
          <a:prstGeom prst="rect">
            <a:avLst/>
          </a:prstGeom>
          <a:noFill/>
          <a:ln>
            <a:noFill/>
          </a:ln>
        </p:spPr>
      </p:pic>
    </p:spTree>
    <p:extLst>
      <p:ext uri="{BB962C8B-B14F-4D97-AF65-F5344CB8AC3E}">
        <p14:creationId xmlns:p14="http://schemas.microsoft.com/office/powerpoint/2010/main" val="1358188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Shape 339"/>
          <p:cNvSpPr txBox="1"/>
          <p:nvPr/>
        </p:nvSpPr>
        <p:spPr>
          <a:xfrm>
            <a:off x="2117725" y="1055687"/>
            <a:ext cx="184150" cy="519112"/>
          </a:xfrm>
          <a:prstGeom prst="rect">
            <a:avLst/>
          </a:prstGeom>
          <a:noFill/>
          <a:ln>
            <a:noFill/>
          </a:ln>
        </p:spPr>
        <p:txBody>
          <a:bodyPr wrap="square" lIns="91425" tIns="45700" rIns="91425" bIns="45700" anchor="t" anchorCtr="0">
            <a:noAutofit/>
          </a:bodyPr>
          <a:lstStyle/>
          <a:p>
            <a:endParaRPr kern="0">
              <a:solidFill>
                <a:srgbClr val="FFFFFF"/>
              </a:solidFill>
              <a:latin typeface="Verdana"/>
              <a:ea typeface="Verdana"/>
              <a:cs typeface="Verdana"/>
              <a:sym typeface="Verdana"/>
            </a:endParaRPr>
          </a:p>
        </p:txBody>
      </p:sp>
      <p:sp>
        <p:nvSpPr>
          <p:cNvPr id="340" name="Shape 340"/>
          <p:cNvSpPr txBox="1">
            <a:spLocks noGrp="1"/>
          </p:cNvSpPr>
          <p:nvPr>
            <p:ph type="title"/>
          </p:nvPr>
        </p:nvSpPr>
        <p:spPr>
          <a:xfrm>
            <a:off x="1981200" y="228601"/>
            <a:ext cx="8229600" cy="1189037"/>
          </a:xfrm>
          <a:prstGeom prst="rect">
            <a:avLst/>
          </a:prstGeom>
          <a:noFill/>
          <a:ln>
            <a:noFill/>
          </a:ln>
        </p:spPr>
        <p:txBody>
          <a:bodyPr wrap="square" lIns="91425" tIns="45700" rIns="91425" bIns="45700" anchor="ctr" anchorCtr="1">
            <a:noAutofit/>
          </a:bodyPr>
          <a:lstStyle/>
          <a:p>
            <a:pPr algn="ctr">
              <a:buClr>
                <a:schemeClr val="lt1"/>
              </a:buClr>
              <a:buSzPct val="25000"/>
            </a:pPr>
            <a:r>
              <a:rPr lang="en-US" sz="2800" b="1" dirty="0"/>
              <a:t>Oxford, Bodleian Library, MS </a:t>
            </a:r>
            <a:r>
              <a:rPr lang="en-US" sz="2800" b="1" dirty="0" err="1"/>
              <a:t>Rawl</a:t>
            </a:r>
            <a:r>
              <a:rPr lang="en-US" sz="2800" b="1" dirty="0"/>
              <a:t>. </a:t>
            </a:r>
            <a:r>
              <a:rPr lang="en-US" sz="2800" b="1" dirty="0" smtClean="0"/>
              <a:t>Liturg</a:t>
            </a:r>
            <a:r>
              <a:rPr lang="en-US" sz="2800" b="1" dirty="0"/>
              <a:t>y</a:t>
            </a:r>
            <a:r>
              <a:rPr lang="en-US" sz="2800" b="1" dirty="0" smtClean="0"/>
              <a:t> </a:t>
            </a:r>
            <a:r>
              <a:rPr lang="en-US" sz="2800" b="1" dirty="0"/>
              <a:t>e.14; </a:t>
            </a:r>
            <a:r>
              <a:rPr lang="en-US" sz="2800" b="1" dirty="0" smtClean="0"/>
              <a:t/>
            </a:r>
            <a:br>
              <a:rPr lang="en-US" sz="2800" b="1" dirty="0" smtClean="0"/>
            </a:br>
            <a:r>
              <a:rPr lang="en-US" sz="2800" b="1" dirty="0" smtClean="0"/>
              <a:t>Flemish </a:t>
            </a:r>
            <a:r>
              <a:rPr lang="en-US" sz="2800" b="1" dirty="0"/>
              <a:t>Book of Hours; c. 1440</a:t>
            </a:r>
            <a:r>
              <a:rPr lang="en-US" sz="4000" b="1" dirty="0"/>
              <a:t/>
            </a:r>
            <a:br>
              <a:rPr lang="en-US" sz="4000" b="1" dirty="0"/>
            </a:br>
            <a:endParaRPr lang="en-US" sz="4000" b="1" dirty="0"/>
          </a:p>
        </p:txBody>
      </p:sp>
      <p:pic>
        <p:nvPicPr>
          <p:cNvPr id="341" name="Shape 341" descr="Nativity MS Rawl liturg e 14 (253"/>
          <p:cNvPicPr preferRelativeResize="0">
            <a:picLocks noGrp="1"/>
          </p:cNvPicPr>
          <p:nvPr>
            <p:ph type="body" idx="4294967295"/>
          </p:nvPr>
        </p:nvPicPr>
        <p:blipFill rotWithShape="1">
          <a:blip r:embed="rId3">
            <a:alphaModFix/>
          </a:blip>
          <a:srcRect/>
          <a:stretch/>
        </p:blipFill>
        <p:spPr>
          <a:xfrm>
            <a:off x="2514600" y="1739814"/>
            <a:ext cx="7162800" cy="4845050"/>
          </a:xfrm>
          <a:prstGeom prst="rect">
            <a:avLst/>
          </a:prstGeom>
          <a:noFill/>
          <a:ln>
            <a:noFill/>
          </a:ln>
        </p:spPr>
      </p:pic>
    </p:spTree>
    <p:extLst>
      <p:ext uri="{BB962C8B-B14F-4D97-AF65-F5344CB8AC3E}">
        <p14:creationId xmlns:p14="http://schemas.microsoft.com/office/powerpoint/2010/main" val="2502768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346" name="Shape 346"/>
          <p:cNvSpPr txBox="1"/>
          <p:nvPr/>
        </p:nvSpPr>
        <p:spPr>
          <a:xfrm>
            <a:off x="1452814" y="1908861"/>
            <a:ext cx="3071812" cy="4362450"/>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Oxford, Bodleian</a:t>
            </a:r>
          </a:p>
          <a:p>
            <a:pPr>
              <a:buClr>
                <a:srgbClr val="FFFFFF"/>
              </a:buClr>
              <a:buSzPct val="25000"/>
              <a:buFont typeface="Arial"/>
              <a:buNone/>
            </a:pPr>
            <a:r>
              <a:rPr lang="en-US" sz="2800" kern="0" dirty="0">
                <a:ea typeface="Arial"/>
                <a:cs typeface="Arial"/>
                <a:sym typeface="Arial"/>
              </a:rPr>
              <a:t>Library, MS</a:t>
            </a:r>
          </a:p>
          <a:p>
            <a:pPr>
              <a:buClr>
                <a:srgbClr val="FFFFFF"/>
              </a:buClr>
              <a:buSzPct val="25000"/>
              <a:buFont typeface="Arial"/>
              <a:buNone/>
            </a:pPr>
            <a:r>
              <a:rPr lang="en-US" sz="2800" kern="0" dirty="0">
                <a:ea typeface="Arial"/>
                <a:cs typeface="Arial"/>
                <a:sym typeface="Arial"/>
              </a:rPr>
              <a:t>Canon </a:t>
            </a:r>
            <a:r>
              <a:rPr lang="en-US" sz="2800" kern="0" dirty="0" smtClean="0">
                <a:ea typeface="Arial"/>
                <a:cs typeface="Arial"/>
                <a:sym typeface="Arial"/>
              </a:rPr>
              <a:t>liturgy </a:t>
            </a:r>
            <a:r>
              <a:rPr lang="en-US" sz="2800" kern="0" dirty="0">
                <a:ea typeface="Arial"/>
                <a:cs typeface="Arial"/>
                <a:sym typeface="Arial"/>
              </a:rPr>
              <a:t>183</a:t>
            </a:r>
          </a:p>
          <a:p>
            <a:pPr>
              <a:buClr>
                <a:srgbClr val="FFFFFF"/>
              </a:buClr>
              <a:buFont typeface="Verdana"/>
              <a:buNone/>
            </a:pPr>
            <a:endParaRPr sz="2800" kern="0" dirty="0">
              <a:ea typeface="Arial"/>
              <a:cs typeface="Arial"/>
              <a:sym typeface="Arial"/>
            </a:endParaRP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Flemish Book of </a:t>
            </a:r>
          </a:p>
          <a:p>
            <a:pPr>
              <a:buClr>
                <a:srgbClr val="FFFFFF"/>
              </a:buClr>
              <a:buSzPct val="25000"/>
              <a:buFont typeface="Arial"/>
              <a:buNone/>
            </a:pPr>
            <a:r>
              <a:rPr lang="en-US" sz="2800" kern="0" dirty="0">
                <a:ea typeface="Arial"/>
                <a:cs typeface="Arial"/>
                <a:sym typeface="Arial"/>
              </a:rPr>
              <a:t>Hours</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3</a:t>
            </a:r>
            <a:r>
              <a:rPr lang="en-US" sz="2800" kern="0" baseline="30000" dirty="0">
                <a:ea typeface="Arial"/>
                <a:cs typeface="Arial"/>
                <a:sym typeface="Arial"/>
              </a:rPr>
              <a:t>rd</a:t>
            </a:r>
            <a:r>
              <a:rPr lang="en-US" sz="2800" kern="0" dirty="0">
                <a:ea typeface="Arial"/>
                <a:cs typeface="Arial"/>
                <a:sym typeface="Arial"/>
              </a:rPr>
              <a:t> quarter of</a:t>
            </a:r>
          </a:p>
          <a:p>
            <a:pPr>
              <a:buClr>
                <a:srgbClr val="FFFFFF"/>
              </a:buClr>
              <a:buSzPct val="25000"/>
              <a:buFont typeface="Arial"/>
              <a:buNone/>
            </a:pPr>
            <a:r>
              <a:rPr lang="en-US" sz="2800" kern="0" dirty="0">
                <a:ea typeface="Arial"/>
                <a:cs typeface="Arial"/>
                <a:sym typeface="Arial"/>
              </a:rPr>
              <a:t>15</a:t>
            </a:r>
            <a:r>
              <a:rPr lang="en-US" sz="2800" kern="0" baseline="30000" dirty="0">
                <a:ea typeface="Arial"/>
                <a:cs typeface="Arial"/>
                <a:sym typeface="Arial"/>
              </a:rPr>
              <a:t>th</a:t>
            </a:r>
            <a:r>
              <a:rPr lang="en-US" sz="2800" kern="0" dirty="0">
                <a:ea typeface="Arial"/>
                <a:cs typeface="Arial"/>
                <a:sym typeface="Arial"/>
              </a:rPr>
              <a:t> century</a:t>
            </a:r>
          </a:p>
        </p:txBody>
      </p:sp>
      <p:pic>
        <p:nvPicPr>
          <p:cNvPr id="347" name="Shape 347" descr="Nativity MS Canon liturg 183 (230"/>
          <p:cNvPicPr preferRelativeResize="0">
            <a:picLocks noGrp="1"/>
          </p:cNvPicPr>
          <p:nvPr>
            <p:ph type="body" idx="1"/>
          </p:nvPr>
        </p:nvPicPr>
        <p:blipFill rotWithShape="1">
          <a:blip r:embed="rId3">
            <a:alphaModFix/>
          </a:blip>
          <a:stretch/>
        </p:blipFill>
        <p:spPr>
          <a:xfrm>
            <a:off x="5708822" y="0"/>
            <a:ext cx="5403406" cy="7537622"/>
          </a:xfrm>
          <a:prstGeom prst="rect">
            <a:avLst/>
          </a:prstGeom>
          <a:noFill/>
          <a:ln>
            <a:noFill/>
          </a:ln>
        </p:spPr>
      </p:pic>
    </p:spTree>
    <p:extLst>
      <p:ext uri="{BB962C8B-B14F-4D97-AF65-F5344CB8AC3E}">
        <p14:creationId xmlns:p14="http://schemas.microsoft.com/office/powerpoint/2010/main" val="33139680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Shape 352"/>
          <p:cNvSpPr txBox="1"/>
          <p:nvPr/>
        </p:nvSpPr>
        <p:spPr>
          <a:xfrm>
            <a:off x="1371276" y="277813"/>
            <a:ext cx="2836862" cy="4362450"/>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Oxford, Bodleian</a:t>
            </a:r>
          </a:p>
          <a:p>
            <a:pPr>
              <a:buClr>
                <a:srgbClr val="FFFFFF"/>
              </a:buClr>
              <a:buSzPct val="25000"/>
              <a:buFont typeface="Arial"/>
              <a:buNone/>
            </a:pPr>
            <a:r>
              <a:rPr lang="en-US" sz="2800" kern="0" dirty="0">
                <a:ea typeface="Arial"/>
                <a:cs typeface="Arial"/>
                <a:sym typeface="Arial"/>
              </a:rPr>
              <a:t>Library, MS</a:t>
            </a:r>
          </a:p>
          <a:p>
            <a:pPr>
              <a:buClr>
                <a:srgbClr val="FFFFFF"/>
              </a:buClr>
              <a:buSzPct val="25000"/>
              <a:buFont typeface="Arial"/>
              <a:buNone/>
            </a:pPr>
            <a:r>
              <a:rPr lang="en-US" sz="2800" kern="0" dirty="0">
                <a:ea typeface="Arial"/>
                <a:cs typeface="Arial"/>
                <a:sym typeface="Arial"/>
              </a:rPr>
              <a:t>Buchanan e.18</a:t>
            </a: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Flemish Book of</a:t>
            </a:r>
          </a:p>
          <a:p>
            <a:pPr>
              <a:buClr>
                <a:srgbClr val="FFFFFF"/>
              </a:buClr>
              <a:buSzPct val="25000"/>
              <a:buFont typeface="Arial"/>
              <a:buNone/>
            </a:pPr>
            <a:r>
              <a:rPr lang="en-US" sz="2800" kern="0" dirty="0">
                <a:ea typeface="Arial"/>
                <a:cs typeface="Arial"/>
                <a:sym typeface="Arial"/>
              </a:rPr>
              <a:t>Hours</a:t>
            </a:r>
          </a:p>
          <a:p>
            <a:pPr>
              <a:buClr>
                <a:srgbClr val="FFFFFF"/>
              </a:buClr>
              <a:buFont typeface="Verdana"/>
              <a:buNone/>
            </a:pPr>
            <a:endParaRPr sz="2800" kern="0" dirty="0">
              <a:ea typeface="Arial"/>
              <a:cs typeface="Arial"/>
              <a:sym typeface="Arial"/>
            </a:endParaRP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a:ea typeface="Arial"/>
                <a:cs typeface="Arial"/>
                <a:sym typeface="Arial"/>
              </a:rPr>
              <a:t>3</a:t>
            </a:r>
            <a:r>
              <a:rPr lang="en-US" sz="2800" kern="0" baseline="30000" dirty="0">
                <a:ea typeface="Arial"/>
                <a:cs typeface="Arial"/>
                <a:sym typeface="Arial"/>
              </a:rPr>
              <a:t>rd</a:t>
            </a:r>
            <a:r>
              <a:rPr lang="en-US" sz="2800" kern="0" dirty="0">
                <a:ea typeface="Arial"/>
                <a:cs typeface="Arial"/>
                <a:sym typeface="Arial"/>
              </a:rPr>
              <a:t> quarter of</a:t>
            </a:r>
          </a:p>
          <a:p>
            <a:pPr>
              <a:buClr>
                <a:srgbClr val="FFFFFF"/>
              </a:buClr>
              <a:buSzPct val="25000"/>
              <a:buFont typeface="Arial"/>
              <a:buNone/>
            </a:pPr>
            <a:r>
              <a:rPr lang="en-US" sz="2800" kern="0" dirty="0">
                <a:ea typeface="Arial"/>
                <a:cs typeface="Arial"/>
                <a:sym typeface="Arial"/>
              </a:rPr>
              <a:t>15</a:t>
            </a:r>
            <a:r>
              <a:rPr lang="en-US" sz="2800" kern="0" baseline="30000" dirty="0">
                <a:ea typeface="Arial"/>
                <a:cs typeface="Arial"/>
                <a:sym typeface="Arial"/>
              </a:rPr>
              <a:t>th</a:t>
            </a:r>
            <a:r>
              <a:rPr lang="en-US" sz="2800" kern="0" dirty="0">
                <a:ea typeface="Arial"/>
                <a:cs typeface="Arial"/>
                <a:sym typeface="Arial"/>
              </a:rPr>
              <a:t> century</a:t>
            </a:r>
          </a:p>
        </p:txBody>
      </p:sp>
      <p:pic>
        <p:nvPicPr>
          <p:cNvPr id="353" name="Shape 353" descr="Nativity MS Buchanan e 18 (232"/>
          <p:cNvPicPr preferRelativeResize="0">
            <a:picLocks noGrp="1"/>
          </p:cNvPicPr>
          <p:nvPr>
            <p:ph type="body" idx="1"/>
          </p:nvPr>
        </p:nvPicPr>
        <p:blipFill rotWithShape="1">
          <a:blip r:embed="rId3">
            <a:alphaModFix/>
          </a:blip>
          <a:stretch/>
        </p:blipFill>
        <p:spPr>
          <a:xfrm>
            <a:off x="4133410" y="277813"/>
            <a:ext cx="3925180" cy="5853112"/>
          </a:xfrm>
          <a:prstGeom prst="rect">
            <a:avLst/>
          </a:prstGeom>
          <a:noFill/>
          <a:ln>
            <a:noFill/>
          </a:ln>
        </p:spPr>
      </p:pic>
    </p:spTree>
    <p:extLst>
      <p:ext uri="{BB962C8B-B14F-4D97-AF65-F5344CB8AC3E}">
        <p14:creationId xmlns:p14="http://schemas.microsoft.com/office/powerpoint/2010/main" val="4228854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Shape 358"/>
          <p:cNvSpPr txBox="1"/>
          <p:nvPr/>
        </p:nvSpPr>
        <p:spPr>
          <a:xfrm>
            <a:off x="2117725" y="1055687"/>
            <a:ext cx="184150" cy="519112"/>
          </a:xfrm>
          <a:prstGeom prst="rect">
            <a:avLst/>
          </a:prstGeom>
          <a:noFill/>
          <a:ln>
            <a:noFill/>
          </a:ln>
        </p:spPr>
        <p:txBody>
          <a:bodyPr wrap="square" lIns="91425" tIns="45700" rIns="91425" bIns="45700" anchor="t" anchorCtr="0">
            <a:noAutofit/>
          </a:bodyPr>
          <a:lstStyle/>
          <a:p>
            <a:endParaRPr kern="0">
              <a:solidFill>
                <a:srgbClr val="FFFFFF"/>
              </a:solidFill>
              <a:latin typeface="Verdana"/>
              <a:ea typeface="Verdana"/>
              <a:cs typeface="Verdana"/>
              <a:sym typeface="Verdana"/>
            </a:endParaRPr>
          </a:p>
        </p:txBody>
      </p:sp>
      <p:sp>
        <p:nvSpPr>
          <p:cNvPr id="359" name="Shape 359"/>
          <p:cNvSpPr txBox="1">
            <a:spLocks noGrp="1"/>
          </p:cNvSpPr>
          <p:nvPr>
            <p:ph type="title"/>
          </p:nvPr>
        </p:nvSpPr>
        <p:spPr>
          <a:xfrm>
            <a:off x="1981200" y="277813"/>
            <a:ext cx="8229600" cy="1139825"/>
          </a:xfrm>
          <a:prstGeom prst="rect">
            <a:avLst/>
          </a:prstGeom>
          <a:noFill/>
          <a:ln>
            <a:noFill/>
          </a:ln>
        </p:spPr>
        <p:txBody>
          <a:bodyPr wrap="square" lIns="91425" tIns="45700" rIns="91425" bIns="45700" anchor="ctr" anchorCtr="1">
            <a:noAutofit/>
          </a:bodyPr>
          <a:lstStyle/>
          <a:p>
            <a:pPr algn="ctr">
              <a:buClr>
                <a:schemeClr val="lt1"/>
              </a:buClr>
              <a:buSzPct val="25000"/>
            </a:pPr>
            <a:r>
              <a:rPr lang="en-US" sz="2800" b="1" dirty="0"/>
              <a:t>Oxford, Bodleian Library, MS </a:t>
            </a:r>
            <a:r>
              <a:rPr lang="en-US" sz="2800" b="1" dirty="0" err="1"/>
              <a:t>Rawl</a:t>
            </a:r>
            <a:r>
              <a:rPr lang="en-US" sz="2800" b="1" dirty="0"/>
              <a:t>. </a:t>
            </a:r>
            <a:r>
              <a:rPr lang="en-US" sz="2800" b="1" dirty="0" smtClean="0"/>
              <a:t>Liturg</a:t>
            </a:r>
            <a:r>
              <a:rPr lang="en-US" sz="2800" b="1" dirty="0"/>
              <a:t>y</a:t>
            </a:r>
            <a:r>
              <a:rPr lang="en-US" sz="2800" b="1" dirty="0" smtClean="0"/>
              <a:t> e.34 </a:t>
            </a:r>
            <a:br>
              <a:rPr lang="en-US" sz="2800" b="1" dirty="0" smtClean="0"/>
            </a:br>
            <a:r>
              <a:rPr lang="en-US" sz="2800" b="1" dirty="0" smtClean="0"/>
              <a:t>Book </a:t>
            </a:r>
            <a:r>
              <a:rPr lang="en-US" sz="2800" b="1" dirty="0"/>
              <a:t>of Hours, Hainault; 3rd quarter of 15th century</a:t>
            </a:r>
          </a:p>
        </p:txBody>
      </p:sp>
      <p:pic>
        <p:nvPicPr>
          <p:cNvPr id="360" name="Shape 360" descr="Nativity MS Rawl liturg f 34 (253"/>
          <p:cNvPicPr preferRelativeResize="0">
            <a:picLocks noGrp="1"/>
          </p:cNvPicPr>
          <p:nvPr>
            <p:ph idx="1"/>
          </p:nvPr>
        </p:nvPicPr>
        <p:blipFill rotWithShape="1">
          <a:blip r:embed="rId3">
            <a:alphaModFix/>
          </a:blip>
          <a:stretch/>
        </p:blipFill>
        <p:spPr>
          <a:xfrm>
            <a:off x="2533038" y="1763738"/>
            <a:ext cx="7125923" cy="4833355"/>
          </a:xfrm>
          <a:prstGeom prst="rect">
            <a:avLst/>
          </a:prstGeom>
          <a:noFill/>
          <a:ln>
            <a:noFill/>
          </a:ln>
        </p:spPr>
      </p:pic>
    </p:spTree>
    <p:extLst>
      <p:ext uri="{BB962C8B-B14F-4D97-AF65-F5344CB8AC3E}">
        <p14:creationId xmlns:p14="http://schemas.microsoft.com/office/powerpoint/2010/main" val="1695711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70"/>
        <p:cNvGrpSpPr/>
        <p:nvPr/>
      </p:nvGrpSpPr>
      <p:grpSpPr>
        <a:xfrm>
          <a:off x="0" y="0"/>
          <a:ext cx="0" cy="0"/>
          <a:chOff x="0" y="0"/>
          <a:chExt cx="0" cy="0"/>
        </a:xfrm>
      </p:grpSpPr>
      <p:sp>
        <p:nvSpPr>
          <p:cNvPr id="371" name="Shape 371"/>
          <p:cNvSpPr txBox="1"/>
          <p:nvPr/>
        </p:nvSpPr>
        <p:spPr>
          <a:xfrm>
            <a:off x="727465" y="277813"/>
            <a:ext cx="3506787" cy="4362450"/>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b="1" kern="0" dirty="0">
                <a:ea typeface="Arial"/>
                <a:cs typeface="Arial"/>
                <a:sym typeface="Arial"/>
              </a:rPr>
              <a:t>Oxford, Bodleian</a:t>
            </a:r>
          </a:p>
          <a:p>
            <a:pPr>
              <a:buClr>
                <a:srgbClr val="FFFFFF"/>
              </a:buClr>
              <a:buSzPct val="25000"/>
              <a:buFont typeface="Arial"/>
              <a:buNone/>
            </a:pPr>
            <a:r>
              <a:rPr lang="en-US" sz="2800" b="1" kern="0" dirty="0">
                <a:ea typeface="Arial"/>
                <a:cs typeface="Arial"/>
                <a:sym typeface="Arial"/>
              </a:rPr>
              <a:t>Library, MS</a:t>
            </a:r>
          </a:p>
          <a:p>
            <a:pPr>
              <a:buClr>
                <a:srgbClr val="FFFFFF"/>
              </a:buClr>
              <a:buSzPct val="25000"/>
              <a:buFont typeface="Arial"/>
              <a:buNone/>
            </a:pPr>
            <a:r>
              <a:rPr lang="en-US" sz="2800" b="1" kern="0" dirty="0" err="1">
                <a:ea typeface="Arial"/>
                <a:cs typeface="Arial"/>
                <a:sym typeface="Arial"/>
              </a:rPr>
              <a:t>Douce</a:t>
            </a:r>
            <a:r>
              <a:rPr lang="en-US" sz="2800" b="1" kern="0" dirty="0">
                <a:ea typeface="Arial"/>
                <a:cs typeface="Arial"/>
                <a:sym typeface="Arial"/>
              </a:rPr>
              <a:t> 219-220</a:t>
            </a:r>
          </a:p>
          <a:p>
            <a:pPr>
              <a:buClr>
                <a:srgbClr val="FFFFFF"/>
              </a:buClr>
              <a:buSzPct val="25000"/>
              <a:buFont typeface="Arial"/>
              <a:buNone/>
            </a:pPr>
            <a:r>
              <a:rPr lang="en-US" sz="2800" b="1" kern="0" dirty="0">
                <a:ea typeface="Arial"/>
                <a:cs typeface="Arial"/>
                <a:sym typeface="Arial"/>
              </a:rPr>
              <a:t>(Hours of </a:t>
            </a:r>
            <a:r>
              <a:rPr lang="en-US" sz="2800" b="1" kern="0" dirty="0" err="1">
                <a:ea typeface="Arial"/>
                <a:cs typeface="Arial"/>
                <a:sym typeface="Arial"/>
              </a:rPr>
              <a:t>Engelbert</a:t>
            </a:r>
            <a:endParaRPr lang="en-US" sz="2800" b="1" kern="0" dirty="0">
              <a:ea typeface="Arial"/>
              <a:cs typeface="Arial"/>
              <a:sym typeface="Arial"/>
            </a:endParaRPr>
          </a:p>
          <a:p>
            <a:pPr>
              <a:buClr>
                <a:srgbClr val="FFFFFF"/>
              </a:buClr>
              <a:buSzPct val="25000"/>
              <a:buFont typeface="Arial"/>
              <a:buNone/>
            </a:pPr>
            <a:r>
              <a:rPr lang="en-US" sz="2800" b="1" kern="0" dirty="0">
                <a:ea typeface="Arial"/>
                <a:cs typeface="Arial"/>
                <a:sym typeface="Arial"/>
              </a:rPr>
              <a:t>of </a:t>
            </a:r>
            <a:r>
              <a:rPr lang="en-US" sz="2800" b="1" kern="0" dirty="0" smtClean="0">
                <a:ea typeface="Arial"/>
                <a:cs typeface="Arial"/>
                <a:sym typeface="Arial"/>
              </a:rPr>
              <a:t>Nassau) </a:t>
            </a:r>
            <a:endParaRPr lang="en-US" sz="2800" b="1" kern="0" dirty="0">
              <a:ea typeface="Arial"/>
              <a:cs typeface="Arial"/>
              <a:sym typeface="Arial"/>
            </a:endParaRPr>
          </a:p>
          <a:p>
            <a:pPr>
              <a:buClr>
                <a:srgbClr val="FFFFFF"/>
              </a:buClr>
              <a:buFont typeface="Verdana"/>
              <a:buNone/>
            </a:pPr>
            <a:endParaRPr sz="2800" b="1" kern="0" dirty="0">
              <a:ea typeface="Arial"/>
              <a:cs typeface="Arial"/>
              <a:sym typeface="Arial"/>
            </a:endParaRPr>
          </a:p>
          <a:p>
            <a:pPr>
              <a:buClr>
                <a:srgbClr val="FFFFFF"/>
              </a:buClr>
              <a:buSzPct val="25000"/>
              <a:buFont typeface="Arial"/>
              <a:buNone/>
            </a:pPr>
            <a:r>
              <a:rPr lang="en-US" sz="2800" b="1" kern="0" dirty="0">
                <a:ea typeface="Arial"/>
                <a:cs typeface="Arial"/>
                <a:sym typeface="Arial"/>
              </a:rPr>
              <a:t>Flemish Book of</a:t>
            </a:r>
          </a:p>
          <a:p>
            <a:pPr>
              <a:buClr>
                <a:srgbClr val="FFFFFF"/>
              </a:buClr>
              <a:buSzPct val="25000"/>
              <a:buFont typeface="Arial"/>
              <a:buNone/>
            </a:pPr>
            <a:r>
              <a:rPr lang="en-US" sz="2800" b="1" kern="0" dirty="0">
                <a:ea typeface="Arial"/>
                <a:cs typeface="Arial"/>
                <a:sym typeface="Arial"/>
              </a:rPr>
              <a:t>Hours</a:t>
            </a:r>
          </a:p>
          <a:p>
            <a:pPr>
              <a:buClr>
                <a:srgbClr val="FFFFFF"/>
              </a:buClr>
              <a:buFont typeface="Verdana"/>
              <a:buNone/>
            </a:pPr>
            <a:endParaRPr sz="2800" b="1" kern="0" dirty="0">
              <a:ea typeface="Arial"/>
              <a:cs typeface="Arial"/>
              <a:sym typeface="Arial"/>
            </a:endParaRPr>
          </a:p>
          <a:p>
            <a:pPr>
              <a:buClr>
                <a:srgbClr val="FFFFFF"/>
              </a:buClr>
              <a:buSzPct val="25000"/>
              <a:buFont typeface="Arial"/>
              <a:buNone/>
            </a:pPr>
            <a:r>
              <a:rPr lang="en-US" sz="2800" b="1" kern="0" dirty="0">
                <a:ea typeface="Arial"/>
                <a:cs typeface="Arial"/>
                <a:sym typeface="Arial"/>
              </a:rPr>
              <a:t>c. </a:t>
            </a:r>
            <a:r>
              <a:rPr lang="en-US" sz="2800" b="1" kern="0" dirty="0" smtClean="0">
                <a:ea typeface="Arial"/>
                <a:cs typeface="Arial"/>
                <a:sym typeface="Arial"/>
              </a:rPr>
              <a:t>1485-1490</a:t>
            </a:r>
            <a:endParaRPr lang="en-US" sz="2800" b="1" kern="0" dirty="0">
              <a:ea typeface="Arial"/>
              <a:cs typeface="Arial"/>
              <a:sym typeface="Arial"/>
            </a:endParaRPr>
          </a:p>
        </p:txBody>
      </p:sp>
      <p:pic>
        <p:nvPicPr>
          <p:cNvPr id="372" name="Shape 372" descr="Engelbert of Nassau nativity"/>
          <p:cNvPicPr preferRelativeResize="0">
            <a:picLocks noGrp="1"/>
          </p:cNvPicPr>
          <p:nvPr>
            <p:ph type="body" idx="1"/>
          </p:nvPr>
        </p:nvPicPr>
        <p:blipFill rotWithShape="1">
          <a:blip r:embed="rId3">
            <a:alphaModFix/>
          </a:blip>
          <a:stretch/>
        </p:blipFill>
        <p:spPr>
          <a:xfrm>
            <a:off x="4116655" y="277813"/>
            <a:ext cx="3958689" cy="5853112"/>
          </a:xfrm>
          <a:prstGeom prst="rect">
            <a:avLst/>
          </a:prstGeom>
          <a:noFill/>
          <a:ln>
            <a:noFill/>
          </a:ln>
        </p:spPr>
      </p:pic>
    </p:spTree>
    <p:extLst>
      <p:ext uri="{BB962C8B-B14F-4D97-AF65-F5344CB8AC3E}">
        <p14:creationId xmlns:p14="http://schemas.microsoft.com/office/powerpoint/2010/main" val="31213503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Shape 236"/>
          <p:cNvSpPr txBox="1">
            <a:spLocks noGrp="1"/>
          </p:cNvSpPr>
          <p:nvPr>
            <p:ph type="title"/>
          </p:nvPr>
        </p:nvSpPr>
        <p:spPr>
          <a:xfrm>
            <a:off x="1661984" y="354227"/>
            <a:ext cx="8868032" cy="1139825"/>
          </a:xfrm>
          <a:prstGeom prst="rect">
            <a:avLst/>
          </a:prstGeom>
          <a:noFill/>
          <a:ln>
            <a:noFill/>
          </a:ln>
        </p:spPr>
        <p:txBody>
          <a:bodyPr wrap="square" lIns="91425" tIns="45700" rIns="91425" bIns="45700" anchor="ctr" anchorCtr="1">
            <a:noAutofit/>
          </a:bodyPr>
          <a:lstStyle/>
          <a:p>
            <a:pPr>
              <a:buClr>
                <a:schemeClr val="lt2"/>
              </a:buClr>
              <a:buSzPct val="25000"/>
            </a:pPr>
            <a:r>
              <a:rPr lang="en-US" b="1" dirty="0"/>
              <a:t>The Journey of </a:t>
            </a:r>
            <a:r>
              <a:rPr lang="en-US" b="1" dirty="0" smtClean="0"/>
              <a:t>the Three Wise Men</a:t>
            </a:r>
            <a:endParaRPr lang="en-US" b="1" dirty="0"/>
          </a:p>
        </p:txBody>
      </p:sp>
      <p:sp>
        <p:nvSpPr>
          <p:cNvPr id="3" name="TextBox 2"/>
          <p:cNvSpPr txBox="1"/>
          <p:nvPr/>
        </p:nvSpPr>
        <p:spPr>
          <a:xfrm>
            <a:off x="1" y="1656576"/>
            <a:ext cx="12191999" cy="5201424"/>
          </a:xfrm>
          <a:prstGeom prst="rect">
            <a:avLst/>
          </a:prstGeom>
          <a:noFill/>
        </p:spPr>
        <p:txBody>
          <a:bodyPr wrap="square" rtlCol="0">
            <a:spAutoFit/>
          </a:bodyPr>
          <a:lstStyle/>
          <a:p>
            <a:pPr algn="just"/>
            <a:r>
              <a:rPr lang="en-GB" sz="2200" dirty="0" smtClean="0"/>
              <a:t>“</a:t>
            </a:r>
            <a:r>
              <a:rPr lang="en-GB" sz="2200" dirty="0"/>
              <a:t>In the time of King Herod, after Jesus was born in Bethlehem of Judea, wise men from the East came to Jerusalem, asking, “Where is the child who has been born king of the Jews? For we observed his star at its rising, and have come to pay him homage.” When King Herod heard this, he was frightened, and all Jerusalem with him; and calling together all the chief priests and scribes of the people, he inquired of them where the Messiah was to be born. </a:t>
            </a:r>
            <a:r>
              <a:rPr lang="en-GB" sz="2200" b="1" baseline="30000" dirty="0"/>
              <a:t> </a:t>
            </a:r>
            <a:r>
              <a:rPr lang="en-GB" sz="2200" dirty="0"/>
              <a:t>They told him, “In Bethlehem of Judea; for so it has been written by the prophet…Then Herod secretly called for the wise men and learned from them the exact time when the star had appeared. </a:t>
            </a:r>
            <a:r>
              <a:rPr lang="en-GB" sz="2200" b="1" baseline="30000" dirty="0"/>
              <a:t> </a:t>
            </a:r>
            <a:r>
              <a:rPr lang="en-GB" sz="2200" dirty="0"/>
              <a:t>Then he sent them to Bethlehem, saying, “Go and search diligently for the child; and when you have found him, bring me word so that I may also go and pay him homage.” </a:t>
            </a:r>
            <a:r>
              <a:rPr lang="en-GB" sz="2200" b="1" baseline="30000" dirty="0"/>
              <a:t> </a:t>
            </a:r>
            <a:r>
              <a:rPr lang="en-GB" sz="2200" dirty="0"/>
              <a:t>When they had heard the king, they set out; and there, ahead of them, went the star that they had seen at its rising, until it stopped over the place where the child was. </a:t>
            </a:r>
            <a:r>
              <a:rPr lang="en-GB" sz="2200" b="1" baseline="30000" dirty="0"/>
              <a:t> </a:t>
            </a:r>
            <a:r>
              <a:rPr lang="en-GB" sz="2200" dirty="0"/>
              <a:t>When they saw that the star had stopped, they were overwhelmed with joy. </a:t>
            </a:r>
            <a:r>
              <a:rPr lang="en-GB" sz="2200" b="1" baseline="30000" dirty="0"/>
              <a:t> </a:t>
            </a:r>
            <a:r>
              <a:rPr lang="en-GB" sz="2200" dirty="0"/>
              <a:t>On entering the house, they saw the child with Mary his mother; and they knelt down and paid him homage. Then, opening their treasure chests, they offered him gifts of gold, frankincense, and myrrh. </a:t>
            </a:r>
            <a:r>
              <a:rPr lang="en-GB" sz="2200" b="1" baseline="30000" dirty="0"/>
              <a:t> </a:t>
            </a:r>
            <a:r>
              <a:rPr lang="en-GB" sz="2200" dirty="0"/>
              <a:t>And having been warned in a dream not to return to Herod, they left for their own country by another road</a:t>
            </a:r>
            <a:r>
              <a:rPr lang="en-GB" sz="2200" dirty="0" smtClean="0"/>
              <a:t>.”—</a:t>
            </a:r>
            <a:r>
              <a:rPr lang="en-GB" sz="2200" dirty="0"/>
              <a:t>Matthew 2:1-12</a:t>
            </a:r>
          </a:p>
          <a:p>
            <a:pPr algn="just"/>
            <a:endParaRPr lang="en-GB" sz="2400" dirty="0"/>
          </a:p>
        </p:txBody>
      </p:sp>
    </p:spTree>
    <p:extLst>
      <p:ext uri="{BB962C8B-B14F-4D97-AF65-F5344CB8AC3E}">
        <p14:creationId xmlns:p14="http://schemas.microsoft.com/office/powerpoint/2010/main" val="33600569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Shape 242"/>
          <p:cNvSpPr txBox="1"/>
          <p:nvPr/>
        </p:nvSpPr>
        <p:spPr>
          <a:xfrm>
            <a:off x="571792" y="2248929"/>
            <a:ext cx="3600384" cy="2654300"/>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kern="0" dirty="0">
                <a:ea typeface="Arial"/>
                <a:cs typeface="Arial"/>
                <a:sym typeface="Arial"/>
              </a:rPr>
              <a:t>The St </a:t>
            </a:r>
            <a:r>
              <a:rPr lang="en-US" sz="2800" kern="0" dirty="0" smtClean="0">
                <a:ea typeface="Arial"/>
                <a:cs typeface="Arial"/>
                <a:sym typeface="Arial"/>
              </a:rPr>
              <a:t>Albans Psalter</a:t>
            </a:r>
            <a:endParaRPr lang="en-US" sz="2800" kern="0" dirty="0">
              <a:ea typeface="Arial"/>
              <a:cs typeface="Arial"/>
              <a:sym typeface="Arial"/>
            </a:endParaRPr>
          </a:p>
          <a:p>
            <a:pPr>
              <a:buClr>
                <a:srgbClr val="FFFFFF"/>
              </a:buClr>
              <a:buFont typeface="Verdana"/>
              <a:buNone/>
            </a:pPr>
            <a:endParaRPr sz="2800" kern="0" dirty="0">
              <a:ea typeface="Arial"/>
              <a:cs typeface="Arial"/>
              <a:sym typeface="Arial"/>
            </a:endParaRPr>
          </a:p>
          <a:p>
            <a:pPr>
              <a:buClr>
                <a:srgbClr val="FFFFFF"/>
              </a:buClr>
              <a:buSzPct val="25000"/>
              <a:buFont typeface="Arial"/>
              <a:buNone/>
            </a:pPr>
            <a:r>
              <a:rPr lang="en-US" sz="2800" kern="0" dirty="0" smtClean="0">
                <a:ea typeface="Arial"/>
                <a:cs typeface="Arial"/>
                <a:sym typeface="Arial"/>
              </a:rPr>
              <a:t>English, 1140s</a:t>
            </a:r>
            <a:endParaRPr lang="en-US" sz="2800" kern="0" dirty="0">
              <a:ea typeface="Arial"/>
              <a:cs typeface="Arial"/>
              <a:sym typeface="Arial"/>
            </a:endParaRPr>
          </a:p>
        </p:txBody>
      </p:sp>
      <p:pic>
        <p:nvPicPr>
          <p:cNvPr id="243" name="Shape 243" descr="08 Magi and star"/>
          <p:cNvPicPr preferRelativeResize="0">
            <a:picLocks noGrp="1"/>
          </p:cNvPicPr>
          <p:nvPr>
            <p:ph type="body" idx="1"/>
          </p:nvPr>
        </p:nvPicPr>
        <p:blipFill rotWithShape="1">
          <a:blip r:embed="rId3">
            <a:alphaModFix/>
          </a:blip>
          <a:stretch/>
        </p:blipFill>
        <p:spPr>
          <a:xfrm>
            <a:off x="5923005" y="-175268"/>
            <a:ext cx="5317814" cy="7696414"/>
          </a:xfrm>
          <a:prstGeom prst="rect">
            <a:avLst/>
          </a:prstGeom>
          <a:noFill/>
          <a:ln>
            <a:noFill/>
          </a:ln>
        </p:spPr>
      </p:pic>
    </p:spTree>
    <p:extLst>
      <p:ext uri="{BB962C8B-B14F-4D97-AF65-F5344CB8AC3E}">
        <p14:creationId xmlns:p14="http://schemas.microsoft.com/office/powerpoint/2010/main" val="775050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Shape 248" descr="Psalter leaves NT scenes Magi etc"/>
          <p:cNvPicPr preferRelativeResize="0">
            <a:picLocks noGrp="1"/>
          </p:cNvPicPr>
          <p:nvPr>
            <p:ph type="body" idx="1"/>
          </p:nvPr>
        </p:nvPicPr>
        <p:blipFill rotWithShape="1">
          <a:blip r:embed="rId3">
            <a:alphaModFix/>
          </a:blip>
          <a:stretch/>
        </p:blipFill>
        <p:spPr>
          <a:xfrm>
            <a:off x="3967163" y="277813"/>
            <a:ext cx="4257674" cy="5853112"/>
          </a:xfrm>
          <a:prstGeom prst="rect">
            <a:avLst/>
          </a:prstGeom>
          <a:noFill/>
          <a:ln>
            <a:noFill/>
          </a:ln>
        </p:spPr>
      </p:pic>
      <p:sp>
        <p:nvSpPr>
          <p:cNvPr id="249" name="Shape 249"/>
          <p:cNvSpPr txBox="1"/>
          <p:nvPr/>
        </p:nvSpPr>
        <p:spPr>
          <a:xfrm>
            <a:off x="-1" y="0"/>
            <a:ext cx="3311639" cy="2227262"/>
          </a:xfrm>
          <a:prstGeom prst="rect">
            <a:avLst/>
          </a:prstGeom>
          <a:noFill/>
          <a:ln>
            <a:noFill/>
          </a:ln>
        </p:spPr>
        <p:txBody>
          <a:bodyPr wrap="square" lIns="91425" tIns="45700" rIns="91425" bIns="45700" anchor="t" anchorCtr="0">
            <a:noAutofit/>
          </a:bodyPr>
          <a:lstStyle/>
          <a:p>
            <a:pPr>
              <a:buClr>
                <a:srgbClr val="FFFFFF"/>
              </a:buClr>
              <a:buSzPct val="25000"/>
              <a:buFont typeface="Arial"/>
              <a:buNone/>
            </a:pPr>
            <a:r>
              <a:rPr lang="en-US" sz="2800" b="1" kern="0" dirty="0">
                <a:ea typeface="Arial"/>
                <a:cs typeface="Arial"/>
                <a:sym typeface="Arial"/>
              </a:rPr>
              <a:t>London, BL </a:t>
            </a:r>
            <a:r>
              <a:rPr lang="en-US" sz="2800" b="1" kern="0" dirty="0" smtClean="0">
                <a:ea typeface="Arial"/>
                <a:cs typeface="Arial"/>
                <a:sym typeface="Arial"/>
              </a:rPr>
              <a:t>MS Add. </a:t>
            </a:r>
            <a:r>
              <a:rPr lang="en-US" sz="2800" b="1" kern="0" dirty="0">
                <a:ea typeface="Arial"/>
                <a:cs typeface="Arial"/>
                <a:sym typeface="Arial"/>
              </a:rPr>
              <a:t>37472</a:t>
            </a:r>
          </a:p>
          <a:p>
            <a:pPr>
              <a:buClr>
                <a:srgbClr val="FFFFFF"/>
              </a:buClr>
              <a:buFont typeface="Verdana"/>
              <a:buNone/>
            </a:pPr>
            <a:endParaRPr sz="2800" b="1" kern="0" dirty="0">
              <a:ea typeface="Arial"/>
              <a:cs typeface="Arial"/>
              <a:sym typeface="Arial"/>
            </a:endParaRPr>
          </a:p>
          <a:p>
            <a:pPr>
              <a:buClr>
                <a:srgbClr val="FFFFFF"/>
              </a:buClr>
              <a:buFont typeface="Verdana"/>
              <a:buNone/>
            </a:pPr>
            <a:endParaRPr sz="2800" b="1" kern="0" dirty="0">
              <a:ea typeface="Arial"/>
              <a:cs typeface="Arial"/>
              <a:sym typeface="Arial"/>
            </a:endParaRPr>
          </a:p>
          <a:p>
            <a:pPr>
              <a:buClr>
                <a:srgbClr val="FFFFFF"/>
              </a:buClr>
              <a:buSzPct val="25000"/>
              <a:buFont typeface="Arial"/>
              <a:buNone/>
            </a:pPr>
            <a:r>
              <a:rPr lang="en-US" sz="2800" b="1" kern="0" dirty="0">
                <a:ea typeface="Arial"/>
                <a:cs typeface="Arial"/>
                <a:sym typeface="Arial"/>
              </a:rPr>
              <a:t>c. 1140</a:t>
            </a:r>
          </a:p>
        </p:txBody>
      </p:sp>
    </p:spTree>
    <p:extLst>
      <p:ext uri="{BB962C8B-B14F-4D97-AF65-F5344CB8AC3E}">
        <p14:creationId xmlns:p14="http://schemas.microsoft.com/office/powerpoint/2010/main" val="1570179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Shape 254"/>
          <p:cNvSpPr txBox="1"/>
          <p:nvPr/>
        </p:nvSpPr>
        <p:spPr>
          <a:xfrm>
            <a:off x="2346325" y="1208087"/>
            <a:ext cx="184150" cy="519112"/>
          </a:xfrm>
          <a:prstGeom prst="rect">
            <a:avLst/>
          </a:prstGeom>
          <a:noFill/>
          <a:ln>
            <a:noFill/>
          </a:ln>
        </p:spPr>
        <p:txBody>
          <a:bodyPr wrap="square" lIns="91425" tIns="45700" rIns="91425" bIns="45700" anchor="t" anchorCtr="0">
            <a:noAutofit/>
          </a:bodyPr>
          <a:lstStyle/>
          <a:p>
            <a:endParaRPr kern="0">
              <a:solidFill>
                <a:srgbClr val="FFFFFF"/>
              </a:solidFill>
              <a:latin typeface="Verdana"/>
              <a:ea typeface="Verdana"/>
              <a:cs typeface="Verdana"/>
              <a:sym typeface="Verdana"/>
            </a:endParaRPr>
          </a:p>
        </p:txBody>
      </p:sp>
      <p:sp>
        <p:nvSpPr>
          <p:cNvPr id="255" name="Shape 255"/>
          <p:cNvSpPr txBox="1">
            <a:spLocks noGrp="1"/>
          </p:cNvSpPr>
          <p:nvPr>
            <p:ph type="title"/>
          </p:nvPr>
        </p:nvSpPr>
        <p:spPr>
          <a:xfrm>
            <a:off x="2094470" y="327818"/>
            <a:ext cx="8001000" cy="1139825"/>
          </a:xfrm>
          <a:prstGeom prst="rect">
            <a:avLst/>
          </a:prstGeom>
          <a:noFill/>
          <a:ln>
            <a:noFill/>
          </a:ln>
        </p:spPr>
        <p:txBody>
          <a:bodyPr wrap="square" lIns="91425" tIns="45700" rIns="91425" bIns="45700" anchor="ctr" anchorCtr="1">
            <a:noAutofit/>
          </a:bodyPr>
          <a:lstStyle/>
          <a:p>
            <a:pPr>
              <a:buClr>
                <a:schemeClr val="lt1"/>
              </a:buClr>
              <a:buSzPct val="25000"/>
            </a:pPr>
            <a:r>
              <a:rPr lang="en-US" sz="2800" b="1" dirty="0"/>
              <a:t>Oxford, Bodleian Library MS Selden Supra </a:t>
            </a:r>
            <a:r>
              <a:rPr lang="en-US" sz="2800" b="1" dirty="0" smtClean="0"/>
              <a:t>38, </a:t>
            </a:r>
            <a:r>
              <a:rPr lang="en-US" sz="2800" b="1" dirty="0"/>
              <a:t>c. 1300</a:t>
            </a:r>
            <a:r>
              <a:rPr lang="en-US" sz="4000" dirty="0"/>
              <a:t/>
            </a:r>
            <a:br>
              <a:rPr lang="en-US" sz="4000" dirty="0"/>
            </a:br>
            <a:endParaRPr lang="en-US" sz="4000" dirty="0"/>
          </a:p>
        </p:txBody>
      </p:sp>
      <p:pic>
        <p:nvPicPr>
          <p:cNvPr id="256" name="Shape 256" descr="Magi (240"/>
          <p:cNvPicPr preferRelativeResize="0">
            <a:picLocks noGrp="1"/>
          </p:cNvPicPr>
          <p:nvPr>
            <p:ph idx="1"/>
          </p:nvPr>
        </p:nvPicPr>
        <p:blipFill rotWithShape="1">
          <a:blip r:embed="rId3">
            <a:alphaModFix/>
          </a:blip>
          <a:srcRect/>
          <a:stretch/>
        </p:blipFill>
        <p:spPr>
          <a:xfrm>
            <a:off x="2094470" y="1795461"/>
            <a:ext cx="8001000" cy="5332412"/>
          </a:xfrm>
          <a:prstGeom prst="rect">
            <a:avLst/>
          </a:prstGeom>
          <a:noFill/>
          <a:ln>
            <a:noFill/>
          </a:ln>
        </p:spPr>
      </p:pic>
    </p:spTree>
    <p:extLst>
      <p:ext uri="{BB962C8B-B14F-4D97-AF65-F5344CB8AC3E}">
        <p14:creationId xmlns:p14="http://schemas.microsoft.com/office/powerpoint/2010/main" val="26640176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236"/>
          <p:cNvSpPr txBox="1">
            <a:spLocks noGrp="1"/>
          </p:cNvSpPr>
          <p:nvPr>
            <p:ph type="title"/>
          </p:nvPr>
        </p:nvSpPr>
        <p:spPr>
          <a:xfrm>
            <a:off x="1981200" y="0"/>
            <a:ext cx="8229600" cy="1139825"/>
          </a:xfrm>
          <a:prstGeom prst="rect">
            <a:avLst/>
          </a:prstGeom>
          <a:noFill/>
          <a:ln>
            <a:noFill/>
          </a:ln>
        </p:spPr>
        <p:txBody>
          <a:bodyPr wrap="square" lIns="91425" tIns="45700" rIns="91425" bIns="45700" anchor="ctr" anchorCtr="1">
            <a:noAutofit/>
          </a:bodyPr>
          <a:lstStyle/>
          <a:p>
            <a:pPr>
              <a:buClr>
                <a:schemeClr val="lt2"/>
              </a:buClr>
              <a:buSzPct val="25000"/>
            </a:pPr>
            <a:r>
              <a:rPr lang="en-US" b="1" dirty="0"/>
              <a:t>The </a:t>
            </a:r>
            <a:r>
              <a:rPr lang="en-US" b="1" dirty="0" smtClean="0"/>
              <a:t>Harrowing of Hell</a:t>
            </a:r>
            <a:endParaRPr lang="en-US" b="1" dirty="0"/>
          </a:p>
        </p:txBody>
      </p:sp>
      <p:sp>
        <p:nvSpPr>
          <p:cNvPr id="5" name="TextBox 4"/>
          <p:cNvSpPr txBox="1"/>
          <p:nvPr/>
        </p:nvSpPr>
        <p:spPr>
          <a:xfrm>
            <a:off x="1" y="1770757"/>
            <a:ext cx="12191999" cy="4524315"/>
          </a:xfrm>
          <a:prstGeom prst="rect">
            <a:avLst/>
          </a:prstGeom>
          <a:noFill/>
        </p:spPr>
        <p:txBody>
          <a:bodyPr wrap="square" rtlCol="0">
            <a:spAutoFit/>
          </a:bodyPr>
          <a:lstStyle/>
          <a:p>
            <a:pPr algn="just"/>
            <a:r>
              <a:rPr lang="en-GB" sz="2400" dirty="0" smtClean="0"/>
              <a:t>“</a:t>
            </a:r>
            <a:r>
              <a:rPr lang="en-GB" sz="2400" dirty="0"/>
              <a:t>Again the voice sounded: Lift up the gates…the gates of brass were broken in pieces and the bars of iron were crushed and all the dead who were bound were loosed from their chains…And the King of glory entered in like a man, and all the dark places of Hades were illumined…Then the King of glory seized the chief ruler Satan by the head and handed him over to the angels, saying: Bind with iron fetters his hands and his feet and his neck and his mouth…the King of glory stretched out his right hand, and took hold of our forefather Adam and raised him up. Then he turned also to the rest and said: Come with me, all you who have suffered death through the tree of which this man touched. For behold, I raise you all up again through the tree of the cross…Thus he went into paradise holding our forefather Adam by the hand, and he handed him over and all the righteous to Michael the archangel</a:t>
            </a:r>
            <a:r>
              <a:rPr lang="en-GB" sz="2400" dirty="0" smtClean="0"/>
              <a:t>.”—</a:t>
            </a:r>
            <a:r>
              <a:rPr lang="en-GB" sz="2400" dirty="0"/>
              <a:t>Gospel of </a:t>
            </a:r>
            <a:r>
              <a:rPr lang="en-GB" sz="2400" dirty="0" smtClean="0"/>
              <a:t>Nicodemus (apocryphal), </a:t>
            </a:r>
            <a:r>
              <a:rPr lang="en-GB" sz="2400" dirty="0"/>
              <a:t>5:3-9:1</a:t>
            </a:r>
          </a:p>
          <a:p>
            <a:pPr algn="just"/>
            <a:endParaRPr lang="en-GB" sz="2400" dirty="0"/>
          </a:p>
        </p:txBody>
      </p:sp>
    </p:spTree>
    <p:extLst>
      <p:ext uri="{BB962C8B-B14F-4D97-AF65-F5344CB8AC3E}">
        <p14:creationId xmlns:p14="http://schemas.microsoft.com/office/powerpoint/2010/main" val="1779630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6" descr="St Albans Psalte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334898" y="9331"/>
            <a:ext cx="4495800" cy="6872288"/>
          </a:xfrm>
          <a:prstGeom prst="rect">
            <a:avLst/>
          </a:prstGeom>
          <a:noFill/>
        </p:spPr>
      </p:pic>
      <p:sp>
        <p:nvSpPr>
          <p:cNvPr id="7171" name="Text Box 7"/>
          <p:cNvSpPr txBox="1">
            <a:spLocks noChangeArrowheads="1"/>
          </p:cNvSpPr>
          <p:nvPr/>
        </p:nvSpPr>
        <p:spPr bwMode="auto">
          <a:xfrm>
            <a:off x="1441749" y="2431255"/>
            <a:ext cx="2736455"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dirty="0">
                <a:latin typeface="Arial" panose="020B0604020202020204" pitchFamily="34" charset="0"/>
              </a:rPr>
              <a:t>The St </a:t>
            </a:r>
            <a:r>
              <a:rPr lang="en-GB" altLang="en-US" dirty="0" smtClean="0">
                <a:latin typeface="Arial" panose="020B0604020202020204" pitchFamily="34" charset="0"/>
              </a:rPr>
              <a:t>Albans</a:t>
            </a:r>
            <a:endParaRPr lang="en-GB" altLang="en-US" dirty="0">
              <a:latin typeface="Arial" panose="020B0604020202020204" pitchFamily="34" charset="0"/>
            </a:endParaRPr>
          </a:p>
          <a:p>
            <a:pPr eaLnBrk="1" hangingPunct="1">
              <a:spcBef>
                <a:spcPct val="0"/>
              </a:spcBef>
              <a:buFontTx/>
              <a:buNone/>
            </a:pPr>
            <a:r>
              <a:rPr lang="en-GB" altLang="en-US" dirty="0" smtClean="0">
                <a:latin typeface="Arial" panose="020B0604020202020204" pitchFamily="34" charset="0"/>
              </a:rPr>
              <a:t>Psalter</a:t>
            </a:r>
          </a:p>
          <a:p>
            <a:pPr eaLnBrk="1" hangingPunct="1">
              <a:spcBef>
                <a:spcPct val="0"/>
              </a:spcBef>
              <a:buFontTx/>
              <a:buNone/>
            </a:pPr>
            <a:endParaRPr lang="en-GB" altLang="en-US" dirty="0">
              <a:latin typeface="Arial" panose="020B0604020202020204" pitchFamily="34" charset="0"/>
            </a:endParaRPr>
          </a:p>
          <a:p>
            <a:pPr eaLnBrk="1" hangingPunct="1">
              <a:spcBef>
                <a:spcPct val="0"/>
              </a:spcBef>
              <a:buNone/>
            </a:pPr>
            <a:r>
              <a:rPr lang="en-US" kern="0" dirty="0">
                <a:ea typeface="Arial"/>
                <a:cs typeface="Arial"/>
                <a:sym typeface="Arial"/>
              </a:rPr>
              <a:t>English, 1140s</a:t>
            </a:r>
          </a:p>
          <a:p>
            <a:pPr eaLnBrk="1" hangingPunct="1">
              <a:spcBef>
                <a:spcPct val="0"/>
              </a:spcBef>
              <a:buFontTx/>
              <a:buNone/>
            </a:pPr>
            <a:endParaRPr lang="en-GB" altLang="en-US" b="1" dirty="0">
              <a:latin typeface="Arial" panose="020B0604020202020204" pitchFamily="34" charset="0"/>
            </a:endParaRPr>
          </a:p>
          <a:p>
            <a:pPr eaLnBrk="1" hangingPunct="1">
              <a:spcBef>
                <a:spcPct val="0"/>
              </a:spcBef>
              <a:buFontTx/>
              <a:buNone/>
            </a:pPr>
            <a:endParaRPr lang="en-GB" altLang="en-US" b="1" dirty="0">
              <a:latin typeface="Arial" panose="020B0604020202020204" pitchFamily="34" charset="0"/>
            </a:endParaRPr>
          </a:p>
          <a:p>
            <a:pPr eaLnBrk="1" hangingPunct="1">
              <a:spcBef>
                <a:spcPct val="0"/>
              </a:spcBef>
              <a:buFontTx/>
              <a:buNone/>
            </a:pPr>
            <a:endParaRPr lang="en-US" altLang="en-US" dirty="0">
              <a:latin typeface="Arial" panose="020B0604020202020204" pitchFamily="34" charset="0"/>
            </a:endParaRPr>
          </a:p>
        </p:txBody>
      </p:sp>
    </p:spTree>
    <p:extLst>
      <p:ext uri="{BB962C8B-B14F-4D97-AF65-F5344CB8AC3E}">
        <p14:creationId xmlns:p14="http://schemas.microsoft.com/office/powerpoint/2010/main" val="4252787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5" descr="WINCHESTER PSALTER"/>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a:xfrm>
            <a:off x="4548071" y="937048"/>
            <a:ext cx="8113712" cy="5262562"/>
          </a:xfrm>
          <a:prstGeom prst="rect">
            <a:avLst/>
          </a:prstGeom>
          <a:noFill/>
        </p:spPr>
      </p:pic>
      <p:sp>
        <p:nvSpPr>
          <p:cNvPr id="8195" name="Text Box 6"/>
          <p:cNvSpPr txBox="1">
            <a:spLocks noChangeArrowheads="1"/>
          </p:cNvSpPr>
          <p:nvPr/>
        </p:nvSpPr>
        <p:spPr bwMode="auto">
          <a:xfrm>
            <a:off x="-1838710" y="2733218"/>
            <a:ext cx="81692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800" dirty="0">
                <a:latin typeface="Arial" panose="020B0604020202020204" pitchFamily="34" charset="0"/>
              </a:rPr>
              <a:t>The Winchester </a:t>
            </a:r>
            <a:r>
              <a:rPr lang="en-GB" altLang="en-US" sz="2800" dirty="0" smtClean="0">
                <a:latin typeface="Arial" panose="020B0604020202020204" pitchFamily="34" charset="0"/>
              </a:rPr>
              <a:t>Psalter</a:t>
            </a:r>
          </a:p>
          <a:p>
            <a:pPr algn="ctr" eaLnBrk="1" hangingPunct="1">
              <a:spcBef>
                <a:spcPct val="0"/>
              </a:spcBef>
              <a:buFontTx/>
              <a:buNone/>
            </a:pPr>
            <a:endParaRPr lang="en-GB" altLang="en-US" sz="2800" dirty="0">
              <a:latin typeface="Arial" panose="020B0604020202020204" pitchFamily="34" charset="0"/>
            </a:endParaRPr>
          </a:p>
          <a:p>
            <a:pPr algn="ctr" eaLnBrk="1" hangingPunct="1">
              <a:spcBef>
                <a:spcPct val="0"/>
              </a:spcBef>
              <a:buFontTx/>
              <a:buNone/>
            </a:pPr>
            <a:r>
              <a:rPr lang="en-GB" altLang="en-US" sz="2800" dirty="0" smtClean="0">
                <a:latin typeface="Arial" panose="020B0604020202020204" pitchFamily="34" charset="0"/>
              </a:rPr>
              <a:t>Mid-12</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16955996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descr="MS GOUGH LITURG 8, f"/>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440880" y="0"/>
            <a:ext cx="4593103" cy="7026876"/>
          </a:xfrm>
          <a:prstGeom prst="rect">
            <a:avLst/>
          </a:prstGeom>
          <a:noFill/>
        </p:spPr>
      </p:pic>
      <p:sp>
        <p:nvSpPr>
          <p:cNvPr id="9219" name="Text Box 6"/>
          <p:cNvSpPr txBox="1">
            <a:spLocks noChangeArrowheads="1"/>
          </p:cNvSpPr>
          <p:nvPr/>
        </p:nvSpPr>
        <p:spPr bwMode="auto">
          <a:xfrm>
            <a:off x="937277" y="2545491"/>
            <a:ext cx="3203121"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smtClean="0">
                <a:latin typeface="Arial" panose="020B0604020202020204" pitchFamily="34" charset="0"/>
              </a:rPr>
              <a:t>Oxford</a:t>
            </a:r>
            <a:r>
              <a:rPr lang="en-GB" altLang="en-US" sz="2800" dirty="0">
                <a:latin typeface="Arial" panose="020B0604020202020204" pitchFamily="34" charset="0"/>
              </a:rPr>
              <a:t>, Bodleian</a:t>
            </a:r>
          </a:p>
          <a:p>
            <a:pPr eaLnBrk="1" hangingPunct="1">
              <a:spcBef>
                <a:spcPct val="0"/>
              </a:spcBef>
              <a:buFontTx/>
              <a:buNone/>
            </a:pPr>
            <a:r>
              <a:rPr lang="en-GB" altLang="en-US" sz="2800" dirty="0">
                <a:latin typeface="Arial" panose="020B0604020202020204" pitchFamily="34" charset="0"/>
              </a:rPr>
              <a:t>Library MS Gough </a:t>
            </a:r>
          </a:p>
          <a:p>
            <a:pPr eaLnBrk="1" hangingPunct="1">
              <a:spcBef>
                <a:spcPct val="0"/>
              </a:spcBef>
              <a:buFontTx/>
              <a:buNone/>
            </a:pPr>
            <a:r>
              <a:rPr lang="en-GB" altLang="en-US" sz="2800" dirty="0" smtClean="0">
                <a:latin typeface="Arial" panose="020B0604020202020204" pitchFamily="34" charset="0"/>
              </a:rPr>
              <a:t>Liturg</a:t>
            </a:r>
            <a:r>
              <a:rPr lang="en-GB" altLang="en-US" sz="2800" dirty="0">
                <a:latin typeface="Arial" panose="020B0604020202020204" pitchFamily="34" charset="0"/>
              </a:rPr>
              <a:t>y</a:t>
            </a:r>
            <a:r>
              <a:rPr lang="en-GB" altLang="en-US" sz="2800" dirty="0" smtClean="0">
                <a:latin typeface="Arial" panose="020B0604020202020204" pitchFamily="34" charset="0"/>
              </a:rPr>
              <a:t> 8</a:t>
            </a:r>
            <a:endParaRPr lang="en-GB" altLang="en-US" sz="2800" dirty="0">
              <a:latin typeface="Arial" panose="020B0604020202020204" pitchFamily="34" charset="0"/>
            </a:endParaRP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041149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descr="De Lisle Psalte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194854" y="-74141"/>
            <a:ext cx="4502150" cy="6705600"/>
          </a:xfrm>
          <a:prstGeom prst="rect">
            <a:avLst/>
          </a:prstGeom>
          <a:noFill/>
        </p:spPr>
      </p:pic>
      <p:sp>
        <p:nvSpPr>
          <p:cNvPr id="10243" name="Text Box 6"/>
          <p:cNvSpPr txBox="1">
            <a:spLocks noChangeArrowheads="1"/>
          </p:cNvSpPr>
          <p:nvPr/>
        </p:nvSpPr>
        <p:spPr bwMode="auto">
          <a:xfrm>
            <a:off x="1509891" y="2224217"/>
            <a:ext cx="3068982"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a:latin typeface="Arial" panose="020B0604020202020204" pitchFamily="34" charset="0"/>
              </a:rPr>
              <a:t>Psalter of Robert</a:t>
            </a:r>
          </a:p>
          <a:p>
            <a:pPr eaLnBrk="1" hangingPunct="1">
              <a:spcBef>
                <a:spcPct val="0"/>
              </a:spcBef>
              <a:buFontTx/>
              <a:buNone/>
            </a:pPr>
            <a:r>
              <a:rPr lang="en-GB" altLang="en-US" sz="2800" dirty="0">
                <a:latin typeface="Arial" panose="020B0604020202020204" pitchFamily="34" charset="0"/>
              </a:rPr>
              <a:t>de Lisle</a:t>
            </a:r>
          </a:p>
          <a:p>
            <a:pPr eaLnBrk="1" hangingPunct="1">
              <a:spcBef>
                <a:spcPct val="0"/>
              </a:spcBef>
              <a:buFontTx/>
              <a:buNone/>
            </a:pPr>
            <a:r>
              <a:rPr lang="en-GB" altLang="en-US" sz="2800" dirty="0" smtClean="0">
                <a:latin typeface="Arial" panose="020B0604020202020204" pitchFamily="34" charset="0"/>
              </a:rPr>
              <a:t>BL </a:t>
            </a:r>
            <a:r>
              <a:rPr lang="en-GB" altLang="en-US" sz="2800" dirty="0">
                <a:latin typeface="Arial" panose="020B0604020202020204" pitchFamily="34" charset="0"/>
              </a:rPr>
              <a:t>MS Arundel 83</a:t>
            </a: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Early 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3932771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De Lisle Psalter close up"/>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7783513" y="73025"/>
            <a:ext cx="4408487" cy="6529388"/>
          </a:xfrm>
          <a:prstGeom prst="rect">
            <a:avLst/>
          </a:prstGeom>
          <a:noFill/>
        </p:spPr>
      </p:pic>
      <p:sp>
        <p:nvSpPr>
          <p:cNvPr id="11267" name="Text Box 6"/>
          <p:cNvSpPr txBox="1">
            <a:spLocks noChangeArrowheads="1"/>
          </p:cNvSpPr>
          <p:nvPr/>
        </p:nvSpPr>
        <p:spPr bwMode="auto">
          <a:xfrm>
            <a:off x="1589903" y="2298357"/>
            <a:ext cx="389175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a:latin typeface="Arial" panose="020B0604020202020204" pitchFamily="34" charset="0"/>
              </a:rPr>
              <a:t>Psalter of Robert</a:t>
            </a:r>
          </a:p>
          <a:p>
            <a:pPr eaLnBrk="1" hangingPunct="1">
              <a:spcBef>
                <a:spcPct val="0"/>
              </a:spcBef>
              <a:buFontTx/>
              <a:buNone/>
            </a:pPr>
            <a:r>
              <a:rPr lang="en-GB" altLang="en-US" sz="2800" dirty="0">
                <a:latin typeface="Arial" panose="020B0604020202020204" pitchFamily="34" charset="0"/>
              </a:rPr>
              <a:t>de Lisle</a:t>
            </a:r>
          </a:p>
          <a:p>
            <a:pPr eaLnBrk="1" hangingPunct="1">
              <a:spcBef>
                <a:spcPct val="0"/>
              </a:spcBef>
              <a:buFontTx/>
              <a:buNone/>
            </a:pPr>
            <a:r>
              <a:rPr lang="en-GB" altLang="en-US" sz="2800" dirty="0" smtClean="0">
                <a:latin typeface="Arial" panose="020B0604020202020204" pitchFamily="34" charset="0"/>
              </a:rPr>
              <a:t>BL </a:t>
            </a:r>
            <a:r>
              <a:rPr lang="en-GB" altLang="en-US" sz="2800" dirty="0">
                <a:latin typeface="Arial" panose="020B0604020202020204" pitchFamily="34" charset="0"/>
              </a:rPr>
              <a:t>MS Arundel 83</a:t>
            </a:r>
          </a:p>
          <a:p>
            <a:pPr eaLnBrk="1" hangingPunct="1">
              <a:spcBef>
                <a:spcPct val="0"/>
              </a:spcBef>
              <a:buFontTx/>
              <a:buNone/>
            </a:pPr>
            <a:endParaRPr lang="en-GB" altLang="en-US" sz="2800" dirty="0" smtClean="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Early 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a:latin typeface="Arial" panose="020B0604020202020204" pitchFamily="34" charset="0"/>
              </a:rPr>
              <a:t>detail</a:t>
            </a:r>
            <a:endParaRPr lang="en-US" altLang="en-US" sz="2800" dirty="0">
              <a:latin typeface="Arial" panose="020B0604020202020204" pitchFamily="34" charset="0"/>
            </a:endParaRPr>
          </a:p>
          <a:p>
            <a:pPr eaLnBrk="1" hangingPunct="1">
              <a:spcBef>
                <a:spcPct val="0"/>
              </a:spcBef>
              <a:buFontTx/>
              <a:buNone/>
            </a:pPr>
            <a:endParaRPr lang="en-US" altLang="en-US" sz="2800" dirty="0">
              <a:latin typeface="Arial" panose="020B0604020202020204" pitchFamily="34" charset="0"/>
            </a:endParaRPr>
          </a:p>
        </p:txBody>
      </p:sp>
    </p:spTree>
    <p:extLst>
      <p:ext uri="{BB962C8B-B14F-4D97-AF65-F5344CB8AC3E}">
        <p14:creationId xmlns:p14="http://schemas.microsoft.com/office/powerpoint/2010/main" val="2669903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descr="Holkham Bibl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327883" y="0"/>
            <a:ext cx="4748319" cy="6919784"/>
          </a:xfrm>
          <a:prstGeom prst="rect">
            <a:avLst/>
          </a:prstGeom>
          <a:noFill/>
        </p:spPr>
      </p:pic>
      <p:sp>
        <p:nvSpPr>
          <p:cNvPr id="12291" name="Text Box 6"/>
          <p:cNvSpPr txBox="1">
            <a:spLocks noChangeArrowheads="1"/>
          </p:cNvSpPr>
          <p:nvPr/>
        </p:nvSpPr>
        <p:spPr bwMode="auto">
          <a:xfrm>
            <a:off x="1583864" y="2261287"/>
            <a:ext cx="3380477"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err="1">
                <a:latin typeface="Arial" panose="020B0604020202020204" pitchFamily="34" charset="0"/>
              </a:rPr>
              <a:t>Holkham</a:t>
            </a:r>
            <a:r>
              <a:rPr lang="en-GB" altLang="en-US" sz="2800" dirty="0">
                <a:latin typeface="Arial" panose="020B0604020202020204" pitchFamily="34" charset="0"/>
              </a:rPr>
              <a:t> Bible</a:t>
            </a:r>
          </a:p>
          <a:p>
            <a:pPr eaLnBrk="1" hangingPunct="1">
              <a:spcBef>
                <a:spcPct val="0"/>
              </a:spcBef>
              <a:buFontTx/>
              <a:buNone/>
            </a:pPr>
            <a:r>
              <a:rPr lang="en-GB" altLang="en-US" sz="2800" dirty="0">
                <a:latin typeface="Arial" panose="020B0604020202020204" pitchFamily="34" charset="0"/>
              </a:rPr>
              <a:t>Picture Book</a:t>
            </a:r>
          </a:p>
          <a:p>
            <a:pPr eaLnBrk="1" hangingPunct="1">
              <a:spcBef>
                <a:spcPct val="0"/>
              </a:spcBef>
              <a:buFontTx/>
              <a:buNone/>
            </a:pPr>
            <a:r>
              <a:rPr lang="en-GB" altLang="en-US" sz="2800" dirty="0" smtClean="0">
                <a:latin typeface="Arial" panose="020B0604020202020204" pitchFamily="34" charset="0"/>
              </a:rPr>
              <a:t>BL </a:t>
            </a:r>
            <a:r>
              <a:rPr lang="en-GB" altLang="en-US" sz="2800" dirty="0">
                <a:latin typeface="Arial" panose="020B0604020202020204" pitchFamily="34" charset="0"/>
              </a:rPr>
              <a:t>MS Add. 47682,</a:t>
            </a: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10143463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descr="OXFORD CCCC MS 410, f"/>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837405" y="-61784"/>
            <a:ext cx="4327525" cy="6599238"/>
          </a:xfrm>
          <a:prstGeom prst="rect">
            <a:avLst/>
          </a:prstGeom>
          <a:noFill/>
        </p:spPr>
      </p:pic>
      <p:sp>
        <p:nvSpPr>
          <p:cNvPr id="15363" name="Text Box 6"/>
          <p:cNvSpPr txBox="1">
            <a:spLocks noChangeArrowheads="1"/>
          </p:cNvSpPr>
          <p:nvPr/>
        </p:nvSpPr>
        <p:spPr bwMode="auto">
          <a:xfrm>
            <a:off x="1383956" y="2253048"/>
            <a:ext cx="3931444"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800" dirty="0">
                <a:latin typeface="Arial" panose="020B0604020202020204" pitchFamily="34" charset="0"/>
              </a:rPr>
              <a:t>Oxford, Corpus Christi College MS 410 (</a:t>
            </a:r>
            <a:r>
              <a:rPr lang="en-GB" altLang="en-US" sz="2800" i="1" dirty="0" err="1">
                <a:latin typeface="Arial" panose="020B0604020202020204" pitchFamily="34" charset="0"/>
              </a:rPr>
              <a:t>Meditationes</a:t>
            </a:r>
            <a:r>
              <a:rPr lang="en-GB" altLang="en-US" sz="2800" i="1" dirty="0">
                <a:latin typeface="Arial" panose="020B0604020202020204" pitchFamily="34" charset="0"/>
              </a:rPr>
              <a:t> </a:t>
            </a:r>
            <a:r>
              <a:rPr lang="en-GB" altLang="en-US" sz="2800" i="1" dirty="0" smtClean="0">
                <a:latin typeface="Arial" panose="020B0604020202020204" pitchFamily="34" charset="0"/>
              </a:rPr>
              <a:t>Vitae </a:t>
            </a:r>
            <a:r>
              <a:rPr lang="en-GB" altLang="en-US" sz="2800" i="1" dirty="0">
                <a:latin typeface="Arial" panose="020B0604020202020204" pitchFamily="34" charset="0"/>
              </a:rPr>
              <a:t>Christi</a:t>
            </a:r>
            <a:r>
              <a:rPr lang="en-GB" altLang="en-US" sz="2800" dirty="0" smtClean="0">
                <a:latin typeface="Arial" panose="020B0604020202020204" pitchFamily="34" charset="0"/>
              </a:rPr>
              <a:t>)</a:t>
            </a:r>
            <a:endParaRPr lang="en-GB" altLang="en-US" sz="2800" dirty="0">
              <a:latin typeface="Arial" panose="020B0604020202020204" pitchFamily="34" charset="0"/>
            </a:endParaRPr>
          </a:p>
          <a:p>
            <a:pPr eaLnBrk="1" hangingPunct="1">
              <a:spcBef>
                <a:spcPct val="50000"/>
              </a:spcBef>
              <a:buFontTx/>
              <a:buNone/>
            </a:pPr>
            <a:r>
              <a:rPr lang="en-GB" altLang="en-US" sz="2800" dirty="0" smtClean="0">
                <a:latin typeface="Arial" panose="020B0604020202020204" pitchFamily="34" charset="0"/>
              </a:rPr>
              <a:t>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11317661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3"/>
          <p:cNvSpPr txBox="1">
            <a:spLocks noChangeArrowheads="1"/>
          </p:cNvSpPr>
          <p:nvPr/>
        </p:nvSpPr>
        <p:spPr bwMode="auto">
          <a:xfrm>
            <a:off x="1395801" y="2440459"/>
            <a:ext cx="3724015"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800" dirty="0">
                <a:latin typeface="Arial" panose="020B0604020202020204" pitchFamily="34" charset="0"/>
              </a:rPr>
              <a:t>Oxford, Corpus Christi College MS 410 (</a:t>
            </a:r>
            <a:r>
              <a:rPr lang="en-GB" altLang="en-US" sz="2800" i="1" dirty="0" err="1">
                <a:latin typeface="Arial" panose="020B0604020202020204" pitchFamily="34" charset="0"/>
              </a:rPr>
              <a:t>Meditationes</a:t>
            </a:r>
            <a:r>
              <a:rPr lang="en-GB" altLang="en-US" sz="2800" i="1" dirty="0">
                <a:latin typeface="Arial" panose="020B0604020202020204" pitchFamily="34" charset="0"/>
              </a:rPr>
              <a:t> </a:t>
            </a:r>
            <a:r>
              <a:rPr lang="en-GB" altLang="en-US" sz="2800" i="1" dirty="0" smtClean="0">
                <a:latin typeface="Arial" panose="020B0604020202020204" pitchFamily="34" charset="0"/>
              </a:rPr>
              <a:t>Vitae Christi</a:t>
            </a:r>
            <a:r>
              <a:rPr lang="en-GB" altLang="en-US" sz="2800" dirty="0" smtClean="0">
                <a:latin typeface="Arial" panose="020B0604020202020204" pitchFamily="34" charset="0"/>
              </a:rPr>
              <a:t>)</a:t>
            </a:r>
          </a:p>
          <a:p>
            <a:pPr eaLnBrk="1" hangingPunct="1">
              <a:spcBef>
                <a:spcPct val="50000"/>
              </a:spcBef>
              <a:buFontTx/>
              <a:buNone/>
            </a:pPr>
            <a:r>
              <a:rPr lang="en-GB" altLang="en-US" sz="2800" dirty="0" smtClean="0">
                <a:latin typeface="Arial" panose="020B0604020202020204" pitchFamily="34" charset="0"/>
              </a:rPr>
              <a:t>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pic>
        <p:nvPicPr>
          <p:cNvPr id="16387" name="Picture 5" descr="OXFORD CCCC MS 410, f"/>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623221" y="0"/>
            <a:ext cx="4572000" cy="6324600"/>
          </a:xfrm>
          <a:prstGeom prst="rect">
            <a:avLst/>
          </a:prstGeom>
          <a:noFill/>
        </p:spPr>
      </p:pic>
    </p:spTree>
    <p:extLst>
      <p:ext uri="{BB962C8B-B14F-4D97-AF65-F5344CB8AC3E}">
        <p14:creationId xmlns:p14="http://schemas.microsoft.com/office/powerpoint/2010/main" val="41551469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MS ASTOR A 7, f"/>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240881" y="57665"/>
            <a:ext cx="4341738" cy="6800335"/>
          </a:xfrm>
          <a:prstGeom prst="rect">
            <a:avLst/>
          </a:prstGeom>
          <a:noFill/>
        </p:spPr>
      </p:pic>
      <p:sp>
        <p:nvSpPr>
          <p:cNvPr id="17411" name="Text Box 6"/>
          <p:cNvSpPr txBox="1">
            <a:spLocks noChangeArrowheads="1"/>
          </p:cNvSpPr>
          <p:nvPr/>
        </p:nvSpPr>
        <p:spPr bwMode="auto">
          <a:xfrm>
            <a:off x="1375719" y="2334447"/>
            <a:ext cx="4226719"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a:latin typeface="Arial" panose="020B0604020202020204" pitchFamily="34" charset="0"/>
              </a:rPr>
              <a:t>Oxford, Bodleian Library, MS Astor A.7 (Office of the Virgin</a:t>
            </a:r>
            <a:r>
              <a:rPr lang="en-GB" altLang="en-US" sz="2800" dirty="0" smtClean="0">
                <a:latin typeface="Arial" panose="020B0604020202020204" pitchFamily="34" charset="0"/>
              </a:rPr>
              <a:t>)</a:t>
            </a: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14</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12918314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descr="French book of Hours harrowing detail"/>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5156887" y="0"/>
            <a:ext cx="5524500" cy="6313488"/>
          </a:xfrm>
          <a:prstGeom prst="rect">
            <a:avLst/>
          </a:prstGeom>
          <a:noFill/>
        </p:spPr>
      </p:pic>
      <p:sp>
        <p:nvSpPr>
          <p:cNvPr id="20483" name="Text Box 6"/>
          <p:cNvSpPr txBox="1">
            <a:spLocks noChangeArrowheads="1"/>
          </p:cNvSpPr>
          <p:nvPr/>
        </p:nvSpPr>
        <p:spPr bwMode="auto">
          <a:xfrm>
            <a:off x="818698" y="1843216"/>
            <a:ext cx="3124200"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a:latin typeface="Arial" panose="020B0604020202020204" pitchFamily="34" charset="0"/>
              </a:rPr>
              <a:t>Les </a:t>
            </a:r>
            <a:r>
              <a:rPr lang="en-GB" altLang="en-US" sz="2800" dirty="0" err="1">
                <a:latin typeface="Arial" panose="020B0604020202020204" pitchFamily="34" charset="0"/>
              </a:rPr>
              <a:t>Tres</a:t>
            </a:r>
            <a:endParaRPr lang="en-GB" altLang="en-US" sz="2800" dirty="0">
              <a:latin typeface="Arial" panose="020B0604020202020204" pitchFamily="34" charset="0"/>
            </a:endParaRPr>
          </a:p>
          <a:p>
            <a:pPr eaLnBrk="1" hangingPunct="1">
              <a:spcBef>
                <a:spcPct val="0"/>
              </a:spcBef>
              <a:buFontTx/>
              <a:buNone/>
            </a:pPr>
            <a:r>
              <a:rPr lang="en-GB" altLang="en-US" sz="2800" dirty="0" err="1">
                <a:latin typeface="Arial" panose="020B0604020202020204" pitchFamily="34" charset="0"/>
              </a:rPr>
              <a:t>Grandes</a:t>
            </a:r>
            <a:r>
              <a:rPr lang="en-GB" altLang="en-US" sz="2800" dirty="0">
                <a:latin typeface="Arial" panose="020B0604020202020204" pitchFamily="34" charset="0"/>
              </a:rPr>
              <a:t> </a:t>
            </a:r>
            <a:r>
              <a:rPr lang="en-GB" altLang="en-US" sz="2800" dirty="0" err="1">
                <a:latin typeface="Arial" panose="020B0604020202020204" pitchFamily="34" charset="0"/>
              </a:rPr>
              <a:t>Heures</a:t>
            </a:r>
            <a:r>
              <a:rPr lang="en-GB" altLang="en-US" sz="2800" dirty="0">
                <a:latin typeface="Arial" panose="020B0604020202020204" pitchFamily="34" charset="0"/>
              </a:rPr>
              <a:t> de Jean, </a:t>
            </a:r>
            <a:r>
              <a:rPr lang="en-GB" altLang="en-US" sz="2800" dirty="0" err="1">
                <a:latin typeface="Arial" panose="020B0604020202020204" pitchFamily="34" charset="0"/>
              </a:rPr>
              <a:t>duc</a:t>
            </a:r>
            <a:r>
              <a:rPr lang="en-GB" altLang="en-US" sz="2800" dirty="0">
                <a:latin typeface="Arial" panose="020B0604020202020204" pitchFamily="34" charset="0"/>
              </a:rPr>
              <a:t> de Berry</a:t>
            </a:r>
          </a:p>
          <a:p>
            <a:pPr eaLnBrk="1" hangingPunct="1">
              <a:spcBef>
                <a:spcPct val="0"/>
              </a:spcBef>
              <a:buFontTx/>
              <a:buNone/>
            </a:pPr>
            <a:endParaRPr lang="en-GB" altLang="en-US" sz="2800" dirty="0" smtClean="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Early 15</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Detail</a:t>
            </a:r>
          </a:p>
          <a:p>
            <a:pPr eaLnBrk="1" hangingPunct="1">
              <a:spcBef>
                <a:spcPct val="0"/>
              </a:spcBef>
              <a:buFontTx/>
              <a:buNone/>
            </a:pPr>
            <a:endParaRPr lang="en-US" altLang="en-US" sz="2800" b="1" dirty="0">
              <a:latin typeface="Arial" panose="020B0604020202020204" pitchFamily="34" charset="0"/>
            </a:endParaRPr>
          </a:p>
        </p:txBody>
      </p:sp>
    </p:spTree>
    <p:extLst>
      <p:ext uri="{BB962C8B-B14F-4D97-AF65-F5344CB8AC3E}">
        <p14:creationId xmlns:p14="http://schemas.microsoft.com/office/powerpoint/2010/main" val="39314536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3"/>
          <p:cNvSpPr txBox="1">
            <a:spLocks noChangeArrowheads="1"/>
          </p:cNvSpPr>
          <p:nvPr/>
        </p:nvSpPr>
        <p:spPr bwMode="auto">
          <a:xfrm>
            <a:off x="914400" y="2594919"/>
            <a:ext cx="3810000"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dirty="0">
                <a:latin typeface="Arial" panose="020B0604020202020204" pitchFamily="34" charset="0"/>
              </a:rPr>
              <a:t>Aberystwyth, NLW, MS </a:t>
            </a:r>
            <a:r>
              <a:rPr lang="en-GB" altLang="en-US" sz="2800" dirty="0" err="1">
                <a:latin typeface="Arial" panose="020B0604020202020204" pitchFamily="34" charset="0"/>
              </a:rPr>
              <a:t>Peniarth</a:t>
            </a:r>
            <a:r>
              <a:rPr lang="en-GB" altLang="en-US" sz="2800" dirty="0">
                <a:latin typeface="Arial" panose="020B0604020202020204" pitchFamily="34" charset="0"/>
              </a:rPr>
              <a:t> 482 (</a:t>
            </a:r>
            <a:r>
              <a:rPr lang="en-GB" altLang="en-US" sz="2800" dirty="0" err="1">
                <a:latin typeface="Arial" panose="020B0604020202020204" pitchFamily="34" charset="0"/>
              </a:rPr>
              <a:t>Passional</a:t>
            </a:r>
            <a:r>
              <a:rPr lang="en-GB" altLang="en-US" sz="2800" dirty="0" smtClean="0">
                <a:latin typeface="Arial" panose="020B0604020202020204" pitchFamily="34" charset="0"/>
              </a:rPr>
              <a:t>)</a:t>
            </a:r>
          </a:p>
          <a:p>
            <a:pPr eaLnBrk="1" hangingPunct="1">
              <a:spcBef>
                <a:spcPct val="0"/>
              </a:spcBef>
              <a:buFontTx/>
              <a:buNone/>
            </a:pPr>
            <a:endParaRPr lang="en-GB" altLang="en-US" sz="2800" dirty="0">
              <a:latin typeface="Arial" panose="020B0604020202020204" pitchFamily="34" charset="0"/>
            </a:endParaRPr>
          </a:p>
          <a:p>
            <a:pPr eaLnBrk="1" hangingPunct="1">
              <a:spcBef>
                <a:spcPct val="0"/>
              </a:spcBef>
              <a:buFontTx/>
              <a:buNone/>
            </a:pPr>
            <a:r>
              <a:rPr lang="en-GB" altLang="en-US" sz="2800" dirty="0" smtClean="0">
                <a:latin typeface="Arial" panose="020B0604020202020204" pitchFamily="34" charset="0"/>
              </a:rPr>
              <a:t>15</a:t>
            </a:r>
            <a:r>
              <a:rPr lang="en-GB" altLang="en-US" sz="2800" baseline="30000" dirty="0" smtClean="0">
                <a:latin typeface="Arial" panose="020B0604020202020204" pitchFamily="34" charset="0"/>
              </a:rPr>
              <a:t>th</a:t>
            </a:r>
            <a:r>
              <a:rPr lang="en-GB" altLang="en-US" sz="2800" dirty="0" smtClean="0">
                <a:latin typeface="Arial" panose="020B0604020202020204" pitchFamily="34" charset="0"/>
              </a:rPr>
              <a:t> century</a:t>
            </a:r>
            <a:endParaRPr lang="en-US" altLang="en-US" sz="2800" dirty="0">
              <a:latin typeface="Arial" panose="020B0604020202020204" pitchFamily="34" charset="0"/>
            </a:endParaRPr>
          </a:p>
        </p:txBody>
      </p:sp>
      <p:pic>
        <p:nvPicPr>
          <p:cNvPr id="23555" name="Picture 5" descr="NLW PENIARTH 482 f"/>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5577017" y="0"/>
            <a:ext cx="4572000" cy="6799263"/>
          </a:xfrm>
          <a:prstGeom prst="rect">
            <a:avLst/>
          </a:prstGeom>
          <a:noFill/>
        </p:spPr>
      </p:pic>
    </p:spTree>
    <p:extLst>
      <p:ext uri="{BB962C8B-B14F-4D97-AF65-F5344CB8AC3E}">
        <p14:creationId xmlns:p14="http://schemas.microsoft.com/office/powerpoint/2010/main" val="286103309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TotalTime>
  <Words>762</Words>
  <Application>Microsoft Office PowerPoint</Application>
  <PresentationFormat>Widescreen</PresentationFormat>
  <Paragraphs>175</Paragraphs>
  <Slides>41</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Calibri Light</vt:lpstr>
      <vt:lpstr>Noto Sans Symbols</vt:lpstr>
      <vt:lpstr>Verdana</vt:lpstr>
      <vt:lpstr>Retrospect</vt:lpstr>
      <vt:lpstr>PowerPoint Presentation</vt:lpstr>
      <vt:lpstr>PowerPoint Presentation</vt:lpstr>
      <vt:lpstr>PowerPoint Presentation</vt:lpstr>
      <vt:lpstr>PowerPoint Presentation</vt:lpstr>
      <vt:lpstr>PowerPoint Presentation</vt:lpstr>
      <vt:lpstr>PowerPoint Presentation</vt:lpstr>
      <vt:lpstr>Oxford, Bodleian Library MS Douce 93 Dutch; 15th century</vt:lpstr>
      <vt:lpstr>Oxford, Bodleian Library MS Canon Liturgy 116  Bruges; 15th century</vt:lpstr>
      <vt:lpstr>Oxford, Bodleian Library MS Rawlinson liturgy e.14 Flemish; c. 1440 </vt:lpstr>
      <vt:lpstr>Oxford, Bodleian Library MS Laud Misc. 204  Bruges; 15th century</vt:lpstr>
      <vt:lpstr>The Birth of  Christ</vt:lpstr>
      <vt:lpstr>PowerPoint Presentation</vt:lpstr>
      <vt:lpstr>PowerPoint Presentation</vt:lpstr>
      <vt:lpstr>Oxford, Bodleian Library MS Selden Supra 38; c. 1300 </vt:lpstr>
      <vt:lpstr>PowerPoint Presentation</vt:lpstr>
      <vt:lpstr>PowerPoint Presentation</vt:lpstr>
      <vt:lpstr>PowerPoint Presentation</vt:lpstr>
      <vt:lpstr>PowerPoint Presentation</vt:lpstr>
      <vt:lpstr>Oxford, Bodleian Library, MS Douce 313  French; mid 14th century </vt:lpstr>
      <vt:lpstr>PowerPoint Presentation</vt:lpstr>
      <vt:lpstr>Oxford, Bodleian Library, MS Rawl. Liturgy e.14;  Flemish Book of Hours; c. 1440 </vt:lpstr>
      <vt:lpstr>PowerPoint Presentation</vt:lpstr>
      <vt:lpstr>PowerPoint Presentation</vt:lpstr>
      <vt:lpstr>Oxford, Bodleian Library, MS Rawl. Liturgy e.34  Book of Hours, Hainault; 3rd quarter of 15th century</vt:lpstr>
      <vt:lpstr>PowerPoint Presentation</vt:lpstr>
      <vt:lpstr>The Journey of the Three Wise Men</vt:lpstr>
      <vt:lpstr>PowerPoint Presentation</vt:lpstr>
      <vt:lpstr>PowerPoint Presentation</vt:lpstr>
      <vt:lpstr>Oxford, Bodleian Library MS Selden Supra 38, c. 1300 </vt:lpstr>
      <vt:lpstr>The Harrowing of Hell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Erica O'Brien</dc:creator>
  <cp:lastModifiedBy>Harriet Webster</cp:lastModifiedBy>
  <cp:revision>12</cp:revision>
  <cp:lastPrinted>2017-11-02T15:14:29Z</cp:lastPrinted>
  <dcterms:created xsi:type="dcterms:W3CDTF">2017-10-20T10:39:51Z</dcterms:created>
  <dcterms:modified xsi:type="dcterms:W3CDTF">2018-09-27T10:26:56Z</dcterms:modified>
</cp:coreProperties>
</file>