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1" r:id="rId6"/>
    <p:sldId id="594" r:id="rId7"/>
    <p:sldId id="263" r:id="rId8"/>
    <p:sldId id="262" r:id="rId9"/>
    <p:sldId id="264" r:id="rId10"/>
    <p:sldId id="267" r:id="rId11"/>
    <p:sldId id="268" r:id="rId12"/>
    <p:sldId id="59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02" autoAdjust="0"/>
    <p:restoredTop sz="81908" autoAdjust="0"/>
  </p:normalViewPr>
  <p:slideViewPr>
    <p:cSldViewPr snapToGrid="0">
      <p:cViewPr varScale="1">
        <p:scale>
          <a:sx n="52" d="100"/>
          <a:sy n="52" d="100"/>
        </p:scale>
        <p:origin x="1268"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19/04/2026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11</a:t>
            </a:fld>
            <a:endParaRPr lang="en-GB"/>
          </a:p>
        </p:txBody>
      </p:sp>
    </p:spTree>
    <p:extLst>
      <p:ext uri="{BB962C8B-B14F-4D97-AF65-F5344CB8AC3E}">
        <p14:creationId xmlns:p14="http://schemas.microsoft.com/office/powerpoint/2010/main" val="3412330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19/04/2026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19/04/2026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19/04/2026</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19/04/2026</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19/04/2026</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19/04/2026</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19/04/2026</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19/04/2026</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19/04/2026</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19/04/2026</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19/04/2026</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19/04/2026</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chatgpt://generic-entity?number=2" TargetMode="External"/><Relationship Id="rId2" Type="http://schemas.openxmlformats.org/officeDocument/2006/relationships/hyperlink" Target="chatgpt://generic-entity?number=1"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chatgpt://generic-entity?number=1" TargetMode="External"/><Relationship Id="rId2" Type="http://schemas.openxmlformats.org/officeDocument/2006/relationships/hyperlink" Target="chatgpt://generic-entity?number=0"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chatgpt://generic-entity?number=2"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chatgpt://generic-entity?number=3"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chatgpt://generic-entity?number=3"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chatgpt://generic-entity?number=5" TargetMode="External"/><Relationship Id="rId4" Type="http://schemas.openxmlformats.org/officeDocument/2006/relationships/hyperlink" Target="chatgpt://generic-entity?number=4"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1639614" y="2273354"/>
            <a:ext cx="9144000" cy="1155646"/>
          </a:xfrm>
        </p:spPr>
        <p:txBody>
          <a:bodyPr>
            <a:normAutofit/>
          </a:bodyPr>
          <a:lstStyle/>
          <a:p>
            <a:r>
              <a:rPr lang="en-GB" sz="5400" b="1" dirty="0">
                <a:solidFill>
                  <a:srgbClr val="00B0F0"/>
                </a:solidFill>
              </a:rPr>
              <a:t>Assessment Task 2</a:t>
            </a:r>
          </a:p>
        </p:txBody>
      </p:sp>
      <p:sp>
        <p:nvSpPr>
          <p:cNvPr id="3" name="Subtitle 2">
            <a:extLst>
              <a:ext uri="{FF2B5EF4-FFF2-40B4-BE49-F238E27FC236}">
                <a16:creationId xmlns:a16="http://schemas.microsoft.com/office/drawing/2014/main" id="{C7983A45-ACFA-A201-DF55-C3FDC03B715B}"/>
              </a:ext>
            </a:extLst>
          </p:cNvPr>
          <p:cNvSpPr>
            <a:spLocks noGrp="1"/>
          </p:cNvSpPr>
          <p:nvPr>
            <p:ph type="subTitle" idx="1"/>
          </p:nvPr>
        </p:nvSpPr>
        <p:spPr>
          <a:xfrm>
            <a:off x="1524000" y="4102154"/>
            <a:ext cx="9144000" cy="1655762"/>
          </a:xfrm>
        </p:spPr>
        <p:txBody>
          <a:bodyPr/>
          <a:lstStyle/>
          <a:p>
            <a:r>
              <a:rPr lang="en-GB" b="1" dirty="0"/>
              <a:t>Presentation Template</a:t>
            </a:r>
          </a:p>
        </p:txBody>
      </p:sp>
      <p:sp>
        <p:nvSpPr>
          <p:cNvPr id="4" name="TextBox 3">
            <a:extLst>
              <a:ext uri="{FF2B5EF4-FFF2-40B4-BE49-F238E27FC236}">
                <a16:creationId xmlns:a16="http://schemas.microsoft.com/office/drawing/2014/main" id="{53777F1C-B44B-A193-8A06-0E783FADF3A6}"/>
              </a:ext>
            </a:extLst>
          </p:cNvPr>
          <p:cNvSpPr txBox="1"/>
          <p:nvPr/>
        </p:nvSpPr>
        <p:spPr>
          <a:xfrm>
            <a:off x="1240221" y="519028"/>
            <a:ext cx="9543393" cy="923330"/>
          </a:xfrm>
          <a:prstGeom prst="rect">
            <a:avLst/>
          </a:prstGeom>
          <a:noFill/>
        </p:spPr>
        <p:txBody>
          <a:bodyPr wrap="square" rtlCol="0">
            <a:spAutoFit/>
          </a:bodyPr>
          <a:lstStyle/>
          <a:p>
            <a:pPr algn="ctr"/>
            <a:r>
              <a:rPr lang="en-GB" sz="5400" dirty="0"/>
              <a:t>Enterprise and Entrepreneurship</a:t>
            </a:r>
          </a:p>
        </p:txBody>
      </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85607" y="295652"/>
            <a:ext cx="10515600" cy="1325563"/>
          </a:xfrm>
        </p:spPr>
        <p:txBody>
          <a:bodyPr/>
          <a:lstStyle/>
          <a:p>
            <a:pPr algn="ctr"/>
            <a:r>
              <a:rPr lang="en-GB" dirty="0"/>
              <a:t>Business Plan</a:t>
            </a:r>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614247" y="588040"/>
            <a:ext cx="10515600" cy="6269960"/>
          </a:xfrm>
        </p:spPr>
        <p:txBody>
          <a:bodyPr>
            <a:normAutofit fontScale="47500" lnSpcReduction="20000"/>
          </a:bodyPr>
          <a:lstStyle/>
          <a:p>
            <a:r>
              <a:rPr lang="en-GB" sz="1800" kern="100" dirty="0">
                <a:effectLst/>
                <a:latin typeface="Avenir Next LT Pro Demi" panose="020B0704020202020204" pitchFamily="34" charset="77"/>
                <a:ea typeface="Times New Roman" panose="02020603050405020304" pitchFamily="18" charset="0"/>
                <a:cs typeface="Times New Roman" panose="02020603050405020304" pitchFamily="18" charset="0"/>
              </a:rPr>
              <a:t>Managing Enterprise in the 21st Century</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Business Plan</a:t>
            </a:r>
          </a:p>
          <a:p>
            <a:r>
              <a:rPr lang="en-GB" sz="1800" kern="0" dirty="0">
                <a:effectLst/>
                <a:latin typeface="Avenir Next LT Pro Demi" panose="020B0704020202020204" pitchFamily="34" charset="77"/>
                <a:ea typeface="Times New Roman" panose="02020603050405020304" pitchFamily="18" charset="0"/>
                <a:cs typeface="Times New Roman" panose="02020603050405020304" pitchFamily="18" charset="0"/>
              </a:rPr>
              <a:t>Workshops and seminar hosting company </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Submission Date: 26/3/26</a:t>
            </a:r>
          </a:p>
          <a:p>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Lecture: Thomas </a:t>
            </a:r>
            <a:r>
              <a:rPr lang="en-GB" sz="1800" kern="100" dirty="0" err="1">
                <a:effectLst/>
                <a:latin typeface="Aptos" panose="020B0004020202020204" pitchFamily="34" charset="0"/>
                <a:ea typeface="Times New Roman" panose="02020603050405020304" pitchFamily="18" charset="0"/>
                <a:cs typeface="Times New Roman" panose="02020603050405020304" pitchFamily="18" charset="0"/>
              </a:rPr>
              <a:t>Adeyemi</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a:t>
            </a:r>
          </a:p>
          <a:p>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Student id number: 2438462</a:t>
            </a:r>
          </a:p>
          <a:p>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Executive summary: </a:t>
            </a:r>
          </a:p>
          <a:p>
            <a:r>
              <a:rPr lang="en-GB" sz="1800" dirty="0">
                <a:effectLst/>
                <a:latin typeface="Times New Roman" panose="02020603050405020304" pitchFamily="18" charset="0"/>
                <a:ea typeface="Times New Roman" panose="02020603050405020304" pitchFamily="18" charset="0"/>
              </a:rPr>
              <a:t>ElevateU is a student-focused workshop and seminar company delivering practical skill-based events in areas such as:</a:t>
            </a:r>
          </a:p>
          <a:p>
            <a:pPr lvl="0"/>
            <a:r>
              <a:rPr lang="en-GB" sz="1800" dirty="0">
                <a:effectLst/>
                <a:latin typeface="Times New Roman" panose="02020603050405020304" pitchFamily="18" charset="0"/>
                <a:ea typeface="Times New Roman" panose="02020603050405020304" pitchFamily="18" charset="0"/>
              </a:rPr>
              <a:t>Entrepreneurship</a:t>
            </a:r>
          </a:p>
          <a:p>
            <a:pPr lvl="0"/>
            <a:r>
              <a:rPr lang="en-GB" sz="1800" dirty="0">
                <a:effectLst/>
                <a:latin typeface="Times New Roman" panose="02020603050405020304" pitchFamily="18" charset="0"/>
                <a:ea typeface="Times New Roman" panose="02020603050405020304" pitchFamily="18" charset="0"/>
              </a:rPr>
              <a:t>Financial literacy</a:t>
            </a:r>
          </a:p>
          <a:p>
            <a:pPr lvl="0"/>
            <a:r>
              <a:rPr lang="en-GB" sz="1800" dirty="0">
                <a:effectLst/>
                <a:latin typeface="Times New Roman" panose="02020603050405020304" pitchFamily="18" charset="0"/>
                <a:ea typeface="Times New Roman" panose="02020603050405020304" pitchFamily="18" charset="0"/>
              </a:rPr>
              <a:t>Personal growth</a:t>
            </a:r>
          </a:p>
          <a:p>
            <a:pPr lvl="0"/>
            <a:r>
              <a:rPr lang="en-GB" sz="1800" dirty="0">
                <a:effectLst/>
                <a:latin typeface="Times New Roman" panose="02020603050405020304" pitchFamily="18" charset="0"/>
                <a:ea typeface="Times New Roman" panose="02020603050405020304" pitchFamily="18" charset="0"/>
              </a:rPr>
              <a:t>Mental wellbeing</a:t>
            </a:r>
          </a:p>
          <a:p>
            <a:r>
              <a:rPr lang="en-GB" sz="1800" dirty="0">
                <a:effectLst/>
                <a:latin typeface="Times New Roman" panose="02020603050405020304" pitchFamily="18" charset="0"/>
                <a:ea typeface="Times New Roman" panose="02020603050405020304" pitchFamily="18" charset="0"/>
              </a:rPr>
              <a:t>Business concept:</a:t>
            </a:r>
          </a:p>
          <a:p>
            <a:r>
              <a:rPr lang="en-GB" sz="1800" dirty="0">
                <a:effectLst/>
                <a:latin typeface="Times New Roman" panose="02020603050405020304" pitchFamily="18" charset="0"/>
                <a:ea typeface="Times New Roman" panose="02020603050405020304" pitchFamily="18" charset="0"/>
              </a:rPr>
              <a:t>Help university students, final year students and recent graduates with the job market and the right opportunities</a:t>
            </a: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CV &amp; LinkedIn building</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Interview preparing </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Inspired by professional platforms like </a:t>
            </a:r>
            <a:r>
              <a:rPr lang="en-GB" sz="1800"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LinkedIn</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Entrepreneurship Seminars</a:t>
            </a: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How to start a small business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Side hustles for students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Case studies similar to businesses seen on </a:t>
            </a:r>
            <a:r>
              <a:rPr lang="en-GB" sz="1800"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Dragons’ Den</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University partnerships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Online replay access (£5–£10)</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Example Financial Projection:</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40 attendees × £15 = £600 revenue </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Expenses (venue, marketing, refreshments) = £250</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Estimated profit = £350 per event</a:t>
            </a:r>
          </a:p>
          <a:p>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4 events per month = £1,400 monthly profit</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TextBox 3">
            <a:extLst>
              <a:ext uri="{FF2B5EF4-FFF2-40B4-BE49-F238E27FC236}">
                <a16:creationId xmlns:a16="http://schemas.microsoft.com/office/drawing/2014/main" id="{34A4051A-3539-8A3B-0EEC-8B49820AF427}"/>
              </a:ext>
            </a:extLst>
          </p:cNvPr>
          <p:cNvSpPr txBox="1"/>
          <p:nvPr/>
        </p:nvSpPr>
        <p:spPr>
          <a:xfrm>
            <a:off x="2852491" y="3265"/>
            <a:ext cx="3462615" cy="584775"/>
          </a:xfrm>
          <a:prstGeom prst="rect">
            <a:avLst/>
          </a:prstGeom>
          <a:noFill/>
        </p:spPr>
        <p:txBody>
          <a:bodyPr wrap="none" rtlCol="0">
            <a:spAutoFit/>
          </a:bodyPr>
          <a:lstStyle/>
          <a:p>
            <a:r>
              <a:rPr lang="en-GB" sz="3200" b="1" dirty="0"/>
              <a:t>Slide 1 - cover page</a:t>
            </a:r>
          </a:p>
        </p:txBody>
      </p:sp>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79893CA3-395A-41A8-63E8-2FA2AFC89AAC}"/>
              </a:ext>
            </a:extLst>
          </p:cNvPr>
          <p:cNvSpPr>
            <a:spLocks noGrp="1"/>
          </p:cNvSpPr>
          <p:nvPr>
            <p:ph idx="1"/>
          </p:nvPr>
        </p:nvSpPr>
        <p:spPr>
          <a:xfrm>
            <a:off x="449028" y="1825624"/>
            <a:ext cx="10904772" cy="5032375"/>
          </a:xfrm>
        </p:spPr>
        <p:txBody>
          <a:bodyPr>
            <a:normAutofit fontScale="40000" lnSpcReduction="20000"/>
          </a:bodyPr>
          <a:lstStyle/>
          <a:p>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6. Marketing Strategy</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Instagram &amp; TikTok promotion</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Student ambassadors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Collaboration with university societies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Early-bird discounts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Referral incentives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7. Competitive Advantage</a:t>
            </a: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Affordable prices for students </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Practical, not theoretical focus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Networking opportunities included</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Hybrid (in-person and online model)</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b="1" kern="1800" dirty="0">
                <a:effectLst/>
                <a:latin typeface="Times New Roman" panose="02020603050405020304" pitchFamily="18" charset="0"/>
                <a:ea typeface="Times New Roman" panose="02020603050405020304" pitchFamily="18" charset="0"/>
                <a:cs typeface="Times New Roman" panose="02020603050405020304" pitchFamily="18" charset="0"/>
              </a:rPr>
              <a:t>PESTLE Analysis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Political</a:t>
            </a: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Government support for education and employability initiatives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University partnerships encouraged in the UK</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Economic</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Students have limited budgets which means pricing must be affordable</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Demand increases during economic uncertainty (skills development)</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Social</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Growing focus on self-improvement and career readiness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High demand for networking opportunities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Technological</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Use of platforms like </a:t>
            </a:r>
            <a:r>
              <a:rPr lang="en-GB" sz="1800"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Zoom</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for webinars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Social media marketing via </a:t>
            </a:r>
            <a:r>
              <a:rPr lang="en-GB" sz="1800"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Instagram</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and TikTok</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Legal</a:t>
            </a:r>
          </a:p>
          <a:p>
            <a:endPar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2432AE78-BFF3-2E20-D96A-0021E89BBD85}"/>
              </a:ext>
            </a:extLst>
          </p:cNvPr>
          <p:cNvSpPr>
            <a:spLocks noGrp="1"/>
          </p:cNvSpPr>
          <p:nvPr>
            <p:ph idx="1"/>
          </p:nvPr>
        </p:nvSpPr>
        <p:spPr>
          <a:xfrm>
            <a:off x="198582" y="0"/>
            <a:ext cx="10993581" cy="6858000"/>
          </a:xfrm>
        </p:spPr>
        <p:txBody>
          <a:bodyPr>
            <a:normAutofit fontScale="25000" lnSpcReduction="20000"/>
          </a:bodyPr>
          <a:lstStyle/>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Must follow health &amp; safety regulations for events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Data protection laws (GDPR) for customer information</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Environmental</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Option for online events reduces carbon footprint</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Sustainable venues and digital materials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b="1" kern="1800" dirty="0">
                <a:effectLst/>
                <a:latin typeface="Times New Roman" panose="02020603050405020304" pitchFamily="18" charset="0"/>
                <a:ea typeface="Times New Roman" panose="02020603050405020304" pitchFamily="18" charset="0"/>
                <a:cs typeface="Times New Roman" panose="02020603050405020304" pitchFamily="18" charset="0"/>
              </a:rPr>
              <a:t>3. SWOT Analysis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Strengths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Low startup costs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High demand among students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Scalable business model</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Weaknesses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Reliance on ticket sales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Seasonal demand (term-time focus)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Opportunities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Expansion to multiple universities (e.g. </a:t>
            </a:r>
            <a:r>
              <a:rPr lang="en-GB" sz="1800"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Birmingham</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Corporate sponsorships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Online course creation</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Threats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Free university career services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Competition from online platforms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Low attendance risk</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b="1" kern="1800" dirty="0">
                <a:effectLst/>
                <a:latin typeface="Times New Roman" panose="02020603050405020304" pitchFamily="18" charset="0"/>
                <a:ea typeface="Times New Roman" panose="02020603050405020304" pitchFamily="18" charset="0"/>
                <a:cs typeface="Times New Roman" panose="02020603050405020304" pitchFamily="18" charset="0"/>
              </a:rPr>
              <a:t>4. Marketing Mix (4Ps)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Product</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Workshops (career, finance, personal development)</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Seminars with guest speakers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Networking events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Price</a:t>
            </a:r>
            <a:endParaRPr lang="en-GB" sz="1800" b="1" kern="100" dirty="0">
              <a:latin typeface="Aptos" panose="020B0004020202020204" pitchFamily="34" charset="0"/>
              <a:ea typeface="Times New Roman" panose="02020603050405020304" pitchFamily="18" charset="0"/>
              <a:cs typeface="Times New Roman" panose="02020603050405020304" pitchFamily="18" charset="0"/>
            </a:endParaRPr>
          </a:p>
          <a:p>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£10–£30 per ticket</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Discounts for students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Premium packages for networking</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Place</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University campuses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Co-working spaces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Online platforms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Promotion</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Social media marketing</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Student ambassadors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Email campaigns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Collaborations with societies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732064" y="0"/>
            <a:ext cx="10515600" cy="6858000"/>
          </a:xfrm>
        </p:spPr>
        <p:txBody>
          <a:bodyPr>
            <a:normAutofit/>
          </a:bodyPr>
          <a:lstStyle/>
          <a:p>
            <a:r>
              <a:rPr lang="en-GB" sz="1800" b="1" kern="1800" dirty="0">
                <a:effectLst/>
                <a:latin typeface="Times New Roman" panose="02020603050405020304" pitchFamily="18" charset="0"/>
                <a:ea typeface="Times New Roman" panose="02020603050405020304" pitchFamily="18" charset="0"/>
                <a:cs typeface="Times New Roman" panose="02020603050405020304" pitchFamily="18" charset="0"/>
              </a:rPr>
              <a:t>5. Management Team &amp; Background</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Founder (CEO)</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Business Management student</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Skills: leadership, organisation, communication</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Marketing Manager</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Background in digital marketing</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Handles social media and promotions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Operations Manager</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Experience in event planning</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Manages logistics and venues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Finance Manager</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Basic accounting knowledge</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Handles budgeting and forecasting</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b="1" kern="1800" dirty="0">
                <a:effectLst/>
                <a:latin typeface="Times New Roman" panose="02020603050405020304" pitchFamily="18" charset="0"/>
                <a:ea typeface="Times New Roman" panose="02020603050405020304" pitchFamily="18" charset="0"/>
              </a:rPr>
              <a:t>6. Organisational Chart</a:t>
            </a:r>
            <a:r>
              <a:rPr lang="en-GB" dirty="0">
                <a:effectLst/>
              </a:rPr>
              <a:t> </a:t>
            </a:r>
          </a:p>
          <a:p>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CEO (Anderson)</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Marketing Manager Anderson </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Operations Manager Anderson </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Finance Manager Anderson </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16694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p:txBody>
          <a:bodyPr/>
          <a:lstStyle/>
          <a:p>
            <a:fld id="{C3F65BB1-9206-4D7F-97F9-47DCC7DC6334}" type="slidenum">
              <a:rPr lang="en-GB" smtClean="0"/>
              <a:pPr/>
              <a:t>6</a:t>
            </a:fld>
            <a:endParaRPr lang="en-GB"/>
          </a:p>
        </p:txBody>
      </p:sp>
      <p:graphicFrame>
        <p:nvGraphicFramePr>
          <p:cNvPr id="11" name="Table 10">
            <a:extLst>
              <a:ext uri="{FF2B5EF4-FFF2-40B4-BE49-F238E27FC236}">
                <a16:creationId xmlns:a16="http://schemas.microsoft.com/office/drawing/2014/main" id="{9DDAFF03-735E-0CDB-A4B6-AF405989AF85}"/>
              </a:ext>
            </a:extLst>
          </p:cNvPr>
          <p:cNvGraphicFramePr/>
          <p:nvPr>
            <p:extLst>
              <p:ext uri="{D42A27DB-BD31-4B8C-83A1-F6EECF244321}">
                <p14:modId xmlns:p14="http://schemas.microsoft.com/office/powerpoint/2010/main" val="1581398356"/>
              </p:ext>
            </p:extLst>
          </p:nvPr>
        </p:nvGraphicFramePr>
        <p:xfrm>
          <a:off x="912052" y="136525"/>
          <a:ext cx="8128000" cy="1529528"/>
        </p:xfrm>
        <a:graphic>
          <a:graphicData uri="http://schemas.openxmlformats.org/drawingml/2006/table">
            <a:tbl>
              <a:tblPr firstRow="1" firstCol="1" bandRow="1">
                <a:tableStyleId>{5C22544A-7EE6-4342-B048-85BDC9FD1C3A}</a:tableStyleId>
              </a:tblPr>
              <a:tblGrid>
                <a:gridCol w="4064000">
                  <a:extLst>
                    <a:ext uri="{9D8B030D-6E8A-4147-A177-3AD203B41FA5}">
                      <a16:colId xmlns:a16="http://schemas.microsoft.com/office/drawing/2014/main" val="2732852896"/>
                    </a:ext>
                  </a:extLst>
                </a:gridCol>
                <a:gridCol w="4064000">
                  <a:extLst>
                    <a:ext uri="{9D8B030D-6E8A-4147-A177-3AD203B41FA5}">
                      <a16:colId xmlns:a16="http://schemas.microsoft.com/office/drawing/2014/main" val="1099394983"/>
                    </a:ext>
                  </a:extLst>
                </a:gridCol>
              </a:tblGrid>
              <a:tr h="0">
                <a:tc>
                  <a:txBody>
                    <a:bodyPr/>
                    <a:lstStyle/>
                    <a:p>
                      <a:pPr algn="ctr">
                        <a:lnSpc>
                          <a:spcPct val="115000"/>
                        </a:lnSpc>
                        <a:spcAft>
                          <a:spcPts val="800"/>
                        </a:spcAft>
                        <a:buNone/>
                      </a:pPr>
                      <a:r>
                        <a:rPr lang="en-GB" sz="1200" kern="0">
                          <a:effectLst/>
                        </a:rPr>
                        <a:t>Milestone</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15000"/>
                        </a:lnSpc>
                        <a:spcAft>
                          <a:spcPts val="800"/>
                        </a:spcAft>
                        <a:buNone/>
                      </a:pPr>
                      <a:r>
                        <a:rPr lang="en-GB" sz="1200" kern="0">
                          <a:effectLst/>
                        </a:rPr>
                        <a:t>Timeline</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859307427"/>
                  </a:ext>
                </a:extLst>
              </a:tr>
              <a:tr h="0">
                <a:tc>
                  <a:txBody>
                    <a:bodyPr/>
                    <a:lstStyle/>
                    <a:p>
                      <a:pPr>
                        <a:lnSpc>
                          <a:spcPct val="115000"/>
                        </a:lnSpc>
                        <a:spcAft>
                          <a:spcPts val="800"/>
                        </a:spcAft>
                        <a:buNone/>
                      </a:pPr>
                      <a:r>
                        <a:rPr lang="en-GB" sz="1200" kern="0">
                          <a:effectLst/>
                        </a:rPr>
                        <a:t>Business planning completed</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Month 1</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193227991"/>
                  </a:ext>
                </a:extLst>
              </a:tr>
              <a:tr h="0">
                <a:tc>
                  <a:txBody>
                    <a:bodyPr/>
                    <a:lstStyle/>
                    <a:p>
                      <a:pPr>
                        <a:lnSpc>
                          <a:spcPct val="115000"/>
                        </a:lnSpc>
                        <a:spcAft>
                          <a:spcPts val="800"/>
                        </a:spcAft>
                        <a:buNone/>
                      </a:pPr>
                      <a:r>
                        <a:rPr lang="en-GB" sz="1200" kern="0">
                          <a:effectLst/>
                        </a:rPr>
                        <a:t>First event launched</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Month 2</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334126433"/>
                  </a:ext>
                </a:extLst>
              </a:tr>
              <a:tr h="0">
                <a:tc>
                  <a:txBody>
                    <a:bodyPr/>
                    <a:lstStyle/>
                    <a:p>
                      <a:pPr>
                        <a:lnSpc>
                          <a:spcPct val="115000"/>
                        </a:lnSpc>
                        <a:spcAft>
                          <a:spcPts val="800"/>
                        </a:spcAft>
                        <a:buNone/>
                      </a:pPr>
                      <a:r>
                        <a:rPr lang="en-GB" sz="1200" kern="0">
                          <a:effectLst/>
                        </a:rPr>
                        <a:t>100+ customers reached</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Month 4</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904843160"/>
                  </a:ext>
                </a:extLst>
              </a:tr>
              <a:tr h="0">
                <a:tc>
                  <a:txBody>
                    <a:bodyPr/>
                    <a:lstStyle/>
                    <a:p>
                      <a:pPr>
                        <a:lnSpc>
                          <a:spcPct val="115000"/>
                        </a:lnSpc>
                        <a:spcAft>
                          <a:spcPts val="800"/>
                        </a:spcAft>
                        <a:buNone/>
                      </a:pPr>
                      <a:r>
                        <a:rPr lang="en-GB" sz="1200" kern="0">
                          <a:effectLst/>
                        </a:rPr>
                        <a:t>Partnerships with universities</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Month 6</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225469790"/>
                  </a:ext>
                </a:extLst>
              </a:tr>
              <a:tr h="0">
                <a:tc>
                  <a:txBody>
                    <a:bodyPr/>
                    <a:lstStyle/>
                    <a:p>
                      <a:pPr>
                        <a:lnSpc>
                          <a:spcPct val="115000"/>
                        </a:lnSpc>
                        <a:spcAft>
                          <a:spcPts val="800"/>
                        </a:spcAft>
                        <a:buNone/>
                      </a:pPr>
                      <a:r>
                        <a:rPr lang="en-GB" sz="1200" kern="0">
                          <a:effectLst/>
                        </a:rPr>
                        <a:t>Expansion to online courses</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Month 9</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248601826"/>
                  </a:ext>
                </a:extLst>
              </a:tr>
              <a:tr h="0">
                <a:tc>
                  <a:txBody>
                    <a:bodyPr/>
                    <a:lstStyle/>
                    <a:p>
                      <a:pPr>
                        <a:lnSpc>
                          <a:spcPct val="115000"/>
                        </a:lnSpc>
                        <a:spcAft>
                          <a:spcPts val="800"/>
                        </a:spcAft>
                        <a:buNone/>
                      </a:pPr>
                      <a:r>
                        <a:rPr lang="en-GB" sz="1200" kern="0">
                          <a:effectLst/>
                        </a:rPr>
                        <a:t>Break-even achieved</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dirty="0">
                          <a:effectLst/>
                        </a:rPr>
                        <a:t>Month 12</a:t>
                      </a:r>
                      <a:endParaRPr lang="en-GB" sz="12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644806186"/>
                  </a:ext>
                </a:extLst>
              </a:tr>
            </a:tbl>
          </a:graphicData>
        </a:graphic>
      </p:graphicFrame>
      <p:sp>
        <p:nvSpPr>
          <p:cNvPr id="13" name="TextBox 12">
            <a:extLst>
              <a:ext uri="{FF2B5EF4-FFF2-40B4-BE49-F238E27FC236}">
                <a16:creationId xmlns:a16="http://schemas.microsoft.com/office/drawing/2014/main" id="{FF759FBA-E18A-D0DA-7128-31C5EC364EBE}"/>
              </a:ext>
            </a:extLst>
          </p:cNvPr>
          <p:cNvSpPr txBox="1"/>
          <p:nvPr/>
        </p:nvSpPr>
        <p:spPr>
          <a:xfrm>
            <a:off x="912052" y="1857951"/>
            <a:ext cx="9602542" cy="4680961"/>
          </a:xfrm>
          <a:prstGeom prst="rect">
            <a:avLst/>
          </a:prstGeom>
          <a:noFill/>
        </p:spPr>
        <p:txBody>
          <a:bodyPr wrap="square">
            <a:spAutoFit/>
          </a:bodyPr>
          <a:lstStyle/>
          <a:p>
            <a:pPr>
              <a:lnSpc>
                <a:spcPct val="115000"/>
              </a:lnSpc>
              <a:spcAft>
                <a:spcPts val="800"/>
              </a:spcAft>
              <a:buNone/>
            </a:pPr>
            <a:r>
              <a:rPr lang="en-GB" sz="3600" b="1" kern="1800" dirty="0">
                <a:effectLst/>
                <a:latin typeface="Times New Roman" panose="02020603050405020304" pitchFamily="18" charset="0"/>
                <a:ea typeface="Times New Roman" panose="02020603050405020304" pitchFamily="18" charset="0"/>
                <a:cs typeface="Times New Roman" panose="02020603050405020304" pitchFamily="18" charset="0"/>
              </a:rPr>
              <a:t>Financial Plan (1 Year)</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GB" sz="2800" b="1" kern="0" dirty="0">
                <a:effectLst/>
                <a:latin typeface="Times New Roman" panose="02020603050405020304" pitchFamily="18" charset="0"/>
                <a:ea typeface="Times New Roman" panose="02020603050405020304" pitchFamily="18" charset="0"/>
                <a:cs typeface="Times New Roman" panose="02020603050405020304" pitchFamily="18" charset="0"/>
              </a:rPr>
              <a:t>Revenue Assumption</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800"/>
              </a:spcAft>
              <a:buSzPts val="1000"/>
              <a:buFont typeface="Symbol" pitchFamily="2"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4 events per month</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800"/>
              </a:spcAft>
              <a:buSzPts val="1000"/>
              <a:buFont typeface="Symbol" pitchFamily="2"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40 attendees per event</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800"/>
              </a:spcAft>
              <a:buSzPts val="1000"/>
              <a:buFont typeface="Symbol" pitchFamily="2"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£15 average ticket</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Monthly Revenue = £2,400</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Yearly Revenue = £28,800</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Total Costs = £15,000</a:t>
            </a:r>
          </a:p>
          <a:p>
            <a:pPr>
              <a:lnSpc>
                <a:spcPct val="115000"/>
              </a:lnSpc>
              <a:spcAft>
                <a:spcPts val="800"/>
              </a:spcAft>
              <a:buNone/>
            </a:pPr>
            <a:endPar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15000"/>
              </a:lnSpc>
              <a:spcAft>
                <a:spcPts val="800"/>
              </a:spcAft>
              <a:buNone/>
            </a:pP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graphicFrame>
        <p:nvGraphicFramePr>
          <p:cNvPr id="15" name="Table 14">
            <a:extLst>
              <a:ext uri="{FF2B5EF4-FFF2-40B4-BE49-F238E27FC236}">
                <a16:creationId xmlns:a16="http://schemas.microsoft.com/office/drawing/2014/main" id="{93CE53EC-5D3F-2761-EE18-E76AA9829547}"/>
              </a:ext>
            </a:extLst>
          </p:cNvPr>
          <p:cNvGraphicFramePr/>
          <p:nvPr>
            <p:extLst>
              <p:ext uri="{D42A27DB-BD31-4B8C-83A1-F6EECF244321}">
                <p14:modId xmlns:p14="http://schemas.microsoft.com/office/powerpoint/2010/main" val="2501025365"/>
              </p:ext>
            </p:extLst>
          </p:nvPr>
        </p:nvGraphicFramePr>
        <p:xfrm>
          <a:off x="1805420" y="5256747"/>
          <a:ext cx="8128000" cy="1394852"/>
        </p:xfrm>
        <a:graphic>
          <a:graphicData uri="http://schemas.openxmlformats.org/drawingml/2006/table">
            <a:tbl>
              <a:tblPr firstRow="1" firstCol="1" bandRow="1">
                <a:tableStyleId>{5C22544A-7EE6-4342-B048-85BDC9FD1C3A}</a:tableStyleId>
              </a:tblPr>
              <a:tblGrid>
                <a:gridCol w="2032000">
                  <a:extLst>
                    <a:ext uri="{9D8B030D-6E8A-4147-A177-3AD203B41FA5}">
                      <a16:colId xmlns:a16="http://schemas.microsoft.com/office/drawing/2014/main" val="2748456045"/>
                    </a:ext>
                  </a:extLst>
                </a:gridCol>
                <a:gridCol w="2032000">
                  <a:extLst>
                    <a:ext uri="{9D8B030D-6E8A-4147-A177-3AD203B41FA5}">
                      <a16:colId xmlns:a16="http://schemas.microsoft.com/office/drawing/2014/main" val="796394858"/>
                    </a:ext>
                  </a:extLst>
                </a:gridCol>
                <a:gridCol w="2032000">
                  <a:extLst>
                    <a:ext uri="{9D8B030D-6E8A-4147-A177-3AD203B41FA5}">
                      <a16:colId xmlns:a16="http://schemas.microsoft.com/office/drawing/2014/main" val="3414470067"/>
                    </a:ext>
                  </a:extLst>
                </a:gridCol>
                <a:gridCol w="2032000">
                  <a:extLst>
                    <a:ext uri="{9D8B030D-6E8A-4147-A177-3AD203B41FA5}">
                      <a16:colId xmlns:a16="http://schemas.microsoft.com/office/drawing/2014/main" val="3633913032"/>
                    </a:ext>
                  </a:extLst>
                </a:gridCol>
              </a:tblGrid>
              <a:tr h="348713">
                <a:tc>
                  <a:txBody>
                    <a:bodyPr/>
                    <a:lstStyle/>
                    <a:p>
                      <a:pPr algn="ctr">
                        <a:lnSpc>
                          <a:spcPct val="115000"/>
                        </a:lnSpc>
                        <a:spcAft>
                          <a:spcPts val="800"/>
                        </a:spcAft>
                        <a:buNone/>
                      </a:pPr>
                      <a:r>
                        <a:rPr lang="en-GB" sz="1200" kern="0">
                          <a:effectLst/>
                        </a:rPr>
                        <a:t>Month</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15000"/>
                        </a:lnSpc>
                        <a:spcAft>
                          <a:spcPts val="800"/>
                        </a:spcAft>
                        <a:buNone/>
                      </a:pPr>
                      <a:r>
                        <a:rPr lang="en-GB" sz="1200" kern="0">
                          <a:effectLst/>
                        </a:rPr>
                        <a:t>Inflow (£)</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15000"/>
                        </a:lnSpc>
                        <a:spcAft>
                          <a:spcPts val="800"/>
                        </a:spcAft>
                        <a:buNone/>
                      </a:pPr>
                      <a:r>
                        <a:rPr lang="en-GB" sz="1200" kern="0" dirty="0">
                          <a:effectLst/>
                        </a:rPr>
                        <a:t>Outflow (£)</a:t>
                      </a:r>
                      <a:endParaRPr lang="en-GB" sz="12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15000"/>
                        </a:lnSpc>
                        <a:spcAft>
                          <a:spcPts val="800"/>
                        </a:spcAft>
                        <a:buNone/>
                      </a:pPr>
                      <a:r>
                        <a:rPr lang="en-GB" sz="1200" kern="0">
                          <a:effectLst/>
                        </a:rPr>
                        <a:t>Net (£)</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243974750"/>
                  </a:ext>
                </a:extLst>
              </a:tr>
              <a:tr h="348713">
                <a:tc>
                  <a:txBody>
                    <a:bodyPr/>
                    <a:lstStyle/>
                    <a:p>
                      <a:pPr>
                        <a:lnSpc>
                          <a:spcPct val="115000"/>
                        </a:lnSpc>
                        <a:spcAft>
                          <a:spcPts val="800"/>
                        </a:spcAft>
                        <a:buNone/>
                      </a:pPr>
                      <a:r>
                        <a:rPr lang="en-GB" sz="1200" kern="0">
                          <a:effectLst/>
                        </a:rPr>
                        <a:t>Jan</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2,400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dirty="0">
                          <a:effectLst/>
                        </a:rPr>
                        <a:t>1,200</a:t>
                      </a:r>
                      <a:endParaRPr lang="en-GB" sz="12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dirty="0">
                          <a:effectLst/>
                        </a:rPr>
                        <a:t>+1,200</a:t>
                      </a:r>
                      <a:endParaRPr lang="en-GB" sz="12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849478509"/>
                  </a:ext>
                </a:extLst>
              </a:tr>
              <a:tr h="348713">
                <a:tc>
                  <a:txBody>
                    <a:bodyPr/>
                    <a:lstStyle/>
                    <a:p>
                      <a:pPr>
                        <a:lnSpc>
                          <a:spcPct val="115000"/>
                        </a:lnSpc>
                        <a:spcAft>
                          <a:spcPts val="800"/>
                        </a:spcAft>
                        <a:buNone/>
                      </a:pPr>
                      <a:r>
                        <a:rPr lang="en-GB" sz="1200" kern="0">
                          <a:effectLst/>
                        </a:rPr>
                        <a:t>Feb</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dirty="0">
                          <a:effectLst/>
                        </a:rPr>
                        <a:t>2,400</a:t>
                      </a:r>
                      <a:endParaRPr lang="en-GB" sz="12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dirty="0">
                          <a:effectLst/>
                        </a:rPr>
                        <a:t>1,200</a:t>
                      </a:r>
                      <a:endParaRPr lang="en-GB" sz="12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+1,200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5733473"/>
                  </a:ext>
                </a:extLst>
              </a:tr>
              <a:tr h="348713">
                <a:tc>
                  <a:txBody>
                    <a:bodyPr/>
                    <a:lstStyle/>
                    <a:p>
                      <a:pPr>
                        <a:lnSpc>
                          <a:spcPct val="115000"/>
                        </a:lnSpc>
                        <a:spcAft>
                          <a:spcPts val="800"/>
                        </a:spcAft>
                        <a:buNone/>
                      </a:pPr>
                      <a:r>
                        <a:rPr lang="en-GB" sz="1200" kern="0">
                          <a:effectLst/>
                        </a:rPr>
                        <a:t>Mar</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2,400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1,300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dirty="0">
                          <a:effectLst/>
                        </a:rPr>
                        <a:t>+1,100</a:t>
                      </a:r>
                      <a:endParaRPr lang="en-GB" sz="12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145976458"/>
                  </a:ext>
                </a:extLst>
              </a:tr>
            </a:tbl>
          </a:graphicData>
        </a:graphic>
      </p:graphicFrame>
    </p:spTree>
    <p:extLst>
      <p:ext uri="{BB962C8B-B14F-4D97-AF65-F5344CB8AC3E}">
        <p14:creationId xmlns:p14="http://schemas.microsoft.com/office/powerpoint/2010/main" val="3648504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072B6E8-4A10-965F-ADDB-3AF2C5DE1DE2}"/>
              </a:ext>
            </a:extLst>
          </p:cNvPr>
          <p:cNvSpPr txBox="1"/>
          <p:nvPr/>
        </p:nvSpPr>
        <p:spPr>
          <a:xfrm>
            <a:off x="278655" y="137772"/>
            <a:ext cx="11792509" cy="7325788"/>
          </a:xfrm>
          <a:prstGeom prst="rect">
            <a:avLst/>
          </a:prstGeom>
          <a:noFill/>
        </p:spPr>
        <p:txBody>
          <a:bodyPr wrap="square">
            <a:spAutoFit/>
          </a:bodyPr>
          <a:lstStyle/>
          <a:p>
            <a:pPr>
              <a:lnSpc>
                <a:spcPct val="115000"/>
              </a:lnSpc>
              <a:spcAft>
                <a:spcPts val="800"/>
              </a:spcAft>
              <a:buNone/>
            </a:pPr>
            <a:r>
              <a:rPr lang="en-GB" sz="2800" b="1" kern="0" dirty="0">
                <a:effectLst/>
                <a:latin typeface="Times New Roman" panose="02020603050405020304" pitchFamily="18" charset="0"/>
                <a:ea typeface="Times New Roman" panose="02020603050405020304" pitchFamily="18" charset="0"/>
                <a:cs typeface="Times New Roman" panose="02020603050405020304" pitchFamily="18" charset="0"/>
              </a:rPr>
              <a:t>Estimated Profit</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£28,800 – £15,000 = £13,800 profit/year</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GB" sz="3600" b="1" kern="1800" dirty="0">
                <a:effectLst/>
                <a:latin typeface="Times New Roman" panose="02020603050405020304" pitchFamily="18" charset="0"/>
                <a:ea typeface="Times New Roman" panose="02020603050405020304" pitchFamily="18" charset="0"/>
                <a:cs typeface="Times New Roman" panose="02020603050405020304" pitchFamily="18" charset="0"/>
              </a:rPr>
              <a:t>Sources of Finance</a:t>
            </a: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Personal savings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Family/friends investment</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University funding support</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Small business grants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Sponsorship deals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160 customers/month</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Growth of 10–15% every 3 months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Online events increase reach</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b="1" kern="1800" dirty="0">
                <a:effectLst/>
                <a:latin typeface="Times New Roman" panose="02020603050405020304" pitchFamily="18" charset="0"/>
                <a:ea typeface="Times New Roman" panose="02020603050405020304" pitchFamily="18" charset="0"/>
                <a:cs typeface="Times New Roman" panose="02020603050405020304" pitchFamily="18" charset="0"/>
              </a:rPr>
              <a:t>Cost of Production Forecast</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Venue: £50–£200 per event</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Marketing: £50–£100</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Speaker fees: £50–£150</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Average cost/event ≈ £250–£400</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b="1" kern="1800" dirty="0">
                <a:effectLst/>
                <a:latin typeface="Times New Roman" panose="02020603050405020304" pitchFamily="18" charset="0"/>
                <a:ea typeface="Times New Roman" panose="02020603050405020304" pitchFamily="18" charset="0"/>
                <a:cs typeface="Times New Roman" panose="02020603050405020304" pitchFamily="18" charset="0"/>
              </a:rPr>
              <a:t>Break-Even Analysis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Break-even point:</a:t>
            </a:r>
          </a:p>
          <a:p>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endParaRPr lang="en-GB" sz="3600" b="1" kern="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15000"/>
              </a:lnSpc>
              <a:spcAft>
                <a:spcPts val="800"/>
              </a:spcAft>
              <a:buNone/>
            </a:pP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242466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0C11121-EA51-A3B0-EE6C-A6CFA573BCA4}"/>
              </a:ext>
            </a:extLst>
          </p:cNvPr>
          <p:cNvSpPr txBox="1"/>
          <p:nvPr/>
        </p:nvSpPr>
        <p:spPr>
          <a:xfrm>
            <a:off x="290985" y="530194"/>
            <a:ext cx="10954063" cy="8359404"/>
          </a:xfrm>
          <a:prstGeom prst="rect">
            <a:avLst/>
          </a:prstGeom>
          <a:noFill/>
        </p:spPr>
        <p:txBody>
          <a:bodyPr wrap="square">
            <a:spAutoFit/>
          </a:bodyPr>
          <a:lstStyle/>
          <a:p>
            <a:pPr>
              <a:lnSpc>
                <a:spcPct val="115000"/>
              </a:lnSpc>
              <a:spcAft>
                <a:spcPts val="800"/>
              </a:spcAft>
              <a:buNone/>
            </a:pPr>
            <a:r>
              <a:rPr lang="en-GB" sz="3600" b="1" kern="1800" dirty="0">
                <a:effectLst/>
                <a:latin typeface="Times New Roman" panose="02020603050405020304" pitchFamily="18" charset="0"/>
                <a:ea typeface="Times New Roman" panose="02020603050405020304" pitchFamily="18" charset="0"/>
                <a:cs typeface="Times New Roman" panose="02020603050405020304" pitchFamily="18" charset="0"/>
              </a:rPr>
              <a:t>Operations &amp; Management Plan</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800"/>
              </a:spcAft>
              <a:buSzPts val="1000"/>
              <a:buFont typeface="Symbol" pitchFamily="2"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Monthly event planning schedule</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800"/>
              </a:spcAft>
              <a:buSzPts val="1000"/>
              <a:buFont typeface="Symbol" pitchFamily="2"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Booking venues in advance</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800"/>
              </a:spcAft>
              <a:buSzPts val="1000"/>
              <a:buFont typeface="Symbol" pitchFamily="2"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Coordinating speakers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800"/>
              </a:spcAft>
              <a:buSzPts val="1000"/>
              <a:buFont typeface="Symbol" pitchFamily="2"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Managing ticket sales</a:t>
            </a:r>
          </a:p>
          <a:p>
            <a:r>
              <a:rPr lang="en-GB" sz="1800" b="1" kern="1800" dirty="0">
                <a:effectLst/>
                <a:latin typeface="Times New Roman" panose="02020603050405020304" pitchFamily="18" charset="0"/>
                <a:ea typeface="Times New Roman" panose="02020603050405020304" pitchFamily="18" charset="0"/>
                <a:cs typeface="Times New Roman" panose="02020603050405020304" pitchFamily="18" charset="0"/>
              </a:rPr>
              <a:t>Production of Goods &amp; Services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Service-based business: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Planning workshops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Delivering sessions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Providing networking opportunities</a:t>
            </a:r>
          </a:p>
          <a:p>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Service-based business: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Planning workshops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Delivering sessions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Providing networking opportunities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b="1" kern="1800" dirty="0">
                <a:effectLst/>
                <a:latin typeface="Times New Roman" panose="02020603050405020304" pitchFamily="18" charset="0"/>
                <a:ea typeface="Times New Roman" panose="02020603050405020304" pitchFamily="18" charset="0"/>
                <a:cs typeface="Times New Roman" panose="02020603050405020304" pitchFamily="18" charset="0"/>
              </a:rPr>
              <a:t>Technology Plan</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Ticket platforms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Eventbrite</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Online sessions via </a:t>
            </a:r>
            <a:r>
              <a:rPr lang="en-GB" sz="1800"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Zoom</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Marketing via social media</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CRM tools for customer management</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b="1" kern="1800" dirty="0">
                <a:effectLst/>
                <a:latin typeface="Times New Roman" panose="02020603050405020304" pitchFamily="18" charset="0"/>
                <a:ea typeface="Times New Roman" panose="02020603050405020304" pitchFamily="18" charset="0"/>
                <a:cs typeface="Times New Roman" panose="02020603050405020304" pitchFamily="18" charset="0"/>
              </a:rPr>
              <a:t>Human Resource Plan</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Small team (3–5 people)</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Part-time student staff</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Guest speakers hired per event</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endPar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lvl="0"/>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800"/>
              </a:spcAft>
              <a:buSzPts val="1000"/>
              <a:buFont typeface="Symbol" pitchFamily="2" charset="2"/>
              <a:buChar char=""/>
              <a:tabLst>
                <a:tab pos="457200" algn="l"/>
              </a:tabLst>
            </a:pP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81281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D6F54843-0032-7857-848E-062383A4D4F0}"/>
              </a:ext>
            </a:extLst>
          </p:cNvPr>
          <p:cNvSpPr txBox="1"/>
          <p:nvPr/>
        </p:nvSpPr>
        <p:spPr>
          <a:xfrm>
            <a:off x="542949" y="0"/>
            <a:ext cx="6098514" cy="8013669"/>
          </a:xfrm>
          <a:prstGeom prst="rect">
            <a:avLst/>
          </a:prstGeom>
          <a:noFill/>
        </p:spPr>
        <p:txBody>
          <a:bodyPr wrap="square">
            <a:spAutoFit/>
          </a:bodyPr>
          <a:lstStyle/>
          <a:p>
            <a:pPr>
              <a:lnSpc>
                <a:spcPct val="115000"/>
              </a:lnSpc>
              <a:spcAft>
                <a:spcPts val="800"/>
              </a:spcAft>
              <a:buNone/>
            </a:pPr>
            <a:r>
              <a:rPr lang="en-GB" sz="3600" b="1" kern="1800" dirty="0">
                <a:effectLst/>
                <a:latin typeface="Times New Roman" panose="02020603050405020304" pitchFamily="18" charset="0"/>
                <a:ea typeface="Times New Roman" panose="02020603050405020304" pitchFamily="18" charset="0"/>
                <a:cs typeface="Times New Roman" panose="02020603050405020304" pitchFamily="18" charset="0"/>
              </a:rPr>
              <a:t>Technology Plan</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800"/>
              </a:spcAft>
              <a:buSzPts val="1000"/>
              <a:buFont typeface="Symbol" pitchFamily="2"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Ticket platforms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Eventbrite</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800"/>
              </a:spcAft>
              <a:buSzPts val="1000"/>
              <a:buFont typeface="Symbol" pitchFamily="2"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Online sessions via </a:t>
            </a:r>
            <a:r>
              <a:rPr lang="en-GB" sz="1800"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Zoom</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800"/>
              </a:spcAft>
              <a:buSzPts val="1000"/>
              <a:buFont typeface="Symbol" pitchFamily="2"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Marketing via social media</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800"/>
              </a:spcAft>
              <a:buSzPts val="1000"/>
              <a:buFont typeface="Symbol" pitchFamily="2"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CRM tools for customer management</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GB" sz="3600" b="1" kern="1800" dirty="0">
                <a:effectLst/>
                <a:latin typeface="Times New Roman" panose="02020603050405020304" pitchFamily="18" charset="0"/>
                <a:ea typeface="Times New Roman" panose="02020603050405020304" pitchFamily="18" charset="0"/>
                <a:cs typeface="Times New Roman" panose="02020603050405020304" pitchFamily="18" charset="0"/>
              </a:rPr>
              <a:t>Human Resource Plan</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800"/>
              </a:spcAft>
              <a:buSzPts val="1000"/>
              <a:buFont typeface="Symbol" pitchFamily="2"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Small team (3–5 people)</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800"/>
              </a:spcAft>
              <a:buSzPts val="1000"/>
              <a:buFont typeface="Symbol" pitchFamily="2"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Part-time student staff</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800"/>
              </a:spcAft>
              <a:buSzPts val="1000"/>
              <a:buFont typeface="Symbol" pitchFamily="2"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Guest speakers hired per event</a:t>
            </a:r>
          </a:p>
          <a:p>
            <a:r>
              <a:rPr lang="en-GB" sz="1800" b="1" kern="1800" dirty="0">
                <a:effectLst/>
                <a:latin typeface="Times New Roman" panose="02020603050405020304" pitchFamily="18" charset="0"/>
                <a:ea typeface="Times New Roman" panose="02020603050405020304" pitchFamily="18" charset="0"/>
                <a:cs typeface="Times New Roman" panose="02020603050405020304" pitchFamily="18" charset="0"/>
              </a:rPr>
              <a:t>Expansion Plan</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Expand to multiple UK cities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Launch online courses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Partner with companies</a:t>
            </a:r>
          </a:p>
          <a:p>
            <a:pPr lvl="0"/>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Franchise model in future</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b="1" kern="1800" dirty="0">
                <a:effectLst/>
                <a:latin typeface="Times New Roman" panose="02020603050405020304" pitchFamily="18" charset="0"/>
                <a:ea typeface="Times New Roman" panose="02020603050405020304" pitchFamily="18" charset="0"/>
                <a:cs typeface="Times New Roman" panose="02020603050405020304" pitchFamily="18" charset="0"/>
              </a:rPr>
              <a:t>Reference List </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r>
              <a:rPr lang="en-GB" sz="1800" u="sng" dirty="0">
                <a:solidFill>
                  <a:srgbClr val="0000FF"/>
                </a:solidFill>
                <a:effectLst/>
                <a:latin typeface="Times New Roman" panose="02020603050405020304" pitchFamily="18" charset="0"/>
                <a:ea typeface="Times New Roman" panose="02020603050405020304" pitchFamily="18" charset="0"/>
                <a:hlinkClick r:id="rId4"/>
              </a:rPr>
              <a:t>LinkedIn</a:t>
            </a:r>
            <a:r>
              <a:rPr lang="en-GB" sz="1800" dirty="0">
                <a:effectLst/>
                <a:latin typeface="Times New Roman" panose="02020603050405020304" pitchFamily="18" charset="0"/>
                <a:ea typeface="Times New Roman" panose="02020603050405020304" pitchFamily="18" charset="0"/>
              </a:rPr>
              <a:t> (2026) Career Development Trends</a:t>
            </a:r>
          </a:p>
          <a:p>
            <a:pPr lvl="0"/>
            <a:r>
              <a:rPr lang="en-GB" sz="1800" u="sng" dirty="0">
                <a:solidFill>
                  <a:srgbClr val="0000FF"/>
                </a:solidFill>
                <a:effectLst/>
                <a:latin typeface="Times New Roman" panose="02020603050405020304" pitchFamily="18" charset="0"/>
                <a:ea typeface="Times New Roman" panose="02020603050405020304" pitchFamily="18" charset="0"/>
                <a:hlinkClick r:id="rId5"/>
              </a:rPr>
              <a:t>Zoom</a:t>
            </a:r>
            <a:r>
              <a:rPr lang="en-GB" sz="1800" dirty="0">
                <a:effectLst/>
                <a:latin typeface="Times New Roman" panose="02020603050405020304" pitchFamily="18" charset="0"/>
                <a:ea typeface="Times New Roman" panose="02020603050405020304" pitchFamily="18" charset="0"/>
              </a:rPr>
              <a:t> (2026) Remote Learning Tools</a:t>
            </a:r>
          </a:p>
          <a:p>
            <a:pPr lvl="0"/>
            <a:r>
              <a:rPr lang="en-GB" sz="1800" dirty="0">
                <a:effectLst/>
                <a:latin typeface="Times New Roman" panose="02020603050405020304" pitchFamily="18" charset="0"/>
                <a:ea typeface="Times New Roman" panose="02020603050405020304" pitchFamily="18" charset="0"/>
              </a:rPr>
              <a:t>UK Government (2026) Business Start-Up Guidelines</a:t>
            </a:r>
          </a:p>
          <a:p>
            <a:pPr lvl="0"/>
            <a:r>
              <a:rPr lang="en-GB" sz="1800" dirty="0" err="1">
                <a:effectLst/>
                <a:latin typeface="Times New Roman" panose="02020603050405020304" pitchFamily="18" charset="0"/>
                <a:ea typeface="Times New Roman" panose="02020603050405020304" pitchFamily="18" charset="0"/>
              </a:rPr>
              <a:t>Statista</a:t>
            </a:r>
            <a:r>
              <a:rPr lang="en-GB" sz="1800" dirty="0">
                <a:effectLst/>
                <a:latin typeface="Times New Roman" panose="02020603050405020304" pitchFamily="18" charset="0"/>
                <a:ea typeface="Times New Roman" panose="02020603050405020304" pitchFamily="18" charset="0"/>
              </a:rPr>
              <a:t> (2026) Student Market Trends</a:t>
            </a:r>
          </a:p>
          <a:p>
            <a:pPr marL="342900" lvl="0" indent="-342900">
              <a:lnSpc>
                <a:spcPct val="115000"/>
              </a:lnSpc>
              <a:spcAft>
                <a:spcPts val="800"/>
              </a:spcAft>
              <a:buSzPts val="1000"/>
              <a:buFont typeface="Symbol" pitchFamily="2" charset="2"/>
              <a:buChar char=""/>
              <a:tabLst>
                <a:tab pos="457200" algn="l"/>
              </a:tabLst>
            </a:pPr>
            <a:endPar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15000"/>
              </a:lnSpc>
              <a:spcAft>
                <a:spcPts val="800"/>
              </a:spcAft>
              <a:buSzPts val="1000"/>
              <a:buFont typeface="Symbol" pitchFamily="2" charset="2"/>
              <a:buChar char=""/>
              <a:tabLst>
                <a:tab pos="457200" algn="l"/>
              </a:tabLst>
            </a:pP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783033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25" name="Group 24">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26" name="Freeform: Shape 25">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3" name="TextBox 2">
            <a:extLst>
              <a:ext uri="{FF2B5EF4-FFF2-40B4-BE49-F238E27FC236}">
                <a16:creationId xmlns:a16="http://schemas.microsoft.com/office/drawing/2014/main" id="{B913F648-8007-77B7-4B7A-93D2BF2BEC2F}"/>
              </a:ext>
            </a:extLst>
          </p:cNvPr>
          <p:cNvSpPr txBox="1"/>
          <p:nvPr/>
        </p:nvSpPr>
        <p:spPr>
          <a:xfrm>
            <a:off x="146379" y="329111"/>
            <a:ext cx="6097232" cy="3763274"/>
          </a:xfrm>
          <a:prstGeom prst="rect">
            <a:avLst/>
          </a:prstGeom>
          <a:noFill/>
        </p:spPr>
        <p:txBody>
          <a:bodyPr wrap="square">
            <a:spAutoFit/>
          </a:bodyPr>
          <a:lstStyle/>
          <a:p>
            <a:pPr marL="342900" lvl="0" indent="-342900">
              <a:buSzPts val="1000"/>
              <a:buFont typeface="Symbol" pitchFamily="2" charset="2"/>
              <a:buChar char=""/>
              <a:tabLst>
                <a:tab pos="457200" algn="l"/>
              </a:tabLst>
            </a:pPr>
            <a:r>
              <a:rPr lang="en-GB" sz="1800" dirty="0" err="1">
                <a:effectLst/>
                <a:latin typeface="Times New Roman" panose="02020603050405020304" pitchFamily="18" charset="0"/>
                <a:ea typeface="Times New Roman" panose="02020603050405020304" pitchFamily="18" charset="0"/>
              </a:rPr>
              <a:t>Statista</a:t>
            </a:r>
            <a:r>
              <a:rPr lang="en-GB" sz="1800" dirty="0">
                <a:effectLst/>
                <a:latin typeface="Times New Roman" panose="02020603050405020304" pitchFamily="18" charset="0"/>
                <a:ea typeface="Times New Roman" panose="02020603050405020304" pitchFamily="18" charset="0"/>
              </a:rPr>
              <a:t> (2026) Student Market Trends</a:t>
            </a:r>
          </a:p>
          <a:p>
            <a:pPr>
              <a:lnSpc>
                <a:spcPct val="115000"/>
              </a:lnSpc>
              <a:spcAft>
                <a:spcPts val="800"/>
              </a:spcAft>
              <a:buNone/>
            </a:pPr>
            <a:r>
              <a:rPr lang="en-GB" sz="2800" b="1" kern="0" dirty="0">
                <a:effectLst/>
                <a:latin typeface="Times New Roman" panose="02020603050405020304" pitchFamily="18" charset="0"/>
                <a:ea typeface="Times New Roman" panose="02020603050405020304" pitchFamily="18" charset="0"/>
                <a:cs typeface="Times New Roman" panose="02020603050405020304" pitchFamily="18" charset="0"/>
              </a:rPr>
              <a:t>Conclusion</a:t>
            </a:r>
          </a:p>
          <a:p>
            <a:r>
              <a:rPr lang="en-GB" sz="1800" dirty="0">
                <a:effectLst/>
                <a:latin typeface="Times New Roman" panose="02020603050405020304" pitchFamily="18" charset="0"/>
                <a:ea typeface="Times New Roman" panose="02020603050405020304" pitchFamily="18" charset="0"/>
              </a:rPr>
              <a:t>ElevateU presents a viable and scalable business opportunity that addresses a clear gap in the student market. By providing practical, affordable workshops and seminars, the business can enhance students’ skills and improve their career prospects. With strong financial potential, low startup costs, and opportunities for growth, ElevateU is well-positioned for success.</a:t>
            </a:r>
          </a:p>
          <a:p>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32727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BED89189-FB6E-F6A5-FE8F-2CDDE5D6F9C0}"/>
              </a:ext>
            </a:extLst>
          </p:cNvPr>
          <p:cNvGraphicFramePr>
            <a:graphicFrameLocks noGrp="1"/>
          </p:cNvGraphicFramePr>
          <p:nvPr>
            <p:extLst>
              <p:ext uri="{D42A27DB-BD31-4B8C-83A1-F6EECF244321}">
                <p14:modId xmlns:p14="http://schemas.microsoft.com/office/powerpoint/2010/main" val="1420079107"/>
              </p:ext>
            </p:extLst>
          </p:nvPr>
        </p:nvGraphicFramePr>
        <p:xfrm>
          <a:off x="750302" y="810693"/>
          <a:ext cx="10421895" cy="3871518"/>
        </p:xfrm>
        <a:graphic>
          <a:graphicData uri="http://schemas.openxmlformats.org/drawingml/2006/table">
            <a:tbl>
              <a:tblPr/>
              <a:tblGrid>
                <a:gridCol w="2045531">
                  <a:extLst>
                    <a:ext uri="{9D8B030D-6E8A-4147-A177-3AD203B41FA5}">
                      <a16:colId xmlns:a16="http://schemas.microsoft.com/office/drawing/2014/main" val="2231490072"/>
                    </a:ext>
                  </a:extLst>
                </a:gridCol>
                <a:gridCol w="1396732">
                  <a:extLst>
                    <a:ext uri="{9D8B030D-6E8A-4147-A177-3AD203B41FA5}">
                      <a16:colId xmlns:a16="http://schemas.microsoft.com/office/drawing/2014/main" val="188148330"/>
                    </a:ext>
                  </a:extLst>
                </a:gridCol>
                <a:gridCol w="1396732">
                  <a:extLst>
                    <a:ext uri="{9D8B030D-6E8A-4147-A177-3AD203B41FA5}">
                      <a16:colId xmlns:a16="http://schemas.microsoft.com/office/drawing/2014/main" val="2562362153"/>
                    </a:ext>
                  </a:extLst>
                </a:gridCol>
                <a:gridCol w="1396732">
                  <a:extLst>
                    <a:ext uri="{9D8B030D-6E8A-4147-A177-3AD203B41FA5}">
                      <a16:colId xmlns:a16="http://schemas.microsoft.com/office/drawing/2014/main" val="2352855495"/>
                    </a:ext>
                  </a:extLst>
                </a:gridCol>
                <a:gridCol w="1394718">
                  <a:extLst>
                    <a:ext uri="{9D8B030D-6E8A-4147-A177-3AD203B41FA5}">
                      <a16:colId xmlns:a16="http://schemas.microsoft.com/office/drawing/2014/main" val="1421131222"/>
                    </a:ext>
                  </a:extLst>
                </a:gridCol>
                <a:gridCol w="1394718">
                  <a:extLst>
                    <a:ext uri="{9D8B030D-6E8A-4147-A177-3AD203B41FA5}">
                      <a16:colId xmlns:a16="http://schemas.microsoft.com/office/drawing/2014/main" val="1789028460"/>
                    </a:ext>
                  </a:extLst>
                </a:gridCol>
                <a:gridCol w="1396732">
                  <a:extLst>
                    <a:ext uri="{9D8B030D-6E8A-4147-A177-3AD203B41FA5}">
                      <a16:colId xmlns:a16="http://schemas.microsoft.com/office/drawing/2014/main" val="2007591605"/>
                    </a:ext>
                  </a:extLst>
                </a:gridCol>
              </a:tblGrid>
              <a:tr h="561433">
                <a:tc>
                  <a:txBody>
                    <a:bodyPr/>
                    <a:lstStyle/>
                    <a:p>
                      <a:pPr algn="l" fontAlgn="b">
                        <a:spcBef>
                          <a:spcPts val="0"/>
                        </a:spcBef>
                        <a:spcAft>
                          <a:spcPts val="0"/>
                        </a:spcAft>
                      </a:pPr>
                      <a:endParaRPr lang="en-GB" sz="2300" b="0" i="0" u="none" strike="noStrike">
                        <a:effectLst/>
                        <a:latin typeface="Arial" panose="020B0604020202020204" pitchFamily="34" charset="0"/>
                      </a:endParaRPr>
                    </a:p>
                  </a:txBody>
                  <a:tcPr marL="12089" marR="12089" marT="12089"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Jan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Feb</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Mar</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Apr</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May</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Jun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extLst>
                  <a:ext uri="{0D108BD9-81ED-4DB2-BD59-A6C34878D82A}">
                    <a16:rowId xmlns:a16="http://schemas.microsoft.com/office/drawing/2014/main" val="2295798917"/>
                  </a:ext>
                </a:extLst>
              </a:tr>
              <a:tr h="561433">
                <a:tc>
                  <a:txBody>
                    <a:bodyPr/>
                    <a:lstStyle/>
                    <a:p>
                      <a:pPr algn="l" fontAlgn="b">
                        <a:spcBef>
                          <a:spcPts val="0"/>
                        </a:spcBef>
                        <a:spcAft>
                          <a:spcPts val="0"/>
                        </a:spcAft>
                      </a:pPr>
                      <a:r>
                        <a:rPr lang="en-GB" sz="3300" b="1" i="0" u="none" strike="noStrike">
                          <a:solidFill>
                            <a:srgbClr val="000000"/>
                          </a:solidFill>
                          <a:effectLst/>
                          <a:highlight>
                            <a:srgbClr val="CAEDFB"/>
                          </a:highlight>
                          <a:latin typeface="Aptos Narrow" panose="020B0004020202020204" pitchFamily="34" charset="0"/>
                        </a:rPr>
                        <a:t>Fixed</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a:solidFill>
                            <a:srgbClr val="000000"/>
                          </a:solidFill>
                          <a:effectLst/>
                          <a:highlight>
                            <a:srgbClr val="CAEDFB"/>
                          </a:highlight>
                          <a:latin typeface="Aptos Narrow" panose="020B0004020202020204" pitchFamily="34" charset="0"/>
                        </a:rPr>
                        <a:t>£5,550</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a:solidFill>
                            <a:srgbClr val="000000"/>
                          </a:solidFill>
                          <a:effectLst/>
                          <a:highlight>
                            <a:srgbClr val="CAEDFB"/>
                          </a:highlight>
                          <a:latin typeface="Aptos Narrow" panose="020B0004020202020204" pitchFamily="34" charset="0"/>
                        </a:rPr>
                        <a:t>£5,550</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a:solidFill>
                            <a:srgbClr val="000000"/>
                          </a:solidFill>
                          <a:effectLst/>
                          <a:highlight>
                            <a:srgbClr val="CAEDFB"/>
                          </a:highlight>
                          <a:latin typeface="Aptos Narrow" panose="020B0004020202020204" pitchFamily="34" charset="0"/>
                        </a:rPr>
                        <a:t>£5,550</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a:solidFill>
                            <a:srgbClr val="000000"/>
                          </a:solidFill>
                          <a:effectLst/>
                          <a:highlight>
                            <a:srgbClr val="CAEDFB"/>
                          </a:highlight>
                          <a:latin typeface="Aptos Narrow" panose="020B0004020202020204" pitchFamily="34" charset="0"/>
                        </a:rPr>
                        <a:t>£5,550</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a:solidFill>
                            <a:srgbClr val="000000"/>
                          </a:solidFill>
                          <a:effectLst/>
                          <a:highlight>
                            <a:srgbClr val="CAEDFB"/>
                          </a:highlight>
                          <a:latin typeface="Aptos Narrow" panose="020B0004020202020204" pitchFamily="34" charset="0"/>
                        </a:rPr>
                        <a:t>£5,550</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a:solidFill>
                            <a:srgbClr val="000000"/>
                          </a:solidFill>
                          <a:effectLst/>
                          <a:highlight>
                            <a:srgbClr val="CAEDFB"/>
                          </a:highlight>
                          <a:latin typeface="Aptos Narrow" panose="020B0004020202020204" pitchFamily="34" charset="0"/>
                        </a:rPr>
                        <a:t>£5,550</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extLst>
                  <a:ext uri="{0D108BD9-81ED-4DB2-BD59-A6C34878D82A}">
                    <a16:rowId xmlns:a16="http://schemas.microsoft.com/office/drawing/2014/main" val="413318362"/>
                  </a:ext>
                </a:extLst>
              </a:tr>
              <a:tr h="1064353">
                <a:tc>
                  <a:txBody>
                    <a:bodyPr/>
                    <a:lstStyle/>
                    <a:p>
                      <a:pPr algn="l" fontAlgn="b">
                        <a:spcBef>
                          <a:spcPts val="0"/>
                        </a:spcBef>
                        <a:spcAft>
                          <a:spcPts val="0"/>
                        </a:spcAft>
                      </a:pPr>
                      <a:r>
                        <a:rPr lang="en-GB" sz="3300" b="1" i="0" u="none" strike="noStrike">
                          <a:solidFill>
                            <a:srgbClr val="000000"/>
                          </a:solidFill>
                          <a:effectLst/>
                          <a:highlight>
                            <a:srgbClr val="FBE2D5"/>
                          </a:highlight>
                          <a:latin typeface="Aptos Narrow" panose="020B0004020202020204" pitchFamily="34" charset="0"/>
                        </a:rPr>
                        <a:t>Variable cost</a:t>
                      </a:r>
                      <a:endParaRPr lang="en-GB" sz="2300" b="0" i="0" u="none" strike="noStrike">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£700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a:solidFill>
                            <a:srgbClr val="000000"/>
                          </a:solidFill>
                          <a:effectLst/>
                          <a:highlight>
                            <a:srgbClr val="FBE2D5"/>
                          </a:highlight>
                          <a:latin typeface="Aptos Narrow" panose="020B0004020202020204" pitchFamily="34" charset="0"/>
                        </a:rPr>
                        <a:t>£1,500</a:t>
                      </a:r>
                      <a:endParaRPr lang="en-GB" sz="2300" b="0" i="0" u="none" strike="noStrike">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£1,650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£2,100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£2,100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£2,450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extLst>
                  <a:ext uri="{0D108BD9-81ED-4DB2-BD59-A6C34878D82A}">
                    <a16:rowId xmlns:a16="http://schemas.microsoft.com/office/drawing/2014/main" val="1569448225"/>
                  </a:ext>
                </a:extLst>
              </a:tr>
              <a:tr h="561433">
                <a:tc>
                  <a:txBody>
                    <a:bodyPr/>
                    <a:lstStyle/>
                    <a:p>
                      <a:pPr algn="l" fontAlgn="b">
                        <a:spcBef>
                          <a:spcPts val="0"/>
                        </a:spcBef>
                        <a:spcAft>
                          <a:spcPts val="0"/>
                        </a:spcAft>
                      </a:pPr>
                      <a:r>
                        <a:rPr lang="en-GB" sz="3300" b="0" i="0" u="none" strike="noStrike">
                          <a:solidFill>
                            <a:srgbClr val="FF0000"/>
                          </a:solidFill>
                          <a:effectLst/>
                          <a:highlight>
                            <a:srgbClr val="F2CEEF"/>
                          </a:highlight>
                          <a:latin typeface="Aptos Narrow" panose="020B0004020202020204" pitchFamily="34" charset="0"/>
                        </a:rPr>
                        <a:t>Total cost</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£6,250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a:solidFill>
                            <a:srgbClr val="000000"/>
                          </a:solidFill>
                          <a:effectLst/>
                          <a:highlight>
                            <a:srgbClr val="F2CEEF"/>
                          </a:highlight>
                          <a:latin typeface="Aptos Narrow" panose="020B0004020202020204" pitchFamily="34" charset="0"/>
                        </a:rPr>
                        <a:t>£7,050</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a:solidFill>
                            <a:srgbClr val="000000"/>
                          </a:solidFill>
                          <a:effectLst/>
                          <a:highlight>
                            <a:srgbClr val="F2CEEF"/>
                          </a:highlight>
                          <a:latin typeface="Aptos Narrow" panose="020B0004020202020204" pitchFamily="34" charset="0"/>
                        </a:rPr>
                        <a:t>£7,200</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a:solidFill>
                            <a:srgbClr val="000000"/>
                          </a:solidFill>
                          <a:effectLst/>
                          <a:highlight>
                            <a:srgbClr val="F2CEEF"/>
                          </a:highlight>
                          <a:latin typeface="Aptos Narrow" panose="020B0004020202020204" pitchFamily="34" charset="0"/>
                        </a:rPr>
                        <a:t>£7,650</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a:solidFill>
                            <a:srgbClr val="000000"/>
                          </a:solidFill>
                          <a:effectLst/>
                          <a:highlight>
                            <a:srgbClr val="F2CEEF"/>
                          </a:highlight>
                          <a:latin typeface="Aptos Narrow" panose="020B0004020202020204" pitchFamily="34" charset="0"/>
                        </a:rPr>
                        <a:t>£7,650</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a:solidFill>
                            <a:srgbClr val="000000"/>
                          </a:solidFill>
                          <a:effectLst/>
                          <a:highlight>
                            <a:srgbClr val="F2CEEF"/>
                          </a:highlight>
                          <a:latin typeface="Aptos Narrow" panose="020B0004020202020204" pitchFamily="34" charset="0"/>
                        </a:rPr>
                        <a:t>£8,000</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extLst>
                  <a:ext uri="{0D108BD9-81ED-4DB2-BD59-A6C34878D82A}">
                    <a16:rowId xmlns:a16="http://schemas.microsoft.com/office/drawing/2014/main" val="1915319405"/>
                  </a:ext>
                </a:extLst>
              </a:tr>
              <a:tr h="561433">
                <a:tc>
                  <a:txBody>
                    <a:bodyPr/>
                    <a:lstStyle/>
                    <a:p>
                      <a:pPr algn="l" fontAlgn="b">
                        <a:spcBef>
                          <a:spcPts val="0"/>
                        </a:spcBef>
                        <a:spcAft>
                          <a:spcPts val="0"/>
                        </a:spcAft>
                      </a:pPr>
                      <a:r>
                        <a:rPr lang="en-GB" sz="3300" b="0" i="0" u="none" strike="noStrike">
                          <a:solidFill>
                            <a:srgbClr val="000000"/>
                          </a:solidFill>
                          <a:effectLst/>
                          <a:latin typeface="Aptos Narrow" panose="020B0004020202020204" pitchFamily="34" charset="0"/>
                        </a:rPr>
                        <a:t>Revenue</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£3,000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a:solidFill>
                            <a:srgbClr val="000000"/>
                          </a:solidFill>
                          <a:effectLst/>
                          <a:latin typeface="Aptos Narrow" panose="020B0004020202020204" pitchFamily="34" charset="0"/>
                        </a:rPr>
                        <a:t>£4,500</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a:solidFill>
                            <a:srgbClr val="000000"/>
                          </a:solidFill>
                          <a:effectLst/>
                          <a:latin typeface="Aptos Narrow" panose="020B0004020202020204" pitchFamily="34" charset="0"/>
                        </a:rPr>
                        <a:t>£6,000</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a:solidFill>
                            <a:srgbClr val="000000"/>
                          </a:solidFill>
                          <a:effectLst/>
                          <a:latin typeface="Aptos Narrow" panose="020B0004020202020204" pitchFamily="34" charset="0"/>
                        </a:rPr>
                        <a:t>£8,000</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a:solidFill>
                            <a:srgbClr val="000000"/>
                          </a:solidFill>
                          <a:effectLst/>
                          <a:latin typeface="Aptos Narrow" panose="020B0004020202020204" pitchFamily="34" charset="0"/>
                        </a:rPr>
                        <a:t>£8,600</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a:solidFill>
                            <a:srgbClr val="000000"/>
                          </a:solidFill>
                          <a:effectLst/>
                          <a:latin typeface="Aptos Narrow" panose="020B0004020202020204" pitchFamily="34" charset="0"/>
                        </a:rPr>
                        <a:t>£9,500</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54665380"/>
                  </a:ext>
                </a:extLst>
              </a:tr>
              <a:tr h="561433">
                <a:tc>
                  <a:txBody>
                    <a:bodyPr/>
                    <a:lstStyle/>
                    <a:p>
                      <a:pPr algn="l" fontAlgn="b">
                        <a:spcBef>
                          <a:spcPts val="0"/>
                        </a:spcBef>
                        <a:spcAft>
                          <a:spcPts val="0"/>
                        </a:spcAft>
                      </a:pPr>
                      <a:r>
                        <a:rPr lang="en-GB" sz="3300" b="1" i="0" u="none" strike="noStrike">
                          <a:solidFill>
                            <a:srgbClr val="000000"/>
                          </a:solidFill>
                          <a:effectLst/>
                          <a:highlight>
                            <a:srgbClr val="FFFF00"/>
                          </a:highlight>
                          <a:latin typeface="Aptos Narrow" panose="020B0004020202020204" pitchFamily="34" charset="0"/>
                        </a:rPr>
                        <a:t>Profit/loss</a:t>
                      </a:r>
                      <a:endParaRPr lang="en-GB" sz="2300" b="0" i="0" u="none" strike="noStrike">
                        <a:effectLst/>
                        <a:highlight>
                          <a:srgbClr val="FFFF00"/>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fontAlgn="b">
                        <a:spcBef>
                          <a:spcPts val="0"/>
                        </a:spcBef>
                        <a:spcAft>
                          <a:spcPts val="0"/>
                        </a:spcAft>
                      </a:pPr>
                      <a:r>
                        <a:rPr lang="en-GB" sz="3300" b="1" i="0" u="none" strike="noStrike">
                          <a:solidFill>
                            <a:srgbClr val="000000"/>
                          </a:solidFill>
                          <a:effectLst/>
                          <a:highlight>
                            <a:srgbClr val="B5E6A2"/>
                          </a:highlight>
                          <a:latin typeface="Aptos Narrow" panose="020B0004020202020204" pitchFamily="34" charset="0"/>
                        </a:rPr>
                        <a:t>-£3,250</a:t>
                      </a:r>
                      <a:endParaRPr lang="en-GB" sz="2300" b="0" i="0" u="none" strike="noStrike">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a:solidFill>
                            <a:srgbClr val="000000"/>
                          </a:solidFill>
                          <a:effectLst/>
                          <a:highlight>
                            <a:srgbClr val="B5E6A2"/>
                          </a:highlight>
                          <a:latin typeface="Aptos Narrow" panose="020B0004020202020204" pitchFamily="34" charset="0"/>
                        </a:rPr>
                        <a:t>-£2,550</a:t>
                      </a:r>
                      <a:endParaRPr lang="en-GB" sz="2300" b="0" i="0" u="none" strike="noStrike">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a:solidFill>
                            <a:srgbClr val="000000"/>
                          </a:solidFill>
                          <a:effectLst/>
                          <a:highlight>
                            <a:srgbClr val="B5E6A2"/>
                          </a:highlight>
                          <a:latin typeface="Aptos Narrow" panose="020B0004020202020204" pitchFamily="34" charset="0"/>
                        </a:rPr>
                        <a:t>-£1,200</a:t>
                      </a:r>
                      <a:endParaRPr lang="en-GB" sz="2300" b="0" i="0" u="none" strike="noStrike">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a:solidFill>
                            <a:srgbClr val="000000"/>
                          </a:solidFill>
                          <a:effectLst/>
                          <a:highlight>
                            <a:srgbClr val="B5E6A2"/>
                          </a:highlight>
                          <a:latin typeface="Aptos Narrow" panose="020B0004020202020204" pitchFamily="34" charset="0"/>
                        </a:rPr>
                        <a:t>£350</a:t>
                      </a:r>
                      <a:endParaRPr lang="en-GB" sz="2300" b="0" i="0" u="none" strike="noStrike">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a:solidFill>
                            <a:srgbClr val="000000"/>
                          </a:solidFill>
                          <a:effectLst/>
                          <a:highlight>
                            <a:srgbClr val="B5E6A2"/>
                          </a:highlight>
                          <a:latin typeface="Aptos Narrow" panose="020B0004020202020204" pitchFamily="34" charset="0"/>
                        </a:rPr>
                        <a:t>£950</a:t>
                      </a:r>
                      <a:endParaRPr lang="en-GB" sz="2300" b="0" i="0" u="none" strike="noStrike">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£1,500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extLst>
                  <a:ext uri="{0D108BD9-81ED-4DB2-BD59-A6C34878D82A}">
                    <a16:rowId xmlns:a16="http://schemas.microsoft.com/office/drawing/2014/main" val="1439213082"/>
                  </a:ext>
                </a:extLst>
              </a:tr>
            </a:tbl>
          </a:graphicData>
        </a:graphic>
      </p:graphicFrame>
      <p:sp>
        <p:nvSpPr>
          <p:cNvPr id="7" name="TextBox 6">
            <a:extLst>
              <a:ext uri="{FF2B5EF4-FFF2-40B4-BE49-F238E27FC236}">
                <a16:creationId xmlns:a16="http://schemas.microsoft.com/office/drawing/2014/main" id="{B48ED22E-60CB-C575-C560-F579BE600A27}"/>
              </a:ext>
            </a:extLst>
          </p:cNvPr>
          <p:cNvSpPr txBox="1"/>
          <p:nvPr/>
        </p:nvSpPr>
        <p:spPr>
          <a:xfrm>
            <a:off x="914400" y="4793381"/>
            <a:ext cx="10241280" cy="984885"/>
          </a:xfrm>
          <a:prstGeom prst="rect">
            <a:avLst/>
          </a:prstGeom>
          <a:noFill/>
        </p:spPr>
        <p:txBody>
          <a:bodyPr wrap="square" rtlCol="0">
            <a:spAutoFit/>
          </a:bodyPr>
          <a:lstStyle/>
          <a:p>
            <a:r>
              <a:rPr lang="en-GB" sz="4000" b="1" i="0" u="none" strike="noStrike" dirty="0">
                <a:solidFill>
                  <a:srgbClr val="000000"/>
                </a:solidFill>
                <a:effectLst/>
                <a:latin typeface="Aptos Narrow" panose="020B0004020202020204" pitchFamily="34" charset="0"/>
              </a:rPr>
              <a:t>Investment capital needed = £25000</a:t>
            </a:r>
            <a:r>
              <a:rPr lang="en-GB" sz="4000" dirty="0"/>
              <a:t>                  </a:t>
            </a:r>
            <a:r>
              <a:rPr lang="en-GB" sz="1800" b="0" i="0" u="none" strike="noStrike" dirty="0">
                <a:solidFill>
                  <a:srgbClr val="000000"/>
                </a:solidFill>
                <a:effectLst/>
                <a:latin typeface="Aptos Narrow" panose="020B0004020202020204" pitchFamily="34" charset="0"/>
              </a:rPr>
              <a:t>('£18000 + £3250 + £2550 + £1200)</a:t>
            </a:r>
            <a:r>
              <a:rPr lang="en-GB" dirty="0"/>
              <a:t> </a:t>
            </a:r>
          </a:p>
        </p:txBody>
      </p:sp>
      <p:sp>
        <p:nvSpPr>
          <p:cNvPr id="8" name="TextBox 7">
            <a:extLst>
              <a:ext uri="{FF2B5EF4-FFF2-40B4-BE49-F238E27FC236}">
                <a16:creationId xmlns:a16="http://schemas.microsoft.com/office/drawing/2014/main" id="{C895F13B-A6A0-47E2-82A6-F316CAD0016A}"/>
              </a:ext>
            </a:extLst>
          </p:cNvPr>
          <p:cNvSpPr txBox="1"/>
          <p:nvPr/>
        </p:nvSpPr>
        <p:spPr>
          <a:xfrm>
            <a:off x="914399" y="5778266"/>
            <a:ext cx="10257797" cy="646331"/>
          </a:xfrm>
          <a:prstGeom prst="rect">
            <a:avLst/>
          </a:prstGeom>
          <a:noFill/>
        </p:spPr>
        <p:txBody>
          <a:bodyPr wrap="square" rtlCol="0">
            <a:spAutoFit/>
          </a:bodyPr>
          <a:lstStyle/>
          <a:p>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up to the break-even point)</a:t>
            </a:r>
          </a:p>
          <a:p>
            <a:endParaRPr lang="en-GB" dirty="0"/>
          </a:p>
        </p:txBody>
      </p:sp>
    </p:spTree>
    <p:extLst>
      <p:ext uri="{BB962C8B-B14F-4D97-AF65-F5344CB8AC3E}">
        <p14:creationId xmlns:p14="http://schemas.microsoft.com/office/powerpoint/2010/main" val="3301533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8287" y="1825625"/>
            <a:ext cx="7735426" cy="4351338"/>
          </a:xfr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1406</Words>
  <Application>Microsoft Office PowerPoint</Application>
  <PresentationFormat>Widescreen</PresentationFormat>
  <Paragraphs>212</Paragraphs>
  <Slides>12</Slides>
  <Notes>7</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Assessment Task 2</vt:lpstr>
      <vt:lpstr>Business Plan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Anderson E Silva Cruz (2438462)</cp:lastModifiedBy>
  <cp:revision>53</cp:revision>
  <dcterms:created xsi:type="dcterms:W3CDTF">2023-07-31T07:37:43Z</dcterms:created>
  <dcterms:modified xsi:type="dcterms:W3CDTF">2026-04-19T11:37:55Z</dcterms:modified>
</cp:coreProperties>
</file>