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277" r:id="rId2"/>
    <p:sldId id="1113" r:id="rId3"/>
    <p:sldId id="1079" r:id="rId4"/>
    <p:sldId id="1055" r:id="rId5"/>
    <p:sldId id="1056" r:id="rId6"/>
    <p:sldId id="1123" r:id="rId7"/>
    <p:sldId id="1115" r:id="rId8"/>
    <p:sldId id="1116" r:id="rId9"/>
    <p:sldId id="1117" r:id="rId10"/>
    <p:sldId id="1118" r:id="rId11"/>
    <p:sldId id="1119" r:id="rId12"/>
    <p:sldId id="1120" r:id="rId13"/>
    <p:sldId id="1126" r:id="rId14"/>
    <p:sldId id="1122" r:id="rId15"/>
    <p:sldId id="1121" r:id="rId16"/>
    <p:sldId id="1057" r:id="rId17"/>
    <p:sldId id="1080" r:id="rId18"/>
    <p:sldId id="1081" r:id="rId19"/>
    <p:sldId id="1082" r:id="rId20"/>
    <p:sldId id="1058" r:id="rId21"/>
    <p:sldId id="1083" r:id="rId22"/>
    <p:sldId id="1059" r:id="rId23"/>
    <p:sldId id="1084" r:id="rId24"/>
    <p:sldId id="1085" r:id="rId25"/>
    <p:sldId id="1061" r:id="rId26"/>
    <p:sldId id="1062" r:id="rId27"/>
    <p:sldId id="1063" r:id="rId28"/>
    <p:sldId id="1086" r:id="rId29"/>
    <p:sldId id="1064" r:id="rId30"/>
    <p:sldId id="1124" r:id="rId31"/>
    <p:sldId id="1127" r:id="rId32"/>
    <p:sldId id="1092" r:id="rId33"/>
    <p:sldId id="1067" r:id="rId34"/>
    <p:sldId id="1068" r:id="rId35"/>
    <p:sldId id="1097" r:id="rId36"/>
    <p:sldId id="1098" r:id="rId37"/>
    <p:sldId id="1099" r:id="rId38"/>
    <p:sldId id="1093" r:id="rId39"/>
    <p:sldId id="1100" r:id="rId40"/>
    <p:sldId id="1101" r:id="rId41"/>
    <p:sldId id="1149" r:id="rId42"/>
    <p:sldId id="1150" r:id="rId43"/>
    <p:sldId id="1114" r:id="rId4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211142-E79A-4785-87F2-96FBF4953115}" v="5" dt="2026-06-24T08:10:25.3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681" autoAdjust="0"/>
  </p:normalViewPr>
  <p:slideViewPr>
    <p:cSldViewPr snapToGrid="0">
      <p:cViewPr varScale="1">
        <p:scale>
          <a:sx n="112" d="100"/>
          <a:sy n="112" d="100"/>
        </p:scale>
        <p:origin x="516" y="9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5ee32232-9136-4e4d-a76d-a15cb4de04fe" providerId="ADAL" clId="{9BC6F194-A627-4641-BA57-64FFB30F2A81}"/>
    <pc:docChg chg="addSld modSld">
      <pc:chgData name="Shengfeng Mei" userId="5ee32232-9136-4e4d-a76d-a15cb4de04fe" providerId="ADAL" clId="{9BC6F194-A627-4641-BA57-64FFB30F2A81}" dt="2026-06-24T08:10:25.372" v="6"/>
      <pc:docMkLst>
        <pc:docMk/>
      </pc:docMkLst>
      <pc:sldChg chg="add">
        <pc:chgData name="Shengfeng Mei" userId="5ee32232-9136-4e4d-a76d-a15cb4de04fe" providerId="ADAL" clId="{9BC6F194-A627-4641-BA57-64FFB30F2A81}" dt="2026-06-24T08:07:46.185" v="0"/>
        <pc:sldMkLst>
          <pc:docMk/>
          <pc:sldMk cId="1078117495" sldId="1149"/>
        </pc:sldMkLst>
      </pc:sldChg>
      <pc:sldChg chg="modSp add mod">
        <pc:chgData name="Shengfeng Mei" userId="5ee32232-9136-4e4d-a76d-a15cb4de04fe" providerId="ADAL" clId="{9BC6F194-A627-4641-BA57-64FFB30F2A81}" dt="2026-06-24T08:10:25.372" v="6"/>
        <pc:sldMkLst>
          <pc:docMk/>
          <pc:sldMk cId="1414961968" sldId="1150"/>
        </pc:sldMkLst>
        <pc:spChg chg="mod">
          <ac:chgData name="Shengfeng Mei" userId="5ee32232-9136-4e4d-a76d-a15cb4de04fe" providerId="ADAL" clId="{9BC6F194-A627-4641-BA57-64FFB30F2A81}" dt="2026-06-24T08:10:25.372" v="6"/>
          <ac:spMkLst>
            <pc:docMk/>
            <pc:sldMk cId="1414961968" sldId="1150"/>
            <ac:spMk id="3" creationId="{B976D0A6-A65A-1533-5AB8-1B06B3E0DCA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r>
              <a:rPr lang="en-US">
                <a:latin typeface="Calibri"/>
                <a:ea typeface="Calibri"/>
                <a:cs typeface="Calibri"/>
              </a:rPr>
              <a:t>Move Working Capital Management to Week 3</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pPr>
                <a:defRPr/>
              </a:pPr>
              <a:t>1</a:t>
            </a:fld>
            <a:endParaRPr lang="en-GB" altLang="en-US"/>
          </a:p>
        </p:txBody>
      </p:sp>
    </p:spTree>
    <p:extLst>
      <p:ext uri="{BB962C8B-B14F-4D97-AF65-F5344CB8AC3E}">
        <p14:creationId xmlns:p14="http://schemas.microsoft.com/office/powerpoint/2010/main" val="2518141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a:p>
        </p:txBody>
      </p:sp>
    </p:spTree>
    <p:extLst>
      <p:ext uri="{BB962C8B-B14F-4D97-AF65-F5344CB8AC3E}">
        <p14:creationId xmlns:p14="http://schemas.microsoft.com/office/powerpoint/2010/main" val="3325934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a:p>
        </p:txBody>
      </p:sp>
    </p:spTree>
    <p:extLst>
      <p:ext uri="{BB962C8B-B14F-4D97-AF65-F5344CB8AC3E}">
        <p14:creationId xmlns:p14="http://schemas.microsoft.com/office/powerpoint/2010/main" val="743424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a:p>
        </p:txBody>
      </p:sp>
    </p:spTree>
    <p:extLst>
      <p:ext uri="{BB962C8B-B14F-4D97-AF65-F5344CB8AC3E}">
        <p14:creationId xmlns:p14="http://schemas.microsoft.com/office/powerpoint/2010/main" val="1831114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a:p>
        </p:txBody>
      </p:sp>
    </p:spTree>
    <p:extLst>
      <p:ext uri="{BB962C8B-B14F-4D97-AF65-F5344CB8AC3E}">
        <p14:creationId xmlns:p14="http://schemas.microsoft.com/office/powerpoint/2010/main" val="2853427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a:p>
        </p:txBody>
      </p:sp>
    </p:spTree>
    <p:extLst>
      <p:ext uri="{BB962C8B-B14F-4D97-AF65-F5344CB8AC3E}">
        <p14:creationId xmlns:p14="http://schemas.microsoft.com/office/powerpoint/2010/main" val="326232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a:p>
        </p:txBody>
      </p:sp>
    </p:spTree>
    <p:extLst>
      <p:ext uri="{BB962C8B-B14F-4D97-AF65-F5344CB8AC3E}">
        <p14:creationId xmlns:p14="http://schemas.microsoft.com/office/powerpoint/2010/main" val="2371827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a:p>
        </p:txBody>
      </p:sp>
    </p:spTree>
    <p:extLst>
      <p:ext uri="{BB962C8B-B14F-4D97-AF65-F5344CB8AC3E}">
        <p14:creationId xmlns:p14="http://schemas.microsoft.com/office/powerpoint/2010/main" val="2191874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a:p>
        </p:txBody>
      </p:sp>
    </p:spTree>
    <p:extLst>
      <p:ext uri="{BB962C8B-B14F-4D97-AF65-F5344CB8AC3E}">
        <p14:creationId xmlns:p14="http://schemas.microsoft.com/office/powerpoint/2010/main" val="3509324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24/06/2026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12192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4400" y="762001"/>
            <a:ext cx="10363200" cy="2838451"/>
          </a:xfrm>
        </p:spPr>
        <p:txBody>
          <a:bodyPr anchor="b">
            <a:noAutofit/>
          </a:bodyPr>
          <a:lstStyle>
            <a:lvl1pPr algn="l">
              <a:defRPr sz="3600">
                <a:solidFill>
                  <a:schemeClr val="bg1"/>
                </a:solidFill>
              </a:defRPr>
            </a:lvl1pPr>
          </a:lstStyle>
          <a:p>
            <a:r>
              <a:rPr lang="en-US"/>
              <a:t>Click to edit Master title style</a:t>
            </a:r>
          </a:p>
        </p:txBody>
      </p:sp>
      <p:sp>
        <p:nvSpPr>
          <p:cNvPr id="12" name="Footer Placeholder 4"/>
          <p:cNvSpPr>
            <a:spLocks noGrp="1"/>
          </p:cNvSpPr>
          <p:nvPr>
            <p:ph type="ftr" sz="quarter" idx="11"/>
          </p:nvPr>
        </p:nvSpPr>
        <p:spPr>
          <a:xfrm>
            <a:off x="125292" y="6172201"/>
            <a:ext cx="1146048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6/24/2026</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sp>
        <p:nvSpPr>
          <p:cNvPr id="13" name="TextBox 12"/>
          <p:cNvSpPr txBox="1"/>
          <p:nvPr userDrawn="1"/>
        </p:nvSpPr>
        <p:spPr>
          <a:xfrm>
            <a:off x="2146300" y="6384152"/>
            <a:ext cx="95504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All Rights Reserved </a:t>
            </a:r>
            <a:endParaRPr lang="en-US" altLang="en-US" sz="120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6/24/2026</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4170611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92"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annualreports.co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annualreports.co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hyperlink" Target="https://moodle.uwtsd.ac.uk/course/section.php?id=207581"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MBA</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4</a:t>
            </a:r>
          </a:p>
          <a:p>
            <a:pPr eaLnBrk="1" hangingPunct="1"/>
            <a:endParaRPr lang="en-GB" altLang="en-US" dirty="0">
              <a:solidFill>
                <a:schemeClr val="accent2"/>
              </a:solidFill>
            </a:endParaRPr>
          </a:p>
          <a:p>
            <a:pPr eaLnBrk="1" hangingPunct="1"/>
            <a:r>
              <a:rPr lang="en-GB" altLang="en-US" sz="4800" b="1" dirty="0">
                <a:solidFill>
                  <a:schemeClr val="accent2"/>
                </a:solidFill>
              </a:rPr>
              <a:t>Cash Flow Statement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a:t>Measuring Cash Flows </a:t>
            </a:r>
          </a:p>
          <a:p>
            <a:r>
              <a:rPr lang="en-US" altLang="en-US">
                <a:latin typeface="+mj-lt"/>
                <a:ea typeface="ＭＳ Ｐゴシック" pitchFamily="34" charset="-128"/>
              </a:rPr>
              <a:t>The Limitations of Financial Statements and Accounting Malpractice</a:t>
            </a:r>
            <a:endParaRPr lang="en-GB"/>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24/06/2026</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4950" y="2872092"/>
            <a:ext cx="7772400" cy="646331"/>
          </a:xfrm>
        </p:spPr>
        <p:txBody>
          <a:bodyPr>
            <a:spAutoFit/>
          </a:bodyPr>
          <a:lstStyle/>
          <a:p>
            <a:r>
              <a:rPr lang="en-US">
                <a:latin typeface="+mj-lt"/>
              </a:rPr>
              <a:t>Measuring Cash Flows </a:t>
            </a:r>
            <a:endParaRPr lang="en-US" sz="2000"/>
          </a:p>
        </p:txBody>
      </p:sp>
    </p:spTree>
    <p:extLst>
      <p:ext uri="{BB962C8B-B14F-4D97-AF65-F5344CB8AC3E}">
        <p14:creationId xmlns:p14="http://schemas.microsoft.com/office/powerpoint/2010/main" val="137655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179" y="371707"/>
            <a:ext cx="8182896" cy="646331"/>
          </a:xfrm>
        </p:spPr>
        <p:txBody>
          <a:bodyPr wrap="square">
            <a:spAutoFit/>
          </a:bodyPr>
          <a:lstStyle/>
          <a:p>
            <a:r>
              <a:rPr lang="en-US" sz="3600"/>
              <a:t>Measuring Cash Flows</a:t>
            </a:r>
            <a:endParaRPr lang="en-US" sz="2000"/>
          </a:p>
        </p:txBody>
      </p:sp>
      <p:sp>
        <p:nvSpPr>
          <p:cNvPr id="3" name="Content Placeholder 2"/>
          <p:cNvSpPr>
            <a:spLocks noGrp="1"/>
          </p:cNvSpPr>
          <p:nvPr>
            <p:ph idx="1"/>
          </p:nvPr>
        </p:nvSpPr>
        <p:spPr>
          <a:xfrm>
            <a:off x="615636" y="1226584"/>
            <a:ext cx="10909425" cy="1300356"/>
          </a:xfrm>
        </p:spPr>
        <p:txBody>
          <a:bodyPr wrap="square">
            <a:spAutoFit/>
          </a:bodyPr>
          <a:lstStyle/>
          <a:p>
            <a:r>
              <a:rPr lang="en-US" altLang="en-US" sz="2400" dirty="0">
                <a:ea typeface="ＭＳ Ｐゴシック" pitchFamily="34" charset="-128"/>
              </a:rPr>
              <a:t>Profits in the financial statements are calculated on </a:t>
            </a:r>
            <a:r>
              <a:rPr lang="en-IN" altLang="en-US" sz="2400" dirty="0">
                <a:ea typeface="HGS明朝E" charset="-128"/>
              </a:rPr>
              <a:t>“</a:t>
            </a:r>
            <a:r>
              <a:rPr lang="en-US" altLang="en-US" sz="2400" dirty="0">
                <a:ea typeface="ＭＳ Ｐゴシック" pitchFamily="34" charset="-128"/>
              </a:rPr>
              <a:t>accrual basis</a:t>
            </a:r>
            <a:r>
              <a:rPr lang="en-IN" altLang="en-US" sz="2400" dirty="0">
                <a:ea typeface="HGS明朝E" charset="-128"/>
              </a:rPr>
              <a:t>”</a:t>
            </a:r>
            <a:r>
              <a:rPr lang="en-US" altLang="en-US" sz="2400" dirty="0">
                <a:ea typeface="ＭＳ Ｐゴシック" pitchFamily="34" charset="-128"/>
              </a:rPr>
              <a:t> rather than </a:t>
            </a:r>
            <a:r>
              <a:rPr lang="en-IN" altLang="en-US" sz="2400" dirty="0">
                <a:ea typeface="HGS明朝E" charset="-128"/>
              </a:rPr>
              <a:t>“</a:t>
            </a:r>
            <a:r>
              <a:rPr lang="en-US" altLang="en-US" sz="2400" dirty="0">
                <a:ea typeface="ＭＳ Ｐゴシック" pitchFamily="34" charset="-128"/>
              </a:rPr>
              <a:t>cash basis.”</a:t>
            </a:r>
          </a:p>
          <a:p>
            <a:r>
              <a:rPr lang="en-US" altLang="en-US" sz="2400" dirty="0">
                <a:ea typeface="ＭＳ Ｐゴシック" pitchFamily="34" charset="-128"/>
              </a:rPr>
              <a:t>Thus, </a:t>
            </a:r>
            <a:r>
              <a:rPr lang="en-US" altLang="en-US" sz="2400" b="1" dirty="0">
                <a:ea typeface="ＭＳ Ｐゴシック" pitchFamily="34" charset="-128"/>
              </a:rPr>
              <a:t>profits are not equal to cash</a:t>
            </a:r>
            <a:r>
              <a:rPr lang="en-US" altLang="en-US" sz="2400" dirty="0">
                <a:ea typeface="ＭＳ Ｐゴシック" pitchFamily="34" charset="-128"/>
              </a:rPr>
              <a:t>.</a:t>
            </a:r>
            <a:endParaRPr lang="en-US" sz="2400" dirty="0"/>
          </a:p>
        </p:txBody>
      </p:sp>
    </p:spTree>
    <p:extLst>
      <p:ext uri="{BB962C8B-B14F-4D97-AF65-F5344CB8AC3E}">
        <p14:creationId xmlns:p14="http://schemas.microsoft.com/office/powerpoint/2010/main" val="480255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676" y="370773"/>
            <a:ext cx="7934325" cy="646331"/>
          </a:xfrm>
        </p:spPr>
        <p:txBody>
          <a:bodyPr wrap="square">
            <a:spAutoFit/>
          </a:bodyPr>
          <a:lstStyle/>
          <a:p>
            <a:r>
              <a:rPr lang="en-US" altLang="en-US" sz="3600">
                <a:ea typeface="ＭＳ Ｐゴシック" pitchFamily="34" charset="-128"/>
              </a:rPr>
              <a:t>Accrual Basis Accounting</a:t>
            </a:r>
            <a:endParaRPr lang="en-US" sz="3600"/>
          </a:p>
        </p:txBody>
      </p:sp>
      <p:sp>
        <p:nvSpPr>
          <p:cNvPr id="3" name="Content Placeholder 2"/>
          <p:cNvSpPr>
            <a:spLocks noGrp="1"/>
          </p:cNvSpPr>
          <p:nvPr>
            <p:ph idx="1"/>
          </p:nvPr>
        </p:nvSpPr>
        <p:spPr>
          <a:xfrm>
            <a:off x="633742" y="1092976"/>
            <a:ext cx="10945639" cy="3564053"/>
          </a:xfrm>
        </p:spPr>
        <p:txBody>
          <a:bodyPr wrap="square">
            <a:spAutoFit/>
          </a:bodyPr>
          <a:lstStyle/>
          <a:p>
            <a:r>
              <a:rPr lang="en-US" altLang="en-US" sz="2400" b="1" dirty="0">
                <a:ea typeface="ＭＳ Ｐゴシック"/>
              </a:rPr>
              <a:t>Accrual basis</a:t>
            </a:r>
            <a:r>
              <a:rPr lang="en-US" altLang="en-US" sz="2400" dirty="0">
                <a:ea typeface="ＭＳ Ｐゴシック"/>
              </a:rPr>
              <a:t> is the principle of recording </a:t>
            </a:r>
            <a:r>
              <a:rPr lang="en-US" altLang="en-US" sz="2400" dirty="0">
                <a:highlight>
                  <a:srgbClr val="FFFF00"/>
                </a:highlight>
                <a:ea typeface="ＭＳ Ｐゴシック"/>
              </a:rPr>
              <a:t>revenues when earned and expenses when incurred</a:t>
            </a:r>
            <a:r>
              <a:rPr lang="en-US" altLang="en-US" sz="2400" dirty="0">
                <a:ea typeface="ＭＳ Ｐゴシック"/>
              </a:rPr>
              <a:t> rather than </a:t>
            </a:r>
            <a:r>
              <a:rPr lang="en-US" altLang="en-US" sz="2400" dirty="0">
                <a:highlight>
                  <a:srgbClr val="FFFF00"/>
                </a:highlight>
                <a:ea typeface="ＭＳ Ｐゴシック"/>
              </a:rPr>
              <a:t>when cash is received or paid</a:t>
            </a:r>
            <a:r>
              <a:rPr lang="en-US" altLang="en-US" sz="2400" dirty="0">
                <a:ea typeface="ＭＳ Ｐゴシック"/>
              </a:rPr>
              <a:t>.</a:t>
            </a:r>
          </a:p>
          <a:p>
            <a:pPr lvl="1"/>
            <a:r>
              <a:rPr lang="en-US" altLang="en-US" sz="2400" dirty="0"/>
              <a:t>Thus, </a:t>
            </a:r>
            <a:r>
              <a:rPr lang="en-US" altLang="en-US" sz="2400" dirty="0">
                <a:highlight>
                  <a:srgbClr val="FFFF00"/>
                </a:highlight>
              </a:rPr>
              <a:t>sales revenue</a:t>
            </a:r>
            <a:r>
              <a:rPr lang="en-US" altLang="en-US" sz="2400" dirty="0"/>
              <a:t> recorded in the income statement includes both </a:t>
            </a:r>
            <a:r>
              <a:rPr lang="en-US" altLang="en-US" sz="2400" dirty="0">
                <a:highlight>
                  <a:srgbClr val="FFFF00"/>
                </a:highlight>
              </a:rPr>
              <a:t>cash and credit sales</a:t>
            </a:r>
            <a:r>
              <a:rPr lang="en-US" altLang="en-US" sz="2400" dirty="0"/>
              <a:t>. Similarly, </a:t>
            </a:r>
            <a:r>
              <a:rPr lang="en-US" altLang="en-US" sz="2400" dirty="0">
                <a:highlight>
                  <a:srgbClr val="FFFF00"/>
                </a:highlight>
              </a:rPr>
              <a:t>inventory</a:t>
            </a:r>
            <a:r>
              <a:rPr lang="en-US" altLang="en-US" sz="2400" dirty="0"/>
              <a:t> purchases </a:t>
            </a:r>
            <a:r>
              <a:rPr lang="en-US" altLang="en-US" sz="2400" dirty="0">
                <a:highlight>
                  <a:srgbClr val="FFFF00"/>
                </a:highlight>
              </a:rPr>
              <a:t>may not be entirely paid for in cash</a:t>
            </a:r>
            <a:r>
              <a:rPr lang="en-US" altLang="en-US" sz="2400" dirty="0"/>
              <a:t> because </a:t>
            </a:r>
            <a:r>
              <a:rPr lang="en-US" altLang="en-US" sz="2400" dirty="0">
                <a:highlight>
                  <a:srgbClr val="FFFF00"/>
                </a:highlight>
              </a:rPr>
              <a:t>suppliers may extend credit</a:t>
            </a:r>
            <a:r>
              <a:rPr lang="en-US" altLang="en-US" sz="2400" dirty="0"/>
              <a:t> for some of the purchases. </a:t>
            </a:r>
            <a:endParaRPr lang="en-US" altLang="en-US" sz="2400" dirty="0">
              <a:ea typeface="ＭＳ Ｐゴシック" pitchFamily="34" charset="-128"/>
            </a:endParaRPr>
          </a:p>
          <a:p>
            <a:r>
              <a:rPr lang="en-US" altLang="en-US" sz="2400" b="1" dirty="0">
                <a:ea typeface="ＭＳ Ｐゴシック"/>
              </a:rPr>
              <a:t>Treatment of long-term assets (in cash flow)</a:t>
            </a:r>
            <a:r>
              <a:rPr lang="en-US" altLang="en-US" sz="2400" dirty="0">
                <a:ea typeface="ＭＳ Ｐゴシック"/>
              </a:rPr>
              <a:t>: </a:t>
            </a:r>
            <a:r>
              <a:rPr lang="en-US" altLang="en-US" sz="2400" dirty="0">
                <a:highlight>
                  <a:srgbClr val="FFFF00"/>
                </a:highlight>
                <a:ea typeface="ＭＳ Ｐゴシック"/>
              </a:rPr>
              <a:t>Asset acquisitions</a:t>
            </a:r>
            <a:r>
              <a:rPr lang="en-US" altLang="en-US" sz="2400" dirty="0">
                <a:ea typeface="ＭＳ Ｐゴシック"/>
              </a:rPr>
              <a:t> (that will last more than one year, such as equipment) are </a:t>
            </a:r>
            <a:r>
              <a:rPr lang="en-US" altLang="en-US" sz="2400" dirty="0">
                <a:highlight>
                  <a:srgbClr val="FFFF00"/>
                </a:highlight>
                <a:ea typeface="ＭＳ Ｐゴシック"/>
              </a:rPr>
              <a:t>not recorded as an expense</a:t>
            </a:r>
            <a:r>
              <a:rPr lang="en-US" altLang="en-US" sz="2400" dirty="0">
                <a:ea typeface="ＭＳ Ｐゴシック"/>
              </a:rPr>
              <a:t> but are </a:t>
            </a:r>
            <a:r>
              <a:rPr lang="en-US" altLang="en-US" sz="2400" dirty="0">
                <a:highlight>
                  <a:srgbClr val="FFFF00"/>
                </a:highlight>
                <a:ea typeface="ＭＳ Ｐゴシック"/>
              </a:rPr>
              <a:t>written off every year</a:t>
            </a:r>
            <a:r>
              <a:rPr lang="en-US" altLang="en-US" sz="2400" dirty="0">
                <a:ea typeface="ＭＳ Ｐゴシック"/>
              </a:rPr>
              <a:t> as </a:t>
            </a:r>
            <a:r>
              <a:rPr lang="en-US" altLang="en-US" sz="2400" dirty="0">
                <a:highlight>
                  <a:srgbClr val="FFFF00"/>
                </a:highlight>
                <a:ea typeface="ＭＳ Ｐゴシック"/>
              </a:rPr>
              <a:t>depreciation expense</a:t>
            </a:r>
            <a:r>
              <a:rPr lang="en-US" altLang="en-US" sz="2400" dirty="0">
                <a:ea typeface="ＭＳ Ｐゴシック"/>
              </a:rPr>
              <a:t>.</a:t>
            </a:r>
            <a:endParaRPr lang="en-US" sz="2400" dirty="0">
              <a:ea typeface="ＭＳ Ｐゴシック"/>
            </a:endParaRPr>
          </a:p>
        </p:txBody>
      </p:sp>
    </p:spTree>
    <p:extLst>
      <p:ext uri="{BB962C8B-B14F-4D97-AF65-F5344CB8AC3E}">
        <p14:creationId xmlns:p14="http://schemas.microsoft.com/office/powerpoint/2010/main" val="2075057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5DE8A-39DA-5C83-9D08-44793A0E29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1F01A0-479D-CEB7-359E-CF27A774C115}"/>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pitchFamily="34" charset="-128"/>
              </a:rPr>
              <a:t>Accrual Basis Accounting</a:t>
            </a:r>
            <a:endParaRPr lang="en-US" sz="3600"/>
          </a:p>
        </p:txBody>
      </p:sp>
      <p:pic>
        <p:nvPicPr>
          <p:cNvPr id="1026" name="Picture 2" descr="Briefly Explain the Differences Between Cash and Accrual Accounting ...">
            <a:extLst>
              <a:ext uri="{FF2B5EF4-FFF2-40B4-BE49-F238E27FC236}">
                <a16:creationId xmlns:a16="http://schemas.microsoft.com/office/drawing/2014/main" id="{F7AFB63A-0768-C838-DA20-24C5D335C3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11" t="4354" r="3846" b="4891"/>
          <a:stretch/>
        </p:blipFill>
        <p:spPr bwMode="auto">
          <a:xfrm>
            <a:off x="2674070" y="1220277"/>
            <a:ext cx="6683605" cy="4417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868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52AC0-BEE5-637B-CD4A-8AD2A11BA8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6658BD-F2C4-AD74-E7E4-7107C2D1486B}"/>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pitchFamily="34" charset="-128"/>
              </a:rPr>
              <a:t>Accrual Basis Accounting</a:t>
            </a:r>
            <a:endParaRPr lang="en-US" sz="3600"/>
          </a:p>
        </p:txBody>
      </p:sp>
      <p:sp>
        <p:nvSpPr>
          <p:cNvPr id="3" name="Content Placeholder 2">
            <a:extLst>
              <a:ext uri="{FF2B5EF4-FFF2-40B4-BE49-F238E27FC236}">
                <a16:creationId xmlns:a16="http://schemas.microsoft.com/office/drawing/2014/main" id="{5EA09605-38F8-285C-F39D-512F693752B1}"/>
              </a:ext>
            </a:extLst>
          </p:cNvPr>
          <p:cNvSpPr>
            <a:spLocks noGrp="1"/>
          </p:cNvSpPr>
          <p:nvPr>
            <p:ph idx="1"/>
          </p:nvPr>
        </p:nvSpPr>
        <p:spPr>
          <a:xfrm>
            <a:off x="651850" y="1219200"/>
            <a:ext cx="10855104" cy="3453253"/>
          </a:xfrm>
        </p:spPr>
        <p:txBody>
          <a:bodyPr wrap="square">
            <a:spAutoFit/>
          </a:bodyPr>
          <a:lstStyle/>
          <a:p>
            <a:r>
              <a:rPr lang="en-US" altLang="en-US" sz="2800" dirty="0">
                <a:ea typeface="ＭＳ Ｐゴシック"/>
              </a:rPr>
              <a:t>Given the Accrual Basis Accounting, you should remember:</a:t>
            </a:r>
          </a:p>
          <a:p>
            <a:pPr lvl="1"/>
            <a:r>
              <a:rPr lang="en-US" altLang="en-US" dirty="0">
                <a:ea typeface="ＭＳ Ｐゴシック"/>
              </a:rPr>
              <a:t>"Profit" is about the "</a:t>
            </a:r>
            <a:r>
              <a:rPr lang="en-US" altLang="en-US" b="1" dirty="0">
                <a:ea typeface="ＭＳ Ｐゴシック"/>
              </a:rPr>
              <a:t>Ownership</a:t>
            </a:r>
            <a:r>
              <a:rPr lang="en-US" altLang="en-US" dirty="0">
                <a:ea typeface="ＭＳ Ｐゴシック"/>
              </a:rPr>
              <a:t>" of money.</a:t>
            </a:r>
            <a:endParaRPr lang="en-US" altLang="en-US" dirty="0">
              <a:ea typeface="ＭＳ Ｐゴシック" pitchFamily="34" charset="-128"/>
            </a:endParaRPr>
          </a:p>
          <a:p>
            <a:pPr lvl="1"/>
            <a:r>
              <a:rPr lang="en-US" altLang="en-US" dirty="0">
                <a:ea typeface="ＭＳ Ｐゴシック"/>
              </a:rPr>
              <a:t>"Cash" is about the "</a:t>
            </a:r>
            <a:r>
              <a:rPr lang="en-US" altLang="en-US" b="1" dirty="0">
                <a:ea typeface="ＭＳ Ｐゴシック"/>
              </a:rPr>
              <a:t>Number</a:t>
            </a:r>
            <a:r>
              <a:rPr lang="en-US" altLang="en-US" dirty="0">
                <a:ea typeface="ＭＳ Ｐゴシック"/>
              </a:rPr>
              <a:t>" of money laid in your bank account.</a:t>
            </a:r>
            <a:endParaRPr lang="en-US" altLang="en-US" dirty="0">
              <a:ea typeface="ＭＳ Ｐゴシック" pitchFamily="34" charset="-128"/>
            </a:endParaRPr>
          </a:p>
          <a:p>
            <a:pPr lvl="1"/>
            <a:r>
              <a:rPr lang="en-US" altLang="en-US" dirty="0">
                <a:ea typeface="ＭＳ Ｐゴシック"/>
              </a:rPr>
              <a:t>They are not equal in most of the time.</a:t>
            </a:r>
          </a:p>
          <a:p>
            <a:r>
              <a:rPr lang="en-US" altLang="en-US" sz="2800" dirty="0">
                <a:ea typeface="ＭＳ Ｐゴシック"/>
              </a:rPr>
              <a:t>Let's check some examples. Pay attention to how do they </a:t>
            </a:r>
            <a:r>
              <a:rPr lang="en-US" altLang="en-US" sz="2800" dirty="0">
                <a:highlight>
                  <a:srgbClr val="FFFF00"/>
                </a:highlight>
                <a:ea typeface="ＭＳ Ｐゴシック"/>
              </a:rPr>
              <a:t>affect Profit and Cash, separately</a:t>
            </a:r>
            <a:r>
              <a:rPr lang="en-US" altLang="en-US" sz="2800" dirty="0">
                <a:ea typeface="ＭＳ Ｐゴシック"/>
              </a:rPr>
              <a:t>.</a:t>
            </a:r>
          </a:p>
        </p:txBody>
      </p:sp>
    </p:spTree>
    <p:extLst>
      <p:ext uri="{BB962C8B-B14F-4D97-AF65-F5344CB8AC3E}">
        <p14:creationId xmlns:p14="http://schemas.microsoft.com/office/powerpoint/2010/main" val="4018115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AEB24-BDA3-0C4F-C0A6-1D31B67BCA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6017E7-7222-5CB0-9A1F-8EF2882BDA2B}"/>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pitchFamily="34" charset="-128"/>
              </a:rPr>
              <a:t>Accrual Basis Accounting</a:t>
            </a:r>
            <a:endParaRPr lang="en-US" sz="3600"/>
          </a:p>
        </p:txBody>
      </p:sp>
      <p:graphicFrame>
        <p:nvGraphicFramePr>
          <p:cNvPr id="6" name="Table 5">
            <a:extLst>
              <a:ext uri="{FF2B5EF4-FFF2-40B4-BE49-F238E27FC236}">
                <a16:creationId xmlns:a16="http://schemas.microsoft.com/office/drawing/2014/main" id="{2F17CD80-6EAC-55B3-31D3-76C7A1E50BC4}"/>
              </a:ext>
            </a:extLst>
          </p:cNvPr>
          <p:cNvGraphicFramePr>
            <a:graphicFrameLocks noGrp="1"/>
          </p:cNvGraphicFramePr>
          <p:nvPr>
            <p:extLst>
              <p:ext uri="{D42A27DB-BD31-4B8C-83A1-F6EECF244321}">
                <p14:modId xmlns:p14="http://schemas.microsoft.com/office/powerpoint/2010/main" val="3008413412"/>
              </p:ext>
            </p:extLst>
          </p:nvPr>
        </p:nvGraphicFramePr>
        <p:xfrm>
          <a:off x="1959023" y="1202708"/>
          <a:ext cx="8229461" cy="4437276"/>
        </p:xfrm>
        <a:graphic>
          <a:graphicData uri="http://schemas.openxmlformats.org/drawingml/2006/table">
            <a:tbl>
              <a:tblPr firstRow="1" bandRow="1">
                <a:tableStyleId>{3C2FFA5D-87B4-456A-9821-1D502468CF0F}</a:tableStyleId>
              </a:tblPr>
              <a:tblGrid>
                <a:gridCol w="4948517">
                  <a:extLst>
                    <a:ext uri="{9D8B030D-6E8A-4147-A177-3AD203B41FA5}">
                      <a16:colId xmlns:a16="http://schemas.microsoft.com/office/drawing/2014/main" val="786255591"/>
                    </a:ext>
                  </a:extLst>
                </a:gridCol>
                <a:gridCol w="1609264">
                  <a:extLst>
                    <a:ext uri="{9D8B030D-6E8A-4147-A177-3AD203B41FA5}">
                      <a16:colId xmlns:a16="http://schemas.microsoft.com/office/drawing/2014/main" val="309540561"/>
                    </a:ext>
                  </a:extLst>
                </a:gridCol>
                <a:gridCol w="1671680">
                  <a:extLst>
                    <a:ext uri="{9D8B030D-6E8A-4147-A177-3AD203B41FA5}">
                      <a16:colId xmlns:a16="http://schemas.microsoft.com/office/drawing/2014/main" val="1096267189"/>
                    </a:ext>
                  </a:extLst>
                </a:gridCol>
              </a:tblGrid>
              <a:tr h="622706">
                <a:tc>
                  <a:txBody>
                    <a:bodyPr/>
                    <a:lstStyle/>
                    <a:p>
                      <a:endParaRPr lang="en-GB" sz="2000">
                        <a:latin typeface="Arial"/>
                      </a:endParaRPr>
                    </a:p>
                  </a:txBody>
                  <a:tcPr/>
                </a:tc>
                <a:tc>
                  <a:txBody>
                    <a:bodyPr/>
                    <a:lstStyle/>
                    <a:p>
                      <a:r>
                        <a:rPr lang="en-GB" sz="2000">
                          <a:latin typeface="Arial"/>
                        </a:rPr>
                        <a:t>Changes in Profit</a:t>
                      </a:r>
                    </a:p>
                  </a:txBody>
                  <a:tcPr/>
                </a:tc>
                <a:tc>
                  <a:txBody>
                    <a:bodyPr/>
                    <a:lstStyle/>
                    <a:p>
                      <a:r>
                        <a:rPr lang="en-GB" sz="2000">
                          <a:latin typeface="Arial"/>
                        </a:rPr>
                        <a:t>Changes in Cash</a:t>
                      </a:r>
                    </a:p>
                  </a:txBody>
                  <a:tcPr/>
                </a:tc>
                <a:extLst>
                  <a:ext uri="{0D108BD9-81ED-4DB2-BD59-A6C34878D82A}">
                    <a16:rowId xmlns:a16="http://schemas.microsoft.com/office/drawing/2014/main" val="1153556809"/>
                  </a:ext>
                </a:extLst>
              </a:tr>
              <a:tr h="622706">
                <a:tc>
                  <a:txBody>
                    <a:bodyPr/>
                    <a:lstStyle/>
                    <a:p>
                      <a:r>
                        <a:rPr lang="en-GB" sz="2000">
                          <a:latin typeface="Arial"/>
                        </a:rPr>
                        <a:t>Repayment of borrowings (the principal)</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1627987500"/>
                  </a:ext>
                </a:extLst>
              </a:tr>
              <a:tr h="622706">
                <a:tc>
                  <a:txBody>
                    <a:bodyPr/>
                    <a:lstStyle/>
                    <a:p>
                      <a:r>
                        <a:rPr lang="en-GB" sz="2000">
                          <a:latin typeface="Arial"/>
                        </a:rPr>
                        <a:t>Making a sale on credit</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2380721965"/>
                  </a:ext>
                </a:extLst>
              </a:tr>
              <a:tr h="622706">
                <a:tc>
                  <a:txBody>
                    <a:bodyPr/>
                    <a:lstStyle/>
                    <a:p>
                      <a:r>
                        <a:rPr lang="en-GB" sz="2000">
                          <a:latin typeface="Arial"/>
                        </a:rPr>
                        <a:t>Buying a non-current assets on credit</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1403150959"/>
                  </a:ext>
                </a:extLst>
              </a:tr>
              <a:tr h="622706">
                <a:tc>
                  <a:txBody>
                    <a:bodyPr/>
                    <a:lstStyle/>
                    <a:p>
                      <a:r>
                        <a:rPr lang="en-GB" sz="2000">
                          <a:latin typeface="Arial"/>
                        </a:rPr>
                        <a:t>Receiving cash from Account Receivable</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2030648016"/>
                  </a:ext>
                </a:extLst>
              </a:tr>
              <a:tr h="622706">
                <a:tc>
                  <a:txBody>
                    <a:bodyPr/>
                    <a:lstStyle/>
                    <a:p>
                      <a:r>
                        <a:rPr lang="en-GB" sz="2000">
                          <a:latin typeface="Arial"/>
                        </a:rPr>
                        <a:t>Depreciating a non-current assets</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3542812613"/>
                  </a:ext>
                </a:extLst>
              </a:tr>
              <a:tr h="622706">
                <a:tc>
                  <a:txBody>
                    <a:bodyPr/>
                    <a:lstStyle/>
                    <a:p>
                      <a:r>
                        <a:rPr lang="en-GB" sz="2000">
                          <a:latin typeface="Arial"/>
                        </a:rPr>
                        <a:t>Buying some inventories for cash</a:t>
                      </a:r>
                    </a:p>
                  </a:txBody>
                  <a:tcPr/>
                </a:tc>
                <a:tc>
                  <a:txBody>
                    <a:bodyPr/>
                    <a:lstStyle/>
                    <a:p>
                      <a:endParaRPr lang="en-GB" sz="2000">
                        <a:latin typeface="Arial"/>
                      </a:endParaRPr>
                    </a:p>
                  </a:txBody>
                  <a:tcPr/>
                </a:tc>
                <a:tc>
                  <a:txBody>
                    <a:bodyPr/>
                    <a:lstStyle/>
                    <a:p>
                      <a:endParaRPr lang="en-GB" sz="2000">
                        <a:latin typeface="Arial"/>
                      </a:endParaRPr>
                    </a:p>
                  </a:txBody>
                  <a:tcPr/>
                </a:tc>
                <a:extLst>
                  <a:ext uri="{0D108BD9-81ED-4DB2-BD59-A6C34878D82A}">
                    <a16:rowId xmlns:a16="http://schemas.microsoft.com/office/drawing/2014/main" val="47782974"/>
                  </a:ext>
                </a:extLst>
              </a:tr>
            </a:tbl>
          </a:graphicData>
        </a:graphic>
      </p:graphicFrame>
    </p:spTree>
    <p:extLst>
      <p:ext uri="{BB962C8B-B14F-4D97-AF65-F5344CB8AC3E}">
        <p14:creationId xmlns:p14="http://schemas.microsoft.com/office/powerpoint/2010/main" val="2331246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B23A5-E160-E450-A1FA-E61D89CF10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69023-A581-D18C-5469-86E61A7C67EF}"/>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pitchFamily="34" charset="-128"/>
              </a:rPr>
              <a:t>Accrual Basis Accounting</a:t>
            </a:r>
            <a:endParaRPr lang="en-US" sz="3600"/>
          </a:p>
        </p:txBody>
      </p:sp>
      <p:graphicFrame>
        <p:nvGraphicFramePr>
          <p:cNvPr id="6" name="Table 5">
            <a:extLst>
              <a:ext uri="{FF2B5EF4-FFF2-40B4-BE49-F238E27FC236}">
                <a16:creationId xmlns:a16="http://schemas.microsoft.com/office/drawing/2014/main" id="{5440F19E-01A2-DF73-E7B6-F4FC839A0025}"/>
              </a:ext>
            </a:extLst>
          </p:cNvPr>
          <p:cNvGraphicFramePr>
            <a:graphicFrameLocks noGrp="1"/>
          </p:cNvGraphicFramePr>
          <p:nvPr>
            <p:extLst>
              <p:ext uri="{D42A27DB-BD31-4B8C-83A1-F6EECF244321}">
                <p14:modId xmlns:p14="http://schemas.microsoft.com/office/powerpoint/2010/main" val="4066038195"/>
              </p:ext>
            </p:extLst>
          </p:nvPr>
        </p:nvGraphicFramePr>
        <p:xfrm>
          <a:off x="1962150" y="1202708"/>
          <a:ext cx="8226334" cy="4437276"/>
        </p:xfrm>
        <a:graphic>
          <a:graphicData uri="http://schemas.openxmlformats.org/drawingml/2006/table">
            <a:tbl>
              <a:tblPr firstRow="1" bandRow="1">
                <a:tableStyleId>{3C2FFA5D-87B4-456A-9821-1D502468CF0F}</a:tableStyleId>
              </a:tblPr>
              <a:tblGrid>
                <a:gridCol w="4945390">
                  <a:extLst>
                    <a:ext uri="{9D8B030D-6E8A-4147-A177-3AD203B41FA5}">
                      <a16:colId xmlns:a16="http://schemas.microsoft.com/office/drawing/2014/main" val="786255591"/>
                    </a:ext>
                  </a:extLst>
                </a:gridCol>
                <a:gridCol w="1609264">
                  <a:extLst>
                    <a:ext uri="{9D8B030D-6E8A-4147-A177-3AD203B41FA5}">
                      <a16:colId xmlns:a16="http://schemas.microsoft.com/office/drawing/2014/main" val="309540561"/>
                    </a:ext>
                  </a:extLst>
                </a:gridCol>
                <a:gridCol w="1671680">
                  <a:extLst>
                    <a:ext uri="{9D8B030D-6E8A-4147-A177-3AD203B41FA5}">
                      <a16:colId xmlns:a16="http://schemas.microsoft.com/office/drawing/2014/main" val="1096267189"/>
                    </a:ext>
                  </a:extLst>
                </a:gridCol>
              </a:tblGrid>
              <a:tr h="622706">
                <a:tc>
                  <a:txBody>
                    <a:bodyPr/>
                    <a:lstStyle/>
                    <a:p>
                      <a:endParaRPr lang="en-GB" sz="2000">
                        <a:latin typeface="Arial"/>
                      </a:endParaRPr>
                    </a:p>
                  </a:txBody>
                  <a:tcPr/>
                </a:tc>
                <a:tc>
                  <a:txBody>
                    <a:bodyPr/>
                    <a:lstStyle/>
                    <a:p>
                      <a:r>
                        <a:rPr lang="en-GB" sz="2000">
                          <a:latin typeface="Arial"/>
                        </a:rPr>
                        <a:t>Changes in Profit</a:t>
                      </a:r>
                    </a:p>
                  </a:txBody>
                  <a:tcPr/>
                </a:tc>
                <a:tc>
                  <a:txBody>
                    <a:bodyPr/>
                    <a:lstStyle/>
                    <a:p>
                      <a:r>
                        <a:rPr lang="en-GB" sz="2000">
                          <a:latin typeface="Arial"/>
                        </a:rPr>
                        <a:t>Changes in Cash</a:t>
                      </a:r>
                    </a:p>
                  </a:txBody>
                  <a:tcPr/>
                </a:tc>
                <a:extLst>
                  <a:ext uri="{0D108BD9-81ED-4DB2-BD59-A6C34878D82A}">
                    <a16:rowId xmlns:a16="http://schemas.microsoft.com/office/drawing/2014/main" val="1153556809"/>
                  </a:ext>
                </a:extLst>
              </a:tr>
              <a:tr h="622706">
                <a:tc>
                  <a:txBody>
                    <a:bodyPr/>
                    <a:lstStyle/>
                    <a:p>
                      <a:r>
                        <a:rPr lang="en-GB" sz="2000">
                          <a:latin typeface="Arial"/>
                        </a:rPr>
                        <a:t>Repayment of borrowings (the principal)</a:t>
                      </a:r>
                    </a:p>
                  </a:txBody>
                  <a:tcPr/>
                </a:tc>
                <a:tc>
                  <a:txBody>
                    <a:bodyPr/>
                    <a:lstStyle/>
                    <a:p>
                      <a:r>
                        <a:rPr lang="en-GB" sz="2000" b="1">
                          <a:latin typeface="Arial"/>
                        </a:rPr>
                        <a:t>None</a:t>
                      </a:r>
                    </a:p>
                  </a:txBody>
                  <a:tcPr/>
                </a:tc>
                <a:tc>
                  <a:txBody>
                    <a:bodyPr/>
                    <a:lstStyle/>
                    <a:p>
                      <a:r>
                        <a:rPr lang="en-GB" sz="2000" b="1">
                          <a:solidFill>
                            <a:srgbClr val="FF0000"/>
                          </a:solidFill>
                          <a:latin typeface="Arial"/>
                        </a:rPr>
                        <a:t>Decrease</a:t>
                      </a:r>
                    </a:p>
                  </a:txBody>
                  <a:tcPr/>
                </a:tc>
                <a:extLst>
                  <a:ext uri="{0D108BD9-81ED-4DB2-BD59-A6C34878D82A}">
                    <a16:rowId xmlns:a16="http://schemas.microsoft.com/office/drawing/2014/main" val="1627987500"/>
                  </a:ext>
                </a:extLst>
              </a:tr>
              <a:tr h="622706">
                <a:tc>
                  <a:txBody>
                    <a:bodyPr/>
                    <a:lstStyle/>
                    <a:p>
                      <a:r>
                        <a:rPr lang="en-GB" sz="2000">
                          <a:latin typeface="Arial"/>
                        </a:rPr>
                        <a:t>Making a sale on credit</a:t>
                      </a:r>
                    </a:p>
                  </a:txBody>
                  <a:tcPr/>
                </a:tc>
                <a:tc>
                  <a:txBody>
                    <a:bodyPr/>
                    <a:lstStyle/>
                    <a:p>
                      <a:r>
                        <a:rPr lang="en-GB" sz="2000" b="1">
                          <a:solidFill>
                            <a:srgbClr val="00B050"/>
                          </a:solidFill>
                          <a:latin typeface="Arial"/>
                        </a:rPr>
                        <a:t>Increase</a:t>
                      </a:r>
                    </a:p>
                  </a:txBody>
                  <a:tcPr/>
                </a:tc>
                <a:tc>
                  <a:txBody>
                    <a:bodyPr/>
                    <a:lstStyle/>
                    <a:p>
                      <a:r>
                        <a:rPr lang="en-GB" sz="2000" b="1">
                          <a:latin typeface="Arial"/>
                        </a:rPr>
                        <a:t>None</a:t>
                      </a:r>
                    </a:p>
                  </a:txBody>
                  <a:tcPr/>
                </a:tc>
                <a:extLst>
                  <a:ext uri="{0D108BD9-81ED-4DB2-BD59-A6C34878D82A}">
                    <a16:rowId xmlns:a16="http://schemas.microsoft.com/office/drawing/2014/main" val="2380721965"/>
                  </a:ext>
                </a:extLst>
              </a:tr>
              <a:tr h="622706">
                <a:tc>
                  <a:txBody>
                    <a:bodyPr/>
                    <a:lstStyle/>
                    <a:p>
                      <a:r>
                        <a:rPr lang="en-GB" sz="2000">
                          <a:latin typeface="Arial"/>
                        </a:rPr>
                        <a:t>Buying a non-current assets on credit</a:t>
                      </a:r>
                    </a:p>
                  </a:txBody>
                  <a:tcPr/>
                </a:tc>
                <a:tc>
                  <a:txBody>
                    <a:bodyPr/>
                    <a:lstStyle/>
                    <a:p>
                      <a:r>
                        <a:rPr lang="en-GB" sz="2000" b="1">
                          <a:latin typeface="Arial"/>
                        </a:rPr>
                        <a:t>None</a:t>
                      </a:r>
                    </a:p>
                  </a:txBody>
                  <a:tcPr/>
                </a:tc>
                <a:tc>
                  <a:txBody>
                    <a:bodyPr/>
                    <a:lstStyle/>
                    <a:p>
                      <a:r>
                        <a:rPr lang="en-GB" sz="2000" b="1">
                          <a:latin typeface="Arial"/>
                        </a:rPr>
                        <a:t>None</a:t>
                      </a:r>
                    </a:p>
                  </a:txBody>
                  <a:tcPr/>
                </a:tc>
                <a:extLst>
                  <a:ext uri="{0D108BD9-81ED-4DB2-BD59-A6C34878D82A}">
                    <a16:rowId xmlns:a16="http://schemas.microsoft.com/office/drawing/2014/main" val="1403150959"/>
                  </a:ext>
                </a:extLst>
              </a:tr>
              <a:tr h="622706">
                <a:tc>
                  <a:txBody>
                    <a:bodyPr/>
                    <a:lstStyle/>
                    <a:p>
                      <a:r>
                        <a:rPr lang="en-GB" sz="2000">
                          <a:latin typeface="Arial"/>
                        </a:rPr>
                        <a:t>Receiving cash from Account Receivable</a:t>
                      </a:r>
                    </a:p>
                  </a:txBody>
                  <a:tcPr/>
                </a:tc>
                <a:tc>
                  <a:txBody>
                    <a:bodyPr/>
                    <a:lstStyle/>
                    <a:p>
                      <a:r>
                        <a:rPr lang="en-GB" sz="2000" b="1">
                          <a:latin typeface="Arial"/>
                        </a:rPr>
                        <a:t>None</a:t>
                      </a:r>
                    </a:p>
                  </a:txBody>
                  <a:tcPr/>
                </a:tc>
                <a:tc>
                  <a:txBody>
                    <a:bodyPr/>
                    <a:lstStyle/>
                    <a:p>
                      <a:r>
                        <a:rPr lang="en-GB" sz="2000" b="1">
                          <a:solidFill>
                            <a:srgbClr val="00B050"/>
                          </a:solidFill>
                          <a:latin typeface="Arial"/>
                        </a:rPr>
                        <a:t>Increase</a:t>
                      </a:r>
                    </a:p>
                  </a:txBody>
                  <a:tcPr/>
                </a:tc>
                <a:extLst>
                  <a:ext uri="{0D108BD9-81ED-4DB2-BD59-A6C34878D82A}">
                    <a16:rowId xmlns:a16="http://schemas.microsoft.com/office/drawing/2014/main" val="2030648016"/>
                  </a:ext>
                </a:extLst>
              </a:tr>
              <a:tr h="622706">
                <a:tc>
                  <a:txBody>
                    <a:bodyPr/>
                    <a:lstStyle/>
                    <a:p>
                      <a:r>
                        <a:rPr lang="en-GB" sz="2000">
                          <a:latin typeface="Arial"/>
                        </a:rPr>
                        <a:t>Depreciating a non-current assets</a:t>
                      </a:r>
                    </a:p>
                  </a:txBody>
                  <a:tcPr/>
                </a:tc>
                <a:tc>
                  <a:txBody>
                    <a:bodyPr/>
                    <a:lstStyle/>
                    <a:p>
                      <a:r>
                        <a:rPr lang="en-GB" sz="2000" b="1">
                          <a:solidFill>
                            <a:srgbClr val="FF0000"/>
                          </a:solidFill>
                          <a:latin typeface="Arial"/>
                        </a:rPr>
                        <a:t>Decrease</a:t>
                      </a:r>
                    </a:p>
                  </a:txBody>
                  <a:tcPr/>
                </a:tc>
                <a:tc>
                  <a:txBody>
                    <a:bodyPr/>
                    <a:lstStyle/>
                    <a:p>
                      <a:r>
                        <a:rPr lang="en-GB" sz="2000" b="1">
                          <a:latin typeface="Arial"/>
                        </a:rPr>
                        <a:t>None</a:t>
                      </a:r>
                    </a:p>
                  </a:txBody>
                  <a:tcPr/>
                </a:tc>
                <a:extLst>
                  <a:ext uri="{0D108BD9-81ED-4DB2-BD59-A6C34878D82A}">
                    <a16:rowId xmlns:a16="http://schemas.microsoft.com/office/drawing/2014/main" val="3542812613"/>
                  </a:ext>
                </a:extLst>
              </a:tr>
              <a:tr h="622706">
                <a:tc>
                  <a:txBody>
                    <a:bodyPr/>
                    <a:lstStyle/>
                    <a:p>
                      <a:r>
                        <a:rPr lang="en-GB" sz="2000">
                          <a:latin typeface="Arial"/>
                        </a:rPr>
                        <a:t>Buying some inventories for cash</a:t>
                      </a:r>
                    </a:p>
                  </a:txBody>
                  <a:tcPr/>
                </a:tc>
                <a:tc>
                  <a:txBody>
                    <a:bodyPr/>
                    <a:lstStyle/>
                    <a:p>
                      <a:r>
                        <a:rPr lang="en-GB" sz="2000" b="1">
                          <a:latin typeface="Arial"/>
                        </a:rPr>
                        <a:t>None</a:t>
                      </a:r>
                    </a:p>
                  </a:txBody>
                  <a:tcPr/>
                </a:tc>
                <a:tc>
                  <a:txBody>
                    <a:bodyPr/>
                    <a:lstStyle/>
                    <a:p>
                      <a:r>
                        <a:rPr lang="en-GB" sz="2000" b="1" dirty="0">
                          <a:solidFill>
                            <a:srgbClr val="FF0000"/>
                          </a:solidFill>
                          <a:latin typeface="Arial"/>
                        </a:rPr>
                        <a:t>Decrease</a:t>
                      </a:r>
                    </a:p>
                  </a:txBody>
                  <a:tcPr/>
                </a:tc>
                <a:extLst>
                  <a:ext uri="{0D108BD9-81ED-4DB2-BD59-A6C34878D82A}">
                    <a16:rowId xmlns:a16="http://schemas.microsoft.com/office/drawing/2014/main" val="47782974"/>
                  </a:ext>
                </a:extLst>
              </a:tr>
            </a:tbl>
          </a:graphicData>
        </a:graphic>
      </p:graphicFrame>
    </p:spTree>
    <p:extLst>
      <p:ext uri="{BB962C8B-B14F-4D97-AF65-F5344CB8AC3E}">
        <p14:creationId xmlns:p14="http://schemas.microsoft.com/office/powerpoint/2010/main" val="1211194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B56DD-4B3D-3C42-AC99-BC8F790061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12CF2A-EC9F-80DC-C2FD-5D71ED821745}"/>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a:rPr>
              <a:t>What is Depreciation?</a:t>
            </a:r>
            <a:endParaRPr lang="en-US"/>
          </a:p>
        </p:txBody>
      </p:sp>
      <p:sp>
        <p:nvSpPr>
          <p:cNvPr id="3" name="Content Placeholder 2">
            <a:extLst>
              <a:ext uri="{FF2B5EF4-FFF2-40B4-BE49-F238E27FC236}">
                <a16:creationId xmlns:a16="http://schemas.microsoft.com/office/drawing/2014/main" id="{D631B28C-0BC9-5EFD-9BDD-D994771E734B}"/>
              </a:ext>
            </a:extLst>
          </p:cNvPr>
          <p:cNvSpPr>
            <a:spLocks noGrp="1"/>
          </p:cNvSpPr>
          <p:nvPr>
            <p:ph idx="1"/>
          </p:nvPr>
        </p:nvSpPr>
        <p:spPr>
          <a:xfrm>
            <a:off x="706170" y="1202140"/>
            <a:ext cx="10701196" cy="5546134"/>
          </a:xfrm>
        </p:spPr>
        <p:txBody>
          <a:bodyPr wrap="square">
            <a:spAutoFit/>
          </a:bodyPr>
          <a:lstStyle/>
          <a:p>
            <a:r>
              <a:rPr lang="en-US" altLang="en-US" sz="2400" dirty="0">
                <a:latin typeface="Arial"/>
                <a:ea typeface="ＭＳ Ｐゴシック"/>
                <a:cs typeface="Arial"/>
              </a:rPr>
              <a:t>Suppose you purchase a machine for your business...</a:t>
            </a:r>
            <a:endParaRPr lang="en-US" sz="2400" dirty="0"/>
          </a:p>
          <a:p>
            <a:pPr lvl="1">
              <a:buFont typeface="Courier New" panose="020B0604020202020204" pitchFamily="34" charset="0"/>
              <a:buChar char="o"/>
            </a:pPr>
            <a:r>
              <a:rPr lang="en-US" altLang="en-US" sz="2400" dirty="0">
                <a:latin typeface="Arial"/>
                <a:cs typeface="Arial"/>
              </a:rPr>
              <a:t>Buy a £10,000 machine (Jan 1, 2023).</a:t>
            </a:r>
            <a:endParaRPr lang="en-US" altLang="en-US" sz="2400" dirty="0">
              <a:latin typeface="Arial"/>
              <a:ea typeface="ＭＳ Ｐゴシック" pitchFamily="34" charset="-128"/>
              <a:cs typeface="Arial"/>
            </a:endParaRPr>
          </a:p>
          <a:p>
            <a:pPr lvl="1">
              <a:buFont typeface="Courier New" panose="020B0604020202020204" pitchFamily="34" charset="0"/>
              <a:buChar char="o"/>
            </a:pPr>
            <a:r>
              <a:rPr lang="en-US" altLang="en-US" sz="2400" dirty="0">
                <a:latin typeface="Arial"/>
                <a:ea typeface="ＭＳ Ｐゴシック"/>
                <a:cs typeface="Arial"/>
              </a:rPr>
              <a:t>Useful life: 5 years. (Economic Life)</a:t>
            </a:r>
            <a:endParaRPr lang="en-US" altLang="en-US" sz="2400" dirty="0">
              <a:latin typeface="Arial"/>
              <a:ea typeface="ＭＳ Ｐゴシック" pitchFamily="34" charset="-128"/>
              <a:cs typeface="Arial"/>
            </a:endParaRPr>
          </a:p>
          <a:p>
            <a:pPr lvl="1">
              <a:buFont typeface="Courier New" panose="020B0604020202020204" pitchFamily="34" charset="0"/>
              <a:buChar char="o"/>
            </a:pPr>
            <a:r>
              <a:rPr lang="en-US" altLang="en-US" sz="2400" dirty="0">
                <a:latin typeface="Arial"/>
                <a:ea typeface="ＭＳ Ｐゴシック"/>
                <a:cs typeface="Arial"/>
              </a:rPr>
              <a:t>Scrap/Salvage value: £0.</a:t>
            </a:r>
          </a:p>
          <a:p>
            <a:r>
              <a:rPr lang="en-US" altLang="en-US" sz="2400" dirty="0">
                <a:latin typeface="Arial"/>
                <a:ea typeface="ＭＳ Ｐゴシック"/>
                <a:cs typeface="Arial"/>
              </a:rPr>
              <a:t>Depreciation Formula: </a:t>
            </a:r>
          </a:p>
          <a:p>
            <a:pPr lvl="1">
              <a:buFont typeface="Courier New" panose="020B0604020202020204" pitchFamily="34" charset="0"/>
              <a:buChar char="o"/>
            </a:pPr>
            <a:r>
              <a:rPr lang="en-US" altLang="en-US" sz="2400" dirty="0">
                <a:latin typeface="Arial"/>
                <a:ea typeface="ＭＳ Ｐゴシック"/>
                <a:cs typeface="Arial"/>
              </a:rPr>
              <a:t>(£10,000 - £0) / 5 years = £2,000 / year</a:t>
            </a:r>
            <a:endParaRPr lang="en-US" sz="2400" dirty="0">
              <a:latin typeface="Myriad Pro"/>
              <a:ea typeface="ＭＳ Ｐゴシック"/>
              <a:cs typeface="Arial"/>
            </a:endParaRPr>
          </a:p>
          <a:p>
            <a:pPr lvl="1">
              <a:buFont typeface="Courier New" panose="020B0604020202020204" pitchFamily="34" charset="0"/>
              <a:buChar char="o"/>
            </a:pPr>
            <a:r>
              <a:rPr lang="en-US" altLang="en-US" sz="2400" dirty="0">
                <a:latin typeface="Arial"/>
                <a:ea typeface="ＭＳ Ｐゴシック"/>
                <a:cs typeface="Arial"/>
              </a:rPr>
              <a:t>You will lose £2,000 asset value of this machine each year.</a:t>
            </a:r>
          </a:p>
          <a:p>
            <a:r>
              <a:rPr lang="en-US" altLang="en-US" sz="2400" dirty="0">
                <a:latin typeface="Arial"/>
                <a:ea typeface="ＭＳ Ｐゴシック"/>
                <a:cs typeface="Arial"/>
              </a:rPr>
              <a:t>What Depreciation is?</a:t>
            </a:r>
          </a:p>
          <a:p>
            <a:pPr lvl="1">
              <a:buFont typeface="Courier New" panose="020B0604020202020204" pitchFamily="34" charset="0"/>
              <a:buChar char="o"/>
            </a:pPr>
            <a:r>
              <a:rPr lang="en-US" altLang="en-US" sz="2400" dirty="0">
                <a:latin typeface="Arial"/>
                <a:ea typeface="ＭＳ Ｐゴシック"/>
                <a:cs typeface="Arial"/>
              </a:rPr>
              <a:t>Non-cash expense to reflect asset value loss.</a:t>
            </a:r>
          </a:p>
          <a:p>
            <a:pPr lvl="1">
              <a:buFont typeface="Courier New" panose="020B0604020202020204" pitchFamily="34" charset="0"/>
              <a:buChar char="o"/>
            </a:pPr>
            <a:r>
              <a:rPr lang="en-US" altLang="en-US" sz="2400" dirty="0">
                <a:latin typeface="Arial"/>
                <a:ea typeface="ＭＳ Ｐゴシック"/>
                <a:cs typeface="Arial"/>
              </a:rPr>
              <a:t>It is like spreading the cost over the time (until the machine "dies")</a:t>
            </a:r>
          </a:p>
          <a:p>
            <a:endParaRPr lang="en-US" altLang="en-US" sz="2400" b="1" dirty="0">
              <a:latin typeface="Arial"/>
              <a:ea typeface="ＭＳ Ｐゴシック"/>
              <a:cs typeface="Arial"/>
            </a:endParaRPr>
          </a:p>
          <a:p>
            <a:endParaRPr lang="en-US" altLang="en-US" sz="2400" b="1" dirty="0">
              <a:latin typeface="Arial"/>
              <a:ea typeface="ＭＳ Ｐゴシック"/>
              <a:cs typeface="Arial"/>
            </a:endParaRPr>
          </a:p>
        </p:txBody>
      </p:sp>
    </p:spTree>
    <p:extLst>
      <p:ext uri="{BB962C8B-B14F-4D97-AF65-F5344CB8AC3E}">
        <p14:creationId xmlns:p14="http://schemas.microsoft.com/office/powerpoint/2010/main" val="3535270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244C7-2295-22F0-BB4B-BD4113BE16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35405B-85A6-A27A-7826-3342BF4E683E}"/>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a:rPr>
              <a:t>What is Depreciation?</a:t>
            </a:r>
            <a:endParaRPr lang="en-US"/>
          </a:p>
        </p:txBody>
      </p:sp>
      <p:graphicFrame>
        <p:nvGraphicFramePr>
          <p:cNvPr id="6" name="Content Placeholder 5">
            <a:extLst>
              <a:ext uri="{FF2B5EF4-FFF2-40B4-BE49-F238E27FC236}">
                <a16:creationId xmlns:a16="http://schemas.microsoft.com/office/drawing/2014/main" id="{518E688C-D5EE-0287-C013-7EC29ACAC42B}"/>
              </a:ext>
            </a:extLst>
          </p:cNvPr>
          <p:cNvGraphicFramePr>
            <a:graphicFrameLocks noGrp="1"/>
          </p:cNvGraphicFramePr>
          <p:nvPr>
            <p:ph idx="1"/>
            <p:extLst>
              <p:ext uri="{D42A27DB-BD31-4B8C-83A1-F6EECF244321}">
                <p14:modId xmlns:p14="http://schemas.microsoft.com/office/powerpoint/2010/main" val="2538911407"/>
              </p:ext>
            </p:extLst>
          </p:nvPr>
        </p:nvGraphicFramePr>
        <p:xfrm>
          <a:off x="1972670" y="1233416"/>
          <a:ext cx="8229592" cy="3901440"/>
        </p:xfrm>
        <a:graphic>
          <a:graphicData uri="http://schemas.openxmlformats.org/drawingml/2006/table">
            <a:tbl>
              <a:tblPr firstRow="1" bandRow="1">
                <a:tableStyleId>{5C22544A-7EE6-4342-B048-85BDC9FD1C3A}</a:tableStyleId>
              </a:tblPr>
              <a:tblGrid>
                <a:gridCol w="1219200">
                  <a:extLst>
                    <a:ext uri="{9D8B030D-6E8A-4147-A177-3AD203B41FA5}">
                      <a16:colId xmlns:a16="http://schemas.microsoft.com/office/drawing/2014/main" val="2717598574"/>
                    </a:ext>
                  </a:extLst>
                </a:gridCol>
                <a:gridCol w="2079810">
                  <a:extLst>
                    <a:ext uri="{9D8B030D-6E8A-4147-A177-3AD203B41FA5}">
                      <a16:colId xmlns:a16="http://schemas.microsoft.com/office/drawing/2014/main" val="853441306"/>
                    </a:ext>
                  </a:extLst>
                </a:gridCol>
                <a:gridCol w="1900517">
                  <a:extLst>
                    <a:ext uri="{9D8B030D-6E8A-4147-A177-3AD203B41FA5}">
                      <a16:colId xmlns:a16="http://schemas.microsoft.com/office/drawing/2014/main" val="4247229992"/>
                    </a:ext>
                  </a:extLst>
                </a:gridCol>
                <a:gridCol w="3030065">
                  <a:extLst>
                    <a:ext uri="{9D8B030D-6E8A-4147-A177-3AD203B41FA5}">
                      <a16:colId xmlns:a16="http://schemas.microsoft.com/office/drawing/2014/main" val="521090005"/>
                    </a:ext>
                  </a:extLst>
                </a:gridCol>
              </a:tblGrid>
              <a:tr h="370840">
                <a:tc>
                  <a:txBody>
                    <a:bodyPr/>
                    <a:lstStyle/>
                    <a:p>
                      <a:r>
                        <a:rPr lang="en-GB" sz="2000">
                          <a:latin typeface="Arial"/>
                        </a:rPr>
                        <a:t>Year</a:t>
                      </a:r>
                    </a:p>
                  </a:txBody>
                  <a:tcPr/>
                </a:tc>
                <a:tc>
                  <a:txBody>
                    <a:bodyPr/>
                    <a:lstStyle/>
                    <a:p>
                      <a:r>
                        <a:rPr lang="en-GB" sz="2000">
                          <a:latin typeface="Arial"/>
                        </a:rPr>
                        <a:t>Annual Depreciation</a:t>
                      </a:r>
                    </a:p>
                  </a:txBody>
                  <a:tcPr/>
                </a:tc>
                <a:tc>
                  <a:txBody>
                    <a:bodyPr/>
                    <a:lstStyle/>
                    <a:p>
                      <a:r>
                        <a:rPr lang="en-GB" sz="2000">
                          <a:latin typeface="Arial"/>
                        </a:rPr>
                        <a:t>Accumulated Depreciation</a:t>
                      </a:r>
                    </a:p>
                  </a:txBody>
                  <a:tcPr/>
                </a:tc>
                <a:tc>
                  <a:txBody>
                    <a:bodyPr/>
                    <a:lstStyle/>
                    <a:p>
                      <a:r>
                        <a:rPr lang="en-GB" sz="2000">
                          <a:latin typeface="Arial"/>
                        </a:rPr>
                        <a:t>Book Value of Machine</a:t>
                      </a:r>
                    </a:p>
                  </a:txBody>
                  <a:tcPr/>
                </a:tc>
                <a:extLst>
                  <a:ext uri="{0D108BD9-81ED-4DB2-BD59-A6C34878D82A}">
                    <a16:rowId xmlns:a16="http://schemas.microsoft.com/office/drawing/2014/main" val="3117243051"/>
                  </a:ext>
                </a:extLst>
              </a:tr>
              <a:tr h="370840">
                <a:tc>
                  <a:txBody>
                    <a:bodyPr/>
                    <a:lstStyle/>
                    <a:p>
                      <a:r>
                        <a:rPr lang="en-GB" sz="2000">
                          <a:latin typeface="Arial"/>
                        </a:rPr>
                        <a:t>2023</a:t>
                      </a:r>
                    </a:p>
                  </a:txBody>
                  <a:tcPr/>
                </a:tc>
                <a:tc>
                  <a:txBody>
                    <a:bodyPr/>
                    <a:lstStyle/>
                    <a:p>
                      <a:r>
                        <a:rPr lang="en-GB" sz="2000">
                          <a:latin typeface="Arial"/>
                        </a:rPr>
                        <a:t>£2,000</a:t>
                      </a:r>
                    </a:p>
                  </a:txBody>
                  <a:tcPr/>
                </a:tc>
                <a:tc>
                  <a:txBody>
                    <a:bodyPr/>
                    <a:lstStyle/>
                    <a:p>
                      <a:r>
                        <a:rPr lang="en-GB" sz="2000">
                          <a:latin typeface="Arial"/>
                        </a:rPr>
                        <a:t>£2,000</a:t>
                      </a:r>
                    </a:p>
                  </a:txBody>
                  <a:tcPr/>
                </a:tc>
                <a:tc>
                  <a:txBody>
                    <a:bodyPr/>
                    <a:lstStyle/>
                    <a:p>
                      <a:r>
                        <a:rPr lang="en-GB" sz="2000">
                          <a:latin typeface="Arial"/>
                        </a:rPr>
                        <a:t>£10,000 - £2,000 = £8,000</a:t>
                      </a:r>
                    </a:p>
                  </a:txBody>
                  <a:tcPr/>
                </a:tc>
                <a:extLst>
                  <a:ext uri="{0D108BD9-81ED-4DB2-BD59-A6C34878D82A}">
                    <a16:rowId xmlns:a16="http://schemas.microsoft.com/office/drawing/2014/main" val="593814358"/>
                  </a:ext>
                </a:extLst>
              </a:tr>
              <a:tr h="370840">
                <a:tc>
                  <a:txBody>
                    <a:bodyPr/>
                    <a:lstStyle/>
                    <a:p>
                      <a:r>
                        <a:rPr lang="en-GB" sz="2000">
                          <a:latin typeface="Arial"/>
                        </a:rPr>
                        <a:t>2024</a:t>
                      </a:r>
                    </a:p>
                  </a:txBody>
                  <a:tcPr/>
                </a:tc>
                <a:tc>
                  <a:txBody>
                    <a:bodyPr/>
                    <a:lstStyle/>
                    <a:p>
                      <a:r>
                        <a:rPr lang="en-GB" sz="2000">
                          <a:latin typeface="Arial"/>
                        </a:rPr>
                        <a:t>£2,000</a:t>
                      </a:r>
                    </a:p>
                  </a:txBody>
                  <a:tcPr/>
                </a:tc>
                <a:tc>
                  <a:txBody>
                    <a:bodyPr/>
                    <a:lstStyle/>
                    <a:p>
                      <a:r>
                        <a:rPr lang="en-GB" sz="2000">
                          <a:latin typeface="Arial"/>
                        </a:rPr>
                        <a:t>£4,000</a:t>
                      </a:r>
                    </a:p>
                  </a:txBody>
                  <a:tcPr/>
                </a:tc>
                <a:tc>
                  <a:txBody>
                    <a:bodyPr/>
                    <a:lstStyle/>
                    <a:p>
                      <a:r>
                        <a:rPr lang="en-GB" sz="2000">
                          <a:latin typeface="Arial"/>
                        </a:rPr>
                        <a:t>£10,000 - £4,000 = £6,000</a:t>
                      </a:r>
                    </a:p>
                  </a:txBody>
                  <a:tcPr/>
                </a:tc>
                <a:extLst>
                  <a:ext uri="{0D108BD9-81ED-4DB2-BD59-A6C34878D82A}">
                    <a16:rowId xmlns:a16="http://schemas.microsoft.com/office/drawing/2014/main" val="1582655058"/>
                  </a:ext>
                </a:extLst>
              </a:tr>
              <a:tr h="370840">
                <a:tc>
                  <a:txBody>
                    <a:bodyPr/>
                    <a:lstStyle/>
                    <a:p>
                      <a:r>
                        <a:rPr lang="en-GB" sz="2000">
                          <a:latin typeface="Arial"/>
                        </a:rPr>
                        <a:t>2025</a:t>
                      </a:r>
                    </a:p>
                  </a:txBody>
                  <a:tcPr/>
                </a:tc>
                <a:tc>
                  <a:txBody>
                    <a:bodyPr/>
                    <a:lstStyle/>
                    <a:p>
                      <a:r>
                        <a:rPr lang="en-GB" sz="2000">
                          <a:latin typeface="Arial"/>
                        </a:rPr>
                        <a:t>£2,000</a:t>
                      </a:r>
                    </a:p>
                  </a:txBody>
                  <a:tcPr/>
                </a:tc>
                <a:tc>
                  <a:txBody>
                    <a:bodyPr/>
                    <a:lstStyle/>
                    <a:p>
                      <a:r>
                        <a:rPr lang="en-GB" sz="2000">
                          <a:latin typeface="Arial"/>
                        </a:rPr>
                        <a:t>£6,000</a:t>
                      </a:r>
                    </a:p>
                  </a:txBody>
                  <a:tcPr/>
                </a:tc>
                <a:tc>
                  <a:txBody>
                    <a:bodyPr/>
                    <a:lstStyle/>
                    <a:p>
                      <a:r>
                        <a:rPr lang="en-GB" sz="2000">
                          <a:latin typeface="Arial"/>
                        </a:rPr>
                        <a:t>£10,000 - £6,000 = £4,000</a:t>
                      </a:r>
                    </a:p>
                  </a:txBody>
                  <a:tcPr/>
                </a:tc>
                <a:extLst>
                  <a:ext uri="{0D108BD9-81ED-4DB2-BD59-A6C34878D82A}">
                    <a16:rowId xmlns:a16="http://schemas.microsoft.com/office/drawing/2014/main" val="92600276"/>
                  </a:ext>
                </a:extLst>
              </a:tr>
              <a:tr h="370840">
                <a:tc>
                  <a:txBody>
                    <a:bodyPr/>
                    <a:lstStyle/>
                    <a:p>
                      <a:r>
                        <a:rPr lang="en-GB" sz="2000">
                          <a:latin typeface="Arial"/>
                        </a:rPr>
                        <a:t>2026</a:t>
                      </a:r>
                    </a:p>
                  </a:txBody>
                  <a:tcPr/>
                </a:tc>
                <a:tc>
                  <a:txBody>
                    <a:bodyPr/>
                    <a:lstStyle/>
                    <a:p>
                      <a:r>
                        <a:rPr lang="en-GB" sz="2000">
                          <a:latin typeface="Arial"/>
                        </a:rPr>
                        <a:t>£2,000</a:t>
                      </a:r>
                    </a:p>
                  </a:txBody>
                  <a:tcPr/>
                </a:tc>
                <a:tc>
                  <a:txBody>
                    <a:bodyPr/>
                    <a:lstStyle/>
                    <a:p>
                      <a:r>
                        <a:rPr lang="en-GB" sz="2000">
                          <a:latin typeface="Arial"/>
                        </a:rPr>
                        <a:t>£8,000</a:t>
                      </a:r>
                    </a:p>
                  </a:txBody>
                  <a:tcPr/>
                </a:tc>
                <a:tc>
                  <a:txBody>
                    <a:bodyPr/>
                    <a:lstStyle/>
                    <a:p>
                      <a:r>
                        <a:rPr lang="en-GB" sz="2000">
                          <a:latin typeface="Arial"/>
                        </a:rPr>
                        <a:t>£10,000 - £8,000 = £2,000</a:t>
                      </a:r>
                    </a:p>
                  </a:txBody>
                  <a:tcPr/>
                </a:tc>
                <a:extLst>
                  <a:ext uri="{0D108BD9-81ED-4DB2-BD59-A6C34878D82A}">
                    <a16:rowId xmlns:a16="http://schemas.microsoft.com/office/drawing/2014/main" val="841386073"/>
                  </a:ext>
                </a:extLst>
              </a:tr>
              <a:tr h="370840">
                <a:tc>
                  <a:txBody>
                    <a:bodyPr/>
                    <a:lstStyle/>
                    <a:p>
                      <a:r>
                        <a:rPr lang="en-GB" sz="2000">
                          <a:latin typeface="Arial"/>
                        </a:rPr>
                        <a:t>2027</a:t>
                      </a:r>
                    </a:p>
                  </a:txBody>
                  <a:tcPr/>
                </a:tc>
                <a:tc>
                  <a:txBody>
                    <a:bodyPr/>
                    <a:lstStyle/>
                    <a:p>
                      <a:r>
                        <a:rPr lang="en-GB" sz="2000">
                          <a:latin typeface="Arial"/>
                        </a:rPr>
                        <a:t>£2,000</a:t>
                      </a:r>
                    </a:p>
                  </a:txBody>
                  <a:tcPr/>
                </a:tc>
                <a:tc>
                  <a:txBody>
                    <a:bodyPr/>
                    <a:lstStyle/>
                    <a:p>
                      <a:r>
                        <a:rPr lang="en-GB" sz="2000">
                          <a:latin typeface="Arial"/>
                        </a:rPr>
                        <a:t>£10,000</a:t>
                      </a:r>
                    </a:p>
                  </a:txBody>
                  <a:tcPr/>
                </a:tc>
                <a:tc>
                  <a:txBody>
                    <a:bodyPr/>
                    <a:lstStyle/>
                    <a:p>
                      <a:r>
                        <a:rPr lang="en-GB" sz="2000">
                          <a:latin typeface="Arial"/>
                        </a:rPr>
                        <a:t>£10,000 - £10,000 = £0</a:t>
                      </a:r>
                    </a:p>
                  </a:txBody>
                  <a:tcPr/>
                </a:tc>
                <a:extLst>
                  <a:ext uri="{0D108BD9-81ED-4DB2-BD59-A6C34878D82A}">
                    <a16:rowId xmlns:a16="http://schemas.microsoft.com/office/drawing/2014/main" val="763051504"/>
                  </a:ext>
                </a:extLst>
              </a:tr>
            </a:tbl>
          </a:graphicData>
        </a:graphic>
      </p:graphicFrame>
    </p:spTree>
    <p:extLst>
      <p:ext uri="{BB962C8B-B14F-4D97-AF65-F5344CB8AC3E}">
        <p14:creationId xmlns:p14="http://schemas.microsoft.com/office/powerpoint/2010/main" val="3182976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41944-6A17-9378-51B7-B2103D5F5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59093A-E06E-9E4F-1996-27AD7B985657}"/>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a:rPr>
              <a:t>What is Depreciation?</a:t>
            </a:r>
            <a:endParaRPr lang="en-US"/>
          </a:p>
        </p:txBody>
      </p:sp>
      <p:sp>
        <p:nvSpPr>
          <p:cNvPr id="3" name="Content Placeholder 2">
            <a:extLst>
              <a:ext uri="{FF2B5EF4-FFF2-40B4-BE49-F238E27FC236}">
                <a16:creationId xmlns:a16="http://schemas.microsoft.com/office/drawing/2014/main" id="{30F4FEEE-99D7-D40E-5A97-C97DA774076E}"/>
              </a:ext>
            </a:extLst>
          </p:cNvPr>
          <p:cNvSpPr>
            <a:spLocks noGrp="1"/>
          </p:cNvSpPr>
          <p:nvPr>
            <p:ph idx="1"/>
          </p:nvPr>
        </p:nvSpPr>
        <p:spPr>
          <a:xfrm>
            <a:off x="606582" y="1159492"/>
            <a:ext cx="10891319" cy="3120854"/>
          </a:xfrm>
        </p:spPr>
        <p:txBody>
          <a:bodyPr wrap="square">
            <a:spAutoFit/>
          </a:bodyPr>
          <a:lstStyle/>
          <a:p>
            <a:r>
              <a:rPr lang="en-US" altLang="en-US" sz="2400" dirty="0">
                <a:latin typeface="Arial"/>
                <a:ea typeface="ＭＳ Ｐゴシック"/>
                <a:cs typeface="Arial"/>
              </a:rPr>
              <a:t>Income Statement Impact:</a:t>
            </a:r>
            <a:endParaRPr lang="en-US" sz="2400" dirty="0"/>
          </a:p>
          <a:p>
            <a:pPr lvl="1">
              <a:buFont typeface="Courier New" panose="020B0604020202020204" pitchFamily="34" charset="0"/>
              <a:buChar char="o"/>
            </a:pPr>
            <a:r>
              <a:rPr lang="en-US" altLang="en-US" sz="2400" b="1" dirty="0">
                <a:latin typeface="Arial"/>
                <a:cs typeface="Arial"/>
              </a:rPr>
              <a:t>Non-cash expense reduce Net Income</a:t>
            </a:r>
            <a:r>
              <a:rPr lang="en-US" altLang="en-US" sz="2400" dirty="0">
                <a:latin typeface="Arial"/>
                <a:cs typeface="Arial"/>
              </a:rPr>
              <a:t>.</a:t>
            </a:r>
            <a:endParaRPr lang="en-US" altLang="en-US" sz="2400" dirty="0">
              <a:latin typeface="Arial"/>
              <a:ea typeface="ＭＳ Ｐゴシック" pitchFamily="34" charset="-128"/>
              <a:cs typeface="Arial"/>
            </a:endParaRPr>
          </a:p>
          <a:p>
            <a:pPr lvl="1">
              <a:buFont typeface="Courier New" panose="020B0604020202020204" pitchFamily="34" charset="0"/>
              <a:buChar char="o"/>
            </a:pPr>
            <a:r>
              <a:rPr lang="en-US" altLang="en-US" sz="2400" dirty="0">
                <a:latin typeface="Arial"/>
                <a:ea typeface="ＭＳ Ｐゴシック"/>
                <a:cs typeface="Arial"/>
              </a:rPr>
              <a:t>Example:</a:t>
            </a:r>
            <a:endParaRPr lang="en-US" altLang="en-US" sz="2400" dirty="0">
              <a:latin typeface="Arial"/>
              <a:ea typeface="ＭＳ Ｐゴシック" pitchFamily="34" charset="-128"/>
              <a:cs typeface="Arial"/>
            </a:endParaRPr>
          </a:p>
          <a:p>
            <a:pPr lvl="2">
              <a:buFont typeface="Wingdings" panose="020B0604020202020204" pitchFamily="34" charset="0"/>
              <a:buChar char="§"/>
            </a:pPr>
            <a:r>
              <a:rPr lang="en-US" altLang="en-US" dirty="0">
                <a:latin typeface="Arial"/>
                <a:ea typeface="ＭＳ Ｐゴシック"/>
                <a:cs typeface="Arial"/>
              </a:rPr>
              <a:t>Revenue: £10,000</a:t>
            </a:r>
          </a:p>
          <a:p>
            <a:pPr lvl="2">
              <a:buFont typeface="Wingdings" panose="020B0604020202020204" pitchFamily="34" charset="0"/>
              <a:buChar char="§"/>
            </a:pPr>
            <a:r>
              <a:rPr lang="en-US" altLang="en-US" dirty="0">
                <a:latin typeface="Arial"/>
                <a:ea typeface="ＭＳ Ｐゴシック"/>
                <a:cs typeface="Arial"/>
              </a:rPr>
              <a:t>Expenses (excluding depreciation): £8,000</a:t>
            </a:r>
          </a:p>
          <a:p>
            <a:pPr lvl="2">
              <a:buFont typeface="Wingdings" panose="020B0604020202020204" pitchFamily="34" charset="0"/>
              <a:buChar char="§"/>
            </a:pPr>
            <a:r>
              <a:rPr lang="en-US" altLang="en-US" dirty="0">
                <a:latin typeface="Arial"/>
                <a:ea typeface="ＭＳ Ｐゴシック"/>
                <a:cs typeface="Arial"/>
              </a:rPr>
              <a:t>Depreciation Expenses: £2,000</a:t>
            </a:r>
          </a:p>
          <a:p>
            <a:pPr lvl="2">
              <a:buFont typeface="Wingdings" panose="020B0604020202020204" pitchFamily="34" charset="0"/>
              <a:buChar char="§"/>
            </a:pPr>
            <a:r>
              <a:rPr lang="en-US" altLang="en-US" dirty="0">
                <a:latin typeface="Arial"/>
                <a:ea typeface="ＭＳ Ｐゴシック"/>
                <a:cs typeface="Arial"/>
              </a:rPr>
              <a:t>Net Income: £10,000 - £8,000 - £2,000 = £0</a:t>
            </a:r>
          </a:p>
        </p:txBody>
      </p:sp>
    </p:spTree>
    <p:extLst>
      <p:ext uri="{BB962C8B-B14F-4D97-AF65-F5344CB8AC3E}">
        <p14:creationId xmlns:p14="http://schemas.microsoft.com/office/powerpoint/2010/main" val="79013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D5A24-6CEB-BC88-351C-A41D1EF3C4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B6564-D757-2AF3-A8E3-7B2FC7548EF0}"/>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a:rPr>
              <a:t>What is Depreciation?</a:t>
            </a:r>
            <a:endParaRPr lang="en-US"/>
          </a:p>
        </p:txBody>
      </p:sp>
      <p:sp>
        <p:nvSpPr>
          <p:cNvPr id="3" name="Content Placeholder 2">
            <a:extLst>
              <a:ext uri="{FF2B5EF4-FFF2-40B4-BE49-F238E27FC236}">
                <a16:creationId xmlns:a16="http://schemas.microsoft.com/office/drawing/2014/main" id="{E96620A7-DB2C-B12D-D21A-0D07FD6A330B}"/>
              </a:ext>
            </a:extLst>
          </p:cNvPr>
          <p:cNvSpPr>
            <a:spLocks noGrp="1"/>
          </p:cNvSpPr>
          <p:nvPr>
            <p:ph idx="1"/>
          </p:nvPr>
        </p:nvSpPr>
        <p:spPr>
          <a:xfrm>
            <a:off x="633742" y="1159492"/>
            <a:ext cx="10882265" cy="2160591"/>
          </a:xfrm>
        </p:spPr>
        <p:txBody>
          <a:bodyPr wrap="square">
            <a:spAutoFit/>
          </a:bodyPr>
          <a:lstStyle/>
          <a:p>
            <a:r>
              <a:rPr lang="en-US" altLang="en-US" sz="2400" dirty="0">
                <a:latin typeface="Arial"/>
                <a:ea typeface="ＭＳ Ｐゴシック"/>
                <a:cs typeface="Arial"/>
              </a:rPr>
              <a:t>Cash Flow Statement Impact:</a:t>
            </a:r>
          </a:p>
          <a:p>
            <a:pPr lvl="1">
              <a:buFont typeface="Courier New" panose="020B0604020202020204" pitchFamily="34" charset="0"/>
              <a:buChar char="o"/>
            </a:pPr>
            <a:r>
              <a:rPr lang="en-US" altLang="en-US" sz="2400" b="1" dirty="0">
                <a:latin typeface="Arial"/>
                <a:ea typeface="ＭＳ Ｐゴシック"/>
                <a:cs typeface="Arial"/>
              </a:rPr>
              <a:t>No cash outflow</a:t>
            </a:r>
            <a:r>
              <a:rPr lang="en-US" altLang="en-US" sz="2400" dirty="0">
                <a:latin typeface="Arial"/>
                <a:ea typeface="ＭＳ Ｐゴシック"/>
                <a:cs typeface="Arial"/>
              </a:rPr>
              <a:t>. Added back to Operating Cash Flow.</a:t>
            </a:r>
          </a:p>
          <a:p>
            <a:pPr lvl="1">
              <a:buFont typeface="Courier New" panose="020B0604020202020204" pitchFamily="34" charset="0"/>
              <a:buChar char="o"/>
            </a:pPr>
            <a:r>
              <a:rPr lang="en-US" altLang="en-US" sz="2400" dirty="0">
                <a:latin typeface="Arial"/>
                <a:ea typeface="ＭＳ Ｐゴシック"/>
                <a:cs typeface="Arial"/>
              </a:rPr>
              <a:t>Example:</a:t>
            </a:r>
          </a:p>
          <a:p>
            <a:pPr lvl="2">
              <a:buFont typeface="Wingdings" panose="020B0604020202020204" pitchFamily="34" charset="0"/>
              <a:buChar char="§"/>
            </a:pPr>
            <a:r>
              <a:rPr lang="en-US" altLang="en-US" dirty="0">
                <a:latin typeface="Arial"/>
                <a:ea typeface="ＭＳ Ｐゴシック"/>
                <a:cs typeface="Arial"/>
              </a:rPr>
              <a:t>Net Income + Depreciation = £0 + £2,000 = £2,000 which is Operating Cash Flow</a:t>
            </a:r>
          </a:p>
        </p:txBody>
      </p:sp>
    </p:spTree>
    <p:extLst>
      <p:ext uri="{BB962C8B-B14F-4D97-AF65-F5344CB8AC3E}">
        <p14:creationId xmlns:p14="http://schemas.microsoft.com/office/powerpoint/2010/main" val="1198323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041C2-7A5B-7D55-834A-1CBB30691D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DA76D4-1068-2E21-16A5-D1FDFDB505FF}"/>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a:rPr>
              <a:t>What is Depreciation?</a:t>
            </a:r>
            <a:endParaRPr lang="en-US"/>
          </a:p>
        </p:txBody>
      </p:sp>
      <p:sp>
        <p:nvSpPr>
          <p:cNvPr id="3" name="Content Placeholder 2">
            <a:extLst>
              <a:ext uri="{FF2B5EF4-FFF2-40B4-BE49-F238E27FC236}">
                <a16:creationId xmlns:a16="http://schemas.microsoft.com/office/drawing/2014/main" id="{1A7CD22E-980F-45B7-0B5C-7A6BC79464E2}"/>
              </a:ext>
            </a:extLst>
          </p:cNvPr>
          <p:cNvSpPr>
            <a:spLocks noGrp="1"/>
          </p:cNvSpPr>
          <p:nvPr>
            <p:ph idx="1"/>
          </p:nvPr>
        </p:nvSpPr>
        <p:spPr>
          <a:xfrm>
            <a:off x="751438" y="1202140"/>
            <a:ext cx="10836998" cy="3859518"/>
          </a:xfrm>
        </p:spPr>
        <p:txBody>
          <a:bodyPr wrap="square">
            <a:spAutoFit/>
          </a:bodyPr>
          <a:lstStyle/>
          <a:p>
            <a:r>
              <a:rPr lang="en-US" altLang="en-US" sz="2400" dirty="0">
                <a:latin typeface="Arial"/>
                <a:ea typeface="ＭＳ Ｐゴシック"/>
                <a:cs typeface="Arial"/>
              </a:rPr>
              <a:t>Tax Shield Effect (Bonus)</a:t>
            </a:r>
            <a:endParaRPr lang="en-US" sz="2400" dirty="0"/>
          </a:p>
          <a:p>
            <a:pPr lvl="1">
              <a:buFont typeface="Courier New" panose="020B0604020202020204" pitchFamily="34" charset="0"/>
              <a:buChar char="o"/>
            </a:pPr>
            <a:r>
              <a:rPr lang="en-US" altLang="en-US" sz="2400" dirty="0">
                <a:latin typeface="Arial"/>
                <a:cs typeface="Arial"/>
              </a:rPr>
              <a:t>Why Depreciation matters for taxes?</a:t>
            </a:r>
            <a:endParaRPr lang="en-US" altLang="en-US" sz="2400" dirty="0">
              <a:latin typeface="Arial"/>
              <a:ea typeface="ＭＳ Ｐゴシック" pitchFamily="34" charset="-128"/>
              <a:cs typeface="Arial"/>
            </a:endParaRPr>
          </a:p>
          <a:p>
            <a:pPr lvl="1">
              <a:buFont typeface="Courier New" panose="020B0604020202020204" pitchFamily="34" charset="0"/>
              <a:buChar char="o"/>
            </a:pPr>
            <a:r>
              <a:rPr lang="en-US" altLang="en-US" sz="2400" b="1" dirty="0">
                <a:latin typeface="Arial"/>
                <a:ea typeface="ＭＳ Ｐゴシック"/>
                <a:cs typeface="Arial"/>
              </a:rPr>
              <a:t>Tax Savings</a:t>
            </a:r>
            <a:r>
              <a:rPr lang="en-US" altLang="en-US" sz="2400" dirty="0">
                <a:latin typeface="Arial"/>
                <a:ea typeface="ＭＳ Ｐゴシック"/>
                <a:cs typeface="Arial"/>
              </a:rPr>
              <a:t>: Depreciation reduces taxable income.</a:t>
            </a:r>
            <a:endParaRPr lang="en-US" altLang="en-US" sz="2400" dirty="0">
              <a:latin typeface="Arial"/>
              <a:ea typeface="ＭＳ Ｐゴシック" pitchFamily="34" charset="-128"/>
              <a:cs typeface="Arial"/>
            </a:endParaRPr>
          </a:p>
          <a:p>
            <a:pPr lvl="2">
              <a:buFont typeface="Wingdings" panose="020B0604020202020204" pitchFamily="34" charset="0"/>
              <a:buChar char="§"/>
            </a:pPr>
            <a:r>
              <a:rPr lang="en-US" altLang="en-US" b="1" dirty="0">
                <a:latin typeface="Arial"/>
                <a:ea typeface="ＭＳ Ｐゴシック"/>
                <a:cs typeface="Arial"/>
              </a:rPr>
              <a:t>Taxable income</a:t>
            </a:r>
            <a:r>
              <a:rPr lang="en-US" altLang="en-US" dirty="0">
                <a:latin typeface="Arial"/>
                <a:ea typeface="ＭＳ Ｐゴシック"/>
                <a:cs typeface="Arial"/>
              </a:rPr>
              <a:t>: £10,000 - £8,000 - £2,000 = £0  which also means </a:t>
            </a:r>
            <a:r>
              <a:rPr lang="en-US" altLang="en-US" b="1" dirty="0">
                <a:latin typeface="Arial"/>
                <a:ea typeface="ＭＳ Ｐゴシック"/>
                <a:cs typeface="Arial"/>
              </a:rPr>
              <a:t>£0 Tax</a:t>
            </a:r>
            <a:r>
              <a:rPr lang="en-US" altLang="en-US" dirty="0">
                <a:latin typeface="Arial"/>
                <a:ea typeface="ＭＳ Ｐゴシック"/>
                <a:cs typeface="Arial"/>
              </a:rPr>
              <a:t>.</a:t>
            </a:r>
          </a:p>
          <a:p>
            <a:pPr lvl="2">
              <a:buFont typeface="Wingdings" panose="020B0604020202020204" pitchFamily="34" charset="0"/>
              <a:buChar char="§"/>
            </a:pPr>
            <a:r>
              <a:rPr lang="en-US" altLang="en-US" dirty="0">
                <a:latin typeface="Arial"/>
                <a:ea typeface="ＭＳ Ｐゴシック"/>
                <a:cs typeface="Arial"/>
              </a:rPr>
              <a:t>Without depreciation: Tax = (£10,000 - £8,000) X 20% tax rate = </a:t>
            </a:r>
            <a:r>
              <a:rPr lang="en-US" altLang="en-US" b="1" dirty="0">
                <a:latin typeface="Arial"/>
                <a:ea typeface="ＭＳ Ｐゴシック"/>
                <a:cs typeface="Arial"/>
              </a:rPr>
              <a:t>£400 Cash Outflow</a:t>
            </a:r>
          </a:p>
          <a:p>
            <a:endParaRPr lang="en-US" altLang="en-US" sz="2400" b="1" dirty="0">
              <a:latin typeface="Arial"/>
              <a:ea typeface="ＭＳ Ｐゴシック"/>
              <a:cs typeface="Arial"/>
            </a:endParaRPr>
          </a:p>
          <a:p>
            <a:endParaRPr lang="en-US" altLang="en-US" sz="2400" b="1" dirty="0">
              <a:latin typeface="Arial"/>
              <a:ea typeface="ＭＳ Ｐゴシック"/>
              <a:cs typeface="Arial"/>
            </a:endParaRPr>
          </a:p>
        </p:txBody>
      </p:sp>
    </p:spTree>
    <p:extLst>
      <p:ext uri="{BB962C8B-B14F-4D97-AF65-F5344CB8AC3E}">
        <p14:creationId xmlns:p14="http://schemas.microsoft.com/office/powerpoint/2010/main" val="3157950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9E218-D0F8-1BFC-9F7E-0BC1EF7BE7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E7638E-5B32-D824-6191-E3BBC210C595}"/>
              </a:ext>
            </a:extLst>
          </p:cNvPr>
          <p:cNvSpPr>
            <a:spLocks noGrp="1"/>
          </p:cNvSpPr>
          <p:nvPr>
            <p:ph type="title"/>
          </p:nvPr>
        </p:nvSpPr>
        <p:spPr>
          <a:xfrm>
            <a:off x="1971676" y="370773"/>
            <a:ext cx="7934325" cy="646331"/>
          </a:xfrm>
        </p:spPr>
        <p:txBody>
          <a:bodyPr wrap="square">
            <a:spAutoFit/>
          </a:bodyPr>
          <a:lstStyle/>
          <a:p>
            <a:r>
              <a:rPr lang="en-US" altLang="en-US" sz="3600">
                <a:ea typeface="ＭＳ Ｐゴシック"/>
              </a:rPr>
              <a:t>What is Depreciation?</a:t>
            </a:r>
            <a:endParaRPr lang="en-US"/>
          </a:p>
        </p:txBody>
      </p:sp>
      <p:sp>
        <p:nvSpPr>
          <p:cNvPr id="3" name="Content Placeholder 2">
            <a:extLst>
              <a:ext uri="{FF2B5EF4-FFF2-40B4-BE49-F238E27FC236}">
                <a16:creationId xmlns:a16="http://schemas.microsoft.com/office/drawing/2014/main" id="{F393F6CF-43B3-C2C0-1D52-4F68DE6470BF}"/>
              </a:ext>
            </a:extLst>
          </p:cNvPr>
          <p:cNvSpPr>
            <a:spLocks noGrp="1"/>
          </p:cNvSpPr>
          <p:nvPr>
            <p:ph idx="1"/>
          </p:nvPr>
        </p:nvSpPr>
        <p:spPr>
          <a:xfrm>
            <a:off x="787651" y="1202141"/>
            <a:ext cx="10683090" cy="3182410"/>
          </a:xfrm>
        </p:spPr>
        <p:txBody>
          <a:bodyPr wrap="square">
            <a:spAutoFit/>
          </a:bodyPr>
          <a:lstStyle/>
          <a:p>
            <a:r>
              <a:rPr lang="en-US" altLang="en-US" sz="2800" dirty="0">
                <a:latin typeface="Arial"/>
                <a:ea typeface="ＭＳ Ｐゴシック"/>
                <a:cs typeface="Arial"/>
              </a:rPr>
              <a:t>Key Points about Depreciation</a:t>
            </a:r>
            <a:endParaRPr lang="en-US" sz="2800" dirty="0"/>
          </a:p>
          <a:p>
            <a:pPr lvl="1">
              <a:buFont typeface="Courier New" panose="020B0604020202020204" pitchFamily="34" charset="0"/>
              <a:buChar char="o"/>
            </a:pPr>
            <a:r>
              <a:rPr lang="en-US" altLang="en-US" sz="2400" b="1" dirty="0">
                <a:latin typeface="Arial"/>
                <a:cs typeface="Arial"/>
              </a:rPr>
              <a:t>Depreciation is Non-Cash</a:t>
            </a:r>
            <a:r>
              <a:rPr lang="en-US" altLang="en-US" sz="2400" dirty="0">
                <a:latin typeface="Arial"/>
                <a:cs typeface="Arial"/>
              </a:rPr>
              <a:t>: No cash changes hands.</a:t>
            </a:r>
            <a:endParaRPr lang="en-US" altLang="en-US" sz="2400" dirty="0">
              <a:latin typeface="Arial"/>
              <a:ea typeface="ＭＳ Ｐゴシック" pitchFamily="34" charset="-128"/>
              <a:cs typeface="Arial"/>
            </a:endParaRPr>
          </a:p>
          <a:p>
            <a:pPr lvl="1">
              <a:buFont typeface="Courier New" panose="020B0604020202020204" pitchFamily="34" charset="0"/>
              <a:buChar char="o"/>
            </a:pPr>
            <a:r>
              <a:rPr lang="en-US" altLang="en-US" sz="2400" b="1" dirty="0">
                <a:latin typeface="Arial"/>
                <a:ea typeface="ＭＳ Ｐゴシック"/>
                <a:cs typeface="Arial"/>
              </a:rPr>
              <a:t>Cash Flow Adjustment</a:t>
            </a:r>
            <a:r>
              <a:rPr lang="en-US" altLang="en-US" sz="2400" dirty="0">
                <a:latin typeface="Arial"/>
                <a:ea typeface="ＭＳ Ｐゴシック"/>
                <a:cs typeface="Arial"/>
              </a:rPr>
              <a:t>: Added back to Operating Cash Flow.</a:t>
            </a:r>
            <a:endParaRPr lang="en-US" altLang="en-US" sz="2400" dirty="0">
              <a:latin typeface="Arial"/>
              <a:ea typeface="ＭＳ Ｐゴシック" pitchFamily="34" charset="-128"/>
              <a:cs typeface="Arial"/>
            </a:endParaRPr>
          </a:p>
          <a:p>
            <a:pPr lvl="1">
              <a:buFont typeface="Courier New" panose="020B0604020202020204" pitchFamily="34" charset="0"/>
              <a:buChar char="o"/>
            </a:pPr>
            <a:r>
              <a:rPr lang="en-US" altLang="en-US" sz="2400" b="1" dirty="0">
                <a:latin typeface="Arial"/>
                <a:ea typeface="ＭＳ Ｐゴシック"/>
                <a:cs typeface="Arial"/>
              </a:rPr>
              <a:t>Tax Shield</a:t>
            </a:r>
            <a:r>
              <a:rPr lang="en-US" altLang="en-US" sz="2400" dirty="0">
                <a:latin typeface="Arial"/>
                <a:ea typeface="ＭＳ Ｐゴシック"/>
                <a:cs typeface="Arial"/>
              </a:rPr>
              <a:t>: Saves cash by reducing taxes.</a:t>
            </a:r>
          </a:p>
          <a:p>
            <a:pPr lvl="1">
              <a:buFont typeface="Courier New" panose="020B0604020202020204" pitchFamily="34" charset="0"/>
              <a:buChar char="o"/>
            </a:pPr>
            <a:r>
              <a:rPr lang="en-US" altLang="en-US" sz="2400" dirty="0">
                <a:latin typeface="Arial"/>
                <a:ea typeface="ＭＳ Ｐゴシック"/>
                <a:cs typeface="Arial"/>
              </a:rPr>
              <a:t>[Tips: Interest Expenses can also reduce taxes. Why?]</a:t>
            </a:r>
          </a:p>
          <a:p>
            <a:endParaRPr lang="en-US" altLang="en-US" sz="2400" b="1" dirty="0">
              <a:latin typeface="Arial"/>
              <a:ea typeface="ＭＳ Ｐゴシック"/>
              <a:cs typeface="Arial"/>
            </a:endParaRPr>
          </a:p>
          <a:p>
            <a:endParaRPr lang="en-US" altLang="en-US" sz="2400" b="1" dirty="0">
              <a:latin typeface="Arial"/>
              <a:ea typeface="ＭＳ Ｐゴシック"/>
              <a:cs typeface="Arial"/>
            </a:endParaRPr>
          </a:p>
        </p:txBody>
      </p:sp>
    </p:spTree>
    <p:extLst>
      <p:ext uri="{BB962C8B-B14F-4D97-AF65-F5344CB8AC3E}">
        <p14:creationId xmlns:p14="http://schemas.microsoft.com/office/powerpoint/2010/main" val="3785952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843" y="378649"/>
            <a:ext cx="8163232" cy="1077218"/>
          </a:xfrm>
        </p:spPr>
        <p:txBody>
          <a:bodyPr wrap="square">
            <a:spAutoFit/>
          </a:bodyPr>
          <a:lstStyle/>
          <a:p>
            <a:r>
              <a:rPr lang="en-IN" sz="3200"/>
              <a:t>The Beginning Point: Changes in the Balance Sheet and Cash Flows</a:t>
            </a:r>
            <a:endParaRPr lang="en-US" sz="3200"/>
          </a:p>
        </p:txBody>
      </p:sp>
      <p:graphicFrame>
        <p:nvGraphicFramePr>
          <p:cNvPr id="6" name="Table 5"/>
          <p:cNvGraphicFramePr>
            <a:graphicFrameLocks noGrp="1"/>
          </p:cNvGraphicFramePr>
          <p:nvPr>
            <p:extLst>
              <p:ext uri="{D42A27DB-BD31-4B8C-83A1-F6EECF244321}">
                <p14:modId xmlns:p14="http://schemas.microsoft.com/office/powerpoint/2010/main" val="2430748849"/>
              </p:ext>
            </p:extLst>
          </p:nvPr>
        </p:nvGraphicFramePr>
        <p:xfrm>
          <a:off x="1964140" y="1546178"/>
          <a:ext cx="8153400" cy="4114800"/>
        </p:xfrm>
        <a:graphic>
          <a:graphicData uri="http://schemas.openxmlformats.org/drawingml/2006/table">
            <a:tbl>
              <a:tblPr firstRow="1" bandRow="1">
                <a:tableStyleId>{3B4B98B0-60AC-42C2-AFA5-B58CD77FA1E5}</a:tableStyleId>
              </a:tblPr>
              <a:tblGrid>
                <a:gridCol w="4078406">
                  <a:extLst>
                    <a:ext uri="{9D8B030D-6E8A-4147-A177-3AD203B41FA5}">
                      <a16:colId xmlns:a16="http://schemas.microsoft.com/office/drawing/2014/main" val="1541822819"/>
                    </a:ext>
                  </a:extLst>
                </a:gridCol>
                <a:gridCol w="4074994">
                  <a:extLst>
                    <a:ext uri="{9D8B030D-6E8A-4147-A177-3AD203B41FA5}">
                      <a16:colId xmlns:a16="http://schemas.microsoft.com/office/drawing/2014/main" val="389783827"/>
                    </a:ext>
                  </a:extLst>
                </a:gridCol>
              </a:tblGrid>
              <a:tr h="380448">
                <a:tc>
                  <a:txBody>
                    <a:bodyPr/>
                    <a:lstStyle/>
                    <a:p>
                      <a:pPr algn="ctr"/>
                      <a:r>
                        <a:rPr lang="en-IN" sz="2400" b="1" i="0" u="none" strike="noStrike" kern="1200" baseline="0">
                          <a:solidFill>
                            <a:schemeClr val="bg1"/>
                          </a:solidFill>
                          <a:latin typeface="Arial"/>
                          <a:ea typeface="+mn-ea"/>
                          <a:cs typeface="+mn-cs"/>
                        </a:rPr>
                        <a:t>Sources of Cash</a:t>
                      </a:r>
                      <a:endParaRPr lang="en-IN" sz="2400" b="1">
                        <a:solidFill>
                          <a:schemeClr val="bg1"/>
                        </a:solidFill>
                        <a:latin typeface="Aria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tc>
                  <a:txBody>
                    <a:bodyPr/>
                    <a:lstStyle/>
                    <a:p>
                      <a:pPr algn="ctr"/>
                      <a:r>
                        <a:rPr lang="en-IN" sz="2400" b="1" i="0" u="none" strike="noStrike" kern="1200" baseline="0">
                          <a:solidFill>
                            <a:schemeClr val="bg1"/>
                          </a:solidFill>
                          <a:latin typeface="Arial"/>
                          <a:ea typeface="+mn-ea"/>
                          <a:cs typeface="+mn-cs"/>
                        </a:rPr>
                        <a:t>Use of Cash</a:t>
                      </a:r>
                      <a:endParaRPr lang="en-IN" sz="2400" b="1">
                        <a:solidFill>
                          <a:schemeClr val="bg1"/>
                        </a:solidFill>
                        <a:latin typeface="Aria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3222841436"/>
                  </a:ext>
                </a:extLst>
              </a:tr>
              <a:tr h="380448">
                <a:tc>
                  <a:txBody>
                    <a:bodyPr/>
                    <a:lstStyle/>
                    <a:p>
                      <a:r>
                        <a:rPr lang="en-IN" sz="2400" b="1" i="0" u="none" strike="noStrike" kern="1200" baseline="0">
                          <a:solidFill>
                            <a:schemeClr val="tx1"/>
                          </a:solidFill>
                          <a:latin typeface="Arial"/>
                          <a:ea typeface="+mn-ea"/>
                          <a:cs typeface="+mn-cs"/>
                        </a:rPr>
                        <a:t>Decrease in an Asset</a:t>
                      </a:r>
                      <a:endParaRPr lang="en-IN" sz="2400" b="1">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2400" b="1" i="0" u="none" strike="noStrike" kern="1200" baseline="0">
                          <a:solidFill>
                            <a:schemeClr val="tx1"/>
                          </a:solidFill>
                          <a:latin typeface="Arial"/>
                          <a:ea typeface="+mn-ea"/>
                          <a:cs typeface="+mn-cs"/>
                        </a:rPr>
                        <a:t>Increase in an Asset</a:t>
                      </a:r>
                      <a:endParaRPr lang="en-IN" sz="2400" b="1">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563234073"/>
                  </a:ext>
                </a:extLst>
              </a:tr>
              <a:tr h="951119">
                <a:tc>
                  <a:txBody>
                    <a:bodyPr/>
                    <a:lstStyle/>
                    <a:p>
                      <a:r>
                        <a:rPr lang="en-IN" sz="2400" b="1" i="0" u="none" strike="noStrike" kern="1200" baseline="0">
                          <a:solidFill>
                            <a:schemeClr val="tx1"/>
                          </a:solidFill>
                          <a:latin typeface="Arial"/>
                          <a:ea typeface="+mn-ea"/>
                          <a:cs typeface="+mn-cs"/>
                        </a:rPr>
                        <a:t>Example: </a:t>
                      </a:r>
                      <a:r>
                        <a:rPr lang="en-IN" sz="2400" b="0" i="0" u="none" strike="noStrike" kern="1200" baseline="0">
                          <a:solidFill>
                            <a:schemeClr val="tx1"/>
                          </a:solidFill>
                          <a:latin typeface="Arial"/>
                          <a:ea typeface="+mn-ea"/>
                          <a:cs typeface="+mn-cs"/>
                        </a:rPr>
                        <a:t>Selling inventories or collecting receivables provides cash.</a:t>
                      </a:r>
                      <a:endParaRPr lang="en-IN" sz="2400">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2400" b="1" i="0" u="none" strike="noStrike" kern="1200" baseline="0">
                          <a:solidFill>
                            <a:schemeClr val="tx1"/>
                          </a:solidFill>
                          <a:latin typeface="Arial"/>
                          <a:ea typeface="+mn-ea"/>
                          <a:cs typeface="+mn-cs"/>
                        </a:rPr>
                        <a:t>Example: </a:t>
                      </a:r>
                      <a:r>
                        <a:rPr lang="en-IN" sz="2400" b="0" i="0" u="none" strike="noStrike" kern="1200" baseline="0">
                          <a:solidFill>
                            <a:schemeClr val="tx1"/>
                          </a:solidFill>
                          <a:latin typeface="Arial"/>
                          <a:ea typeface="+mn-ea"/>
                          <a:cs typeface="+mn-cs"/>
                        </a:rPr>
                        <a:t>Investing in fixed assets or buying more inventories uses cash.</a:t>
                      </a:r>
                      <a:endParaRPr lang="en-IN" sz="2400">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14652482"/>
                  </a:ext>
                </a:extLst>
              </a:tr>
              <a:tr h="380448">
                <a:tc>
                  <a:txBody>
                    <a:bodyPr/>
                    <a:lstStyle/>
                    <a:p>
                      <a:r>
                        <a:rPr lang="en-IN" sz="2400" b="1" i="0" u="none" strike="noStrike" kern="1200" baseline="0">
                          <a:solidFill>
                            <a:schemeClr val="tx1"/>
                          </a:solidFill>
                          <a:latin typeface="Arial"/>
                          <a:ea typeface="+mn-ea"/>
                          <a:cs typeface="+mn-cs"/>
                        </a:rPr>
                        <a:t>Increase in a Liability or Equity</a:t>
                      </a:r>
                      <a:endParaRPr lang="en-IN" sz="2400" b="1">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2400" b="1" i="0" u="none" strike="noStrike" kern="1200" baseline="0">
                          <a:solidFill>
                            <a:schemeClr val="tx1"/>
                          </a:solidFill>
                          <a:latin typeface="Arial"/>
                          <a:ea typeface="+mn-ea"/>
                          <a:cs typeface="+mn-cs"/>
                        </a:rPr>
                        <a:t>Decrease in a Liability or Equity</a:t>
                      </a:r>
                      <a:endParaRPr lang="en-IN" sz="2400" b="1">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44471601"/>
                  </a:ext>
                </a:extLst>
              </a:tr>
              <a:tr h="951119">
                <a:tc>
                  <a:txBody>
                    <a:bodyPr/>
                    <a:lstStyle/>
                    <a:p>
                      <a:r>
                        <a:rPr lang="en-IN" sz="2400" b="1" i="0" u="none" strike="noStrike" kern="1200" baseline="0">
                          <a:solidFill>
                            <a:schemeClr val="tx1"/>
                          </a:solidFill>
                          <a:latin typeface="Arial"/>
                          <a:ea typeface="+mn-ea"/>
                          <a:cs typeface="+mn-cs"/>
                        </a:rPr>
                        <a:t>Example: </a:t>
                      </a:r>
                      <a:r>
                        <a:rPr lang="en-IN" sz="2400" b="0" i="0" u="none" strike="noStrike" kern="1200" baseline="0">
                          <a:solidFill>
                            <a:schemeClr val="tx1"/>
                          </a:solidFill>
                          <a:latin typeface="Arial"/>
                          <a:ea typeface="+mn-ea"/>
                          <a:cs typeface="+mn-cs"/>
                        </a:rPr>
                        <a:t>Borrowing funds or selling stock provides the firm with cash.</a:t>
                      </a:r>
                      <a:endParaRPr lang="en-IN" sz="2400">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2400" b="1" i="0" u="none" strike="noStrike" kern="1200" baseline="0">
                          <a:solidFill>
                            <a:schemeClr val="tx1"/>
                          </a:solidFill>
                          <a:latin typeface="Arial"/>
                          <a:ea typeface="+mn-ea"/>
                          <a:cs typeface="+mn-cs"/>
                        </a:rPr>
                        <a:t>Example: </a:t>
                      </a:r>
                      <a:r>
                        <a:rPr lang="en-IN" sz="2400" b="0" i="0" u="none" strike="noStrike" kern="1200" baseline="0">
                          <a:solidFill>
                            <a:schemeClr val="tx1"/>
                          </a:solidFill>
                          <a:latin typeface="Arial"/>
                          <a:ea typeface="+mn-ea"/>
                          <a:cs typeface="+mn-cs"/>
                        </a:rPr>
                        <a:t>Paying off a loan or buying back stock uses cash.</a:t>
                      </a:r>
                      <a:endParaRPr lang="en-IN" sz="2400">
                        <a:solidFill>
                          <a:schemeClr val="tx1"/>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622235904"/>
                  </a:ext>
                </a:extLst>
              </a:tr>
            </a:tbl>
          </a:graphicData>
        </a:graphic>
      </p:graphicFrame>
    </p:spTree>
    <p:extLst>
      <p:ext uri="{BB962C8B-B14F-4D97-AF65-F5344CB8AC3E}">
        <p14:creationId xmlns:p14="http://schemas.microsoft.com/office/powerpoint/2010/main" val="1122584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605" y="330775"/>
            <a:ext cx="8363399" cy="1384995"/>
          </a:xfrm>
        </p:spPr>
        <p:txBody>
          <a:bodyPr wrap="square">
            <a:spAutoFit/>
          </a:bodyPr>
          <a:lstStyle/>
          <a:p>
            <a:r>
              <a:rPr lang="en-US" sz="2800">
                <a:latin typeface="Arial"/>
                <a:cs typeface="Arial"/>
              </a:rPr>
              <a:t>Table 3.3 Walmart’s Changes in Balance Sheets Between 2017 and 2018 Create Sources and Uses of Cash ($ millions) </a:t>
            </a:r>
            <a:r>
              <a:rPr lang="en-US" sz="2000">
                <a:latin typeface="Arial"/>
                <a:cs typeface="Arial"/>
              </a:rPr>
              <a:t>(1 of 2)</a:t>
            </a:r>
          </a:p>
        </p:txBody>
      </p:sp>
      <p:graphicFrame>
        <p:nvGraphicFramePr>
          <p:cNvPr id="5" name="Table 4"/>
          <p:cNvGraphicFramePr>
            <a:graphicFrameLocks noGrp="1"/>
          </p:cNvGraphicFramePr>
          <p:nvPr>
            <p:extLst>
              <p:ext uri="{D42A27DB-BD31-4B8C-83A1-F6EECF244321}">
                <p14:modId xmlns:p14="http://schemas.microsoft.com/office/powerpoint/2010/main" val="2480815395"/>
              </p:ext>
            </p:extLst>
          </p:nvPr>
        </p:nvGraphicFramePr>
        <p:xfrm>
          <a:off x="1686067" y="1714499"/>
          <a:ext cx="8827856" cy="4181324"/>
        </p:xfrm>
        <a:graphic>
          <a:graphicData uri="http://schemas.openxmlformats.org/drawingml/2006/table">
            <a:tbl>
              <a:tblPr firstRow="1" bandRow="1">
                <a:tableStyleId>{3B4B98B0-60AC-42C2-AFA5-B58CD77FA1E5}</a:tableStyleId>
              </a:tblPr>
              <a:tblGrid>
                <a:gridCol w="2627922">
                  <a:extLst>
                    <a:ext uri="{9D8B030D-6E8A-4147-A177-3AD203B41FA5}">
                      <a16:colId xmlns:a16="http://schemas.microsoft.com/office/drawing/2014/main" val="20000"/>
                    </a:ext>
                  </a:extLst>
                </a:gridCol>
                <a:gridCol w="1391252">
                  <a:extLst>
                    <a:ext uri="{9D8B030D-6E8A-4147-A177-3AD203B41FA5}">
                      <a16:colId xmlns:a16="http://schemas.microsoft.com/office/drawing/2014/main" val="20001"/>
                    </a:ext>
                  </a:extLst>
                </a:gridCol>
                <a:gridCol w="1391252">
                  <a:extLst>
                    <a:ext uri="{9D8B030D-6E8A-4147-A177-3AD203B41FA5}">
                      <a16:colId xmlns:a16="http://schemas.microsoft.com/office/drawing/2014/main" val="20002"/>
                    </a:ext>
                  </a:extLst>
                </a:gridCol>
                <a:gridCol w="1159377">
                  <a:extLst>
                    <a:ext uri="{9D8B030D-6E8A-4147-A177-3AD203B41FA5}">
                      <a16:colId xmlns:a16="http://schemas.microsoft.com/office/drawing/2014/main" val="20003"/>
                    </a:ext>
                  </a:extLst>
                </a:gridCol>
                <a:gridCol w="1159377">
                  <a:extLst>
                    <a:ext uri="{9D8B030D-6E8A-4147-A177-3AD203B41FA5}">
                      <a16:colId xmlns:a16="http://schemas.microsoft.com/office/drawing/2014/main" val="20004"/>
                    </a:ext>
                  </a:extLst>
                </a:gridCol>
                <a:gridCol w="1098676">
                  <a:extLst>
                    <a:ext uri="{9D8B030D-6E8A-4147-A177-3AD203B41FA5}">
                      <a16:colId xmlns:a16="http://schemas.microsoft.com/office/drawing/2014/main" val="20005"/>
                    </a:ext>
                  </a:extLst>
                </a:gridCol>
              </a:tblGrid>
              <a:tr h="980924">
                <a:tc>
                  <a:txBody>
                    <a:bodyPr/>
                    <a:lstStyle/>
                    <a:p>
                      <a:pPr algn="ctr"/>
                      <a:r>
                        <a:rPr lang="en-US" sz="2000">
                          <a:solidFill>
                            <a:schemeClr val="bg1"/>
                          </a:solidFill>
                          <a:latin typeface="Arial"/>
                        </a:rPr>
                        <a:t>Changes in 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2304">
                <a:tc>
                  <a:txBody>
                    <a:bodyPr/>
                    <a:lstStyle/>
                    <a:p>
                      <a:pPr algn="l"/>
                      <a:r>
                        <a:rPr lang="en-US" sz="2000" b="0">
                          <a:solidFill>
                            <a:schemeClr val="tx1"/>
                          </a:solidFill>
                          <a:latin typeface="Aria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$5,835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$5,614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2304">
                <a:tc>
                  <a:txBody>
                    <a:bodyPr/>
                    <a:lstStyle/>
                    <a:p>
                      <a:pPr algn="l"/>
                      <a:r>
                        <a:rPr lang="en-US" sz="2000" b="0">
                          <a:solidFill>
                            <a:schemeClr val="tx1"/>
                          </a:solidFill>
                          <a:latin typeface="Aria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b="0" u="none">
                          <a:solidFill>
                            <a:schemeClr val="tx1"/>
                          </a:solidFill>
                          <a:latin typeface="Arial"/>
                        </a:rPr>
                        <a:t>$43,046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b="0" u="none">
                          <a:solidFill>
                            <a:schemeClr val="tx1"/>
                          </a:solidFill>
                          <a:latin typeface="Arial"/>
                        </a:rPr>
                        <a:t>$43,783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b="0" u="none">
                          <a:solidFill>
                            <a:schemeClr val="tx1"/>
                          </a:solidFill>
                          <a:latin typeface="Arial"/>
                        </a:rPr>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b="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b="0" u="none">
                          <a:solidFill>
                            <a:schemeClr val="tx1"/>
                          </a:solidFill>
                          <a:latin typeface="Arial"/>
                        </a:rPr>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56707">
                <a:tc>
                  <a:txBody>
                    <a:bodyPr/>
                    <a:lstStyle/>
                    <a:p>
                      <a:pPr algn="l"/>
                      <a:r>
                        <a:rPr lang="en-US" sz="2000" b="0">
                          <a:solidFill>
                            <a:schemeClr val="tx1"/>
                          </a:solidFill>
                          <a:latin typeface="Aria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a:solidFill>
                            <a:schemeClr val="tx1"/>
                          </a:solidFill>
                          <a:latin typeface="Arial"/>
                        </a:rPr>
                        <a:t>$1,941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a:solidFill>
                            <a:schemeClr val="tx1"/>
                          </a:solidFill>
                          <a:latin typeface="Arial"/>
                        </a:rPr>
                        <a:t>$3,511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a:solidFill>
                            <a:schemeClr val="tx1"/>
                          </a:solidFill>
                          <a:latin typeface="Arial"/>
                        </a:rPr>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a:solidFill>
                            <a:schemeClr val="tx1"/>
                          </a:solidFill>
                          <a:latin typeface="Arial"/>
                        </a:rPr>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56707">
                <a:tc>
                  <a:txBody>
                    <a:bodyPr/>
                    <a:lstStyle/>
                    <a:p>
                      <a:pPr algn="l"/>
                      <a:r>
                        <a:rPr lang="en-US" sz="2000">
                          <a:solidFill>
                            <a:schemeClr val="tx1"/>
                          </a:solidFill>
                          <a:latin typeface="Aria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u="none">
                          <a:solidFill>
                            <a:schemeClr val="tx1"/>
                          </a:solidFill>
                          <a:latin typeface="Arial"/>
                        </a:rPr>
                        <a:t>$191,129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u="none">
                          <a:solidFill>
                            <a:schemeClr val="tx1"/>
                          </a:solidFill>
                          <a:latin typeface="Arial"/>
                        </a:rPr>
                        <a:t>$202,298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u="none">
                          <a:solidFill>
                            <a:schemeClr val="tx1"/>
                          </a:solidFill>
                          <a:latin typeface="Aria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2000" u="none">
                          <a:solidFill>
                            <a:schemeClr val="tx1"/>
                          </a:solidFill>
                          <a:latin typeface="Aria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56707">
                <a:tc>
                  <a:txBody>
                    <a:bodyPr/>
                    <a:lstStyle/>
                    <a:p>
                      <a:pPr algn="l"/>
                      <a:r>
                        <a:rPr lang="en-US" sz="2000">
                          <a:solidFill>
                            <a:schemeClr val="tx1"/>
                          </a:solidFill>
                          <a:latin typeface="Aria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$26,958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$30,040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905269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903" y="329346"/>
            <a:ext cx="8229600" cy="1384995"/>
          </a:xfrm>
        </p:spPr>
        <p:txBody>
          <a:bodyPr>
            <a:spAutoFit/>
          </a:bodyPr>
          <a:lstStyle/>
          <a:p>
            <a:r>
              <a:rPr lang="en-US" sz="2800">
                <a:latin typeface="Arial"/>
              </a:rPr>
              <a:t>Table 3.3 Walmart’s Changes in Balance Sheets Between 2017 and 2018 Create Sources and Uses of Cash ($ millions) </a:t>
            </a:r>
            <a:r>
              <a:rPr lang="en-US" sz="2000">
                <a:latin typeface="Arial"/>
              </a:rPr>
              <a:t>(2 of 2)</a:t>
            </a:r>
            <a:endParaRPr lang="en-US" sz="2000"/>
          </a:p>
        </p:txBody>
      </p:sp>
      <p:graphicFrame>
        <p:nvGraphicFramePr>
          <p:cNvPr id="5" name="Table 4"/>
          <p:cNvGraphicFramePr>
            <a:graphicFrameLocks noGrp="1"/>
          </p:cNvGraphicFramePr>
          <p:nvPr>
            <p:extLst>
              <p:ext uri="{D42A27DB-BD31-4B8C-83A1-F6EECF244321}">
                <p14:modId xmlns:p14="http://schemas.microsoft.com/office/powerpoint/2010/main" val="2212037857"/>
              </p:ext>
            </p:extLst>
          </p:nvPr>
        </p:nvGraphicFramePr>
        <p:xfrm>
          <a:off x="1805486" y="1893627"/>
          <a:ext cx="8601221" cy="3347781"/>
        </p:xfrm>
        <a:graphic>
          <a:graphicData uri="http://schemas.openxmlformats.org/drawingml/2006/table">
            <a:tbl>
              <a:tblPr firstRow="1" bandRow="1">
                <a:tableStyleId>{3B4B98B0-60AC-42C2-AFA5-B58CD77FA1E5}</a:tableStyleId>
              </a:tblPr>
              <a:tblGrid>
                <a:gridCol w="2481423">
                  <a:extLst>
                    <a:ext uri="{9D8B030D-6E8A-4147-A177-3AD203B41FA5}">
                      <a16:colId xmlns:a16="http://schemas.microsoft.com/office/drawing/2014/main" val="20000"/>
                    </a:ext>
                  </a:extLst>
                </a:gridCol>
                <a:gridCol w="1242404">
                  <a:extLst>
                    <a:ext uri="{9D8B030D-6E8A-4147-A177-3AD203B41FA5}">
                      <a16:colId xmlns:a16="http://schemas.microsoft.com/office/drawing/2014/main" val="20001"/>
                    </a:ext>
                  </a:extLst>
                </a:gridCol>
                <a:gridCol w="1295242">
                  <a:extLst>
                    <a:ext uri="{9D8B030D-6E8A-4147-A177-3AD203B41FA5}">
                      <a16:colId xmlns:a16="http://schemas.microsoft.com/office/drawing/2014/main" val="20002"/>
                    </a:ext>
                  </a:extLst>
                </a:gridCol>
                <a:gridCol w="1201270">
                  <a:extLst>
                    <a:ext uri="{9D8B030D-6E8A-4147-A177-3AD203B41FA5}">
                      <a16:colId xmlns:a16="http://schemas.microsoft.com/office/drawing/2014/main" val="20003"/>
                    </a:ext>
                  </a:extLst>
                </a:gridCol>
                <a:gridCol w="1201270">
                  <a:extLst>
                    <a:ext uri="{9D8B030D-6E8A-4147-A177-3AD203B41FA5}">
                      <a16:colId xmlns:a16="http://schemas.microsoft.com/office/drawing/2014/main" val="20004"/>
                    </a:ext>
                  </a:extLst>
                </a:gridCol>
                <a:gridCol w="1179612">
                  <a:extLst>
                    <a:ext uri="{9D8B030D-6E8A-4147-A177-3AD203B41FA5}">
                      <a16:colId xmlns:a16="http://schemas.microsoft.com/office/drawing/2014/main" val="20005"/>
                    </a:ext>
                  </a:extLst>
                </a:gridCol>
              </a:tblGrid>
              <a:tr h="970341">
                <a:tc>
                  <a:txBody>
                    <a:bodyPr/>
                    <a:lstStyle/>
                    <a:p>
                      <a:pPr algn="ctr"/>
                      <a:r>
                        <a:rPr lang="en-US" sz="2000">
                          <a:solidFill>
                            <a:schemeClr val="bg1"/>
                          </a:solidFill>
                          <a:latin typeface="Arial"/>
                        </a:rPr>
                        <a:t>Changes in debt and equity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000">
                          <a:solidFill>
                            <a:schemeClr val="bg1"/>
                          </a:solidFill>
                          <a:latin typeface="Arial"/>
                        </a:rPr>
                        <a:t>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33093">
                <a:tc>
                  <a:txBody>
                    <a:bodyPr/>
                    <a:lstStyle/>
                    <a:p>
                      <a:pPr algn="l"/>
                      <a:r>
                        <a:rPr lang="en-US" sz="2000" b="0">
                          <a:solidFill>
                            <a:schemeClr val="tx1"/>
                          </a:solidFill>
                          <a:latin typeface="Aria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$41,433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$46,510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33093">
                <a:tc>
                  <a:txBody>
                    <a:bodyPr/>
                    <a:lstStyle/>
                    <a:p>
                      <a:pPr algn="l"/>
                      <a:r>
                        <a:rPr lang="en-US" sz="2000" b="0">
                          <a:solidFill>
                            <a:schemeClr val="tx1"/>
                          </a:solidFill>
                          <a:latin typeface="Aria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$21,575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$24,031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915702437"/>
                  </a:ext>
                </a:extLst>
              </a:tr>
              <a:tr h="333093">
                <a:tc>
                  <a:txBody>
                    <a:bodyPr/>
                    <a:lstStyle/>
                    <a:p>
                      <a:pPr algn="l"/>
                      <a:r>
                        <a:rPr lang="en-US" sz="2000" b="0">
                          <a:solidFill>
                            <a:schemeClr val="tx1"/>
                          </a:solidFill>
                          <a:latin typeface="Aria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$9,320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$9,662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33093">
                <a:tc>
                  <a:txBody>
                    <a:bodyPr/>
                    <a:lstStyle/>
                    <a:p>
                      <a:pPr algn="l"/>
                      <a:r>
                        <a:rPr lang="en-US" sz="2000" b="0">
                          <a:solidFill>
                            <a:schemeClr val="tx1"/>
                          </a:solidFill>
                          <a:latin typeface="Aria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a:solidFill>
                            <a:schemeClr val="tx1"/>
                          </a:solidFill>
                          <a:latin typeface="Arial"/>
                        </a:rPr>
                        <a:t>$51,362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a:solidFill>
                            <a:schemeClr val="tx1"/>
                          </a:solidFill>
                          <a:latin typeface="Arial"/>
                        </a:rPr>
                        <a:t>$45,179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a:solidFill>
                            <a:schemeClr val="tx1"/>
                          </a:solidFill>
                          <a:latin typeface="Arial"/>
                        </a:rPr>
                        <a:t>($6,183)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endParaRPr lang="en-US" sz="2000">
                        <a:solidFill>
                          <a:srgbClr val="D4EAE4"/>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($6,138)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33093">
                <a:tc>
                  <a:txBody>
                    <a:bodyPr/>
                    <a:lstStyle/>
                    <a:p>
                      <a:pPr algn="l"/>
                      <a:r>
                        <a:rPr lang="en-US" sz="2000">
                          <a:solidFill>
                            <a:schemeClr val="tx1"/>
                          </a:solidFill>
                          <a:latin typeface="Arial"/>
                        </a:rPr>
                        <a:t>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$305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$295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endParaRPr lang="en-US" sz="2000" u="none">
                        <a:solidFill>
                          <a:srgbClr val="D4EAE4"/>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2000" b="0" u="none">
                          <a:solidFill>
                            <a:schemeClr val="tx1"/>
                          </a:solidFill>
                          <a:latin typeface="Aria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881140557"/>
                  </a:ext>
                </a:extLst>
              </a:tr>
              <a:tr h="333093">
                <a:tc>
                  <a:txBody>
                    <a:bodyPr/>
                    <a:lstStyle/>
                    <a:p>
                      <a:pPr algn="l"/>
                      <a:r>
                        <a:rPr lang="en-US" sz="2000">
                          <a:solidFill>
                            <a:schemeClr val="tx1"/>
                          </a:solidFill>
                          <a:latin typeface="Aria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$2,371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$2,648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$277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u="none">
                          <a:solidFill>
                            <a:schemeClr val="tx1"/>
                          </a:solidFill>
                          <a:latin typeface="Arial"/>
                        </a:rPr>
                        <a:t>$277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2000" b="0" u="none">
                          <a:solidFill>
                            <a:srgbClr val="D4EAE4"/>
                          </a:solidFill>
                          <a:latin typeface="Aria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33136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701769"/>
            <a:ext cx="8229600" cy="523220"/>
          </a:xfrm>
        </p:spPr>
        <p:txBody>
          <a:bodyPr>
            <a:spAutoFit/>
          </a:bodyPr>
          <a:lstStyle/>
          <a:p>
            <a:r>
              <a:rPr lang="en-US" sz="2800"/>
              <a:t>Figure 3.3 Statement of Cash Flows: An Overview</a:t>
            </a:r>
          </a:p>
        </p:txBody>
      </p:sp>
      <p:pic>
        <p:nvPicPr>
          <p:cNvPr id="3074" name="Picture 2" descr="The diagram shows the different elements of the statement of cash flows and how they are related:&#10;&#10;Cash flows from operations (Inflows: cash inflows generated from normal operations; Outflows: cash expenditures from normal operations)&#10;[plus/minus]&#10;Cash flows from investment opportunities (Inflows: add sales of plant and equipment and other long-term investments; Outflows: less purchase of plant and equipment and other long-term investments)&#10;[plus/minus]&#10;Cash flows from financing activities (Inflows: increase in debt, issue preferred and common stock; Outflows: less repayment of debt, repurchase preferred and common stock, and cash dividend payments)&#10;[equals]&#10;Net change in cash&#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22259" y="1358522"/>
            <a:ext cx="8151845" cy="413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543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72014"/>
            <a:ext cx="8173064" cy="646331"/>
          </a:xfrm>
        </p:spPr>
        <p:txBody>
          <a:bodyPr wrap="square">
            <a:spAutoFit/>
          </a:bodyPr>
          <a:lstStyle/>
          <a:p>
            <a:r>
              <a:rPr lang="en-US" altLang="en-US" sz="3600">
                <a:ea typeface="ＭＳ Ｐゴシック" pitchFamily="34" charset="-128"/>
              </a:rPr>
              <a:t>Three Sources of Cash Flows </a:t>
            </a:r>
            <a:r>
              <a:rPr lang="en-US" altLang="en-US" sz="2800">
                <a:ea typeface="ＭＳ Ｐゴシック" pitchFamily="34" charset="-128"/>
              </a:rPr>
              <a:t>(1 of 2)</a:t>
            </a:r>
            <a:endParaRPr lang="en-US" sz="2800"/>
          </a:p>
        </p:txBody>
      </p:sp>
      <p:sp>
        <p:nvSpPr>
          <p:cNvPr id="3" name="Content Placeholder 2"/>
          <p:cNvSpPr>
            <a:spLocks noGrp="1"/>
          </p:cNvSpPr>
          <p:nvPr>
            <p:ph idx="1"/>
          </p:nvPr>
        </p:nvSpPr>
        <p:spPr>
          <a:xfrm>
            <a:off x="887240" y="1219201"/>
            <a:ext cx="10474859" cy="2234458"/>
          </a:xfrm>
        </p:spPr>
        <p:txBody>
          <a:bodyPr wrap="square">
            <a:spAutoFit/>
          </a:bodyPr>
          <a:lstStyle/>
          <a:p>
            <a:r>
              <a:rPr lang="en-US" sz="2400" dirty="0"/>
              <a:t>Cash flows from </a:t>
            </a:r>
            <a:r>
              <a:rPr lang="en-US" sz="2400" b="1" dirty="0"/>
              <a:t>Operations</a:t>
            </a:r>
            <a:r>
              <a:rPr lang="en-US" sz="2400" dirty="0"/>
              <a:t> (e.g., sales revenue, labor expenses)</a:t>
            </a:r>
          </a:p>
          <a:p>
            <a:endParaRPr lang="en-US" sz="2400" dirty="0"/>
          </a:p>
          <a:p>
            <a:r>
              <a:rPr lang="en-US" sz="2400" dirty="0"/>
              <a:t>Cash flows from </a:t>
            </a:r>
            <a:r>
              <a:rPr lang="en-US" sz="2400" b="1" dirty="0"/>
              <a:t>Investments</a:t>
            </a:r>
            <a:r>
              <a:rPr lang="en-US" sz="2400" dirty="0"/>
              <a:t> (e.g., purchase of new equipment)</a:t>
            </a:r>
          </a:p>
          <a:p>
            <a:endParaRPr lang="en-US" sz="2400" dirty="0"/>
          </a:p>
          <a:p>
            <a:r>
              <a:rPr lang="en-US" sz="2400" dirty="0"/>
              <a:t>Cash flows from </a:t>
            </a:r>
            <a:r>
              <a:rPr lang="en-US" sz="2400" b="1" dirty="0"/>
              <a:t>Financing </a:t>
            </a:r>
            <a:r>
              <a:rPr lang="en-US" sz="2400" dirty="0"/>
              <a:t>(e.g., borrowing funds, payment of dividends)</a:t>
            </a:r>
          </a:p>
        </p:txBody>
      </p:sp>
    </p:spTree>
    <p:extLst>
      <p:ext uri="{BB962C8B-B14F-4D97-AF65-F5344CB8AC3E}">
        <p14:creationId xmlns:p14="http://schemas.microsoft.com/office/powerpoint/2010/main" val="1811993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71707"/>
            <a:ext cx="8173064" cy="646331"/>
          </a:xfrm>
        </p:spPr>
        <p:txBody>
          <a:bodyPr wrap="square">
            <a:spAutoFit/>
          </a:bodyPr>
          <a:lstStyle/>
          <a:p>
            <a:r>
              <a:rPr lang="en-US" altLang="en-US" sz="3600">
                <a:ea typeface="ＭＳ Ｐゴシック" pitchFamily="34" charset="-128"/>
              </a:rPr>
              <a:t>Three Sources of Cash Flows </a:t>
            </a:r>
            <a:r>
              <a:rPr lang="en-US" altLang="en-US" sz="2800">
                <a:ea typeface="ＭＳ Ｐゴシック" pitchFamily="34" charset="-128"/>
              </a:rPr>
              <a:t>(2 of 2)</a:t>
            </a:r>
            <a:endParaRPr lang="en-US" sz="2800"/>
          </a:p>
        </p:txBody>
      </p:sp>
      <p:sp>
        <p:nvSpPr>
          <p:cNvPr id="3" name="Content Placeholder 2"/>
          <p:cNvSpPr>
            <a:spLocks noGrp="1"/>
          </p:cNvSpPr>
          <p:nvPr>
            <p:ph idx="1"/>
          </p:nvPr>
        </p:nvSpPr>
        <p:spPr>
          <a:xfrm>
            <a:off x="823865" y="1219168"/>
            <a:ext cx="10601608" cy="1200329"/>
          </a:xfrm>
        </p:spPr>
        <p:txBody>
          <a:bodyPr wrap="square">
            <a:spAutoFit/>
          </a:bodyPr>
          <a:lstStyle/>
          <a:p>
            <a:r>
              <a:rPr lang="en-US" altLang="en-US" sz="2400" dirty="0">
                <a:ea typeface="ＭＳ Ｐゴシック" pitchFamily="34" charset="-128"/>
              </a:rPr>
              <a:t>If we know the cash flows from operations, investments, and financing, we can understand the firm’s cash flow position better, that is, how cash was generated and how it was used.</a:t>
            </a:r>
            <a:endParaRPr lang="en-US" sz="2400" dirty="0"/>
          </a:p>
        </p:txBody>
      </p:sp>
    </p:spTree>
    <p:extLst>
      <p:ext uri="{BB962C8B-B14F-4D97-AF65-F5344CB8AC3E}">
        <p14:creationId xmlns:p14="http://schemas.microsoft.com/office/powerpoint/2010/main" val="757817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1704" y="365672"/>
            <a:ext cx="8182896" cy="1200329"/>
          </a:xfrm>
        </p:spPr>
        <p:txBody>
          <a:bodyPr wrap="square">
            <a:spAutoFit/>
          </a:bodyPr>
          <a:lstStyle/>
          <a:p>
            <a:r>
              <a:rPr lang="en-US" altLang="en-US" sz="3600">
                <a:ea typeface="ＭＳ Ｐゴシック" pitchFamily="34" charset="-128"/>
              </a:rPr>
              <a:t>Income Statement Conversion: From Accrual to Cash Basis</a:t>
            </a:r>
            <a:endParaRPr lang="en-US" sz="3600"/>
          </a:p>
        </p:txBody>
      </p:sp>
      <p:sp>
        <p:nvSpPr>
          <p:cNvPr id="3" name="Content Placeholder 2"/>
          <p:cNvSpPr>
            <a:spLocks noGrp="1"/>
          </p:cNvSpPr>
          <p:nvPr>
            <p:ph idx="1"/>
          </p:nvPr>
        </p:nvSpPr>
        <p:spPr>
          <a:xfrm>
            <a:off x="651849" y="1518800"/>
            <a:ext cx="10809837" cy="3120854"/>
          </a:xfrm>
        </p:spPr>
        <p:txBody>
          <a:bodyPr wrap="square">
            <a:spAutoFit/>
          </a:bodyPr>
          <a:lstStyle/>
          <a:p>
            <a:r>
              <a:rPr lang="en-US" altLang="en-US" sz="2400" b="1" dirty="0">
                <a:ea typeface="ＭＳ Ｐゴシック" pitchFamily="34" charset="-128"/>
              </a:rPr>
              <a:t>Cash Flow from Operations: Five Steps</a:t>
            </a:r>
          </a:p>
          <a:p>
            <a:pPr marL="800100" lvl="1" indent="-342900">
              <a:buFont typeface="+mj-lt"/>
              <a:buAutoNum type="arabicPeriod"/>
            </a:pPr>
            <a:r>
              <a:rPr lang="en-US" altLang="en-US" sz="2400" dirty="0"/>
              <a:t>Add back depreciation.</a:t>
            </a:r>
          </a:p>
          <a:p>
            <a:pPr marL="800100" lvl="1" indent="-342900">
              <a:buFont typeface="+mj-lt"/>
              <a:buAutoNum type="arabicPeriod"/>
            </a:pPr>
            <a:r>
              <a:rPr lang="en-US" altLang="en-US" sz="2400" dirty="0"/>
              <a:t>Subtract (add) any increase (decrease) in accounts receivable.</a:t>
            </a:r>
          </a:p>
          <a:p>
            <a:pPr marL="800100" lvl="1" indent="-342900">
              <a:buFont typeface="+mj-lt"/>
              <a:buAutoNum type="arabicPeriod"/>
            </a:pPr>
            <a:r>
              <a:rPr lang="en-US" altLang="en-US" sz="2400" dirty="0"/>
              <a:t>Subtract (add) any increase (decrease) in inventory.</a:t>
            </a:r>
          </a:p>
          <a:p>
            <a:pPr marL="800100" lvl="1" indent="-342900">
              <a:buFont typeface="+mj-lt"/>
              <a:buAutoNum type="arabicPeriod"/>
            </a:pPr>
            <a:r>
              <a:rPr lang="en-US" altLang="en-US" sz="2400" dirty="0"/>
              <a:t>Subtract (add) any increase (decrease) in other current assets.</a:t>
            </a:r>
          </a:p>
          <a:p>
            <a:pPr marL="800100" lvl="1" indent="-342900">
              <a:buFont typeface="+mj-lt"/>
              <a:buAutoNum type="arabicPeriod"/>
            </a:pPr>
            <a:r>
              <a:rPr lang="en-US" altLang="en-US" sz="2400" dirty="0"/>
              <a:t>Add (subtract) any increase (decrease) in accounts payable </a:t>
            </a:r>
          </a:p>
          <a:p>
            <a:pPr marL="800100" lvl="1" indent="-342900">
              <a:buFont typeface="+mj-lt"/>
              <a:buAutoNum type="arabicPeriod"/>
            </a:pPr>
            <a:r>
              <a:rPr lang="en-US" altLang="en-US" sz="2400" dirty="0"/>
              <a:t>Add (subtract) any increase (decrease) in other accrued expenses.</a:t>
            </a:r>
          </a:p>
        </p:txBody>
      </p:sp>
    </p:spTree>
    <p:extLst>
      <p:ext uri="{BB962C8B-B14F-4D97-AF65-F5344CB8AC3E}">
        <p14:creationId xmlns:p14="http://schemas.microsoft.com/office/powerpoint/2010/main" val="2931323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639180"/>
            <a:ext cx="8173064" cy="646331"/>
          </a:xfrm>
        </p:spPr>
        <p:txBody>
          <a:bodyPr wrap="square">
            <a:spAutoFit/>
          </a:bodyPr>
          <a:lstStyle/>
          <a:p>
            <a:r>
              <a:rPr lang="en-IN" sz="3600"/>
              <a:t>Figure 3.4 Cash Flow from Operations</a:t>
            </a:r>
            <a:endParaRPr lang="en-US" sz="3600"/>
          </a:p>
        </p:txBody>
      </p:sp>
      <p:pic>
        <p:nvPicPr>
          <p:cNvPr id="4098" name="Picture 2" descr="The diagram shows the following elements of the cash flow from operations:&#10;&#10;Net income&#10;[plus]&#10;Depreciation&#10;[minus]&#10;Increase in accounts receivable &#10;OR [plus]&#10;Decrease in accounts receivable&#10;[minus]&#10;Increase in inventory &#10;OR [plus]&#10;Decrease in inventory&#10;[minus]&#10;Increase in other current assets &#10;OR [plus]&#10;Decrease in other current assets&#10;[plus]&#10;Increase in accounts payable &#10;OR [minus]&#10;Decrease in accounts payable&#10;[plus]&#10;Increase in accrued expenses &#10;OR [minus]&#10;Decrease in accrued expenses&#10;[equals]&#10;Cash flow from operations&#10;&#10;These elements of the cash flow from operations indicate changes in current assets (except cash):&#10;&#10;Increase in accounts receivable&#10;Decrease in accounts receivable&#10;Increase in inventory &#10;Decrease in inventory&#10;Increase in other current assets &#10;Decrease in other current asse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4650" y="1654522"/>
            <a:ext cx="1665142" cy="476016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The diagram shows the following elements of the cash flow from operations:&#10;&#10;Net income&#10;[plus]&#10;Depreciation&#10;[minus]&#10;Increase in accounts receivable &#10;OR [plus]&#10;Decrease in accounts receivable&#10;[minus]&#10;Increase in inventory &#10;OR [plus]&#10;Decrease in inventory&#10;[minus]&#10;Increase in other current assets &#10;OR [plus]&#10;Decrease in other current assets&#10;[plus]&#10;Increase in accounts payable &#10;OR [minus]&#10;Decrease in accounts payable&#10;[plus]&#10;Increase in accrued expenses &#10;OR [minus]&#10;Decrease in accrued expenses&#10;[equals]&#10;Cash flow from operations&#10;&#10;These elements of the cash flow from operations indicate changes in current assets (except cash):&#10;&#10;Increase in accounts receivable&#10;Decrease in accounts receivable&#10;Increase in inventory &#10;Decrease in inventory&#10;Increase in other current assets &#10;Decrease in other current assets">
            <a:extLst>
              <a:ext uri="{FF2B5EF4-FFF2-40B4-BE49-F238E27FC236}">
                <a16:creationId xmlns:a16="http://schemas.microsoft.com/office/drawing/2014/main" id="{9DAF8128-4B99-677B-1888-993D1A2BD73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2785"/>
          <a:stretch/>
        </p:blipFill>
        <p:spPr bwMode="auto">
          <a:xfrm>
            <a:off x="4257002" y="1654522"/>
            <a:ext cx="2998736" cy="4047540"/>
          </a:xfrm>
          <a:prstGeom prst="rect">
            <a:avLst/>
          </a:prstGeom>
          <a:noFill/>
          <a:ln w="28575">
            <a:solidFill>
              <a:srgbClr val="FF0000"/>
            </a:solidFill>
          </a:ln>
          <a:extLst>
            <a:ext uri="{909E8E84-426E-40DD-AFC4-6F175D3DCCD1}">
              <a14:hiddenFill xmlns:a14="http://schemas.microsoft.com/office/drawing/2010/main">
                <a:solidFill>
                  <a:srgbClr val="FFFFFF"/>
                </a:solidFill>
              </a14:hiddenFill>
            </a:ext>
          </a:extLst>
        </p:spPr>
      </p:pic>
      <p:pic>
        <p:nvPicPr>
          <p:cNvPr id="4" name="Picture 2" descr="The diagram shows the following elements of the cash flow from operations:&#10;&#10;Net income&#10;[plus]&#10;Depreciation&#10;[minus]&#10;Increase in accounts receivable &#10;OR [plus]&#10;Decrease in accounts receivable&#10;[minus]&#10;Increase in inventory &#10;OR [plus]&#10;Decrease in inventory&#10;[minus]&#10;Increase in other current assets &#10;OR [plus]&#10;Decrease in other current assets&#10;[plus]&#10;Increase in accounts payable &#10;OR [minus]&#10;Decrease in accounts payable&#10;[plus]&#10;Increase in accrued expenses &#10;OR [minus]&#10;Decrease in accrued expenses&#10;[equals]&#10;Cash flow from operations&#10;&#10;These elements of the cash flow from operations indicate changes in current assets (except cash):&#10;&#10;Increase in accounts receivable&#10;Decrease in accounts receivable&#10;Increase in inventory &#10;Decrease in inventory&#10;Increase in other current assets &#10;Decrease in other current assets">
            <a:extLst>
              <a:ext uri="{FF2B5EF4-FFF2-40B4-BE49-F238E27FC236}">
                <a16:creationId xmlns:a16="http://schemas.microsoft.com/office/drawing/2014/main" id="{60F1C1B1-80E9-92EA-ABFC-A4B605A78E3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7146"/>
          <a:stretch/>
        </p:blipFill>
        <p:spPr bwMode="auto">
          <a:xfrm>
            <a:off x="8227115" y="1654522"/>
            <a:ext cx="3243625" cy="4900969"/>
          </a:xfrm>
          <a:prstGeom prst="rect">
            <a:avLst/>
          </a:prstGeom>
          <a:noFill/>
          <a:ln w="28575">
            <a:solidFill>
              <a:srgbClr val="00B050"/>
            </a:solidFill>
          </a:ln>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81F9E85-CF91-BC8F-20F3-0787C7AC10C7}"/>
              </a:ext>
            </a:extLst>
          </p:cNvPr>
          <p:cNvSpPr/>
          <p:nvPr/>
        </p:nvSpPr>
        <p:spPr>
          <a:xfrm>
            <a:off x="1146775" y="1502875"/>
            <a:ext cx="1967617" cy="241727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18D5ACC-4F09-5856-755F-F3F107DE6D1C}"/>
              </a:ext>
            </a:extLst>
          </p:cNvPr>
          <p:cNvSpPr/>
          <p:nvPr/>
        </p:nvSpPr>
        <p:spPr>
          <a:xfrm>
            <a:off x="1146775" y="3920150"/>
            <a:ext cx="1967617" cy="2494541"/>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8772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368" y="634856"/>
            <a:ext cx="8239432" cy="646331"/>
          </a:xfrm>
        </p:spPr>
        <p:txBody>
          <a:bodyPr wrap="square">
            <a:spAutoFit/>
          </a:bodyPr>
          <a:lstStyle/>
          <a:p>
            <a:r>
              <a:rPr lang="en-IN" altLang="en-US" sz="3600">
                <a:ea typeface="ＭＳ Ｐゴシック"/>
              </a:rPr>
              <a:t>Walmart’s Cash Flow from </a:t>
            </a:r>
            <a:r>
              <a:rPr lang="en-IN" altLang="en-US" sz="3600">
                <a:highlight>
                  <a:srgbClr val="FFFF00"/>
                </a:highlight>
                <a:ea typeface="ＭＳ Ｐゴシック"/>
              </a:rPr>
              <a:t>Operations</a:t>
            </a:r>
            <a:endParaRPr lang="en-US" sz="3600">
              <a:highlight>
                <a:srgbClr val="FFFF00"/>
              </a:highlight>
              <a:ea typeface="ＭＳ Ｐゴシック"/>
            </a:endParaRPr>
          </a:p>
        </p:txBody>
      </p:sp>
      <p:graphicFrame>
        <p:nvGraphicFramePr>
          <p:cNvPr id="5" name="Table 4"/>
          <p:cNvGraphicFramePr>
            <a:graphicFrameLocks noGrp="1"/>
          </p:cNvGraphicFramePr>
          <p:nvPr>
            <p:extLst>
              <p:ext uri="{D42A27DB-BD31-4B8C-83A1-F6EECF244321}">
                <p14:modId xmlns:p14="http://schemas.microsoft.com/office/powerpoint/2010/main" val="730889774"/>
              </p:ext>
            </p:extLst>
          </p:nvPr>
        </p:nvGraphicFramePr>
        <p:xfrm>
          <a:off x="2000250" y="1962151"/>
          <a:ext cx="8153400" cy="3543225"/>
        </p:xfrm>
        <a:graphic>
          <a:graphicData uri="http://schemas.openxmlformats.org/drawingml/2006/table">
            <a:tbl>
              <a:tblPr firstRow="1" bandRow="1">
                <a:tableStyleId>{3B4B98B0-60AC-42C2-AFA5-B58CD77FA1E5}</a:tableStyleId>
              </a:tblPr>
              <a:tblGrid>
                <a:gridCol w="5737578">
                  <a:extLst>
                    <a:ext uri="{9D8B030D-6E8A-4147-A177-3AD203B41FA5}">
                      <a16:colId xmlns:a16="http://schemas.microsoft.com/office/drawing/2014/main" val="20000"/>
                    </a:ext>
                  </a:extLst>
                </a:gridCol>
                <a:gridCol w="1358900">
                  <a:extLst>
                    <a:ext uri="{9D8B030D-6E8A-4147-A177-3AD203B41FA5}">
                      <a16:colId xmlns:a16="http://schemas.microsoft.com/office/drawing/2014/main" val="20001"/>
                    </a:ext>
                  </a:extLst>
                </a:gridCol>
                <a:gridCol w="1056922">
                  <a:extLst>
                    <a:ext uri="{9D8B030D-6E8A-4147-A177-3AD203B41FA5}">
                      <a16:colId xmlns:a16="http://schemas.microsoft.com/office/drawing/2014/main" val="20002"/>
                    </a:ext>
                  </a:extLst>
                </a:gridCol>
              </a:tblGrid>
              <a:tr h="379307">
                <a:tc>
                  <a:txBody>
                    <a:bodyPr/>
                    <a:lstStyle/>
                    <a:p>
                      <a:r>
                        <a:rPr lang="en-US">
                          <a:solidFill>
                            <a:schemeClr val="bg1"/>
                          </a:solidFill>
                        </a:rPr>
                        <a:t>Net income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r"/>
                      <a:r>
                        <a:rPr lang="en-US" sz="1800" b="0" u="none">
                          <a:solidFill>
                            <a:schemeClr val="bg1"/>
                          </a:solidFill>
                        </a:rPr>
                        <a:t>Blank</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r"/>
                      <a:r>
                        <a:rPr lang="en-US">
                          <a:solidFill>
                            <a:schemeClr val="bg1"/>
                          </a:solidFill>
                        </a:rPr>
                        <a:t>$9,862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9307">
                <a:tc>
                  <a:txBody>
                    <a:bodyPr/>
                    <a:lstStyle/>
                    <a:p>
                      <a:r>
                        <a:rPr lang="en-US"/>
                        <a:t>Depreciation expense</a:t>
                      </a:r>
                      <a:r>
                        <a:rPr lang="en-US" baseline="0"/>
                        <a:t> (Source of cash)</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$10,529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402681">
                <a:tc>
                  <a:txBody>
                    <a:bodyPr/>
                    <a:lstStyle/>
                    <a:p>
                      <a:pPr lvl="1"/>
                      <a:r>
                        <a:rPr lang="en-US"/>
                        <a:t>Decrease in accounts receivable</a:t>
                      </a:r>
                      <a:r>
                        <a:rPr lang="en-US" baseline="0"/>
                        <a:t> (Source of cash)</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9307">
                <a:tc>
                  <a:txBody>
                    <a:bodyPr/>
                    <a:lstStyle/>
                    <a:p>
                      <a:pPr lvl="1"/>
                      <a:r>
                        <a:rPr lang="en-US"/>
                        <a:t>Increase in inventories (Use of cash)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79307">
                <a:tc>
                  <a:txBody>
                    <a:bodyPr/>
                    <a:lstStyle/>
                    <a:p>
                      <a:pPr lvl="1"/>
                      <a:r>
                        <a:rPr lang="en-US"/>
                        <a:t>Increase in other current assets (Use of cash)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79307">
                <a:tc>
                  <a:txBody>
                    <a:bodyPr/>
                    <a:lstStyle/>
                    <a:p>
                      <a:pPr lvl="1"/>
                      <a:r>
                        <a:rPr lang="en-US"/>
                        <a:t>Increase in accounts</a:t>
                      </a:r>
                      <a:r>
                        <a:rPr lang="en-US" baseline="0"/>
                        <a:t> payable (Source of cash)</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79307">
                <a:tc>
                  <a:txBody>
                    <a:bodyPr/>
                    <a:lstStyle/>
                    <a:p>
                      <a:pPr lvl="1"/>
                      <a:r>
                        <a:rPr lang="en-US"/>
                        <a:t>Increase in accrued liabilities</a:t>
                      </a:r>
                      <a:r>
                        <a:rPr lang="en-US" baseline="0"/>
                        <a:t> (Source of cash)</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465480">
                <a:tc>
                  <a:txBody>
                    <a:bodyPr/>
                    <a:lstStyle/>
                    <a:p>
                      <a:r>
                        <a:rPr lang="en-US" dirty="0"/>
                        <a:t>Total adjustments to net income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a:t>$15,976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399222">
                <a:tc>
                  <a:txBody>
                    <a:bodyPr/>
                    <a:lstStyle/>
                    <a:p>
                      <a:r>
                        <a:rPr lang="en-US">
                          <a:highlight>
                            <a:srgbClr val="FFFF00"/>
                          </a:highlight>
                        </a:rPr>
                        <a:t>Cash flows from operating activities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a:solidFill>
                            <a:srgbClr val="D4EAE4"/>
                          </a:solidFill>
                        </a:rPr>
                        <a:t>Blank</a:t>
                      </a:r>
                      <a:endParaRPr lang="en-US">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$25,838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406499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75197"/>
            <a:ext cx="8173064" cy="1200329"/>
          </a:xfrm>
        </p:spPr>
        <p:txBody>
          <a:bodyPr wrap="square">
            <a:spAutoFit/>
          </a:bodyPr>
          <a:lstStyle/>
          <a:p>
            <a:r>
              <a:rPr lang="en-US" altLang="en-US" sz="3600">
                <a:ea typeface="ＭＳ Ｐゴシック"/>
              </a:rPr>
              <a:t>Cash Flow from </a:t>
            </a:r>
            <a:r>
              <a:rPr lang="en-US" altLang="en-US" sz="3600">
                <a:highlight>
                  <a:srgbClr val="FFFF00"/>
                </a:highlight>
                <a:ea typeface="ＭＳ Ｐゴシック"/>
              </a:rPr>
              <a:t>Investing</a:t>
            </a:r>
            <a:r>
              <a:rPr lang="en-US" altLang="en-US" sz="3600">
                <a:ea typeface="ＭＳ Ｐゴシック"/>
              </a:rPr>
              <a:t> in </a:t>
            </a:r>
            <a:br>
              <a:rPr lang="en-US" altLang="en-US" sz="3600">
                <a:ea typeface="ＭＳ Ｐゴシック" pitchFamily="34" charset="-128"/>
              </a:rPr>
            </a:br>
            <a:r>
              <a:rPr lang="en-US" altLang="en-US" sz="3600">
                <a:ea typeface="ＭＳ Ｐゴシック"/>
              </a:rPr>
              <a:t>Long-Term Assets</a:t>
            </a:r>
            <a:endParaRPr lang="en-US" sz="3600">
              <a:ea typeface="ＭＳ Ｐゴシック"/>
            </a:endParaRPr>
          </a:p>
        </p:txBody>
      </p:sp>
      <p:sp>
        <p:nvSpPr>
          <p:cNvPr id="3" name="Content Placeholder 2"/>
          <p:cNvSpPr>
            <a:spLocks noGrp="1"/>
          </p:cNvSpPr>
          <p:nvPr>
            <p:ph idx="1"/>
          </p:nvPr>
        </p:nvSpPr>
        <p:spPr>
          <a:xfrm>
            <a:off x="552261" y="1905001"/>
            <a:ext cx="10954693" cy="1274195"/>
          </a:xfrm>
        </p:spPr>
        <p:txBody>
          <a:bodyPr wrap="square">
            <a:spAutoFit/>
          </a:bodyPr>
          <a:lstStyle/>
          <a:p>
            <a:r>
              <a:rPr lang="en-US" altLang="en-US" sz="2400" dirty="0">
                <a:ea typeface="ＭＳ Ｐゴシック" pitchFamily="34" charset="-128"/>
              </a:rPr>
              <a:t>Long-term assets include fixed assets and other long-term assets. A firm may be engaged in acquisition and sale of such assets leading to cash flows.</a:t>
            </a:r>
          </a:p>
          <a:p>
            <a:r>
              <a:rPr lang="en-US" altLang="en-US" sz="2400" dirty="0">
                <a:ea typeface="ＭＳ Ｐゴシック" pitchFamily="34" charset="-128"/>
              </a:rPr>
              <a:t>Walmart example:</a:t>
            </a:r>
            <a:endParaRPr lang="en-US" sz="2400" dirty="0"/>
          </a:p>
        </p:txBody>
      </p:sp>
      <p:graphicFrame>
        <p:nvGraphicFramePr>
          <p:cNvPr id="5" name="Table 4"/>
          <p:cNvGraphicFramePr>
            <a:graphicFrameLocks noGrp="1"/>
          </p:cNvGraphicFramePr>
          <p:nvPr>
            <p:extLst>
              <p:ext uri="{D42A27DB-BD31-4B8C-83A1-F6EECF244321}">
                <p14:modId xmlns:p14="http://schemas.microsoft.com/office/powerpoint/2010/main" val="4246940428"/>
              </p:ext>
            </p:extLst>
          </p:nvPr>
        </p:nvGraphicFramePr>
        <p:xfrm>
          <a:off x="2009468" y="3243404"/>
          <a:ext cx="8077199" cy="2286000"/>
        </p:xfrm>
        <a:graphic>
          <a:graphicData uri="http://schemas.openxmlformats.org/drawingml/2006/table">
            <a:tbl>
              <a:tblPr firstRow="1" bandRow="1">
                <a:tableStyleId>{3B4B98B0-60AC-42C2-AFA5-B58CD77FA1E5}</a:tableStyleId>
              </a:tblPr>
              <a:tblGrid>
                <a:gridCol w="2542822">
                  <a:extLst>
                    <a:ext uri="{9D8B030D-6E8A-4147-A177-3AD203B41FA5}">
                      <a16:colId xmlns:a16="http://schemas.microsoft.com/office/drawing/2014/main" val="20000"/>
                    </a:ext>
                  </a:extLst>
                </a:gridCol>
                <a:gridCol w="1193631">
                  <a:extLst>
                    <a:ext uri="{9D8B030D-6E8A-4147-A177-3AD203B41FA5}">
                      <a16:colId xmlns:a16="http://schemas.microsoft.com/office/drawing/2014/main" val="20001"/>
                    </a:ext>
                  </a:extLst>
                </a:gridCol>
                <a:gridCol w="1196622">
                  <a:extLst>
                    <a:ext uri="{9D8B030D-6E8A-4147-A177-3AD203B41FA5}">
                      <a16:colId xmlns:a16="http://schemas.microsoft.com/office/drawing/2014/main" val="20002"/>
                    </a:ext>
                  </a:extLst>
                </a:gridCol>
                <a:gridCol w="1121833">
                  <a:extLst>
                    <a:ext uri="{9D8B030D-6E8A-4147-A177-3AD203B41FA5}">
                      <a16:colId xmlns:a16="http://schemas.microsoft.com/office/drawing/2014/main" val="20003"/>
                    </a:ext>
                  </a:extLst>
                </a:gridCol>
                <a:gridCol w="900458">
                  <a:extLst>
                    <a:ext uri="{9D8B030D-6E8A-4147-A177-3AD203B41FA5}">
                      <a16:colId xmlns:a16="http://schemas.microsoft.com/office/drawing/2014/main" val="20004"/>
                    </a:ext>
                  </a:extLst>
                </a:gridCol>
                <a:gridCol w="1121833">
                  <a:extLst>
                    <a:ext uri="{9D8B030D-6E8A-4147-A177-3AD203B41FA5}">
                      <a16:colId xmlns:a16="http://schemas.microsoft.com/office/drawing/2014/main" val="20005"/>
                    </a:ext>
                  </a:extLst>
                </a:gridCol>
              </a:tblGrid>
              <a:tr h="1024434">
                <a:tc>
                  <a:txBody>
                    <a:bodyPr/>
                    <a:lstStyle/>
                    <a:p>
                      <a:pPr algn="ctr"/>
                      <a:r>
                        <a:rPr lang="en-US" sz="1600">
                          <a:solidFill>
                            <a:schemeClr val="bg1"/>
                          </a:solidFill>
                        </a:rPr>
                        <a:t>Changes in Long-Term 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a:solidFill>
                            <a:schemeClr val="bg1"/>
                          </a:solidFill>
                        </a:rPr>
                        <a:t>Inflow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a:solidFill>
                            <a:schemeClr val="bg1"/>
                          </a:solidFill>
                        </a:rPr>
                        <a:t>Outflow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630783">
                <a:tc>
                  <a:txBody>
                    <a:bodyPr/>
                    <a:lstStyle/>
                    <a:p>
                      <a:pPr algn="l"/>
                      <a:r>
                        <a:rPr lang="en-US" sz="1600" b="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a:solidFill>
                            <a:schemeClr val="tx1"/>
                          </a:solidFill>
                        </a:rPr>
                        <a:t>$202,298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a:solidFill>
                            <a:schemeClr val="tx1"/>
                          </a:solidFill>
                        </a:rPr>
                        <a:t>$11,</a:t>
                      </a:r>
                      <a:r>
                        <a:rPr lang="en-US" sz="1600" b="0" u="none" baseline="0">
                          <a:solidFill>
                            <a:schemeClr val="tx1"/>
                          </a:solidFill>
                        </a:rPr>
                        <a:t>169</a:t>
                      </a:r>
                      <a:endParaRPr lang="en-US" sz="1600" b="0" u="none">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30783">
                <a:tc>
                  <a:txBody>
                    <a:bodyPr/>
                    <a:lstStyle/>
                    <a:p>
                      <a:pPr algn="l"/>
                      <a:r>
                        <a:rPr lang="en-US" sz="1600" b="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a:solidFill>
                            <a:schemeClr val="tx1"/>
                          </a:solidFill>
                        </a:rPr>
                        <a:t>$30,040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b="0" u="none">
                          <a:solidFill>
                            <a:srgbClr val="D4EAE4"/>
                          </a:solidFill>
                        </a:rPr>
                        <a:t>Blank</a:t>
                      </a:r>
                      <a:endParaRPr lang="en-US" sz="160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b="0" u="none" dirty="0">
                          <a:solidFill>
                            <a:schemeClr val="tx1"/>
                          </a:solidFill>
                        </a:rPr>
                        <a:t>$3,082</a:t>
                      </a:r>
                      <a:endParaRPr lang="en-US" sz="1600" dirty="0">
                        <a:solidFill>
                          <a:schemeClr val="tx1"/>
                        </a:solidFill>
                      </a:endParaRPr>
                    </a:p>
                    <a:p>
                      <a:pPr algn="r"/>
                      <a:endParaRPr lang="en-US" sz="1600" b="0" u="none"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000859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75503"/>
            <a:ext cx="8173064" cy="1200329"/>
          </a:xfrm>
        </p:spPr>
        <p:txBody>
          <a:bodyPr wrap="square">
            <a:spAutoFit/>
          </a:bodyPr>
          <a:lstStyle/>
          <a:p>
            <a:r>
              <a:rPr lang="en-US" altLang="en-US" sz="3600">
                <a:ea typeface="ＭＳ Ｐゴシック"/>
              </a:rPr>
              <a:t>Cash Flows from </a:t>
            </a:r>
            <a:r>
              <a:rPr lang="en-US" altLang="en-US" sz="3600">
                <a:highlight>
                  <a:srgbClr val="FFFF00"/>
                </a:highlight>
                <a:ea typeface="ＭＳ Ｐゴシック"/>
              </a:rPr>
              <a:t>Financing</a:t>
            </a:r>
            <a:r>
              <a:rPr lang="en-US" altLang="en-US" sz="3600">
                <a:ea typeface="ＭＳ Ｐゴシック"/>
              </a:rPr>
              <a:t> the Business</a:t>
            </a:r>
            <a:endParaRPr lang="en-US" sz="3600">
              <a:ea typeface="ＭＳ Ｐゴシック"/>
            </a:endParaRPr>
          </a:p>
        </p:txBody>
      </p:sp>
      <p:graphicFrame>
        <p:nvGraphicFramePr>
          <p:cNvPr id="5" name="Table 4"/>
          <p:cNvGraphicFramePr>
            <a:graphicFrameLocks noGrp="1"/>
          </p:cNvGraphicFramePr>
          <p:nvPr/>
        </p:nvGraphicFramePr>
        <p:xfrm>
          <a:off x="2057400" y="2035280"/>
          <a:ext cx="8077200" cy="2194560"/>
        </p:xfrm>
        <a:graphic>
          <a:graphicData uri="http://schemas.openxmlformats.org/drawingml/2006/table">
            <a:tbl>
              <a:tblPr firstRow="1" bandRow="1">
                <a:tableStyleId>{3B4B98B0-60AC-42C2-AFA5-B58CD77FA1E5}</a:tableStyleId>
              </a:tblPr>
              <a:tblGrid>
                <a:gridCol w="4110471">
                  <a:extLst>
                    <a:ext uri="{9D8B030D-6E8A-4147-A177-3AD203B41FA5}">
                      <a16:colId xmlns:a16="http://schemas.microsoft.com/office/drawing/2014/main" val="2675933599"/>
                    </a:ext>
                  </a:extLst>
                </a:gridCol>
                <a:gridCol w="3966729">
                  <a:extLst>
                    <a:ext uri="{9D8B030D-6E8A-4147-A177-3AD203B41FA5}">
                      <a16:colId xmlns:a16="http://schemas.microsoft.com/office/drawing/2014/main" val="1605639536"/>
                    </a:ext>
                  </a:extLst>
                </a:gridCol>
              </a:tblGrid>
              <a:tr h="346860">
                <a:tc>
                  <a:txBody>
                    <a:bodyPr/>
                    <a:lstStyle/>
                    <a:p>
                      <a:pPr algn="ctr"/>
                      <a:r>
                        <a:rPr lang="en-IN" sz="1800" b="1" i="0" u="none" strike="noStrike" kern="1200" baseline="0">
                          <a:solidFill>
                            <a:schemeClr val="bg1"/>
                          </a:solidFill>
                          <a:latin typeface="+mn-lt"/>
                          <a:ea typeface="+mn-ea"/>
                          <a:cs typeface="+mn-cs"/>
                        </a:rPr>
                        <a:t>Cash Inflow</a:t>
                      </a:r>
                      <a:endParaRPr lang="en-IN" b="1">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tc>
                  <a:txBody>
                    <a:bodyPr/>
                    <a:lstStyle/>
                    <a:p>
                      <a:pPr algn="ctr"/>
                      <a:r>
                        <a:rPr lang="en-IN" sz="1800" b="1" i="0" u="none" strike="noStrike" kern="1200" baseline="0">
                          <a:solidFill>
                            <a:schemeClr val="bg1"/>
                          </a:solidFill>
                          <a:latin typeface="+mn-lt"/>
                          <a:ea typeface="+mn-ea"/>
                          <a:cs typeface="+mn-cs"/>
                        </a:rPr>
                        <a:t>Cash Outflow</a:t>
                      </a:r>
                      <a:endParaRPr lang="en-IN" b="1">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413408355"/>
                  </a:ext>
                </a:extLst>
              </a:tr>
              <a:tr h="855270">
                <a:tc>
                  <a:txBody>
                    <a:bodyPr/>
                    <a:lstStyle/>
                    <a:p>
                      <a:r>
                        <a:rPr lang="en-IN" sz="1800" b="0" i="0" u="none" strike="noStrike" kern="1200" baseline="0">
                          <a:solidFill>
                            <a:schemeClr val="tx1"/>
                          </a:solidFill>
                          <a:latin typeface="+mn-lt"/>
                          <a:ea typeface="+mn-ea"/>
                          <a:cs typeface="+mn-cs"/>
                        </a:rPr>
                        <a:t>The firm borrows more money (an increase in short-term or long-term debt).</a:t>
                      </a:r>
                      <a:endParaRPr lang="en-IN">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a:solidFill>
                            <a:schemeClr val="tx1"/>
                          </a:solidFill>
                          <a:latin typeface="+mn-lt"/>
                          <a:ea typeface="+mn-ea"/>
                          <a:cs typeface="+mn-cs"/>
                        </a:rPr>
                        <a:t>The firm repays debt (a decrease in</a:t>
                      </a:r>
                    </a:p>
                    <a:p>
                      <a:r>
                        <a:rPr lang="en-IN" sz="1800" b="0" i="0" u="none" strike="noStrike" kern="1200" baseline="0">
                          <a:solidFill>
                            <a:schemeClr val="tx1"/>
                          </a:solidFill>
                          <a:latin typeface="+mn-lt"/>
                          <a:ea typeface="+mn-ea"/>
                          <a:cs typeface="+mn-cs"/>
                        </a:rPr>
                        <a:t>short-term or long-term debt).</a:t>
                      </a:r>
                      <a:endParaRPr lang="en-IN">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361851640"/>
                  </a:ext>
                </a:extLst>
              </a:tr>
              <a:tr h="855270">
                <a:tc>
                  <a:txBody>
                    <a:bodyPr/>
                    <a:lstStyle/>
                    <a:p>
                      <a:r>
                        <a:rPr lang="en-IN" sz="1800" b="0" i="0" u="none" strike="noStrike" kern="1200" baseline="0">
                          <a:solidFill>
                            <a:schemeClr val="tx1"/>
                          </a:solidFill>
                          <a:latin typeface="+mn-lt"/>
                          <a:ea typeface="+mn-ea"/>
                          <a:cs typeface="+mn-cs"/>
                        </a:rPr>
                        <a:t>Owner(s) invest in the business (an increase in stockholders’ equity).</a:t>
                      </a:r>
                      <a:endParaRPr lang="en-IN">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a:solidFill>
                            <a:schemeClr val="tx1"/>
                          </a:solidFill>
                          <a:latin typeface="+mn-lt"/>
                          <a:ea typeface="+mn-ea"/>
                          <a:cs typeface="+mn-cs"/>
                        </a:rPr>
                        <a:t>The firm pays dividends to the owner(s) or repurchases the owners’ stocks (a decrease in equity).</a:t>
                      </a:r>
                      <a:endParaRPr lang="en-IN">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848287464"/>
                  </a:ext>
                </a:extLst>
              </a:tr>
            </a:tbl>
          </a:graphicData>
        </a:graphic>
      </p:graphicFrame>
    </p:spTree>
    <p:extLst>
      <p:ext uri="{BB962C8B-B14F-4D97-AF65-F5344CB8AC3E}">
        <p14:creationId xmlns:p14="http://schemas.microsoft.com/office/powerpoint/2010/main" val="214601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179" y="363216"/>
            <a:ext cx="8182896" cy="1200329"/>
          </a:xfrm>
        </p:spPr>
        <p:txBody>
          <a:bodyPr wrap="square">
            <a:spAutoFit/>
          </a:bodyPr>
          <a:lstStyle/>
          <a:p>
            <a:r>
              <a:rPr lang="en-US" altLang="en-US" sz="3600">
                <a:highlight>
                  <a:srgbClr val="FFFF00"/>
                </a:highlight>
                <a:ea typeface="ＭＳ Ｐゴシック"/>
              </a:rPr>
              <a:t>Financing</a:t>
            </a:r>
            <a:r>
              <a:rPr lang="en-US" altLang="en-US" sz="3600">
                <a:ea typeface="ＭＳ Ｐゴシック"/>
              </a:rPr>
              <a:t> the Business Illustrated: Walmart</a:t>
            </a:r>
            <a:endParaRPr lang="en-US" sz="3600">
              <a:ea typeface="ＭＳ Ｐゴシック"/>
            </a:endParaRPr>
          </a:p>
        </p:txBody>
      </p:sp>
      <p:graphicFrame>
        <p:nvGraphicFramePr>
          <p:cNvPr id="4" name="Table 3"/>
          <p:cNvGraphicFramePr>
            <a:graphicFrameLocks noGrp="1"/>
          </p:cNvGraphicFramePr>
          <p:nvPr/>
        </p:nvGraphicFramePr>
        <p:xfrm>
          <a:off x="2057400" y="2133601"/>
          <a:ext cx="8077200" cy="3428998"/>
        </p:xfrm>
        <a:graphic>
          <a:graphicData uri="http://schemas.openxmlformats.org/drawingml/2006/table">
            <a:tbl>
              <a:tblPr firstRow="1" bandRow="1">
                <a:tableStyleId>{3B4B98B0-60AC-42C2-AFA5-B58CD77FA1E5}</a:tableStyleId>
              </a:tblPr>
              <a:tblGrid>
                <a:gridCol w="6396968">
                  <a:extLst>
                    <a:ext uri="{9D8B030D-6E8A-4147-A177-3AD203B41FA5}">
                      <a16:colId xmlns:a16="http://schemas.microsoft.com/office/drawing/2014/main" val="20000"/>
                    </a:ext>
                  </a:extLst>
                </a:gridCol>
                <a:gridCol w="1680232">
                  <a:extLst>
                    <a:ext uri="{9D8B030D-6E8A-4147-A177-3AD203B41FA5}">
                      <a16:colId xmlns:a16="http://schemas.microsoft.com/office/drawing/2014/main" val="20002"/>
                    </a:ext>
                  </a:extLst>
                </a:gridCol>
              </a:tblGrid>
              <a:tr h="632221">
                <a:tc>
                  <a:txBody>
                    <a:bodyPr/>
                    <a:lstStyle/>
                    <a:p>
                      <a:r>
                        <a:rPr lang="en-US" b="0"/>
                        <a:t>Dividends paid to shareholders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b="0"/>
                        <a:t>($6,124)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632221">
                <a:tc>
                  <a:txBody>
                    <a:bodyPr/>
                    <a:lstStyle/>
                    <a:p>
                      <a:r>
                        <a:rPr lang="en-US"/>
                        <a:t>Increase in short-term notes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32221">
                <a:tc>
                  <a:txBody>
                    <a:bodyPr/>
                    <a:lstStyle/>
                    <a:p>
                      <a:r>
                        <a:rPr lang="en-US"/>
                        <a:t>Decrease in 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a:t>($6,183)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00114">
                <a:tc>
                  <a:txBody>
                    <a:bodyPr/>
                    <a:lstStyle/>
                    <a:p>
                      <a:r>
                        <a:rPr lang="en-US"/>
                        <a:t>Issued new common stock (increase in par value and paid-in</a:t>
                      </a:r>
                      <a:r>
                        <a:rPr lang="en-US" baseline="0"/>
                        <a:t> capital)</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b="0">
                          <a:solidFill>
                            <a:schemeClr val="tx1"/>
                          </a:solidFill>
                        </a:rPr>
                        <a:t>$267</a:t>
                      </a:r>
                      <a:endParaRPr lang="en-US">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632221">
                <a:tc>
                  <a:txBody>
                    <a:bodyPr/>
                    <a:lstStyle/>
                    <a:p>
                      <a:r>
                        <a:rPr lang="en-US"/>
                        <a:t>Net cash outflows from financing activities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u="none"/>
                        <a:t>($11,698)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996273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368" y="404568"/>
            <a:ext cx="8163232" cy="830997"/>
          </a:xfrm>
        </p:spPr>
        <p:txBody>
          <a:bodyPr wrap="square">
            <a:spAutoFit/>
          </a:bodyPr>
          <a:lstStyle/>
          <a:p>
            <a:r>
              <a:rPr lang="en-IN" sz="2400"/>
              <a:t>Table 3.4 The Walmart Company Statement of Cash Flows ($ millions) Year Ended January 31, 2018</a:t>
            </a:r>
            <a:endParaRPr lang="en-US" sz="1800"/>
          </a:p>
        </p:txBody>
      </p:sp>
      <p:pic>
        <p:nvPicPr>
          <p:cNvPr id="1026" name="Picture 2" descr="The details are as follows: &#10;• Operating activities: &#10;• Net income: U.S. dollars 9,862&#10;• Adjustments to net income to compute cash flow from operations: &#10;• Add depreciation expense (Source of cash): 10,529&#10;• Decrease in accounts receivable (Source of cash): 221&#10;• Increase in inventories (Use of cash): (737)&#10;• Increase in other current assets (Use of cash): (1,570)&#10;• Increase in accounts payable (Source of cash): 5,077&#10;• Increase in accrued liabilities: 2,456&#10;• Cash flows from operating expenses: U.S. dollars 25,838&#10;• Investment activities: &#10;• c. increase in gross fixed assets (Use of cash): U.S. dollars (11,169)&#10;• d. increase in other assets (Use of cash): (3,082)&#10;• Cash flows from investing activities: U.S. dollars (14,251)&#10;• Financing activities: &#10;• e. Dividends paid to shareholders (Use of cash): U.S. dollars (6,124)&#10;• f. Increase in short-term notes payable (Source of cash): U.S. dollars 342&#10;• g. Decrease in long-term debt (Use of cash): (6,183)&#10;• h. Issued new common stock (Increase in par value and paid-in capital) (Source of cash): 267&#10;• Cash flows from financing activities: U.S. dollars (11,698)&#10;• Summary: &#10;• Change in cash and cash equivalents: U.S. dollars (111)&#10;• j. Beginning cash (January 31, 2017): 6,867&#10;• k. Ending cash (January 31, 2018): U.S. dollars 6,756&#10;• Legend: &#10;• Operating Activities: &#10;• Walmart had a net income of U.S. dollars 9.862 billion.&#10;• Adjustments to net income to compute cash flows from operations: &#10;• Depreciation: Since depreciation expense is a noncash charge, we add back U.S. dollars 10,529 billion in depreciation to net income when calculating the firm’s cash flow.&#10;• Decrease in accounts receivable. Accounts receivables fell by U.S. dollars 221 million, which is a cash inflow.&#10;• Increase in inventories. Inventories increased by U.S. dollars 737 million, which is a cash outflow.&#10;• Increase in other current assets. Other current assets increased by U.S. dollars 1.57 billion, which represents a cash outflow.&#10;• Increase in accounts payable. Accounts payable increased by U.S. dollars 5.077 billion, which is a cash inflow.&#10;• Increase in accrued liabilities. Accrued liabilities increased by U.S. dollars 2.456 billion, which is a cashflow.&#10;• Cash flows from operating activities add up to U.S. dollars 25.838 billion-a net inflow of cash.&#10;• Investment activities: &#10;• c. Increase in gross fixed assets. Walmart invested U.S. dollars 11.169 billion in fixed assets during 2018, which is a cash outflow.&#10;• d. Increase in other assets. The firm increased its investment in other assets (including intangibles) by U.S. dollars 3.082 billion, which is another cash flow.&#10;• Cash flows from investment activities. The total on this line is the sum of the investments listed above, which equals U.S. dollars 14.251 billion in cash outflows.&#10;• Financing Activities: &#10;• e. Dividends paid to shareholders. Dividends of U.S. dollars 6.124 billion were paid to the shareholders, which is a cash outflow.&#10;• f. Increase in short-term notes payable. Walmart borrowed a net U.S. dollars 342 million in short-term debt from its banks, which represented a cash inflow.&#10;• g. Decrease in long-term debt. The firm paid back a net U.S. dollars 6.183 billion in long-term debt, which is a cash outflow.&#10;• h. Increase in common stock. Walmart issued common stock to stock option holders for U.S. dollars 267 million. This increase is a cash inflow.&#10;• Cash flows from financing activities. The sum of the four financing entries equals a negative U.S. dollars 11.698 billion.&#10;• Summary: &#10;• i. Change in cash. The net sum of the operating activities, investing activities, and financing activities, resulted in a U.S. dollars 111 million decrease in cash during 2018.&#10;• j. Beginning cash. Cash at the beginning of 2017 was U.S. dollars 6.867 billion.&#10;• k. Ending cash. Walmart began 2018 with U.S. dollars 6.756 billion of cash; the U.S. dollars 6.876 billion it started with less the U.S. dollars 111 million decrease in cash during the year.&#10;"/>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4755"/>
          <a:stretch/>
        </p:blipFill>
        <p:spPr bwMode="auto">
          <a:xfrm>
            <a:off x="1524000" y="1487250"/>
            <a:ext cx="4772022" cy="471175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The details are as follows: &#10;• Operating activities: &#10;• Net income: U.S. dollars 9,862&#10;• Adjustments to net income to compute cash flow from operations: &#10;• Add depreciation expense (Source of cash): 10,529&#10;• Decrease in accounts receivable (Source of cash): 221&#10;• Increase in inventories (Use of cash): (737)&#10;• Increase in other current assets (Use of cash): (1,570)&#10;• Increase in accounts payable (Source of cash): 5,077&#10;• Increase in accrued liabilities: 2,456&#10;• Cash flows from operating expenses: U.S. dollars 25,838&#10;• Investment activities: &#10;• c. increase in gross fixed assets (Use of cash): U.S. dollars (11,169)&#10;• d. increase in other assets (Use of cash): (3,082)&#10;• Cash flows from investing activities: U.S. dollars (14,251)&#10;• Financing activities: &#10;• e. Dividends paid to shareholders (Use of cash): U.S. dollars (6,124)&#10;• f. Increase in short-term notes payable (Source of cash): U.S. dollars 342&#10;• g. Decrease in long-term debt (Use of cash): (6,183)&#10;• h. Issued new common stock (Increase in par value and paid-in capital) (Source of cash): 267&#10;• Cash flows from financing activities: U.S. dollars (11,698)&#10;• Summary: &#10;• Change in cash and cash equivalents: U.S. dollars (111)&#10;• j. Beginning cash (January 31, 2017): 6,867&#10;• k. Ending cash (January 31, 2018): U.S. dollars 6,756&#10;• Legend: &#10;• Operating Activities: &#10;• Walmart had a net income of U.S. dollars 9.862 billion.&#10;• Adjustments to net income to compute cash flows from operations: &#10;• Depreciation: Since depreciation expense is a noncash charge, we add back U.S. dollars 10,529 billion in depreciation to net income when calculating the firm’s cash flow.&#10;• Decrease in accounts receivable. Accounts receivables fell by U.S. dollars 221 million, which is a cash inflow.&#10;• Increase in inventories. Inventories increased by U.S. dollars 737 million, which is a cash outflow.&#10;• Increase in other current assets. Other current assets increased by U.S. dollars 1.57 billion, which represents a cash outflow.&#10;• Increase in accounts payable. Accounts payable increased by U.S. dollars 5.077 billion, which is a cash inflow.&#10;• Increase in accrued liabilities. Accrued liabilities increased by U.S. dollars 2.456 billion, which is a cashflow.&#10;• Cash flows from operating activities add up to U.S. dollars 25.838 billion-a net inflow of cash.&#10;• Investment activities: &#10;• c. Increase in gross fixed assets. Walmart invested U.S. dollars 11.169 billion in fixed assets during 2018, which is a cash outflow.&#10;• d. Increase in other assets. The firm increased its investment in other assets (including intangibles) by U.S. dollars 3.082 billion, which is another cash flow.&#10;• Cash flows from investment activities. The total on this line is the sum of the investments listed above, which equals U.S. dollars 14.251 billion in cash outflows.&#10;• Financing Activities: &#10;• e. Dividends paid to shareholders. Dividends of U.S. dollars 6.124 billion were paid to the shareholders, which is a cash outflow.&#10;• f. Increase in short-term notes payable. Walmart borrowed a net U.S. dollars 342 million in short-term debt from its banks, which represented a cash inflow.&#10;• g. Decrease in long-term debt. The firm paid back a net U.S. dollars 6.183 billion in long-term debt, which is a cash outflow.&#10;• h. Increase in common stock. Walmart issued common stock to stock option holders for U.S. dollars 267 million. This increase is a cash inflow.&#10;• Cash flows from financing activities. The sum of the four financing entries equals a negative U.S. dollars 11.698 billion.&#10;• Summary: &#10;• i. Change in cash. The net sum of the operating activities, investing activities, and financing activities, resulted in a U.S. dollars 111 million decrease in cash during 2018.&#10;• j. Beginning cash. Cash at the beginning of 2017 was U.S. dollars 6.867 billion.&#10;• k. Ending cash. Walmart began 2018 with U.S. dollars 6.756 billion of cash; the U.S. dollars 6.876 billion it started with less the U.S. dollars 111 million decrease in cash during the year.&#10;">
            <a:extLst>
              <a:ext uri="{FF2B5EF4-FFF2-40B4-BE49-F238E27FC236}">
                <a16:creationId xmlns:a16="http://schemas.microsoft.com/office/drawing/2014/main" id="{0C745FF6-E71E-41AE-A63C-3EE24C4C231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5245"/>
          <a:stretch/>
        </p:blipFill>
        <p:spPr bwMode="auto">
          <a:xfrm>
            <a:off x="6296022" y="1487250"/>
            <a:ext cx="4371978" cy="5224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4224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011" y="380153"/>
            <a:ext cx="8173064" cy="1200329"/>
          </a:xfrm>
        </p:spPr>
        <p:txBody>
          <a:bodyPr wrap="square">
            <a:spAutoFit/>
          </a:bodyPr>
          <a:lstStyle/>
          <a:p>
            <a:r>
              <a:rPr lang="en-US" altLang="en-US" sz="3600"/>
              <a:t>Suggestions for Computing Cash Flows</a:t>
            </a:r>
            <a:endParaRPr lang="en-US" sz="3600"/>
          </a:p>
        </p:txBody>
      </p:sp>
      <p:sp>
        <p:nvSpPr>
          <p:cNvPr id="3" name="Content Placeholder 2"/>
          <p:cNvSpPr>
            <a:spLocks noGrp="1"/>
          </p:cNvSpPr>
          <p:nvPr>
            <p:ph idx="1"/>
          </p:nvPr>
        </p:nvSpPr>
        <p:spPr>
          <a:xfrm>
            <a:off x="760491" y="1904993"/>
            <a:ext cx="10683089" cy="2456057"/>
          </a:xfrm>
        </p:spPr>
        <p:txBody>
          <a:bodyPr wrap="square">
            <a:spAutoFit/>
          </a:bodyPr>
          <a:lstStyle/>
          <a:p>
            <a:r>
              <a:rPr lang="en-US" altLang="en-US" sz="2400" dirty="0"/>
              <a:t>Consider one section at a time.</a:t>
            </a:r>
          </a:p>
          <a:p>
            <a:r>
              <a:rPr lang="en-US" altLang="en-US" sz="2400" dirty="0"/>
              <a:t>You need only two items from the income statement: net income and depreciation expense.</a:t>
            </a:r>
          </a:p>
          <a:p>
            <a:r>
              <a:rPr lang="en-US" altLang="en-US" sz="2400" dirty="0"/>
              <a:t>Consider change for all items in the balance sheet, except </a:t>
            </a:r>
            <a:r>
              <a:rPr lang="en-US" altLang="en-US" sz="2400" dirty="0">
                <a:highlight>
                  <a:srgbClr val="FFFF00"/>
                </a:highlight>
              </a:rPr>
              <a:t>ignore accumulated depreciation and net fixed assets; ignore change in retained earnings.</a:t>
            </a:r>
            <a:endParaRPr lang="en-US" sz="2400" dirty="0">
              <a:highlight>
                <a:srgbClr val="FFFF00"/>
              </a:highlight>
            </a:endParaRPr>
          </a:p>
        </p:txBody>
      </p:sp>
    </p:spTree>
    <p:extLst>
      <p:ext uri="{BB962C8B-B14F-4D97-AF65-F5344CB8AC3E}">
        <p14:creationId xmlns:p14="http://schemas.microsoft.com/office/powerpoint/2010/main" val="795184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0A21A-F3B7-0211-5CD8-5FD897FD03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0D782D-2F22-C3B1-8674-98C21267D866}"/>
              </a:ext>
            </a:extLst>
          </p:cNvPr>
          <p:cNvSpPr>
            <a:spLocks noGrp="1"/>
          </p:cNvSpPr>
          <p:nvPr>
            <p:ph type="title"/>
          </p:nvPr>
        </p:nvSpPr>
        <p:spPr>
          <a:xfrm>
            <a:off x="1952011" y="657151"/>
            <a:ext cx="8173064" cy="646331"/>
          </a:xfrm>
        </p:spPr>
        <p:txBody>
          <a:bodyPr wrap="square">
            <a:spAutoFit/>
          </a:bodyPr>
          <a:lstStyle/>
          <a:p>
            <a:r>
              <a:rPr lang="en-US" altLang="en-US" sz="3600"/>
              <a:t>Group Activity</a:t>
            </a:r>
          </a:p>
        </p:txBody>
      </p:sp>
      <p:sp>
        <p:nvSpPr>
          <p:cNvPr id="3" name="Content Placeholder 2">
            <a:extLst>
              <a:ext uri="{FF2B5EF4-FFF2-40B4-BE49-F238E27FC236}">
                <a16:creationId xmlns:a16="http://schemas.microsoft.com/office/drawing/2014/main" id="{35896DAD-4BDC-FFC8-B535-8A776F1D71CF}"/>
              </a:ext>
            </a:extLst>
          </p:cNvPr>
          <p:cNvSpPr>
            <a:spLocks noGrp="1"/>
          </p:cNvSpPr>
          <p:nvPr>
            <p:ph idx="1"/>
          </p:nvPr>
        </p:nvSpPr>
        <p:spPr>
          <a:xfrm>
            <a:off x="724277" y="1517993"/>
            <a:ext cx="10773624" cy="3268587"/>
          </a:xfrm>
        </p:spPr>
        <p:txBody>
          <a:bodyPr wrap="square">
            <a:spAutoFit/>
          </a:bodyPr>
          <a:lstStyle/>
          <a:p>
            <a:r>
              <a:rPr lang="en-US" altLang="en-US" sz="2400" dirty="0"/>
              <a:t>Step 1: Open </a:t>
            </a:r>
            <a:r>
              <a:rPr lang="en-US" altLang="en-US" sz="2400" dirty="0">
                <a:hlinkClick r:id="rId2"/>
              </a:rPr>
              <a:t>Annualreports.com</a:t>
            </a:r>
            <a:endParaRPr lang="en-US" altLang="en-US" sz="2400" dirty="0"/>
          </a:p>
          <a:p>
            <a:r>
              <a:rPr lang="en-US" altLang="en-US" sz="2400" dirty="0"/>
              <a:t>Step 2: Find the annual report of a public company (each group picks up a unique one!)</a:t>
            </a:r>
          </a:p>
          <a:p>
            <a:r>
              <a:rPr lang="en-US" altLang="en-US" sz="2400" dirty="0"/>
              <a:t>Step 3: Collect the following items: Cash flow from operating activities, cash flow from investing activities, cash flow from financing activities, net change in cash, cash at the beginning of this year, and cash at the end of this year.</a:t>
            </a:r>
          </a:p>
          <a:p>
            <a:r>
              <a:rPr lang="en-US" altLang="en-US" sz="2400" dirty="0"/>
              <a:t>Step 4: Use Excel to create a summary table of the above items (this is a simplified cash flow statement).</a:t>
            </a:r>
          </a:p>
        </p:txBody>
      </p:sp>
    </p:spTree>
    <p:extLst>
      <p:ext uri="{BB962C8B-B14F-4D97-AF65-F5344CB8AC3E}">
        <p14:creationId xmlns:p14="http://schemas.microsoft.com/office/powerpoint/2010/main" val="1659420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8E554-EC71-A1A1-5BE1-0AE9DEE253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6E6F6-4321-BD6B-3CEB-8940BAEFEE03}"/>
              </a:ext>
            </a:extLst>
          </p:cNvPr>
          <p:cNvSpPr>
            <a:spLocks noGrp="1"/>
          </p:cNvSpPr>
          <p:nvPr>
            <p:ph type="title"/>
          </p:nvPr>
        </p:nvSpPr>
        <p:spPr>
          <a:xfrm>
            <a:off x="1952011" y="657151"/>
            <a:ext cx="8173064" cy="646331"/>
          </a:xfrm>
        </p:spPr>
        <p:txBody>
          <a:bodyPr wrap="square">
            <a:spAutoFit/>
          </a:bodyPr>
          <a:lstStyle/>
          <a:p>
            <a:r>
              <a:rPr lang="en-US" altLang="en-US" sz="3600" dirty="0"/>
              <a:t>For Your Assessment</a:t>
            </a:r>
            <a:endParaRPr lang="en-US" dirty="0"/>
          </a:p>
        </p:txBody>
      </p:sp>
      <p:sp>
        <p:nvSpPr>
          <p:cNvPr id="3" name="Content Placeholder 2">
            <a:extLst>
              <a:ext uri="{FF2B5EF4-FFF2-40B4-BE49-F238E27FC236}">
                <a16:creationId xmlns:a16="http://schemas.microsoft.com/office/drawing/2014/main" id="{EDBF1996-9F21-FBE7-7D2D-C7C2491871EA}"/>
              </a:ext>
            </a:extLst>
          </p:cNvPr>
          <p:cNvSpPr>
            <a:spLocks noGrp="1"/>
          </p:cNvSpPr>
          <p:nvPr>
            <p:ph idx="1"/>
          </p:nvPr>
        </p:nvSpPr>
        <p:spPr>
          <a:xfrm>
            <a:off x="724277" y="1517993"/>
            <a:ext cx="10773624" cy="3342453"/>
          </a:xfrm>
        </p:spPr>
        <p:txBody>
          <a:bodyPr wrap="square">
            <a:spAutoFit/>
          </a:bodyPr>
          <a:lstStyle/>
          <a:p>
            <a:r>
              <a:rPr lang="en-US" altLang="en-US" sz="2400" dirty="0"/>
              <a:t>Step 1: Open </a:t>
            </a:r>
            <a:r>
              <a:rPr lang="en-US" altLang="en-US" sz="2400" dirty="0">
                <a:hlinkClick r:id="rId2"/>
              </a:rPr>
              <a:t>Annualreports.com</a:t>
            </a:r>
            <a:endParaRPr lang="en-US" altLang="en-US" sz="2400" dirty="0"/>
          </a:p>
          <a:p>
            <a:r>
              <a:rPr lang="en-US" altLang="en-US" sz="2400" dirty="0"/>
              <a:t>Step 2: Find the annual report of a public company (each student should pick up a unique one!)</a:t>
            </a:r>
          </a:p>
          <a:p>
            <a:r>
              <a:rPr lang="en-US" altLang="en-US" sz="2400" dirty="0"/>
              <a:t>Step 3: Check the past 5-year annual reports of this company. </a:t>
            </a:r>
            <a:r>
              <a:rPr lang="en-US" altLang="en-US" sz="2400" dirty="0">
                <a:highlight>
                  <a:srgbClr val="FFFF00"/>
                </a:highlight>
              </a:rPr>
              <a:t>Make sure it is approachable to collect the financial statement data from those reports</a:t>
            </a:r>
            <a:endParaRPr lang="en-US" altLang="en-US" sz="2400" dirty="0">
              <a:highlight>
                <a:srgbClr val="FFFF00"/>
              </a:highlight>
              <a:cs typeface="Arial"/>
            </a:endParaRPr>
          </a:p>
          <a:p>
            <a:r>
              <a:rPr lang="en-US" altLang="en-US" sz="2400" dirty="0"/>
              <a:t>Step 4: Come to me and show me the annual reports. Prove that they are collectable and suitable.</a:t>
            </a:r>
            <a:endParaRPr lang="en-US" altLang="en-US" sz="2400" dirty="0">
              <a:cs typeface="Arial" panose="020B0604020202020204"/>
            </a:endParaRPr>
          </a:p>
          <a:p>
            <a:r>
              <a:rPr lang="en-US" altLang="en-US" sz="2400" dirty="0">
                <a:cs typeface="Arial" panose="020B0604020202020204"/>
              </a:rPr>
              <a:t>Step 5: Leave your name and your company in the excel file.</a:t>
            </a:r>
          </a:p>
        </p:txBody>
      </p:sp>
    </p:spTree>
    <p:extLst>
      <p:ext uri="{BB962C8B-B14F-4D97-AF65-F5344CB8AC3E}">
        <p14:creationId xmlns:p14="http://schemas.microsoft.com/office/powerpoint/2010/main" val="113076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1843" y="2310436"/>
            <a:ext cx="8248957" cy="1200329"/>
          </a:xfrm>
        </p:spPr>
        <p:txBody>
          <a:bodyPr wrap="square">
            <a:spAutoFit/>
          </a:bodyPr>
          <a:lstStyle/>
          <a:p>
            <a:r>
              <a:rPr lang="en-US" altLang="en-US">
                <a:latin typeface="+mj-lt"/>
                <a:ea typeface="ＭＳ Ｐゴシック" pitchFamily="34" charset="-128"/>
              </a:rPr>
              <a:t>The Limitations of Financial Statements and Accounting Malpractice</a:t>
            </a:r>
            <a:endParaRPr lang="en-US" b="0">
              <a:latin typeface="+mj-lt"/>
            </a:endParaRPr>
          </a:p>
        </p:txBody>
      </p:sp>
    </p:spTree>
    <p:extLst>
      <p:ext uri="{BB962C8B-B14F-4D97-AF65-F5344CB8AC3E}">
        <p14:creationId xmlns:p14="http://schemas.microsoft.com/office/powerpoint/2010/main" val="35637996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754" y="312601"/>
            <a:ext cx="8182896" cy="1207008"/>
          </a:xfrm>
        </p:spPr>
        <p:txBody>
          <a:bodyPr wrap="square">
            <a:spAutoFit/>
          </a:bodyPr>
          <a:lstStyle/>
          <a:p>
            <a:r>
              <a:rPr lang="en-US" altLang="en-US" sz="3600"/>
              <a:t>Accounting Malpractice and Limitations of Financial Statements</a:t>
            </a:r>
            <a:endParaRPr lang="en-US">
              <a:latin typeface="+mj-lt"/>
            </a:endParaRPr>
          </a:p>
        </p:txBody>
      </p:sp>
      <p:sp>
        <p:nvSpPr>
          <p:cNvPr id="3" name="Content Placeholder 2"/>
          <p:cNvSpPr>
            <a:spLocks noGrp="1"/>
          </p:cNvSpPr>
          <p:nvPr>
            <p:ph idx="1"/>
          </p:nvPr>
        </p:nvSpPr>
        <p:spPr>
          <a:xfrm>
            <a:off x="787651" y="1917289"/>
            <a:ext cx="10556341" cy="2825389"/>
          </a:xfrm>
        </p:spPr>
        <p:txBody>
          <a:bodyPr wrap="square">
            <a:spAutoFit/>
          </a:bodyPr>
          <a:lstStyle/>
          <a:p>
            <a:r>
              <a:rPr lang="en-US" altLang="en-US" sz="2400" dirty="0"/>
              <a:t>Financial statements are prepared following the Financial Accounting Standards Board’s generally accepted accounting principles (GAAP).</a:t>
            </a:r>
          </a:p>
          <a:p>
            <a:r>
              <a:rPr lang="en-US" altLang="en-US" sz="2400" dirty="0"/>
              <a:t>Because accounting rules give managers discretionary powers, it is possible that two firms with similar financial performance may report different results.</a:t>
            </a:r>
          </a:p>
          <a:p>
            <a:r>
              <a:rPr lang="en-US" altLang="en-US" sz="2400" dirty="0"/>
              <a:t>There have been several cases of accounting malpractice where rules have been broken.</a:t>
            </a:r>
            <a:endParaRPr lang="en-US" sz="2400" dirty="0"/>
          </a:p>
        </p:txBody>
      </p:sp>
    </p:spTree>
    <p:extLst>
      <p:ext uri="{BB962C8B-B14F-4D97-AF65-F5344CB8AC3E}">
        <p14:creationId xmlns:p14="http://schemas.microsoft.com/office/powerpoint/2010/main" val="26705669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5357"/>
            <a:ext cx="8173064"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(1 of 7)</a:t>
            </a:r>
            <a:endParaRPr lang="en-US" sz="2800"/>
          </a:p>
        </p:txBody>
      </p:sp>
      <p:sp>
        <p:nvSpPr>
          <p:cNvPr id="3" name="Content Placeholder 2"/>
          <p:cNvSpPr>
            <a:spLocks noGrp="1"/>
          </p:cNvSpPr>
          <p:nvPr>
            <p:ph idx="1"/>
          </p:nvPr>
        </p:nvSpPr>
        <p:spPr>
          <a:xfrm>
            <a:off x="1959387" y="1219200"/>
            <a:ext cx="8153400" cy="3120854"/>
          </a:xfrm>
        </p:spPr>
        <p:txBody>
          <a:bodyPr wrap="square">
            <a:spAutoFit/>
          </a:bodyPr>
          <a:lstStyle/>
          <a:p>
            <a:r>
              <a:rPr lang="en-US" altLang="en-US" sz="2400">
                <a:ea typeface="ＭＳ Ｐゴシック" pitchFamily="34" charset="-128"/>
              </a:rPr>
              <a:t>Accounts payable (trade credit)</a:t>
            </a:r>
          </a:p>
          <a:p>
            <a:r>
              <a:rPr lang="en-US" altLang="en-US" sz="2400">
                <a:ea typeface="ＭＳ Ｐゴシック" pitchFamily="34" charset="-128"/>
              </a:rPr>
              <a:t>Accounts receivable </a:t>
            </a:r>
          </a:p>
          <a:p>
            <a:r>
              <a:rPr lang="en-US" altLang="en-US" sz="2400">
                <a:ea typeface="ＭＳ Ｐゴシック" pitchFamily="34" charset="-128"/>
              </a:rPr>
              <a:t>Accrual basis accounting</a:t>
            </a:r>
          </a:p>
          <a:p>
            <a:r>
              <a:rPr lang="en-US" altLang="en-US" sz="2400">
                <a:ea typeface="ＭＳ Ｐゴシック" pitchFamily="34" charset="-128"/>
              </a:rPr>
              <a:t>Accumulated depreciation</a:t>
            </a:r>
          </a:p>
          <a:p>
            <a:r>
              <a:rPr lang="en-US" altLang="en-US" sz="2400">
                <a:ea typeface="ＭＳ Ｐゴシック" pitchFamily="34" charset="-128"/>
              </a:rPr>
              <a:t>Balance sheet</a:t>
            </a:r>
          </a:p>
          <a:p>
            <a:r>
              <a:rPr lang="en-US" altLang="en-US" sz="2400">
                <a:ea typeface="ＭＳ Ｐゴシック" pitchFamily="34" charset="-128"/>
              </a:rPr>
              <a:t>Book value</a:t>
            </a:r>
          </a:p>
          <a:p>
            <a:r>
              <a:rPr lang="en-US" altLang="en-US" sz="2400">
                <a:ea typeface="ＭＳ Ｐゴシック" pitchFamily="34" charset="-128"/>
              </a:rPr>
              <a:t>Cash</a:t>
            </a:r>
          </a:p>
        </p:txBody>
      </p:sp>
    </p:spTree>
    <p:extLst>
      <p:ext uri="{BB962C8B-B14F-4D97-AF65-F5344CB8AC3E}">
        <p14:creationId xmlns:p14="http://schemas.microsoft.com/office/powerpoint/2010/main" val="42029169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5357"/>
            <a:ext cx="8173064"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(2 of 7)</a:t>
            </a:r>
            <a:endParaRPr lang="en-IN" sz="2800"/>
          </a:p>
        </p:txBody>
      </p:sp>
      <p:sp>
        <p:nvSpPr>
          <p:cNvPr id="3" name="Content Placeholder 2"/>
          <p:cNvSpPr>
            <a:spLocks noGrp="1"/>
          </p:cNvSpPr>
          <p:nvPr>
            <p:ph idx="1"/>
          </p:nvPr>
        </p:nvSpPr>
        <p:spPr>
          <a:xfrm>
            <a:off x="1961536" y="1219208"/>
            <a:ext cx="8173064" cy="2677656"/>
          </a:xfrm>
        </p:spPr>
        <p:txBody>
          <a:bodyPr wrap="square">
            <a:spAutoFit/>
          </a:bodyPr>
          <a:lstStyle/>
          <a:p>
            <a:r>
              <a:rPr lang="en-US" altLang="en-US" sz="2400">
                <a:ea typeface="ＭＳ Ｐゴシック" pitchFamily="34" charset="-128"/>
              </a:rPr>
              <a:t>Cash basis accounting</a:t>
            </a:r>
          </a:p>
          <a:p>
            <a:r>
              <a:rPr lang="en-US" altLang="en-US" sz="2400">
                <a:ea typeface="ＭＳ Ｐゴシック" pitchFamily="34" charset="-128"/>
              </a:rPr>
              <a:t>Common stock</a:t>
            </a:r>
          </a:p>
          <a:p>
            <a:r>
              <a:rPr lang="en-US" altLang="en-US" sz="2400">
                <a:ea typeface="ＭＳ Ｐゴシック" pitchFamily="34" charset="-128"/>
              </a:rPr>
              <a:t>Common stockholders</a:t>
            </a:r>
          </a:p>
          <a:p>
            <a:r>
              <a:rPr lang="en-US" altLang="en-US" sz="2400">
                <a:ea typeface="ＭＳ Ｐゴシック" pitchFamily="34" charset="-128"/>
              </a:rPr>
              <a:t>Cost of goods sold</a:t>
            </a:r>
          </a:p>
          <a:p>
            <a:r>
              <a:rPr lang="en-US" altLang="en-US" sz="2400">
                <a:ea typeface="ＭＳ Ｐゴシック" pitchFamily="34" charset="-128"/>
              </a:rPr>
              <a:t>Current assets (gross working capital)</a:t>
            </a:r>
          </a:p>
          <a:p>
            <a:r>
              <a:rPr lang="en-US" altLang="en-US" sz="2400">
                <a:ea typeface="ＭＳ Ｐゴシック" pitchFamily="34" charset="-128"/>
              </a:rPr>
              <a:t>Debt</a:t>
            </a:r>
          </a:p>
        </p:txBody>
      </p:sp>
    </p:spTree>
    <p:extLst>
      <p:ext uri="{BB962C8B-B14F-4D97-AF65-F5344CB8AC3E}">
        <p14:creationId xmlns:p14="http://schemas.microsoft.com/office/powerpoint/2010/main" val="39800814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5357"/>
            <a:ext cx="8153400"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(3 of 7)</a:t>
            </a:r>
            <a:endParaRPr lang="en-IN" sz="2800"/>
          </a:p>
        </p:txBody>
      </p:sp>
      <p:sp>
        <p:nvSpPr>
          <p:cNvPr id="3" name="Content Placeholder 2"/>
          <p:cNvSpPr>
            <a:spLocks noGrp="1"/>
          </p:cNvSpPr>
          <p:nvPr>
            <p:ph idx="1"/>
          </p:nvPr>
        </p:nvSpPr>
        <p:spPr>
          <a:xfrm>
            <a:off x="1961536" y="1219639"/>
            <a:ext cx="8153400" cy="3120854"/>
          </a:xfrm>
        </p:spPr>
        <p:txBody>
          <a:bodyPr wrap="square">
            <a:spAutoFit/>
          </a:bodyPr>
          <a:lstStyle/>
          <a:p>
            <a:r>
              <a:rPr lang="en-US" altLang="en-US" sz="2400">
                <a:ea typeface="ＭＳ Ｐゴシック" pitchFamily="34" charset="-128"/>
              </a:rPr>
              <a:t>Debt ratio</a:t>
            </a:r>
          </a:p>
          <a:p>
            <a:r>
              <a:rPr lang="en-US" altLang="en-US" sz="2400">
                <a:ea typeface="ＭＳ Ｐゴシック" pitchFamily="34" charset="-128"/>
              </a:rPr>
              <a:t>Depreciation expense</a:t>
            </a:r>
          </a:p>
          <a:p>
            <a:r>
              <a:rPr lang="en-US" altLang="en-US" sz="2400">
                <a:ea typeface="ＭＳ Ｐゴシック" pitchFamily="34" charset="-128"/>
              </a:rPr>
              <a:t>Dividends per share</a:t>
            </a:r>
          </a:p>
          <a:p>
            <a:r>
              <a:rPr lang="en-US" altLang="en-US" sz="2400">
                <a:ea typeface="ＭＳ Ｐゴシック" pitchFamily="34" charset="-128"/>
              </a:rPr>
              <a:t>Earnings before taxes (taxable income)</a:t>
            </a:r>
          </a:p>
          <a:p>
            <a:r>
              <a:rPr lang="en-US" altLang="en-US" sz="2400">
                <a:ea typeface="ＭＳ Ｐゴシック" pitchFamily="34" charset="-128"/>
              </a:rPr>
              <a:t>Earnings per share</a:t>
            </a:r>
          </a:p>
          <a:p>
            <a:r>
              <a:rPr lang="en-US" altLang="en-US" sz="2400">
                <a:ea typeface="ＭＳ Ｐゴシック" pitchFamily="34" charset="-128"/>
              </a:rPr>
              <a:t>Equity</a:t>
            </a:r>
          </a:p>
          <a:p>
            <a:r>
              <a:rPr lang="en-US" altLang="en-US" sz="2400">
                <a:ea typeface="ＭＳ Ｐゴシック" pitchFamily="34" charset="-128"/>
              </a:rPr>
              <a:t>Fixed assets</a:t>
            </a:r>
          </a:p>
        </p:txBody>
      </p:sp>
    </p:spTree>
    <p:extLst>
      <p:ext uri="{BB962C8B-B14F-4D97-AF65-F5344CB8AC3E}">
        <p14:creationId xmlns:p14="http://schemas.microsoft.com/office/powerpoint/2010/main" val="41736423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4187"/>
            <a:ext cx="8153400"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(4 of 7)</a:t>
            </a:r>
            <a:endParaRPr lang="en-IN" sz="2800"/>
          </a:p>
        </p:txBody>
      </p:sp>
      <p:sp>
        <p:nvSpPr>
          <p:cNvPr id="3" name="Content Placeholder 2"/>
          <p:cNvSpPr>
            <a:spLocks noGrp="1"/>
          </p:cNvSpPr>
          <p:nvPr>
            <p:ph idx="1"/>
          </p:nvPr>
        </p:nvSpPr>
        <p:spPr>
          <a:xfrm>
            <a:off x="1961536" y="1218920"/>
            <a:ext cx="8153400" cy="3120854"/>
          </a:xfrm>
        </p:spPr>
        <p:txBody>
          <a:bodyPr wrap="square">
            <a:spAutoFit/>
          </a:bodyPr>
          <a:lstStyle/>
          <a:p>
            <a:r>
              <a:rPr lang="en-US" altLang="en-US" sz="2400">
                <a:ea typeface="ＭＳ Ｐゴシック" pitchFamily="34" charset="-128"/>
              </a:rPr>
              <a:t>Fixed costs</a:t>
            </a:r>
          </a:p>
          <a:p>
            <a:r>
              <a:rPr lang="en-US" altLang="en-US" sz="2400">
                <a:ea typeface="ＭＳ Ｐゴシック" pitchFamily="34" charset="-128"/>
              </a:rPr>
              <a:t>Gross fixed assets</a:t>
            </a:r>
          </a:p>
          <a:p>
            <a:r>
              <a:rPr lang="en-US" altLang="en-US" sz="2400">
                <a:ea typeface="ＭＳ Ｐゴシック" pitchFamily="34" charset="-128"/>
              </a:rPr>
              <a:t>Gross profit</a:t>
            </a:r>
          </a:p>
          <a:p>
            <a:r>
              <a:rPr lang="en-US" altLang="en-US" sz="2400">
                <a:ea typeface="ＭＳ Ｐゴシック" pitchFamily="34" charset="-128"/>
              </a:rPr>
              <a:t>Gross profit margin</a:t>
            </a:r>
          </a:p>
          <a:p>
            <a:r>
              <a:rPr lang="en-US" altLang="en-US" sz="2400">
                <a:ea typeface="ＭＳ Ｐゴシック" pitchFamily="34" charset="-128"/>
              </a:rPr>
              <a:t>Income statement (profit and loss statement)</a:t>
            </a:r>
          </a:p>
          <a:p>
            <a:r>
              <a:rPr lang="en-US" altLang="en-US" sz="2400">
                <a:ea typeface="ＭＳ Ｐゴシック" pitchFamily="34" charset="-128"/>
              </a:rPr>
              <a:t>Inventories</a:t>
            </a:r>
          </a:p>
          <a:p>
            <a:r>
              <a:rPr lang="en-US" altLang="en-US" sz="2400">
                <a:ea typeface="ＭＳ Ｐゴシック" pitchFamily="34" charset="-128"/>
              </a:rPr>
              <a:t>Liquidity</a:t>
            </a:r>
          </a:p>
        </p:txBody>
      </p:sp>
    </p:spTree>
    <p:extLst>
      <p:ext uri="{BB962C8B-B14F-4D97-AF65-F5344CB8AC3E}">
        <p14:creationId xmlns:p14="http://schemas.microsoft.com/office/powerpoint/2010/main" val="4005675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767" y="365357"/>
            <a:ext cx="8153400"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(5 of 7)</a:t>
            </a:r>
            <a:endParaRPr lang="en-US" sz="2800"/>
          </a:p>
        </p:txBody>
      </p:sp>
      <p:sp>
        <p:nvSpPr>
          <p:cNvPr id="3" name="Content Placeholder 2"/>
          <p:cNvSpPr>
            <a:spLocks noGrp="1"/>
          </p:cNvSpPr>
          <p:nvPr>
            <p:ph idx="1"/>
          </p:nvPr>
        </p:nvSpPr>
        <p:spPr>
          <a:xfrm>
            <a:off x="1961536" y="1219200"/>
            <a:ext cx="8153400" cy="3490186"/>
          </a:xfrm>
        </p:spPr>
        <p:txBody>
          <a:bodyPr wrap="square">
            <a:spAutoFit/>
          </a:bodyPr>
          <a:lstStyle/>
          <a:p>
            <a:r>
              <a:rPr lang="en-US" altLang="en-US" sz="2400">
                <a:ea typeface="ＭＳ Ｐゴシック" pitchFamily="34" charset="-128"/>
              </a:rPr>
              <a:t>Long-term debt</a:t>
            </a:r>
          </a:p>
          <a:p>
            <a:r>
              <a:rPr lang="en-US" altLang="en-US" sz="2400">
                <a:ea typeface="ＭＳ Ｐゴシック" pitchFamily="34" charset="-128"/>
              </a:rPr>
              <a:t>Mortgage</a:t>
            </a:r>
          </a:p>
          <a:p>
            <a:r>
              <a:rPr lang="en-US" altLang="en-US" sz="2400">
                <a:ea typeface="ＭＳ Ｐゴシック" pitchFamily="34" charset="-128"/>
              </a:rPr>
              <a:t>Net fixed assets</a:t>
            </a:r>
          </a:p>
          <a:p>
            <a:r>
              <a:rPr lang="en-US" altLang="en-US" sz="2400">
                <a:ea typeface="ＭＳ Ｐゴシック" pitchFamily="34" charset="-128"/>
              </a:rPr>
              <a:t>Net income (net profit, or earnings available to common stockholders)</a:t>
            </a:r>
          </a:p>
          <a:p>
            <a:r>
              <a:rPr lang="en-US" altLang="en-US" sz="2400">
                <a:ea typeface="ＭＳ Ｐゴシック" pitchFamily="34" charset="-128"/>
              </a:rPr>
              <a:t>Net profit margin</a:t>
            </a:r>
          </a:p>
          <a:p>
            <a:r>
              <a:rPr lang="en-US" altLang="en-US" sz="2400">
                <a:ea typeface="ＭＳ Ｐゴシック" pitchFamily="34" charset="-128"/>
              </a:rPr>
              <a:t>Net working capital</a:t>
            </a:r>
          </a:p>
          <a:p>
            <a:r>
              <a:rPr lang="en-US" altLang="en-US" sz="2400">
                <a:ea typeface="ＭＳ Ｐゴシック" pitchFamily="34" charset="-128"/>
              </a:rPr>
              <a:t>Operating expenses</a:t>
            </a:r>
          </a:p>
        </p:txBody>
      </p:sp>
    </p:spTree>
    <p:extLst>
      <p:ext uri="{BB962C8B-B14F-4D97-AF65-F5344CB8AC3E}">
        <p14:creationId xmlns:p14="http://schemas.microsoft.com/office/powerpoint/2010/main" val="18776122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5357"/>
            <a:ext cx="8153400"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(6 of 7)</a:t>
            </a:r>
            <a:endParaRPr lang="en-IN" sz="2800"/>
          </a:p>
        </p:txBody>
      </p:sp>
      <p:sp>
        <p:nvSpPr>
          <p:cNvPr id="3" name="Content Placeholder 2"/>
          <p:cNvSpPr>
            <a:spLocks noGrp="1"/>
          </p:cNvSpPr>
          <p:nvPr>
            <p:ph idx="1"/>
          </p:nvPr>
        </p:nvSpPr>
        <p:spPr>
          <a:xfrm>
            <a:off x="1961536" y="1219200"/>
            <a:ext cx="8153400" cy="3120854"/>
          </a:xfrm>
        </p:spPr>
        <p:txBody>
          <a:bodyPr wrap="square">
            <a:spAutoFit/>
          </a:bodyPr>
          <a:lstStyle/>
          <a:p>
            <a:r>
              <a:rPr lang="en-US" altLang="en-US" sz="2400">
                <a:ea typeface="ＭＳ Ｐゴシック" pitchFamily="34" charset="-128"/>
              </a:rPr>
              <a:t>Operating income (earnings before interest and taxes)</a:t>
            </a:r>
          </a:p>
          <a:p>
            <a:r>
              <a:rPr lang="en-US" altLang="en-US" sz="2400">
                <a:ea typeface="ＭＳ Ｐゴシック" pitchFamily="34" charset="-128"/>
              </a:rPr>
              <a:t>Operating profit margin</a:t>
            </a:r>
          </a:p>
          <a:p>
            <a:r>
              <a:rPr lang="en-US" altLang="en-US" sz="2400">
                <a:ea typeface="ＭＳ Ｐゴシック" pitchFamily="34" charset="-128"/>
              </a:rPr>
              <a:t>Other current assets </a:t>
            </a:r>
          </a:p>
          <a:p>
            <a:r>
              <a:rPr lang="en-US" altLang="en-US" sz="2400">
                <a:ea typeface="ＭＳ Ｐゴシック" pitchFamily="34" charset="-128"/>
              </a:rPr>
              <a:t>Par value</a:t>
            </a:r>
          </a:p>
          <a:p>
            <a:r>
              <a:rPr lang="en-US" altLang="en-US" sz="2400">
                <a:ea typeface="ＭＳ Ｐゴシック" pitchFamily="34" charset="-128"/>
              </a:rPr>
              <a:t>Preferred stockholders</a:t>
            </a:r>
          </a:p>
          <a:p>
            <a:r>
              <a:rPr lang="en-US" altLang="en-US" sz="2400">
                <a:ea typeface="ＭＳ Ｐゴシック" pitchFamily="34" charset="-128"/>
              </a:rPr>
              <a:t>Profit margins</a:t>
            </a:r>
          </a:p>
          <a:p>
            <a:r>
              <a:rPr lang="en-US" altLang="en-US" sz="2400">
                <a:ea typeface="ＭＳ Ｐゴシック" pitchFamily="34" charset="-128"/>
              </a:rPr>
              <a:t>Retained earnings</a:t>
            </a:r>
          </a:p>
        </p:txBody>
      </p:sp>
    </p:spTree>
    <p:extLst>
      <p:ext uri="{BB962C8B-B14F-4D97-AF65-F5344CB8AC3E}">
        <p14:creationId xmlns:p14="http://schemas.microsoft.com/office/powerpoint/2010/main" val="11311073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4423"/>
            <a:ext cx="8153400" cy="646331"/>
          </a:xfrm>
        </p:spPr>
        <p:txBody>
          <a:bodyPr wrap="square">
            <a:spAutoFit/>
          </a:bodyPr>
          <a:lstStyle/>
          <a:p>
            <a:r>
              <a:rPr lang="en-US" altLang="en-US" sz="3600">
                <a:ea typeface="ＭＳ Ｐゴシック" pitchFamily="34" charset="-128"/>
              </a:rPr>
              <a:t>Key Terms </a:t>
            </a:r>
            <a:r>
              <a:rPr lang="en-US" altLang="en-US" sz="2800">
                <a:ea typeface="ＭＳ Ｐゴシック" pitchFamily="34" charset="-128"/>
              </a:rPr>
              <a:t>(7 of 7)</a:t>
            </a:r>
            <a:endParaRPr lang="en-IN" sz="2800"/>
          </a:p>
        </p:txBody>
      </p:sp>
      <p:sp>
        <p:nvSpPr>
          <p:cNvPr id="3" name="Content Placeholder 2"/>
          <p:cNvSpPr>
            <a:spLocks noGrp="1"/>
          </p:cNvSpPr>
          <p:nvPr>
            <p:ph idx="1"/>
          </p:nvPr>
        </p:nvSpPr>
        <p:spPr>
          <a:xfrm>
            <a:off x="1961536" y="1219200"/>
            <a:ext cx="8153400" cy="2234458"/>
          </a:xfrm>
        </p:spPr>
        <p:txBody>
          <a:bodyPr wrap="square">
            <a:spAutoFit/>
          </a:bodyPr>
          <a:lstStyle/>
          <a:p>
            <a:r>
              <a:rPr lang="en-US" altLang="en-US" sz="2400">
                <a:ea typeface="ＭＳ Ｐゴシック" pitchFamily="34" charset="-128"/>
              </a:rPr>
              <a:t>Semi-variable costs</a:t>
            </a:r>
          </a:p>
          <a:p>
            <a:r>
              <a:rPr lang="en-US" altLang="en-US" sz="2400">
                <a:ea typeface="ＭＳ Ｐゴシック" pitchFamily="34" charset="-128"/>
              </a:rPr>
              <a:t>Short-term debt (current liabilities)</a:t>
            </a:r>
          </a:p>
          <a:p>
            <a:r>
              <a:rPr lang="en-US" altLang="en-US" sz="2400">
                <a:ea typeface="ＭＳ Ｐゴシック" pitchFamily="34" charset="-128"/>
              </a:rPr>
              <a:t>Short-term notes (debt)</a:t>
            </a:r>
          </a:p>
          <a:p>
            <a:r>
              <a:rPr lang="en-US" altLang="en-US" sz="2400">
                <a:ea typeface="ＭＳ Ｐゴシック" pitchFamily="34" charset="-128"/>
              </a:rPr>
              <a:t>Statement of cash flows</a:t>
            </a:r>
          </a:p>
          <a:p>
            <a:r>
              <a:rPr lang="en-US" altLang="en-US" sz="2400">
                <a:ea typeface="ＭＳ Ｐゴシック" pitchFamily="34" charset="-128"/>
              </a:rPr>
              <a:t>Variable costs</a:t>
            </a:r>
            <a:endParaRPr lang="en-US" sz="2400"/>
          </a:p>
        </p:txBody>
      </p:sp>
    </p:spTree>
    <p:extLst>
      <p:ext uri="{BB962C8B-B14F-4D97-AF65-F5344CB8AC3E}">
        <p14:creationId xmlns:p14="http://schemas.microsoft.com/office/powerpoint/2010/main" val="42204625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6D0B4-3558-72D2-D203-44EB0BFF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1AA63-CE9A-432A-A586-C200008F7D9B}"/>
              </a:ext>
            </a:extLst>
          </p:cNvPr>
          <p:cNvSpPr>
            <a:spLocks noGrp="1"/>
          </p:cNvSpPr>
          <p:nvPr>
            <p:ph type="ctrTitle"/>
          </p:nvPr>
        </p:nvSpPr>
        <p:spPr>
          <a:xfrm>
            <a:off x="1950533" y="2569385"/>
            <a:ext cx="8184067" cy="769441"/>
          </a:xfrm>
        </p:spPr>
        <p:txBody>
          <a:bodyPr wrap="square">
            <a:spAutoFit/>
          </a:bodyPr>
          <a:lstStyle/>
          <a:p>
            <a:r>
              <a:rPr lang="en-IN" dirty="0">
                <a:solidFill>
                  <a:schemeClr val="accent2"/>
                </a:solidFill>
                <a:latin typeface="+mj-lt"/>
              </a:rPr>
              <a:t>I</a:t>
            </a:r>
            <a:r>
              <a:rPr lang="en-US" altLang="zh-CN" dirty="0" err="1">
                <a:solidFill>
                  <a:schemeClr val="accent2"/>
                </a:solidFill>
                <a:latin typeface="+mj-lt"/>
              </a:rPr>
              <a:t>ndependent</a:t>
            </a:r>
            <a:r>
              <a:rPr lang="en-US" altLang="zh-CN" dirty="0">
                <a:solidFill>
                  <a:schemeClr val="accent2"/>
                </a:solidFill>
                <a:latin typeface="+mj-lt"/>
              </a:rPr>
              <a:t> Study</a:t>
            </a:r>
            <a:endParaRPr lang="en-US" dirty="0">
              <a:solidFill>
                <a:schemeClr val="accent2"/>
              </a:solidFill>
              <a:latin typeface="+mj-lt"/>
            </a:endParaRPr>
          </a:p>
        </p:txBody>
      </p:sp>
    </p:spTree>
    <p:extLst>
      <p:ext uri="{BB962C8B-B14F-4D97-AF65-F5344CB8AC3E}">
        <p14:creationId xmlns:p14="http://schemas.microsoft.com/office/powerpoint/2010/main" val="10781174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1E928-3C59-AED8-07C0-5561B0B3A2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CCE6D1-8164-23D8-D049-EEF378F62B64}"/>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B976D0A6-A65A-1533-5AB8-1B06B3E0DCAF}"/>
              </a:ext>
            </a:extLst>
          </p:cNvPr>
          <p:cNvSpPr>
            <a:spLocks noGrp="1"/>
          </p:cNvSpPr>
          <p:nvPr>
            <p:ph idx="1"/>
          </p:nvPr>
        </p:nvSpPr>
        <p:spPr>
          <a:xfrm>
            <a:off x="609600" y="1417638"/>
            <a:ext cx="10972800" cy="3194721"/>
          </a:xfrm>
        </p:spPr>
        <p:txBody>
          <a:bodyPr wrap="square">
            <a:spAutoFit/>
          </a:bodyPr>
          <a:lstStyle/>
          <a:p>
            <a:r>
              <a:rPr lang="en-GB" sz="2400" dirty="0"/>
              <a:t>Extract the full </a:t>
            </a:r>
            <a:r>
              <a:rPr lang="en-GB" sz="2400" b="1" dirty="0"/>
              <a:t>cash flow statement</a:t>
            </a:r>
            <a:r>
              <a:rPr lang="en-GB" sz="2400" dirty="0"/>
              <a:t> for the </a:t>
            </a:r>
            <a:r>
              <a:rPr lang="en-GB" sz="2400" b="1" dirty="0"/>
              <a:t>same 5 years</a:t>
            </a:r>
            <a:r>
              <a:rPr lang="en-GB" sz="2400" dirty="0"/>
              <a:t>. Highlight operating profit, operating cash flow, investing cash flow, financing cash flow, capital expenditure, and depreciation and amortization. Add this data to the same Excel file.</a:t>
            </a:r>
          </a:p>
          <a:p>
            <a:r>
              <a:rPr lang="en-GB" sz="2400" b="1" dirty="0"/>
              <a:t>Submit to </a:t>
            </a:r>
            <a:r>
              <a:rPr lang="en-GB" sz="2400" dirty="0">
                <a:hlinkClick r:id="rId2"/>
              </a:rPr>
              <a:t>Tile: Week 4 - Independent Study | Financial Management (LCMB7002_LON) | Home</a:t>
            </a:r>
            <a:r>
              <a:rPr lang="en-GB" sz="2400" b="1" dirty="0"/>
              <a:t>:</a:t>
            </a:r>
            <a:r>
              <a:rPr lang="en-GB" sz="2400" dirty="0"/>
              <a:t> Updated Excel file with a new worksheet named “CFS_5yr”.</a:t>
            </a:r>
          </a:p>
          <a:p>
            <a:r>
              <a:rPr lang="en-GB" sz="2400" b="1" dirty="0"/>
              <a:t>Online text</a:t>
            </a:r>
            <a:r>
              <a:rPr lang="en-GB" sz="2400" dirty="0"/>
              <a:t>: Write a note of AI usage.</a:t>
            </a:r>
          </a:p>
        </p:txBody>
      </p:sp>
    </p:spTree>
    <p:extLst>
      <p:ext uri="{BB962C8B-B14F-4D97-AF65-F5344CB8AC3E}">
        <p14:creationId xmlns:p14="http://schemas.microsoft.com/office/powerpoint/2010/main" val="14149619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pPr algn="l" rtl="0" fontAlgn="base">
              <a:buFont typeface="Arial" panose="020B0604020202020204" pitchFamily="34" charset="0"/>
              <a:buChar char="•"/>
            </a:pPr>
            <a:r>
              <a:rPr lang="en-GB" sz="2800" b="0" i="0" u="none" strike="noStrike" dirty="0">
                <a:solidFill>
                  <a:srgbClr val="000000"/>
                </a:solidFill>
                <a:effectLst/>
              </a:rPr>
              <a:t>Atrill, P., &amp; McLaney, E. (2017). Chapter 5. </a:t>
            </a:r>
            <a:r>
              <a:rPr lang="en-GB" sz="2800" b="0" i="1" u="none" strike="noStrike" dirty="0">
                <a:solidFill>
                  <a:srgbClr val="000000"/>
                </a:solidFill>
                <a:effectLst/>
              </a:rPr>
              <a:t>Accounting and Finance for Non-Specialists</a:t>
            </a:r>
            <a:r>
              <a:rPr lang="en-GB" sz="2800" b="0" i="0" u="none" strike="noStrike" dirty="0">
                <a:solidFill>
                  <a:srgbClr val="000000"/>
                </a:solidFill>
                <a:effectLst/>
              </a:rPr>
              <a:t> (10th Edition, pp. </a:t>
            </a:r>
            <a:r>
              <a:rPr lang="en-GB" sz="2800" b="0" i="0" dirty="0">
                <a:solidFill>
                  <a:srgbClr val="000000"/>
                </a:solidFill>
                <a:effectLst/>
              </a:rPr>
              <a:t>162–193</a:t>
            </a:r>
            <a:r>
              <a:rPr lang="en-GB" sz="2800" b="0" i="0" u="none" strike="noStrike" dirty="0">
                <a:solidFill>
                  <a:srgbClr val="000000"/>
                </a:solidFill>
                <a:effectLst/>
              </a:rPr>
              <a:t>). Pearson Education. ISBN: 9781292135601.</a:t>
            </a:r>
            <a:r>
              <a:rPr lang="en-US" sz="2800" b="0" i="0" dirty="0">
                <a:solidFill>
                  <a:srgbClr val="000000"/>
                </a:solidFill>
                <a:effectLst/>
              </a:rPr>
              <a:t>​</a:t>
            </a:r>
          </a:p>
          <a:p>
            <a:pPr algn="l" rtl="0" fontAlgn="base">
              <a:buFont typeface="Arial" panose="020B0604020202020204" pitchFamily="34" charset="0"/>
              <a:buChar char="•"/>
            </a:pPr>
            <a:r>
              <a:rPr lang="en-GB" sz="2800" b="0" i="0" u="none" strike="noStrike" dirty="0">
                <a:solidFill>
                  <a:srgbClr val="000000"/>
                </a:solidFill>
                <a:effectLst/>
              </a:rPr>
              <a:t>Berk, J. and </a:t>
            </a:r>
            <a:r>
              <a:rPr lang="en-GB" sz="2800" b="0" i="0" u="none" strike="noStrike" dirty="0" err="1">
                <a:solidFill>
                  <a:srgbClr val="000000"/>
                </a:solidFill>
                <a:effectLst/>
              </a:rPr>
              <a:t>DeMarzo</a:t>
            </a:r>
            <a:r>
              <a:rPr lang="en-GB" sz="2800" b="0" i="0" u="none" strike="noStrike" dirty="0">
                <a:solidFill>
                  <a:srgbClr val="000000"/>
                </a:solidFill>
                <a:effectLst/>
              </a:rPr>
              <a:t>, P. (2020). </a:t>
            </a:r>
            <a:r>
              <a:rPr lang="en-GB" sz="2800" b="0" i="1" u="none" strike="noStrike" dirty="0">
                <a:solidFill>
                  <a:srgbClr val="000000"/>
                </a:solidFill>
                <a:effectLst/>
              </a:rPr>
              <a:t>Corporate Finance</a:t>
            </a:r>
            <a:r>
              <a:rPr lang="en-GB" sz="2800" b="0" i="0" u="none" strike="noStrike" dirty="0">
                <a:solidFill>
                  <a:srgbClr val="000000"/>
                </a:solidFill>
                <a:effectLst/>
              </a:rPr>
              <a:t> (5th Global Edition). Pearson Education. ISBN: 9781292304151. </a:t>
            </a:r>
            <a:r>
              <a:rPr lang="en-US" sz="2800" b="0" i="0" dirty="0">
                <a:solidFill>
                  <a:srgbClr val="000000"/>
                </a:solidFill>
                <a:effectLst/>
              </a:rPr>
              <a:t>​</a:t>
            </a:r>
          </a:p>
          <a:p>
            <a:pPr algn="l" rtl="0" fontAlgn="base">
              <a:buFont typeface="Arial" panose="020B0604020202020204" pitchFamily="34" charset="0"/>
              <a:buChar char="•"/>
            </a:pPr>
            <a:r>
              <a:rPr lang="en-GB" sz="2800" b="0" i="0" u="none" strike="noStrike" dirty="0">
                <a:solidFill>
                  <a:srgbClr val="000000"/>
                </a:solidFill>
                <a:effectLst/>
              </a:rPr>
              <a:t>Keown, A.J., Martin, J.D., and Petty, J.W. (2024). </a:t>
            </a:r>
            <a:r>
              <a:rPr lang="en-GB" sz="2800" b="0" i="1" u="none" strike="noStrike" dirty="0">
                <a:solidFill>
                  <a:srgbClr val="000000"/>
                </a:solidFill>
                <a:effectLst/>
              </a:rPr>
              <a:t>Foundations of Finance</a:t>
            </a:r>
            <a:r>
              <a:rPr lang="en-GB" sz="2800" b="0" i="0" u="none" strike="noStrike" dirty="0">
                <a:solidFill>
                  <a:srgbClr val="000000"/>
                </a:solidFill>
                <a:effectLst/>
              </a:rPr>
              <a:t> (10th Global Edition). Pearson Education. ISBN: 9781292742168.</a:t>
            </a:r>
            <a:endParaRPr lang="en-US" sz="2800" b="0" i="0" dirty="0">
              <a:solidFill>
                <a:srgbClr val="000000"/>
              </a:solidFill>
              <a:effectLst/>
            </a:endParaRP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24/06/2026</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2256</Words>
  <Application>Microsoft Office PowerPoint</Application>
  <PresentationFormat>Widescreen</PresentationFormat>
  <Paragraphs>389</Paragraphs>
  <Slides>43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HGS明朝E</vt:lpstr>
      <vt:lpstr>ＭＳ Ｐゴシック</vt:lpstr>
      <vt:lpstr>Myriad Pro</vt:lpstr>
      <vt:lpstr>Arial</vt:lpstr>
      <vt:lpstr>Calibri</vt:lpstr>
      <vt:lpstr>Courier New</vt:lpstr>
      <vt:lpstr>Verdana</vt:lpstr>
      <vt:lpstr>Wingdings</vt:lpstr>
      <vt:lpstr>20140311PresentationUWTSDTemplate</vt:lpstr>
      <vt:lpstr>MBA</vt:lpstr>
      <vt:lpstr>Week Outline</vt:lpstr>
      <vt:lpstr>Measuring Cash Flows </vt:lpstr>
      <vt:lpstr>Measuring Cash Flows</vt:lpstr>
      <vt:lpstr>Accrual Basis Accounting</vt:lpstr>
      <vt:lpstr>Accrual Basis Accounting</vt:lpstr>
      <vt:lpstr>Accrual Basis Accounting</vt:lpstr>
      <vt:lpstr>Accrual Basis Accounting</vt:lpstr>
      <vt:lpstr>Accrual Basis Accounting</vt:lpstr>
      <vt:lpstr>What is Depreciation?</vt:lpstr>
      <vt:lpstr>What is Depreciation?</vt:lpstr>
      <vt:lpstr>What is Depreciation?</vt:lpstr>
      <vt:lpstr>What is Depreciation?</vt:lpstr>
      <vt:lpstr>What is Depreciation?</vt:lpstr>
      <vt:lpstr>What is Depreciation?</vt:lpstr>
      <vt:lpstr>The Beginning Point: Changes in the Balance Sheet and Cash Flows</vt:lpstr>
      <vt:lpstr>Table 3.3 Walmart’s Changes in Balance Sheets Between 2017 and 2018 Create Sources and Uses of Cash ($ millions) (1 of 2)</vt:lpstr>
      <vt:lpstr>Table 3.3 Walmart’s Changes in Balance Sheets Between 2017 and 2018 Create Sources and Uses of Cash ($ millions) (2 of 2)</vt:lpstr>
      <vt:lpstr>Figure 3.3 Statement of Cash Flows: An Overview</vt:lpstr>
      <vt:lpstr>Three Sources of Cash Flows (1 of 2)</vt:lpstr>
      <vt:lpstr>Three Sources of Cash Flows (2 of 2)</vt:lpstr>
      <vt:lpstr>Income Statement Conversion: From Accrual to Cash Basis</vt:lpstr>
      <vt:lpstr>Figure 3.4 Cash Flow from Operations</vt:lpstr>
      <vt:lpstr>Walmart’s Cash Flow from Operations</vt:lpstr>
      <vt:lpstr>Cash Flow from Investing in  Long-Term Assets</vt:lpstr>
      <vt:lpstr>Cash Flows from Financing the Business</vt:lpstr>
      <vt:lpstr>Financing the Business Illustrated: Walmart</vt:lpstr>
      <vt:lpstr>Table 3.4 The Walmart Company Statement of Cash Flows ($ millions) Year Ended January 31, 2018</vt:lpstr>
      <vt:lpstr>Suggestions for Computing Cash Flows</vt:lpstr>
      <vt:lpstr>Group Activity</vt:lpstr>
      <vt:lpstr>For Your Assessment</vt:lpstr>
      <vt:lpstr>The Limitations of Financial Statements and Accounting Malpractice</vt:lpstr>
      <vt:lpstr>Accounting Malpractice and Limitations of Financial Statements</vt:lpstr>
      <vt:lpstr>Key Terms (1 of 7)</vt:lpstr>
      <vt:lpstr>Key Terms (2 of 7)</vt:lpstr>
      <vt:lpstr>Key Terms (3 of 7)</vt:lpstr>
      <vt:lpstr>Key Terms (4 of 7)</vt:lpstr>
      <vt:lpstr>Key Terms (5 of 7)</vt:lpstr>
      <vt:lpstr>Key Terms (6 of 7)</vt:lpstr>
      <vt:lpstr>Key Terms (7 of 7)</vt:lpstr>
      <vt:lpstr>Independent Study</vt:lpstr>
      <vt:lpstr>Task 1</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32</cp:revision>
  <cp:lastPrinted>2018-07-09T15:27:01Z</cp:lastPrinted>
  <dcterms:created xsi:type="dcterms:W3CDTF">2002-10-07T19:43:58Z</dcterms:created>
  <dcterms:modified xsi:type="dcterms:W3CDTF">2026-06-24T08:10:29Z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