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5" r:id="rId10"/>
    <p:sldId id="264" r:id="rId11"/>
    <p:sldId id="266" r:id="rId12"/>
    <p:sldId id="267" r:id="rId13"/>
    <p:sldId id="268" r:id="rId14"/>
    <p:sldId id="269" r:id="rId15"/>
    <p:sldId id="270" r:id="rId16"/>
    <p:sldId id="271" r:id="rId17"/>
    <p:sldId id="272" r:id="rId18"/>
    <p:sldId id="273"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GB"/>
  <c:chart>
    <c:title>
      <c:tx>
        <c:rich>
          <a:bodyPr/>
          <a:lstStyle/>
          <a:p>
            <a:pPr>
              <a:defRPr/>
            </a:pPr>
            <a:r>
              <a:rPr lang="en-US"/>
              <a:t>A</a:t>
            </a:r>
            <a:r>
              <a:rPr lang="en-US" baseline="0"/>
              <a:t> Small Sample Taken</a:t>
            </a:r>
            <a:endParaRPr lang="en-US"/>
          </a:p>
        </c:rich>
      </c:tx>
      <c:layout/>
    </c:title>
    <c:view3D>
      <c:rAngAx val="1"/>
    </c:view3D>
    <c:plotArea>
      <c:layout/>
      <c:bar3DChart>
        <c:barDir val="col"/>
        <c:grouping val="clustered"/>
        <c:ser>
          <c:idx val="0"/>
          <c:order val="0"/>
          <c:tx>
            <c:strRef>
              <c:f>Sheet1!$B$1</c:f>
              <c:strCache>
                <c:ptCount val="1"/>
                <c:pt idx="0">
                  <c:v>Series 1</c:v>
                </c:pt>
              </c:strCache>
            </c:strRef>
          </c:tx>
          <c:cat>
            <c:strRef>
              <c:f>Sheet1!$A$2:$A$13</c:f>
              <c:strCache>
                <c:ptCount val="12"/>
                <c:pt idx="0">
                  <c:v>Anger</c:v>
                </c:pt>
                <c:pt idx="1">
                  <c:v>Anxiety</c:v>
                </c:pt>
                <c:pt idx="2">
                  <c:v>Behaviour related</c:v>
                </c:pt>
                <c:pt idx="3">
                  <c:v>Bereavement</c:v>
                </c:pt>
                <c:pt idx="4">
                  <c:v>Bullying</c:v>
                </c:pt>
                <c:pt idx="5">
                  <c:v>Depression</c:v>
                </c:pt>
                <c:pt idx="6">
                  <c:v>Family</c:v>
                </c:pt>
                <c:pt idx="7">
                  <c:v>Relationships other</c:v>
                </c:pt>
                <c:pt idx="8">
                  <c:v>Self Harm</c:v>
                </c:pt>
                <c:pt idx="9">
                  <c:v>Self Worth</c:v>
                </c:pt>
                <c:pt idx="10">
                  <c:v>Stress</c:v>
                </c:pt>
                <c:pt idx="11">
                  <c:v>Suicide</c:v>
                </c:pt>
              </c:strCache>
            </c:strRef>
          </c:cat>
          <c:val>
            <c:numRef>
              <c:f>Sheet1!$B$2:$B$13</c:f>
              <c:numCache>
                <c:formatCode>General</c:formatCode>
                <c:ptCount val="12"/>
                <c:pt idx="0">
                  <c:v>1746</c:v>
                </c:pt>
                <c:pt idx="1">
                  <c:v>2784</c:v>
                </c:pt>
                <c:pt idx="2">
                  <c:v>1368</c:v>
                </c:pt>
                <c:pt idx="3">
                  <c:v>1101</c:v>
                </c:pt>
                <c:pt idx="4">
                  <c:v>810</c:v>
                </c:pt>
                <c:pt idx="5">
                  <c:v>1116</c:v>
                </c:pt>
                <c:pt idx="6">
                  <c:v>4044</c:v>
                </c:pt>
                <c:pt idx="7">
                  <c:v>1359</c:v>
                </c:pt>
                <c:pt idx="8">
                  <c:v>804</c:v>
                </c:pt>
                <c:pt idx="9">
                  <c:v>1479</c:v>
                </c:pt>
                <c:pt idx="10">
                  <c:v>1839</c:v>
                </c:pt>
                <c:pt idx="11">
                  <c:v>423</c:v>
                </c:pt>
              </c:numCache>
            </c:numRef>
          </c:val>
        </c:ser>
        <c:shape val="box"/>
        <c:axId val="120045952"/>
        <c:axId val="120048256"/>
        <c:axId val="0"/>
      </c:bar3DChart>
      <c:catAx>
        <c:axId val="120045952"/>
        <c:scaling>
          <c:orientation val="minMax"/>
        </c:scaling>
        <c:axPos val="b"/>
        <c:tickLblPos val="nextTo"/>
        <c:txPr>
          <a:bodyPr/>
          <a:lstStyle/>
          <a:p>
            <a:pPr>
              <a:defRPr b="1"/>
            </a:pPr>
            <a:endParaRPr lang="en-US"/>
          </a:p>
        </c:txPr>
        <c:crossAx val="120048256"/>
        <c:crosses val="autoZero"/>
        <c:auto val="1"/>
        <c:lblAlgn val="ctr"/>
        <c:lblOffset val="100"/>
      </c:catAx>
      <c:valAx>
        <c:axId val="120048256"/>
        <c:scaling>
          <c:orientation val="minMax"/>
        </c:scaling>
        <c:axPos val="l"/>
        <c:majorGridlines/>
        <c:numFmt formatCode="General" sourceLinked="1"/>
        <c:tickLblPos val="nextTo"/>
        <c:crossAx val="120045952"/>
        <c:crosses val="autoZero"/>
        <c:crossBetween val="between"/>
      </c:valAx>
    </c:plotArea>
    <c:legend>
      <c:legendPos val="r"/>
      <c:layout/>
    </c:legend>
    <c:plotVisOnly val="1"/>
  </c:chart>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0D7D8EF-099C-4D08-9DE1-1EF915A4BB1F}" type="datetimeFigureOut">
              <a:rPr lang="en-GB" smtClean="0"/>
              <a:pPr/>
              <a:t>14/11/2019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5079522-7BD8-4306-AAB9-48F2774CA969}"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0D7D8EF-099C-4D08-9DE1-1EF915A4BB1F}" type="datetimeFigureOut">
              <a:rPr lang="en-GB" smtClean="0"/>
              <a:pPr/>
              <a:t>14/11/2019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5079522-7BD8-4306-AAB9-48F2774CA969}"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D7D8EF-099C-4D08-9DE1-1EF915A4BB1F}" type="datetimeFigureOut">
              <a:rPr lang="en-GB" smtClean="0"/>
              <a:pPr/>
              <a:t>14/11/2019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5079522-7BD8-4306-AAB9-48F2774CA969}"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0D7D8EF-099C-4D08-9DE1-1EF915A4BB1F}" type="datetimeFigureOut">
              <a:rPr lang="en-GB" smtClean="0"/>
              <a:pPr/>
              <a:t>14/11/2019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5079522-7BD8-4306-AAB9-48F2774CA969}"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0D7D8EF-099C-4D08-9DE1-1EF915A4BB1F}" type="datetimeFigureOut">
              <a:rPr lang="en-GB" smtClean="0"/>
              <a:pPr/>
              <a:t>14/11/2019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5079522-7BD8-4306-AAB9-48F2774CA969}"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0D7D8EF-099C-4D08-9DE1-1EF915A4BB1F}" type="datetimeFigureOut">
              <a:rPr lang="en-GB" smtClean="0"/>
              <a:pPr/>
              <a:t>14/11/2019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5079522-7BD8-4306-AAB9-48F2774CA969}"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D7D8EF-099C-4D08-9DE1-1EF915A4BB1F}" type="datetimeFigureOut">
              <a:rPr lang="en-GB" smtClean="0"/>
              <a:pPr/>
              <a:t>14/11/2019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5079522-7BD8-4306-AAB9-48F2774CA969}"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D7D8EF-099C-4D08-9DE1-1EF915A4BB1F}" type="datetimeFigureOut">
              <a:rPr lang="en-GB" smtClean="0"/>
              <a:pPr/>
              <a:t>14/11/2019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5079522-7BD8-4306-AAB9-48F2774CA969}"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D7D8EF-099C-4D08-9DE1-1EF915A4BB1F}" type="datetimeFigureOut">
              <a:rPr lang="en-GB" smtClean="0"/>
              <a:pPr/>
              <a:t>14/11/2019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5079522-7BD8-4306-AAB9-48F2774CA969}"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0D7D8EF-099C-4D08-9DE1-1EF915A4BB1F}" type="datetimeFigureOut">
              <a:rPr lang="en-GB" smtClean="0"/>
              <a:pPr/>
              <a:t>14/11/2019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5079522-7BD8-4306-AAB9-48F2774CA969}"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0D7D8EF-099C-4D08-9DE1-1EF915A4BB1F}" type="datetimeFigureOut">
              <a:rPr lang="en-GB" smtClean="0"/>
              <a:pPr/>
              <a:t>14/11/2019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5079522-7BD8-4306-AAB9-48F2774CA969}"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D7D8EF-099C-4D08-9DE1-1EF915A4BB1F}" type="datetimeFigureOut">
              <a:rPr lang="en-GB" smtClean="0"/>
              <a:pPr/>
              <a:t>14/11/2019</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79522-7BD8-4306-AAB9-48F2774CA969}"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ysEdaNb_q9c"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mind.org.uk/information-support/drugs-and-treatments/cognitive-behavioural-therapy-cbt/"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youtube.com/watch?v=o4QHxIUiZlc"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www.nshn.co.uk/" TargetMode="External"/><Relationship Id="rId3" Type="http://schemas.openxmlformats.org/officeDocument/2006/relationships/hyperlink" Target="mailto:jo@samaritans.org" TargetMode="External"/><Relationship Id="rId7" Type="http://schemas.openxmlformats.org/officeDocument/2006/relationships/hyperlink" Target="mailto:info@harmless.org.uk" TargetMode="External"/><Relationship Id="rId2" Type="http://schemas.openxmlformats.org/officeDocument/2006/relationships/hyperlink" Target="http://www.samaritans.org/" TargetMode="External"/><Relationship Id="rId1" Type="http://schemas.openxmlformats.org/officeDocument/2006/relationships/slideLayout" Target="../slideLayouts/slideLayout2.xml"/><Relationship Id="rId6" Type="http://schemas.openxmlformats.org/officeDocument/2006/relationships/hyperlink" Target="http://www.harmless.org.uk/" TargetMode="External"/><Relationship Id="rId5" Type="http://schemas.openxmlformats.org/officeDocument/2006/relationships/hyperlink" Target="http://www.mind.org.uk/" TargetMode="External"/><Relationship Id="rId4" Type="http://schemas.openxmlformats.org/officeDocument/2006/relationships/hyperlink" Target="http://www.samaritans.org/branches" TargetMode="External"/><Relationship Id="rId9" Type="http://schemas.openxmlformats.org/officeDocument/2006/relationships/hyperlink" Target="http://www.youngminds.org.uk/for_parents/parent_helpline"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04664"/>
            <a:ext cx="7772400" cy="5832647"/>
          </a:xfrm>
        </p:spPr>
        <p:txBody>
          <a:bodyPr/>
          <a:lstStyle/>
          <a:p>
            <a:endParaRPr lang="en-GB" dirty="0"/>
          </a:p>
        </p:txBody>
      </p:sp>
      <p:sp>
        <p:nvSpPr>
          <p:cNvPr id="3" name="Subtitle 2"/>
          <p:cNvSpPr>
            <a:spLocks noGrp="1"/>
          </p:cNvSpPr>
          <p:nvPr>
            <p:ph type="subTitle" idx="1"/>
          </p:nvPr>
        </p:nvSpPr>
        <p:spPr/>
        <p:txBody>
          <a:bodyPr/>
          <a:lstStyle/>
          <a:p>
            <a:endParaRPr lang="en-GB" dirty="0"/>
          </a:p>
        </p:txBody>
      </p:sp>
      <p:pic>
        <p:nvPicPr>
          <p:cNvPr id="4" name="Picture 3" descr="Related image"/>
          <p:cNvPicPr/>
          <p:nvPr/>
        </p:nvPicPr>
        <p:blipFill>
          <a:blip r:embed="rId2" cstate="print"/>
          <a:srcRect/>
          <a:stretch>
            <a:fillRect/>
          </a:stretch>
        </p:blipFill>
        <p:spPr bwMode="auto">
          <a:xfrm>
            <a:off x="323528" y="332656"/>
            <a:ext cx="8568952" cy="6525344"/>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lstStyle/>
          <a:p>
            <a:r>
              <a:rPr lang="en-GB" dirty="0" smtClean="0"/>
              <a:t>WHY ?</a:t>
            </a:r>
            <a:endParaRPr lang="en-GB" dirty="0"/>
          </a:p>
        </p:txBody>
      </p:sp>
      <p:sp>
        <p:nvSpPr>
          <p:cNvPr id="3" name="Content Placeholder 2"/>
          <p:cNvSpPr>
            <a:spLocks noGrp="1"/>
          </p:cNvSpPr>
          <p:nvPr>
            <p:ph idx="1"/>
          </p:nvPr>
        </p:nvSpPr>
        <p:spPr>
          <a:xfrm>
            <a:off x="467544" y="1844824"/>
            <a:ext cx="8064896" cy="4248471"/>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endParaRPr lang="en-GB" b="1" dirty="0"/>
          </a:p>
          <a:p>
            <a:endParaRPr lang="en-GB" b="1" dirty="0" smtClean="0"/>
          </a:p>
          <a:p>
            <a:endParaRPr lang="en-GB" b="1" dirty="0"/>
          </a:p>
          <a:p>
            <a:r>
              <a:rPr lang="en-GB" sz="4400" b="1" dirty="0" smtClean="0"/>
              <a:t>      PERSONAL INVOLVEMENT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lstStyle/>
          <a:p>
            <a:r>
              <a:rPr lang="en-GB" dirty="0" smtClean="0"/>
              <a:t>DEFINITION</a:t>
            </a:r>
            <a:endParaRPr lang="en-GB" dirty="0"/>
          </a:p>
        </p:txBody>
      </p:sp>
      <p:sp>
        <p:nvSpPr>
          <p:cNvPr id="3" name="Content Placeholder 2"/>
          <p:cNvSpPr>
            <a:spLocks noGrp="1"/>
          </p:cNvSpPr>
          <p:nvPr>
            <p:ph idx="1"/>
          </p:nvPr>
        </p:nvSpPr>
        <p:spPr>
          <a:solidFill>
            <a:schemeClr val="accent4">
              <a:lumMod val="40000"/>
              <a:lumOff val="60000"/>
            </a:schemeClr>
          </a:solidFill>
        </p:spPr>
        <p:txBody>
          <a:bodyPr>
            <a:normAutofit fontScale="85000" lnSpcReduction="20000"/>
          </a:bodyPr>
          <a:lstStyle/>
          <a:p>
            <a:pPr>
              <a:buNone/>
            </a:pPr>
            <a:endParaRPr lang="en-GB" sz="4000" dirty="0" smtClean="0"/>
          </a:p>
          <a:p>
            <a:r>
              <a:rPr lang="en-GB" sz="4000" b="1" dirty="0" smtClean="0"/>
              <a:t>A person intentionally hurting </a:t>
            </a:r>
            <a:r>
              <a:rPr lang="en-GB" sz="4000" b="1" dirty="0"/>
              <a:t>and damaging their </a:t>
            </a:r>
            <a:r>
              <a:rPr lang="en-GB" sz="4000" b="1" dirty="0" smtClean="0"/>
              <a:t>body, it is </a:t>
            </a:r>
            <a:r>
              <a:rPr lang="en-GB" sz="4000" b="1" dirty="0"/>
              <a:t>a way of dealing with their overwhelming emotional pain and distress. </a:t>
            </a:r>
          </a:p>
          <a:p>
            <a:r>
              <a:rPr lang="en-GB" sz="4000" b="1" dirty="0"/>
              <a:t>Main reasons? Punishment, relief of any overbearing tension, or an expression of their distress. </a:t>
            </a:r>
            <a:endParaRPr lang="en-GB" sz="4000" b="1" dirty="0" smtClean="0"/>
          </a:p>
          <a:p>
            <a:r>
              <a:rPr lang="en-GB" sz="4000" b="1" dirty="0" smtClean="0"/>
              <a:t>Or </a:t>
            </a:r>
            <a:r>
              <a:rPr lang="en-GB" sz="4000" b="1" dirty="0"/>
              <a:t>all three</a:t>
            </a:r>
          </a:p>
          <a:p>
            <a:endParaRPr lang="en-GB" dirty="0" smtClean="0"/>
          </a:p>
          <a:p>
            <a:endParaRPr lang="en-GB" dirty="0"/>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lstStyle/>
          <a:p>
            <a:r>
              <a:rPr lang="en-GB" dirty="0" smtClean="0"/>
              <a:t>TYPES </a:t>
            </a:r>
            <a:endParaRPr lang="en-GB" dirty="0"/>
          </a:p>
        </p:txBody>
      </p:sp>
      <p:pic>
        <p:nvPicPr>
          <p:cNvPr id="1026" name="Picture 2"/>
          <p:cNvPicPr>
            <a:picLocks noGrp="1" noChangeAspect="1" noChangeArrowheads="1"/>
          </p:cNvPicPr>
          <p:nvPr>
            <p:ph idx="1"/>
          </p:nvPr>
        </p:nvPicPr>
        <p:blipFill>
          <a:blip r:embed="rId2" cstate="print"/>
          <a:stretch>
            <a:fillRect/>
          </a:stretch>
        </p:blipFill>
        <p:spPr bwMode="auto">
          <a:xfrm>
            <a:off x="467544" y="1604498"/>
            <a:ext cx="8280920" cy="4848838"/>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lstStyle/>
          <a:p>
            <a:r>
              <a:rPr lang="en-GB" dirty="0" smtClean="0"/>
              <a:t>HISTORY</a:t>
            </a:r>
            <a:endParaRPr lang="en-GB" dirty="0"/>
          </a:p>
        </p:txBody>
      </p:sp>
      <p:sp>
        <p:nvSpPr>
          <p:cNvPr id="3" name="Content Placeholder 2"/>
          <p:cNvSpPr>
            <a:spLocks noGrp="1"/>
          </p:cNvSpPr>
          <p:nvPr>
            <p:ph idx="1"/>
          </p:nvPr>
        </p:nvSpPr>
        <p:spPr>
          <a:solidFill>
            <a:schemeClr val="accent4">
              <a:lumMod val="40000"/>
              <a:lumOff val="60000"/>
            </a:schemeClr>
          </a:solidFill>
        </p:spPr>
        <p:txBody>
          <a:bodyPr>
            <a:normAutofit fontScale="77500" lnSpcReduction="20000"/>
          </a:bodyPr>
          <a:lstStyle/>
          <a:p>
            <a:r>
              <a:rPr lang="en-GB" dirty="0" smtClean="0"/>
              <a:t>Brief history –Chris Millard (London, 2019) </a:t>
            </a:r>
            <a:endParaRPr lang="en-GB" dirty="0" smtClean="0"/>
          </a:p>
          <a:p>
            <a:endParaRPr lang="en-GB" dirty="0" smtClean="0"/>
          </a:p>
          <a:p>
            <a:r>
              <a:rPr lang="en-GB" dirty="0" smtClean="0"/>
              <a:t>During the 1950s to 1970s there were a high number of overdoses which was termed as </a:t>
            </a:r>
            <a:r>
              <a:rPr lang="en-GB" b="1" dirty="0" smtClean="0"/>
              <a:t>attempted suicide</a:t>
            </a:r>
            <a:r>
              <a:rPr lang="en-GB" dirty="0" smtClean="0"/>
              <a:t>. In 1961 attempted suicide was decriminalised and new terms were introduced during the 1960s when psychiatrists and doctors began to realise that someone attempting suicide wasn’t actually trying to end their lives. So new terms were introduced such as </a:t>
            </a:r>
            <a:r>
              <a:rPr lang="en-GB" b="1" dirty="0" smtClean="0"/>
              <a:t>parasuicide</a:t>
            </a:r>
            <a:r>
              <a:rPr lang="en-GB" b="1" dirty="0" smtClean="0"/>
              <a:t>’, ‘</a:t>
            </a:r>
            <a:r>
              <a:rPr lang="en-GB" b="1" dirty="0" smtClean="0"/>
              <a:t>pseudocide</a:t>
            </a:r>
            <a:r>
              <a:rPr lang="en-GB" b="1" dirty="0" smtClean="0"/>
              <a:t>’ self-poisoning’</a:t>
            </a:r>
            <a:r>
              <a:rPr lang="en-GB" dirty="0" smtClean="0"/>
              <a:t> (London, 2019). But attempted suicide remained the most common term. From the late 1970s self harm or self cutting was now being seen in a different way as opposed to attempted suicide but as a way of getting rid of emotional deadness and controlling internal tension.</a:t>
            </a:r>
          </a:p>
          <a:p>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04664"/>
            <a:ext cx="8229600" cy="1143000"/>
          </a:xfrm>
        </p:spPr>
        <p:style>
          <a:lnRef idx="2">
            <a:schemeClr val="accent4">
              <a:shade val="50000"/>
            </a:schemeClr>
          </a:lnRef>
          <a:fillRef idx="1">
            <a:schemeClr val="accent4"/>
          </a:fillRef>
          <a:effectRef idx="0">
            <a:schemeClr val="accent4"/>
          </a:effectRef>
          <a:fontRef idx="minor">
            <a:schemeClr val="lt1"/>
          </a:fontRef>
        </p:style>
        <p:txBody>
          <a:bodyPr/>
          <a:lstStyle/>
          <a:p>
            <a:r>
              <a:rPr lang="en-GB" dirty="0" smtClean="0"/>
              <a:t>AGES</a:t>
            </a:r>
            <a:endParaRPr lang="en-GB" dirty="0"/>
          </a:p>
        </p:txBody>
      </p:sp>
      <p:pic>
        <p:nvPicPr>
          <p:cNvPr id="2050" name="Picture 2"/>
          <p:cNvPicPr>
            <a:picLocks noGrp="1" noChangeAspect="1" noChangeArrowheads="1"/>
          </p:cNvPicPr>
          <p:nvPr>
            <p:ph idx="1"/>
          </p:nvPr>
        </p:nvPicPr>
        <p:blipFill>
          <a:blip r:embed="rId2" cstate="print"/>
          <a:stretch>
            <a:fillRect/>
          </a:stretch>
        </p:blipFill>
        <p:spPr bwMode="auto">
          <a:xfrm>
            <a:off x="3338512" y="1705721"/>
            <a:ext cx="5337944" cy="4459583"/>
          </a:xfrm>
          <a:prstGeom prst="rect">
            <a:avLst/>
          </a:prstGeom>
          <a:noFill/>
          <a:ln w="9525">
            <a:noFill/>
            <a:miter lim="800000"/>
            <a:headEnd/>
            <a:tailEnd/>
          </a:ln>
        </p:spPr>
      </p:pic>
      <p:sp>
        <p:nvSpPr>
          <p:cNvPr id="5" name="TextBox 4"/>
          <p:cNvSpPr txBox="1"/>
          <p:nvPr/>
        </p:nvSpPr>
        <p:spPr>
          <a:xfrm>
            <a:off x="395536" y="1628800"/>
            <a:ext cx="2592288" cy="4524315"/>
          </a:xfrm>
          <a:prstGeom prst="rect">
            <a:avLst/>
          </a:prstGeom>
          <a:solidFill>
            <a:schemeClr val="accent4">
              <a:lumMod val="40000"/>
              <a:lumOff val="60000"/>
            </a:schemeClr>
          </a:solidFill>
        </p:spPr>
        <p:txBody>
          <a:bodyPr wrap="square" rtlCol="0">
            <a:spAutoFit/>
          </a:bodyPr>
          <a:lstStyle/>
          <a:p>
            <a:r>
              <a:rPr lang="en-GB" sz="3200" b="1" dirty="0" smtClean="0"/>
              <a:t>All ages mainly children and young people. More predominant in girls but boys self-harm too</a:t>
            </a:r>
            <a:endParaRPr lang="en-GB" sz="3200" b="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lstStyle/>
          <a:p>
            <a:r>
              <a:rPr lang="en-GB" dirty="0" smtClean="0"/>
              <a:t>MYTHS</a:t>
            </a:r>
            <a:endParaRPr lang="en-GB" dirty="0"/>
          </a:p>
        </p:txBody>
      </p:sp>
      <p:sp>
        <p:nvSpPr>
          <p:cNvPr id="3" name="Content Placeholder 2"/>
          <p:cNvSpPr>
            <a:spLocks noGrp="1"/>
          </p:cNvSpPr>
          <p:nvPr>
            <p:ph idx="1"/>
          </p:nvPr>
        </p:nvSpPr>
        <p:spPr>
          <a:solidFill>
            <a:schemeClr val="accent4">
              <a:lumMod val="40000"/>
              <a:lumOff val="60000"/>
            </a:schemeClr>
          </a:solidFill>
        </p:spPr>
        <p:txBody>
          <a:bodyPr>
            <a:normAutofit fontScale="85000" lnSpcReduction="10000"/>
          </a:bodyPr>
          <a:lstStyle/>
          <a:p>
            <a:r>
              <a:rPr lang="en-GB" sz="3600" b="1" dirty="0" smtClean="0"/>
              <a:t> </a:t>
            </a:r>
            <a:r>
              <a:rPr lang="en-GB" sz="3600" b="1" dirty="0" smtClean="0"/>
              <a:t>THEY </a:t>
            </a:r>
            <a:r>
              <a:rPr lang="en-GB" sz="3600" b="1" dirty="0" smtClean="0"/>
              <a:t>MUST ENJOY IT, IT FEELS NICE</a:t>
            </a:r>
          </a:p>
          <a:p>
            <a:r>
              <a:rPr lang="en-GB" dirty="0" smtClean="0"/>
              <a:t>Once the act of self-harm has taken place, the person realises they are not numb, and the physical pain can suddenly feel almost unbearable. Let’s get one thing straight right here: self-harm doesn’t feel nice, it just sometimes feels better than the emotional pain it’s trying to hide. In reality, it doesn’t even do that; not really. Self-harm isn’t nice, the person you care about isn’t hurting themselves because it feels good, whatever they may say.</a:t>
            </a:r>
          </a:p>
          <a:p>
            <a:r>
              <a:rPr lang="en-GB" dirty="0" smtClean="0"/>
              <a:t>(</a:t>
            </a:r>
            <a:r>
              <a:rPr lang="en-GB" dirty="0" err="1" smtClean="0"/>
              <a:t>SelfharmUk</a:t>
            </a:r>
            <a:r>
              <a:rPr lang="en-GB" dirty="0" smtClean="0"/>
              <a:t>, 2019)</a:t>
            </a:r>
          </a:p>
          <a:p>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lstStyle/>
          <a:p>
            <a:r>
              <a:rPr lang="en-GB" dirty="0" smtClean="0"/>
              <a:t>STATISTICS</a:t>
            </a:r>
            <a:endParaRPr lang="en-GB" dirty="0"/>
          </a:p>
        </p:txBody>
      </p:sp>
      <p:sp>
        <p:nvSpPr>
          <p:cNvPr id="3" name="Content Placeholder 2"/>
          <p:cNvSpPr>
            <a:spLocks noGrp="1"/>
          </p:cNvSpPr>
          <p:nvPr>
            <p:ph idx="1"/>
          </p:nvPr>
        </p:nvSpPr>
        <p:spPr>
          <a:solidFill>
            <a:schemeClr val="accent4">
              <a:lumMod val="40000"/>
              <a:lumOff val="60000"/>
            </a:schemeClr>
          </a:solidFill>
        </p:spPr>
        <p:txBody>
          <a:bodyPr>
            <a:normAutofit fontScale="92500" lnSpcReduction="10000"/>
          </a:bodyPr>
          <a:lstStyle/>
          <a:p>
            <a:r>
              <a:rPr lang="en-GB" dirty="0"/>
              <a:t>(</a:t>
            </a:r>
            <a:r>
              <a:rPr lang="en-GB" dirty="0" err="1"/>
              <a:t>Statswales.gov.wales</a:t>
            </a:r>
            <a:r>
              <a:rPr lang="en-GB" dirty="0"/>
              <a:t>, 2019)</a:t>
            </a:r>
          </a:p>
          <a:p>
            <a:endParaRPr lang="en-GB" b="1" dirty="0" smtClean="0"/>
          </a:p>
          <a:p>
            <a:r>
              <a:rPr lang="en-GB" b="1" dirty="0" smtClean="0"/>
              <a:t>Main </a:t>
            </a:r>
            <a:r>
              <a:rPr lang="en-GB" b="1" dirty="0" smtClean="0"/>
              <a:t>Presenting Issues on referral for Children and Young People </a:t>
            </a:r>
            <a:r>
              <a:rPr lang="en-GB" b="1" dirty="0" smtClean="0"/>
              <a:t>receiving Counselling </a:t>
            </a:r>
            <a:r>
              <a:rPr lang="en-GB" b="1" dirty="0" smtClean="0"/>
              <a:t>by Area and Presenting Issues</a:t>
            </a:r>
          </a:p>
          <a:p>
            <a:r>
              <a:rPr lang="en-GB" b="1" dirty="0" smtClean="0"/>
              <a:t>In Wales the total number of children  and young people for 2017 – 18 was </a:t>
            </a:r>
            <a:endParaRPr lang="en-GB" b="1" dirty="0" smtClean="0"/>
          </a:p>
          <a:p>
            <a:pPr algn="ctr"/>
            <a:r>
              <a:rPr lang="en-GB" sz="8000" b="1" dirty="0" smtClean="0"/>
              <a:t>21,561</a:t>
            </a:r>
            <a:endParaRPr lang="en-GB" sz="8000" b="1" dirty="0" smtClean="0"/>
          </a:p>
          <a:p>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lstStyle/>
          <a:p>
            <a:r>
              <a:rPr lang="en-GB" dirty="0" smtClean="0"/>
              <a:t>SMALL SAMPLE TAKEN</a:t>
            </a:r>
            <a:endParaRPr lang="en-GB" dirty="0"/>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lstStyle/>
          <a:p>
            <a:r>
              <a:rPr lang="en-GB" dirty="0" smtClean="0"/>
              <a:t>SMALL SAMPLE </a:t>
            </a:r>
            <a:endParaRPr lang="en-GB" dirty="0"/>
          </a:p>
        </p:txBody>
      </p:sp>
      <p:sp>
        <p:nvSpPr>
          <p:cNvPr id="3" name="Content Placeholder 2"/>
          <p:cNvSpPr>
            <a:spLocks noGrp="1"/>
          </p:cNvSpPr>
          <p:nvPr>
            <p:ph idx="1"/>
          </p:nvPr>
        </p:nvSpPr>
        <p:spPr>
          <a:xfrm>
            <a:off x="467544" y="1556792"/>
            <a:ext cx="8229600" cy="4525963"/>
          </a:xfrm>
          <a:solidFill>
            <a:schemeClr val="accent4">
              <a:lumMod val="40000"/>
              <a:lumOff val="60000"/>
            </a:schemeClr>
          </a:solidFill>
        </p:spPr>
        <p:txBody>
          <a:bodyPr>
            <a:normAutofit fontScale="92500" lnSpcReduction="20000"/>
          </a:bodyPr>
          <a:lstStyle/>
          <a:p>
            <a:pPr>
              <a:buNone/>
            </a:pPr>
            <a:r>
              <a:rPr lang="en-GB" sz="2600" b="1" dirty="0" smtClean="0"/>
              <a:t>Anger – 1746,                                    Family </a:t>
            </a:r>
            <a:r>
              <a:rPr lang="en-GB" sz="2600" b="1" dirty="0" smtClean="0"/>
              <a:t>– 4044</a:t>
            </a:r>
          </a:p>
          <a:p>
            <a:pPr>
              <a:buNone/>
            </a:pPr>
            <a:endParaRPr lang="en-GB" sz="2600" b="1" dirty="0" smtClean="0"/>
          </a:p>
          <a:p>
            <a:pPr>
              <a:buNone/>
            </a:pPr>
            <a:r>
              <a:rPr lang="en-GB" sz="2600" b="1" dirty="0" smtClean="0"/>
              <a:t>Anxiety – 2784,                                </a:t>
            </a:r>
            <a:r>
              <a:rPr lang="en-GB" sz="2600" b="1" dirty="0" smtClean="0"/>
              <a:t>Relationships Other – 1359 </a:t>
            </a:r>
          </a:p>
          <a:p>
            <a:pPr>
              <a:buNone/>
            </a:pPr>
            <a:endParaRPr lang="en-GB" sz="2600" b="1" dirty="0" smtClean="0"/>
          </a:p>
          <a:p>
            <a:pPr>
              <a:buNone/>
            </a:pPr>
            <a:r>
              <a:rPr lang="en-GB" sz="2600" b="1" dirty="0" smtClean="0"/>
              <a:t>Bullying – 810                                   </a:t>
            </a:r>
            <a:r>
              <a:rPr lang="en-GB" sz="2600" b="1" dirty="0" smtClean="0">
                <a:solidFill>
                  <a:srgbClr val="FF0000"/>
                </a:solidFill>
              </a:rPr>
              <a:t>Self </a:t>
            </a:r>
            <a:r>
              <a:rPr lang="en-GB" sz="2600" b="1" dirty="0" smtClean="0">
                <a:solidFill>
                  <a:srgbClr val="FF0000"/>
                </a:solidFill>
              </a:rPr>
              <a:t>Harm – 804 </a:t>
            </a:r>
          </a:p>
          <a:p>
            <a:pPr>
              <a:buNone/>
            </a:pPr>
            <a:endParaRPr lang="en-GB" sz="2600" b="1" dirty="0" smtClean="0"/>
          </a:p>
          <a:p>
            <a:pPr>
              <a:buNone/>
            </a:pPr>
            <a:r>
              <a:rPr lang="en-GB" sz="2600" b="1" dirty="0" smtClean="0"/>
              <a:t>Bereavement </a:t>
            </a:r>
            <a:r>
              <a:rPr lang="en-GB" sz="2600" b="1" dirty="0" smtClean="0"/>
              <a:t>– 1101 </a:t>
            </a:r>
            <a:r>
              <a:rPr lang="en-GB" sz="2600" b="1" dirty="0" smtClean="0"/>
              <a:t>                      </a:t>
            </a:r>
            <a:r>
              <a:rPr lang="en-GB" sz="2600" b="1" dirty="0" smtClean="0"/>
              <a:t>Self Worth – 1479 </a:t>
            </a:r>
          </a:p>
          <a:p>
            <a:pPr>
              <a:buNone/>
            </a:pPr>
            <a:endParaRPr lang="en-GB" sz="2600" b="1" dirty="0" smtClean="0"/>
          </a:p>
          <a:p>
            <a:pPr>
              <a:buNone/>
            </a:pPr>
            <a:r>
              <a:rPr lang="en-GB" sz="2600" b="1" dirty="0" smtClean="0"/>
              <a:t>Behaviour </a:t>
            </a:r>
            <a:r>
              <a:rPr lang="en-GB" sz="2600" b="1" dirty="0" smtClean="0"/>
              <a:t>related – 1368, </a:t>
            </a:r>
            <a:r>
              <a:rPr lang="en-GB" sz="2600" b="1" dirty="0" smtClean="0"/>
              <a:t>            Stress </a:t>
            </a:r>
            <a:r>
              <a:rPr lang="en-GB" sz="2600" b="1" dirty="0" smtClean="0"/>
              <a:t>- 1839</a:t>
            </a:r>
          </a:p>
          <a:p>
            <a:pPr>
              <a:buNone/>
            </a:pPr>
            <a:endParaRPr lang="en-GB" sz="2600" b="1" dirty="0" smtClean="0"/>
          </a:p>
          <a:p>
            <a:pPr>
              <a:buNone/>
            </a:pPr>
            <a:r>
              <a:rPr lang="en-GB" sz="2600" b="1" dirty="0" smtClean="0"/>
              <a:t>Depression – 1116                          Suicide </a:t>
            </a:r>
            <a:r>
              <a:rPr lang="en-GB" sz="2600" b="1" dirty="0" smtClean="0"/>
              <a:t>- 423</a:t>
            </a:r>
          </a:p>
          <a:p>
            <a:pPr>
              <a:buNone/>
            </a:pPr>
            <a:r>
              <a:rPr lang="en-GB" sz="2600" dirty="0" smtClean="0"/>
              <a:t> </a:t>
            </a:r>
          </a:p>
          <a:p>
            <a:pPr>
              <a:buNone/>
            </a:pPr>
            <a:endParaRPr lang="en-GB" sz="2400"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lstStyle/>
          <a:p>
            <a:r>
              <a:rPr lang="en-GB" dirty="0" smtClean="0"/>
              <a:t>?</a:t>
            </a:r>
            <a:endParaRPr lang="en-GB" dirty="0"/>
          </a:p>
        </p:txBody>
      </p:sp>
      <p:sp>
        <p:nvSpPr>
          <p:cNvPr id="3" name="Content Placeholder 2"/>
          <p:cNvSpPr>
            <a:spLocks noGrp="1"/>
          </p:cNvSpPr>
          <p:nvPr>
            <p:ph idx="1"/>
          </p:nvPr>
        </p:nvSpPr>
        <p:spPr>
          <a:solidFill>
            <a:schemeClr val="accent4">
              <a:lumMod val="40000"/>
              <a:lumOff val="60000"/>
            </a:schemeClr>
          </a:solidFill>
        </p:spPr>
        <p:txBody>
          <a:bodyPr/>
          <a:lstStyle/>
          <a:p>
            <a:r>
              <a:rPr lang="en-GB" dirty="0"/>
              <a:t>804 children and young people self harmed 2017-18 but how many slipped through the net  (not just for self harm) (</a:t>
            </a:r>
            <a:r>
              <a:rPr lang="en-GB" dirty="0" err="1"/>
              <a:t>Statswales.gov.wales</a:t>
            </a:r>
            <a:r>
              <a:rPr lang="en-GB" dirty="0"/>
              <a:t>, 2019)</a:t>
            </a:r>
          </a:p>
          <a:p>
            <a:r>
              <a:rPr lang="en-GB" dirty="0" smtClean="0"/>
              <a:t> </a:t>
            </a:r>
          </a:p>
          <a:p>
            <a:r>
              <a:rPr lang="en-GB" dirty="0"/>
              <a:t>News beat Emma’s story (3minutes 36)</a:t>
            </a:r>
          </a:p>
          <a:p>
            <a:r>
              <a:rPr lang="en-GB" u="sng" dirty="0">
                <a:hlinkClick r:id="rId2"/>
              </a:rPr>
              <a:t>https://www.youtube.com/watch?v=ysEdaNb_q9c</a:t>
            </a:r>
            <a:endParaRPr lang="en-GB" dirty="0"/>
          </a:p>
          <a:p>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lstStyle/>
          <a:p>
            <a:r>
              <a:rPr lang="en-GB" dirty="0" smtClean="0"/>
              <a:t>TREATMENTS</a:t>
            </a:r>
            <a:endParaRPr lang="en-GB" dirty="0"/>
          </a:p>
        </p:txBody>
      </p:sp>
      <p:sp>
        <p:nvSpPr>
          <p:cNvPr id="3" name="Content Placeholder 2"/>
          <p:cNvSpPr>
            <a:spLocks noGrp="1"/>
          </p:cNvSpPr>
          <p:nvPr>
            <p:ph idx="1"/>
          </p:nvPr>
        </p:nvSpPr>
        <p:spPr>
          <a:solidFill>
            <a:schemeClr val="accent4">
              <a:lumMod val="40000"/>
              <a:lumOff val="60000"/>
            </a:schemeClr>
          </a:solidFill>
        </p:spPr>
        <p:txBody>
          <a:bodyPr>
            <a:normAutofit lnSpcReduction="10000"/>
          </a:bodyPr>
          <a:lstStyle/>
          <a:p>
            <a:r>
              <a:rPr lang="en-GB" dirty="0" smtClean="0"/>
              <a:t>(</a:t>
            </a:r>
            <a:r>
              <a:rPr lang="en-GB" dirty="0"/>
              <a:t>Self-harm - what you need to know., 2019) recommended treatments</a:t>
            </a:r>
          </a:p>
          <a:p>
            <a:r>
              <a:rPr lang="en-GB" dirty="0" smtClean="0"/>
              <a:t>GP</a:t>
            </a:r>
          </a:p>
          <a:p>
            <a:r>
              <a:rPr lang="en-GB" dirty="0"/>
              <a:t>CBT</a:t>
            </a:r>
          </a:p>
          <a:p>
            <a:r>
              <a:rPr lang="en-GB" dirty="0"/>
              <a:t>Dialectical  Behavioural Therapy </a:t>
            </a:r>
            <a:endParaRPr lang="en-GB" dirty="0" smtClean="0"/>
          </a:p>
          <a:p>
            <a:r>
              <a:rPr lang="en-GB" dirty="0"/>
              <a:t>Psychodynamic Therapy</a:t>
            </a:r>
          </a:p>
          <a:p>
            <a:r>
              <a:rPr lang="en-GB" dirty="0"/>
              <a:t>Support groups</a:t>
            </a:r>
          </a:p>
          <a:p>
            <a:r>
              <a:rPr lang="en-GB" dirty="0"/>
              <a:t>Online support</a:t>
            </a:r>
          </a:p>
          <a:p>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lstStyle/>
          <a:p>
            <a:r>
              <a:rPr lang="en-GB" dirty="0"/>
              <a:t>Dialectical  Behavioural Therapy </a:t>
            </a:r>
          </a:p>
        </p:txBody>
      </p:sp>
      <p:sp>
        <p:nvSpPr>
          <p:cNvPr id="3" name="Content Placeholder 2"/>
          <p:cNvSpPr>
            <a:spLocks noGrp="1"/>
          </p:cNvSpPr>
          <p:nvPr>
            <p:ph idx="1"/>
          </p:nvPr>
        </p:nvSpPr>
        <p:spPr>
          <a:solidFill>
            <a:schemeClr val="accent4">
              <a:lumMod val="20000"/>
              <a:lumOff val="80000"/>
            </a:schemeClr>
          </a:solidFill>
        </p:spPr>
        <p:txBody>
          <a:bodyPr/>
          <a:lstStyle/>
          <a:p>
            <a:r>
              <a:rPr lang="en-GB" dirty="0"/>
              <a:t>S</a:t>
            </a:r>
            <a:r>
              <a:rPr lang="en-GB" dirty="0" smtClean="0"/>
              <a:t>eems </a:t>
            </a:r>
            <a:r>
              <a:rPr lang="en-GB" dirty="0"/>
              <a:t>to have the better </a:t>
            </a:r>
            <a:r>
              <a:rPr lang="en-GB" dirty="0" smtClean="0"/>
              <a:t>results</a:t>
            </a:r>
          </a:p>
          <a:p>
            <a:r>
              <a:rPr lang="en-GB" dirty="0"/>
              <a:t> </a:t>
            </a:r>
            <a:r>
              <a:rPr lang="en-GB" i="1" dirty="0"/>
              <a:t>DBT</a:t>
            </a:r>
            <a:r>
              <a:rPr lang="en-GB" dirty="0"/>
              <a:t> was </a:t>
            </a:r>
            <a:r>
              <a:rPr lang="en-GB" i="1" dirty="0"/>
              <a:t>developed</a:t>
            </a:r>
            <a:r>
              <a:rPr lang="en-GB" dirty="0"/>
              <a:t> by Marsha </a:t>
            </a:r>
            <a:r>
              <a:rPr lang="en-GB" dirty="0" err="1"/>
              <a:t>Linehan</a:t>
            </a:r>
            <a:r>
              <a:rPr lang="en-GB" dirty="0"/>
              <a:t> in the 1970s</a:t>
            </a:r>
          </a:p>
          <a:p>
            <a:r>
              <a:rPr lang="en-GB" dirty="0"/>
              <a:t>Based on CBT, mainly used to treat Borderline Personality Disorder  </a:t>
            </a:r>
          </a:p>
          <a:p>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60648"/>
            <a:ext cx="8229600" cy="1143000"/>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r>
              <a:rPr lang="en-GB" sz="3200" b="1" dirty="0"/>
              <a:t>What's the difference between DBT and CBT?</a:t>
            </a:r>
            <a:r>
              <a:rPr lang="en-GB" sz="3200" dirty="0"/>
              <a:t/>
            </a:r>
            <a:br>
              <a:rPr lang="en-GB" sz="3200" dirty="0"/>
            </a:br>
            <a:endParaRPr lang="en-GB" sz="3200" dirty="0"/>
          </a:p>
        </p:txBody>
      </p:sp>
      <p:sp>
        <p:nvSpPr>
          <p:cNvPr id="3" name="Content Placeholder 2"/>
          <p:cNvSpPr>
            <a:spLocks noGrp="1"/>
          </p:cNvSpPr>
          <p:nvPr>
            <p:ph idx="1"/>
          </p:nvPr>
        </p:nvSpPr>
        <p:spPr>
          <a:solidFill>
            <a:schemeClr val="accent4">
              <a:lumMod val="40000"/>
              <a:lumOff val="60000"/>
            </a:schemeClr>
          </a:solidFill>
        </p:spPr>
        <p:txBody>
          <a:bodyPr>
            <a:normAutofit fontScale="92500" lnSpcReduction="10000"/>
          </a:bodyPr>
          <a:lstStyle/>
          <a:p>
            <a:pPr lvl="0"/>
            <a:r>
              <a:rPr lang="en-GB" u="sng" dirty="0">
                <a:hlinkClick r:id="rId2" tooltip="Cognitive behavioural therapy (CBT)"/>
              </a:rPr>
              <a:t>CBT</a:t>
            </a:r>
            <a:r>
              <a:rPr lang="en-GB" dirty="0"/>
              <a:t> focuses on helping you to change unhelpful ways of thinking and behaving.</a:t>
            </a:r>
          </a:p>
          <a:p>
            <a:pPr lvl="0"/>
            <a:r>
              <a:rPr lang="en-GB" dirty="0"/>
              <a:t>DBT also helps you to change unhelpful behaviours, but it differs from CBT in that it also focuses on accepting who you are at the same time. DBT places particular importance on the relationship between you and your therapist, and this relationship is used to actively motivate you to change</a:t>
            </a:r>
            <a:r>
              <a:rPr lang="en-GB" dirty="0" smtClean="0"/>
              <a:t>.</a:t>
            </a:r>
          </a:p>
          <a:p>
            <a:r>
              <a:rPr lang="en-GB" dirty="0" smtClean="0"/>
              <a:t>(Mind.org.uk, 2019)</a:t>
            </a:r>
          </a:p>
          <a:p>
            <a:pPr lvl="0"/>
            <a:endParaRPr lang="en-GB" dirty="0"/>
          </a:p>
          <a:p>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normAutofit fontScale="90000"/>
          </a:bodyPr>
          <a:lstStyle/>
          <a:p>
            <a:r>
              <a:rPr lang="en-GB" b="1" dirty="0"/>
              <a:t>What are the goals of DBT?</a:t>
            </a:r>
            <a:r>
              <a:rPr lang="en-GB" dirty="0"/>
              <a:t/>
            </a:r>
            <a:br>
              <a:rPr lang="en-GB" dirty="0"/>
            </a:br>
            <a:endParaRPr lang="en-GB" dirty="0"/>
          </a:p>
        </p:txBody>
      </p:sp>
      <p:sp>
        <p:nvSpPr>
          <p:cNvPr id="3" name="Content Placeholder 2"/>
          <p:cNvSpPr>
            <a:spLocks noGrp="1"/>
          </p:cNvSpPr>
          <p:nvPr>
            <p:ph idx="1"/>
          </p:nvPr>
        </p:nvSpPr>
        <p:spPr>
          <a:solidFill>
            <a:schemeClr val="accent4">
              <a:lumMod val="20000"/>
              <a:lumOff val="80000"/>
            </a:schemeClr>
          </a:solidFill>
        </p:spPr>
        <p:txBody>
          <a:bodyPr>
            <a:normAutofit fontScale="55000" lnSpcReduction="20000"/>
          </a:bodyPr>
          <a:lstStyle/>
          <a:p>
            <a:endParaRPr lang="en-GB" dirty="0" smtClean="0"/>
          </a:p>
          <a:p>
            <a:endParaRPr lang="en-GB" dirty="0"/>
          </a:p>
          <a:p>
            <a:endParaRPr lang="en-GB" dirty="0" smtClean="0"/>
          </a:p>
          <a:p>
            <a:r>
              <a:rPr lang="en-GB" sz="4600" dirty="0"/>
              <a:t>The goal of DBT is to help you learn to manage your difficult emotions by letting yourself experience, recognise and accept them. Then as you learn to accept and regulate your emotions, you also become more able to change your harmful behaviour. To help you achieve this, DBT therapists use a balance of acceptance and change techniques.</a:t>
            </a:r>
          </a:p>
          <a:p>
            <a:endParaRPr lang="en-GB" dirty="0">
              <a:latin typeface="Arial" pitchFamily="34" charset="0"/>
              <a:cs typeface="Arial" pitchFamily="34" charset="0"/>
            </a:endParaRPr>
          </a:p>
          <a:p>
            <a:endParaRPr lang="en-GB" dirty="0" smtClean="0"/>
          </a:p>
          <a:p>
            <a:endParaRPr lang="en-GB" dirty="0" smtClean="0"/>
          </a:p>
          <a:p>
            <a:endParaRPr lang="en-GB" dirty="0" smtClean="0"/>
          </a:p>
          <a:p>
            <a:r>
              <a:rPr lang="en-GB" dirty="0" smtClean="0"/>
              <a:t>(</a:t>
            </a:r>
            <a:r>
              <a:rPr lang="en-GB" dirty="0"/>
              <a:t>Mind.org.uk, 2019)</a:t>
            </a:r>
          </a:p>
          <a:p>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normAutofit fontScale="90000"/>
          </a:bodyPr>
          <a:lstStyle/>
          <a:p>
            <a:r>
              <a:rPr lang="en-GB" b="1" dirty="0"/>
              <a:t>What does ‘dialectics’ mean?</a:t>
            </a:r>
            <a:r>
              <a:rPr lang="en-GB" dirty="0"/>
              <a:t/>
            </a:r>
            <a:br>
              <a:rPr lang="en-GB" dirty="0"/>
            </a:br>
            <a:endParaRPr lang="en-GB" dirty="0"/>
          </a:p>
        </p:txBody>
      </p:sp>
      <p:sp>
        <p:nvSpPr>
          <p:cNvPr id="3" name="Content Placeholder 2"/>
          <p:cNvSpPr>
            <a:spLocks noGrp="1"/>
          </p:cNvSpPr>
          <p:nvPr>
            <p:ph idx="1"/>
          </p:nvPr>
        </p:nvSpPr>
        <p:spPr>
          <a:solidFill>
            <a:schemeClr val="accent4">
              <a:lumMod val="40000"/>
              <a:lumOff val="60000"/>
            </a:schemeClr>
          </a:solidFill>
        </p:spPr>
        <p:txBody>
          <a:bodyPr>
            <a:normAutofit fontScale="25000" lnSpcReduction="20000"/>
          </a:bodyPr>
          <a:lstStyle/>
          <a:p>
            <a:endParaRPr lang="en-GB" dirty="0" smtClean="0"/>
          </a:p>
          <a:p>
            <a:r>
              <a:rPr lang="en-GB" sz="9600" b="1" dirty="0">
                <a:latin typeface="Arial" pitchFamily="34" charset="0"/>
                <a:cs typeface="Arial" pitchFamily="34" charset="0"/>
              </a:rPr>
              <a:t>What does ‘dialectics’ mean?</a:t>
            </a:r>
            <a:endParaRPr lang="en-GB" sz="9600" dirty="0">
              <a:latin typeface="Arial" pitchFamily="34" charset="0"/>
              <a:cs typeface="Arial" pitchFamily="34" charset="0"/>
            </a:endParaRPr>
          </a:p>
          <a:p>
            <a:r>
              <a:rPr lang="en-GB" sz="9600" dirty="0">
                <a:latin typeface="Arial" pitchFamily="34" charset="0"/>
                <a:cs typeface="Arial" pitchFamily="34" charset="0"/>
              </a:rPr>
              <a:t>In a nutshell, ‘dialectics’ means trying to balance opposite positions and look at how they go together. For example, in DBT, you will work with your therapist to find a good balance between:</a:t>
            </a:r>
          </a:p>
          <a:p>
            <a:pPr lvl="0"/>
            <a:r>
              <a:rPr lang="en-GB" sz="9600" b="1" dirty="0">
                <a:latin typeface="Arial" pitchFamily="34" charset="0"/>
                <a:cs typeface="Arial" pitchFamily="34" charset="0"/>
              </a:rPr>
              <a:t>Acceptance</a:t>
            </a:r>
            <a:r>
              <a:rPr lang="en-GB" sz="9600" dirty="0">
                <a:latin typeface="Arial" pitchFamily="34" charset="0"/>
                <a:cs typeface="Arial" pitchFamily="34" charset="0"/>
              </a:rPr>
              <a:t> – accepting yourself as you are.</a:t>
            </a:r>
          </a:p>
          <a:p>
            <a:pPr lvl="0"/>
            <a:r>
              <a:rPr lang="en-GB" sz="9600" b="1" dirty="0">
                <a:latin typeface="Arial" pitchFamily="34" charset="0"/>
                <a:cs typeface="Arial" pitchFamily="34" charset="0"/>
              </a:rPr>
              <a:t>Change</a:t>
            </a:r>
            <a:r>
              <a:rPr lang="en-GB" sz="9600" dirty="0">
                <a:latin typeface="Arial" pitchFamily="34" charset="0"/>
                <a:cs typeface="Arial" pitchFamily="34" charset="0"/>
              </a:rPr>
              <a:t> – making positive changes in your life.</a:t>
            </a:r>
          </a:p>
          <a:p>
            <a:r>
              <a:rPr lang="en-GB" sz="9600" dirty="0">
                <a:latin typeface="Arial" pitchFamily="34" charset="0"/>
                <a:cs typeface="Arial" pitchFamily="34" charset="0"/>
              </a:rPr>
              <a:t>You might eventually come to feel that these goals are not as conflicting as they first seem. For example, coming to understand and accept yourself, your experiences and your emotions, can then help you learn to deal with your feelings in a different </a:t>
            </a:r>
            <a:r>
              <a:rPr lang="en-GB" sz="9600" dirty="0" smtClean="0">
                <a:latin typeface="Arial" pitchFamily="34" charset="0"/>
                <a:cs typeface="Arial" pitchFamily="34" charset="0"/>
              </a:rPr>
              <a:t>way.</a:t>
            </a:r>
          </a:p>
          <a:p>
            <a:endParaRPr lang="en-GB" sz="4800" dirty="0" smtClean="0"/>
          </a:p>
          <a:p>
            <a:endParaRPr lang="en-GB" sz="4800" dirty="0"/>
          </a:p>
          <a:p>
            <a:r>
              <a:rPr lang="en-GB" sz="4800" dirty="0" smtClean="0">
                <a:latin typeface="Arial" pitchFamily="34" charset="0"/>
                <a:cs typeface="Arial" pitchFamily="34" charset="0"/>
              </a:rPr>
              <a:t>(Mind.org.uk, 2019)</a:t>
            </a:r>
          </a:p>
          <a:p>
            <a:endParaRPr lang="en-GB" sz="9600" dirty="0">
              <a:latin typeface="Arial" pitchFamily="34" charset="0"/>
              <a:cs typeface="Arial" pitchFamily="34" charset="0"/>
            </a:endParaRPr>
          </a:p>
          <a:p>
            <a:endParaRPr lang="en-GB" sz="9600" dirty="0" smtClean="0">
              <a:latin typeface="Arial" pitchFamily="34" charset="0"/>
              <a:cs typeface="Arial" pitchFamily="34" charset="0"/>
            </a:endParaRPr>
          </a:p>
          <a:p>
            <a:endParaRPr lang="en-GB" sz="9600" dirty="0" smtClean="0">
              <a:latin typeface="Arial" pitchFamily="34" charset="0"/>
              <a:cs typeface="Arial" pitchFamily="34" charset="0"/>
            </a:endParaRPr>
          </a:p>
          <a:p>
            <a:endParaRPr lang="en-GB" sz="9600" dirty="0" smtClean="0">
              <a:latin typeface="Arial" pitchFamily="34" charset="0"/>
              <a:cs typeface="Arial" pitchFamily="34" charset="0"/>
            </a:endParaRPr>
          </a:p>
          <a:p>
            <a:endParaRPr lang="en-GB" dirty="0"/>
          </a:p>
          <a:p>
            <a:endParaRPr lang="en-GB" dirty="0" smtClean="0"/>
          </a:p>
          <a:p>
            <a:endParaRPr lang="en-GB" dirty="0"/>
          </a:p>
          <a:p>
            <a:endParaRPr lang="en-GB" dirty="0" smtClean="0"/>
          </a:p>
          <a:p>
            <a:pPr>
              <a:buNone/>
            </a:pPr>
            <a:endParaRPr lang="en-GB" dirty="0"/>
          </a:p>
          <a:p>
            <a:pPr>
              <a:buNone/>
            </a:pPr>
            <a:r>
              <a:rPr lang="en-GB" dirty="0" smtClean="0"/>
              <a:t>(</a:t>
            </a:r>
            <a:r>
              <a:rPr lang="en-GB" dirty="0"/>
              <a:t>Mind.org.uk, 2019)</a:t>
            </a:r>
          </a:p>
          <a:p>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normAutofit fontScale="90000"/>
          </a:bodyPr>
          <a:lstStyle/>
          <a:p>
            <a:r>
              <a:rPr lang="en-GB" dirty="0" smtClean="0"/>
              <a:t>SELF-HARM,SOCIAL MEDIA, SELFIES</a:t>
            </a:r>
            <a:endParaRPr lang="en-GB" dirty="0"/>
          </a:p>
        </p:txBody>
      </p:sp>
      <p:sp>
        <p:nvSpPr>
          <p:cNvPr id="3" name="Content Placeholder 2"/>
          <p:cNvSpPr>
            <a:spLocks noGrp="1"/>
          </p:cNvSpPr>
          <p:nvPr>
            <p:ph idx="1"/>
          </p:nvPr>
        </p:nvSpPr>
        <p:spPr>
          <a:solidFill>
            <a:schemeClr val="accent4">
              <a:lumMod val="20000"/>
              <a:lumOff val="80000"/>
            </a:schemeClr>
          </a:solidFill>
        </p:spPr>
        <p:txBody>
          <a:bodyPr/>
          <a:lstStyle/>
          <a:p>
            <a:r>
              <a:rPr lang="en-GB" dirty="0" smtClean="0"/>
              <a:t>Ten years ago social media hadn’t exploded to what it is today. </a:t>
            </a:r>
            <a:endParaRPr lang="en-GB" dirty="0"/>
          </a:p>
          <a:p>
            <a:r>
              <a:rPr lang="en-GB" dirty="0" smtClean="0"/>
              <a:t>An article by Dr </a:t>
            </a:r>
            <a:r>
              <a:rPr lang="en-GB" dirty="0" err="1" smtClean="0"/>
              <a:t>Mirriam</a:t>
            </a:r>
            <a:r>
              <a:rPr lang="en-GB" dirty="0" smtClean="0"/>
              <a:t> Stoppard in 2019 relates to the rise in self-harm &amp; suicides mainly due to influences on social media </a:t>
            </a:r>
          </a:p>
          <a:p>
            <a:r>
              <a:rPr lang="en-GB" b="1" u="sng" dirty="0">
                <a:hlinkClick r:id="rId2"/>
              </a:rPr>
              <a:t>https://www.youtube.com/watch?v=o4QHxIUiZlc</a:t>
            </a:r>
            <a:endParaRPr lang="en-GB" dirty="0"/>
          </a:p>
          <a:p>
            <a:r>
              <a:rPr lang="en-GB" dirty="0"/>
              <a:t>Russell Howard</a:t>
            </a:r>
          </a:p>
          <a:p>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normAutofit fontScale="90000"/>
          </a:bodyPr>
          <a:lstStyle/>
          <a:p>
            <a:r>
              <a:rPr lang="en-GB" b="1" dirty="0"/>
              <a:t>Useful organisations</a:t>
            </a:r>
            <a:r>
              <a:rPr lang="en-GB" dirty="0"/>
              <a:t/>
            </a:r>
            <a:br>
              <a:rPr lang="en-GB" dirty="0"/>
            </a:br>
            <a:endParaRPr lang="en-GB" dirty="0"/>
          </a:p>
        </p:txBody>
      </p:sp>
      <p:sp>
        <p:nvSpPr>
          <p:cNvPr id="3" name="Content Placeholder 2"/>
          <p:cNvSpPr>
            <a:spLocks noGrp="1"/>
          </p:cNvSpPr>
          <p:nvPr>
            <p:ph idx="1"/>
          </p:nvPr>
        </p:nvSpPr>
        <p:spPr>
          <a:solidFill>
            <a:schemeClr val="accent4">
              <a:lumMod val="20000"/>
              <a:lumOff val="80000"/>
            </a:schemeClr>
          </a:solidFill>
        </p:spPr>
        <p:txBody>
          <a:bodyPr>
            <a:normAutofit lnSpcReduction="10000"/>
          </a:bodyPr>
          <a:lstStyle/>
          <a:p>
            <a:pPr lvl="0"/>
            <a:r>
              <a:rPr lang="en-GB" dirty="0">
                <a:hlinkClick r:id="rId2" tooltip="External website"/>
              </a:rPr>
              <a:t>Samaritans</a:t>
            </a:r>
            <a:r>
              <a:rPr lang="en-GB" dirty="0"/>
              <a:t> – call 116 123 (open 24 hours a day), email </a:t>
            </a:r>
            <a:r>
              <a:rPr lang="en-GB" dirty="0">
                <a:hlinkClick r:id="rId3"/>
              </a:rPr>
              <a:t>jo@samaritans.org</a:t>
            </a:r>
            <a:r>
              <a:rPr lang="en-GB" dirty="0"/>
              <a:t>, or visit </a:t>
            </a:r>
            <a:r>
              <a:rPr lang="en-GB" dirty="0">
                <a:hlinkClick r:id="rId4" tooltip="External website"/>
              </a:rPr>
              <a:t>your local Samaritans branch</a:t>
            </a:r>
            <a:endParaRPr lang="en-GB" dirty="0"/>
          </a:p>
          <a:p>
            <a:pPr lvl="0"/>
            <a:r>
              <a:rPr lang="en-GB" dirty="0">
                <a:hlinkClick r:id="rId5" tooltip="External website"/>
              </a:rPr>
              <a:t>Mind</a:t>
            </a:r>
            <a:r>
              <a:rPr lang="en-GB" dirty="0"/>
              <a:t> – call 0300 123 3393 or text 86463 (9am to 6pm on weekdays)</a:t>
            </a:r>
          </a:p>
          <a:p>
            <a:pPr lvl="0"/>
            <a:r>
              <a:rPr lang="en-GB" dirty="0">
                <a:hlinkClick r:id="rId6" tooltip="External website"/>
              </a:rPr>
              <a:t>Harmless</a:t>
            </a:r>
            <a:r>
              <a:rPr lang="en-GB" dirty="0"/>
              <a:t> – email </a:t>
            </a:r>
            <a:r>
              <a:rPr lang="en-GB" dirty="0">
                <a:hlinkClick r:id="rId7"/>
              </a:rPr>
              <a:t>info@harmless.org.uk</a:t>
            </a:r>
            <a:endParaRPr lang="en-GB" dirty="0"/>
          </a:p>
          <a:p>
            <a:pPr lvl="0"/>
            <a:r>
              <a:rPr lang="en-GB" dirty="0">
                <a:hlinkClick r:id="rId8" tooltip="External website"/>
              </a:rPr>
              <a:t>National Self Harm Network forums</a:t>
            </a:r>
            <a:endParaRPr lang="en-GB" dirty="0"/>
          </a:p>
          <a:p>
            <a:pPr lvl="0"/>
            <a:r>
              <a:rPr lang="en-GB" dirty="0" err="1">
                <a:hlinkClick r:id="rId9" tooltip="External website"/>
              </a:rPr>
              <a:t>YoungMinds</a:t>
            </a:r>
            <a:r>
              <a:rPr lang="en-GB" dirty="0">
                <a:hlinkClick r:id="rId9" tooltip="External website"/>
              </a:rPr>
              <a:t> Parents Helpline</a:t>
            </a:r>
            <a:r>
              <a:rPr lang="en-GB" dirty="0"/>
              <a:t> – call 0808 802 5544 (9.30am to 4pm on weekdays)</a:t>
            </a:r>
          </a:p>
          <a:p>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lstStyle/>
          <a:p>
            <a:r>
              <a:rPr lang="en-GB" dirty="0" smtClean="0"/>
              <a:t>REFERENCES</a:t>
            </a:r>
            <a:endParaRPr lang="en-GB" dirty="0"/>
          </a:p>
        </p:txBody>
      </p:sp>
      <p:sp>
        <p:nvSpPr>
          <p:cNvPr id="3" name="Content Placeholder 2"/>
          <p:cNvSpPr>
            <a:spLocks noGrp="1"/>
          </p:cNvSpPr>
          <p:nvPr>
            <p:ph idx="1"/>
          </p:nvPr>
        </p:nvSpPr>
        <p:spPr>
          <a:solidFill>
            <a:schemeClr val="accent4">
              <a:lumMod val="40000"/>
              <a:lumOff val="60000"/>
            </a:schemeClr>
          </a:solidFill>
        </p:spPr>
        <p:txBody>
          <a:bodyPr>
            <a:normAutofit fontScale="40000" lnSpcReduction="20000"/>
          </a:bodyPr>
          <a:lstStyle/>
          <a:p>
            <a:r>
              <a:rPr lang="en-GB" dirty="0"/>
              <a:t>BBC (2019). </a:t>
            </a:r>
            <a:r>
              <a:rPr lang="en-GB" i="1" dirty="0"/>
              <a:t>Emma's story</a:t>
            </a:r>
            <a:r>
              <a:rPr lang="en-GB" dirty="0"/>
              <a:t>. [video] Available at: https://www.youtube.com/watch?v=ysEdaNb_q9c [Accessed 12 Nov. 2019].</a:t>
            </a:r>
          </a:p>
          <a:p>
            <a:r>
              <a:rPr lang="en-GB" dirty="0"/>
              <a:t>London, U. (2019). </a:t>
            </a:r>
            <a:r>
              <a:rPr lang="en-GB" i="1" dirty="0"/>
              <a:t>A History of Self-Harm in Britain | </a:t>
            </a:r>
            <a:r>
              <a:rPr lang="en-GB" i="1" dirty="0" err="1"/>
              <a:t>SpringerLink</a:t>
            </a:r>
            <a:r>
              <a:rPr lang="en-GB" dirty="0"/>
              <a:t>. [online] Link.springer.com. Available at: https://link.springer.com/book/10.1007%2F978-1-137-52962-6 [Accessed 12 Nov. 2019].</a:t>
            </a:r>
          </a:p>
          <a:p>
            <a:r>
              <a:rPr lang="en-GB" dirty="0"/>
              <a:t>Mind.org.uk. (2019). </a:t>
            </a:r>
            <a:r>
              <a:rPr lang="en-GB" i="1" dirty="0"/>
              <a:t>Dialectical behaviour therapy (DBT) | Mind, the mental health charity - help for mental health problems</a:t>
            </a:r>
            <a:r>
              <a:rPr lang="en-GB" dirty="0"/>
              <a:t>. [online] Available at: https://www.mind.org.uk/information-support/drugs-and-treatments/dialectical-behaviour-therapy-dbt/#.XcyLSlf7TIU [Accessed 13 Nov. 2019].</a:t>
            </a:r>
          </a:p>
          <a:p>
            <a:r>
              <a:rPr lang="en-GB" dirty="0"/>
              <a:t>Mirror (2019). Dr Miriam Stoppard: Social media is no help to those who self-harm. [online] Available at: https://www.mirror.co.uk/news/uk-news/dr-miriam-stoppard-social-media-15672033 [Accessed 13 Nov. 2019].</a:t>
            </a:r>
          </a:p>
          <a:p>
            <a:r>
              <a:rPr lang="en-GB" dirty="0"/>
              <a:t>nhs.uk. (2019). </a:t>
            </a:r>
            <a:r>
              <a:rPr lang="en-GB" i="1" dirty="0"/>
              <a:t>Self-harm</a:t>
            </a:r>
            <a:r>
              <a:rPr lang="en-GB" dirty="0"/>
              <a:t>. [online] Available at: https://www.nhs.uk/conditions/self-harm/ [Accessed 12 Nov. 2019].</a:t>
            </a:r>
          </a:p>
          <a:p>
            <a:r>
              <a:rPr lang="en-GB" dirty="0" err="1"/>
              <a:t>SelfharmUk</a:t>
            </a:r>
            <a:r>
              <a:rPr lang="en-GB" dirty="0"/>
              <a:t>. (2019). </a:t>
            </a:r>
            <a:r>
              <a:rPr lang="en-GB" i="1" dirty="0"/>
              <a:t>They must enjoy it | </a:t>
            </a:r>
            <a:r>
              <a:rPr lang="en-GB" i="1" dirty="0" err="1"/>
              <a:t>SelfharmUk</a:t>
            </a:r>
            <a:r>
              <a:rPr lang="en-GB" dirty="0"/>
              <a:t>. [online] Available at: https://www.selfharm.co.uk/get-information/the-myths/they-must-enjoy-it [Accessed 13 Nov. 2019].</a:t>
            </a:r>
          </a:p>
          <a:p>
            <a:r>
              <a:rPr lang="en-GB" dirty="0"/>
              <a:t>Self-harm - what you need to know. (2019). </a:t>
            </a:r>
            <a:r>
              <a:rPr lang="en-GB" i="1" dirty="0"/>
              <a:t>What is self-harm?</a:t>
            </a:r>
            <a:r>
              <a:rPr lang="en-GB" dirty="0"/>
              <a:t>. [online] Available at: https://www.rethink.org/advice-and-information/about-mental-illness/learn-more-about-symptoms/self-harm/ [Accessed 13 Nov. 2019].</a:t>
            </a:r>
          </a:p>
          <a:p>
            <a:r>
              <a:rPr lang="en-GB" dirty="0"/>
              <a:t>Sky (2019). </a:t>
            </a:r>
            <a:r>
              <a:rPr lang="en-GB" i="1" dirty="0"/>
              <a:t>It's so sad that </a:t>
            </a:r>
            <a:r>
              <a:rPr lang="en-GB" i="1" dirty="0" err="1"/>
              <a:t>selfies</a:t>
            </a:r>
            <a:r>
              <a:rPr lang="en-GB" i="1" dirty="0"/>
              <a:t> are causing girls to self harm</a:t>
            </a:r>
            <a:r>
              <a:rPr lang="en-GB" dirty="0"/>
              <a:t>. [image] Available at: https://www.youtube.com/watch?v=o4QHxIUiZlc [Accessed 12 Nov. 2019].</a:t>
            </a:r>
          </a:p>
          <a:p>
            <a:r>
              <a:rPr lang="en-GB" dirty="0" err="1"/>
              <a:t>Statswales.gov.wales</a:t>
            </a:r>
            <a:r>
              <a:rPr lang="en-GB" dirty="0"/>
              <a:t>. (2019). [online] Available at: https://statswales.gov.wales/Catalogue/Education-and-Skills/Schools-and-Teachers/Counselling-for-Children-and-Young-</a:t>
            </a:r>
          </a:p>
          <a:p>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138</TotalTime>
  <Words>533</Words>
  <Application>Microsoft Office PowerPoint</Application>
  <PresentationFormat>On-screen Show (4:3)</PresentationFormat>
  <Paragraphs>115</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Slide 1</vt:lpstr>
      <vt:lpstr>WHY ?</vt:lpstr>
      <vt:lpstr>DEFINITION</vt:lpstr>
      <vt:lpstr>TYPES </vt:lpstr>
      <vt:lpstr>HISTORY</vt:lpstr>
      <vt:lpstr>AGES</vt:lpstr>
      <vt:lpstr>MYTHS</vt:lpstr>
      <vt:lpstr>STATISTICS</vt:lpstr>
      <vt:lpstr>SMALL SAMPLE TAKEN</vt:lpstr>
      <vt:lpstr>SMALL SAMPLE </vt:lpstr>
      <vt:lpstr>?</vt:lpstr>
      <vt:lpstr>TREATMENTS</vt:lpstr>
      <vt:lpstr>Dialectical  Behavioural Therapy </vt:lpstr>
      <vt:lpstr>What's the difference between DBT and CBT? </vt:lpstr>
      <vt:lpstr>What are the goals of DBT? </vt:lpstr>
      <vt:lpstr>What does ‘dialectics’ mean? </vt:lpstr>
      <vt:lpstr>SELF-HARM,SOCIAL MEDIA, SELFIES</vt:lpstr>
      <vt:lpstr>Useful organisations </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Lindam</dc:creator>
  <cp:lastModifiedBy>Lindam</cp:lastModifiedBy>
  <cp:revision>15</cp:revision>
  <dcterms:created xsi:type="dcterms:W3CDTF">2019-11-14T00:42:41Z</dcterms:created>
  <dcterms:modified xsi:type="dcterms:W3CDTF">2019-11-14T23:05:25Z</dcterms:modified>
</cp:coreProperties>
</file>