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318" r:id="rId8"/>
    <p:sldId id="262" r:id="rId9"/>
    <p:sldId id="263" r:id="rId10"/>
    <p:sldId id="270" r:id="rId11"/>
    <p:sldId id="271" r:id="rId12"/>
    <p:sldId id="272" r:id="rId13"/>
    <p:sldId id="273" r:id="rId14"/>
    <p:sldId id="274" r:id="rId15"/>
    <p:sldId id="275" r:id="rId16"/>
    <p:sldId id="319" r:id="rId17"/>
    <p:sldId id="276" r:id="rId18"/>
    <p:sldId id="277" r:id="rId19"/>
    <p:sldId id="278" r:id="rId20"/>
    <p:sldId id="279" r:id="rId21"/>
    <p:sldId id="280" r:id="rId22"/>
    <p:sldId id="281" r:id="rId23"/>
    <p:sldId id="282" r:id="rId24"/>
    <p:sldId id="283" r:id="rId25"/>
    <p:sldId id="284" r:id="rId26"/>
    <p:sldId id="285" r:id="rId27"/>
    <p:sldId id="320"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9" r:id="rId41"/>
    <p:sldId id="300" r:id="rId42"/>
    <p:sldId id="302" r:id="rId43"/>
    <p:sldId id="303" r:id="rId44"/>
    <p:sldId id="304" r:id="rId45"/>
    <p:sldId id="306" r:id="rId46"/>
    <p:sldId id="307" r:id="rId47"/>
    <p:sldId id="308" r:id="rId48"/>
    <p:sldId id="309" r:id="rId49"/>
    <p:sldId id="310" r:id="rId50"/>
    <p:sldId id="311" r:id="rId51"/>
    <p:sldId id="312" r:id="rId52"/>
    <p:sldId id="313" r:id="rId53"/>
    <p:sldId id="314" r:id="rId54"/>
    <p:sldId id="315" r:id="rId55"/>
    <p:sldId id="321" r:id="rId56"/>
    <p:sldId id="316" r:id="rId57"/>
    <p:sldId id="317"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42E28D0C-8F60-465C-A25F-357F08C9E4ED}"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28/08/2016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2879BE7-C8BE-4B19-876D-E52C4386BCF1}" type="datetimeFigureOut">
              <a:rPr lang="en-GB" smtClean="0"/>
              <a:pPr/>
              <a:t>28/08/2016</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2E28D0C-8F60-465C-A25F-357F08C9E4ED}"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a:r>
            <a:br>
              <a:rPr lang="en-GB" dirty="0" smtClean="0"/>
            </a:br>
            <a:r>
              <a:rPr lang="en-GB" dirty="0" smtClean="0"/>
              <a:t>The Process of Outsourcing</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b="1" u="sng" dirty="0" smtClean="0"/>
              <a:t>Service contract</a:t>
            </a:r>
            <a:r>
              <a:rPr lang="en-GB" dirty="0" smtClean="0"/>
              <a:t>: - is a legally binding contract for the supply of services by a supplier to a buyer for a defined period of time</a:t>
            </a:r>
            <a:endParaRPr lang="en-GB" b="1" u="sng" dirty="0" smtClean="0"/>
          </a:p>
          <a:p>
            <a:r>
              <a:rPr lang="en-GB" b="1" u="sng" dirty="0" smtClean="0"/>
              <a:t>Subcontracting</a:t>
            </a:r>
            <a:r>
              <a:rPr lang="en-GB" dirty="0" smtClean="0"/>
              <a:t>: - occurs when one organisation requests another organisation to undertake work which it may be capable of doing itself, on its behalf, within a short time frame</a:t>
            </a:r>
            <a:r>
              <a:rPr lang="en-GB" b="1" u="sng" dirty="0" smtClean="0"/>
              <a:t> </a:t>
            </a:r>
            <a:endParaRPr lang="en-GB" b="1" u="sng"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b="1" u="sng" dirty="0" smtClean="0"/>
              <a:t>Outsourcing</a:t>
            </a:r>
            <a:r>
              <a:rPr lang="en-GB" dirty="0" smtClean="0"/>
              <a:t>: - is the retention of responsibility for the delivery of services by an organisation, but passing the responsibility for the day-to-day performance of these services to an external organisation, under a contract with agreed standards</a:t>
            </a:r>
            <a:endParaRPr lang="en-GB" b="1" u="sng" dirty="0" smtClean="0"/>
          </a:p>
          <a:p>
            <a:r>
              <a:rPr lang="en-GB" b="1" u="sng" dirty="0" smtClean="0"/>
              <a:t>Insourcing</a:t>
            </a:r>
            <a:r>
              <a:rPr lang="en-GB" dirty="0" smtClean="0"/>
              <a:t>: - is the process of changing from an outsourced service to the delivery of the service using the internal resources of the purchasing organisation</a:t>
            </a:r>
            <a:endParaRPr lang="en-GB" b="1" u="sng"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makes Outsourcing Different</a:t>
            </a:r>
            <a:endParaRPr lang="en-GB" dirty="0"/>
          </a:p>
        </p:txBody>
      </p:sp>
      <p:sp>
        <p:nvSpPr>
          <p:cNvPr id="3" name="Content Placeholder 2"/>
          <p:cNvSpPr>
            <a:spLocks noGrp="1"/>
          </p:cNvSpPr>
          <p:nvPr>
            <p:ph idx="1"/>
          </p:nvPr>
        </p:nvSpPr>
        <p:spPr/>
        <p:txBody>
          <a:bodyPr/>
          <a:lstStyle/>
          <a:p>
            <a:r>
              <a:rPr lang="en-GB" dirty="0" smtClean="0"/>
              <a:t>Duration of the contract- outsourcing contracts are long-term</a:t>
            </a:r>
          </a:p>
          <a:p>
            <a:r>
              <a:rPr lang="en-GB" dirty="0" smtClean="0"/>
              <a:t>Autonomy of supplier to perform their tasks</a:t>
            </a:r>
          </a:p>
          <a:p>
            <a:r>
              <a:rPr lang="en-GB" dirty="0" smtClean="0"/>
              <a:t>Transfer of responsibilities from internal departments in an organisation to an external supplier</a:t>
            </a:r>
          </a:p>
          <a:p>
            <a:r>
              <a:rPr lang="en-GB" dirty="0" smtClean="0"/>
              <a:t>Transfer of employees from one organisation to the outsourced supplier</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makes Outsourcing Different</a:t>
            </a:r>
            <a:endParaRPr lang="en-GB" dirty="0"/>
          </a:p>
        </p:txBody>
      </p:sp>
      <p:sp>
        <p:nvSpPr>
          <p:cNvPr id="3" name="Content Placeholder 2"/>
          <p:cNvSpPr>
            <a:spLocks noGrp="1"/>
          </p:cNvSpPr>
          <p:nvPr>
            <p:ph idx="1"/>
          </p:nvPr>
        </p:nvSpPr>
        <p:spPr/>
        <p:txBody>
          <a:bodyPr/>
          <a:lstStyle/>
          <a:p>
            <a:r>
              <a:rPr lang="en-GB" dirty="0" smtClean="0"/>
              <a:t>Payment for services is made to the supplier rather than the purchasing organisation</a:t>
            </a:r>
          </a:p>
          <a:p>
            <a:r>
              <a:rPr lang="en-GB" dirty="0" smtClean="0"/>
              <a:t>Difficulty with which outsourced arrangements can be insourced at a later date</a:t>
            </a:r>
          </a:p>
          <a:p>
            <a:r>
              <a:rPr lang="en-GB" dirty="0" smtClean="0"/>
              <a:t>Relationship with supplier in the case of outsourced contracts is closer than it would typically be with normal service providers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52128"/>
          </a:xfrm>
        </p:spPr>
        <p:txBody>
          <a:bodyPr>
            <a:normAutofit/>
          </a:bodyPr>
          <a:lstStyle/>
          <a:p>
            <a:r>
              <a:rPr lang="en-GB" dirty="0" smtClean="0"/>
              <a:t>Activity 1</a:t>
            </a:r>
            <a:endParaRPr lang="en-GB" dirty="0"/>
          </a:p>
        </p:txBody>
      </p:sp>
      <p:sp>
        <p:nvSpPr>
          <p:cNvPr id="3" name="Content Placeholder 2"/>
          <p:cNvSpPr>
            <a:spLocks noGrp="1"/>
          </p:cNvSpPr>
          <p:nvPr>
            <p:ph idx="1"/>
          </p:nvPr>
        </p:nvSpPr>
        <p:spPr>
          <a:xfrm>
            <a:off x="457200" y="1628800"/>
            <a:ext cx="8229600" cy="4695800"/>
          </a:xfrm>
        </p:spPr>
        <p:txBody>
          <a:bodyPr/>
          <a:lstStyle/>
          <a:p>
            <a:pPr>
              <a:buNone/>
            </a:pPr>
            <a:r>
              <a:rPr lang="en-GB" dirty="0" smtClean="0"/>
              <a:t>	Carefully consider these points.  Are they appropriate reasons to outsource a service?</a:t>
            </a:r>
          </a:p>
          <a:p>
            <a:r>
              <a:rPr lang="en-GB" dirty="0" smtClean="0"/>
              <a:t>The managing director has heard that outsourcing is a good idea</a:t>
            </a:r>
          </a:p>
          <a:p>
            <a:r>
              <a:rPr lang="en-GB" dirty="0" smtClean="0"/>
              <a:t>It’s a mess!  Let someone else sort it out</a:t>
            </a:r>
          </a:p>
          <a:p>
            <a:r>
              <a:rPr lang="en-GB" dirty="0" smtClean="0"/>
              <a:t>No one really understands what goes on in that area</a:t>
            </a:r>
          </a:p>
          <a:p>
            <a:r>
              <a:rPr lang="en-GB" dirty="0" smtClean="0"/>
              <a:t>The competition have done it</a:t>
            </a:r>
          </a:p>
          <a:p>
            <a:r>
              <a:rPr lang="en-GB" dirty="0" smtClean="0"/>
              <a:t>It sounds like a good idea</a:t>
            </a:r>
          </a:p>
          <a:p>
            <a:r>
              <a:rPr lang="en-GB" dirty="0" smtClean="0"/>
              <a:t>It fits in with the new ‘leaner’ structure</a:t>
            </a:r>
          </a:p>
          <a:p>
            <a:r>
              <a:rPr lang="en-GB" dirty="0" smtClean="0"/>
              <a:t>The supplier can save us money- on current costs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p:txBody>
          <a:bodyPr/>
          <a:lstStyle/>
          <a:p>
            <a:r>
              <a:rPr lang="en-GB" dirty="0" smtClean="0"/>
              <a:t>Consider why a bank would outsource the management of its fleet of company cars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Organisations Outsource?</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Reduce and control operating costs</a:t>
            </a:r>
          </a:p>
          <a:p>
            <a:pPr marL="514350" indent="-514350">
              <a:buAutoNum type="arabicPeriod"/>
            </a:pPr>
            <a:r>
              <a:rPr lang="en-GB" dirty="0" smtClean="0"/>
              <a:t>Improve company focus</a:t>
            </a:r>
          </a:p>
          <a:p>
            <a:pPr marL="514350" indent="-514350">
              <a:buAutoNum type="arabicPeriod"/>
            </a:pPr>
            <a:r>
              <a:rPr lang="en-GB" dirty="0" smtClean="0"/>
              <a:t>Gain access to world capabilities</a:t>
            </a:r>
          </a:p>
          <a:p>
            <a:pPr marL="514350" indent="-514350">
              <a:buAutoNum type="arabicPeriod"/>
            </a:pPr>
            <a:r>
              <a:rPr lang="en-GB" dirty="0" smtClean="0"/>
              <a:t>Free internal resources for other purposes</a:t>
            </a:r>
          </a:p>
          <a:p>
            <a:pPr marL="514350" indent="-514350">
              <a:buAutoNum type="arabicPeriod"/>
            </a:pPr>
            <a:r>
              <a:rPr lang="en-GB" dirty="0" smtClean="0"/>
              <a:t>Resources are not available internally</a:t>
            </a:r>
          </a:p>
          <a:p>
            <a:pPr marL="514350" indent="-514350">
              <a:buAutoNum type="arabicPeriod"/>
            </a:pPr>
            <a:r>
              <a:rPr lang="en-GB" dirty="0" smtClean="0"/>
              <a:t>Accelerate re-engineering benefits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Organisations Outsource?</a:t>
            </a:r>
            <a:endParaRPr lang="en-GB" dirty="0"/>
          </a:p>
        </p:txBody>
      </p:sp>
      <p:sp>
        <p:nvSpPr>
          <p:cNvPr id="3" name="Content Placeholder 2"/>
          <p:cNvSpPr>
            <a:spLocks noGrp="1"/>
          </p:cNvSpPr>
          <p:nvPr>
            <p:ph idx="1"/>
          </p:nvPr>
        </p:nvSpPr>
        <p:spPr/>
        <p:txBody>
          <a:bodyPr/>
          <a:lstStyle/>
          <a:p>
            <a:pPr marL="514350" indent="-514350">
              <a:buAutoNum type="arabicPeriod" startAt="7"/>
            </a:pPr>
            <a:r>
              <a:rPr lang="en-GB" dirty="0" smtClean="0"/>
              <a:t>Function difficult to manage/out of control</a:t>
            </a:r>
          </a:p>
          <a:p>
            <a:pPr marL="514350" indent="-514350">
              <a:buAutoNum type="arabicPeriod" startAt="7"/>
            </a:pPr>
            <a:r>
              <a:rPr lang="en-GB" dirty="0" smtClean="0"/>
              <a:t>Make capital funds available</a:t>
            </a:r>
          </a:p>
          <a:p>
            <a:pPr marL="514350" indent="-514350">
              <a:buAutoNum type="arabicPeriod" startAt="7"/>
            </a:pPr>
            <a:r>
              <a:rPr lang="en-GB" dirty="0" smtClean="0"/>
              <a:t>Share risks</a:t>
            </a:r>
          </a:p>
          <a:p>
            <a:pPr marL="514350" indent="-514350">
              <a:buAutoNum type="arabicPeriod" startAt="7"/>
            </a:pPr>
            <a:r>
              <a:rPr lang="en-GB" dirty="0" smtClean="0"/>
              <a:t>Cash infusion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Outsourcing</a:t>
            </a:r>
            <a:endParaRPr lang="en-GB" dirty="0"/>
          </a:p>
        </p:txBody>
      </p:sp>
      <p:sp>
        <p:nvSpPr>
          <p:cNvPr id="3" name="Content Placeholder 2"/>
          <p:cNvSpPr>
            <a:spLocks noGrp="1"/>
          </p:cNvSpPr>
          <p:nvPr>
            <p:ph idx="1"/>
          </p:nvPr>
        </p:nvSpPr>
        <p:spPr/>
        <p:txBody>
          <a:bodyPr>
            <a:normAutofit/>
          </a:bodyPr>
          <a:lstStyle/>
          <a:p>
            <a:r>
              <a:rPr lang="en-GB" dirty="0" smtClean="0"/>
              <a:t>Reduced costs</a:t>
            </a:r>
          </a:p>
          <a:p>
            <a:r>
              <a:rPr lang="en-GB" dirty="0" smtClean="0"/>
              <a:t>Increased capacity leading to faster and more flexible supply</a:t>
            </a:r>
          </a:p>
          <a:p>
            <a:r>
              <a:rPr lang="en-GB" dirty="0" smtClean="0"/>
              <a:t>Reduced capital employed</a:t>
            </a:r>
          </a:p>
          <a:p>
            <a:r>
              <a:rPr lang="en-GB" dirty="0" smtClean="0"/>
              <a:t>Reduced headcount</a:t>
            </a:r>
          </a:p>
          <a:p>
            <a:r>
              <a:rPr lang="en-GB" dirty="0" smtClean="0"/>
              <a:t>More accurate operating costs</a:t>
            </a:r>
          </a:p>
          <a:p>
            <a:r>
              <a:rPr lang="en-GB" dirty="0" smtClean="0"/>
              <a:t>Greater focus on core business activities</a:t>
            </a:r>
          </a:p>
          <a:p>
            <a:r>
              <a:rPr lang="en-GB" dirty="0" smtClean="0"/>
              <a:t>Reduced inventory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Outsourcing</a:t>
            </a:r>
            <a:endParaRPr lang="en-GB" dirty="0"/>
          </a:p>
        </p:txBody>
      </p:sp>
      <p:sp>
        <p:nvSpPr>
          <p:cNvPr id="3" name="Content Placeholder 2"/>
          <p:cNvSpPr>
            <a:spLocks noGrp="1"/>
          </p:cNvSpPr>
          <p:nvPr>
            <p:ph idx="1"/>
          </p:nvPr>
        </p:nvSpPr>
        <p:spPr/>
        <p:txBody>
          <a:bodyPr/>
          <a:lstStyle/>
          <a:p>
            <a:r>
              <a:rPr lang="en-GB" dirty="0" smtClean="0"/>
              <a:t>No access to suppliers’ expertise</a:t>
            </a:r>
          </a:p>
          <a:p>
            <a:r>
              <a:rPr lang="en-GB" dirty="0" smtClean="0"/>
              <a:t>No control over future price rises</a:t>
            </a:r>
          </a:p>
          <a:p>
            <a:r>
              <a:rPr lang="en-GB" dirty="0" smtClean="0"/>
              <a:t>Loss of in-house knowledge, perhaps irretrievably</a:t>
            </a:r>
          </a:p>
          <a:p>
            <a:r>
              <a:rPr lang="en-GB" dirty="0" smtClean="0"/>
              <a:t>Loss of control</a:t>
            </a:r>
          </a:p>
          <a:p>
            <a:r>
              <a:rPr lang="en-GB" dirty="0" smtClean="0"/>
              <a:t>Under utilisation of in-house assets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Outsourcing</a:t>
            </a:r>
            <a:endParaRPr lang="en-GB" dirty="0"/>
          </a:p>
        </p:txBody>
      </p:sp>
      <p:sp>
        <p:nvSpPr>
          <p:cNvPr id="3" name="Content Placeholder 2"/>
          <p:cNvSpPr>
            <a:spLocks noGrp="1"/>
          </p:cNvSpPr>
          <p:nvPr>
            <p:ph idx="1"/>
          </p:nvPr>
        </p:nvSpPr>
        <p:spPr/>
        <p:txBody>
          <a:bodyPr/>
          <a:lstStyle/>
          <a:p>
            <a:r>
              <a:rPr lang="en-GB" dirty="0" smtClean="0"/>
              <a:t>Risk of continuity of supply</a:t>
            </a:r>
          </a:p>
          <a:p>
            <a:r>
              <a:rPr lang="en-GB" dirty="0" smtClean="0"/>
              <a:t>The cost and difficulty of managing the supplier</a:t>
            </a:r>
          </a:p>
          <a:p>
            <a:r>
              <a:rPr lang="en-GB" dirty="0" smtClean="0"/>
              <a:t>Risk of commercial secrecy or confidentiality</a:t>
            </a:r>
          </a:p>
          <a:p>
            <a:r>
              <a:rPr lang="en-GB" dirty="0" smtClean="0"/>
              <a:t>Loss of quality control</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Organisations Outsource</a:t>
            </a:r>
            <a:endParaRPr lang="en-GB" dirty="0"/>
          </a:p>
        </p:txBody>
      </p:sp>
      <p:sp>
        <p:nvSpPr>
          <p:cNvPr id="3" name="Content Placeholder 2"/>
          <p:cNvSpPr>
            <a:spLocks noGrp="1"/>
          </p:cNvSpPr>
          <p:nvPr>
            <p:ph idx="1"/>
          </p:nvPr>
        </p:nvSpPr>
        <p:spPr/>
        <p:txBody>
          <a:bodyPr/>
          <a:lstStyle/>
          <a:p>
            <a:r>
              <a:rPr lang="en-GB" dirty="0" smtClean="0"/>
              <a:t>Catering</a:t>
            </a:r>
          </a:p>
          <a:p>
            <a:r>
              <a:rPr lang="en-GB" dirty="0" smtClean="0"/>
              <a:t>Security</a:t>
            </a:r>
          </a:p>
          <a:p>
            <a:r>
              <a:rPr lang="en-GB" dirty="0" smtClean="0"/>
              <a:t>IT</a:t>
            </a:r>
          </a:p>
          <a:p>
            <a:r>
              <a:rPr lang="en-GB" dirty="0" smtClean="0"/>
              <a:t>Site maintenance</a:t>
            </a:r>
          </a:p>
          <a:p>
            <a:r>
              <a:rPr lang="en-GB" dirty="0" smtClean="0"/>
              <a:t>Travel management</a:t>
            </a:r>
          </a:p>
          <a:p>
            <a:r>
              <a:rPr lang="en-GB" dirty="0" smtClean="0"/>
              <a:t>Logistics</a:t>
            </a:r>
          </a:p>
          <a:p>
            <a:r>
              <a:rPr lang="en-GB" dirty="0" smtClean="0"/>
              <a:t>Recruitment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368152"/>
          </a:xfrm>
        </p:spPr>
        <p:txBody>
          <a:bodyPr>
            <a:normAutofit fontScale="90000"/>
          </a:bodyPr>
          <a:lstStyle/>
          <a:p>
            <a:r>
              <a:rPr lang="en-GB" dirty="0" smtClean="0"/>
              <a:t>Question to consider when Outsourcing</a:t>
            </a:r>
            <a:endParaRPr lang="en-GB" dirty="0"/>
          </a:p>
        </p:txBody>
      </p:sp>
      <p:sp>
        <p:nvSpPr>
          <p:cNvPr id="3" name="Content Placeholder 2"/>
          <p:cNvSpPr>
            <a:spLocks noGrp="1"/>
          </p:cNvSpPr>
          <p:nvPr>
            <p:ph idx="1"/>
          </p:nvPr>
        </p:nvSpPr>
        <p:spPr>
          <a:xfrm>
            <a:off x="457200" y="1844824"/>
            <a:ext cx="8229600" cy="4824536"/>
          </a:xfrm>
        </p:spPr>
        <p:txBody>
          <a:bodyPr>
            <a:normAutofit/>
          </a:bodyPr>
          <a:lstStyle/>
          <a:p>
            <a:r>
              <a:rPr lang="en-GB" dirty="0" smtClean="0"/>
              <a:t>Is outsourcing a valid alternative?</a:t>
            </a:r>
          </a:p>
          <a:p>
            <a:r>
              <a:rPr lang="en-GB" dirty="0" smtClean="0"/>
              <a:t>What are the expected benefits and cost savings?</a:t>
            </a:r>
          </a:p>
          <a:p>
            <a:r>
              <a:rPr lang="en-GB" dirty="0" smtClean="0"/>
              <a:t>What functions should be considered for outsourcing?</a:t>
            </a:r>
          </a:p>
          <a:p>
            <a:r>
              <a:rPr lang="en-GB" dirty="0" smtClean="0"/>
              <a:t>What terms need to be considered?</a:t>
            </a:r>
          </a:p>
          <a:p>
            <a:r>
              <a:rPr lang="en-GB" dirty="0" smtClean="0"/>
              <a:t>How will the relationship work?</a:t>
            </a:r>
          </a:p>
          <a:p>
            <a:r>
              <a:rPr lang="en-GB" dirty="0" smtClean="0"/>
              <a:t>What steps are necessary to implement the process?</a:t>
            </a:r>
          </a:p>
          <a:p>
            <a:r>
              <a:rPr lang="en-GB" dirty="0" smtClean="0"/>
              <a:t>How will performance be measured?</a:t>
            </a:r>
          </a:p>
          <a:p>
            <a:r>
              <a:rPr lang="en-GB" dirty="0" smtClean="0"/>
              <a:t>What is the required infrastructure?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Strategic Analysis</a:t>
            </a:r>
            <a:endParaRPr lang="en-GB" dirty="0"/>
          </a:p>
        </p:txBody>
      </p:sp>
      <p:sp>
        <p:nvSpPr>
          <p:cNvPr id="3" name="Content Placeholder 2"/>
          <p:cNvSpPr>
            <a:spLocks noGrp="1"/>
          </p:cNvSpPr>
          <p:nvPr>
            <p:ph idx="1"/>
          </p:nvPr>
        </p:nvSpPr>
        <p:spPr/>
        <p:txBody>
          <a:bodyPr/>
          <a:lstStyle/>
          <a:p>
            <a:r>
              <a:rPr lang="en-GB" dirty="0" smtClean="0"/>
              <a:t>The first step is to distinguish between core activities and non-core activities</a:t>
            </a:r>
          </a:p>
          <a:p>
            <a:r>
              <a:rPr lang="en-GB" dirty="0" smtClean="0"/>
              <a:t>This gets to the heart of the company and must involve all key stakeholders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a:t>
            </a:r>
            <a:endParaRPr lang="en-GB" dirty="0"/>
          </a:p>
        </p:txBody>
      </p:sp>
      <p:sp>
        <p:nvSpPr>
          <p:cNvPr id="3" name="Content Placeholder 2"/>
          <p:cNvSpPr>
            <a:spLocks noGrp="1"/>
          </p:cNvSpPr>
          <p:nvPr>
            <p:ph idx="1"/>
          </p:nvPr>
        </p:nvSpPr>
        <p:spPr/>
        <p:txBody>
          <a:bodyPr/>
          <a:lstStyle/>
          <a:p>
            <a:pPr>
              <a:buNone/>
            </a:pPr>
            <a:r>
              <a:rPr lang="en-GB" dirty="0" smtClean="0"/>
              <a:t>	Consider you units and identify what activities are core and what are non core.</a:t>
            </a:r>
          </a:p>
          <a:p>
            <a:pPr>
              <a:buNone/>
            </a:pPr>
            <a:endParaRPr lang="en-GB" dirty="0" smtClean="0"/>
          </a:p>
          <a:p>
            <a:pPr>
              <a:buNone/>
            </a:pPr>
            <a:r>
              <a:rPr lang="en-GB" dirty="0" smtClean="0"/>
              <a:t>	What new areas of operations could be realistically outsourced and what potential problems should the military be aware of</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t>Selection of Target Areas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Process will involve</a:t>
            </a:r>
            <a:r>
              <a:rPr lang="en-GB" dirty="0" smtClean="0"/>
              <a:t>: -</a:t>
            </a:r>
          </a:p>
          <a:p>
            <a:r>
              <a:rPr lang="en-GB" dirty="0" smtClean="0"/>
              <a:t>A supply positioning analysis with emphasis on the risk</a:t>
            </a:r>
          </a:p>
          <a:p>
            <a:r>
              <a:rPr lang="en-GB" dirty="0" smtClean="0"/>
              <a:t>An assessment of the extent to which problems in the target area can be corrected before outsouring</a:t>
            </a:r>
          </a:p>
          <a:p>
            <a:r>
              <a:rPr lang="en-GB" dirty="0" smtClean="0"/>
              <a:t>Understanding whether a better return on investment can be obtained from outsourcing or providing it in-house</a:t>
            </a:r>
          </a:p>
          <a:p>
            <a:r>
              <a:rPr lang="en-GB" dirty="0" smtClean="0"/>
              <a:t>A clear understanding of the objectives of the outsourcing project, how they will be measured and who will be responsible for measuring them</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of Target Areas</a:t>
            </a:r>
            <a:endParaRPr lang="en-GB" dirty="0"/>
          </a:p>
        </p:txBody>
      </p:sp>
      <p:sp>
        <p:nvSpPr>
          <p:cNvPr id="3" name="Content Placeholder 2"/>
          <p:cNvSpPr>
            <a:spLocks noGrp="1"/>
          </p:cNvSpPr>
          <p:nvPr>
            <p:ph idx="1"/>
          </p:nvPr>
        </p:nvSpPr>
        <p:spPr/>
        <p:txBody>
          <a:bodyPr/>
          <a:lstStyle/>
          <a:p>
            <a:pPr>
              <a:buNone/>
            </a:pPr>
            <a:r>
              <a:rPr lang="en-GB" b="1" u="sng" dirty="0" smtClean="0"/>
              <a:t>Process will involve</a:t>
            </a:r>
            <a:r>
              <a:rPr lang="en-GB" dirty="0" smtClean="0"/>
              <a:t>: -</a:t>
            </a:r>
          </a:p>
          <a:p>
            <a:r>
              <a:rPr lang="en-GB" dirty="0" smtClean="0"/>
              <a:t>A clear plan of the project including stakeholder involvement</a:t>
            </a:r>
          </a:p>
          <a:p>
            <a:r>
              <a:rPr lang="en-GB" dirty="0" smtClean="0"/>
              <a:t>A clear statement of how and where this area interfaces with core processes</a:t>
            </a:r>
          </a:p>
          <a:p>
            <a:r>
              <a:rPr lang="en-GB" dirty="0" smtClean="0"/>
              <a:t>Considering other options like management buy-out or joint venture</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fontScale="90000"/>
          </a:bodyPr>
          <a:lstStyle/>
          <a:p>
            <a:r>
              <a:rPr lang="en-GB" dirty="0" smtClean="0"/>
              <a:t>Specification of the requirement</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The specification of the requirement must be based on fully understanding the current situation</a:t>
            </a:r>
          </a:p>
          <a:p>
            <a:r>
              <a:rPr lang="en-GB" dirty="0" smtClean="0"/>
              <a:t>Mistakes have been made where organisations have written specifications based on what they believes happens, but not what actually does</a:t>
            </a:r>
          </a:p>
          <a:p>
            <a:r>
              <a:rPr lang="en-GB" dirty="0" smtClean="0"/>
              <a:t>This has led to organisations paying for services not required or being invoiced for extra services supplied.</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normAutofit fontScale="90000"/>
          </a:bodyPr>
          <a:lstStyle/>
          <a:p>
            <a:r>
              <a:rPr lang="en-GB" dirty="0" smtClean="0"/>
              <a:t>Specification of the requirement</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The specification must</a:t>
            </a:r>
            <a:r>
              <a:rPr lang="en-GB" dirty="0" smtClean="0"/>
              <a:t>: -</a:t>
            </a:r>
          </a:p>
          <a:p>
            <a:r>
              <a:rPr lang="en-GB" dirty="0" smtClean="0"/>
              <a:t>Be clear and unambiguous</a:t>
            </a:r>
          </a:p>
          <a:p>
            <a:r>
              <a:rPr lang="en-GB" dirty="0" smtClean="0"/>
              <a:t>Include measurable performance criteria</a:t>
            </a:r>
          </a:p>
          <a:p>
            <a:r>
              <a:rPr lang="en-GB" dirty="0" smtClean="0"/>
              <a:t>Recognise any outstanding issues and identify them</a:t>
            </a:r>
          </a:p>
          <a:p>
            <a:r>
              <a:rPr lang="en-GB" dirty="0" smtClean="0"/>
              <a:t>Describe the type of relationship sought with the supplier</a:t>
            </a:r>
          </a:p>
          <a:p>
            <a:r>
              <a:rPr lang="en-GB" dirty="0" smtClean="0"/>
              <a:t>Reflect issues like confidentiality, intellectual property and security</a:t>
            </a:r>
          </a:p>
          <a:p>
            <a:r>
              <a:rPr lang="en-GB" dirty="0" smtClean="0"/>
              <a:t>Identify licensing issues</a:t>
            </a:r>
          </a:p>
          <a:p>
            <a:r>
              <a:rPr lang="en-GB" dirty="0" smtClean="0"/>
              <a:t>Terms and conditions of the contract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fontScale="90000"/>
          </a:bodyPr>
          <a:lstStyle/>
          <a:p>
            <a:r>
              <a:rPr lang="en-GB" dirty="0" smtClean="0"/>
              <a:t>Specification of the requirement</a:t>
            </a:r>
            <a:endParaRPr lang="en-GB" dirty="0"/>
          </a:p>
        </p:txBody>
      </p:sp>
      <p:sp>
        <p:nvSpPr>
          <p:cNvPr id="3" name="Content Placeholder 2"/>
          <p:cNvSpPr>
            <a:spLocks noGrp="1"/>
          </p:cNvSpPr>
          <p:nvPr>
            <p:ph idx="1"/>
          </p:nvPr>
        </p:nvSpPr>
        <p:spPr/>
        <p:txBody>
          <a:bodyPr/>
          <a:lstStyle/>
          <a:p>
            <a:r>
              <a:rPr lang="en-GB" dirty="0" smtClean="0"/>
              <a:t>Must recognise that a supplier will be performing the service now and processes for change and development must be included</a:t>
            </a:r>
          </a:p>
          <a:p>
            <a:r>
              <a:rPr lang="en-GB" dirty="0" smtClean="0"/>
              <a:t>Any conflicts of interests must be recognised</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Selection</a:t>
            </a:r>
            <a:endParaRPr lang="en-GB" dirty="0"/>
          </a:p>
        </p:txBody>
      </p:sp>
      <p:sp>
        <p:nvSpPr>
          <p:cNvPr id="3" name="Content Placeholder 2"/>
          <p:cNvSpPr>
            <a:spLocks noGrp="1"/>
          </p:cNvSpPr>
          <p:nvPr>
            <p:ph idx="1"/>
          </p:nvPr>
        </p:nvSpPr>
        <p:spPr/>
        <p:txBody>
          <a:bodyPr/>
          <a:lstStyle/>
          <a:p>
            <a:pPr>
              <a:buNone/>
            </a:pPr>
            <a:r>
              <a:rPr lang="en-GB" dirty="0" smtClean="0"/>
              <a:t>Must be rigorous and include: -</a:t>
            </a:r>
          </a:p>
          <a:p>
            <a:r>
              <a:rPr lang="en-GB" dirty="0" smtClean="0"/>
              <a:t>Supplier appraisal</a:t>
            </a:r>
          </a:p>
          <a:p>
            <a:r>
              <a:rPr lang="en-GB" dirty="0" smtClean="0"/>
              <a:t>Tender process or negotiation based on specification</a:t>
            </a:r>
          </a:p>
          <a:p>
            <a:r>
              <a:rPr lang="en-GB" dirty="0" smtClean="0"/>
              <a:t>Due diligence concerning the supplier</a:t>
            </a:r>
          </a:p>
          <a:p>
            <a:r>
              <a:rPr lang="en-GB" dirty="0" smtClean="0"/>
              <a:t>Produce a business case which demonstrates clear benefits to the purchasing organisation before the outsourcing project commences</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dirty="0" smtClean="0"/>
              <a:t>Supplier Selection</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Factors to consider</a:t>
            </a:r>
            <a:endParaRPr lang="en-GB" dirty="0" smtClean="0"/>
          </a:p>
          <a:p>
            <a:r>
              <a:rPr lang="en-GB" dirty="0" smtClean="0"/>
              <a:t>Supplier preferencing analysis</a:t>
            </a:r>
          </a:p>
          <a:p>
            <a:r>
              <a:rPr lang="en-GB" dirty="0" smtClean="0"/>
              <a:t>Whether the market will be interested in our requirements</a:t>
            </a:r>
          </a:p>
          <a:p>
            <a:r>
              <a:rPr lang="en-GB" dirty="0" smtClean="0"/>
              <a:t>Sharing any concerns with potential suppliers</a:t>
            </a:r>
          </a:p>
          <a:p>
            <a:r>
              <a:rPr lang="en-GB" dirty="0" smtClean="0"/>
              <a:t>Assessing cultural fit between two organisations</a:t>
            </a:r>
          </a:p>
          <a:p>
            <a:r>
              <a:rPr lang="en-GB" dirty="0" smtClean="0"/>
              <a:t>Sharing sufficient information with the supplier to enable them to make their best offer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dirty="0" smtClean="0"/>
              <a:t>Supplier Selection</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smtClean="0"/>
              <a:t>Factors to consider</a:t>
            </a:r>
          </a:p>
          <a:p>
            <a:r>
              <a:rPr lang="en-GB" dirty="0" smtClean="0"/>
              <a:t>A site survey by the supplier and discussion with users and current delivers of the service</a:t>
            </a:r>
          </a:p>
          <a:p>
            <a:r>
              <a:rPr lang="en-GB" dirty="0" smtClean="0"/>
              <a:t>A supplier’s relationships with their suppliers</a:t>
            </a:r>
          </a:p>
          <a:p>
            <a:r>
              <a:rPr lang="en-GB" dirty="0" smtClean="0"/>
              <a:t>A selection criteria not based solely on price</a:t>
            </a:r>
          </a:p>
          <a:p>
            <a:r>
              <a:rPr lang="en-GB" dirty="0" smtClean="0"/>
              <a:t>Discussion with the supplier over their normal performance measures</a:t>
            </a:r>
          </a:p>
          <a:p>
            <a:r>
              <a:rPr lang="en-GB" dirty="0" smtClean="0"/>
              <a:t>Appropriate terms and conditions, including the means of termination</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 and review</a:t>
            </a:r>
            <a:endParaRPr lang="en-GB" dirty="0"/>
          </a:p>
        </p:txBody>
      </p:sp>
      <p:sp>
        <p:nvSpPr>
          <p:cNvPr id="3" name="Content Placeholder 2"/>
          <p:cNvSpPr>
            <a:spLocks noGrp="1"/>
          </p:cNvSpPr>
          <p:nvPr>
            <p:ph idx="1"/>
          </p:nvPr>
        </p:nvSpPr>
        <p:spPr/>
        <p:txBody>
          <a:bodyPr/>
          <a:lstStyle/>
          <a:p>
            <a:r>
              <a:rPr lang="en-GB" dirty="0" smtClean="0"/>
              <a:t>Must move from the process of selection to one of working together</a:t>
            </a:r>
          </a:p>
          <a:p>
            <a:r>
              <a:rPr lang="en-GB" dirty="0" smtClean="0"/>
              <a:t>Communication internally with those employees affected by the change is vital</a:t>
            </a:r>
          </a:p>
          <a:p>
            <a:r>
              <a:rPr lang="en-GB" dirty="0" smtClean="0"/>
              <a:t>Joint working groups need to be established with the supplier to discuss potential problems/issues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lstStyle/>
          <a:p>
            <a:r>
              <a:rPr lang="en-GB" dirty="0" smtClean="0"/>
              <a:t>Implementation and review</a:t>
            </a:r>
            <a:endParaRPr lang="en-GB" dirty="0"/>
          </a:p>
        </p:txBody>
      </p:sp>
      <p:sp>
        <p:nvSpPr>
          <p:cNvPr id="3" name="Content Placeholder 2"/>
          <p:cNvSpPr>
            <a:spLocks noGrp="1"/>
          </p:cNvSpPr>
          <p:nvPr>
            <p:ph idx="1"/>
          </p:nvPr>
        </p:nvSpPr>
        <p:spPr>
          <a:xfrm>
            <a:off x="457200" y="1600200"/>
            <a:ext cx="8229600" cy="5069160"/>
          </a:xfrm>
        </p:spPr>
        <p:txBody>
          <a:bodyPr/>
          <a:lstStyle/>
          <a:p>
            <a:pPr>
              <a:buNone/>
            </a:pPr>
            <a:r>
              <a:rPr lang="en-GB" b="1" u="sng" dirty="0" smtClean="0"/>
              <a:t>Need to discuss</a:t>
            </a:r>
          </a:p>
          <a:p>
            <a:r>
              <a:rPr lang="en-GB" dirty="0" smtClean="0"/>
              <a:t>Contract management processes; including meetings, reporting and escalation processes</a:t>
            </a:r>
          </a:p>
          <a:p>
            <a:r>
              <a:rPr lang="en-GB" dirty="0" smtClean="0"/>
              <a:t>Handover planning</a:t>
            </a:r>
          </a:p>
          <a:p>
            <a:r>
              <a:rPr lang="en-GB" dirty="0" smtClean="0"/>
              <a:t>Changes in working practices</a:t>
            </a:r>
          </a:p>
          <a:p>
            <a:r>
              <a:rPr lang="en-GB" dirty="0" smtClean="0"/>
              <a:t>Changes to procedures</a:t>
            </a:r>
          </a:p>
          <a:p>
            <a:r>
              <a:rPr lang="en-GB" dirty="0" smtClean="0"/>
              <a:t>Processes for transfer of employees to become employees of the supplier</a:t>
            </a:r>
          </a:p>
          <a:p>
            <a:r>
              <a:rPr lang="en-GB" dirty="0" smtClean="0"/>
              <a:t>Ongoing relationship management</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4</a:t>
            </a:r>
            <a:endParaRPr lang="en-GB" dirty="0"/>
          </a:p>
        </p:txBody>
      </p:sp>
      <p:sp>
        <p:nvSpPr>
          <p:cNvPr id="3" name="Content Placeholder 2"/>
          <p:cNvSpPr>
            <a:spLocks noGrp="1"/>
          </p:cNvSpPr>
          <p:nvPr>
            <p:ph idx="1"/>
          </p:nvPr>
        </p:nvSpPr>
        <p:spPr/>
        <p:txBody>
          <a:bodyPr/>
          <a:lstStyle/>
          <a:p>
            <a:pPr>
              <a:buNone/>
            </a:pPr>
            <a:r>
              <a:rPr lang="en-GB" dirty="0" smtClean="0"/>
              <a:t>	Working in three groups using the Goldstar case study prepare a 10 minute presentation on why they should consider outsourcing the operation of their new warehouse facility and any potential reasons as to why it would be better kept in-house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of legislation on </a:t>
            </a:r>
            <a:br>
              <a:rPr lang="en-GB" dirty="0" smtClean="0"/>
            </a:br>
            <a:r>
              <a:rPr lang="en-GB" dirty="0" smtClean="0"/>
              <a:t>Outsourcing (TUPE)</a:t>
            </a:r>
            <a:endParaRPr lang="en-GB" dirty="0"/>
          </a:p>
        </p:txBody>
      </p:sp>
      <p:sp>
        <p:nvSpPr>
          <p:cNvPr id="3" name="Content Placeholder 2"/>
          <p:cNvSpPr>
            <a:spLocks noGrp="1"/>
          </p:cNvSpPr>
          <p:nvPr>
            <p:ph idx="1"/>
          </p:nvPr>
        </p:nvSpPr>
        <p:spPr>
          <a:xfrm>
            <a:off x="457200" y="2348880"/>
            <a:ext cx="8229600" cy="4248472"/>
          </a:xfrm>
        </p:spPr>
        <p:txBody>
          <a:bodyPr>
            <a:normAutofit/>
          </a:bodyPr>
          <a:lstStyle/>
          <a:p>
            <a:r>
              <a:rPr lang="en-GB" dirty="0" smtClean="0"/>
              <a:t>TUPE stands for ‘Transfer of Undertakings (Protection of Employment) Regulations 2006</a:t>
            </a:r>
          </a:p>
          <a:p>
            <a:r>
              <a:rPr lang="en-GB" dirty="0" smtClean="0"/>
              <a:t>The purpose of TUPE is to protect employees if the business in which they are employed changes hands</a:t>
            </a:r>
          </a:p>
          <a:p>
            <a:r>
              <a:rPr lang="en-GB" dirty="0" smtClean="0"/>
              <a:t>Its effect is to move employees and any liabilities associated with them from the old employer to the new employer by operation of law</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t>TUPE Applies</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smtClean="0"/>
              <a:t>When the Employer</a:t>
            </a:r>
            <a:r>
              <a:rPr lang="en-GB" dirty="0" smtClean="0"/>
              <a:t>: -</a:t>
            </a:r>
          </a:p>
          <a:p>
            <a:r>
              <a:rPr lang="en-GB" dirty="0" smtClean="0"/>
              <a:t>Sell or buy part or all of a business as a going concern</a:t>
            </a:r>
          </a:p>
          <a:p>
            <a:r>
              <a:rPr lang="en-GB" dirty="0" smtClean="0"/>
              <a:t>Outsource involving either (a) an initial outsourcing of a service (e.g. Service transfers from customer to an external contractor), (b) a subsequent transfer (e.g. Where services transfer from the first external contractor to a different external contractor; and (c) bringing the service back in-house</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TUPE Applies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Where there is a relevant transfer</a:t>
            </a:r>
          </a:p>
          <a:p>
            <a:pPr marL="514350" indent="-514350">
              <a:buAutoNum type="arabicPeriod"/>
            </a:pPr>
            <a:r>
              <a:rPr lang="en-GB" dirty="0" smtClean="0"/>
              <a:t>Transfer means the ‘transfer of an economic entity which retains its identity</a:t>
            </a:r>
          </a:p>
          <a:p>
            <a:pPr marL="514350" indent="-514350">
              <a:buAutoNum type="arabicPeriod"/>
            </a:pPr>
            <a:r>
              <a:rPr lang="en-GB" dirty="0" smtClean="0"/>
              <a:t>In determining whether this has happened, the courts take into account factors such as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determining transfer</a:t>
            </a:r>
            <a:endParaRPr lang="en-GB" dirty="0"/>
          </a:p>
        </p:txBody>
      </p:sp>
      <p:sp>
        <p:nvSpPr>
          <p:cNvPr id="3" name="Content Placeholder 2"/>
          <p:cNvSpPr>
            <a:spLocks noGrp="1"/>
          </p:cNvSpPr>
          <p:nvPr>
            <p:ph idx="1"/>
          </p:nvPr>
        </p:nvSpPr>
        <p:spPr/>
        <p:txBody>
          <a:bodyPr/>
          <a:lstStyle/>
          <a:p>
            <a:r>
              <a:rPr lang="en-GB" dirty="0" smtClean="0"/>
              <a:t>The type of undertaking being transferred</a:t>
            </a:r>
          </a:p>
          <a:p>
            <a:r>
              <a:rPr lang="en-GB" dirty="0" smtClean="0"/>
              <a:t>Whether any tangible assets are transferred</a:t>
            </a:r>
          </a:p>
          <a:p>
            <a:r>
              <a:rPr lang="en-GB" dirty="0" smtClean="0"/>
              <a:t>Whether any intangible assets are transferred and the extent of their value</a:t>
            </a:r>
          </a:p>
          <a:p>
            <a:r>
              <a:rPr lang="en-GB" dirty="0" smtClean="0"/>
              <a:t>Whether the majority of the employees are taken on by the new employer</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determining transfer</a:t>
            </a:r>
            <a:endParaRPr lang="en-GB" dirty="0"/>
          </a:p>
        </p:txBody>
      </p:sp>
      <p:sp>
        <p:nvSpPr>
          <p:cNvPr id="3" name="Content Placeholder 2"/>
          <p:cNvSpPr>
            <a:spLocks noGrp="1"/>
          </p:cNvSpPr>
          <p:nvPr>
            <p:ph idx="1"/>
          </p:nvPr>
        </p:nvSpPr>
        <p:spPr/>
        <p:txBody>
          <a:bodyPr/>
          <a:lstStyle/>
          <a:p>
            <a:r>
              <a:rPr lang="en-GB" dirty="0" smtClean="0"/>
              <a:t>Whether any customers are transferred</a:t>
            </a:r>
          </a:p>
          <a:p>
            <a:r>
              <a:rPr lang="en-GB" dirty="0" smtClean="0"/>
              <a:t>The degree of similarity between the activities carried on before and after the transfer</a:t>
            </a:r>
          </a:p>
          <a:p>
            <a:r>
              <a:rPr lang="en-GB" dirty="0" smtClean="0"/>
              <a:t>The period for which the activities were suspended, if any</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52128"/>
          </a:xfrm>
        </p:spPr>
        <p:txBody>
          <a:bodyPr/>
          <a:lstStyle/>
          <a:p>
            <a:r>
              <a:rPr lang="en-GB" dirty="0" smtClean="0"/>
              <a:t>What does TUPE mean legally?</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Employees who are employed in the undertaking which is being transferred have their employment transferred to the new employer</a:t>
            </a:r>
          </a:p>
          <a:p>
            <a:r>
              <a:rPr lang="en-GB" dirty="0" smtClean="0"/>
              <a:t>Employees can refuse to transfer, but depending on the circumstances of the case, they can lose valuable legal rights if they do</a:t>
            </a:r>
          </a:p>
          <a:p>
            <a:r>
              <a:rPr lang="en-GB" dirty="0" smtClean="0"/>
              <a:t>TUPE states that “All the transferor’s rights, powers, duties and liabilities under or in connection with the transferring employees’ contracts of employment are transferred to the transferee”</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TUPE mean legally?</a:t>
            </a:r>
            <a:endParaRPr lang="en-GB" dirty="0"/>
          </a:p>
        </p:txBody>
      </p:sp>
      <p:sp>
        <p:nvSpPr>
          <p:cNvPr id="3" name="Content Placeholder 2"/>
          <p:cNvSpPr>
            <a:spLocks noGrp="1"/>
          </p:cNvSpPr>
          <p:nvPr>
            <p:ph idx="1"/>
          </p:nvPr>
        </p:nvSpPr>
        <p:spPr/>
        <p:txBody>
          <a:bodyPr/>
          <a:lstStyle/>
          <a:p>
            <a:r>
              <a:rPr lang="en-GB" dirty="0" smtClean="0"/>
              <a:t>This all- embracing concept encompasses rights under the contract of employment statutory rights and continuity of employment and includes employees ‘rights to bring a claim against their employer for unfair dismissal, redundancy or discrimination, unpaid wages bonuses or holidays and personal injury claims etc.</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TUPE mean legally?</a:t>
            </a:r>
            <a:endParaRPr lang="en-GB" dirty="0"/>
          </a:p>
        </p:txBody>
      </p:sp>
      <p:sp>
        <p:nvSpPr>
          <p:cNvPr id="3" name="Content Placeholder 2"/>
          <p:cNvSpPr>
            <a:spLocks noGrp="1"/>
          </p:cNvSpPr>
          <p:nvPr>
            <p:ph idx="1"/>
          </p:nvPr>
        </p:nvSpPr>
        <p:spPr/>
        <p:txBody>
          <a:bodyPr/>
          <a:lstStyle/>
          <a:p>
            <a:r>
              <a:rPr lang="en-GB" dirty="0" smtClean="0"/>
              <a:t>Employees therefore have the </a:t>
            </a:r>
            <a:r>
              <a:rPr lang="en-GB" b="1" dirty="0" smtClean="0"/>
              <a:t>legal right to transfer</a:t>
            </a:r>
            <a:r>
              <a:rPr lang="en-GB" dirty="0" smtClean="0"/>
              <a:t> to the new employer on their </a:t>
            </a:r>
            <a:r>
              <a:rPr lang="en-GB" b="1" dirty="0" smtClean="0"/>
              <a:t>existing terms and conditions</a:t>
            </a:r>
            <a:r>
              <a:rPr lang="en-GB" dirty="0" smtClean="0"/>
              <a:t> of employment and with</a:t>
            </a:r>
            <a:r>
              <a:rPr lang="en-GB" b="1" dirty="0" smtClean="0"/>
              <a:t> all their existing employment rights liabilities</a:t>
            </a:r>
            <a:r>
              <a:rPr lang="en-GB" dirty="0" smtClean="0"/>
              <a:t> intact</a:t>
            </a:r>
          </a:p>
          <a:p>
            <a:r>
              <a:rPr lang="en-GB" dirty="0" smtClean="0"/>
              <a:t>Any </a:t>
            </a:r>
            <a:r>
              <a:rPr lang="en-GB" b="1" dirty="0" smtClean="0"/>
              <a:t>dismissals will be automatically unfair</a:t>
            </a:r>
            <a:r>
              <a:rPr lang="en-GB" dirty="0" smtClean="0"/>
              <a:t>, where the sole or principal reason for the dismissal is the transfer</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TUPE mean legally?</a:t>
            </a:r>
            <a:endParaRPr lang="en-GB" dirty="0"/>
          </a:p>
        </p:txBody>
      </p:sp>
      <p:sp>
        <p:nvSpPr>
          <p:cNvPr id="3" name="Content Placeholder 2"/>
          <p:cNvSpPr>
            <a:spLocks noGrp="1"/>
          </p:cNvSpPr>
          <p:nvPr>
            <p:ph idx="1"/>
          </p:nvPr>
        </p:nvSpPr>
        <p:spPr/>
        <p:txBody>
          <a:bodyPr/>
          <a:lstStyle/>
          <a:p>
            <a:r>
              <a:rPr lang="en-GB" dirty="0" smtClean="0"/>
              <a:t>As the new employer is required to take on the employees on their existing terms and conditions of employment, </a:t>
            </a:r>
            <a:r>
              <a:rPr lang="en-GB" b="1" dirty="0" smtClean="0"/>
              <a:t>it is prohibited from making any changes to the terms and conditions of employment</a:t>
            </a:r>
            <a:r>
              <a:rPr lang="en-GB" dirty="0" smtClean="0"/>
              <a:t> of the transferred employees if the sole or principal reason for the variation is the transfer</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are some companies insourcing</a:t>
            </a:r>
            <a:endParaRPr lang="en-GB" dirty="0"/>
          </a:p>
        </p:txBody>
      </p:sp>
      <p:sp>
        <p:nvSpPr>
          <p:cNvPr id="3" name="Content Placeholder 2"/>
          <p:cNvSpPr>
            <a:spLocks noGrp="1"/>
          </p:cNvSpPr>
          <p:nvPr>
            <p:ph idx="1"/>
          </p:nvPr>
        </p:nvSpPr>
        <p:spPr/>
        <p:txBody>
          <a:bodyPr/>
          <a:lstStyle/>
          <a:p>
            <a:r>
              <a:rPr lang="en-GB" dirty="0" smtClean="0"/>
              <a:t>Insourcing is the process of bringing back in-house a previously outsourced contract</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lstStyle/>
          <a:p>
            <a:r>
              <a:rPr lang="en-GB" dirty="0" smtClean="0"/>
              <a:t>Reasons for insourcing</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Can include</a:t>
            </a:r>
            <a:r>
              <a:rPr lang="en-GB" dirty="0" smtClean="0"/>
              <a:t>: -</a:t>
            </a:r>
          </a:p>
          <a:p>
            <a:r>
              <a:rPr lang="en-GB" dirty="0" smtClean="0"/>
              <a:t>poor specification of requirement by the purchasing organisation</a:t>
            </a:r>
          </a:p>
          <a:p>
            <a:r>
              <a:rPr lang="en-GB" dirty="0" smtClean="0"/>
              <a:t>Poor terms and conditions of contract currently outsourced</a:t>
            </a:r>
          </a:p>
          <a:p>
            <a:r>
              <a:rPr lang="en-GB" dirty="0" smtClean="0"/>
              <a:t>Assumptions about cost reductions have not been delivered by the supplier</a:t>
            </a:r>
          </a:p>
          <a:p>
            <a:r>
              <a:rPr lang="en-GB" dirty="0" smtClean="0"/>
              <a:t>Relationship breakdown</a:t>
            </a:r>
          </a:p>
          <a:p>
            <a:r>
              <a:rPr lang="en-GB" dirty="0" smtClean="0"/>
              <a:t>Inflexibility on the part of the supplier or the buyer</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5</a:t>
            </a:r>
            <a:endParaRPr lang="en-GB" dirty="0"/>
          </a:p>
        </p:txBody>
      </p:sp>
      <p:sp>
        <p:nvSpPr>
          <p:cNvPr id="3" name="Content Placeholder 2"/>
          <p:cNvSpPr>
            <a:spLocks noGrp="1"/>
          </p:cNvSpPr>
          <p:nvPr>
            <p:ph idx="1"/>
          </p:nvPr>
        </p:nvSpPr>
        <p:spPr/>
        <p:txBody>
          <a:bodyPr/>
          <a:lstStyle/>
          <a:p>
            <a:pPr>
              <a:buNone/>
            </a:pPr>
            <a:r>
              <a:rPr lang="en-GB" dirty="0" smtClean="0"/>
              <a:t>	Imagine your company finds itself in a situation where an outsourced contract is not: - Delivering promised savings</a:t>
            </a:r>
          </a:p>
          <a:p>
            <a:pPr>
              <a:buNone/>
            </a:pPr>
            <a:r>
              <a:rPr lang="en-GB" dirty="0" smtClean="0"/>
              <a:t>	- Service levels are extremely poor</a:t>
            </a:r>
          </a:p>
          <a:p>
            <a:pPr>
              <a:buNone/>
            </a:pPr>
            <a:r>
              <a:rPr lang="en-GB" dirty="0" smtClean="0"/>
              <a:t>	- Cost are increasing</a:t>
            </a:r>
          </a:p>
          <a:p>
            <a:pPr>
              <a:buNone/>
            </a:pPr>
            <a:r>
              <a:rPr lang="en-GB" dirty="0" smtClean="0"/>
              <a:t>	- Constant arguments between buyer and </a:t>
            </a:r>
          </a:p>
          <a:p>
            <a:pPr>
              <a:buNone/>
            </a:pPr>
            <a:r>
              <a:rPr lang="en-GB" dirty="0" smtClean="0"/>
              <a:t>	   supplier</a:t>
            </a:r>
          </a:p>
          <a:p>
            <a:pPr>
              <a:buNone/>
            </a:pPr>
            <a:r>
              <a:rPr lang="en-GB" dirty="0" smtClean="0"/>
              <a:t>	In your groups prepare a 10 minute presentation that explains what would you do?</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insourcing</a:t>
            </a:r>
            <a:endParaRPr lang="en-GB" dirty="0"/>
          </a:p>
        </p:txBody>
      </p:sp>
      <p:sp>
        <p:nvSpPr>
          <p:cNvPr id="3" name="Content Placeholder 2"/>
          <p:cNvSpPr>
            <a:spLocks noGrp="1"/>
          </p:cNvSpPr>
          <p:nvPr>
            <p:ph idx="1"/>
          </p:nvPr>
        </p:nvSpPr>
        <p:spPr/>
        <p:txBody>
          <a:bodyPr>
            <a:normAutofit/>
          </a:bodyPr>
          <a:lstStyle/>
          <a:p>
            <a:r>
              <a:rPr lang="en-GB" dirty="0" smtClean="0"/>
              <a:t>Protects intellectual property</a:t>
            </a:r>
          </a:p>
          <a:p>
            <a:r>
              <a:rPr lang="en-GB" dirty="0" smtClean="0"/>
              <a:t>Better cost savings in the long-term</a:t>
            </a:r>
          </a:p>
          <a:p>
            <a:r>
              <a:rPr lang="en-GB" dirty="0" smtClean="0"/>
              <a:t>Faster speed of execution when work is done in-house</a:t>
            </a:r>
          </a:p>
          <a:p>
            <a:r>
              <a:rPr lang="en-GB" dirty="0" smtClean="0"/>
              <a:t>Reduced cultural differences</a:t>
            </a:r>
          </a:p>
          <a:p>
            <a:r>
              <a:rPr lang="en-GB" dirty="0" smtClean="0"/>
              <a:t>Management requirements decrease</a:t>
            </a:r>
          </a:p>
          <a:p>
            <a:r>
              <a:rPr lang="en-GB" dirty="0" smtClean="0"/>
              <a:t>More certain of skill levels</a:t>
            </a:r>
          </a:p>
          <a:p>
            <a:r>
              <a:rPr lang="en-GB" dirty="0" smtClean="0"/>
              <a:t>More control over staff members leaving</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insourcing services</a:t>
            </a:r>
            <a:endParaRPr lang="en-GB" dirty="0"/>
          </a:p>
        </p:txBody>
      </p:sp>
      <p:sp>
        <p:nvSpPr>
          <p:cNvPr id="3" name="Content Placeholder 2"/>
          <p:cNvSpPr>
            <a:spLocks noGrp="1"/>
          </p:cNvSpPr>
          <p:nvPr>
            <p:ph idx="1"/>
          </p:nvPr>
        </p:nvSpPr>
        <p:spPr/>
        <p:txBody>
          <a:bodyPr>
            <a:normAutofit/>
          </a:bodyPr>
          <a:lstStyle/>
          <a:p>
            <a:r>
              <a:rPr lang="en-GB" dirty="0" smtClean="0"/>
              <a:t>Improved efficiency and reducing costs</a:t>
            </a:r>
          </a:p>
          <a:p>
            <a:r>
              <a:rPr lang="en-GB" dirty="0" smtClean="0"/>
              <a:t>The ability to integrate a range of services</a:t>
            </a:r>
          </a:p>
          <a:p>
            <a:r>
              <a:rPr lang="en-GB" dirty="0" smtClean="0"/>
              <a:t>Enhanced flexibility</a:t>
            </a:r>
          </a:p>
          <a:p>
            <a:r>
              <a:rPr lang="en-GB" dirty="0" smtClean="0"/>
              <a:t>Minimising risk</a:t>
            </a:r>
          </a:p>
          <a:p>
            <a:r>
              <a:rPr lang="en-GB" dirty="0" smtClean="0"/>
              <a:t>Regaining control</a:t>
            </a:r>
          </a:p>
          <a:p>
            <a:r>
              <a:rPr lang="en-GB" dirty="0" smtClean="0"/>
              <a:t>Reducing cost and time spent managing contracts</a:t>
            </a:r>
          </a:p>
          <a:p>
            <a:r>
              <a:rPr lang="en-GB" dirty="0" smtClean="0"/>
              <a:t>Boosting local engagement and accountability</a:t>
            </a:r>
          </a:p>
          <a:p>
            <a:r>
              <a:rPr lang="en-GB" dirty="0" smtClean="0"/>
              <a:t>Greater staff motivation and improved service quality</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Relationships with Outsourced Departments</a:t>
            </a:r>
            <a:endParaRPr lang="en-GB" dirty="0"/>
          </a:p>
        </p:txBody>
      </p:sp>
      <p:sp>
        <p:nvSpPr>
          <p:cNvPr id="3" name="Content Placeholder 2"/>
          <p:cNvSpPr>
            <a:spLocks noGrp="1"/>
          </p:cNvSpPr>
          <p:nvPr>
            <p:ph idx="1"/>
          </p:nvPr>
        </p:nvSpPr>
        <p:spPr/>
        <p:txBody>
          <a:bodyPr/>
          <a:lstStyle/>
          <a:p>
            <a:r>
              <a:rPr lang="en-GB" dirty="0" smtClean="0"/>
              <a:t>When the employees running a function within the business are employed by you, they can be instructed within the changing priorities of the business</a:t>
            </a:r>
          </a:p>
          <a:p>
            <a:r>
              <a:rPr lang="en-GB" dirty="0" smtClean="0"/>
              <a:t>When the employees running the function are not your employees you must go through the appropriate channels to ask them to respond to your request</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Relationships with Outsourced Departments</a:t>
            </a:r>
            <a:endParaRPr lang="en-GB" dirty="0"/>
          </a:p>
        </p:txBody>
      </p:sp>
      <p:sp>
        <p:nvSpPr>
          <p:cNvPr id="3" name="Content Placeholder 2"/>
          <p:cNvSpPr>
            <a:spLocks noGrp="1"/>
          </p:cNvSpPr>
          <p:nvPr>
            <p:ph idx="1"/>
          </p:nvPr>
        </p:nvSpPr>
        <p:spPr/>
        <p:txBody>
          <a:bodyPr/>
          <a:lstStyle/>
          <a:p>
            <a:pPr>
              <a:buNone/>
            </a:pPr>
            <a:r>
              <a:rPr lang="en-GB" b="1" u="sng" dirty="0" smtClean="0"/>
              <a:t>Supplier’s view</a:t>
            </a:r>
          </a:p>
          <a:p>
            <a:r>
              <a:rPr lang="en-GB" dirty="0" smtClean="0"/>
              <a:t>Work undertaken informally may in final analysis be considered unnecessary by purchasing organisation and will not be paid for</a:t>
            </a:r>
          </a:p>
          <a:p>
            <a:r>
              <a:rPr lang="en-GB" dirty="0" smtClean="0"/>
              <a:t>Work undertaken elsewhere in the business may impact on performance in another area meaning a performance level is not met</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Successful Outsourcing Relationships</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dirty="0" smtClean="0"/>
              <a:t>Keeping relationship between key management personnel</a:t>
            </a:r>
          </a:p>
          <a:p>
            <a:pPr marL="514350" indent="-514350">
              <a:buAutoNum type="arabicPeriod"/>
            </a:pPr>
            <a:r>
              <a:rPr lang="en-GB" dirty="0" smtClean="0"/>
              <a:t>Well-defined criteria and quantifiable objectives</a:t>
            </a:r>
          </a:p>
          <a:p>
            <a:pPr marL="514350" indent="-514350">
              <a:buAutoNum type="arabicPeriod"/>
            </a:pPr>
            <a:r>
              <a:rPr lang="en-GB" dirty="0" smtClean="0"/>
              <a:t>Develop outsourcing team</a:t>
            </a:r>
          </a:p>
          <a:p>
            <a:pPr marL="514350" indent="-514350">
              <a:buAutoNum type="arabicPeriod"/>
            </a:pPr>
            <a:r>
              <a:rPr lang="en-GB" dirty="0" smtClean="0"/>
              <a:t>Incentives and penalties</a:t>
            </a:r>
          </a:p>
          <a:p>
            <a:pPr marL="514350" indent="-514350">
              <a:buAutoNum type="arabicPeriod"/>
            </a:pPr>
            <a:r>
              <a:rPr lang="en-GB" dirty="0" smtClean="0"/>
              <a:t>Periodical review meetings</a:t>
            </a:r>
          </a:p>
          <a:p>
            <a:pPr marL="514350" indent="-514350">
              <a:buAutoNum type="arabicPeriod"/>
            </a:pPr>
            <a:r>
              <a:rPr lang="en-GB" dirty="0" smtClean="0"/>
              <a:t>Training vendor personnel</a:t>
            </a:r>
          </a:p>
          <a:p>
            <a:pPr marL="514350" indent="-514350">
              <a:buAutoNum type="arabicPeriod"/>
            </a:pPr>
            <a:r>
              <a:rPr lang="en-GB" dirty="0" smtClean="0"/>
              <a:t>Understand cultural differences</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t>Cost of Outsourcing</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The cost of the outsourced operation could be more than the cost previously budgeted for</a:t>
            </a:r>
          </a:p>
          <a:p>
            <a:r>
              <a:rPr lang="en-GB" dirty="0" smtClean="0"/>
              <a:t>Failure to supply- appropriate level of service not delivered</a:t>
            </a:r>
          </a:p>
          <a:p>
            <a:r>
              <a:rPr lang="en-GB" dirty="0" smtClean="0"/>
              <a:t>Transition or mobilisation costs- changes or moves to new facilities</a:t>
            </a:r>
          </a:p>
          <a:p>
            <a:r>
              <a:rPr lang="en-GB" dirty="0" smtClean="0"/>
              <a:t>Changes to processes- outsourced provider wants to do it their way</a:t>
            </a:r>
          </a:p>
          <a:p>
            <a:r>
              <a:rPr lang="en-GB" dirty="0" smtClean="0"/>
              <a:t>Loss of control- over day-to-day running of operations and future direction of the service</a:t>
            </a:r>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Costs</a:t>
            </a:r>
            <a:endParaRPr lang="en-GB" dirty="0"/>
          </a:p>
        </p:txBody>
      </p:sp>
      <p:sp>
        <p:nvSpPr>
          <p:cNvPr id="3" name="Content Placeholder 2"/>
          <p:cNvSpPr>
            <a:spLocks noGrp="1"/>
          </p:cNvSpPr>
          <p:nvPr>
            <p:ph idx="1"/>
          </p:nvPr>
        </p:nvSpPr>
        <p:spPr/>
        <p:txBody>
          <a:bodyPr/>
          <a:lstStyle/>
          <a:p>
            <a:r>
              <a:rPr lang="en-GB" dirty="0" smtClean="0"/>
              <a:t>Contract management costs- cost of people managing the contracts</a:t>
            </a:r>
          </a:p>
          <a:p>
            <a:r>
              <a:rPr lang="en-GB" dirty="0" smtClean="0"/>
              <a:t>Loss of skills- skills required to perform outsourced function are dispensed with</a:t>
            </a:r>
          </a:p>
          <a:p>
            <a:r>
              <a:rPr lang="en-GB" dirty="0" smtClean="0"/>
              <a:t>Hidden costs- that only become apparent once the contract starts to perform</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Costs</a:t>
            </a:r>
            <a:endParaRPr lang="en-GB" dirty="0"/>
          </a:p>
        </p:txBody>
      </p:sp>
      <p:sp>
        <p:nvSpPr>
          <p:cNvPr id="3" name="Content Placeholder 2"/>
          <p:cNvSpPr>
            <a:spLocks noGrp="1"/>
          </p:cNvSpPr>
          <p:nvPr>
            <p:ph idx="1"/>
          </p:nvPr>
        </p:nvSpPr>
        <p:spPr/>
        <p:txBody>
          <a:bodyPr/>
          <a:lstStyle/>
          <a:p>
            <a:pPr>
              <a:buNone/>
            </a:pPr>
            <a:r>
              <a:rPr lang="en-GB" b="1" u="sng" dirty="0" smtClean="0"/>
              <a:t>Hidden costs</a:t>
            </a:r>
            <a:endParaRPr lang="en-GB" dirty="0" smtClean="0"/>
          </a:p>
          <a:p>
            <a:r>
              <a:rPr lang="en-GB" dirty="0" smtClean="0"/>
              <a:t>Buyer’s staff duplicating supplier duties</a:t>
            </a:r>
          </a:p>
          <a:p>
            <a:r>
              <a:rPr lang="en-GB" dirty="0" smtClean="0"/>
              <a:t>Buyer’s staff helping outsourced provider perform contract</a:t>
            </a:r>
          </a:p>
          <a:p>
            <a:r>
              <a:rPr lang="en-GB" dirty="0" smtClean="0"/>
              <a:t>Failure to understand the full extent of service required</a:t>
            </a:r>
          </a:p>
          <a:p>
            <a:r>
              <a:rPr lang="en-GB" dirty="0" smtClean="0"/>
              <a:t>Payment in advance for unwanted services</a:t>
            </a:r>
          </a:p>
          <a:p>
            <a:r>
              <a:rPr lang="en-GB" dirty="0" smtClean="0"/>
              <a:t>Changes to operations to suit buyer</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224136"/>
          </a:xfrm>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600200"/>
            <a:ext cx="8229600" cy="5141168"/>
          </a:xfrm>
        </p:spPr>
        <p:txBody>
          <a:bodyPr>
            <a:normAutofit/>
          </a:bodyPr>
          <a:lstStyle/>
          <a:p>
            <a:r>
              <a:rPr lang="en-GB" dirty="0" smtClean="0"/>
              <a:t>As well as evaluating supplier performance, the nature of the relationship with the supplier must be evaluated</a:t>
            </a:r>
          </a:p>
          <a:p>
            <a:r>
              <a:rPr lang="en-GB" dirty="0" smtClean="0"/>
              <a:t>Evaluation of the supply relationships strength will be guided by the initial objectives established for the outsourcing process</a:t>
            </a:r>
          </a:p>
          <a:p>
            <a:r>
              <a:rPr lang="en-GB" dirty="0" smtClean="0"/>
              <a:t>For example, monitoring the strength of the relationship will involve analysing intangible factors such as joint problem solving, high levels of information exchange and top management commitment from both the client and supplier</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p:txBody>
          <a:bodyPr>
            <a:normAutofit/>
          </a:bodyPr>
          <a:lstStyle/>
          <a:p>
            <a:pPr>
              <a:buNone/>
            </a:pPr>
            <a:r>
              <a:rPr lang="en-GB" dirty="0" smtClean="0"/>
              <a:t>	There is a need to assess the strength of the relationship.  Factors to consider include: -</a:t>
            </a:r>
          </a:p>
          <a:p>
            <a:r>
              <a:rPr lang="en-GB" dirty="0" smtClean="0"/>
              <a:t>Financial value of the contract</a:t>
            </a:r>
          </a:p>
          <a:p>
            <a:r>
              <a:rPr lang="en-GB" dirty="0" smtClean="0"/>
              <a:t>Strategic importance to the client</a:t>
            </a:r>
          </a:p>
          <a:p>
            <a:r>
              <a:rPr lang="en-GB" dirty="0" smtClean="0"/>
              <a:t>Exit costs</a:t>
            </a:r>
          </a:p>
          <a:p>
            <a:r>
              <a:rPr lang="en-GB" dirty="0" smtClean="0"/>
              <a:t>Willingness to share information</a:t>
            </a:r>
          </a:p>
          <a:p>
            <a:r>
              <a:rPr lang="en-GB" dirty="0" smtClean="0"/>
              <a:t>Frequency of communication</a:t>
            </a:r>
          </a:p>
          <a:p>
            <a:r>
              <a:rPr lang="en-GB" dirty="0" smtClean="0"/>
              <a:t>Duration of relationship</a:t>
            </a: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296144"/>
          </a:xfrm>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smtClean="0"/>
              <a:t>Principles</a:t>
            </a:r>
            <a:endParaRPr lang="en-GB" dirty="0" smtClean="0"/>
          </a:p>
          <a:p>
            <a:pPr marL="514350" indent="-514350">
              <a:buAutoNum type="arabicPeriod"/>
            </a:pPr>
            <a:r>
              <a:rPr lang="en-GB" dirty="0" smtClean="0"/>
              <a:t>Relating the measure to key business needs</a:t>
            </a:r>
          </a:p>
          <a:p>
            <a:pPr marL="514350" indent="-514350">
              <a:buAutoNum type="arabicPeriod"/>
            </a:pPr>
            <a:r>
              <a:rPr lang="en-GB" dirty="0" smtClean="0"/>
              <a:t>Keeping the measure as simple as possible</a:t>
            </a:r>
          </a:p>
          <a:p>
            <a:pPr marL="514350" indent="-514350">
              <a:buAutoNum type="arabicPeriod"/>
            </a:pPr>
            <a:r>
              <a:rPr lang="en-GB" dirty="0" smtClean="0"/>
              <a:t>Getting ownership from the supplier that the measure is appropriate</a:t>
            </a:r>
          </a:p>
          <a:p>
            <a:pPr marL="514350" indent="-514350">
              <a:buAutoNum type="arabicPeriod"/>
            </a:pPr>
            <a:r>
              <a:rPr lang="en-GB" dirty="0" smtClean="0"/>
              <a:t>Making suppliers aware of the measure and how they are measured</a:t>
            </a:r>
          </a:p>
          <a:p>
            <a:pPr marL="514350" indent="-514350">
              <a:buAutoNum type="arabicPeriod"/>
            </a:pPr>
            <a:r>
              <a:rPr lang="en-GB" dirty="0" smtClean="0"/>
              <a:t>Listening to suppliers about the measures used</a:t>
            </a:r>
          </a:p>
          <a:p>
            <a:pPr marL="514350" indent="-514350">
              <a:buAutoNum type="arabicPeriod"/>
            </a:pPr>
            <a:r>
              <a:rPr lang="en-GB" dirty="0" smtClean="0"/>
              <a:t>Having a few vital measures that are robust</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988840"/>
            <a:ext cx="8229600" cy="4608512"/>
          </a:xfrm>
        </p:spPr>
        <p:txBody>
          <a:bodyPr>
            <a:normAutofit/>
          </a:bodyPr>
          <a:lstStyle/>
          <a:p>
            <a:r>
              <a:rPr lang="en-GB" dirty="0" smtClean="0"/>
              <a:t>Suppliers of high value and high risk goods and services demand close performance monitoring and this is where most resources should be employed</a:t>
            </a:r>
          </a:p>
          <a:p>
            <a:r>
              <a:rPr lang="en-GB" dirty="0" smtClean="0"/>
              <a:t>This might involve monthly meetings where performance is discussed, issues resolved and new targets possibly set</a:t>
            </a:r>
          </a:p>
          <a:p>
            <a:r>
              <a:rPr lang="en-GB" dirty="0" smtClean="0"/>
              <a:t>Where outsourced services such as cleaning or catering are provided, meetings should be held where it facilitates inspection of the problem areas</a:t>
            </a: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p:txBody>
          <a:bodyPr/>
          <a:lstStyle/>
          <a:p>
            <a:r>
              <a:rPr lang="en-GB" dirty="0" smtClean="0"/>
              <a:t>Suppliers providing goods and services on bottleneck product services- need regular monitoring as, in some cases, supplier failure can bring a business significant financial loss or even failure</a:t>
            </a:r>
          </a:p>
          <a:p>
            <a:r>
              <a:rPr lang="en-GB" dirty="0" smtClean="0"/>
              <a:t>Leverage suppliers (High value/low risk) can be monitored through quarterly meetings when feedback from both sides is reviewed</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Performance monitoring is a fundamental part of contract management</a:t>
            </a:r>
          </a:p>
          <a:p>
            <a:pPr marL="514350" indent="-514350">
              <a:buAutoNum type="arabicPeriod"/>
            </a:pPr>
            <a:r>
              <a:rPr lang="en-GB" dirty="0" smtClean="0"/>
              <a:t>Relationship management is a key skill of purchasing and supply management</a:t>
            </a:r>
          </a:p>
          <a:p>
            <a:pPr marL="514350" indent="-514350">
              <a:buAutoNum type="arabicPeriod"/>
            </a:pPr>
            <a:r>
              <a:rPr lang="en-GB" dirty="0" smtClean="0"/>
              <a:t>Performance monitoring should be viewed as a two-way process and open to feedback and suggestions from the supplier</a:t>
            </a: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pPr marL="514350" indent="-514350">
              <a:buAutoNum type="arabicPeriod" startAt="4"/>
            </a:pPr>
            <a:r>
              <a:rPr lang="en-GB" dirty="0" smtClean="0"/>
              <a:t>Buyers and suppliers should as appropriate, jointly measure combined performance towards joint goals</a:t>
            </a:r>
          </a:p>
          <a:p>
            <a:pPr marL="514350" indent="-514350">
              <a:buAutoNum type="arabicPeriod" startAt="4"/>
            </a:pPr>
            <a:r>
              <a:rPr lang="en-GB" dirty="0" smtClean="0"/>
              <a:t>The monitoring of the outsourced provider’s performance should be against that which is agreed in the contract and supporting documentation such as service levels- the key objective from the outset should be to aim for continual improvement</a:t>
            </a:r>
          </a:p>
          <a:p>
            <a:pPr>
              <a:buNone/>
            </a:pP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6</a:t>
            </a:r>
            <a:endParaRPr lang="en-GB" dirty="0"/>
          </a:p>
        </p:txBody>
      </p:sp>
      <p:sp>
        <p:nvSpPr>
          <p:cNvPr id="3" name="Content Placeholder 2"/>
          <p:cNvSpPr>
            <a:spLocks noGrp="1"/>
          </p:cNvSpPr>
          <p:nvPr>
            <p:ph idx="1"/>
          </p:nvPr>
        </p:nvSpPr>
        <p:spPr/>
        <p:txBody>
          <a:bodyPr/>
          <a:lstStyle/>
          <a:p>
            <a:pPr>
              <a:buNone/>
            </a:pPr>
            <a:r>
              <a:rPr lang="en-GB" dirty="0" smtClean="0"/>
              <a:t>	Develop a set of measures that could be used to assess the performance a contractor if Grubbs decided to outsourced their events management operations.</a:t>
            </a:r>
          </a:p>
          <a:p>
            <a:pPr>
              <a:buNone/>
            </a:pPr>
            <a:endParaRPr lang="en-GB" dirty="0" smtClean="0"/>
          </a:p>
          <a:p>
            <a:pPr>
              <a:buNone/>
            </a:pP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Outsourced Relationships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They become more formal on both sides</a:t>
            </a:r>
          </a:p>
          <a:p>
            <a:pPr marL="514350" indent="-514350">
              <a:buAutoNum type="arabicPeriod"/>
            </a:pPr>
            <a:r>
              <a:rPr lang="en-GB" dirty="0" smtClean="0"/>
              <a:t>The buyer receiving the service can scrutinise costs more than they did before</a:t>
            </a:r>
          </a:p>
          <a:p>
            <a:pPr marL="514350" indent="-514350">
              <a:buAutoNum type="arabicPeriod"/>
            </a:pPr>
            <a:r>
              <a:rPr lang="en-GB" dirty="0" smtClean="0"/>
              <a:t>Information may not be shared as readily as it was before</a:t>
            </a:r>
          </a:p>
          <a:p>
            <a:pPr marL="514350" indent="-514350">
              <a:buAutoNum type="arabicPeriod"/>
            </a:pPr>
            <a:r>
              <a:rPr lang="en-GB" dirty="0" smtClean="0"/>
              <a:t>Chains of communication may be lengthened</a:t>
            </a:r>
          </a:p>
          <a:p>
            <a:pPr marL="514350" indent="-514350">
              <a:buAutoNum type="arabicPeriod"/>
            </a:pPr>
            <a:r>
              <a:rPr lang="en-GB" dirty="0" smtClean="0"/>
              <a:t>People may use the new situation to settle old sources</a:t>
            </a:r>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Outsourced Relationships</a:t>
            </a:r>
            <a:endParaRPr lang="en-GB" dirty="0"/>
          </a:p>
        </p:txBody>
      </p:sp>
      <p:sp>
        <p:nvSpPr>
          <p:cNvPr id="3" name="Content Placeholder 2"/>
          <p:cNvSpPr>
            <a:spLocks noGrp="1"/>
          </p:cNvSpPr>
          <p:nvPr>
            <p:ph idx="1"/>
          </p:nvPr>
        </p:nvSpPr>
        <p:spPr/>
        <p:txBody>
          <a:bodyPr/>
          <a:lstStyle/>
          <a:p>
            <a:pPr marL="514350" indent="-514350">
              <a:buAutoNum type="arabicPeriod" startAt="6"/>
            </a:pPr>
            <a:r>
              <a:rPr lang="en-GB" dirty="0" smtClean="0"/>
              <a:t>People delivering the service may use the processes to create unnecessary steps, or restrictions on activity</a:t>
            </a:r>
          </a:p>
          <a:p>
            <a:pPr marL="514350" indent="-514350">
              <a:buAutoNum type="arabicPeriod" startAt="6"/>
            </a:pPr>
            <a:r>
              <a:rPr lang="en-GB" dirty="0" smtClean="0"/>
              <a:t>Outsourced provider may look for areas to general extra revenue</a:t>
            </a:r>
          </a:p>
          <a:p>
            <a:pPr>
              <a:buNone/>
            </a:pP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16</TotalTime>
  <Words>2285</Words>
  <Application>Microsoft Office PowerPoint</Application>
  <PresentationFormat>On-screen Show (4:3)</PresentationFormat>
  <Paragraphs>287</Paragraphs>
  <Slides>57</Slides>
  <Notes>0</Notes>
  <HiddenSlides>0</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Flow</vt:lpstr>
      <vt:lpstr> The Process of Outsourcing</vt:lpstr>
      <vt:lpstr>Definitions</vt:lpstr>
      <vt:lpstr>Definitions</vt:lpstr>
      <vt:lpstr>What makes Outsourcing Different</vt:lpstr>
      <vt:lpstr>What makes Outsourcing Different</vt:lpstr>
      <vt:lpstr>Activity 1</vt:lpstr>
      <vt:lpstr>Activity 2</vt:lpstr>
      <vt:lpstr>Why Do Organisations Outsource?</vt:lpstr>
      <vt:lpstr>Why Do Organisations Outsource?</vt:lpstr>
      <vt:lpstr>Advantages of Outsourcing</vt:lpstr>
      <vt:lpstr>Disadvantages of Outsourcing</vt:lpstr>
      <vt:lpstr>Disadvantages of Outsourcing</vt:lpstr>
      <vt:lpstr>What do Organisations Outsource</vt:lpstr>
      <vt:lpstr>Question to consider when Outsourcing</vt:lpstr>
      <vt:lpstr>Strategic Analysis</vt:lpstr>
      <vt:lpstr>Activity 3</vt:lpstr>
      <vt:lpstr>Selection of Target Areas</vt:lpstr>
      <vt:lpstr>Selection of Target Areas</vt:lpstr>
      <vt:lpstr>Specification of the requirement</vt:lpstr>
      <vt:lpstr>Specification of the requirement</vt:lpstr>
      <vt:lpstr>Specification of the requirement</vt:lpstr>
      <vt:lpstr>Supplier Selection</vt:lpstr>
      <vt:lpstr>Supplier Selection</vt:lpstr>
      <vt:lpstr>Supplier Selection</vt:lpstr>
      <vt:lpstr>Implementation and review</vt:lpstr>
      <vt:lpstr>Implementation and review</vt:lpstr>
      <vt:lpstr>Activity 4</vt:lpstr>
      <vt:lpstr>Impact of legislation on  Outsourcing (TUPE)</vt:lpstr>
      <vt:lpstr>TUPE Applies</vt:lpstr>
      <vt:lpstr>TUPE Applies</vt:lpstr>
      <vt:lpstr>Factors determining transfer</vt:lpstr>
      <vt:lpstr>Factors determining transfer</vt:lpstr>
      <vt:lpstr>What does TUPE mean legally?</vt:lpstr>
      <vt:lpstr>What does TUPE mean legally?</vt:lpstr>
      <vt:lpstr>What does TUPE mean legally?</vt:lpstr>
      <vt:lpstr>What does TUPE mean legally?</vt:lpstr>
      <vt:lpstr>Why are some companies insourcing</vt:lpstr>
      <vt:lpstr>Reasons for insourcing</vt:lpstr>
      <vt:lpstr>Activity 5</vt:lpstr>
      <vt:lpstr>Reasons for insourcing</vt:lpstr>
      <vt:lpstr>Benefits of insourcing services</vt:lpstr>
      <vt:lpstr>Relationships with Outsourced Departments</vt:lpstr>
      <vt:lpstr>Relationships with Outsourced Departments</vt:lpstr>
      <vt:lpstr>Successful Outsourcing Relationships</vt:lpstr>
      <vt:lpstr>Cost of Outsourcing</vt:lpstr>
      <vt:lpstr>Outsourcing Costs</vt:lpstr>
      <vt:lpstr>Outsourcing Costs</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Activity 6</vt:lpstr>
      <vt:lpstr>Differences in Outsourced Relationships</vt:lpstr>
      <vt:lpstr>Differences in Outsourced Relationships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dc:creator>
  <cp:lastModifiedBy>Andrew Thorn</cp:lastModifiedBy>
  <cp:revision>138</cp:revision>
  <dcterms:created xsi:type="dcterms:W3CDTF">2012-01-11T21:00:40Z</dcterms:created>
  <dcterms:modified xsi:type="dcterms:W3CDTF">2016-08-28T19:07:52Z</dcterms:modified>
</cp:coreProperties>
</file>