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handoutMasterIdLst>
    <p:handoutMasterId r:id="rId13"/>
  </p:handoutMasterIdLst>
  <p:sldIdLst>
    <p:sldId id="256" r:id="rId2"/>
    <p:sldId id="273" r:id="rId3"/>
    <p:sldId id="275" r:id="rId4"/>
    <p:sldId id="288" r:id="rId5"/>
    <p:sldId id="300" r:id="rId6"/>
    <p:sldId id="301" r:id="rId7"/>
    <p:sldId id="299" r:id="rId8"/>
    <p:sldId id="290" r:id="rId9"/>
    <p:sldId id="289" r:id="rId10"/>
    <p:sldId id="274" r:id="rId11"/>
  </p:sldIdLst>
  <p:sldSz cx="9144000" cy="6858000" type="screen4x3"/>
  <p:notesSz cx="6724650" cy="9774238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9" userDrawn="1">
          <p15:clr>
            <a:srgbClr val="A4A3A4"/>
          </p15:clr>
        </p15:guide>
        <p15:guide id="2" pos="2119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1773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>
      <p:cViewPr varScale="1">
        <p:scale>
          <a:sx n="71" d="100"/>
          <a:sy n="71" d="100"/>
        </p:scale>
        <p:origin x="516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 showGuides="1">
      <p:cViewPr varScale="1">
        <p:scale>
          <a:sx n="53" d="100"/>
          <a:sy n="53" d="100"/>
        </p:scale>
        <p:origin x="-1842" y="-90"/>
      </p:cViewPr>
      <p:guideLst>
        <p:guide orient="horz" pos="3079"/>
        <p:guide pos="2119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88712"/>
          </a:xfrm>
          <a:prstGeom prst="rect">
            <a:avLst/>
          </a:prstGeom>
        </p:spPr>
        <p:txBody>
          <a:bodyPr vert="horz" lIns="91861" tIns="45930" rIns="91861" bIns="4593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83829"/>
            <a:ext cx="2914015" cy="488712"/>
          </a:xfrm>
          <a:prstGeom prst="rect">
            <a:avLst/>
          </a:prstGeom>
        </p:spPr>
        <p:txBody>
          <a:bodyPr vert="horz" lIns="91861" tIns="45930" rIns="91861" bIns="4593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09079" y="9283829"/>
            <a:ext cx="2914015" cy="488712"/>
          </a:xfrm>
          <a:prstGeom prst="rect">
            <a:avLst/>
          </a:prstGeom>
        </p:spPr>
        <p:txBody>
          <a:bodyPr vert="horz" lIns="91861" tIns="45930" rIns="91861" bIns="45930" rtlCol="0" anchor="b"/>
          <a:lstStyle>
            <a:lvl1pPr algn="r">
              <a:defRPr sz="1200"/>
            </a:lvl1pPr>
          </a:lstStyle>
          <a:p>
            <a:fld id="{EFCBBC46-4A30-4FD8-A074-A5A730E58E8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599961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4015" cy="488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09079" y="0"/>
            <a:ext cx="2914015" cy="488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 dirty="0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33425"/>
            <a:ext cx="4886325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2465" y="4642763"/>
            <a:ext cx="5379720" cy="43984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83829"/>
            <a:ext cx="2914015" cy="488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 dirty="0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09079" y="9283829"/>
            <a:ext cx="2914015" cy="488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A394A57-BC80-42F0-A086-B0C86559804B}" type="slidenum">
              <a:rPr lang="en-US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32148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4D37F71-76AA-40A6-81DF-E577998F6DED}" type="slidenum">
              <a:rPr lang="en-US"/>
              <a:pPr/>
              <a:t>1</a:t>
            </a:fld>
            <a:endParaRPr lang="en-US" dirty="0"/>
          </a:p>
        </p:txBody>
      </p:sp>
      <p:sp>
        <p:nvSpPr>
          <p:cNvPr id="4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75878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BDFA8-0016-485A-BB91-0C9D41813587}" type="datetime1">
              <a:rPr lang="en-US" smtClean="0"/>
              <a:pPr/>
              <a:t>5/15/2018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86AF3-D1CE-48B7-8603-45528CC2DF6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935333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9F08B-22FE-4D93-94E0-ED8EA909500C}" type="datetime1">
              <a:rPr lang="en-US" smtClean="0"/>
              <a:pPr/>
              <a:t>5/15/2018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32590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A66F-1511-46AE-B2F5-B30731A558E2}" type="datetime1">
              <a:rPr lang="en-US" smtClean="0"/>
              <a:pPr/>
              <a:t>5/15/2018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BB0A7-0F32-4970-A7C6-4912B2CE64B1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20891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6"/>
            <a:ext cx="3703320" cy="402335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2EA0C-3163-4739-AEEE-E947C91D4B5E}" type="datetime1">
              <a:rPr lang="en-US" smtClean="0"/>
              <a:pPr/>
              <a:t>5/15/2018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B5CAED-0E1A-44E1-BCFF-8AF6A764EFB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6977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2867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2867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206E0-C874-4B52-BABA-1D7FBF6C3ADA}" type="datetime1">
              <a:rPr lang="en-US" smtClean="0"/>
              <a:pPr/>
              <a:t>5/15/2018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D6587-7F73-40C0-9927-BD8DAF0A698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29887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CE0B7-12B8-4B30-AD0E-CDE430F765E7}" type="datetime1">
              <a:rPr lang="en-US" smtClean="0"/>
              <a:pPr/>
              <a:t>5/15/2018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15AA8-ADF8-4472-AB1C-F2A98167A13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280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E0AD1-C655-4953-BC3A-B6BB66AF7172}" type="datetime1">
              <a:rPr lang="en-US" smtClean="0"/>
              <a:pPr/>
              <a:t>5/15/2018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C1EDB-5FA1-4F30-B863-CD2CC6231E9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38114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0237" y="731520"/>
            <a:ext cx="5009393" cy="52578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fld id="{04D62470-9FDB-48EB-9347-12F1F3A35477}" type="datetime1">
              <a:rPr lang="en-US" smtClean="0"/>
              <a:pPr/>
              <a:t>5/15/2018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48589AF-CE56-4819-B0EF-BC211976F4B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5271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9520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59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04CBD-BF71-45CA-A44B-82D3954DD48C}" type="datetime1">
              <a:rPr lang="en-US" smtClean="0"/>
              <a:pPr/>
              <a:t>5/15/2018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E5551-37C1-4AD3-82F1-947171DC845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77487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ECC3D-9DB0-46C1-B19E-9968738D086E}" type="datetime1">
              <a:rPr lang="en-US" smtClean="0"/>
              <a:pPr/>
              <a:t>5/15/2018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AD5EE-04F8-4A89-B681-23DF288F90B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29242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4779"/>
            <a:ext cx="1971675" cy="575742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4779"/>
            <a:ext cx="5800725" cy="5757420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FDF547-1132-4E22-81A3-D87909F630F8}" type="datetime1">
              <a:rPr lang="en-US" smtClean="0"/>
              <a:pPr/>
              <a:t>5/15/2018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C6E30-0AD5-4FAA-88FE-D379A06A26C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0790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B6ACF5D5-0678-45F2-908A-6357BD14B706}" type="datetime1">
              <a:rPr lang="en-US" smtClean="0"/>
              <a:pPr/>
              <a:t>5/15/2018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55704031-4FC0-4328-970C-0945B6D37B37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3194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_sNKIEzYM7M" TargetMode="External"/><Relationship Id="rId2" Type="http://schemas.openxmlformats.org/officeDocument/2006/relationships/hyperlink" Target="https://www.youtube.com/watch?v=bIRUaLcvPe8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4RvS-tWjVQs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1772816"/>
            <a:ext cx="7772400" cy="2376264"/>
          </a:xfrm>
        </p:spPr>
        <p:txBody>
          <a:bodyPr/>
          <a:lstStyle/>
          <a:p>
            <a:r>
              <a:rPr lang="en-GB" sz="3200" b="1" dirty="0" smtClean="0"/>
              <a:t>BMSK4004 Problem Solving and Decision Making:</a:t>
            </a:r>
            <a:br>
              <a:rPr lang="en-GB" sz="3200" b="1" dirty="0" smtClean="0"/>
            </a:br>
            <a:r>
              <a:rPr lang="en-GB" sz="3200" b="1" dirty="0" smtClean="0"/>
              <a:t/>
            </a:r>
            <a:br>
              <a:rPr lang="en-GB" sz="3200" b="1" dirty="0" smtClean="0"/>
            </a:br>
            <a:r>
              <a:rPr lang="en-GB" sz="3200" b="1" dirty="0" smtClean="0"/>
              <a:t>Stakeholder </a:t>
            </a:r>
            <a:r>
              <a:rPr lang="en-GB" sz="3200" b="1" dirty="0" smtClean="0"/>
              <a:t>Theory</a:t>
            </a:r>
            <a:endParaRPr lang="en-US" b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069D2-4A60-4EE1-942C-FD4D2E1507B9}" type="slidenum">
              <a:rPr lang="en-US"/>
              <a:pPr/>
              <a:t>1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2492896"/>
            <a:ext cx="8856984" cy="3633267"/>
          </a:xfrm>
        </p:spPr>
        <p:txBody>
          <a:bodyPr/>
          <a:lstStyle/>
          <a:p>
            <a:pPr lvl="1"/>
            <a:r>
              <a:rPr lang="en-US" sz="2200" dirty="0" smtClean="0"/>
              <a:t>explain </a:t>
            </a:r>
            <a:r>
              <a:rPr lang="en-US" sz="2200" dirty="0" smtClean="0"/>
              <a:t>the traditional view of the </a:t>
            </a:r>
            <a:r>
              <a:rPr lang="en-US" sz="2200" dirty="0" err="1" smtClean="0"/>
              <a:t>organisation</a:t>
            </a:r>
            <a:r>
              <a:rPr lang="en-US" sz="2200" dirty="0" smtClean="0"/>
              <a:t> i.e. </a:t>
            </a:r>
            <a:r>
              <a:rPr lang="en-US" sz="2200" u="sng" dirty="0" smtClean="0"/>
              <a:t>profit</a:t>
            </a:r>
            <a:r>
              <a:rPr lang="en-US" sz="2200" dirty="0" smtClean="0"/>
              <a:t> </a:t>
            </a:r>
            <a:r>
              <a:rPr lang="en-US" sz="2200" u="sng" dirty="0" err="1" smtClean="0"/>
              <a:t>maximisation</a:t>
            </a:r>
            <a:r>
              <a:rPr lang="en-US" sz="2200" dirty="0" smtClean="0"/>
              <a:t>;</a:t>
            </a:r>
            <a:endParaRPr lang="en-US" sz="2400" dirty="0" smtClean="0"/>
          </a:p>
          <a:p>
            <a:pPr lvl="1"/>
            <a:r>
              <a:rPr lang="en-US" sz="2200" dirty="0" smtClean="0"/>
              <a:t>explain </a:t>
            </a:r>
            <a:r>
              <a:rPr lang="en-US" sz="2200" dirty="0" smtClean="0"/>
              <a:t>an alternative view of the </a:t>
            </a:r>
            <a:r>
              <a:rPr lang="en-US" sz="2200" dirty="0" err="1" smtClean="0"/>
              <a:t>organisation</a:t>
            </a:r>
            <a:r>
              <a:rPr lang="en-US" sz="2200" dirty="0" smtClean="0"/>
              <a:t> i.e. </a:t>
            </a:r>
            <a:r>
              <a:rPr lang="en-US" sz="2200" u="sng" dirty="0" smtClean="0"/>
              <a:t>stakeholder</a:t>
            </a:r>
            <a:r>
              <a:rPr lang="en-US" sz="2200" dirty="0" smtClean="0"/>
              <a:t> </a:t>
            </a:r>
            <a:r>
              <a:rPr lang="en-US" sz="2200" u="sng" dirty="0" smtClean="0"/>
              <a:t>theory</a:t>
            </a:r>
            <a:r>
              <a:rPr lang="en-US" sz="2200" dirty="0" smtClean="0"/>
              <a:t>;</a:t>
            </a:r>
          </a:p>
          <a:p>
            <a:pPr lvl="1"/>
            <a:r>
              <a:rPr lang="en-US" sz="2200" dirty="0" smtClean="0"/>
              <a:t>apply stakeholder theory to the NHS;</a:t>
            </a:r>
            <a:endParaRPr lang="en-GB" sz="2200" dirty="0"/>
          </a:p>
          <a:p>
            <a:pPr lvl="1"/>
            <a:r>
              <a:rPr lang="en-GB" sz="2200" dirty="0" smtClean="0"/>
              <a:t>incorporate this information to your paragraph describing the nature and scope of this particular problem.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2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Traditional 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Adam Smith’s </a:t>
            </a:r>
            <a:r>
              <a:rPr lang="en-GB" sz="2800" i="1" dirty="0"/>
              <a:t>The Wealth of Nations</a:t>
            </a:r>
            <a:r>
              <a:rPr lang="en-GB" sz="2800" dirty="0"/>
              <a:t> (1776) provided the basis for capitalism by focusing on specialisation and factors of production</a:t>
            </a:r>
            <a:r>
              <a:rPr lang="en-GB" sz="2800" dirty="0" smtClean="0"/>
              <a:t>.</a:t>
            </a:r>
          </a:p>
          <a:p>
            <a:pPr>
              <a:buNone/>
            </a:pPr>
            <a:endParaRPr lang="en-GB" sz="1400" dirty="0"/>
          </a:p>
          <a:p>
            <a:r>
              <a:rPr lang="en-GB" sz="2800" dirty="0" smtClean="0"/>
              <a:t>The general assumption is that organisations seek to maximise profit for their shareholders.</a:t>
            </a:r>
          </a:p>
          <a:p>
            <a:pPr>
              <a:buNone/>
            </a:pPr>
            <a:endParaRPr lang="en-GB" sz="1400" dirty="0" smtClean="0"/>
          </a:p>
          <a:p>
            <a:r>
              <a:rPr lang="en-GB" sz="2800" dirty="0" smtClean="0"/>
              <a:t>Milton Friedman (1970) declared that the sole purpose of businesses is do so.</a:t>
            </a:r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3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Alternative 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The alternative theory is that organisations seek to serve the interests of all its stakeholders. </a:t>
            </a:r>
          </a:p>
          <a:p>
            <a:pPr>
              <a:buNone/>
            </a:pPr>
            <a:endParaRPr lang="en-GB" sz="1400" dirty="0" smtClean="0"/>
          </a:p>
          <a:p>
            <a:r>
              <a:rPr lang="en-GB" sz="2800" dirty="0" smtClean="0"/>
              <a:t>Freeman (1984) defined stakeholders as being individuals or groups that affect or are affected by the achievement of an organisation’s objectives. </a:t>
            </a:r>
          </a:p>
          <a:p>
            <a:endParaRPr lang="en-GB" sz="1400" dirty="0" smtClean="0"/>
          </a:p>
          <a:p>
            <a:r>
              <a:rPr lang="en-GB" sz="2400" dirty="0" smtClean="0">
                <a:hlinkClick r:id="rId2"/>
              </a:rPr>
              <a:t>https://</a:t>
            </a:r>
            <a:r>
              <a:rPr lang="en-GB" sz="2400" dirty="0" smtClean="0">
                <a:hlinkClick r:id="rId2"/>
              </a:rPr>
              <a:t>www.youtube.com/watch?v=bIRUaLcvPe8</a:t>
            </a:r>
            <a:endParaRPr lang="en-GB" sz="2400" dirty="0" smtClean="0"/>
          </a:p>
          <a:p>
            <a:r>
              <a:rPr lang="en-GB" sz="2400" dirty="0" smtClean="0">
                <a:hlinkClick r:id="rId3"/>
              </a:rPr>
              <a:t>https</a:t>
            </a:r>
            <a:r>
              <a:rPr lang="en-GB" sz="2400" dirty="0" smtClean="0">
                <a:hlinkClick r:id="rId3"/>
              </a:rPr>
              <a:t>://www.youtube.com/watch?v=_</a:t>
            </a:r>
            <a:r>
              <a:rPr lang="en-GB" sz="2400" dirty="0" smtClean="0">
                <a:hlinkClick r:id="rId3"/>
              </a:rPr>
              <a:t>sNKIEzYM7M</a:t>
            </a:r>
            <a:endParaRPr lang="en-GB" sz="2400" dirty="0" smtClean="0"/>
          </a:p>
          <a:p>
            <a:endParaRPr lang="en-GB" sz="2400" dirty="0" smtClean="0"/>
          </a:p>
          <a:p>
            <a:pPr>
              <a:buNone/>
            </a:pPr>
            <a:endParaRPr lang="en-GB" sz="14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0150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Alternative View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sz="2800" dirty="0" smtClean="0"/>
              <a:t>Stakeholders can be divided into 3 categories:</a:t>
            </a:r>
          </a:p>
          <a:p>
            <a:pPr>
              <a:buNone/>
            </a:pPr>
            <a:endParaRPr lang="cy-GB" sz="2800" dirty="0" smtClean="0"/>
          </a:p>
          <a:p>
            <a:r>
              <a:rPr lang="cy-GB" sz="2800" dirty="0" smtClean="0"/>
              <a:t>internal e.g. employees;</a:t>
            </a:r>
          </a:p>
          <a:p>
            <a:r>
              <a:rPr lang="cy-GB" sz="2800" dirty="0" smtClean="0"/>
              <a:t>external e.g. community ;</a:t>
            </a:r>
          </a:p>
          <a:p>
            <a:r>
              <a:rPr lang="cy-GB" sz="2800" dirty="0" smtClean="0"/>
              <a:t>connected e.g. suppliers.</a:t>
            </a:r>
            <a:endParaRPr lang="cy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5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C1EDB-5FA1-4F30-B863-CD2CC6231E9D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46461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Alternative View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err="1" smtClean="0"/>
              <a:t>Mendelow</a:t>
            </a:r>
            <a:r>
              <a:rPr lang="en-GB" sz="2800" dirty="0" smtClean="0"/>
              <a:t>(1991) proposed a model that ranks stakeholders according to power and interest.</a:t>
            </a:r>
          </a:p>
          <a:p>
            <a:pPr>
              <a:buNone/>
            </a:pPr>
            <a:endParaRPr lang="en-GB" sz="1400" dirty="0" smtClean="0"/>
          </a:p>
          <a:p>
            <a:r>
              <a:rPr lang="en-GB" sz="2400" dirty="0" smtClean="0">
                <a:hlinkClick r:id="rId2"/>
              </a:rPr>
              <a:t>https://</a:t>
            </a:r>
            <a:r>
              <a:rPr lang="en-GB" sz="2400" dirty="0" smtClean="0">
                <a:hlinkClick r:id="rId2"/>
              </a:rPr>
              <a:t>www.youtube.com/watch?v=4RvS-tWjVQs</a:t>
            </a:r>
            <a:endParaRPr lang="en-GB" sz="2400" dirty="0" smtClean="0"/>
          </a:p>
          <a:p>
            <a:endParaRPr lang="en-GB" sz="2400" dirty="0" smtClean="0"/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7</a:t>
            </a:fld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Alternative 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tabLst>
                <a:tab pos="355600" algn="l"/>
              </a:tabLst>
            </a:pPr>
            <a:r>
              <a:rPr lang="en-GB" dirty="0" smtClean="0"/>
              <a:t>	</a:t>
            </a:r>
            <a:r>
              <a:rPr lang="en-GB" sz="2800" dirty="0" smtClean="0"/>
              <a:t>Stakeholders fall into 4 categories:</a:t>
            </a:r>
          </a:p>
          <a:p>
            <a:r>
              <a:rPr lang="en-GB" sz="2800" u="sng" dirty="0" smtClean="0"/>
              <a:t>minimal effort</a:t>
            </a:r>
            <a:r>
              <a:rPr lang="en-GB" sz="2800" dirty="0" smtClean="0"/>
              <a:t> - where both interest and power is low;</a:t>
            </a:r>
          </a:p>
          <a:p>
            <a:r>
              <a:rPr lang="en-GB" sz="2800" u="sng" dirty="0" smtClean="0"/>
              <a:t>keep informed</a:t>
            </a:r>
            <a:r>
              <a:rPr lang="en-GB" sz="2800" dirty="0" smtClean="0"/>
              <a:t> - where interest is high but power is low;</a:t>
            </a:r>
          </a:p>
          <a:p>
            <a:r>
              <a:rPr lang="en-GB" sz="2800" u="sng" dirty="0" smtClean="0"/>
              <a:t>key players</a:t>
            </a:r>
            <a:r>
              <a:rPr lang="en-GB" sz="2800" dirty="0" smtClean="0"/>
              <a:t> - where both interest and power is high;</a:t>
            </a:r>
          </a:p>
          <a:p>
            <a:r>
              <a:rPr lang="en-GB" sz="2800" u="sng" dirty="0" smtClean="0"/>
              <a:t>keep satisfied</a:t>
            </a:r>
            <a:r>
              <a:rPr lang="en-GB" sz="2800" dirty="0" smtClean="0"/>
              <a:t> - interest is low but power is high.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2674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Alternative </a:t>
            </a:r>
            <a:r>
              <a:rPr lang="en-GB" dirty="0" smtClean="0"/>
              <a:t>View</a:t>
            </a:r>
            <a:r>
              <a:rPr lang="en-GB" dirty="0"/>
              <a:t/>
            </a:r>
            <a:br>
              <a:rPr lang="en-GB" dirty="0"/>
            </a:br>
            <a:r>
              <a:rPr lang="en-GB" sz="1800" dirty="0" smtClean="0"/>
              <a:t>(adapted, </a:t>
            </a:r>
            <a:r>
              <a:rPr lang="en-GB" sz="1800" dirty="0" err="1" smtClean="0"/>
              <a:t>Mendelow</a:t>
            </a:r>
            <a:r>
              <a:rPr lang="en-GB" sz="1800" dirty="0" smtClean="0"/>
              <a:t> (1991))</a:t>
            </a:r>
            <a:endParaRPr lang="en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3357563" y="1571625"/>
            <a:ext cx="321468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pPr algn="ctr"/>
            <a:r>
              <a:rPr lang="en-GB" sz="1800" dirty="0">
                <a:latin typeface="Arial" pitchFamily="34" charset="0"/>
                <a:cs typeface="Arial" pitchFamily="34" charset="0"/>
              </a:rPr>
              <a:t>Level of Interest</a:t>
            </a: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928688" y="3714750"/>
            <a:ext cx="150018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r>
              <a:rPr lang="en-GB" sz="1800" dirty="0">
                <a:latin typeface="Arial" pitchFamily="34" charset="0"/>
                <a:cs typeface="Arial" pitchFamily="34" charset="0"/>
              </a:rPr>
              <a:t>Power</a:t>
            </a: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3143250" y="2143125"/>
            <a:ext cx="1214438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pPr algn="ctr"/>
            <a:r>
              <a:rPr lang="en-GB" dirty="0">
                <a:latin typeface="Arial" pitchFamily="34" charset="0"/>
                <a:cs typeface="Arial" pitchFamily="34" charset="0"/>
              </a:rPr>
              <a:t>Low</a:t>
            </a: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1571625" y="3071813"/>
            <a:ext cx="1214438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pPr algn="ctr"/>
            <a:r>
              <a:rPr lang="en-GB" dirty="0">
                <a:latin typeface="Arial" pitchFamily="34" charset="0"/>
                <a:cs typeface="Arial" pitchFamily="34" charset="0"/>
              </a:rPr>
              <a:t>Low</a:t>
            </a: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5214938" y="2143125"/>
            <a:ext cx="1285875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pPr algn="ctr"/>
            <a:r>
              <a:rPr lang="en-GB" dirty="0">
                <a:latin typeface="Arial" pitchFamily="34" charset="0"/>
                <a:cs typeface="Arial" pitchFamily="34" charset="0"/>
              </a:rPr>
              <a:t>High</a:t>
            </a: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1500188" y="4286250"/>
            <a:ext cx="1285875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pPr algn="ctr"/>
            <a:r>
              <a:rPr lang="en-GB" dirty="0">
                <a:latin typeface="Arial" pitchFamily="34" charset="0"/>
                <a:cs typeface="Arial" pitchFamily="34" charset="0"/>
              </a:rPr>
              <a:t>High</a:t>
            </a: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2857500" y="2714625"/>
            <a:ext cx="2071688" cy="1231106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r>
              <a:rPr lang="en-GB" dirty="0">
                <a:latin typeface="Arial" pitchFamily="34" charset="0"/>
                <a:cs typeface="Arial" pitchFamily="34" charset="0"/>
              </a:rPr>
              <a:t>A</a:t>
            </a:r>
          </a:p>
          <a:p>
            <a:r>
              <a:rPr lang="en-GB" dirty="0">
                <a:latin typeface="Arial" pitchFamily="34" charset="0"/>
                <a:cs typeface="Arial" pitchFamily="34" charset="0"/>
              </a:rPr>
              <a:t>Minimal Effort</a:t>
            </a:r>
          </a:p>
          <a:p>
            <a:endParaRPr lang="en-GB" b="1" dirty="0"/>
          </a:p>
          <a:p>
            <a:endParaRPr lang="en-GB" sz="3200" dirty="0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4929188" y="2714625"/>
            <a:ext cx="2000250" cy="1231106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/>
          <a:p>
            <a:pPr eaLnBrk="1" hangingPunct="1"/>
            <a:r>
              <a:rPr lang="en-GB" dirty="0">
                <a:solidFill>
                  <a:srgbClr val="000000"/>
                </a:solidFill>
              </a:rPr>
              <a:t>B</a:t>
            </a:r>
          </a:p>
          <a:p>
            <a:pPr eaLnBrk="1" hangingPunct="1"/>
            <a:r>
              <a:rPr lang="en-GB" dirty="0">
                <a:solidFill>
                  <a:srgbClr val="000000"/>
                </a:solidFill>
              </a:rPr>
              <a:t>Keep Informed</a:t>
            </a:r>
          </a:p>
          <a:p>
            <a:pPr eaLnBrk="1" hangingPunct="1"/>
            <a:endParaRPr lang="en-GB" sz="3200" b="1" dirty="0">
              <a:solidFill>
                <a:srgbClr val="000000"/>
              </a:solidFill>
            </a:endParaRPr>
          </a:p>
          <a:p>
            <a:pPr eaLnBrk="1" hangingPunct="1"/>
            <a:endParaRPr lang="en-GB" b="1" dirty="0">
              <a:solidFill>
                <a:srgbClr val="000000"/>
              </a:solidFill>
            </a:endParaRP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4929188" y="3929063"/>
            <a:ext cx="2000250" cy="1169551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/>
          <a:p>
            <a:pPr eaLnBrk="1" hangingPunct="1"/>
            <a:r>
              <a:rPr lang="en-GB" dirty="0" smtClean="0">
                <a:solidFill>
                  <a:srgbClr val="000000"/>
                </a:solidFill>
              </a:rPr>
              <a:t>D</a:t>
            </a:r>
            <a:endParaRPr lang="en-GB" dirty="0">
              <a:solidFill>
                <a:srgbClr val="000000"/>
              </a:solidFill>
            </a:endParaRPr>
          </a:p>
          <a:p>
            <a:pPr eaLnBrk="1" hangingPunct="1"/>
            <a:r>
              <a:rPr lang="en-GB" dirty="0">
                <a:solidFill>
                  <a:srgbClr val="000000"/>
                </a:solidFill>
              </a:rPr>
              <a:t>Key </a:t>
            </a:r>
            <a:r>
              <a:rPr lang="en-GB" dirty="0" smtClean="0">
                <a:solidFill>
                  <a:srgbClr val="000000"/>
                </a:solidFill>
              </a:rPr>
              <a:t>Players</a:t>
            </a:r>
          </a:p>
          <a:p>
            <a:pPr eaLnBrk="1" hangingPunct="1"/>
            <a:endParaRPr lang="en-GB" dirty="0">
              <a:solidFill>
                <a:srgbClr val="000000"/>
              </a:solidFill>
            </a:endParaRPr>
          </a:p>
          <a:p>
            <a:pPr eaLnBrk="1" hangingPunct="1"/>
            <a:endParaRPr lang="en-GB" dirty="0">
              <a:solidFill>
                <a:srgbClr val="000000"/>
              </a:solidFill>
            </a:endParaRPr>
          </a:p>
          <a:p>
            <a:pPr eaLnBrk="1" hangingPunct="1"/>
            <a:endParaRPr lang="en-GB" dirty="0">
              <a:solidFill>
                <a:srgbClr val="000000"/>
              </a:solidFill>
            </a:endParaRPr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2857500" y="3929063"/>
            <a:ext cx="2071688" cy="1169551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/>
          <a:p>
            <a:pPr eaLnBrk="1" hangingPunct="1"/>
            <a:r>
              <a:rPr lang="en-GB" dirty="0">
                <a:solidFill>
                  <a:srgbClr val="000000"/>
                </a:solidFill>
              </a:rPr>
              <a:t>C</a:t>
            </a:r>
          </a:p>
          <a:p>
            <a:pPr eaLnBrk="1" hangingPunct="1"/>
            <a:r>
              <a:rPr lang="en-GB" dirty="0">
                <a:solidFill>
                  <a:srgbClr val="000000"/>
                </a:solidFill>
              </a:rPr>
              <a:t>Keep </a:t>
            </a:r>
            <a:r>
              <a:rPr lang="en-GB" dirty="0" smtClean="0">
                <a:solidFill>
                  <a:srgbClr val="000000"/>
                </a:solidFill>
              </a:rPr>
              <a:t>Satisfied</a:t>
            </a:r>
          </a:p>
          <a:p>
            <a:pPr eaLnBrk="1" hangingPunct="1"/>
            <a:endParaRPr lang="en-GB" dirty="0">
              <a:solidFill>
                <a:srgbClr val="000000"/>
              </a:solidFill>
            </a:endParaRPr>
          </a:p>
          <a:p>
            <a:pPr eaLnBrk="1" hangingPunct="1"/>
            <a:endParaRPr lang="en-GB" b="1" dirty="0">
              <a:solidFill>
                <a:srgbClr val="000000"/>
              </a:solidFill>
            </a:endParaRPr>
          </a:p>
          <a:p>
            <a:pPr eaLnBrk="1" hangingPunct="1"/>
            <a:endParaRPr lang="en-GB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2043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0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Classwork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Apply </a:t>
            </a:r>
            <a:r>
              <a:rPr lang="en-GB" dirty="0" err="1" smtClean="0"/>
              <a:t>Mendelow’s</a:t>
            </a:r>
            <a:r>
              <a:rPr lang="en-GB" dirty="0" smtClean="0"/>
              <a:t> matrix to the NHS.  More specifically, on the grid identify groups of people within </a:t>
            </a:r>
            <a:r>
              <a:rPr lang="en-GB" smtClean="0"/>
              <a:t>each category.</a:t>
            </a:r>
            <a:endParaRPr lang="en-GB" dirty="0" smtClean="0"/>
          </a:p>
          <a:p>
            <a:endParaRPr lang="en-GB" dirty="0" smtClean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>
              <a:buNone/>
            </a:pPr>
            <a:endParaRPr lang="en-GB" sz="2000" dirty="0" smtClean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10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2936</TotalTime>
  <Words>262</Words>
  <Application>Microsoft Office PowerPoint</Application>
  <PresentationFormat>On-screen Show (4:3)</PresentationFormat>
  <Paragraphs>70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Garamond</vt:lpstr>
      <vt:lpstr>Wingdings</vt:lpstr>
      <vt:lpstr>Retrospect</vt:lpstr>
      <vt:lpstr>BMSK4004 Problem Solving and Decision Making:  Stakeholder Theory</vt:lpstr>
      <vt:lpstr>Objectives:</vt:lpstr>
      <vt:lpstr>Traditional View</vt:lpstr>
      <vt:lpstr>Alternative View</vt:lpstr>
      <vt:lpstr>Alternative View</vt:lpstr>
      <vt:lpstr>PowerPoint Presentation</vt:lpstr>
      <vt:lpstr>Alternative View</vt:lpstr>
      <vt:lpstr>Alternative View</vt:lpstr>
      <vt:lpstr>Alternative View (adapted, Mendelow (1991))</vt:lpstr>
      <vt:lpstr>Classwork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Sian Harris</dc:creator>
  <cp:lastModifiedBy>UWTSD</cp:lastModifiedBy>
  <cp:revision>203</cp:revision>
  <cp:lastPrinted>2012-02-21T18:08:33Z</cp:lastPrinted>
  <dcterms:created xsi:type="dcterms:W3CDTF">2011-09-12T14:47:30Z</dcterms:created>
  <dcterms:modified xsi:type="dcterms:W3CDTF">2018-05-15T08:12:11Z</dcterms:modified>
</cp:coreProperties>
</file>