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32" d="100"/>
          <a:sy n="32" d="100"/>
        </p:scale>
        <p:origin x="17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1B5B29-8AE2-42EB-914B-60AD12A86102}" type="datetimeFigureOut">
              <a:rPr lang="en-US" smtClean="0"/>
              <a:t>11/13/2023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DCC20-499E-4EFF-861A-FEA0B23B0003}" type="slidenum">
              <a:rPr lang="en-US" smtClean="0"/>
              <a:t>‹#›</a:t>
            </a:fld>
            <a:endParaRPr lang="en-US"/>
          </a:p>
        </p:txBody>
      </p:sp>
    </p:spTree>
    <p:extLst>
      <p:ext uri="{BB962C8B-B14F-4D97-AF65-F5344CB8AC3E}">
        <p14:creationId xmlns:p14="http://schemas.microsoft.com/office/powerpoint/2010/main" val="3256388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Arial" panose="020B0604020202020204" pitchFamily="34" charset="0"/>
                <a:cs typeface="Arial" panose="020B0604020202020204" pitchFamily="34" charset="0"/>
              </a:rPr>
              <a:t>Within the hotel industry, cleaning has a direct impact on how satisfied guests are with their whole stay. The spotless accommodations, emphasized by glowing evaluations from past visitors, further enhance the establishment's reputation. In addition to improving the guest's impression, a tidy and friendly setting upholds the brand's legitimacy (Clarke, 2020). Beyond appearances, housekeeping has a significant influence on staff morale by encouraging a sense of pride and achievement among teammates. Positive corporate image and visitor satisfaction are closely linked to the commitment to high housekeeping standards, as demonstrated by brand reputation measures.</a:t>
            </a:r>
            <a:br>
              <a:rPr lang="en-US" sz="1800" dirty="0">
                <a:effectLst/>
                <a:latin typeface="Times New Roman" panose="02020603050405020304" pitchFamily="18" charset="0"/>
                <a:ea typeface="Arial" panose="020B0604020202020204" pitchFamily="34" charset="0"/>
                <a:cs typeface="Arial" panose="020B0604020202020204" pitchFamily="34" charset="0"/>
              </a:rPr>
            </a:b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E5DCC20-499E-4EFF-861A-FEA0B23B0003}" type="slidenum">
              <a:rPr lang="en-US" smtClean="0"/>
              <a:t>3</a:t>
            </a:fld>
            <a:endParaRPr lang="en-US"/>
          </a:p>
        </p:txBody>
      </p:sp>
    </p:spTree>
    <p:extLst>
      <p:ext uri="{BB962C8B-B14F-4D97-AF65-F5344CB8AC3E}">
        <p14:creationId xmlns:p14="http://schemas.microsoft.com/office/powerpoint/2010/main" val="2525143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We are pleased to provide our updated cleaning checklist. This essential instrument includes a thorough rundown of all the important elements intended to improve housekeeping effectiveness. The checklist, which aims to raise standards, emphasizes the need of exacting attention to detail and steadfast consistency. Every element is accurately chosen to provide a comprehensive and uniform method of cleaning rooms, in line with Premier Inn's dedication to quality (</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timesproperty</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2022). The complexities of the checklist will be discussed as we get further into it, highlighting how important it is to upholding a continuously high quality of cleanliness and visitor pleasure.</a:t>
            </a:r>
            <a:endParaRPr lang="en-US" dirty="0"/>
          </a:p>
        </p:txBody>
      </p:sp>
      <p:sp>
        <p:nvSpPr>
          <p:cNvPr id="4" name="Slide Number Placeholder 3"/>
          <p:cNvSpPr>
            <a:spLocks noGrp="1"/>
          </p:cNvSpPr>
          <p:nvPr>
            <p:ph type="sldNum" sz="quarter" idx="5"/>
          </p:nvPr>
        </p:nvSpPr>
        <p:spPr/>
        <p:txBody>
          <a:bodyPr/>
          <a:lstStyle/>
          <a:p>
            <a:fld id="{DE5DCC20-499E-4EFF-861A-FEA0B23B0003}" type="slidenum">
              <a:rPr lang="en-US" smtClean="0"/>
              <a:t>4</a:t>
            </a:fld>
            <a:endParaRPr lang="en-US"/>
          </a:p>
        </p:txBody>
      </p:sp>
    </p:spTree>
    <p:extLst>
      <p:ext uri="{BB962C8B-B14F-4D97-AF65-F5344CB8AC3E}">
        <p14:creationId xmlns:p14="http://schemas.microsoft.com/office/powerpoint/2010/main" val="2600727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Promoting employee involvement in the housekeeping industry is essential to opening a series of beneficial doors. Our team may anticipate improved productivity, a stronger feeling of purpose, and elevated work satisfaction by putting an employee engagement model into practice. Crucial elements include fostering open communication, acknowledging accomplishments, and offering chances for professional development </a:t>
            </a:r>
            <a:r>
              <a:rPr lang="en-US" sz="1800" dirty="0">
                <a:effectLst/>
                <a:latin typeface="Times New Roman" panose="02020603050405020304" pitchFamily="18" charset="0"/>
                <a:ea typeface="Arial" panose="020B0604020202020204" pitchFamily="34" charset="0"/>
                <a:cs typeface="Arial" panose="020B0604020202020204" pitchFamily="34" charset="0"/>
              </a:rPr>
              <a:t>(</a:t>
            </a:r>
            <a:r>
              <a:rPr lang="en-US" sz="1800" dirty="0" err="1">
                <a:effectLst/>
                <a:latin typeface="Times New Roman" panose="02020603050405020304" pitchFamily="18" charset="0"/>
                <a:ea typeface="Arial" panose="020B0604020202020204" pitchFamily="34" charset="0"/>
                <a:cs typeface="Arial" panose="020B0604020202020204" pitchFamily="34" charset="0"/>
              </a:rPr>
              <a:t>Lacalle</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r>
              <a:rPr lang="en-GB" sz="1800" dirty="0">
                <a:effectLst/>
                <a:latin typeface="Times New Roman" panose="02020603050405020304" pitchFamily="18" charset="0"/>
                <a:ea typeface="Arial" panose="020B0604020202020204" pitchFamily="34" charset="0"/>
                <a:cs typeface="Arial" panose="020B0604020202020204" pitchFamily="34" charset="0"/>
              </a:rPr>
              <a:t>. This model acts as a catalyst for building a cohesive, capable, and committed housekeeping team in addition to providing a foundation for motivating. We create a happy work atmosphere via engagement, which eventually translates into increased visitor pleasure and brand success.</a:t>
            </a:r>
            <a:br>
              <a:rPr lang="en-GB" sz="1800" dirty="0">
                <a:effectLst/>
                <a:latin typeface="Times New Roman" panose="02020603050405020304" pitchFamily="18" charset="0"/>
                <a:ea typeface="Arial" panose="020B0604020202020204" pitchFamily="34" charset="0"/>
                <a:cs typeface="Arial" panose="020B0604020202020204" pitchFamily="34" charset="0"/>
              </a:rPr>
            </a:b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E5DCC20-499E-4EFF-861A-FEA0B23B0003}" type="slidenum">
              <a:rPr lang="en-US" smtClean="0"/>
              <a:t>5</a:t>
            </a:fld>
            <a:endParaRPr lang="en-US"/>
          </a:p>
        </p:txBody>
      </p:sp>
    </p:spTree>
    <p:extLst>
      <p:ext uri="{BB962C8B-B14F-4D97-AF65-F5344CB8AC3E}">
        <p14:creationId xmlns:p14="http://schemas.microsoft.com/office/powerpoint/2010/main" val="1112859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Prominent organisations such as JW Marriott and Hilton Hotels have achieved unprecedented success via the use of strong employee engagement practices. Discovering how these titans of the industry have cleverly used engagement campaigns to cultivate a culture of excellence in housekeeping will help the team members to understand how they can cultivate this culture as well. These case studies demonstrate how employee happiness is prioritised and how engaged teams lead to improved visitor experiences, increased operational efficiency, and a great organizational reputation </a:t>
            </a:r>
            <a:r>
              <a:rPr lang="en-US" sz="1800" dirty="0">
                <a:effectLst/>
                <a:latin typeface="Times New Roman" panose="02020603050405020304" pitchFamily="18" charset="0"/>
                <a:ea typeface="Arial" panose="020B0604020202020204" pitchFamily="34" charset="0"/>
                <a:cs typeface="Arial" panose="020B0604020202020204" pitchFamily="34" charset="0"/>
              </a:rPr>
              <a:t>(Schulz, 2021)</a:t>
            </a:r>
            <a:r>
              <a:rPr lang="en-GB" sz="1800" dirty="0">
                <a:effectLst/>
                <a:latin typeface="Times New Roman" panose="02020603050405020304" pitchFamily="18" charset="0"/>
                <a:ea typeface="Arial" panose="020B0604020202020204" pitchFamily="34" charset="0"/>
                <a:cs typeface="Arial" panose="020B0604020202020204" pitchFamily="34" charset="0"/>
              </a:rPr>
              <a:t>. The aforementioned pragmatic instances highlight the revolutionary influence of workforce involvement in accomplishing and maintaining optimal industry standards.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5DCC20-499E-4EFF-861A-FEA0B23B0003}" type="slidenum">
              <a:rPr lang="en-US" smtClean="0"/>
              <a:t>6</a:t>
            </a:fld>
            <a:endParaRPr lang="en-US"/>
          </a:p>
        </p:txBody>
      </p:sp>
    </p:spTree>
    <p:extLst>
      <p:ext uri="{BB962C8B-B14F-4D97-AF65-F5344CB8AC3E}">
        <p14:creationId xmlns:p14="http://schemas.microsoft.com/office/powerpoint/2010/main" val="4088367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We start with a thorough rundown of the elements of the new room cleaning checklist as the foundation for our training program. We ensure a thorough awareness of brand standards by delving into practical examples through interactive courses. Every training component emphasizes consistency and attention to detail while adhering to the intricate details of the checklist. Interactive seminars and visual aids improve understanding, enabling the staff to maintain Premier Inn's high standards of cleanliness </a:t>
            </a:r>
            <a:r>
              <a:rPr lang="en-US" sz="1800" dirty="0">
                <a:effectLst/>
                <a:latin typeface="Times New Roman" panose="02020603050405020304" pitchFamily="18" charset="0"/>
                <a:ea typeface="Arial" panose="020B0604020202020204" pitchFamily="34" charset="0"/>
                <a:cs typeface="Arial" panose="020B0604020202020204" pitchFamily="34" charset="0"/>
              </a:rPr>
              <a:t>(</a:t>
            </a:r>
            <a:r>
              <a:rPr lang="en-US" sz="1800" dirty="0" err="1">
                <a:effectLst/>
                <a:latin typeface="Times New Roman" panose="02020603050405020304" pitchFamily="18" charset="0"/>
                <a:ea typeface="Arial" panose="020B0604020202020204" pitchFamily="34" charset="0"/>
                <a:cs typeface="Arial" panose="020B0604020202020204" pitchFamily="34" charset="0"/>
              </a:rPr>
              <a:t>Taulli</a:t>
            </a:r>
            <a:r>
              <a:rPr lang="en-US" sz="1800" dirty="0">
                <a:effectLst/>
                <a:latin typeface="Times New Roman" panose="02020603050405020304" pitchFamily="18" charset="0"/>
                <a:ea typeface="Arial" panose="020B0604020202020204" pitchFamily="34" charset="0"/>
                <a:cs typeface="Arial" panose="020B0604020202020204" pitchFamily="34" charset="0"/>
              </a:rPr>
              <a:t>, 2018)</a:t>
            </a:r>
            <a:r>
              <a:rPr lang="en-GB" sz="1800" dirty="0">
                <a:effectLst/>
                <a:latin typeface="Times New Roman" panose="02020603050405020304" pitchFamily="18" charset="0"/>
                <a:ea typeface="Arial" panose="020B0604020202020204" pitchFamily="34" charset="0"/>
                <a:cs typeface="Arial" panose="020B0604020202020204" pitchFamily="34" charset="0"/>
              </a:rPr>
              <a:t>. Because of this strategic synergy, our training guarantees competence in upholding our brand's reputation for excellence by providing the team with fundamental skills and instilling a culture of continual development.</a:t>
            </a:r>
            <a:br>
              <a:rPr lang="en-GB" sz="1800" dirty="0">
                <a:effectLst/>
                <a:latin typeface="Times New Roman" panose="02020603050405020304" pitchFamily="18" charset="0"/>
                <a:ea typeface="Arial" panose="020B0604020202020204" pitchFamily="34" charset="0"/>
                <a:cs typeface="Arial" panose="020B0604020202020204" pitchFamily="34" charset="0"/>
              </a:rPr>
            </a:b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E5DCC20-499E-4EFF-861A-FEA0B23B0003}" type="slidenum">
              <a:rPr lang="en-US" smtClean="0"/>
              <a:t>7</a:t>
            </a:fld>
            <a:endParaRPr lang="en-US"/>
          </a:p>
        </p:txBody>
      </p:sp>
    </p:spTree>
    <p:extLst>
      <p:ext uri="{BB962C8B-B14F-4D97-AF65-F5344CB8AC3E}">
        <p14:creationId xmlns:p14="http://schemas.microsoft.com/office/powerpoint/2010/main" val="1598450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Our dedication to quality is consistent with Premier Inn's brand standards, which are essential to providing outstanding guest experiences. The checklist is painstakingly designed to meet and beyond these requirements, guaranteeing that every room reflects the excellence and hygiene that are associated with our brand. Training programs are designed to emphasize these standards and highlight how important they are to the happiness of guests </a:t>
            </a:r>
            <a:r>
              <a:rPr lang="en-US" sz="1800" dirty="0">
                <a:effectLst/>
                <a:latin typeface="Times New Roman" panose="02020603050405020304" pitchFamily="18" charset="0"/>
                <a:ea typeface="Arial" panose="020B0604020202020204" pitchFamily="34" charset="0"/>
                <a:cs typeface="Arial" panose="020B0604020202020204" pitchFamily="34" charset="0"/>
              </a:rPr>
              <a:t>(</a:t>
            </a:r>
            <a:r>
              <a:rPr lang="en-US" sz="1800" dirty="0" err="1">
                <a:effectLst/>
                <a:latin typeface="Times New Roman" panose="02020603050405020304" pitchFamily="18" charset="0"/>
                <a:ea typeface="Arial" panose="020B0604020202020204" pitchFamily="34" charset="0"/>
                <a:cs typeface="Arial" panose="020B0604020202020204" pitchFamily="34" charset="0"/>
              </a:rPr>
              <a:t>whitbread</a:t>
            </a:r>
            <a:r>
              <a:rPr lang="en-US" sz="1800" dirty="0">
                <a:effectLst/>
                <a:latin typeface="Times New Roman" panose="02020603050405020304" pitchFamily="18" charset="0"/>
                <a:ea typeface="Arial" panose="020B0604020202020204" pitchFamily="34" charset="0"/>
                <a:cs typeface="Arial" panose="020B0604020202020204" pitchFamily="34" charset="0"/>
              </a:rPr>
              <a:t>, 2023)</a:t>
            </a:r>
            <a:r>
              <a:rPr lang="en-GB" sz="1800" dirty="0">
                <a:effectLst/>
                <a:latin typeface="Times New Roman" panose="02020603050405020304" pitchFamily="18" charset="0"/>
                <a:ea typeface="Arial" panose="020B0604020202020204" pitchFamily="34" charset="0"/>
                <a:cs typeface="Arial" panose="020B0604020202020204" pitchFamily="34" charset="0"/>
              </a:rPr>
              <a:t>. By continuously meeting Premier Inn's brand standards, our housekeeping staff elevates from practitioners to brand ambassadors, greatly advancing our overall objective of offering unmatched service and securing our place as a pioneer in the hospitality sector.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E5DCC20-499E-4EFF-861A-FEA0B23B0003}" type="slidenum">
              <a:rPr lang="en-US" smtClean="0"/>
              <a:t>8</a:t>
            </a:fld>
            <a:endParaRPr lang="en-US"/>
          </a:p>
        </p:txBody>
      </p:sp>
    </p:spTree>
    <p:extLst>
      <p:ext uri="{BB962C8B-B14F-4D97-AF65-F5344CB8AC3E}">
        <p14:creationId xmlns:p14="http://schemas.microsoft.com/office/powerpoint/2010/main" val="510725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Our room cleaning checklist places a high priority on health and safety protocols as they are essential to our business. These protocols are carefully included in the training plan, guaranteeing that our staff is knowledgeable about upholding a safe and clean atmosphere. Everything from using cleaning products appropriately to disposing of garbage properly complies with industry rules and Premier Inn's strict requirements </a:t>
            </a:r>
            <a:r>
              <a:rPr lang="en-US" sz="1800" kern="0" dirty="0">
                <a:effectLst/>
                <a:latin typeface="Times New Roman" panose="02020603050405020304" pitchFamily="18" charset="0"/>
                <a:ea typeface="Arial" panose="020B0604020202020204" pitchFamily="34" charset="0"/>
                <a:cs typeface="Arial" panose="020B0604020202020204" pitchFamily="34" charset="0"/>
              </a:rPr>
              <a:t>(</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Trotto</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2015)</a:t>
            </a:r>
            <a:r>
              <a:rPr lang="en-GB" sz="1800" kern="0" dirty="0">
                <a:effectLst/>
                <a:latin typeface="Times New Roman" panose="02020603050405020304" pitchFamily="18" charset="0"/>
                <a:ea typeface="Arial" panose="020B0604020202020204" pitchFamily="34" charset="0"/>
                <a:cs typeface="Arial" panose="020B0604020202020204" pitchFamily="34" charset="0"/>
              </a:rPr>
              <a:t>. By placing a high priority on health and safety, our staff protects not only the visitors' well-being but also our brand's credibility. Every cleaning procedure reflects this commitment, which strengthens our resolve to make a safe and inviting environment for everyone.</a:t>
            </a:r>
            <a:endParaRPr lang="en-US" dirty="0"/>
          </a:p>
        </p:txBody>
      </p:sp>
      <p:sp>
        <p:nvSpPr>
          <p:cNvPr id="4" name="Slide Number Placeholder 3"/>
          <p:cNvSpPr>
            <a:spLocks noGrp="1"/>
          </p:cNvSpPr>
          <p:nvPr>
            <p:ph type="sldNum" sz="quarter" idx="5"/>
          </p:nvPr>
        </p:nvSpPr>
        <p:spPr/>
        <p:txBody>
          <a:bodyPr/>
          <a:lstStyle/>
          <a:p>
            <a:fld id="{DE5DCC20-499E-4EFF-861A-FEA0B23B0003}" type="slidenum">
              <a:rPr lang="en-US" smtClean="0"/>
              <a:t>9</a:t>
            </a:fld>
            <a:endParaRPr lang="en-US"/>
          </a:p>
        </p:txBody>
      </p:sp>
    </p:spTree>
    <p:extLst>
      <p:ext uri="{BB962C8B-B14F-4D97-AF65-F5344CB8AC3E}">
        <p14:creationId xmlns:p14="http://schemas.microsoft.com/office/powerpoint/2010/main" val="444928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There is a step-by-step process to implementing the checklist, which begins with an immersive introduction in team meetings. Stressing the importance of the checklist in maintaining Premier Inn standards, we encourage candid conversations and respond to inquiries. Following are practical seminars that enable problem-solving and hands-on application in real time. A smooth transition is ensured by supervisory support, which offers continuing direction. Performance evaluations and frequent feedback loops keep responsibility in check </a:t>
            </a:r>
            <a:r>
              <a:rPr lang="en-US" sz="1800" dirty="0">
                <a:effectLst/>
                <a:latin typeface="Times New Roman" panose="02020603050405020304" pitchFamily="18" charset="0"/>
                <a:ea typeface="Arial" panose="020B0604020202020204" pitchFamily="34" charset="0"/>
                <a:cs typeface="Arial" panose="020B0604020202020204" pitchFamily="34" charset="0"/>
              </a:rPr>
              <a:t>(</a:t>
            </a:r>
            <a:r>
              <a:rPr lang="en-US" sz="1800" dirty="0" err="1">
                <a:effectLst/>
                <a:latin typeface="Times New Roman" panose="02020603050405020304" pitchFamily="18" charset="0"/>
                <a:ea typeface="Arial" panose="020B0604020202020204" pitchFamily="34" charset="0"/>
                <a:cs typeface="Arial" panose="020B0604020202020204" pitchFamily="34" charset="0"/>
              </a:rPr>
              <a:t>getjobber</a:t>
            </a:r>
            <a:r>
              <a:rPr lang="en-US" sz="1800" dirty="0">
                <a:effectLst/>
                <a:latin typeface="Times New Roman" panose="02020603050405020304" pitchFamily="18" charset="0"/>
                <a:ea typeface="Arial" panose="020B0604020202020204" pitchFamily="34" charset="0"/>
                <a:cs typeface="Arial" panose="020B0604020202020204" pitchFamily="34" charset="0"/>
              </a:rPr>
              <a:t>, 2021)</a:t>
            </a:r>
            <a:r>
              <a:rPr lang="en-GB" sz="1800" dirty="0">
                <a:effectLst/>
                <a:latin typeface="Times New Roman" panose="02020603050405020304" pitchFamily="18" charset="0"/>
                <a:ea typeface="Arial" panose="020B0604020202020204" pitchFamily="34" charset="0"/>
                <a:cs typeface="Arial" panose="020B0604020202020204" pitchFamily="34" charset="0"/>
              </a:rPr>
              <a:t>. We ensure that the checklist becomes an essential component of our everyday operations by creating a collaborative work atmosphere that empowers team members to take responsibility of their work. By implementing this strategy, Premier Inn's high standards for cleanliness will be preserved, resulting in continual upholding of guest satisfaction and brand reputation.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E5DCC20-499E-4EFF-861A-FEA0B23B0003}" type="slidenum">
              <a:rPr lang="en-US" smtClean="0"/>
              <a:t>10</a:t>
            </a:fld>
            <a:endParaRPr lang="en-US"/>
          </a:p>
        </p:txBody>
      </p:sp>
    </p:spTree>
    <p:extLst>
      <p:ext uri="{BB962C8B-B14F-4D97-AF65-F5344CB8AC3E}">
        <p14:creationId xmlns:p14="http://schemas.microsoft.com/office/powerpoint/2010/main" val="1825816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Times New Roman" panose="02020603050405020304" pitchFamily="18" charset="0"/>
                <a:ea typeface="Arial" panose="020B0604020202020204" pitchFamily="34" charset="0"/>
                <a:cs typeface="Arial" panose="020B0604020202020204" pitchFamily="34" charset="0"/>
              </a:rPr>
              <a:t>Implementing checklists requires effective team communication. Frequent team meetings offer a forum for candid discussion, promoting a mutual comprehension of objectives. Real-time updates are ensured by using digital communication channels, which encourages flexibility in responding to visitor requirements and protocol modifications. Having distinct roles within the team improves responsibility and lowers the possibility of mistakes (Rush, 2023). We encourage team members to share their ideas and concerns by implementing a feedback process, which promotes a cooperative and open workplace. These tactics ensure that our housekeeping staff works together to meet and exceed Premier Inn's service standards by streamlining procedures and fostering a feeling of togetherness.</a:t>
            </a:r>
            <a:endParaRPr lang="en-US" dirty="0"/>
          </a:p>
        </p:txBody>
      </p:sp>
      <p:sp>
        <p:nvSpPr>
          <p:cNvPr id="4" name="Slide Number Placeholder 3"/>
          <p:cNvSpPr>
            <a:spLocks noGrp="1"/>
          </p:cNvSpPr>
          <p:nvPr>
            <p:ph type="sldNum" sz="quarter" idx="5"/>
          </p:nvPr>
        </p:nvSpPr>
        <p:spPr/>
        <p:txBody>
          <a:bodyPr/>
          <a:lstStyle/>
          <a:p>
            <a:fld id="{DE5DCC20-499E-4EFF-861A-FEA0B23B0003}" type="slidenum">
              <a:rPr lang="en-US" smtClean="0"/>
              <a:t>11</a:t>
            </a:fld>
            <a:endParaRPr lang="en-US"/>
          </a:p>
        </p:txBody>
      </p:sp>
    </p:spTree>
    <p:extLst>
      <p:ext uri="{BB962C8B-B14F-4D97-AF65-F5344CB8AC3E}">
        <p14:creationId xmlns:p14="http://schemas.microsoft.com/office/powerpoint/2010/main" val="3324507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11/13/2023</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11/13/2023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11/13/2023</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15F7ACD-2F54-1D7E-428B-553C97DA61F2}"/>
              </a:ext>
            </a:extLst>
          </p:cNvPr>
          <p:cNvSpPr txBox="1"/>
          <p:nvPr/>
        </p:nvSpPr>
        <p:spPr>
          <a:xfrm>
            <a:off x="2651838" y="2352974"/>
            <a:ext cx="7135974" cy="2610843"/>
          </a:xfrm>
          <a:prstGeom prst="rect">
            <a:avLst/>
          </a:prstGeom>
          <a:noFill/>
        </p:spPr>
        <p:txBody>
          <a:bodyPr wrap="square">
            <a:spAutoFit/>
          </a:bodyPr>
          <a:lstStyle/>
          <a:p>
            <a:pPr algn="ctr">
              <a:lnSpc>
                <a:spcPct val="150000"/>
              </a:lnSpc>
            </a:pPr>
            <a:r>
              <a:rPr lang="en-US" sz="2800" b="1" dirty="0">
                <a:latin typeface="Cambria Math" panose="02040503050406030204" pitchFamily="18" charset="0"/>
                <a:ea typeface="Cambria Math" panose="02040503050406030204" pitchFamily="18" charset="0"/>
              </a:rPr>
              <a:t>Hospitality &amp; Tourism Management Institute of Management &amp; Health (Component 3)</a:t>
            </a:r>
          </a:p>
          <a:p>
            <a:pPr algn="ctr">
              <a:lnSpc>
                <a:spcPct val="150000"/>
              </a:lnSpc>
            </a:pPr>
            <a:r>
              <a:rPr lang="en-US" sz="2800" b="1" dirty="0">
                <a:latin typeface="Cambria Math" panose="02040503050406030204" pitchFamily="18" charset="0"/>
                <a:ea typeface="Cambria Math" panose="02040503050406030204" pitchFamily="18" charset="0"/>
              </a:rPr>
              <a:t>Student </a:t>
            </a:r>
            <a:r>
              <a:rPr lang="en-US" sz="2800" b="1" dirty="0" err="1">
                <a:latin typeface="Cambria Math" panose="02040503050406030204" pitchFamily="18" charset="0"/>
                <a:ea typeface="Cambria Math" panose="02040503050406030204" pitchFamily="18" charset="0"/>
              </a:rPr>
              <a:t>Name:Gabriel</a:t>
            </a:r>
            <a:r>
              <a:rPr lang="en-US" sz="2800" b="1" dirty="0">
                <a:latin typeface="Cambria Math" panose="02040503050406030204" pitchFamily="18" charset="0"/>
                <a:ea typeface="Cambria Math" panose="02040503050406030204" pitchFamily="18" charset="0"/>
              </a:rPr>
              <a:t> Valentin Dilinca</a:t>
            </a:r>
          </a:p>
          <a:p>
            <a:pPr algn="ctr">
              <a:lnSpc>
                <a:spcPct val="150000"/>
              </a:lnSpc>
            </a:pPr>
            <a:r>
              <a:rPr lang="en-US" sz="2800" b="1" dirty="0">
                <a:latin typeface="Cambria Math" panose="02040503050406030204" pitchFamily="18" charset="0"/>
                <a:ea typeface="Cambria Math" panose="02040503050406030204" pitchFamily="18" charset="0"/>
              </a:rPr>
              <a:t>Student ID:2232553</a:t>
            </a:r>
          </a:p>
        </p:txBody>
      </p:sp>
    </p:spTree>
    <p:extLst>
      <p:ext uri="{BB962C8B-B14F-4D97-AF65-F5344CB8AC3E}">
        <p14:creationId xmlns:p14="http://schemas.microsoft.com/office/powerpoint/2010/main" val="4248450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DB4DD-A281-E37D-890F-9492D6B8D6E0}"/>
              </a:ext>
            </a:extLst>
          </p:cNvPr>
          <p:cNvSpPr>
            <a:spLocks noGrp="1"/>
          </p:cNvSpPr>
          <p:nvPr>
            <p:ph type="title"/>
          </p:nvPr>
        </p:nvSpPr>
        <p:spPr>
          <a:xfrm>
            <a:off x="3417938" y="471949"/>
            <a:ext cx="5356123" cy="766916"/>
          </a:xfrm>
        </p:spPr>
        <p:txBody>
          <a:bodyPr>
            <a:normAutofit/>
          </a:bodyPr>
          <a:lstStyle/>
          <a:p>
            <a:pPr algn="ctr"/>
            <a:r>
              <a:rPr lang="en-GB" sz="4000" b="1" dirty="0">
                <a:latin typeface="Cambria Math" panose="02040503050406030204" pitchFamily="18" charset="0"/>
                <a:ea typeface="Cambria Math" panose="02040503050406030204" pitchFamily="18" charset="0"/>
              </a:rPr>
              <a:t>Table of Content </a:t>
            </a:r>
            <a:endParaRPr lang="en-US" sz="4000" b="1" dirty="0">
              <a:latin typeface="Cambria Math" panose="02040503050406030204" pitchFamily="18" charset="0"/>
              <a:ea typeface="Cambria Math" panose="02040503050406030204" pitchFamily="18" charset="0"/>
            </a:endParaRPr>
          </a:p>
        </p:txBody>
      </p:sp>
      <p:sp>
        <p:nvSpPr>
          <p:cNvPr id="5" name="TextBox 4">
            <a:extLst>
              <a:ext uri="{FF2B5EF4-FFF2-40B4-BE49-F238E27FC236}">
                <a16:creationId xmlns:a16="http://schemas.microsoft.com/office/drawing/2014/main" id="{5598646E-8282-BB57-DAA9-F5034F768E7A}"/>
              </a:ext>
            </a:extLst>
          </p:cNvPr>
          <p:cNvSpPr txBox="1"/>
          <p:nvPr/>
        </p:nvSpPr>
        <p:spPr>
          <a:xfrm>
            <a:off x="1799302" y="1835907"/>
            <a:ext cx="8593393" cy="4195957"/>
          </a:xfrm>
          <a:prstGeom prst="rect">
            <a:avLst/>
          </a:prstGeom>
          <a:noFill/>
        </p:spPr>
        <p:txBody>
          <a:bodyPr wrap="square">
            <a:spAutoFit/>
          </a:bodyPr>
          <a:lstStyle/>
          <a:p>
            <a:pPr>
              <a:lnSpc>
                <a:spcPct val="150000"/>
              </a:lnSpc>
            </a:pPr>
            <a:r>
              <a:rPr lang="en-US" dirty="0">
                <a:latin typeface="Cambria Math" panose="02040503050406030204" pitchFamily="18" charset="0"/>
                <a:ea typeface="Cambria Math" panose="02040503050406030204" pitchFamily="18" charset="0"/>
              </a:rPr>
              <a:t>Importance of Housekeeping…………………………………………………………………………….03</a:t>
            </a:r>
          </a:p>
          <a:p>
            <a:pPr>
              <a:lnSpc>
                <a:spcPct val="150000"/>
              </a:lnSpc>
            </a:pPr>
            <a:r>
              <a:rPr lang="en-US" dirty="0">
                <a:latin typeface="Cambria Math" panose="02040503050406030204" pitchFamily="18" charset="0"/>
                <a:ea typeface="Cambria Math" panose="02040503050406030204" pitchFamily="18" charset="0"/>
              </a:rPr>
              <a:t>Introduction to the New Cleaning Checklist……………………………………………………….04</a:t>
            </a:r>
          </a:p>
          <a:p>
            <a:pPr>
              <a:lnSpc>
                <a:spcPct val="150000"/>
              </a:lnSpc>
            </a:pPr>
            <a:r>
              <a:rPr lang="en-US" dirty="0">
                <a:latin typeface="Cambria Math" panose="02040503050406030204" pitchFamily="18" charset="0"/>
                <a:ea typeface="Cambria Math" panose="02040503050406030204" pitchFamily="18" charset="0"/>
              </a:rPr>
              <a:t>Employee Engagement Model …………………………………………………………………………..05</a:t>
            </a:r>
          </a:p>
          <a:p>
            <a:pPr>
              <a:lnSpc>
                <a:spcPct val="150000"/>
              </a:lnSpc>
            </a:pPr>
            <a:r>
              <a:rPr lang="en-US" dirty="0">
                <a:latin typeface="Cambria Math" panose="02040503050406030204" pitchFamily="18" charset="0"/>
                <a:ea typeface="Cambria Math" panose="02040503050406030204" pitchFamily="18" charset="0"/>
              </a:rPr>
              <a:t>Examples of Industry Best Practices………………………………………………………………….06</a:t>
            </a:r>
          </a:p>
          <a:p>
            <a:pPr>
              <a:lnSpc>
                <a:spcPct val="150000"/>
              </a:lnSpc>
            </a:pPr>
            <a:r>
              <a:rPr lang="en-US" dirty="0">
                <a:latin typeface="Cambria Math" panose="02040503050406030204" pitchFamily="18" charset="0"/>
                <a:ea typeface="Cambria Math" panose="02040503050406030204" pitchFamily="18" charset="0"/>
              </a:rPr>
              <a:t>Design Effective Training Plans……………………………………………………………………….…07</a:t>
            </a:r>
          </a:p>
          <a:p>
            <a:pPr>
              <a:lnSpc>
                <a:spcPct val="150000"/>
              </a:lnSpc>
            </a:pPr>
            <a:r>
              <a:rPr lang="en-US" dirty="0">
                <a:latin typeface="Cambria Math" panose="02040503050406030204" pitchFamily="18" charset="0"/>
                <a:ea typeface="Cambria Math" panose="02040503050406030204" pitchFamily="18" charset="0"/>
              </a:rPr>
              <a:t>Premier Inn Brand Standards…………………………………………………………………………....08</a:t>
            </a:r>
          </a:p>
          <a:p>
            <a:pPr>
              <a:lnSpc>
                <a:spcPct val="150000"/>
              </a:lnSpc>
            </a:pPr>
            <a:r>
              <a:rPr lang="en-US" dirty="0">
                <a:latin typeface="Cambria Math" panose="02040503050406030204" pitchFamily="18" charset="0"/>
                <a:ea typeface="Cambria Math" panose="02040503050406030204" pitchFamily="18" charset="0"/>
              </a:rPr>
              <a:t>Health and Safety Procedures…………………………………………………………………………....09</a:t>
            </a:r>
          </a:p>
          <a:p>
            <a:pPr>
              <a:lnSpc>
                <a:spcPct val="150000"/>
              </a:lnSpc>
            </a:pPr>
            <a:r>
              <a:rPr lang="en-US" dirty="0">
                <a:latin typeface="Cambria Math" panose="02040503050406030204" pitchFamily="18" charset="0"/>
                <a:ea typeface="Cambria Math" panose="02040503050406030204" pitchFamily="18" charset="0"/>
              </a:rPr>
              <a:t>Implementing the Checklist……………………………………………………………………………...10</a:t>
            </a:r>
          </a:p>
          <a:p>
            <a:pPr>
              <a:lnSpc>
                <a:spcPct val="150000"/>
              </a:lnSpc>
            </a:pPr>
            <a:r>
              <a:rPr lang="en-US" dirty="0">
                <a:latin typeface="Cambria Math" panose="02040503050406030204" pitchFamily="18" charset="0"/>
                <a:ea typeface="Cambria Math" panose="02040503050406030204" pitchFamily="18" charset="0"/>
              </a:rPr>
              <a:t>Team Communication Strategies……………………………………………………………………….11</a:t>
            </a:r>
          </a:p>
          <a:p>
            <a:pPr>
              <a:lnSpc>
                <a:spcPct val="150000"/>
              </a:lnSpc>
            </a:pPr>
            <a:r>
              <a:rPr lang="en-US" dirty="0">
                <a:latin typeface="Cambria Math" panose="02040503050406030204" pitchFamily="18" charset="0"/>
                <a:ea typeface="Cambria Math" panose="02040503050406030204" pitchFamily="18" charset="0"/>
              </a:rPr>
              <a:t>References……………………………………………………………………………………………………….12</a:t>
            </a:r>
          </a:p>
        </p:txBody>
      </p:sp>
    </p:spTree>
    <p:extLst>
      <p:ext uri="{BB962C8B-B14F-4D97-AF65-F5344CB8AC3E}">
        <p14:creationId xmlns:p14="http://schemas.microsoft.com/office/powerpoint/2010/main" val="606669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246D5-83B5-549C-47CA-2E32C342547D}"/>
              </a:ext>
            </a:extLst>
          </p:cNvPr>
          <p:cNvSpPr>
            <a:spLocks noGrp="1"/>
          </p:cNvSpPr>
          <p:nvPr>
            <p:ph type="title"/>
          </p:nvPr>
        </p:nvSpPr>
        <p:spPr>
          <a:xfrm>
            <a:off x="2580691" y="236375"/>
            <a:ext cx="6703267" cy="1060580"/>
          </a:xfrm>
        </p:spPr>
        <p:txBody>
          <a:bodyPr>
            <a:normAutofit fontScale="90000"/>
          </a:bodyPr>
          <a:lstStyle/>
          <a:p>
            <a:pPr algn="ctr"/>
            <a:r>
              <a:rPr lang="en-GB" b="1" dirty="0">
                <a:latin typeface="Cambria Math" panose="02040503050406030204" pitchFamily="18" charset="0"/>
                <a:ea typeface="Cambria Math" panose="02040503050406030204" pitchFamily="18" charset="0"/>
              </a:rPr>
              <a:t>Importance of Housekeeping</a:t>
            </a:r>
            <a:endParaRPr lang="en-US" b="1" dirty="0">
              <a:latin typeface="Cambria Math" panose="02040503050406030204" pitchFamily="18" charset="0"/>
              <a:ea typeface="Cambria Math" panose="02040503050406030204" pitchFamily="18" charset="0"/>
            </a:endParaRPr>
          </a:p>
        </p:txBody>
      </p:sp>
      <p:sp>
        <p:nvSpPr>
          <p:cNvPr id="5" name="TextBox 4">
            <a:extLst>
              <a:ext uri="{FF2B5EF4-FFF2-40B4-BE49-F238E27FC236}">
                <a16:creationId xmlns:a16="http://schemas.microsoft.com/office/drawing/2014/main" id="{90AF5AF8-3189-2A4A-B507-0FDDC3BCCCEA}"/>
              </a:ext>
            </a:extLst>
          </p:cNvPr>
          <p:cNvSpPr txBox="1"/>
          <p:nvPr/>
        </p:nvSpPr>
        <p:spPr>
          <a:xfrm>
            <a:off x="530942" y="1919943"/>
            <a:ext cx="5565058" cy="584775"/>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Within the hotel industry, cleaning has a direct impact on how satisfied guests are with their whole stay. </a:t>
            </a:r>
          </a:p>
        </p:txBody>
      </p:sp>
      <p:sp>
        <p:nvSpPr>
          <p:cNvPr id="7" name="TextBox 6">
            <a:extLst>
              <a:ext uri="{FF2B5EF4-FFF2-40B4-BE49-F238E27FC236}">
                <a16:creationId xmlns:a16="http://schemas.microsoft.com/office/drawing/2014/main" id="{F53CDE76-CCC6-A4BC-37AD-EF5D22AC18A8}"/>
              </a:ext>
            </a:extLst>
          </p:cNvPr>
          <p:cNvSpPr txBox="1"/>
          <p:nvPr/>
        </p:nvSpPr>
        <p:spPr>
          <a:xfrm>
            <a:off x="530942" y="3272049"/>
            <a:ext cx="5565058"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The spotless accommodations, emphasized by glowing evaluations from past visitors, further enhance the establishment's reputation. </a:t>
            </a:r>
          </a:p>
        </p:txBody>
      </p:sp>
      <p:sp>
        <p:nvSpPr>
          <p:cNvPr id="9" name="TextBox 8">
            <a:extLst>
              <a:ext uri="{FF2B5EF4-FFF2-40B4-BE49-F238E27FC236}">
                <a16:creationId xmlns:a16="http://schemas.microsoft.com/office/drawing/2014/main" id="{DA03A03C-AE3E-509C-B115-34E63E739185}"/>
              </a:ext>
            </a:extLst>
          </p:cNvPr>
          <p:cNvSpPr txBox="1"/>
          <p:nvPr/>
        </p:nvSpPr>
        <p:spPr>
          <a:xfrm>
            <a:off x="530942" y="4901154"/>
            <a:ext cx="5565058"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In addition to improving the guest's impression, a tidy and friendly setting upholds the brand's legitimacy (Clarke, 2020). </a:t>
            </a:r>
          </a:p>
        </p:txBody>
      </p:sp>
      <p:pic>
        <p:nvPicPr>
          <p:cNvPr id="14" name="Picture 13">
            <a:extLst>
              <a:ext uri="{FF2B5EF4-FFF2-40B4-BE49-F238E27FC236}">
                <a16:creationId xmlns:a16="http://schemas.microsoft.com/office/drawing/2014/main" id="{3DAD7AF9-598C-F428-7A13-C796D14BA5EA}"/>
              </a:ext>
            </a:extLst>
          </p:cNvPr>
          <p:cNvPicPr>
            <a:picLocks noChangeAspect="1"/>
          </p:cNvPicPr>
          <p:nvPr/>
        </p:nvPicPr>
        <p:blipFill>
          <a:blip r:embed="rId3"/>
          <a:stretch>
            <a:fillRect/>
          </a:stretch>
        </p:blipFill>
        <p:spPr>
          <a:xfrm>
            <a:off x="7198618" y="1602207"/>
            <a:ext cx="4170680" cy="4170680"/>
          </a:xfrm>
          <a:prstGeom prst="rect">
            <a:avLst/>
          </a:prstGeom>
        </p:spPr>
      </p:pic>
      <p:sp>
        <p:nvSpPr>
          <p:cNvPr id="11" name="TextBox 10">
            <a:extLst>
              <a:ext uri="{FF2B5EF4-FFF2-40B4-BE49-F238E27FC236}">
                <a16:creationId xmlns:a16="http://schemas.microsoft.com/office/drawing/2014/main" id="{BC2F8FB4-FD03-7C37-4D28-69525CF78A84}"/>
              </a:ext>
            </a:extLst>
          </p:cNvPr>
          <p:cNvSpPr txBox="1"/>
          <p:nvPr/>
        </p:nvSpPr>
        <p:spPr>
          <a:xfrm>
            <a:off x="8876235" y="5609040"/>
            <a:ext cx="1445342"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(Schulz, 2021)</a:t>
            </a:r>
            <a:endParaRPr lang="en-US" sz="1000" dirty="0"/>
          </a:p>
        </p:txBody>
      </p:sp>
    </p:spTree>
    <p:extLst>
      <p:ext uri="{BB962C8B-B14F-4D97-AF65-F5344CB8AC3E}">
        <p14:creationId xmlns:p14="http://schemas.microsoft.com/office/powerpoint/2010/main" val="1543033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1D28C-C4CA-9C90-F21A-7C3C36ADF8BC}"/>
              </a:ext>
            </a:extLst>
          </p:cNvPr>
          <p:cNvSpPr>
            <a:spLocks noGrp="1"/>
          </p:cNvSpPr>
          <p:nvPr>
            <p:ph type="title"/>
          </p:nvPr>
        </p:nvSpPr>
        <p:spPr>
          <a:xfrm>
            <a:off x="2242984" y="462116"/>
            <a:ext cx="7706032" cy="1199535"/>
          </a:xfrm>
        </p:spPr>
        <p:txBody>
          <a:bodyPr>
            <a:normAutofit/>
          </a:bodyPr>
          <a:lstStyle/>
          <a:p>
            <a:pPr algn="ctr"/>
            <a:r>
              <a:rPr lang="en-US" sz="4000" b="1" dirty="0">
                <a:latin typeface="Cambria Math" panose="02040503050406030204" pitchFamily="18" charset="0"/>
                <a:ea typeface="Cambria Math" panose="02040503050406030204" pitchFamily="18" charset="0"/>
              </a:rPr>
              <a:t>Introduction to the New Cleaning Checklist</a:t>
            </a:r>
          </a:p>
        </p:txBody>
      </p:sp>
      <p:sp>
        <p:nvSpPr>
          <p:cNvPr id="5" name="TextBox 4">
            <a:extLst>
              <a:ext uri="{FF2B5EF4-FFF2-40B4-BE49-F238E27FC236}">
                <a16:creationId xmlns:a16="http://schemas.microsoft.com/office/drawing/2014/main" id="{18316C66-CE9C-092D-42FA-FFA5FAA3C081}"/>
              </a:ext>
            </a:extLst>
          </p:cNvPr>
          <p:cNvSpPr txBox="1"/>
          <p:nvPr/>
        </p:nvSpPr>
        <p:spPr>
          <a:xfrm>
            <a:off x="4129548" y="2198222"/>
            <a:ext cx="7610167"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We are pleased to provide our updated cleaning checklist. This essential instrument includes a thorough rundown of all the important elements intended to improve housekeeping effectiveness. </a:t>
            </a:r>
          </a:p>
        </p:txBody>
      </p:sp>
      <p:sp>
        <p:nvSpPr>
          <p:cNvPr id="7" name="TextBox 6">
            <a:extLst>
              <a:ext uri="{FF2B5EF4-FFF2-40B4-BE49-F238E27FC236}">
                <a16:creationId xmlns:a16="http://schemas.microsoft.com/office/drawing/2014/main" id="{651A252D-0FAC-7B93-C886-CB79D4C2675F}"/>
              </a:ext>
            </a:extLst>
          </p:cNvPr>
          <p:cNvSpPr txBox="1"/>
          <p:nvPr/>
        </p:nvSpPr>
        <p:spPr>
          <a:xfrm>
            <a:off x="5643715" y="3882073"/>
            <a:ext cx="6096000" cy="584775"/>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The checklist, which aims to raise standards, emphasizes the need of exacting attention to detail and steadfast consistency. </a:t>
            </a:r>
          </a:p>
        </p:txBody>
      </p:sp>
      <p:sp>
        <p:nvSpPr>
          <p:cNvPr id="9" name="TextBox 8">
            <a:extLst>
              <a:ext uri="{FF2B5EF4-FFF2-40B4-BE49-F238E27FC236}">
                <a16:creationId xmlns:a16="http://schemas.microsoft.com/office/drawing/2014/main" id="{8B699E60-264B-06D6-3BD1-E2FBB8865407}"/>
              </a:ext>
            </a:extLst>
          </p:cNvPr>
          <p:cNvSpPr txBox="1"/>
          <p:nvPr/>
        </p:nvSpPr>
        <p:spPr>
          <a:xfrm>
            <a:off x="5643715" y="5319702"/>
            <a:ext cx="6096000"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Every element is accurately chosen to provide a comprehensive and uniform method of cleaning rooms, in line with Premier Inn's dedication to quality (</a:t>
            </a:r>
            <a:r>
              <a:rPr lang="en-US" sz="1600" dirty="0" err="1">
                <a:latin typeface="Cambria Math" panose="02040503050406030204" pitchFamily="18" charset="0"/>
                <a:ea typeface="Cambria Math" panose="02040503050406030204" pitchFamily="18" charset="0"/>
              </a:rPr>
              <a:t>timesproperty</a:t>
            </a:r>
            <a:r>
              <a:rPr lang="en-US" sz="1600" dirty="0">
                <a:latin typeface="Cambria Math" panose="02040503050406030204" pitchFamily="18" charset="0"/>
                <a:ea typeface="Cambria Math" panose="02040503050406030204" pitchFamily="18" charset="0"/>
              </a:rPr>
              <a:t>, 2022). </a:t>
            </a:r>
          </a:p>
        </p:txBody>
      </p:sp>
      <p:sp>
        <p:nvSpPr>
          <p:cNvPr id="11" name="TextBox 10">
            <a:extLst>
              <a:ext uri="{FF2B5EF4-FFF2-40B4-BE49-F238E27FC236}">
                <a16:creationId xmlns:a16="http://schemas.microsoft.com/office/drawing/2014/main" id="{80F9BE77-13ED-CB08-B9DD-E16935F1964E}"/>
              </a:ext>
            </a:extLst>
          </p:cNvPr>
          <p:cNvSpPr txBox="1"/>
          <p:nvPr/>
        </p:nvSpPr>
        <p:spPr>
          <a:xfrm>
            <a:off x="2112952" y="6113958"/>
            <a:ext cx="6096000"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a:t>
            </a:r>
            <a:r>
              <a:rPr lang="en-US" sz="1000" dirty="0" err="1">
                <a:latin typeface="Cambria Math" panose="02040503050406030204" pitchFamily="18" charset="0"/>
                <a:ea typeface="Cambria Math" panose="02040503050406030204" pitchFamily="18" charset="0"/>
              </a:rPr>
              <a:t>Lacalle</a:t>
            </a:r>
            <a:r>
              <a:rPr lang="en-US" sz="1000" dirty="0">
                <a:latin typeface="Cambria Math" panose="02040503050406030204" pitchFamily="18" charset="0"/>
                <a:ea typeface="Cambria Math" panose="02040503050406030204" pitchFamily="18" charset="0"/>
              </a:rPr>
              <a:t>, 2023)</a:t>
            </a:r>
          </a:p>
        </p:txBody>
      </p:sp>
      <p:pic>
        <p:nvPicPr>
          <p:cNvPr id="12" name="Picture 11">
            <a:extLst>
              <a:ext uri="{FF2B5EF4-FFF2-40B4-BE49-F238E27FC236}">
                <a16:creationId xmlns:a16="http://schemas.microsoft.com/office/drawing/2014/main" id="{A3B6EF3F-3FBA-86A5-F991-EE1E433D1DF4}"/>
              </a:ext>
            </a:extLst>
          </p:cNvPr>
          <p:cNvPicPr>
            <a:picLocks noChangeAspect="1"/>
          </p:cNvPicPr>
          <p:nvPr/>
        </p:nvPicPr>
        <p:blipFill>
          <a:blip r:embed="rId3"/>
          <a:stretch>
            <a:fillRect/>
          </a:stretch>
        </p:blipFill>
        <p:spPr>
          <a:xfrm>
            <a:off x="452285" y="2491612"/>
            <a:ext cx="3496289" cy="34962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39171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376C2-8ABD-663B-2F52-76FF688A6863}"/>
              </a:ext>
            </a:extLst>
          </p:cNvPr>
          <p:cNvSpPr>
            <a:spLocks noGrp="1"/>
          </p:cNvSpPr>
          <p:nvPr>
            <p:ph type="title"/>
          </p:nvPr>
        </p:nvSpPr>
        <p:spPr>
          <a:xfrm>
            <a:off x="2498622" y="393290"/>
            <a:ext cx="7194755" cy="737419"/>
          </a:xfrm>
        </p:spPr>
        <p:txBody>
          <a:bodyPr>
            <a:normAutofit/>
          </a:bodyPr>
          <a:lstStyle/>
          <a:p>
            <a:pPr algn="ctr"/>
            <a:r>
              <a:rPr lang="en-US" sz="4000" b="1" dirty="0">
                <a:latin typeface="Cambria Math" panose="02040503050406030204" pitchFamily="18" charset="0"/>
                <a:ea typeface="Cambria Math" panose="02040503050406030204" pitchFamily="18" charset="0"/>
              </a:rPr>
              <a:t>Employee Engagement Model</a:t>
            </a:r>
          </a:p>
        </p:txBody>
      </p:sp>
      <p:sp>
        <p:nvSpPr>
          <p:cNvPr id="5" name="TextBox 4">
            <a:extLst>
              <a:ext uri="{FF2B5EF4-FFF2-40B4-BE49-F238E27FC236}">
                <a16:creationId xmlns:a16="http://schemas.microsoft.com/office/drawing/2014/main" id="{93FFE22B-51E2-2F4D-2EEA-B296E838A825}"/>
              </a:ext>
            </a:extLst>
          </p:cNvPr>
          <p:cNvSpPr txBox="1"/>
          <p:nvPr/>
        </p:nvSpPr>
        <p:spPr>
          <a:xfrm>
            <a:off x="216310" y="1840437"/>
            <a:ext cx="5535561"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Promoting employee involvement in the housekeeping industry is essential to opening a series of beneficial doors. </a:t>
            </a:r>
          </a:p>
        </p:txBody>
      </p:sp>
      <p:sp>
        <p:nvSpPr>
          <p:cNvPr id="7" name="TextBox 6">
            <a:extLst>
              <a:ext uri="{FF2B5EF4-FFF2-40B4-BE49-F238E27FC236}">
                <a16:creationId xmlns:a16="http://schemas.microsoft.com/office/drawing/2014/main" id="{5E044059-6E01-6846-43FB-8783EC915466}"/>
              </a:ext>
            </a:extLst>
          </p:cNvPr>
          <p:cNvSpPr txBox="1"/>
          <p:nvPr/>
        </p:nvSpPr>
        <p:spPr>
          <a:xfrm>
            <a:off x="1120876" y="3555489"/>
            <a:ext cx="5535561"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Our team may anticipate improved productivity, a stronger feeling of purpose, and elevated work satisfaction by putting an employee engagement model into practice. </a:t>
            </a:r>
          </a:p>
        </p:txBody>
      </p:sp>
      <p:sp>
        <p:nvSpPr>
          <p:cNvPr id="9" name="TextBox 8">
            <a:extLst>
              <a:ext uri="{FF2B5EF4-FFF2-40B4-BE49-F238E27FC236}">
                <a16:creationId xmlns:a16="http://schemas.microsoft.com/office/drawing/2014/main" id="{816FC4B4-7AAA-EB74-E5DE-8C66E279188F}"/>
              </a:ext>
            </a:extLst>
          </p:cNvPr>
          <p:cNvSpPr txBox="1"/>
          <p:nvPr/>
        </p:nvSpPr>
        <p:spPr>
          <a:xfrm>
            <a:off x="2310580" y="5270541"/>
            <a:ext cx="5987846"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Crucial elements include fostering open communication, acknowledging accomplishments, and offering chances for professional development (</a:t>
            </a:r>
            <a:r>
              <a:rPr lang="en-US" sz="1600" dirty="0" err="1">
                <a:latin typeface="Cambria Math" panose="02040503050406030204" pitchFamily="18" charset="0"/>
                <a:ea typeface="Cambria Math" panose="02040503050406030204" pitchFamily="18" charset="0"/>
              </a:rPr>
              <a:t>Lacalle</a:t>
            </a:r>
            <a:r>
              <a:rPr lang="en-US" sz="1600" dirty="0">
                <a:latin typeface="Cambria Math" panose="02040503050406030204" pitchFamily="18" charset="0"/>
                <a:ea typeface="Cambria Math" panose="02040503050406030204" pitchFamily="18" charset="0"/>
              </a:rPr>
              <a:t>, 2023). </a:t>
            </a:r>
          </a:p>
        </p:txBody>
      </p:sp>
      <p:pic>
        <p:nvPicPr>
          <p:cNvPr id="12" name="Picture 11">
            <a:extLst>
              <a:ext uri="{FF2B5EF4-FFF2-40B4-BE49-F238E27FC236}">
                <a16:creationId xmlns:a16="http://schemas.microsoft.com/office/drawing/2014/main" id="{73974F04-BE56-96F1-0DAE-AF9960D594E0}"/>
              </a:ext>
            </a:extLst>
          </p:cNvPr>
          <p:cNvPicPr>
            <a:picLocks noChangeAspect="1"/>
          </p:cNvPicPr>
          <p:nvPr/>
        </p:nvPicPr>
        <p:blipFill>
          <a:blip r:embed="rId3"/>
          <a:stretch>
            <a:fillRect/>
          </a:stretch>
        </p:blipFill>
        <p:spPr>
          <a:xfrm>
            <a:off x="6676757" y="1964224"/>
            <a:ext cx="5266690" cy="2954485"/>
          </a:xfrm>
          <a:prstGeom prst="rect">
            <a:avLst/>
          </a:prstGeom>
        </p:spPr>
      </p:pic>
      <p:sp>
        <p:nvSpPr>
          <p:cNvPr id="11" name="TextBox 10">
            <a:extLst>
              <a:ext uri="{FF2B5EF4-FFF2-40B4-BE49-F238E27FC236}">
                <a16:creationId xmlns:a16="http://schemas.microsoft.com/office/drawing/2014/main" id="{026AC50E-5E32-E33F-4464-F0050E1B337A}"/>
              </a:ext>
            </a:extLst>
          </p:cNvPr>
          <p:cNvSpPr txBox="1"/>
          <p:nvPr/>
        </p:nvSpPr>
        <p:spPr>
          <a:xfrm>
            <a:off x="9093609" y="4778474"/>
            <a:ext cx="1199535"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(Clarke, 2020)</a:t>
            </a:r>
            <a:endParaRPr lang="en-US" sz="1000" dirty="0"/>
          </a:p>
        </p:txBody>
      </p:sp>
    </p:spTree>
    <p:extLst>
      <p:ext uri="{BB962C8B-B14F-4D97-AF65-F5344CB8AC3E}">
        <p14:creationId xmlns:p14="http://schemas.microsoft.com/office/powerpoint/2010/main" val="1222164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3B84-E7C2-6A1A-96BB-2F44A6E549AE}"/>
              </a:ext>
            </a:extLst>
          </p:cNvPr>
          <p:cNvSpPr>
            <a:spLocks noGrp="1"/>
          </p:cNvSpPr>
          <p:nvPr>
            <p:ph type="title"/>
          </p:nvPr>
        </p:nvSpPr>
        <p:spPr>
          <a:xfrm>
            <a:off x="1726790" y="349045"/>
            <a:ext cx="8738419" cy="825910"/>
          </a:xfrm>
        </p:spPr>
        <p:txBody>
          <a:bodyPr>
            <a:normAutofit/>
          </a:bodyPr>
          <a:lstStyle/>
          <a:p>
            <a:pPr algn="ctr"/>
            <a:r>
              <a:rPr lang="en-US" sz="4000" b="1" dirty="0">
                <a:latin typeface="Cambria Math" panose="02040503050406030204" pitchFamily="18" charset="0"/>
                <a:ea typeface="Cambria Math" panose="02040503050406030204" pitchFamily="18" charset="0"/>
              </a:rPr>
              <a:t>Examples of Industry Best Practices</a:t>
            </a:r>
          </a:p>
        </p:txBody>
      </p:sp>
      <p:sp>
        <p:nvSpPr>
          <p:cNvPr id="5" name="TextBox 4">
            <a:extLst>
              <a:ext uri="{FF2B5EF4-FFF2-40B4-BE49-F238E27FC236}">
                <a16:creationId xmlns:a16="http://schemas.microsoft.com/office/drawing/2014/main" id="{B6EDC2B6-10C5-6C40-0072-47CF9814A238}"/>
              </a:ext>
            </a:extLst>
          </p:cNvPr>
          <p:cNvSpPr txBox="1"/>
          <p:nvPr/>
        </p:nvSpPr>
        <p:spPr>
          <a:xfrm>
            <a:off x="5604387" y="1850269"/>
            <a:ext cx="6096000"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Prominent </a:t>
            </a:r>
            <a:r>
              <a:rPr lang="en-US" sz="1600" dirty="0" err="1">
                <a:latin typeface="Cambria Math" panose="02040503050406030204" pitchFamily="18" charset="0"/>
                <a:ea typeface="Cambria Math" panose="02040503050406030204" pitchFamily="18" charset="0"/>
              </a:rPr>
              <a:t>organisations</a:t>
            </a:r>
            <a:r>
              <a:rPr lang="en-US" sz="1600" dirty="0">
                <a:latin typeface="Cambria Math" panose="02040503050406030204" pitchFamily="18" charset="0"/>
                <a:ea typeface="Cambria Math" panose="02040503050406030204" pitchFamily="18" charset="0"/>
              </a:rPr>
              <a:t> such as JW Marriott and Hilton Hotels have achieved unprecedented success via the use of strong employee engagement practices. </a:t>
            </a:r>
          </a:p>
        </p:txBody>
      </p:sp>
      <p:sp>
        <p:nvSpPr>
          <p:cNvPr id="7" name="TextBox 6">
            <a:extLst>
              <a:ext uri="{FF2B5EF4-FFF2-40B4-BE49-F238E27FC236}">
                <a16:creationId xmlns:a16="http://schemas.microsoft.com/office/drawing/2014/main" id="{C9C11EF8-EDD8-89D3-F3B8-F370101026FB}"/>
              </a:ext>
            </a:extLst>
          </p:cNvPr>
          <p:cNvSpPr txBox="1"/>
          <p:nvPr/>
        </p:nvSpPr>
        <p:spPr>
          <a:xfrm>
            <a:off x="5604386" y="3183443"/>
            <a:ext cx="6096000" cy="1077218"/>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Discovering how these titans of the industry have cleverly used engagement campaigns to cultivate a culture of excellence in housekeeping will help the team members to understand how they can cultivate this culture as well. </a:t>
            </a:r>
          </a:p>
        </p:txBody>
      </p:sp>
      <p:sp>
        <p:nvSpPr>
          <p:cNvPr id="9" name="TextBox 8">
            <a:extLst>
              <a:ext uri="{FF2B5EF4-FFF2-40B4-BE49-F238E27FC236}">
                <a16:creationId xmlns:a16="http://schemas.microsoft.com/office/drawing/2014/main" id="{CC2C78D4-9EAE-04D1-7D19-347E17560F16}"/>
              </a:ext>
            </a:extLst>
          </p:cNvPr>
          <p:cNvSpPr txBox="1"/>
          <p:nvPr/>
        </p:nvSpPr>
        <p:spPr>
          <a:xfrm>
            <a:off x="5604386" y="4793616"/>
            <a:ext cx="6096000" cy="1077218"/>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These case studies demonstrate how employee happiness is </a:t>
            </a:r>
            <a:r>
              <a:rPr lang="en-US" sz="1600" dirty="0" err="1">
                <a:latin typeface="Cambria Math" panose="02040503050406030204" pitchFamily="18" charset="0"/>
                <a:ea typeface="Cambria Math" panose="02040503050406030204" pitchFamily="18" charset="0"/>
              </a:rPr>
              <a:t>prioritised</a:t>
            </a:r>
            <a:r>
              <a:rPr lang="en-US" sz="1600" dirty="0">
                <a:latin typeface="Cambria Math" panose="02040503050406030204" pitchFamily="18" charset="0"/>
                <a:ea typeface="Cambria Math" panose="02040503050406030204" pitchFamily="18" charset="0"/>
              </a:rPr>
              <a:t> and how engaged teams lead to improved visitor experiences, increased operational efficiency, and a great organizational reputation (Schulz, 2021). </a:t>
            </a:r>
          </a:p>
        </p:txBody>
      </p:sp>
      <p:sp>
        <p:nvSpPr>
          <p:cNvPr id="11" name="TextBox 10">
            <a:extLst>
              <a:ext uri="{FF2B5EF4-FFF2-40B4-BE49-F238E27FC236}">
                <a16:creationId xmlns:a16="http://schemas.microsoft.com/office/drawing/2014/main" id="{54F01443-CA9F-8CD8-43D0-F2C97948B5F6}"/>
              </a:ext>
            </a:extLst>
          </p:cNvPr>
          <p:cNvSpPr txBox="1"/>
          <p:nvPr/>
        </p:nvSpPr>
        <p:spPr>
          <a:xfrm>
            <a:off x="2241754" y="5624613"/>
            <a:ext cx="6096000"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a:t>
            </a:r>
            <a:r>
              <a:rPr lang="en-US" sz="1000" dirty="0" err="1">
                <a:latin typeface="Cambria Math" panose="02040503050406030204" pitchFamily="18" charset="0"/>
                <a:ea typeface="Cambria Math" panose="02040503050406030204" pitchFamily="18" charset="0"/>
              </a:rPr>
              <a:t>whitbread</a:t>
            </a:r>
            <a:r>
              <a:rPr lang="en-US" sz="1000" dirty="0">
                <a:latin typeface="Cambria Math" panose="02040503050406030204" pitchFamily="18" charset="0"/>
                <a:ea typeface="Cambria Math" panose="02040503050406030204" pitchFamily="18" charset="0"/>
              </a:rPr>
              <a:t>, 2023)</a:t>
            </a:r>
            <a:endParaRPr lang="en-US" sz="1000" dirty="0"/>
          </a:p>
        </p:txBody>
      </p:sp>
      <p:pic>
        <p:nvPicPr>
          <p:cNvPr id="12" name="Picture 11">
            <a:extLst>
              <a:ext uri="{FF2B5EF4-FFF2-40B4-BE49-F238E27FC236}">
                <a16:creationId xmlns:a16="http://schemas.microsoft.com/office/drawing/2014/main" id="{38B7AF47-CB60-11D2-E1DD-48E40FD277F0}"/>
              </a:ext>
            </a:extLst>
          </p:cNvPr>
          <p:cNvPicPr>
            <a:picLocks noChangeAspect="1"/>
          </p:cNvPicPr>
          <p:nvPr/>
        </p:nvPicPr>
        <p:blipFill>
          <a:blip r:embed="rId3"/>
          <a:stretch>
            <a:fillRect/>
          </a:stretch>
        </p:blipFill>
        <p:spPr>
          <a:xfrm>
            <a:off x="528320" y="2336800"/>
            <a:ext cx="4932524" cy="30982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32984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5EF85-1A6A-BBFA-CF24-CFB3B311397C}"/>
              </a:ext>
            </a:extLst>
          </p:cNvPr>
          <p:cNvSpPr>
            <a:spLocks noGrp="1"/>
          </p:cNvSpPr>
          <p:nvPr>
            <p:ph type="title"/>
          </p:nvPr>
        </p:nvSpPr>
        <p:spPr>
          <a:xfrm>
            <a:off x="2090584" y="373626"/>
            <a:ext cx="8010832" cy="609600"/>
          </a:xfrm>
        </p:spPr>
        <p:txBody>
          <a:bodyPr>
            <a:normAutofit fontScale="90000"/>
          </a:bodyPr>
          <a:lstStyle/>
          <a:p>
            <a:pPr algn="ctr"/>
            <a:r>
              <a:rPr lang="en-US" b="1" dirty="0">
                <a:latin typeface="Cambria Math" panose="02040503050406030204" pitchFamily="18" charset="0"/>
                <a:ea typeface="Cambria Math" panose="02040503050406030204" pitchFamily="18" charset="0"/>
              </a:rPr>
              <a:t>Design Effective Training Plans</a:t>
            </a:r>
          </a:p>
        </p:txBody>
      </p:sp>
      <p:sp>
        <p:nvSpPr>
          <p:cNvPr id="5" name="TextBox 4">
            <a:extLst>
              <a:ext uri="{FF2B5EF4-FFF2-40B4-BE49-F238E27FC236}">
                <a16:creationId xmlns:a16="http://schemas.microsoft.com/office/drawing/2014/main" id="{6CBF35DA-4804-6F67-3EBC-40045ABA4D43}"/>
              </a:ext>
            </a:extLst>
          </p:cNvPr>
          <p:cNvSpPr txBox="1"/>
          <p:nvPr/>
        </p:nvSpPr>
        <p:spPr>
          <a:xfrm>
            <a:off x="324464" y="1699425"/>
            <a:ext cx="5319252"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We start with a thorough rundown of the elements of the new room cleaning checklist as the foundation for our training program. </a:t>
            </a:r>
          </a:p>
        </p:txBody>
      </p:sp>
      <p:sp>
        <p:nvSpPr>
          <p:cNvPr id="7" name="TextBox 6">
            <a:extLst>
              <a:ext uri="{FF2B5EF4-FFF2-40B4-BE49-F238E27FC236}">
                <a16:creationId xmlns:a16="http://schemas.microsoft.com/office/drawing/2014/main" id="{AE356EE4-529B-F724-CBC3-2D186368B556}"/>
              </a:ext>
            </a:extLst>
          </p:cNvPr>
          <p:cNvSpPr txBox="1"/>
          <p:nvPr/>
        </p:nvSpPr>
        <p:spPr>
          <a:xfrm>
            <a:off x="6317225" y="1699424"/>
            <a:ext cx="5319252"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We ensure a thorough awareness of brand standards by delving into practical examples through interactive courses. </a:t>
            </a:r>
          </a:p>
        </p:txBody>
      </p:sp>
      <p:sp>
        <p:nvSpPr>
          <p:cNvPr id="9" name="TextBox 8">
            <a:extLst>
              <a:ext uri="{FF2B5EF4-FFF2-40B4-BE49-F238E27FC236}">
                <a16:creationId xmlns:a16="http://schemas.microsoft.com/office/drawing/2014/main" id="{3738FE67-4A02-BC16-DCD3-FD5082B5C091}"/>
              </a:ext>
            </a:extLst>
          </p:cNvPr>
          <p:cNvSpPr txBox="1"/>
          <p:nvPr/>
        </p:nvSpPr>
        <p:spPr>
          <a:xfrm>
            <a:off x="324464" y="5457079"/>
            <a:ext cx="5319252"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Every training component emphasizes consistency and attention to detail while adhering to the intricate details of the checklist. </a:t>
            </a:r>
          </a:p>
        </p:txBody>
      </p:sp>
      <p:sp>
        <p:nvSpPr>
          <p:cNvPr id="11" name="TextBox 10">
            <a:extLst>
              <a:ext uri="{FF2B5EF4-FFF2-40B4-BE49-F238E27FC236}">
                <a16:creationId xmlns:a16="http://schemas.microsoft.com/office/drawing/2014/main" id="{CEA3BE42-DF8C-397B-C0EA-43E3C6D4BEFB}"/>
              </a:ext>
            </a:extLst>
          </p:cNvPr>
          <p:cNvSpPr txBox="1"/>
          <p:nvPr/>
        </p:nvSpPr>
        <p:spPr>
          <a:xfrm>
            <a:off x="2794758" y="5146820"/>
            <a:ext cx="1002890" cy="246392"/>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a:t>
            </a:r>
            <a:r>
              <a:rPr lang="en-US" sz="1000" dirty="0" err="1">
                <a:latin typeface="Cambria Math" panose="02040503050406030204" pitchFamily="18" charset="0"/>
                <a:ea typeface="Cambria Math" panose="02040503050406030204" pitchFamily="18" charset="0"/>
              </a:rPr>
              <a:t>Trotto</a:t>
            </a:r>
            <a:r>
              <a:rPr lang="en-US" sz="1000" dirty="0">
                <a:latin typeface="Cambria Math" panose="02040503050406030204" pitchFamily="18" charset="0"/>
                <a:ea typeface="Cambria Math" panose="02040503050406030204" pitchFamily="18" charset="0"/>
              </a:rPr>
              <a:t>, 2015)</a:t>
            </a:r>
          </a:p>
        </p:txBody>
      </p:sp>
      <p:pic>
        <p:nvPicPr>
          <p:cNvPr id="17" name="Picture 16">
            <a:extLst>
              <a:ext uri="{FF2B5EF4-FFF2-40B4-BE49-F238E27FC236}">
                <a16:creationId xmlns:a16="http://schemas.microsoft.com/office/drawing/2014/main" id="{3D7E91BF-72FD-1BBA-3B6D-61F65BBDA982}"/>
              </a:ext>
            </a:extLst>
          </p:cNvPr>
          <p:cNvPicPr>
            <a:picLocks noChangeAspect="1"/>
          </p:cNvPicPr>
          <p:nvPr/>
        </p:nvPicPr>
        <p:blipFill>
          <a:blip r:embed="rId3"/>
          <a:stretch>
            <a:fillRect/>
          </a:stretch>
        </p:blipFill>
        <p:spPr>
          <a:xfrm>
            <a:off x="728017" y="2904547"/>
            <a:ext cx="4735666" cy="2178406"/>
          </a:xfrm>
          <a:prstGeom prst="rect">
            <a:avLst/>
          </a:prstGeom>
        </p:spPr>
      </p:pic>
      <p:pic>
        <p:nvPicPr>
          <p:cNvPr id="18" name="Picture 17">
            <a:extLst>
              <a:ext uri="{FF2B5EF4-FFF2-40B4-BE49-F238E27FC236}">
                <a16:creationId xmlns:a16="http://schemas.microsoft.com/office/drawing/2014/main" id="{1C132880-13F6-20C9-8860-E91B4DFEB85D}"/>
              </a:ext>
            </a:extLst>
          </p:cNvPr>
          <p:cNvPicPr>
            <a:picLocks noChangeAspect="1"/>
          </p:cNvPicPr>
          <p:nvPr/>
        </p:nvPicPr>
        <p:blipFill>
          <a:blip r:embed="rId4"/>
          <a:stretch>
            <a:fillRect/>
          </a:stretch>
        </p:blipFill>
        <p:spPr>
          <a:xfrm>
            <a:off x="5707761" y="2461686"/>
            <a:ext cx="6159775" cy="3455484"/>
          </a:xfrm>
          <a:prstGeom prst="rect">
            <a:avLst/>
          </a:prstGeom>
        </p:spPr>
      </p:pic>
      <p:sp>
        <p:nvSpPr>
          <p:cNvPr id="13" name="TextBox 12">
            <a:extLst>
              <a:ext uri="{FF2B5EF4-FFF2-40B4-BE49-F238E27FC236}">
                <a16:creationId xmlns:a16="http://schemas.microsoft.com/office/drawing/2014/main" id="{B7AB8CC4-D90E-D081-0BCA-25C9F8B19AF6}"/>
              </a:ext>
            </a:extLst>
          </p:cNvPr>
          <p:cNvSpPr txBox="1"/>
          <p:nvPr/>
        </p:nvSpPr>
        <p:spPr>
          <a:xfrm>
            <a:off x="8602242" y="5917170"/>
            <a:ext cx="1602658"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a:t>
            </a:r>
            <a:r>
              <a:rPr lang="en-US" sz="1000" dirty="0" err="1">
                <a:latin typeface="Cambria Math" panose="02040503050406030204" pitchFamily="18" charset="0"/>
                <a:ea typeface="Cambria Math" panose="02040503050406030204" pitchFamily="18" charset="0"/>
              </a:rPr>
              <a:t>timesproperty</a:t>
            </a:r>
            <a:r>
              <a:rPr lang="en-US" sz="1000" dirty="0">
                <a:latin typeface="Cambria Math" panose="02040503050406030204" pitchFamily="18" charset="0"/>
                <a:ea typeface="Cambria Math" panose="02040503050406030204" pitchFamily="18" charset="0"/>
              </a:rPr>
              <a:t>, 2022)</a:t>
            </a:r>
            <a:endParaRPr lang="en-US" sz="1000" dirty="0"/>
          </a:p>
        </p:txBody>
      </p:sp>
    </p:spTree>
    <p:extLst>
      <p:ext uri="{BB962C8B-B14F-4D97-AF65-F5344CB8AC3E}">
        <p14:creationId xmlns:p14="http://schemas.microsoft.com/office/powerpoint/2010/main" val="1483032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84FC5-B7A3-0702-75F7-E589C37162BA}"/>
              </a:ext>
            </a:extLst>
          </p:cNvPr>
          <p:cNvSpPr>
            <a:spLocks noGrp="1"/>
          </p:cNvSpPr>
          <p:nvPr>
            <p:ph type="title"/>
          </p:nvPr>
        </p:nvSpPr>
        <p:spPr>
          <a:xfrm>
            <a:off x="2449461" y="471948"/>
            <a:ext cx="7293077" cy="766916"/>
          </a:xfrm>
        </p:spPr>
        <p:txBody>
          <a:bodyPr>
            <a:normAutofit/>
          </a:bodyPr>
          <a:lstStyle/>
          <a:p>
            <a:pPr algn="ctr"/>
            <a:r>
              <a:rPr lang="en-US" sz="4000" b="1" dirty="0">
                <a:latin typeface="Cambria Math" panose="02040503050406030204" pitchFamily="18" charset="0"/>
                <a:ea typeface="Cambria Math" panose="02040503050406030204" pitchFamily="18" charset="0"/>
              </a:rPr>
              <a:t>Premier Inn Brand Standards</a:t>
            </a:r>
          </a:p>
        </p:txBody>
      </p:sp>
      <p:sp>
        <p:nvSpPr>
          <p:cNvPr id="7" name="TextBox 6">
            <a:extLst>
              <a:ext uri="{FF2B5EF4-FFF2-40B4-BE49-F238E27FC236}">
                <a16:creationId xmlns:a16="http://schemas.microsoft.com/office/drawing/2014/main" id="{D7BE1BB2-A7B7-F501-1FEE-8AD7B2FA7F1A}"/>
              </a:ext>
            </a:extLst>
          </p:cNvPr>
          <p:cNvSpPr txBox="1"/>
          <p:nvPr/>
        </p:nvSpPr>
        <p:spPr>
          <a:xfrm>
            <a:off x="363794" y="1787037"/>
            <a:ext cx="5702710"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Our dedication to quality is consistent with Premier Inn's brand standards, which are essential to providing outstanding guest experiences. </a:t>
            </a:r>
          </a:p>
        </p:txBody>
      </p:sp>
      <p:sp>
        <p:nvSpPr>
          <p:cNvPr id="9" name="TextBox 8">
            <a:extLst>
              <a:ext uri="{FF2B5EF4-FFF2-40B4-BE49-F238E27FC236}">
                <a16:creationId xmlns:a16="http://schemas.microsoft.com/office/drawing/2014/main" id="{2235EFE5-B14F-79FA-6460-531AA34D58FF}"/>
              </a:ext>
            </a:extLst>
          </p:cNvPr>
          <p:cNvSpPr txBox="1"/>
          <p:nvPr/>
        </p:nvSpPr>
        <p:spPr>
          <a:xfrm>
            <a:off x="363794" y="3472168"/>
            <a:ext cx="5702710" cy="1077218"/>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The checklist is painstakingly designed to meet and beyond these requirements, guaranteeing that every room reflects the excellence and hygiene that are associated with our brand. </a:t>
            </a:r>
          </a:p>
        </p:txBody>
      </p:sp>
      <p:sp>
        <p:nvSpPr>
          <p:cNvPr id="11" name="TextBox 10">
            <a:extLst>
              <a:ext uri="{FF2B5EF4-FFF2-40B4-BE49-F238E27FC236}">
                <a16:creationId xmlns:a16="http://schemas.microsoft.com/office/drawing/2014/main" id="{120FADAD-B8DE-ED1C-0E68-F6C01707831D}"/>
              </a:ext>
            </a:extLst>
          </p:cNvPr>
          <p:cNvSpPr txBox="1"/>
          <p:nvPr/>
        </p:nvSpPr>
        <p:spPr>
          <a:xfrm>
            <a:off x="393290" y="5157299"/>
            <a:ext cx="5702710"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Training programs are designed to emphasize these standards and highlight how important they are to the happiness of guests (</a:t>
            </a:r>
            <a:r>
              <a:rPr lang="en-US" sz="1600" dirty="0" err="1">
                <a:latin typeface="Cambria Math" panose="02040503050406030204" pitchFamily="18" charset="0"/>
                <a:ea typeface="Cambria Math" panose="02040503050406030204" pitchFamily="18" charset="0"/>
              </a:rPr>
              <a:t>whitbread</a:t>
            </a:r>
            <a:r>
              <a:rPr lang="en-US" sz="1600" dirty="0">
                <a:latin typeface="Cambria Math" panose="02040503050406030204" pitchFamily="18" charset="0"/>
                <a:ea typeface="Cambria Math" panose="02040503050406030204" pitchFamily="18" charset="0"/>
              </a:rPr>
              <a:t>, 2023). </a:t>
            </a:r>
          </a:p>
        </p:txBody>
      </p:sp>
      <p:sp>
        <p:nvSpPr>
          <p:cNvPr id="13" name="TextBox 12">
            <a:extLst>
              <a:ext uri="{FF2B5EF4-FFF2-40B4-BE49-F238E27FC236}">
                <a16:creationId xmlns:a16="http://schemas.microsoft.com/office/drawing/2014/main" id="{277886B3-DCCA-A633-86EE-7FA15455C373}"/>
              </a:ext>
            </a:extLst>
          </p:cNvPr>
          <p:cNvSpPr txBox="1"/>
          <p:nvPr/>
        </p:nvSpPr>
        <p:spPr>
          <a:xfrm>
            <a:off x="8770783" y="5988296"/>
            <a:ext cx="1740309"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(Schulz, 2021)</a:t>
            </a:r>
            <a:endParaRPr lang="en-US" sz="1000" dirty="0"/>
          </a:p>
        </p:txBody>
      </p:sp>
      <p:pic>
        <p:nvPicPr>
          <p:cNvPr id="14" name="Picture 13">
            <a:extLst>
              <a:ext uri="{FF2B5EF4-FFF2-40B4-BE49-F238E27FC236}">
                <a16:creationId xmlns:a16="http://schemas.microsoft.com/office/drawing/2014/main" id="{57225FDE-59FE-A910-E5BF-841EE9C97788}"/>
              </a:ext>
            </a:extLst>
          </p:cNvPr>
          <p:cNvPicPr>
            <a:picLocks noChangeAspect="1"/>
          </p:cNvPicPr>
          <p:nvPr/>
        </p:nvPicPr>
        <p:blipFill>
          <a:blip r:embed="rId3"/>
          <a:stretch>
            <a:fillRect/>
          </a:stretch>
        </p:blipFill>
        <p:spPr>
          <a:xfrm>
            <a:off x="6893560" y="1634736"/>
            <a:ext cx="4292600" cy="4292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53569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51CEC-8D4B-8AEE-6E4D-8F00E2873F82}"/>
              </a:ext>
            </a:extLst>
          </p:cNvPr>
          <p:cNvSpPr>
            <a:spLocks noGrp="1"/>
          </p:cNvSpPr>
          <p:nvPr>
            <p:ph type="title"/>
          </p:nvPr>
        </p:nvSpPr>
        <p:spPr>
          <a:xfrm>
            <a:off x="2641190" y="432620"/>
            <a:ext cx="6909619" cy="648929"/>
          </a:xfrm>
        </p:spPr>
        <p:txBody>
          <a:bodyPr>
            <a:normAutofit/>
          </a:bodyPr>
          <a:lstStyle/>
          <a:p>
            <a:pPr algn="ctr"/>
            <a:r>
              <a:rPr lang="en-US" sz="4000" b="1" dirty="0">
                <a:latin typeface="Cambria Math" panose="02040503050406030204" pitchFamily="18" charset="0"/>
                <a:ea typeface="Cambria Math" panose="02040503050406030204" pitchFamily="18" charset="0"/>
              </a:rPr>
              <a:t>Health and Safety Procedures</a:t>
            </a:r>
          </a:p>
        </p:txBody>
      </p:sp>
      <p:sp>
        <p:nvSpPr>
          <p:cNvPr id="7" name="TextBox 6">
            <a:extLst>
              <a:ext uri="{FF2B5EF4-FFF2-40B4-BE49-F238E27FC236}">
                <a16:creationId xmlns:a16="http://schemas.microsoft.com/office/drawing/2014/main" id="{C7B65642-31AA-9AED-1478-27FF7A5A34D0}"/>
              </a:ext>
            </a:extLst>
          </p:cNvPr>
          <p:cNvSpPr txBox="1"/>
          <p:nvPr/>
        </p:nvSpPr>
        <p:spPr>
          <a:xfrm>
            <a:off x="5987843" y="1849294"/>
            <a:ext cx="5801033" cy="584775"/>
          </a:xfrm>
          <a:prstGeom prst="rect">
            <a:avLst/>
          </a:prstGeom>
          <a:noFill/>
        </p:spPr>
        <p:txBody>
          <a:bodyPr wrap="square">
            <a:spAutoFit/>
          </a:bodyPr>
          <a:lstStyle/>
          <a:p>
            <a:pPr marL="285750" indent="-285750" algn="just">
              <a:buFont typeface="Courier New" panose="02070309020205020404" pitchFamily="49" charset="0"/>
              <a:buChar char="o"/>
            </a:pPr>
            <a:r>
              <a:rPr lang="en-GB" sz="1600" kern="0" dirty="0">
                <a:effectLst/>
                <a:latin typeface="Cambria Math" panose="02040503050406030204" pitchFamily="18" charset="0"/>
                <a:ea typeface="Cambria Math" panose="02040503050406030204" pitchFamily="18" charset="0"/>
                <a:cs typeface="Arial" panose="020B0604020202020204" pitchFamily="34" charset="0"/>
              </a:rPr>
              <a:t>Our room cleaning checklist places a high priority on health and safety protocols as they are essential to our business. </a:t>
            </a:r>
            <a:endParaRPr lang="en-US" sz="1600" dirty="0">
              <a:latin typeface="Cambria Math" panose="02040503050406030204" pitchFamily="18" charset="0"/>
              <a:ea typeface="Cambria Math" panose="02040503050406030204" pitchFamily="18" charset="0"/>
            </a:endParaRPr>
          </a:p>
        </p:txBody>
      </p:sp>
      <p:sp>
        <p:nvSpPr>
          <p:cNvPr id="9" name="TextBox 8">
            <a:extLst>
              <a:ext uri="{FF2B5EF4-FFF2-40B4-BE49-F238E27FC236}">
                <a16:creationId xmlns:a16="http://schemas.microsoft.com/office/drawing/2014/main" id="{800F4EDA-0E34-60A1-ABBE-654415005AE0}"/>
              </a:ext>
            </a:extLst>
          </p:cNvPr>
          <p:cNvSpPr txBox="1"/>
          <p:nvPr/>
        </p:nvSpPr>
        <p:spPr>
          <a:xfrm>
            <a:off x="294968" y="5432204"/>
            <a:ext cx="5368414" cy="830997"/>
          </a:xfrm>
          <a:prstGeom prst="rect">
            <a:avLst/>
          </a:prstGeom>
          <a:noFill/>
        </p:spPr>
        <p:txBody>
          <a:bodyPr wrap="square">
            <a:spAutoFit/>
          </a:bodyPr>
          <a:lstStyle/>
          <a:p>
            <a:pPr marL="285750" indent="-285750" algn="just">
              <a:buFont typeface="Courier New" panose="02070309020205020404" pitchFamily="49" charset="0"/>
              <a:buChar char="o"/>
            </a:pPr>
            <a:r>
              <a:rPr lang="en-GB" sz="1600" kern="0" dirty="0">
                <a:effectLst/>
                <a:latin typeface="Cambria Math" panose="02040503050406030204" pitchFamily="18" charset="0"/>
                <a:ea typeface="Cambria Math" panose="02040503050406030204" pitchFamily="18" charset="0"/>
                <a:cs typeface="Arial" panose="020B0604020202020204" pitchFamily="34" charset="0"/>
              </a:rPr>
              <a:t>These protocols are carefully included in the training plan, guaranteeing that our staff is knowledgeable about upholding a safe and clean atmosphere. </a:t>
            </a:r>
            <a:endParaRPr lang="en-US" sz="1600" dirty="0">
              <a:latin typeface="Cambria Math" panose="02040503050406030204" pitchFamily="18" charset="0"/>
              <a:ea typeface="Cambria Math" panose="02040503050406030204" pitchFamily="18" charset="0"/>
            </a:endParaRPr>
          </a:p>
        </p:txBody>
      </p:sp>
      <p:sp>
        <p:nvSpPr>
          <p:cNvPr id="11" name="TextBox 10">
            <a:extLst>
              <a:ext uri="{FF2B5EF4-FFF2-40B4-BE49-F238E27FC236}">
                <a16:creationId xmlns:a16="http://schemas.microsoft.com/office/drawing/2014/main" id="{2C8079F4-DF89-2088-50F6-1E14A069B969}"/>
              </a:ext>
            </a:extLst>
          </p:cNvPr>
          <p:cNvSpPr txBox="1"/>
          <p:nvPr/>
        </p:nvSpPr>
        <p:spPr>
          <a:xfrm>
            <a:off x="5987844" y="5437689"/>
            <a:ext cx="5801033" cy="830997"/>
          </a:xfrm>
          <a:prstGeom prst="rect">
            <a:avLst/>
          </a:prstGeom>
          <a:noFill/>
        </p:spPr>
        <p:txBody>
          <a:bodyPr wrap="square">
            <a:spAutoFit/>
          </a:bodyPr>
          <a:lstStyle/>
          <a:p>
            <a:pPr marL="285750" indent="-285750" algn="just">
              <a:buFont typeface="Courier New" panose="02070309020205020404" pitchFamily="49" charset="0"/>
              <a:buChar char="o"/>
            </a:pPr>
            <a:r>
              <a:rPr lang="en-GB" sz="1600" kern="0" dirty="0">
                <a:effectLst/>
                <a:latin typeface="Cambria Math" panose="02040503050406030204" pitchFamily="18" charset="0"/>
                <a:ea typeface="Cambria Math" panose="02040503050406030204" pitchFamily="18" charset="0"/>
                <a:cs typeface="Arial" panose="020B0604020202020204" pitchFamily="34" charset="0"/>
              </a:rPr>
              <a:t>Everything from using cleaning products appropriately to disposing of garbage properly complies with industry rules and Premier Inn's strict requirements </a:t>
            </a:r>
            <a:r>
              <a:rPr lang="en-US" sz="1600" kern="0" dirty="0">
                <a:effectLst/>
                <a:latin typeface="Cambria Math" panose="02040503050406030204" pitchFamily="18" charset="0"/>
                <a:ea typeface="Cambria Math" panose="02040503050406030204" pitchFamily="18" charset="0"/>
                <a:cs typeface="Arial" panose="020B0604020202020204" pitchFamily="34" charset="0"/>
              </a:rPr>
              <a:t>(</a:t>
            </a:r>
            <a:r>
              <a:rPr lang="en-US" sz="1600" kern="0" dirty="0" err="1">
                <a:effectLst/>
                <a:latin typeface="Cambria Math" panose="02040503050406030204" pitchFamily="18" charset="0"/>
                <a:ea typeface="Cambria Math" panose="02040503050406030204" pitchFamily="18" charset="0"/>
                <a:cs typeface="Arial" panose="020B0604020202020204" pitchFamily="34" charset="0"/>
              </a:rPr>
              <a:t>Trotto</a:t>
            </a:r>
            <a:r>
              <a:rPr lang="en-US" sz="1600" kern="0" dirty="0">
                <a:effectLst/>
                <a:latin typeface="Cambria Math" panose="02040503050406030204" pitchFamily="18" charset="0"/>
                <a:ea typeface="Cambria Math" panose="02040503050406030204" pitchFamily="18" charset="0"/>
                <a:cs typeface="Arial" panose="020B0604020202020204" pitchFamily="34" charset="0"/>
              </a:rPr>
              <a:t>, 2015)</a:t>
            </a:r>
            <a:r>
              <a:rPr lang="en-GB" sz="1600" kern="0" dirty="0">
                <a:effectLst/>
                <a:latin typeface="Cambria Math" panose="02040503050406030204" pitchFamily="18" charset="0"/>
                <a:ea typeface="Cambria Math" panose="02040503050406030204" pitchFamily="18" charset="0"/>
                <a:cs typeface="Arial" panose="020B0604020202020204" pitchFamily="34" charset="0"/>
              </a:rPr>
              <a:t>. </a:t>
            </a:r>
            <a:endParaRPr lang="en-US" sz="1600" dirty="0">
              <a:latin typeface="Cambria Math" panose="02040503050406030204" pitchFamily="18" charset="0"/>
              <a:ea typeface="Cambria Math" panose="02040503050406030204" pitchFamily="18" charset="0"/>
            </a:endParaRPr>
          </a:p>
        </p:txBody>
      </p:sp>
      <p:sp>
        <p:nvSpPr>
          <p:cNvPr id="12" name="TextBox 11">
            <a:extLst>
              <a:ext uri="{FF2B5EF4-FFF2-40B4-BE49-F238E27FC236}">
                <a16:creationId xmlns:a16="http://schemas.microsoft.com/office/drawing/2014/main" id="{3A80D88E-5C38-2BDB-B4B3-39A464665EF1}"/>
              </a:ext>
            </a:extLst>
          </p:cNvPr>
          <p:cNvSpPr txBox="1"/>
          <p:nvPr/>
        </p:nvSpPr>
        <p:spPr>
          <a:xfrm>
            <a:off x="8485977" y="5107035"/>
            <a:ext cx="1602658"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a:t>
            </a:r>
            <a:r>
              <a:rPr lang="en-US" sz="1000" dirty="0" err="1">
                <a:latin typeface="Cambria Math" panose="02040503050406030204" pitchFamily="18" charset="0"/>
                <a:ea typeface="Cambria Math" panose="02040503050406030204" pitchFamily="18" charset="0"/>
              </a:rPr>
              <a:t>timesproperty</a:t>
            </a:r>
            <a:r>
              <a:rPr lang="en-US" sz="1000" dirty="0">
                <a:latin typeface="Cambria Math" panose="02040503050406030204" pitchFamily="18" charset="0"/>
                <a:ea typeface="Cambria Math" panose="02040503050406030204" pitchFamily="18" charset="0"/>
              </a:rPr>
              <a:t>, 2022)</a:t>
            </a:r>
            <a:endParaRPr lang="en-US" sz="1000" dirty="0"/>
          </a:p>
        </p:txBody>
      </p:sp>
      <p:sp>
        <p:nvSpPr>
          <p:cNvPr id="14" name="TextBox 13">
            <a:extLst>
              <a:ext uri="{FF2B5EF4-FFF2-40B4-BE49-F238E27FC236}">
                <a16:creationId xmlns:a16="http://schemas.microsoft.com/office/drawing/2014/main" id="{4DB61F6F-95A4-57D1-7274-D3A7937D7CFE}"/>
              </a:ext>
            </a:extLst>
          </p:cNvPr>
          <p:cNvSpPr txBox="1"/>
          <p:nvPr/>
        </p:nvSpPr>
        <p:spPr>
          <a:xfrm>
            <a:off x="2270596" y="5043737"/>
            <a:ext cx="1265084"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a:t>
            </a:r>
            <a:r>
              <a:rPr lang="en-US" sz="1000" dirty="0" err="1">
                <a:latin typeface="Cambria Math" panose="02040503050406030204" pitchFamily="18" charset="0"/>
                <a:ea typeface="Cambria Math" panose="02040503050406030204" pitchFamily="18" charset="0"/>
              </a:rPr>
              <a:t>whitbread</a:t>
            </a:r>
            <a:r>
              <a:rPr lang="en-US" sz="1000" dirty="0">
                <a:latin typeface="Cambria Math" panose="02040503050406030204" pitchFamily="18" charset="0"/>
                <a:ea typeface="Cambria Math" panose="02040503050406030204" pitchFamily="18" charset="0"/>
              </a:rPr>
              <a:t>, 2023</a:t>
            </a:r>
            <a:endParaRPr lang="en-US" sz="1000" dirty="0"/>
          </a:p>
        </p:txBody>
      </p:sp>
      <p:pic>
        <p:nvPicPr>
          <p:cNvPr id="15" name="Picture 14">
            <a:extLst>
              <a:ext uri="{FF2B5EF4-FFF2-40B4-BE49-F238E27FC236}">
                <a16:creationId xmlns:a16="http://schemas.microsoft.com/office/drawing/2014/main" id="{24EE24BF-DA7F-7E17-4F79-652C5129ED2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25495" y="2849156"/>
            <a:ext cx="5663381" cy="21734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A120A10D-1143-8F8C-4CE5-A7BC70EC62C3}"/>
              </a:ext>
            </a:extLst>
          </p:cNvPr>
          <p:cNvPicPr>
            <a:picLocks noChangeAspect="1"/>
          </p:cNvPicPr>
          <p:nvPr/>
        </p:nvPicPr>
        <p:blipFill>
          <a:blip r:embed="rId4"/>
          <a:stretch>
            <a:fillRect/>
          </a:stretch>
        </p:blipFill>
        <p:spPr>
          <a:xfrm>
            <a:off x="223520" y="1411815"/>
            <a:ext cx="5901975" cy="3931576"/>
          </a:xfrm>
          <a:prstGeom prst="rect">
            <a:avLst/>
          </a:prstGeom>
        </p:spPr>
      </p:pic>
    </p:spTree>
    <p:extLst>
      <p:ext uri="{BB962C8B-B14F-4D97-AF65-F5344CB8AC3E}">
        <p14:creationId xmlns:p14="http://schemas.microsoft.com/office/powerpoint/2010/main" val="3201650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9318-8376-C912-B0B8-1C9C60967A94}"/>
              </a:ext>
            </a:extLst>
          </p:cNvPr>
          <p:cNvSpPr>
            <a:spLocks noGrp="1"/>
          </p:cNvSpPr>
          <p:nvPr>
            <p:ph type="title"/>
          </p:nvPr>
        </p:nvSpPr>
        <p:spPr>
          <a:xfrm>
            <a:off x="2478958" y="403122"/>
            <a:ext cx="7234084" cy="698090"/>
          </a:xfrm>
        </p:spPr>
        <p:txBody>
          <a:bodyPr>
            <a:normAutofit/>
          </a:bodyPr>
          <a:lstStyle/>
          <a:p>
            <a:pPr algn="ctr"/>
            <a:r>
              <a:rPr lang="en-US" sz="4000" b="1" dirty="0">
                <a:latin typeface="Cambria Math" panose="02040503050406030204" pitchFamily="18" charset="0"/>
                <a:ea typeface="Cambria Math" panose="02040503050406030204" pitchFamily="18" charset="0"/>
              </a:rPr>
              <a:t>Implementing the Checklist</a:t>
            </a:r>
          </a:p>
        </p:txBody>
      </p:sp>
      <p:sp>
        <p:nvSpPr>
          <p:cNvPr id="7" name="TextBox 6">
            <a:extLst>
              <a:ext uri="{FF2B5EF4-FFF2-40B4-BE49-F238E27FC236}">
                <a16:creationId xmlns:a16="http://schemas.microsoft.com/office/drawing/2014/main" id="{26498ECD-A21A-EAD0-B7B3-9CEB13F8CCF9}"/>
              </a:ext>
            </a:extLst>
          </p:cNvPr>
          <p:cNvSpPr txBox="1"/>
          <p:nvPr/>
        </p:nvSpPr>
        <p:spPr>
          <a:xfrm>
            <a:off x="5997676" y="1696537"/>
            <a:ext cx="5722373"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There is a step-by-step process to implementing the checklist, which begins with an immersive introduction in team meetings. </a:t>
            </a:r>
          </a:p>
        </p:txBody>
      </p:sp>
      <p:sp>
        <p:nvSpPr>
          <p:cNvPr id="9" name="TextBox 8">
            <a:extLst>
              <a:ext uri="{FF2B5EF4-FFF2-40B4-BE49-F238E27FC236}">
                <a16:creationId xmlns:a16="http://schemas.microsoft.com/office/drawing/2014/main" id="{FBCDCC76-04AF-1D63-FC3B-A3122040082D}"/>
              </a:ext>
            </a:extLst>
          </p:cNvPr>
          <p:cNvSpPr txBox="1"/>
          <p:nvPr/>
        </p:nvSpPr>
        <p:spPr>
          <a:xfrm>
            <a:off x="5997675" y="3018738"/>
            <a:ext cx="5722373"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Stressing the importance of the checklist in maintaining Premier Inn standards, we encourage candid conversations and respond to inquiries. </a:t>
            </a:r>
          </a:p>
        </p:txBody>
      </p:sp>
      <p:sp>
        <p:nvSpPr>
          <p:cNvPr id="11" name="TextBox 10">
            <a:extLst>
              <a:ext uri="{FF2B5EF4-FFF2-40B4-BE49-F238E27FC236}">
                <a16:creationId xmlns:a16="http://schemas.microsoft.com/office/drawing/2014/main" id="{EC2ABD40-984A-1A16-A599-51C6518C8391}"/>
              </a:ext>
            </a:extLst>
          </p:cNvPr>
          <p:cNvSpPr txBox="1"/>
          <p:nvPr/>
        </p:nvSpPr>
        <p:spPr>
          <a:xfrm>
            <a:off x="304801" y="5484479"/>
            <a:ext cx="7203440"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Following are practical seminars that enable problem-solving and hands-on application in real time. A smooth transition is ensured by supervisory support, which offers continuing direction. </a:t>
            </a:r>
          </a:p>
        </p:txBody>
      </p:sp>
      <p:sp>
        <p:nvSpPr>
          <p:cNvPr id="14" name="TextBox 13">
            <a:extLst>
              <a:ext uri="{FF2B5EF4-FFF2-40B4-BE49-F238E27FC236}">
                <a16:creationId xmlns:a16="http://schemas.microsoft.com/office/drawing/2014/main" id="{6157F02A-C08D-8D2B-CD93-B1E6BAD54C27}"/>
              </a:ext>
            </a:extLst>
          </p:cNvPr>
          <p:cNvSpPr txBox="1"/>
          <p:nvPr/>
        </p:nvSpPr>
        <p:spPr>
          <a:xfrm>
            <a:off x="3342558" y="5161646"/>
            <a:ext cx="6096000"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(Clarke, 2020)</a:t>
            </a:r>
            <a:endParaRPr lang="en-US" sz="1000" dirty="0"/>
          </a:p>
        </p:txBody>
      </p:sp>
      <p:pic>
        <p:nvPicPr>
          <p:cNvPr id="2050" name="Picture 2" descr="Significance of Data Security in the Hospitality Sector">
            <a:extLst>
              <a:ext uri="{FF2B5EF4-FFF2-40B4-BE49-F238E27FC236}">
                <a16:creationId xmlns:a16="http://schemas.microsoft.com/office/drawing/2014/main" id="{059914D3-2486-5302-3249-87B9E64D4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 y="1708492"/>
            <a:ext cx="4897120" cy="32688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061A26CB-37AF-0C6B-4E47-581438AC34D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589437" y="3939501"/>
            <a:ext cx="4233363" cy="23759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7" name="TextBox 16">
            <a:extLst>
              <a:ext uri="{FF2B5EF4-FFF2-40B4-BE49-F238E27FC236}">
                <a16:creationId xmlns:a16="http://schemas.microsoft.com/office/drawing/2014/main" id="{E8ECB019-711B-0DD1-8D5E-6D328E82B011}"/>
              </a:ext>
            </a:extLst>
          </p:cNvPr>
          <p:cNvSpPr txBox="1"/>
          <p:nvPr/>
        </p:nvSpPr>
        <p:spPr>
          <a:xfrm>
            <a:off x="9152315" y="6383791"/>
            <a:ext cx="1107606"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(Clarke, 2020)</a:t>
            </a:r>
            <a:endParaRPr lang="en-US" sz="1000" dirty="0"/>
          </a:p>
        </p:txBody>
      </p:sp>
    </p:spTree>
    <p:extLst>
      <p:ext uri="{BB962C8B-B14F-4D97-AF65-F5344CB8AC3E}">
        <p14:creationId xmlns:p14="http://schemas.microsoft.com/office/powerpoint/2010/main" val="1773881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C29B-CF25-060A-C5C0-D61B44FEFE4B}"/>
              </a:ext>
            </a:extLst>
          </p:cNvPr>
          <p:cNvSpPr>
            <a:spLocks noGrp="1"/>
          </p:cNvSpPr>
          <p:nvPr>
            <p:ph type="title"/>
          </p:nvPr>
        </p:nvSpPr>
        <p:spPr>
          <a:xfrm>
            <a:off x="2419964" y="422787"/>
            <a:ext cx="7352071" cy="668594"/>
          </a:xfrm>
        </p:spPr>
        <p:txBody>
          <a:bodyPr>
            <a:normAutofit/>
          </a:bodyPr>
          <a:lstStyle/>
          <a:p>
            <a:pPr algn="ctr"/>
            <a:r>
              <a:rPr lang="en-US" sz="4000" b="1" dirty="0">
                <a:latin typeface="Cambria Math" panose="02040503050406030204" pitchFamily="18" charset="0"/>
                <a:ea typeface="Cambria Math" panose="02040503050406030204" pitchFamily="18" charset="0"/>
              </a:rPr>
              <a:t>Team Communication Strategies</a:t>
            </a:r>
          </a:p>
        </p:txBody>
      </p:sp>
      <p:sp>
        <p:nvSpPr>
          <p:cNvPr id="5" name="TextBox 4">
            <a:extLst>
              <a:ext uri="{FF2B5EF4-FFF2-40B4-BE49-F238E27FC236}">
                <a16:creationId xmlns:a16="http://schemas.microsoft.com/office/drawing/2014/main" id="{BB422045-05B6-BC09-BBA9-6770AA34DC76}"/>
              </a:ext>
            </a:extLst>
          </p:cNvPr>
          <p:cNvSpPr txBox="1"/>
          <p:nvPr/>
        </p:nvSpPr>
        <p:spPr>
          <a:xfrm>
            <a:off x="304800" y="1858709"/>
            <a:ext cx="4006468" cy="584775"/>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Implementing checklists requires effective team communication. </a:t>
            </a:r>
          </a:p>
        </p:txBody>
      </p:sp>
      <p:sp>
        <p:nvSpPr>
          <p:cNvPr id="7" name="TextBox 6">
            <a:extLst>
              <a:ext uri="{FF2B5EF4-FFF2-40B4-BE49-F238E27FC236}">
                <a16:creationId xmlns:a16="http://schemas.microsoft.com/office/drawing/2014/main" id="{BB8021F7-5C42-0232-FED6-723679F4D4F2}"/>
              </a:ext>
            </a:extLst>
          </p:cNvPr>
          <p:cNvSpPr txBox="1"/>
          <p:nvPr/>
        </p:nvSpPr>
        <p:spPr>
          <a:xfrm>
            <a:off x="213360" y="3583520"/>
            <a:ext cx="5080000"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Frequent team meetings offer a forum for candid discussion, promoting a mutual comprehension of objectives. </a:t>
            </a:r>
          </a:p>
        </p:txBody>
      </p:sp>
      <p:sp>
        <p:nvSpPr>
          <p:cNvPr id="9" name="TextBox 8">
            <a:extLst>
              <a:ext uri="{FF2B5EF4-FFF2-40B4-BE49-F238E27FC236}">
                <a16:creationId xmlns:a16="http://schemas.microsoft.com/office/drawing/2014/main" id="{947064EE-5BFC-93C4-B64D-6F67EB0142BA}"/>
              </a:ext>
            </a:extLst>
          </p:cNvPr>
          <p:cNvSpPr txBox="1"/>
          <p:nvPr/>
        </p:nvSpPr>
        <p:spPr>
          <a:xfrm>
            <a:off x="213360" y="5540129"/>
            <a:ext cx="6921911" cy="830997"/>
          </a:xfrm>
          <a:prstGeom prst="rect">
            <a:avLst/>
          </a:prstGeom>
          <a:noFill/>
        </p:spPr>
        <p:txBody>
          <a:bodyPr wrap="square">
            <a:spAutoFit/>
          </a:bodyPr>
          <a:lstStyle/>
          <a:p>
            <a:pPr marL="285750" indent="-285750" algn="just">
              <a:buFont typeface="Courier New" panose="02070309020205020404" pitchFamily="49" charset="0"/>
              <a:buChar char="o"/>
            </a:pPr>
            <a:r>
              <a:rPr lang="en-US" sz="1600" dirty="0">
                <a:latin typeface="Cambria Math" panose="02040503050406030204" pitchFamily="18" charset="0"/>
                <a:ea typeface="Cambria Math" panose="02040503050406030204" pitchFamily="18" charset="0"/>
              </a:rPr>
              <a:t>Real-time updates are ensured by using digital communication channels, which encourages flexibility in responding to visitor requirements and protocol modifications. </a:t>
            </a:r>
          </a:p>
        </p:txBody>
      </p:sp>
      <p:sp>
        <p:nvSpPr>
          <p:cNvPr id="10" name="TextBox 9">
            <a:extLst>
              <a:ext uri="{FF2B5EF4-FFF2-40B4-BE49-F238E27FC236}">
                <a16:creationId xmlns:a16="http://schemas.microsoft.com/office/drawing/2014/main" id="{33BD9544-5EB8-74AF-A784-B72F74880B1B}"/>
              </a:ext>
            </a:extLst>
          </p:cNvPr>
          <p:cNvSpPr txBox="1"/>
          <p:nvPr/>
        </p:nvSpPr>
        <p:spPr>
          <a:xfrm>
            <a:off x="9471823" y="5540129"/>
            <a:ext cx="1740309" cy="246221"/>
          </a:xfrm>
          <a:prstGeom prst="rect">
            <a:avLst/>
          </a:prstGeom>
          <a:noFill/>
        </p:spPr>
        <p:txBody>
          <a:bodyPr wrap="square">
            <a:spAutoFit/>
          </a:bodyPr>
          <a:lstStyle/>
          <a:p>
            <a:r>
              <a:rPr lang="en-US" sz="1000" dirty="0">
                <a:latin typeface="Cambria Math" panose="02040503050406030204" pitchFamily="18" charset="0"/>
                <a:ea typeface="Cambria Math" panose="02040503050406030204" pitchFamily="18" charset="0"/>
              </a:rPr>
              <a:t>(Schulz, 2021)</a:t>
            </a:r>
            <a:endParaRPr lang="en-US" sz="1000" dirty="0"/>
          </a:p>
        </p:txBody>
      </p:sp>
      <p:pic>
        <p:nvPicPr>
          <p:cNvPr id="11" name="Picture 10">
            <a:extLst>
              <a:ext uri="{FF2B5EF4-FFF2-40B4-BE49-F238E27FC236}">
                <a16:creationId xmlns:a16="http://schemas.microsoft.com/office/drawing/2014/main" id="{F0B4229C-5846-8D12-3CD6-697C93F76F62}"/>
              </a:ext>
            </a:extLst>
          </p:cNvPr>
          <p:cNvPicPr>
            <a:picLocks noChangeAspect="1"/>
          </p:cNvPicPr>
          <p:nvPr/>
        </p:nvPicPr>
        <p:blipFill>
          <a:blip r:embed="rId3"/>
          <a:stretch>
            <a:fillRect/>
          </a:stretch>
        </p:blipFill>
        <p:spPr>
          <a:xfrm>
            <a:off x="6096000" y="1618633"/>
            <a:ext cx="5176225" cy="3786487"/>
          </a:xfrm>
          <a:prstGeom prst="rect">
            <a:avLst/>
          </a:prstGeom>
        </p:spPr>
      </p:pic>
    </p:spTree>
    <p:extLst>
      <p:ext uri="{BB962C8B-B14F-4D97-AF65-F5344CB8AC3E}">
        <p14:creationId xmlns:p14="http://schemas.microsoft.com/office/powerpoint/2010/main" val="739455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143C0-8BD1-1D77-FCCD-DDCCA34C8DFC}"/>
              </a:ext>
            </a:extLst>
          </p:cNvPr>
          <p:cNvSpPr>
            <a:spLocks noGrp="1"/>
          </p:cNvSpPr>
          <p:nvPr>
            <p:ph type="title"/>
          </p:nvPr>
        </p:nvSpPr>
        <p:spPr>
          <a:xfrm>
            <a:off x="4347087" y="353962"/>
            <a:ext cx="3497826" cy="747252"/>
          </a:xfrm>
        </p:spPr>
        <p:txBody>
          <a:bodyPr>
            <a:normAutofit/>
          </a:bodyPr>
          <a:lstStyle/>
          <a:p>
            <a:pPr algn="ctr"/>
            <a:r>
              <a:rPr lang="en-US" sz="4000" b="1" dirty="0">
                <a:latin typeface="Cambria Math" panose="02040503050406030204" pitchFamily="18" charset="0"/>
                <a:ea typeface="Cambria Math" panose="02040503050406030204" pitchFamily="18" charset="0"/>
              </a:rPr>
              <a:t>References</a:t>
            </a:r>
          </a:p>
        </p:txBody>
      </p:sp>
      <p:sp>
        <p:nvSpPr>
          <p:cNvPr id="5" name="TextBox 4">
            <a:extLst>
              <a:ext uri="{FF2B5EF4-FFF2-40B4-BE49-F238E27FC236}">
                <a16:creationId xmlns:a16="http://schemas.microsoft.com/office/drawing/2014/main" id="{3B9E000C-E5B5-6240-F20A-CFF1236ED0C7}"/>
              </a:ext>
            </a:extLst>
          </p:cNvPr>
          <p:cNvSpPr txBox="1"/>
          <p:nvPr/>
        </p:nvSpPr>
        <p:spPr>
          <a:xfrm>
            <a:off x="334296" y="1455175"/>
            <a:ext cx="11484077" cy="4767074"/>
          </a:xfrm>
          <a:prstGeom prst="rect">
            <a:avLst/>
          </a:prstGeom>
          <a:noFill/>
        </p:spPr>
        <p:txBody>
          <a:bodyPr wrap="square">
            <a:spAutoFit/>
          </a:bodyPr>
          <a:lstStyle/>
          <a:p>
            <a:pPr algn="just">
              <a:lnSpc>
                <a:spcPct val="150000"/>
              </a:lnSpc>
            </a:pPr>
            <a:r>
              <a:rPr lang="en-US" sz="1200" dirty="0">
                <a:latin typeface="Cambria Math" panose="02040503050406030204" pitchFamily="18" charset="0"/>
                <a:ea typeface="Cambria Math" panose="02040503050406030204" pitchFamily="18" charset="0"/>
              </a:rPr>
              <a:t>Clarke, G., (2020). How To Achieve Cleanliness And Infection Prevention Standards In Hospitality. [Online] Available at: https://www.forbes.com/sites/forbesbusinesscouncil/2020/10/26/how-to-achieve-cleanliness-and-infection-prevention-standards-in-hospitality/?sh=193a01702bf6</a:t>
            </a:r>
          </a:p>
          <a:p>
            <a:pPr algn="just">
              <a:lnSpc>
                <a:spcPct val="150000"/>
              </a:lnSpc>
            </a:pPr>
            <a:r>
              <a:rPr lang="en-US" sz="1200" dirty="0" err="1">
                <a:latin typeface="Cambria Math" panose="02040503050406030204" pitchFamily="18" charset="0"/>
                <a:ea typeface="Cambria Math" panose="02040503050406030204" pitchFamily="18" charset="0"/>
              </a:rPr>
              <a:t>getjobber</a:t>
            </a:r>
            <a:r>
              <a:rPr lang="en-US" sz="1200" dirty="0">
                <a:latin typeface="Cambria Math" panose="02040503050406030204" pitchFamily="18" charset="0"/>
                <a:ea typeface="Cambria Math" panose="02040503050406030204" pitchFamily="18" charset="0"/>
              </a:rPr>
              <a:t>, (2021). House Cleaning Checklists: 12 Professional Templates to Get (and Stay) Organized. [Online] Available at: https://getjobber.com/academy/cleaning/professional-house-cleaning-checklist/</a:t>
            </a:r>
          </a:p>
          <a:p>
            <a:pPr algn="just">
              <a:lnSpc>
                <a:spcPct val="150000"/>
              </a:lnSpc>
            </a:pPr>
            <a:r>
              <a:rPr lang="en-US" sz="1200" dirty="0" err="1">
                <a:latin typeface="Cambria Math" panose="02040503050406030204" pitchFamily="18" charset="0"/>
                <a:ea typeface="Cambria Math" panose="02040503050406030204" pitchFamily="18" charset="0"/>
              </a:rPr>
              <a:t>Lacalle</a:t>
            </a:r>
            <a:r>
              <a:rPr lang="en-US" sz="1200" dirty="0">
                <a:latin typeface="Cambria Math" panose="02040503050406030204" pitchFamily="18" charset="0"/>
                <a:ea typeface="Cambria Math" panose="02040503050406030204" pitchFamily="18" charset="0"/>
              </a:rPr>
              <a:t>, E., (2023). The six best employee engagement strategies for hotels. [Online] Available at: https://www.mews.com/en/blog/employee-engagement-hotels#:~:text=Employee%20engagement%20is%20vital%20for,Let's%20explore%20its%20importance.</a:t>
            </a:r>
          </a:p>
          <a:p>
            <a:pPr algn="just">
              <a:lnSpc>
                <a:spcPct val="150000"/>
              </a:lnSpc>
            </a:pPr>
            <a:r>
              <a:rPr lang="en-US" sz="1200" dirty="0">
                <a:latin typeface="Cambria Math" panose="02040503050406030204" pitchFamily="18" charset="0"/>
                <a:ea typeface="Cambria Math" panose="02040503050406030204" pitchFamily="18" charset="0"/>
              </a:rPr>
              <a:t>Rush, L., (2023). Cross-Team Communication Drives Exceptional Customer Care. [Online] Available at: https://www.forbes.com/sites/forbesbusinesscouncil/2023/07/31/cross-team-communication-drives-exceptional-customer-care/?sh=2f8e5cf14894</a:t>
            </a:r>
          </a:p>
          <a:p>
            <a:pPr algn="just">
              <a:lnSpc>
                <a:spcPct val="150000"/>
              </a:lnSpc>
            </a:pPr>
            <a:r>
              <a:rPr lang="en-US" sz="1200" dirty="0">
                <a:latin typeface="Cambria Math" panose="02040503050406030204" pitchFamily="18" charset="0"/>
                <a:ea typeface="Cambria Math" panose="02040503050406030204" pitchFamily="18" charset="0"/>
              </a:rPr>
              <a:t>Schulz, B., (2021). Where are the housekeepers? COVID-19 guidelines, labor shortage affect hotel housekeeping service. [Online] Available at: https://www.usatoday.com/story/travel/hotels/2021/07/07/hotel-housekeeping-service-available-upon-request/7894656002/</a:t>
            </a:r>
          </a:p>
          <a:p>
            <a:pPr algn="just">
              <a:lnSpc>
                <a:spcPct val="150000"/>
              </a:lnSpc>
            </a:pPr>
            <a:r>
              <a:rPr lang="en-US" sz="1200" dirty="0" err="1">
                <a:latin typeface="Cambria Math" panose="02040503050406030204" pitchFamily="18" charset="0"/>
                <a:ea typeface="Cambria Math" panose="02040503050406030204" pitchFamily="18" charset="0"/>
              </a:rPr>
              <a:t>Taulli</a:t>
            </a:r>
            <a:r>
              <a:rPr lang="en-US" sz="1200" dirty="0">
                <a:latin typeface="Cambria Math" panose="02040503050406030204" pitchFamily="18" charset="0"/>
                <a:ea typeface="Cambria Math" panose="02040503050406030204" pitchFamily="18" charset="0"/>
              </a:rPr>
              <a:t>, T., (2018). How To Create An Effective Company Training Program. [Online] Available at: https://www.forbes.com/sites/tomtaulli/2018/06/09/how-to-create-an-effective-company-training-program/?sh=542c052d222</a:t>
            </a:r>
          </a:p>
          <a:p>
            <a:pPr algn="just">
              <a:lnSpc>
                <a:spcPct val="150000"/>
              </a:lnSpc>
            </a:pPr>
            <a:r>
              <a:rPr lang="en-US" sz="1200" dirty="0" err="1">
                <a:latin typeface="Cambria Math" panose="02040503050406030204" pitchFamily="18" charset="0"/>
                <a:ea typeface="Cambria Math" panose="02040503050406030204" pitchFamily="18" charset="0"/>
              </a:rPr>
              <a:t>timesproperty</a:t>
            </a:r>
            <a:r>
              <a:rPr lang="en-US" sz="1200" dirty="0">
                <a:latin typeface="Cambria Math" panose="02040503050406030204" pitchFamily="18" charset="0"/>
                <a:ea typeface="Cambria Math" panose="02040503050406030204" pitchFamily="18" charset="0"/>
              </a:rPr>
              <a:t>, (2022). Deep Cleaning Checklist for the Home. [Online] Available at: https://timesproperty.com/news/post/deep-cleaning-checklist-for-home-blid3500</a:t>
            </a:r>
          </a:p>
          <a:p>
            <a:pPr algn="just">
              <a:lnSpc>
                <a:spcPct val="150000"/>
              </a:lnSpc>
            </a:pPr>
            <a:r>
              <a:rPr lang="en-US" sz="1200" dirty="0" err="1">
                <a:latin typeface="Cambria Math" panose="02040503050406030204" pitchFamily="18" charset="0"/>
                <a:ea typeface="Cambria Math" panose="02040503050406030204" pitchFamily="18" charset="0"/>
              </a:rPr>
              <a:t>Trotto</a:t>
            </a:r>
            <a:r>
              <a:rPr lang="en-US" sz="1200" dirty="0">
                <a:latin typeface="Cambria Math" panose="02040503050406030204" pitchFamily="18" charset="0"/>
                <a:ea typeface="Cambria Math" panose="02040503050406030204" pitchFamily="18" charset="0"/>
              </a:rPr>
              <a:t>, S., (2015). 11 tips for effective workplace housekeeping. [Online] Available at: https://www.safetyandhealthmagazine.com/articles/12470-tips-for-effective-workplace-housekeeping</a:t>
            </a:r>
          </a:p>
          <a:p>
            <a:pPr algn="just">
              <a:lnSpc>
                <a:spcPct val="150000"/>
              </a:lnSpc>
            </a:pPr>
            <a:r>
              <a:rPr lang="en-US" sz="1200" dirty="0" err="1">
                <a:latin typeface="Cambria Math" panose="02040503050406030204" pitchFamily="18" charset="0"/>
                <a:ea typeface="Cambria Math" panose="02040503050406030204" pitchFamily="18" charset="0"/>
              </a:rPr>
              <a:t>whitbread</a:t>
            </a:r>
            <a:r>
              <a:rPr lang="en-US" sz="1200" dirty="0">
                <a:latin typeface="Cambria Math" panose="02040503050406030204" pitchFamily="18" charset="0"/>
                <a:ea typeface="Cambria Math" panose="02040503050406030204" pitchFamily="18" charset="0"/>
              </a:rPr>
              <a:t>, (2023). Introducing. [Online] Available at: https://cdn.whitbread.co.uk/media/2021/02/26120857/Introducing-Premier-Inn_A4_8pp-Planning-brochure_March-2021_FINAL.pdf</a:t>
            </a:r>
          </a:p>
        </p:txBody>
      </p:sp>
    </p:spTree>
    <p:extLst>
      <p:ext uri="{BB962C8B-B14F-4D97-AF65-F5344CB8AC3E}">
        <p14:creationId xmlns:p14="http://schemas.microsoft.com/office/powerpoint/2010/main" val="300984993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2202</Words>
  <Application>Microsoft Office PowerPoint</Application>
  <PresentationFormat>Widescreen</PresentationFormat>
  <Paragraphs>90</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Cambria Math</vt:lpstr>
      <vt:lpstr>Corbel</vt:lpstr>
      <vt:lpstr>Courier New</vt:lpstr>
      <vt:lpstr>Times New Roman</vt:lpstr>
      <vt:lpstr>Basis</vt:lpstr>
      <vt:lpstr>PowerPoint Presentation</vt:lpstr>
      <vt:lpstr>Table of Content </vt:lpstr>
      <vt:lpstr>Importance of Housekeeping</vt:lpstr>
      <vt:lpstr>Introduction to the New Cleaning Checklist</vt:lpstr>
      <vt:lpstr>Employee Engagement Model</vt:lpstr>
      <vt:lpstr>Examples of Industry Best Practices</vt:lpstr>
      <vt:lpstr>Design Effective Training Plans</vt:lpstr>
      <vt:lpstr>Premier Inn Brand Standards</vt:lpstr>
      <vt:lpstr>Health and Safety Procedures</vt:lpstr>
      <vt:lpstr>Implementing the Checklist</vt:lpstr>
      <vt:lpstr>Team Communication Strategies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2023-11-13T19:22:25Z</dcterms:created>
  <dcterms:modified xsi:type="dcterms:W3CDTF">2023-11-13T22:55:07Z</dcterms:modified>
</cp:coreProperties>
</file>