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83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2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15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258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786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751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843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779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37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736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04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61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76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94E9047-3B99-4A27-BC2E-0DD5D17F43D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570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A5C957-CF0D-4DD6-AD84-6114B1810196}" type="datetimeFigureOut">
              <a:rPr lang="en-GB" smtClean="0"/>
              <a:t>27/08/2015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8733E-9EDC-44A8-BA49-147825DD9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461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CLSK5002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Epigraphy: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118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The first step is to find an inscription 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simple identification codes</a:t>
            </a:r>
          </a:p>
        </p:txBody>
      </p:sp>
    </p:spTree>
    <p:extLst>
      <p:ext uri="{BB962C8B-B14F-4D97-AF65-F5344CB8AC3E}">
        <p14:creationId xmlns:p14="http://schemas.microsoft.com/office/powerpoint/2010/main" val="3325774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u="sng"/>
              <a:t>IG = </a:t>
            </a:r>
            <a:r>
              <a:rPr lang="en-GB" altLang="en-US" i="1" u="sng"/>
              <a:t>Inscriptiones Graecae</a:t>
            </a:r>
            <a:r>
              <a:rPr lang="en-GB" altLang="en-US"/>
              <a:t/>
            </a:r>
            <a:br>
              <a:rPr lang="en-GB" altLang="en-US"/>
            </a:br>
            <a:endParaRPr lang="en-GB" altLang="en-US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79513" y="5157192"/>
            <a:ext cx="8785225" cy="1198984"/>
          </a:xfrm>
        </p:spPr>
        <p:txBody>
          <a:bodyPr/>
          <a:lstStyle/>
          <a:p>
            <a:pPr algn="l">
              <a:spcBef>
                <a:spcPct val="0"/>
              </a:spcBef>
            </a:pPr>
            <a:r>
              <a:rPr lang="en-GB" altLang="en-US" dirty="0">
                <a:solidFill>
                  <a:schemeClr val="tx2"/>
                </a:solidFill>
              </a:rPr>
              <a:t>IG I</a:t>
            </a:r>
            <a:r>
              <a:rPr lang="en-GB" altLang="en-US" baseline="30000" dirty="0">
                <a:solidFill>
                  <a:schemeClr val="tx2"/>
                </a:solidFill>
              </a:rPr>
              <a:t>3</a:t>
            </a:r>
            <a:r>
              <a:rPr lang="en-GB" altLang="en-US" dirty="0">
                <a:solidFill>
                  <a:schemeClr val="tx2"/>
                </a:solidFill>
              </a:rPr>
              <a:t> 117 </a:t>
            </a:r>
            <a:r>
              <a:rPr lang="en-GB" altLang="en-US" dirty="0">
                <a:solidFill>
                  <a:schemeClr val="tx2"/>
                </a:solidFill>
                <a:sym typeface="Wingdings" pitchFamily="2" charset="2"/>
              </a:rPr>
              <a:t></a:t>
            </a:r>
            <a:r>
              <a:rPr lang="en-GB" altLang="en-US" dirty="0">
                <a:solidFill>
                  <a:schemeClr val="tx2"/>
                </a:solidFill>
              </a:rPr>
              <a:t> </a:t>
            </a:r>
            <a:r>
              <a:rPr lang="en-GB" altLang="en-US" i="1" dirty="0" err="1">
                <a:solidFill>
                  <a:schemeClr val="tx2"/>
                </a:solidFill>
              </a:rPr>
              <a:t>Inscriptiones</a:t>
            </a:r>
            <a:r>
              <a:rPr lang="en-GB" altLang="en-US" i="1" dirty="0">
                <a:solidFill>
                  <a:schemeClr val="tx2"/>
                </a:solidFill>
              </a:rPr>
              <a:t> </a:t>
            </a:r>
            <a:r>
              <a:rPr lang="en-GB" altLang="en-US" i="1" dirty="0" err="1">
                <a:solidFill>
                  <a:schemeClr val="tx2"/>
                </a:solidFill>
              </a:rPr>
              <a:t>Graecae</a:t>
            </a:r>
            <a:r>
              <a:rPr lang="en-GB" altLang="en-US" dirty="0">
                <a:solidFill>
                  <a:schemeClr val="tx2"/>
                </a:solidFill>
              </a:rPr>
              <a:t> Volume 1 				Edition 3 no 117</a:t>
            </a:r>
          </a:p>
          <a:p>
            <a:endParaRPr lang="en-GB" altLang="en-US" dirty="0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4756150" y="4427538"/>
            <a:ext cx="24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chemeClr val="tx2"/>
                </a:solidFill>
              </a:rPr>
              <a:t>I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3" y="40466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The major epigraphic corpus (i.e. collection of inscriptions) for Greek inscriptions is: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467545" y="3429000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Often you will see references to inscriptions, but they can be difficult to read, so here is a quick guide to some of the main reference types: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5142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What does this code mean? </a:t>
            </a:r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400"/>
              <a:t>IG II</a:t>
            </a:r>
            <a:r>
              <a:rPr lang="en-GB" altLang="en-US" sz="4400" baseline="30000"/>
              <a:t>2</a:t>
            </a:r>
            <a:r>
              <a:rPr lang="en-GB" altLang="en-US" sz="4400"/>
              <a:t> 102 </a:t>
            </a:r>
          </a:p>
        </p:txBody>
      </p:sp>
    </p:spTree>
    <p:extLst>
      <p:ext uri="{BB962C8B-B14F-4D97-AF65-F5344CB8AC3E}">
        <p14:creationId xmlns:p14="http://schemas.microsoft.com/office/powerpoint/2010/main" val="1704957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5400"/>
              <a:t>IG II2 102.</a:t>
            </a:r>
            <a:br>
              <a:rPr lang="en-GB" altLang="en-US" sz="5400"/>
            </a:br>
            <a:r>
              <a:rPr lang="en-GB" altLang="en-US" sz="5400"/>
              <a:t>=</a:t>
            </a:r>
            <a:r>
              <a:rPr lang="en-GB" altLang="en-US" sz="4000"/>
              <a:t/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50825" y="3886200"/>
            <a:ext cx="8893175" cy="1752600"/>
          </a:xfrm>
        </p:spPr>
        <p:txBody>
          <a:bodyPr/>
          <a:lstStyle/>
          <a:p>
            <a:r>
              <a:rPr lang="en-GB" altLang="en-US" i="1"/>
              <a:t>Inscriptiones Graecae</a:t>
            </a:r>
            <a:r>
              <a:rPr lang="en-GB" altLang="en-US"/>
              <a:t> volume 2 edition 2 no 102</a:t>
            </a:r>
          </a:p>
        </p:txBody>
      </p:sp>
    </p:spTree>
    <p:extLst>
      <p:ext uri="{BB962C8B-B14F-4D97-AF65-F5344CB8AC3E}">
        <p14:creationId xmlns:p14="http://schemas.microsoft.com/office/powerpoint/2010/main" val="2015760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What about this one?</a:t>
            </a:r>
          </a:p>
        </p:txBody>
      </p:sp>
      <p:sp>
        <p:nvSpPr>
          <p:cNvPr id="4915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5400"/>
              <a:t>IG XII,2 3 </a:t>
            </a:r>
          </a:p>
        </p:txBody>
      </p:sp>
    </p:spTree>
    <p:extLst>
      <p:ext uri="{BB962C8B-B14F-4D97-AF65-F5344CB8AC3E}">
        <p14:creationId xmlns:p14="http://schemas.microsoft.com/office/powerpoint/2010/main" val="3069915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5400"/>
              <a:t>IG XII,2 3 </a:t>
            </a:r>
            <a:br>
              <a:rPr lang="en-GB" altLang="en-US" sz="5400"/>
            </a:br>
            <a:r>
              <a:rPr lang="en-GB" altLang="en-US" sz="4000"/>
              <a:t>=</a:t>
            </a:r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79388" y="3886200"/>
            <a:ext cx="8785225" cy="1752600"/>
          </a:xfrm>
        </p:spPr>
        <p:txBody>
          <a:bodyPr/>
          <a:lstStyle/>
          <a:p>
            <a:pPr>
              <a:buFont typeface="Symbol" pitchFamily="18" charset="2"/>
              <a:buNone/>
            </a:pPr>
            <a:r>
              <a:rPr lang="en-GB" altLang="en-US" i="1"/>
              <a:t>Inscriptiones Graecae</a:t>
            </a:r>
            <a:r>
              <a:rPr lang="en-GB" altLang="en-US"/>
              <a:t> Volume 12 Part 2 no 3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242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Distribution of IG Volumes</a:t>
            </a:r>
          </a:p>
        </p:txBody>
      </p:sp>
      <p:pic>
        <p:nvPicPr>
          <p:cNvPr id="53253" name="Picture 5" descr="ig_karte"/>
          <p:cNvPicPr>
            <a:picLocks noChangeAspect="1" noChangeArrowheads="1"/>
          </p:cNvPicPr>
          <p:nvPr/>
        </p:nvPicPr>
        <p:blipFill>
          <a:blip r:embed="rId2"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416050"/>
            <a:ext cx="6697663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8153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5800" y="2852936"/>
            <a:ext cx="7772400" cy="747514"/>
          </a:xfrm>
        </p:spPr>
        <p:txBody>
          <a:bodyPr>
            <a:normAutofit fontScale="90000"/>
          </a:bodyPr>
          <a:lstStyle/>
          <a:p>
            <a:r>
              <a:rPr lang="en-GB" altLang="en-US" sz="7200" dirty="0"/>
              <a:t>SEG</a:t>
            </a:r>
            <a:br>
              <a:rPr lang="en-GB" altLang="en-US" sz="7200" dirty="0"/>
            </a:br>
            <a:r>
              <a:rPr lang="en-GB" altLang="en-US" sz="7200" dirty="0"/>
              <a:t>= </a:t>
            </a:r>
            <a:br>
              <a:rPr lang="en-GB" altLang="en-US" sz="7200" dirty="0"/>
            </a:br>
            <a:endParaRPr lang="en-GB" altLang="en-US" sz="7200" dirty="0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3645024"/>
            <a:ext cx="6400800" cy="127369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4400" dirty="0" err="1"/>
              <a:t>Supplementum</a:t>
            </a:r>
            <a:r>
              <a:rPr lang="en-GB" altLang="en-US" sz="4400" dirty="0"/>
              <a:t> </a:t>
            </a:r>
            <a:r>
              <a:rPr lang="en-GB" altLang="en-US" sz="4400" dirty="0" err="1"/>
              <a:t>Epigraphicum</a:t>
            </a:r>
            <a:r>
              <a:rPr lang="en-GB" altLang="en-US" sz="4400" dirty="0"/>
              <a:t> </a:t>
            </a:r>
            <a:r>
              <a:rPr lang="en-GB" altLang="en-US" sz="4400" dirty="0" err="1"/>
              <a:t>Graecum</a:t>
            </a:r>
            <a:endParaRPr lang="en-GB" altLang="en-US" sz="4400" dirty="0"/>
          </a:p>
        </p:txBody>
      </p:sp>
      <p:sp>
        <p:nvSpPr>
          <p:cNvPr id="2" name="TextBox 1"/>
          <p:cNvSpPr txBox="1"/>
          <p:nvPr/>
        </p:nvSpPr>
        <p:spPr>
          <a:xfrm>
            <a:off x="395537" y="260648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The publication and updating of corpora is a slow business, and normally takes a generation or more. Yet, new inscriptions are found every year, and scholars provide new readings and interpretations of known inscriptions. </a:t>
            </a:r>
          </a:p>
          <a:p>
            <a:r>
              <a:rPr lang="en-GB" b="1" dirty="0" smtClean="0"/>
              <a:t>All of these are brought together in the annual volumes of the SEG, and that is the best place to check for new inscriptions and interpretations.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7" y="5229200"/>
            <a:ext cx="8568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find the online version of the SEG through the LRC Online Library, under Brill Reference 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486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SEG 39.136 </a:t>
            </a:r>
            <a:br>
              <a:rPr lang="en-GB" altLang="en-US"/>
            </a:br>
            <a:r>
              <a:rPr lang="en-GB" altLang="en-US"/>
              <a:t>=</a:t>
            </a:r>
          </a:p>
        </p:txBody>
      </p:sp>
      <p:sp>
        <p:nvSpPr>
          <p:cNvPr id="5734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Supplementum Epigraphicum Graecum volume 39 no 136 </a:t>
            </a:r>
          </a:p>
        </p:txBody>
      </p:sp>
    </p:spTree>
    <p:extLst>
      <p:ext uri="{BB962C8B-B14F-4D97-AF65-F5344CB8AC3E}">
        <p14:creationId xmlns:p14="http://schemas.microsoft.com/office/powerpoint/2010/main" val="2865907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6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7200"/>
              <a:t>CIL</a:t>
            </a:r>
            <a:br>
              <a:rPr lang="en-GB" altLang="en-US" sz="7200"/>
            </a:br>
            <a:r>
              <a:rPr lang="en-GB" altLang="en-US" sz="7200"/>
              <a:t>=</a:t>
            </a:r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400"/>
              <a:t>Corpus Inscriptionum Latinarum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8" y="404664"/>
            <a:ext cx="3907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Latin equivalent of the IG is the CIL.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242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 sz="6600"/>
              <a:t>CIL VI 1700 </a:t>
            </a:r>
            <a:br>
              <a:rPr lang="en-GB" altLang="en-US" sz="6600"/>
            </a:br>
            <a:r>
              <a:rPr lang="en-GB" altLang="en-US" sz="6600"/>
              <a:t>=</a:t>
            </a:r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z="4000"/>
              <a:t>Corpus Inscriptionum Latinarum Volume 6 no 1700 </a:t>
            </a: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900113" y="5661025"/>
            <a:ext cx="7994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400"/>
              <a:t>This is an inscription from the city of Rome (it is volume 6)</a:t>
            </a:r>
          </a:p>
        </p:txBody>
      </p:sp>
    </p:spTree>
    <p:extLst>
      <p:ext uri="{BB962C8B-B14F-4D97-AF65-F5344CB8AC3E}">
        <p14:creationId xmlns:p14="http://schemas.microsoft.com/office/powerpoint/2010/main" val="2597481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2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6000"/>
              <a:t>CIL III 42 </a:t>
            </a:r>
            <a:br>
              <a:rPr lang="en-GB" altLang="en-US" sz="6000"/>
            </a:br>
            <a:r>
              <a:rPr lang="en-GB" altLang="en-US" sz="6000"/>
              <a:t>=</a:t>
            </a:r>
          </a:p>
        </p:txBody>
      </p:sp>
      <p:sp>
        <p:nvSpPr>
          <p:cNvPr id="6349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Corpus Inscriptionum Latinarum Volume 3 no 42 </a:t>
            </a:r>
          </a:p>
        </p:txBody>
      </p:sp>
    </p:spTree>
    <p:extLst>
      <p:ext uri="{BB962C8B-B14F-4D97-AF65-F5344CB8AC3E}">
        <p14:creationId xmlns:p14="http://schemas.microsoft.com/office/powerpoint/2010/main" val="1520964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Distribution of CIL Volumes</a:t>
            </a:r>
          </a:p>
        </p:txBody>
      </p:sp>
      <p:pic>
        <p:nvPicPr>
          <p:cNvPr id="71685" name="Picture 5" descr="cil_karte"/>
          <p:cNvPicPr>
            <a:picLocks noChangeAspect="1" noChangeArrowheads="1"/>
          </p:cNvPicPr>
          <p:nvPr/>
        </p:nvPicPr>
        <p:blipFill>
          <a:blip r:embed="rId2">
            <a:lum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590675"/>
            <a:ext cx="6696075" cy="498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4490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2242" y="134076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 sz="5400" dirty="0"/>
              <a:t>AE</a:t>
            </a:r>
            <a:br>
              <a:rPr lang="en-GB" altLang="en-US" sz="5400" dirty="0"/>
            </a:br>
            <a:r>
              <a:rPr lang="en-GB" altLang="en-US" sz="5400" dirty="0"/>
              <a:t>=</a:t>
            </a:r>
          </a:p>
        </p:txBody>
      </p:sp>
      <p:sp>
        <p:nvSpPr>
          <p:cNvPr id="6554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68042" y="2780928"/>
            <a:ext cx="6400800" cy="1752600"/>
          </a:xfrm>
        </p:spPr>
        <p:txBody>
          <a:bodyPr/>
          <a:lstStyle/>
          <a:p>
            <a:r>
              <a:rPr lang="en-GB" altLang="en-US" dirty="0" err="1"/>
              <a:t>L’Annee</a:t>
            </a:r>
            <a:r>
              <a:rPr lang="en-GB" altLang="en-US" dirty="0"/>
              <a:t> </a:t>
            </a:r>
            <a:r>
              <a:rPr lang="en-GB" altLang="en-US" dirty="0" err="1"/>
              <a:t>Epigraphique</a:t>
            </a:r>
            <a:r>
              <a:rPr lang="en-GB" altLang="en-US" dirty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332656"/>
            <a:ext cx="5484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equivalent of the SEG for Latin inscriptions is the AE.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5877272"/>
            <a:ext cx="8201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 not get confused between the </a:t>
            </a:r>
            <a:r>
              <a:rPr lang="en-GB" dirty="0" err="1" smtClean="0"/>
              <a:t>L’Annee</a:t>
            </a:r>
            <a:r>
              <a:rPr lang="en-GB" dirty="0" smtClean="0"/>
              <a:t> </a:t>
            </a:r>
            <a:r>
              <a:rPr lang="en-GB" u="sng" dirty="0" err="1" smtClean="0"/>
              <a:t>Epigraphique</a:t>
            </a:r>
            <a:r>
              <a:rPr lang="en-GB" dirty="0" smtClean="0"/>
              <a:t>, and the </a:t>
            </a:r>
            <a:r>
              <a:rPr lang="en-GB" dirty="0" err="1" smtClean="0"/>
              <a:t>L’annee</a:t>
            </a:r>
            <a:r>
              <a:rPr lang="en-GB" dirty="0" smtClean="0"/>
              <a:t> </a:t>
            </a:r>
            <a:r>
              <a:rPr lang="en-GB" u="sng" dirty="0" err="1" smtClean="0"/>
              <a:t>Philologique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51521" y="5013176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You have access to this journal in printed format in the Library (we have more volumes than appear at first glance on the catalogue)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832700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5400"/>
              <a:t>AE 1896 92 </a:t>
            </a:r>
            <a:br>
              <a:rPr lang="en-GB" altLang="en-US" sz="5400"/>
            </a:br>
            <a:r>
              <a:rPr lang="en-GB" altLang="en-US" sz="5400"/>
              <a:t>=</a:t>
            </a:r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 L’Annee Epigraphique Year 1896 no 92. </a:t>
            </a:r>
          </a:p>
        </p:txBody>
      </p:sp>
    </p:spTree>
    <p:extLst>
      <p:ext uri="{BB962C8B-B14F-4D97-AF65-F5344CB8AC3E}">
        <p14:creationId xmlns:p14="http://schemas.microsoft.com/office/powerpoint/2010/main" val="2948685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inscriptions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4789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Every letter or character that has been inscribed on any sort of surviving material is the province of the epigrapher </a:t>
            </a:r>
          </a:p>
        </p:txBody>
      </p:sp>
    </p:spTree>
    <p:extLst>
      <p:ext uri="{BB962C8B-B14F-4D97-AF65-F5344CB8AC3E}">
        <p14:creationId xmlns:p14="http://schemas.microsoft.com/office/powerpoint/2010/main" val="3177584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When we think of inscriptions we think marble and beautiful letters </a:t>
            </a:r>
          </a:p>
        </p:txBody>
      </p:sp>
      <p:pic>
        <p:nvPicPr>
          <p:cNvPr id="7174" name="Picture 6" descr="titus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1757363"/>
            <a:ext cx="6553200" cy="49133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703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Res Gestae Divi Augusti</a:t>
            </a:r>
          </a:p>
        </p:txBody>
      </p:sp>
      <p:pic>
        <p:nvPicPr>
          <p:cNvPr id="11269" name="Picture 5" descr="res_gestaeBIG"/>
          <p:cNvPicPr>
            <a:picLocks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146175"/>
            <a:ext cx="7920038" cy="55324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31021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A Decree of the Athenian Assembly</a:t>
            </a:r>
          </a:p>
        </p:txBody>
      </p:sp>
      <p:pic>
        <p:nvPicPr>
          <p:cNvPr id="16395" name="Picture 11" descr="IGII(2)35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1484313"/>
            <a:ext cx="3663950" cy="470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131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Graffiti are A personal and informal style of writing, usually scratched onto pottery or stone by individuals </a:t>
            </a:r>
          </a:p>
        </p:txBody>
      </p:sp>
    </p:spTree>
    <p:extLst>
      <p:ext uri="{BB962C8B-B14F-4D97-AF65-F5344CB8AC3E}">
        <p14:creationId xmlns:p14="http://schemas.microsoft.com/office/powerpoint/2010/main" val="22523208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Graffiti from Pompeii</a:t>
            </a:r>
          </a:p>
        </p:txBody>
      </p:sp>
      <p:pic>
        <p:nvPicPr>
          <p:cNvPr id="19463" name="Picture 7" descr="300px-Mercury_god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060575"/>
            <a:ext cx="3567113" cy="33416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4" name="Picture 8" descr="graffiti"/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638" y="1990725"/>
            <a:ext cx="4752975" cy="3873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17321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Inscriptions on Vases</a:t>
            </a:r>
          </a:p>
        </p:txBody>
      </p:sp>
      <p:pic>
        <p:nvPicPr>
          <p:cNvPr id="21510" name="Picture 6" descr="180px-Sophilos_me_grafsen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20988" y="1196975"/>
            <a:ext cx="3643312" cy="5545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3016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Inscriptions on Ostraka</a:t>
            </a:r>
          </a:p>
        </p:txBody>
      </p:sp>
      <p:pic>
        <p:nvPicPr>
          <p:cNvPr id="23560" name="Picture 8" descr="ostracism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4121150"/>
            <a:ext cx="3024188" cy="2132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61" name="Picture 9" descr="ostraka"/>
          <p:cNvPicPr>
            <a:picLocks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196975"/>
            <a:ext cx="5976938" cy="2093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3562" name="Picture 10" descr="Themistocles Ostrakon"/>
          <p:cNvPicPr>
            <a:picLocks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79838" y="3073400"/>
            <a:ext cx="5184775" cy="3052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6412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Curse Tablets</a:t>
            </a:r>
          </a:p>
        </p:txBody>
      </p:sp>
      <p:pic>
        <p:nvPicPr>
          <p:cNvPr id="25606" name="Picture 6" descr="bathcurselarge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1268413"/>
            <a:ext cx="5114925" cy="52562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7143750" y="1216025"/>
            <a:ext cx="19304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400"/>
              <a:t>Curse Tablet</a:t>
            </a:r>
          </a:p>
          <a:p>
            <a:r>
              <a:rPr lang="en-GB" altLang="en-US" sz="2400"/>
              <a:t>Found in </a:t>
            </a:r>
          </a:p>
          <a:p>
            <a:r>
              <a:rPr lang="en-GB" altLang="en-US" sz="2400"/>
              <a:t>Bath</a:t>
            </a:r>
          </a:p>
        </p:txBody>
      </p:sp>
    </p:spTree>
    <p:extLst>
      <p:ext uri="{BB962C8B-B14F-4D97-AF65-F5344CB8AC3E}">
        <p14:creationId xmlns:p14="http://schemas.microsoft.com/office/powerpoint/2010/main" val="3417763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Vindolanda Tablets</a:t>
            </a:r>
          </a:p>
        </p:txBody>
      </p:sp>
      <p:pic>
        <p:nvPicPr>
          <p:cNvPr id="27654" name="Picture 6" descr="vindolandatablet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196975"/>
            <a:ext cx="3519487" cy="54721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6011863" y="1700213"/>
            <a:ext cx="267652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sz="2400"/>
              <a:t>Wooden Tablets</a:t>
            </a:r>
          </a:p>
          <a:p>
            <a:r>
              <a:rPr lang="en-GB" altLang="en-US" sz="2400"/>
              <a:t>From the Roman</a:t>
            </a:r>
          </a:p>
          <a:p>
            <a:r>
              <a:rPr lang="en-GB" altLang="en-US" sz="2400"/>
              <a:t>Fort at Vindolanda</a:t>
            </a:r>
          </a:p>
        </p:txBody>
      </p:sp>
    </p:spTree>
    <p:extLst>
      <p:ext uri="{BB962C8B-B14F-4D97-AF65-F5344CB8AC3E}">
        <p14:creationId xmlns:p14="http://schemas.microsoft.com/office/powerpoint/2010/main" val="31058244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Inscriptions on Coins</a:t>
            </a:r>
          </a:p>
        </p:txBody>
      </p:sp>
      <p:pic>
        <p:nvPicPr>
          <p:cNvPr id="29702" name="Picture 6" descr="Greek%20Co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125" y="1341438"/>
            <a:ext cx="4976813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8646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430</Words>
  <Application>Microsoft Office PowerPoint</Application>
  <PresentationFormat>On-screen Show (4:3)</PresentationFormat>
  <Paragraphs>59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CLSK5002</vt:lpstr>
      <vt:lpstr>The first step is to find an inscription </vt:lpstr>
      <vt:lpstr>IG = Inscriptiones Graecae </vt:lpstr>
      <vt:lpstr>What does this code mean? </vt:lpstr>
      <vt:lpstr>IG II2 102. = </vt:lpstr>
      <vt:lpstr>What about this one?</vt:lpstr>
      <vt:lpstr>IG XII,2 3  =</vt:lpstr>
      <vt:lpstr>Distribution of IG Volumes</vt:lpstr>
      <vt:lpstr>SEG =  </vt:lpstr>
      <vt:lpstr>SEG 39.136  =</vt:lpstr>
      <vt:lpstr>CIL =</vt:lpstr>
      <vt:lpstr>CIL VI 1700  =</vt:lpstr>
      <vt:lpstr>CIL III 42  =</vt:lpstr>
      <vt:lpstr>Distribution of CIL Volumes</vt:lpstr>
      <vt:lpstr>AE =</vt:lpstr>
      <vt:lpstr>AE 1896 92  =</vt:lpstr>
      <vt:lpstr>Types of inscriptions</vt:lpstr>
      <vt:lpstr>Every letter or character that has been inscribed on any sort of surviving material is the province of the epigrapher </vt:lpstr>
      <vt:lpstr>When we think of inscriptions we think marble and beautiful letters </vt:lpstr>
      <vt:lpstr>The Res Gestae Divi Augusti</vt:lpstr>
      <vt:lpstr>A Decree of the Athenian Assembly</vt:lpstr>
      <vt:lpstr>Graffiti are A personal and informal style of writing, usually scratched onto pottery or stone by individuals </vt:lpstr>
      <vt:lpstr>Graffiti from Pompeii</vt:lpstr>
      <vt:lpstr>Inscriptions on Vases</vt:lpstr>
      <vt:lpstr>Inscriptions on Ostraka</vt:lpstr>
      <vt:lpstr>Curse Tablets</vt:lpstr>
      <vt:lpstr>The Vindolanda Tablets</vt:lpstr>
      <vt:lpstr>Inscriptions on Coins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CLSK5002</dc:title>
  <dc:creator>Errietta Bissa</dc:creator>
  <cp:lastModifiedBy>Errietta Bissa</cp:lastModifiedBy>
  <cp:revision>9</cp:revision>
  <dcterms:created xsi:type="dcterms:W3CDTF">2015-08-26T12:49:22Z</dcterms:created>
  <dcterms:modified xsi:type="dcterms:W3CDTF">2015-08-27T10:44:47Z</dcterms:modified>
</cp:coreProperties>
</file>