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336" r:id="rId5"/>
    <p:sldId id="337" r:id="rId6"/>
    <p:sldId id="340" r:id="rId7"/>
    <p:sldId id="258" r:id="rId8"/>
    <p:sldId id="342" r:id="rId9"/>
    <p:sldId id="426" r:id="rId10"/>
    <p:sldId id="441" r:id="rId11"/>
    <p:sldId id="439" r:id="rId12"/>
    <p:sldId id="440" r:id="rId13"/>
    <p:sldId id="438" r:id="rId14"/>
    <p:sldId id="427" r:id="rId15"/>
    <p:sldId id="444" r:id="rId16"/>
    <p:sldId id="436" r:id="rId17"/>
    <p:sldId id="437" r:id="rId18"/>
    <p:sldId id="430" r:id="rId19"/>
    <p:sldId id="261" r:id="rId20"/>
    <p:sldId id="257" r:id="rId21"/>
    <p:sldId id="281" r:id="rId22"/>
    <p:sldId id="283" r:id="rId23"/>
    <p:sldId id="282" r:id="rId24"/>
    <p:sldId id="285" r:id="rId25"/>
    <p:sldId id="286" r:id="rId26"/>
    <p:sldId id="287" r:id="rId27"/>
    <p:sldId id="284" r:id="rId28"/>
    <p:sldId id="288" r:id="rId29"/>
    <p:sldId id="290" r:id="rId30"/>
    <p:sldId id="289" r:id="rId31"/>
    <p:sldId id="339" r:id="rId32"/>
    <p:sldId id="329" r:id="rId33"/>
    <p:sldId id="262" r:id="rId34"/>
    <p:sldId id="335" r:id="rId35"/>
    <p:sldId id="330" r:id="rId36"/>
    <p:sldId id="279" r:id="rId37"/>
    <p:sldId id="431" r:id="rId38"/>
    <p:sldId id="331" r:id="rId39"/>
    <p:sldId id="332" r:id="rId40"/>
    <p:sldId id="432" r:id="rId41"/>
    <p:sldId id="442" r:id="rId42"/>
    <p:sldId id="443" r:id="rId43"/>
    <p:sldId id="433" r:id="rId44"/>
    <p:sldId id="434" r:id="rId45"/>
    <p:sldId id="435" r:id="rId46"/>
    <p:sldId id="275" r:id="rId47"/>
    <p:sldId id="446" r:id="rId48"/>
    <p:sldId id="445"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A44249-F55F-4F27-A616-C6BCC8E0AA56}" v="37" dt="2023-02-09T11:58:59.152"/>
    <p1510:client id="{96A84A42-8CC6-29B4-EDF2-436C49326946}" v="99" dt="2023-09-22T11:09:56.737"/>
    <p1510:client id="{B939F565-EC2D-4309-AC5D-73FA88581D17}" v="185" dt="2023-09-22T11:26:12.959"/>
    <p1510:client id="{F2F3534B-9F9C-F8D0-E5EB-4F0BFCBECC1B}" v="469" dt="2023-02-08T16:13:03.340"/>
    <p1510:client id="{FCF0B4BC-48D9-0EEA-537D-1D61CD9FB435}" v="65" dt="2023-02-07T22:54:31.6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5033" autoAdjust="0"/>
  </p:normalViewPr>
  <p:slideViewPr>
    <p:cSldViewPr snapToGrid="0">
      <p:cViewPr varScale="1">
        <p:scale>
          <a:sx n="78" d="100"/>
          <a:sy n="78" d="100"/>
        </p:scale>
        <p:origin x="82" y="7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2" d="100"/>
          <a:sy n="62" d="100"/>
        </p:scale>
        <p:origin x="3226" y="77"/>
      </p:cViewPr>
      <p:guideLst/>
    </p:cSldViewPr>
  </p:notes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slide" Target="slides/slide22.xml" Id="rId26" /><Relationship Type="http://schemas.openxmlformats.org/officeDocument/2006/relationships/slide" Target="slides/slide35.xml" Id="rId39" /><Relationship Type="http://schemas.openxmlformats.org/officeDocument/2006/relationships/slide" Target="slides/slide17.xml" Id="rId21" /><Relationship Type="http://schemas.openxmlformats.org/officeDocument/2006/relationships/slide" Target="slides/slide30.xml" Id="rId34" /><Relationship Type="http://schemas.openxmlformats.org/officeDocument/2006/relationships/slide" Target="slides/slide38.xml" Id="rId42" /><Relationship Type="http://schemas.openxmlformats.org/officeDocument/2006/relationships/slide" Target="slides/slide43.xml" Id="rId47" /><Relationship Type="http://schemas.openxmlformats.org/officeDocument/2006/relationships/notesMaster" Target="notesMasters/notesMaster1.xml" Id="rId50" /><Relationship Type="http://schemas.openxmlformats.org/officeDocument/2006/relationships/slide" Target="slides/slide3.xml" Id="rId7"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slide" Target="slides/slide25.xml" Id="rId29" /><Relationship Type="http://schemas.openxmlformats.org/officeDocument/2006/relationships/slide" Target="slides/slide7.xml" Id="rId11" /><Relationship Type="http://schemas.openxmlformats.org/officeDocument/2006/relationships/slide" Target="slides/slide20.xml" Id="rId24" /><Relationship Type="http://schemas.openxmlformats.org/officeDocument/2006/relationships/slide" Target="slides/slide28.xml" Id="rId32" /><Relationship Type="http://schemas.openxmlformats.org/officeDocument/2006/relationships/slide" Target="slides/slide33.xml" Id="rId37" /><Relationship Type="http://schemas.openxmlformats.org/officeDocument/2006/relationships/slide" Target="slides/slide36.xml" Id="rId40" /><Relationship Type="http://schemas.openxmlformats.org/officeDocument/2006/relationships/slide" Target="slides/slide41.xml" Id="rId45" /><Relationship Type="http://schemas.openxmlformats.org/officeDocument/2006/relationships/theme" Target="theme/theme1.xml" Id="rId53" /><Relationship Type="http://schemas.openxmlformats.org/officeDocument/2006/relationships/slide" Target="slides/slide1.xml" Id="rId5"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 Target="slides/slide27.xml" Id="rId31" /><Relationship Type="http://schemas.openxmlformats.org/officeDocument/2006/relationships/slide" Target="slides/slide40.xml" Id="rId44" /><Relationship Type="http://schemas.openxmlformats.org/officeDocument/2006/relationships/viewProps" Target="viewProps.xml" Id="rId52"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slide" Target="slides/slide18.xml" Id="rId22" /><Relationship Type="http://schemas.openxmlformats.org/officeDocument/2006/relationships/slide" Target="slides/slide23.xml" Id="rId27" /><Relationship Type="http://schemas.openxmlformats.org/officeDocument/2006/relationships/slide" Target="slides/slide26.xml" Id="rId30" /><Relationship Type="http://schemas.openxmlformats.org/officeDocument/2006/relationships/slide" Target="slides/slide31.xml" Id="rId35" /><Relationship Type="http://schemas.openxmlformats.org/officeDocument/2006/relationships/slide" Target="slides/slide39.xml" Id="rId43" /><Relationship Type="http://schemas.openxmlformats.org/officeDocument/2006/relationships/slide" Target="slides/slide44.xml" Id="rId48" /><Relationship Type="http://schemas.microsoft.com/office/2015/10/relationships/revisionInfo" Target="revisionInfo.xml" Id="rId56" /><Relationship Type="http://schemas.openxmlformats.org/officeDocument/2006/relationships/slide" Target="slides/slide4.xml" Id="rId8" /><Relationship Type="http://schemas.openxmlformats.org/officeDocument/2006/relationships/presProps" Target="presProps.xml" Id="rId51" /><Relationship Type="http://schemas.openxmlformats.org/officeDocument/2006/relationships/customXml" Target="../customXml/item3.xml" Id="rId3"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slide" Target="slides/slide21.xml" Id="rId25" /><Relationship Type="http://schemas.openxmlformats.org/officeDocument/2006/relationships/slide" Target="slides/slide29.xml" Id="rId33" /><Relationship Type="http://schemas.openxmlformats.org/officeDocument/2006/relationships/slide" Target="slides/slide34.xml" Id="rId38" /><Relationship Type="http://schemas.openxmlformats.org/officeDocument/2006/relationships/slide" Target="slides/slide42.xml" Id="rId46" /><Relationship Type="http://schemas.openxmlformats.org/officeDocument/2006/relationships/slide" Target="slides/slide16.xml" Id="rId20" /><Relationship Type="http://schemas.openxmlformats.org/officeDocument/2006/relationships/slide" Target="slides/slide37.xml" Id="rId41" /><Relationship Type="http://schemas.openxmlformats.org/officeDocument/2006/relationships/tableStyles" Target="tableStyles.xml" Id="rId54"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11.xml" Id="rId15" /><Relationship Type="http://schemas.openxmlformats.org/officeDocument/2006/relationships/slide" Target="slides/slide19.xml" Id="rId23" /><Relationship Type="http://schemas.openxmlformats.org/officeDocument/2006/relationships/slide" Target="slides/slide24.xml" Id="rId28" /><Relationship Type="http://schemas.openxmlformats.org/officeDocument/2006/relationships/slide" Target="slides/slide32.xml" Id="rId36" /><Relationship Type="http://schemas.openxmlformats.org/officeDocument/2006/relationships/slide" Target="slides/slide45.xml" Id="rId49" /></Relationships>
</file>

<file path=ppt/diagrams/_rels/data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D7D994-3B7C-459F-BF48-49EC390F651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6633238-6A7C-4787-9B05-8EFF3BA5EE56}">
      <dgm:prSet/>
      <dgm:spPr/>
      <dgm:t>
        <a:bodyPr/>
        <a:lstStyle/>
        <a:p>
          <a:r>
            <a:rPr lang="en-GB" dirty="0"/>
            <a:t>H</a:t>
          </a:r>
          <a:r>
            <a:rPr lang="en-GB" b="0" i="0" dirty="0"/>
            <a:t>orticultural society -  hand tools are used to tend crops. </a:t>
          </a:r>
          <a:endParaRPr lang="en-US" dirty="0"/>
        </a:p>
      </dgm:t>
    </dgm:pt>
    <dgm:pt modelId="{41FFB83D-FB61-4236-93E0-54291F3C1DC0}" type="parTrans" cxnId="{CC8C5B94-69CE-4A5F-BE97-D4F5C540FCEA}">
      <dgm:prSet/>
      <dgm:spPr/>
      <dgm:t>
        <a:bodyPr/>
        <a:lstStyle/>
        <a:p>
          <a:endParaRPr lang="en-US"/>
        </a:p>
      </dgm:t>
    </dgm:pt>
    <dgm:pt modelId="{EE27100B-0494-4BC8-BCE9-17806EA67E29}" type="sibTrans" cxnId="{CC8C5B94-69CE-4A5F-BE97-D4F5C540FCEA}">
      <dgm:prSet/>
      <dgm:spPr/>
      <dgm:t>
        <a:bodyPr/>
        <a:lstStyle/>
        <a:p>
          <a:endParaRPr lang="en-US"/>
        </a:p>
      </dgm:t>
    </dgm:pt>
    <dgm:pt modelId="{E109E7D1-EF88-4288-A40F-95CA8056E116}">
      <dgm:prSet/>
      <dgm:spPr/>
      <dgm:t>
        <a:bodyPr/>
        <a:lstStyle/>
        <a:p>
          <a:r>
            <a:rPr lang="en-GB" b="0" i="0"/>
            <a:t>Sprang up about 10,000–12,000 years ago in the most fertile areas of the Middle East, Latin America, and Asia. </a:t>
          </a:r>
          <a:endParaRPr lang="en-US"/>
        </a:p>
      </dgm:t>
    </dgm:pt>
    <dgm:pt modelId="{E35F2BFD-E48F-48EA-97AC-BE0E29AB4B00}" type="parTrans" cxnId="{9BB0DD81-CB2E-4FA0-987C-1C975079D99F}">
      <dgm:prSet/>
      <dgm:spPr/>
      <dgm:t>
        <a:bodyPr/>
        <a:lstStyle/>
        <a:p>
          <a:endParaRPr lang="en-US"/>
        </a:p>
      </dgm:t>
    </dgm:pt>
    <dgm:pt modelId="{D608BD89-5C84-4DF3-8F45-2EFB789AB42B}" type="sibTrans" cxnId="{9BB0DD81-CB2E-4FA0-987C-1C975079D99F}">
      <dgm:prSet/>
      <dgm:spPr/>
      <dgm:t>
        <a:bodyPr/>
        <a:lstStyle/>
        <a:p>
          <a:endParaRPr lang="en-US"/>
        </a:p>
      </dgm:t>
    </dgm:pt>
    <dgm:pt modelId="{8E802CA7-5B85-4913-8914-AAC099F3D669}">
      <dgm:prSet/>
      <dgm:spPr/>
      <dgm:t>
        <a:bodyPr/>
        <a:lstStyle/>
        <a:p>
          <a:r>
            <a:rPr lang="en-GB" b="0" i="0"/>
            <a:t>Simple tools used</a:t>
          </a:r>
          <a:endParaRPr lang="en-US"/>
        </a:p>
      </dgm:t>
    </dgm:pt>
    <dgm:pt modelId="{425EDF86-ADB0-434B-8234-67678F6967B8}" type="parTrans" cxnId="{52039A37-DF8D-4484-B689-274E5E2C3D1F}">
      <dgm:prSet/>
      <dgm:spPr/>
      <dgm:t>
        <a:bodyPr/>
        <a:lstStyle/>
        <a:p>
          <a:endParaRPr lang="en-US"/>
        </a:p>
      </dgm:t>
    </dgm:pt>
    <dgm:pt modelId="{5E4EA236-921B-486C-ACDC-392A55571B84}" type="sibTrans" cxnId="{52039A37-DF8D-4484-B689-274E5E2C3D1F}">
      <dgm:prSet/>
      <dgm:spPr/>
      <dgm:t>
        <a:bodyPr/>
        <a:lstStyle/>
        <a:p>
          <a:endParaRPr lang="en-US"/>
        </a:p>
      </dgm:t>
    </dgm:pt>
    <dgm:pt modelId="{CDA676FF-B37F-4C37-A914-F4A0A1A7EA11}">
      <dgm:prSet/>
      <dgm:spPr/>
      <dgm:t>
        <a:bodyPr/>
        <a:lstStyle/>
        <a:p>
          <a:r>
            <a:rPr lang="en-GB" b="0" i="0"/>
            <a:t>Able to plant crops - no longer had to depend on the gathering of edible plants—they could now grow their own food. </a:t>
          </a:r>
          <a:endParaRPr lang="en-US"/>
        </a:p>
      </dgm:t>
    </dgm:pt>
    <dgm:pt modelId="{1EF19EFF-3405-46A3-9F86-071197E644F1}" type="parTrans" cxnId="{4E88B60A-098B-4689-AE12-5A12F6FDC94F}">
      <dgm:prSet/>
      <dgm:spPr/>
      <dgm:t>
        <a:bodyPr/>
        <a:lstStyle/>
        <a:p>
          <a:endParaRPr lang="en-US"/>
        </a:p>
      </dgm:t>
    </dgm:pt>
    <dgm:pt modelId="{6D3A4C77-2DCE-41E5-9954-D9F5A7357BC6}" type="sibTrans" cxnId="{4E88B60A-098B-4689-AE12-5A12F6FDC94F}">
      <dgm:prSet/>
      <dgm:spPr/>
      <dgm:t>
        <a:bodyPr/>
        <a:lstStyle/>
        <a:p>
          <a:endParaRPr lang="en-US"/>
        </a:p>
      </dgm:t>
    </dgm:pt>
    <dgm:pt modelId="{012D012C-DE10-4EBF-8FEC-81C8A89F2C88}">
      <dgm:prSet/>
      <dgm:spPr/>
      <dgm:t>
        <a:bodyPr/>
        <a:lstStyle/>
        <a:p>
          <a:r>
            <a:rPr lang="en-GB"/>
            <a:t>N</a:t>
          </a:r>
          <a:r>
            <a:rPr lang="en-GB" b="0" i="0"/>
            <a:t>o longer had to leave an area when the food supply was exhausted, as they could stay in one place until the soil was depleted.</a:t>
          </a:r>
          <a:endParaRPr lang="en-US"/>
        </a:p>
      </dgm:t>
    </dgm:pt>
    <dgm:pt modelId="{466A9703-2947-4523-BB9D-292B52087DDB}" type="parTrans" cxnId="{39E02B4A-D291-4EE8-B93F-1B84C7A807B2}">
      <dgm:prSet/>
      <dgm:spPr/>
      <dgm:t>
        <a:bodyPr/>
        <a:lstStyle/>
        <a:p>
          <a:endParaRPr lang="en-US"/>
        </a:p>
      </dgm:t>
    </dgm:pt>
    <dgm:pt modelId="{33EECAC9-F21C-4E06-9205-7A355BC833BD}" type="sibTrans" cxnId="{39E02B4A-D291-4EE8-B93F-1B84C7A807B2}">
      <dgm:prSet/>
      <dgm:spPr/>
      <dgm:t>
        <a:bodyPr/>
        <a:lstStyle/>
        <a:p>
          <a:endParaRPr lang="en-US"/>
        </a:p>
      </dgm:t>
    </dgm:pt>
    <dgm:pt modelId="{7640288F-F753-423E-86A8-2AC949348F38}" type="pres">
      <dgm:prSet presAssocID="{E0D7D994-3B7C-459F-BF48-49EC390F651F}" presName="vert0" presStyleCnt="0">
        <dgm:presLayoutVars>
          <dgm:dir/>
          <dgm:animOne val="branch"/>
          <dgm:animLvl val="lvl"/>
        </dgm:presLayoutVars>
      </dgm:prSet>
      <dgm:spPr/>
    </dgm:pt>
    <dgm:pt modelId="{51276CA5-06A8-4C93-84C2-C828F74CDD41}" type="pres">
      <dgm:prSet presAssocID="{76633238-6A7C-4787-9B05-8EFF3BA5EE56}" presName="thickLine" presStyleLbl="alignNode1" presStyleIdx="0" presStyleCnt="5"/>
      <dgm:spPr/>
    </dgm:pt>
    <dgm:pt modelId="{5EB3C856-3601-43C6-8241-4EB621ACEF1A}" type="pres">
      <dgm:prSet presAssocID="{76633238-6A7C-4787-9B05-8EFF3BA5EE56}" presName="horz1" presStyleCnt="0"/>
      <dgm:spPr/>
    </dgm:pt>
    <dgm:pt modelId="{F61C7168-4318-410F-939F-9F1AD184BBAA}" type="pres">
      <dgm:prSet presAssocID="{76633238-6A7C-4787-9B05-8EFF3BA5EE56}" presName="tx1" presStyleLbl="revTx" presStyleIdx="0" presStyleCnt="5"/>
      <dgm:spPr/>
    </dgm:pt>
    <dgm:pt modelId="{4734E7B8-2B93-42F5-AA23-C55AAA301D90}" type="pres">
      <dgm:prSet presAssocID="{76633238-6A7C-4787-9B05-8EFF3BA5EE56}" presName="vert1" presStyleCnt="0"/>
      <dgm:spPr/>
    </dgm:pt>
    <dgm:pt modelId="{D8ACCAFA-F951-4AEF-850C-20FE1D3F90DB}" type="pres">
      <dgm:prSet presAssocID="{E109E7D1-EF88-4288-A40F-95CA8056E116}" presName="thickLine" presStyleLbl="alignNode1" presStyleIdx="1" presStyleCnt="5"/>
      <dgm:spPr/>
    </dgm:pt>
    <dgm:pt modelId="{C156BDEA-74EA-4CAD-BED4-7570641F7D92}" type="pres">
      <dgm:prSet presAssocID="{E109E7D1-EF88-4288-A40F-95CA8056E116}" presName="horz1" presStyleCnt="0"/>
      <dgm:spPr/>
    </dgm:pt>
    <dgm:pt modelId="{2D862D35-85A5-467F-989D-894ADE0F03E5}" type="pres">
      <dgm:prSet presAssocID="{E109E7D1-EF88-4288-A40F-95CA8056E116}" presName="tx1" presStyleLbl="revTx" presStyleIdx="1" presStyleCnt="5"/>
      <dgm:spPr/>
    </dgm:pt>
    <dgm:pt modelId="{6F9080CE-62A3-46E3-B324-4CCFB64B4E90}" type="pres">
      <dgm:prSet presAssocID="{E109E7D1-EF88-4288-A40F-95CA8056E116}" presName="vert1" presStyleCnt="0"/>
      <dgm:spPr/>
    </dgm:pt>
    <dgm:pt modelId="{CBC40404-78A8-4EC3-B231-C24E3A7C11DB}" type="pres">
      <dgm:prSet presAssocID="{8E802CA7-5B85-4913-8914-AAC099F3D669}" presName="thickLine" presStyleLbl="alignNode1" presStyleIdx="2" presStyleCnt="5"/>
      <dgm:spPr/>
    </dgm:pt>
    <dgm:pt modelId="{0BBE2E9B-A6FF-4294-B092-208B1C3F1E14}" type="pres">
      <dgm:prSet presAssocID="{8E802CA7-5B85-4913-8914-AAC099F3D669}" presName="horz1" presStyleCnt="0"/>
      <dgm:spPr/>
    </dgm:pt>
    <dgm:pt modelId="{38AAF192-30A8-46F1-B651-8F9C6E7A17B8}" type="pres">
      <dgm:prSet presAssocID="{8E802CA7-5B85-4913-8914-AAC099F3D669}" presName="tx1" presStyleLbl="revTx" presStyleIdx="2" presStyleCnt="5"/>
      <dgm:spPr/>
    </dgm:pt>
    <dgm:pt modelId="{5222E055-3E88-4A44-A613-BF5EA3F38D38}" type="pres">
      <dgm:prSet presAssocID="{8E802CA7-5B85-4913-8914-AAC099F3D669}" presName="vert1" presStyleCnt="0"/>
      <dgm:spPr/>
    </dgm:pt>
    <dgm:pt modelId="{995B0640-6759-40C5-A74E-C9802D31B31D}" type="pres">
      <dgm:prSet presAssocID="{CDA676FF-B37F-4C37-A914-F4A0A1A7EA11}" presName="thickLine" presStyleLbl="alignNode1" presStyleIdx="3" presStyleCnt="5"/>
      <dgm:spPr/>
    </dgm:pt>
    <dgm:pt modelId="{831A6BBF-0CF8-4341-B0C3-619A988D91E7}" type="pres">
      <dgm:prSet presAssocID="{CDA676FF-B37F-4C37-A914-F4A0A1A7EA11}" presName="horz1" presStyleCnt="0"/>
      <dgm:spPr/>
    </dgm:pt>
    <dgm:pt modelId="{E51EF049-128C-49AE-B5CB-9FDD65545E19}" type="pres">
      <dgm:prSet presAssocID="{CDA676FF-B37F-4C37-A914-F4A0A1A7EA11}" presName="tx1" presStyleLbl="revTx" presStyleIdx="3" presStyleCnt="5"/>
      <dgm:spPr/>
    </dgm:pt>
    <dgm:pt modelId="{4F0D16E4-5FA3-48DF-8AEB-2F5A51F536D8}" type="pres">
      <dgm:prSet presAssocID="{CDA676FF-B37F-4C37-A914-F4A0A1A7EA11}" presName="vert1" presStyleCnt="0"/>
      <dgm:spPr/>
    </dgm:pt>
    <dgm:pt modelId="{E9C73F45-ADB3-44FA-B3E1-6CF18E470E4F}" type="pres">
      <dgm:prSet presAssocID="{012D012C-DE10-4EBF-8FEC-81C8A89F2C88}" presName="thickLine" presStyleLbl="alignNode1" presStyleIdx="4" presStyleCnt="5"/>
      <dgm:spPr/>
    </dgm:pt>
    <dgm:pt modelId="{3A8D6B91-59F3-440D-9B0B-0A0C3850DF1F}" type="pres">
      <dgm:prSet presAssocID="{012D012C-DE10-4EBF-8FEC-81C8A89F2C88}" presName="horz1" presStyleCnt="0"/>
      <dgm:spPr/>
    </dgm:pt>
    <dgm:pt modelId="{CC144248-A6DC-420A-B521-7501CDB9DF63}" type="pres">
      <dgm:prSet presAssocID="{012D012C-DE10-4EBF-8FEC-81C8A89F2C88}" presName="tx1" presStyleLbl="revTx" presStyleIdx="4" presStyleCnt="5"/>
      <dgm:spPr/>
    </dgm:pt>
    <dgm:pt modelId="{7BD2AA78-ECE9-4893-BEB2-97FFE0CEE118}" type="pres">
      <dgm:prSet presAssocID="{012D012C-DE10-4EBF-8FEC-81C8A89F2C88}" presName="vert1" presStyleCnt="0"/>
      <dgm:spPr/>
    </dgm:pt>
  </dgm:ptLst>
  <dgm:cxnLst>
    <dgm:cxn modelId="{4E88B60A-098B-4689-AE12-5A12F6FDC94F}" srcId="{E0D7D994-3B7C-459F-BF48-49EC390F651F}" destId="{CDA676FF-B37F-4C37-A914-F4A0A1A7EA11}" srcOrd="3" destOrd="0" parTransId="{1EF19EFF-3405-46A3-9F86-071197E644F1}" sibTransId="{6D3A4C77-2DCE-41E5-9954-D9F5A7357BC6}"/>
    <dgm:cxn modelId="{52039A37-DF8D-4484-B689-274E5E2C3D1F}" srcId="{E0D7D994-3B7C-459F-BF48-49EC390F651F}" destId="{8E802CA7-5B85-4913-8914-AAC099F3D669}" srcOrd="2" destOrd="0" parTransId="{425EDF86-ADB0-434B-8234-67678F6967B8}" sibTransId="{5E4EA236-921B-486C-ACDC-392A55571B84}"/>
    <dgm:cxn modelId="{64E29946-D9D2-47D8-AAEA-0431888237B0}" type="presOf" srcId="{E0D7D994-3B7C-459F-BF48-49EC390F651F}" destId="{7640288F-F753-423E-86A8-2AC949348F38}" srcOrd="0" destOrd="0" presId="urn:microsoft.com/office/officeart/2008/layout/LinedList"/>
    <dgm:cxn modelId="{39E02B4A-D291-4EE8-B93F-1B84C7A807B2}" srcId="{E0D7D994-3B7C-459F-BF48-49EC390F651F}" destId="{012D012C-DE10-4EBF-8FEC-81C8A89F2C88}" srcOrd="4" destOrd="0" parTransId="{466A9703-2947-4523-BB9D-292B52087DDB}" sibTransId="{33EECAC9-F21C-4E06-9205-7A355BC833BD}"/>
    <dgm:cxn modelId="{AE36086F-F46E-46DE-BAF5-824799E37C13}" type="presOf" srcId="{8E802CA7-5B85-4913-8914-AAC099F3D669}" destId="{38AAF192-30A8-46F1-B651-8F9C6E7A17B8}" srcOrd="0" destOrd="0" presId="urn:microsoft.com/office/officeart/2008/layout/LinedList"/>
    <dgm:cxn modelId="{2118DE73-AB26-4FAD-8C8C-708ADC2C3F0A}" type="presOf" srcId="{012D012C-DE10-4EBF-8FEC-81C8A89F2C88}" destId="{CC144248-A6DC-420A-B521-7501CDB9DF63}" srcOrd="0" destOrd="0" presId="urn:microsoft.com/office/officeart/2008/layout/LinedList"/>
    <dgm:cxn modelId="{9BB0DD81-CB2E-4FA0-987C-1C975079D99F}" srcId="{E0D7D994-3B7C-459F-BF48-49EC390F651F}" destId="{E109E7D1-EF88-4288-A40F-95CA8056E116}" srcOrd="1" destOrd="0" parTransId="{E35F2BFD-E48F-48EA-97AC-BE0E29AB4B00}" sibTransId="{D608BD89-5C84-4DF3-8F45-2EFB789AB42B}"/>
    <dgm:cxn modelId="{CC8C5B94-69CE-4A5F-BE97-D4F5C540FCEA}" srcId="{E0D7D994-3B7C-459F-BF48-49EC390F651F}" destId="{76633238-6A7C-4787-9B05-8EFF3BA5EE56}" srcOrd="0" destOrd="0" parTransId="{41FFB83D-FB61-4236-93E0-54291F3C1DC0}" sibTransId="{EE27100B-0494-4BC8-BCE9-17806EA67E29}"/>
    <dgm:cxn modelId="{396852C6-6010-41BC-A959-84793B9E2A52}" type="presOf" srcId="{E109E7D1-EF88-4288-A40F-95CA8056E116}" destId="{2D862D35-85A5-467F-989D-894ADE0F03E5}" srcOrd="0" destOrd="0" presId="urn:microsoft.com/office/officeart/2008/layout/LinedList"/>
    <dgm:cxn modelId="{433644D1-5A02-44EE-9092-167F0C6DCA18}" type="presOf" srcId="{CDA676FF-B37F-4C37-A914-F4A0A1A7EA11}" destId="{E51EF049-128C-49AE-B5CB-9FDD65545E19}" srcOrd="0" destOrd="0" presId="urn:microsoft.com/office/officeart/2008/layout/LinedList"/>
    <dgm:cxn modelId="{EAD46FD1-6C15-4F86-B2BC-102129B1EB2D}" type="presOf" srcId="{76633238-6A7C-4787-9B05-8EFF3BA5EE56}" destId="{F61C7168-4318-410F-939F-9F1AD184BBAA}" srcOrd="0" destOrd="0" presId="urn:microsoft.com/office/officeart/2008/layout/LinedList"/>
    <dgm:cxn modelId="{84C69BD2-5FEA-498C-9B3F-C0933112AF14}" type="presParOf" srcId="{7640288F-F753-423E-86A8-2AC949348F38}" destId="{51276CA5-06A8-4C93-84C2-C828F74CDD41}" srcOrd="0" destOrd="0" presId="urn:microsoft.com/office/officeart/2008/layout/LinedList"/>
    <dgm:cxn modelId="{A78EA3BA-FE4C-4AFC-A939-953A7A2584BE}" type="presParOf" srcId="{7640288F-F753-423E-86A8-2AC949348F38}" destId="{5EB3C856-3601-43C6-8241-4EB621ACEF1A}" srcOrd="1" destOrd="0" presId="urn:microsoft.com/office/officeart/2008/layout/LinedList"/>
    <dgm:cxn modelId="{17CB12B6-6C75-46C8-8BD3-C9311C17F625}" type="presParOf" srcId="{5EB3C856-3601-43C6-8241-4EB621ACEF1A}" destId="{F61C7168-4318-410F-939F-9F1AD184BBAA}" srcOrd="0" destOrd="0" presId="urn:microsoft.com/office/officeart/2008/layout/LinedList"/>
    <dgm:cxn modelId="{6A8FCD76-08F9-421D-B281-0D12C8DF31B1}" type="presParOf" srcId="{5EB3C856-3601-43C6-8241-4EB621ACEF1A}" destId="{4734E7B8-2B93-42F5-AA23-C55AAA301D90}" srcOrd="1" destOrd="0" presId="urn:microsoft.com/office/officeart/2008/layout/LinedList"/>
    <dgm:cxn modelId="{87D0BC23-4B43-4EE1-8594-687E60133A44}" type="presParOf" srcId="{7640288F-F753-423E-86A8-2AC949348F38}" destId="{D8ACCAFA-F951-4AEF-850C-20FE1D3F90DB}" srcOrd="2" destOrd="0" presId="urn:microsoft.com/office/officeart/2008/layout/LinedList"/>
    <dgm:cxn modelId="{D17EB567-6943-4508-94E3-607795ECFA9F}" type="presParOf" srcId="{7640288F-F753-423E-86A8-2AC949348F38}" destId="{C156BDEA-74EA-4CAD-BED4-7570641F7D92}" srcOrd="3" destOrd="0" presId="urn:microsoft.com/office/officeart/2008/layout/LinedList"/>
    <dgm:cxn modelId="{76F32AD8-138C-4AD2-B5A3-AF5649DCA594}" type="presParOf" srcId="{C156BDEA-74EA-4CAD-BED4-7570641F7D92}" destId="{2D862D35-85A5-467F-989D-894ADE0F03E5}" srcOrd="0" destOrd="0" presId="urn:microsoft.com/office/officeart/2008/layout/LinedList"/>
    <dgm:cxn modelId="{7F8FAD35-5BAE-4ADA-827C-595D3AC670F3}" type="presParOf" srcId="{C156BDEA-74EA-4CAD-BED4-7570641F7D92}" destId="{6F9080CE-62A3-46E3-B324-4CCFB64B4E90}" srcOrd="1" destOrd="0" presId="urn:microsoft.com/office/officeart/2008/layout/LinedList"/>
    <dgm:cxn modelId="{E95E27CF-9779-4619-9836-E164FC4AC8E8}" type="presParOf" srcId="{7640288F-F753-423E-86A8-2AC949348F38}" destId="{CBC40404-78A8-4EC3-B231-C24E3A7C11DB}" srcOrd="4" destOrd="0" presId="urn:microsoft.com/office/officeart/2008/layout/LinedList"/>
    <dgm:cxn modelId="{05A4C498-9F7A-458F-A843-24B10C04D265}" type="presParOf" srcId="{7640288F-F753-423E-86A8-2AC949348F38}" destId="{0BBE2E9B-A6FF-4294-B092-208B1C3F1E14}" srcOrd="5" destOrd="0" presId="urn:microsoft.com/office/officeart/2008/layout/LinedList"/>
    <dgm:cxn modelId="{B01B6692-2A15-4A03-BDBF-1AB0813D043E}" type="presParOf" srcId="{0BBE2E9B-A6FF-4294-B092-208B1C3F1E14}" destId="{38AAF192-30A8-46F1-B651-8F9C6E7A17B8}" srcOrd="0" destOrd="0" presId="urn:microsoft.com/office/officeart/2008/layout/LinedList"/>
    <dgm:cxn modelId="{81965594-A418-48D0-84C7-63DBE4E6B734}" type="presParOf" srcId="{0BBE2E9B-A6FF-4294-B092-208B1C3F1E14}" destId="{5222E055-3E88-4A44-A613-BF5EA3F38D38}" srcOrd="1" destOrd="0" presId="urn:microsoft.com/office/officeart/2008/layout/LinedList"/>
    <dgm:cxn modelId="{44B7705A-A925-47D4-9509-BF0A6117BE1C}" type="presParOf" srcId="{7640288F-F753-423E-86A8-2AC949348F38}" destId="{995B0640-6759-40C5-A74E-C9802D31B31D}" srcOrd="6" destOrd="0" presId="urn:microsoft.com/office/officeart/2008/layout/LinedList"/>
    <dgm:cxn modelId="{B311539B-80F3-4C43-8654-1760C55DF796}" type="presParOf" srcId="{7640288F-F753-423E-86A8-2AC949348F38}" destId="{831A6BBF-0CF8-4341-B0C3-619A988D91E7}" srcOrd="7" destOrd="0" presId="urn:microsoft.com/office/officeart/2008/layout/LinedList"/>
    <dgm:cxn modelId="{2FA81541-4BE6-41E8-BEB7-1EF6815762EB}" type="presParOf" srcId="{831A6BBF-0CF8-4341-B0C3-619A988D91E7}" destId="{E51EF049-128C-49AE-B5CB-9FDD65545E19}" srcOrd="0" destOrd="0" presId="urn:microsoft.com/office/officeart/2008/layout/LinedList"/>
    <dgm:cxn modelId="{5F1211E4-EE4C-4E27-8A86-A7D84FD1F71D}" type="presParOf" srcId="{831A6BBF-0CF8-4341-B0C3-619A988D91E7}" destId="{4F0D16E4-5FA3-48DF-8AEB-2F5A51F536D8}" srcOrd="1" destOrd="0" presId="urn:microsoft.com/office/officeart/2008/layout/LinedList"/>
    <dgm:cxn modelId="{28AC081B-BCF1-4D40-8ECB-A11325DE86C3}" type="presParOf" srcId="{7640288F-F753-423E-86A8-2AC949348F38}" destId="{E9C73F45-ADB3-44FA-B3E1-6CF18E470E4F}" srcOrd="8" destOrd="0" presId="urn:microsoft.com/office/officeart/2008/layout/LinedList"/>
    <dgm:cxn modelId="{92880DAB-EF47-4201-AEFB-D83E6C5B9E7D}" type="presParOf" srcId="{7640288F-F753-423E-86A8-2AC949348F38}" destId="{3A8D6B91-59F3-440D-9B0B-0A0C3850DF1F}" srcOrd="9" destOrd="0" presId="urn:microsoft.com/office/officeart/2008/layout/LinedList"/>
    <dgm:cxn modelId="{94A59D71-CB8B-4AD9-9E94-299E2BCBDAD3}" type="presParOf" srcId="{3A8D6B91-59F3-440D-9B0B-0A0C3850DF1F}" destId="{CC144248-A6DC-420A-B521-7501CDB9DF63}" srcOrd="0" destOrd="0" presId="urn:microsoft.com/office/officeart/2008/layout/LinedList"/>
    <dgm:cxn modelId="{BE1E42D3-7FF6-4FA5-9D57-55616E1A8A8A}" type="presParOf" srcId="{3A8D6B91-59F3-440D-9B0B-0A0C3850DF1F}" destId="{7BD2AA78-ECE9-4893-BEB2-97FFE0CEE11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01D808-7594-4E11-A14A-EFC1047012AE}"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CCE35A4-1A42-4A40-AFF2-EED30AFBCCEF}">
      <dgm:prSet/>
      <dgm:spPr/>
      <dgm:t>
        <a:bodyPr/>
        <a:lstStyle/>
        <a:p>
          <a:r>
            <a:rPr lang="en-GB" b="0" i="0"/>
            <a:t>The domestication of plants and animals</a:t>
          </a:r>
          <a:endParaRPr lang="en-US"/>
        </a:p>
      </dgm:t>
    </dgm:pt>
    <dgm:pt modelId="{DDEED341-F647-4A4A-A7DA-0E0CBB03BD0C}" type="parTrans" cxnId="{A19A87FA-58CC-4013-A40F-95E59777B410}">
      <dgm:prSet/>
      <dgm:spPr/>
      <dgm:t>
        <a:bodyPr/>
        <a:lstStyle/>
        <a:p>
          <a:endParaRPr lang="en-US"/>
        </a:p>
      </dgm:t>
    </dgm:pt>
    <dgm:pt modelId="{0025F8BB-5D29-4579-9E3C-89B0D8F35785}" type="sibTrans" cxnId="{A19A87FA-58CC-4013-A40F-95E59777B410}">
      <dgm:prSet/>
      <dgm:spPr/>
      <dgm:t>
        <a:bodyPr/>
        <a:lstStyle/>
        <a:p>
          <a:endParaRPr lang="en-US"/>
        </a:p>
      </dgm:t>
    </dgm:pt>
    <dgm:pt modelId="{CEFB2343-8172-48EA-AC8D-9778971AA20A}">
      <dgm:prSet/>
      <dgm:spPr/>
      <dgm:t>
        <a:bodyPr/>
        <a:lstStyle/>
        <a:p>
          <a:r>
            <a:rPr lang="en-GB"/>
            <a:t>B</a:t>
          </a:r>
          <a:r>
            <a:rPr lang="en-GB" b="0" i="0"/>
            <a:t>reeding of animals for food and working land</a:t>
          </a:r>
          <a:endParaRPr lang="en-US"/>
        </a:p>
      </dgm:t>
    </dgm:pt>
    <dgm:pt modelId="{A0AA4A19-F237-4867-886C-351CB4B06F03}" type="parTrans" cxnId="{1B635C65-EC9F-49CC-B48C-A96AC2C2691F}">
      <dgm:prSet/>
      <dgm:spPr/>
      <dgm:t>
        <a:bodyPr/>
        <a:lstStyle/>
        <a:p>
          <a:endParaRPr lang="en-US"/>
        </a:p>
      </dgm:t>
    </dgm:pt>
    <dgm:pt modelId="{13F3E166-66B5-43F3-806F-99EB941D625A}" type="sibTrans" cxnId="{1B635C65-EC9F-49CC-B48C-A96AC2C2691F}">
      <dgm:prSet/>
      <dgm:spPr/>
      <dgm:t>
        <a:bodyPr/>
        <a:lstStyle/>
        <a:p>
          <a:endParaRPr lang="en-US"/>
        </a:p>
      </dgm:t>
    </dgm:pt>
    <dgm:pt modelId="{81360A72-5BBC-48B9-A48F-1AC726E798C2}">
      <dgm:prSet/>
      <dgm:spPr/>
      <dgm:t>
        <a:bodyPr/>
        <a:lstStyle/>
        <a:p>
          <a:r>
            <a:rPr lang="en-GB"/>
            <a:t>Taming of plants</a:t>
          </a:r>
          <a:endParaRPr lang="en-US"/>
        </a:p>
      </dgm:t>
    </dgm:pt>
    <dgm:pt modelId="{6EF47AC5-E9B1-4783-AD51-011915C5FEE0}" type="parTrans" cxnId="{8A8BD910-E554-437E-9FC2-ACC9AB0F639F}">
      <dgm:prSet/>
      <dgm:spPr/>
      <dgm:t>
        <a:bodyPr/>
        <a:lstStyle/>
        <a:p>
          <a:endParaRPr lang="en-US"/>
        </a:p>
      </dgm:t>
    </dgm:pt>
    <dgm:pt modelId="{AC7D3E85-72D4-44C8-90EA-059DEED96CE5}" type="sibTrans" cxnId="{8A8BD910-E554-437E-9FC2-ACC9AB0F639F}">
      <dgm:prSet/>
      <dgm:spPr/>
      <dgm:t>
        <a:bodyPr/>
        <a:lstStyle/>
        <a:p>
          <a:endParaRPr lang="en-US"/>
        </a:p>
      </dgm:t>
    </dgm:pt>
    <dgm:pt modelId="{B0DF14DA-189D-4797-BF8C-6AA2CBDF62F3}">
      <dgm:prSet/>
      <dgm:spPr/>
      <dgm:t>
        <a:bodyPr/>
        <a:lstStyle/>
        <a:p>
          <a:r>
            <a:rPr lang="en-GB" b="0" i="0"/>
            <a:t>Only moved when the grazing land ceased to be usable. </a:t>
          </a:r>
          <a:endParaRPr lang="en-US"/>
        </a:p>
      </dgm:t>
    </dgm:pt>
    <dgm:pt modelId="{1B72C7D9-285D-4210-8EE8-F6B8A9B39AF8}" type="parTrans" cxnId="{72C4EC8C-0E42-4D70-A968-C2C0BA61E0DA}">
      <dgm:prSet/>
      <dgm:spPr/>
      <dgm:t>
        <a:bodyPr/>
        <a:lstStyle/>
        <a:p>
          <a:endParaRPr lang="en-US"/>
        </a:p>
      </dgm:t>
    </dgm:pt>
    <dgm:pt modelId="{1977B24A-AC69-46CD-BAF2-A4986C9EB91F}" type="sibTrans" cxnId="{72C4EC8C-0E42-4D70-A968-C2C0BA61E0DA}">
      <dgm:prSet/>
      <dgm:spPr/>
      <dgm:t>
        <a:bodyPr/>
        <a:lstStyle/>
        <a:p>
          <a:endParaRPr lang="en-US"/>
        </a:p>
      </dgm:t>
    </dgm:pt>
    <dgm:pt modelId="{01DB15A5-F5EA-4BDE-9A44-F891DA3DD935}">
      <dgm:prSet/>
      <dgm:spPr/>
      <dgm:t>
        <a:bodyPr/>
        <a:lstStyle/>
        <a:p>
          <a:r>
            <a:rPr lang="en-GB" b="0" i="0"/>
            <a:t>Many pastoral societies still exist in Africa, Latin America, and parts of Asia.</a:t>
          </a:r>
          <a:endParaRPr lang="en-US"/>
        </a:p>
      </dgm:t>
    </dgm:pt>
    <dgm:pt modelId="{82645B15-F455-43AA-B176-19A62B795CCC}" type="parTrans" cxnId="{E06297FB-7917-4795-BC80-90568E96DF72}">
      <dgm:prSet/>
      <dgm:spPr/>
      <dgm:t>
        <a:bodyPr/>
        <a:lstStyle/>
        <a:p>
          <a:endParaRPr lang="en-US"/>
        </a:p>
      </dgm:t>
    </dgm:pt>
    <dgm:pt modelId="{922CAF84-0FB9-4243-864E-ABFDE0E4E9D4}" type="sibTrans" cxnId="{E06297FB-7917-4795-BC80-90568E96DF72}">
      <dgm:prSet/>
      <dgm:spPr/>
      <dgm:t>
        <a:bodyPr/>
        <a:lstStyle/>
        <a:p>
          <a:endParaRPr lang="en-US"/>
        </a:p>
      </dgm:t>
    </dgm:pt>
    <dgm:pt modelId="{1E070856-9530-43E2-829E-E870638FF90C}" type="pres">
      <dgm:prSet presAssocID="{5301D808-7594-4E11-A14A-EFC1047012AE}" presName="vert0" presStyleCnt="0">
        <dgm:presLayoutVars>
          <dgm:dir/>
          <dgm:animOne val="branch"/>
          <dgm:animLvl val="lvl"/>
        </dgm:presLayoutVars>
      </dgm:prSet>
      <dgm:spPr/>
    </dgm:pt>
    <dgm:pt modelId="{0926821F-E725-42EC-B3D0-5E9C677EA214}" type="pres">
      <dgm:prSet presAssocID="{8CCE35A4-1A42-4A40-AFF2-EED30AFBCCEF}" presName="thickLine" presStyleLbl="alignNode1" presStyleIdx="0" presStyleCnt="5"/>
      <dgm:spPr/>
    </dgm:pt>
    <dgm:pt modelId="{136E9242-838B-4179-8713-0BE7ABB5A227}" type="pres">
      <dgm:prSet presAssocID="{8CCE35A4-1A42-4A40-AFF2-EED30AFBCCEF}" presName="horz1" presStyleCnt="0"/>
      <dgm:spPr/>
    </dgm:pt>
    <dgm:pt modelId="{B22B6966-314D-4D93-8E59-438688212092}" type="pres">
      <dgm:prSet presAssocID="{8CCE35A4-1A42-4A40-AFF2-EED30AFBCCEF}" presName="tx1" presStyleLbl="revTx" presStyleIdx="0" presStyleCnt="5"/>
      <dgm:spPr/>
    </dgm:pt>
    <dgm:pt modelId="{C4A38B68-EE07-4B8D-AB85-766256282ED6}" type="pres">
      <dgm:prSet presAssocID="{8CCE35A4-1A42-4A40-AFF2-EED30AFBCCEF}" presName="vert1" presStyleCnt="0"/>
      <dgm:spPr/>
    </dgm:pt>
    <dgm:pt modelId="{17882A0E-7D3C-4705-9E56-43F2EC6344E7}" type="pres">
      <dgm:prSet presAssocID="{CEFB2343-8172-48EA-AC8D-9778971AA20A}" presName="thickLine" presStyleLbl="alignNode1" presStyleIdx="1" presStyleCnt="5"/>
      <dgm:spPr/>
    </dgm:pt>
    <dgm:pt modelId="{E9D070C8-009C-4ECA-ACF6-D430E9220BC5}" type="pres">
      <dgm:prSet presAssocID="{CEFB2343-8172-48EA-AC8D-9778971AA20A}" presName="horz1" presStyleCnt="0"/>
      <dgm:spPr/>
    </dgm:pt>
    <dgm:pt modelId="{46D54235-F267-487E-8202-6DD04827D4AB}" type="pres">
      <dgm:prSet presAssocID="{CEFB2343-8172-48EA-AC8D-9778971AA20A}" presName="tx1" presStyleLbl="revTx" presStyleIdx="1" presStyleCnt="5"/>
      <dgm:spPr/>
    </dgm:pt>
    <dgm:pt modelId="{8B0AA230-8B9C-403A-B1DD-CEE46D157340}" type="pres">
      <dgm:prSet presAssocID="{CEFB2343-8172-48EA-AC8D-9778971AA20A}" presName="vert1" presStyleCnt="0"/>
      <dgm:spPr/>
    </dgm:pt>
    <dgm:pt modelId="{96F3B750-3F5B-4FB8-90BF-CB83F395D301}" type="pres">
      <dgm:prSet presAssocID="{81360A72-5BBC-48B9-A48F-1AC726E798C2}" presName="thickLine" presStyleLbl="alignNode1" presStyleIdx="2" presStyleCnt="5"/>
      <dgm:spPr/>
    </dgm:pt>
    <dgm:pt modelId="{BFE82C89-9F63-4685-A594-D622B713669A}" type="pres">
      <dgm:prSet presAssocID="{81360A72-5BBC-48B9-A48F-1AC726E798C2}" presName="horz1" presStyleCnt="0"/>
      <dgm:spPr/>
    </dgm:pt>
    <dgm:pt modelId="{13F13872-699D-4B6F-87AD-F3384C7FD504}" type="pres">
      <dgm:prSet presAssocID="{81360A72-5BBC-48B9-A48F-1AC726E798C2}" presName="tx1" presStyleLbl="revTx" presStyleIdx="2" presStyleCnt="5"/>
      <dgm:spPr/>
    </dgm:pt>
    <dgm:pt modelId="{56D942BE-5B1F-4547-9A88-731626F4EEEC}" type="pres">
      <dgm:prSet presAssocID="{81360A72-5BBC-48B9-A48F-1AC726E798C2}" presName="vert1" presStyleCnt="0"/>
      <dgm:spPr/>
    </dgm:pt>
    <dgm:pt modelId="{CE66E8E7-E4A7-48AE-A63D-161E16D8EB22}" type="pres">
      <dgm:prSet presAssocID="{B0DF14DA-189D-4797-BF8C-6AA2CBDF62F3}" presName="thickLine" presStyleLbl="alignNode1" presStyleIdx="3" presStyleCnt="5"/>
      <dgm:spPr/>
    </dgm:pt>
    <dgm:pt modelId="{9F91C8D0-7EE5-4486-8F8F-C96ED4902746}" type="pres">
      <dgm:prSet presAssocID="{B0DF14DA-189D-4797-BF8C-6AA2CBDF62F3}" presName="horz1" presStyleCnt="0"/>
      <dgm:spPr/>
    </dgm:pt>
    <dgm:pt modelId="{33AFFA08-3C6D-433B-B482-DEC452B7EA26}" type="pres">
      <dgm:prSet presAssocID="{B0DF14DA-189D-4797-BF8C-6AA2CBDF62F3}" presName="tx1" presStyleLbl="revTx" presStyleIdx="3" presStyleCnt="5"/>
      <dgm:spPr/>
    </dgm:pt>
    <dgm:pt modelId="{C9212159-24F5-415D-8347-74DFB58A0F76}" type="pres">
      <dgm:prSet presAssocID="{B0DF14DA-189D-4797-BF8C-6AA2CBDF62F3}" presName="vert1" presStyleCnt="0"/>
      <dgm:spPr/>
    </dgm:pt>
    <dgm:pt modelId="{D6D03A78-C7D5-4FFC-B8C4-736ADE060122}" type="pres">
      <dgm:prSet presAssocID="{01DB15A5-F5EA-4BDE-9A44-F891DA3DD935}" presName="thickLine" presStyleLbl="alignNode1" presStyleIdx="4" presStyleCnt="5"/>
      <dgm:spPr/>
    </dgm:pt>
    <dgm:pt modelId="{F4F5C49C-AB41-46B8-BDB1-0DA0832DB520}" type="pres">
      <dgm:prSet presAssocID="{01DB15A5-F5EA-4BDE-9A44-F891DA3DD935}" presName="horz1" presStyleCnt="0"/>
      <dgm:spPr/>
    </dgm:pt>
    <dgm:pt modelId="{5294F252-33A4-4024-96F0-0BF7336DC8B2}" type="pres">
      <dgm:prSet presAssocID="{01DB15A5-F5EA-4BDE-9A44-F891DA3DD935}" presName="tx1" presStyleLbl="revTx" presStyleIdx="4" presStyleCnt="5"/>
      <dgm:spPr/>
    </dgm:pt>
    <dgm:pt modelId="{BE8B387C-82EB-4F02-80CB-997EC750086C}" type="pres">
      <dgm:prSet presAssocID="{01DB15A5-F5EA-4BDE-9A44-F891DA3DD935}" presName="vert1" presStyleCnt="0"/>
      <dgm:spPr/>
    </dgm:pt>
  </dgm:ptLst>
  <dgm:cxnLst>
    <dgm:cxn modelId="{8A8BD910-E554-437E-9FC2-ACC9AB0F639F}" srcId="{5301D808-7594-4E11-A14A-EFC1047012AE}" destId="{81360A72-5BBC-48B9-A48F-1AC726E798C2}" srcOrd="2" destOrd="0" parTransId="{6EF47AC5-E9B1-4783-AD51-011915C5FEE0}" sibTransId="{AC7D3E85-72D4-44C8-90EA-059DEED96CE5}"/>
    <dgm:cxn modelId="{1B635C65-EC9F-49CC-B48C-A96AC2C2691F}" srcId="{5301D808-7594-4E11-A14A-EFC1047012AE}" destId="{CEFB2343-8172-48EA-AC8D-9778971AA20A}" srcOrd="1" destOrd="0" parTransId="{A0AA4A19-F237-4867-886C-351CB4B06F03}" sibTransId="{13F3E166-66B5-43F3-806F-99EB941D625A}"/>
    <dgm:cxn modelId="{743B566D-EE9E-42A2-8810-9B02EF674BEF}" type="presOf" srcId="{5301D808-7594-4E11-A14A-EFC1047012AE}" destId="{1E070856-9530-43E2-829E-E870638FF90C}" srcOrd="0" destOrd="0" presId="urn:microsoft.com/office/officeart/2008/layout/LinedList"/>
    <dgm:cxn modelId="{72C4EC8C-0E42-4D70-A968-C2C0BA61E0DA}" srcId="{5301D808-7594-4E11-A14A-EFC1047012AE}" destId="{B0DF14DA-189D-4797-BF8C-6AA2CBDF62F3}" srcOrd="3" destOrd="0" parTransId="{1B72C7D9-285D-4210-8EE8-F6B8A9B39AF8}" sibTransId="{1977B24A-AC69-46CD-BAF2-A4986C9EB91F}"/>
    <dgm:cxn modelId="{85D4128D-89CB-41B0-B579-F0E1C32BEB55}" type="presOf" srcId="{81360A72-5BBC-48B9-A48F-1AC726E798C2}" destId="{13F13872-699D-4B6F-87AD-F3384C7FD504}" srcOrd="0" destOrd="0" presId="urn:microsoft.com/office/officeart/2008/layout/LinedList"/>
    <dgm:cxn modelId="{1085189F-E977-43FF-97E0-5B3ABE246E12}" type="presOf" srcId="{8CCE35A4-1A42-4A40-AFF2-EED30AFBCCEF}" destId="{B22B6966-314D-4D93-8E59-438688212092}" srcOrd="0" destOrd="0" presId="urn:microsoft.com/office/officeart/2008/layout/LinedList"/>
    <dgm:cxn modelId="{3E8165A6-936F-4F7A-9E51-6F8C0518041A}" type="presOf" srcId="{CEFB2343-8172-48EA-AC8D-9778971AA20A}" destId="{46D54235-F267-487E-8202-6DD04827D4AB}" srcOrd="0" destOrd="0" presId="urn:microsoft.com/office/officeart/2008/layout/LinedList"/>
    <dgm:cxn modelId="{AAFEDFB5-C76C-4263-8B07-0833B284C1E4}" type="presOf" srcId="{01DB15A5-F5EA-4BDE-9A44-F891DA3DD935}" destId="{5294F252-33A4-4024-96F0-0BF7336DC8B2}" srcOrd="0" destOrd="0" presId="urn:microsoft.com/office/officeart/2008/layout/LinedList"/>
    <dgm:cxn modelId="{5A234FE8-70B9-4B82-9AB2-1258D22DA061}" type="presOf" srcId="{B0DF14DA-189D-4797-BF8C-6AA2CBDF62F3}" destId="{33AFFA08-3C6D-433B-B482-DEC452B7EA26}" srcOrd="0" destOrd="0" presId="urn:microsoft.com/office/officeart/2008/layout/LinedList"/>
    <dgm:cxn modelId="{A19A87FA-58CC-4013-A40F-95E59777B410}" srcId="{5301D808-7594-4E11-A14A-EFC1047012AE}" destId="{8CCE35A4-1A42-4A40-AFF2-EED30AFBCCEF}" srcOrd="0" destOrd="0" parTransId="{DDEED341-F647-4A4A-A7DA-0E0CBB03BD0C}" sibTransId="{0025F8BB-5D29-4579-9E3C-89B0D8F35785}"/>
    <dgm:cxn modelId="{E06297FB-7917-4795-BC80-90568E96DF72}" srcId="{5301D808-7594-4E11-A14A-EFC1047012AE}" destId="{01DB15A5-F5EA-4BDE-9A44-F891DA3DD935}" srcOrd="4" destOrd="0" parTransId="{82645B15-F455-43AA-B176-19A62B795CCC}" sibTransId="{922CAF84-0FB9-4243-864E-ABFDE0E4E9D4}"/>
    <dgm:cxn modelId="{B3BD1A05-CA43-4013-B31C-4593F0E5149F}" type="presParOf" srcId="{1E070856-9530-43E2-829E-E870638FF90C}" destId="{0926821F-E725-42EC-B3D0-5E9C677EA214}" srcOrd="0" destOrd="0" presId="urn:microsoft.com/office/officeart/2008/layout/LinedList"/>
    <dgm:cxn modelId="{E9F8CA54-5050-4C39-8D62-547A41F60E91}" type="presParOf" srcId="{1E070856-9530-43E2-829E-E870638FF90C}" destId="{136E9242-838B-4179-8713-0BE7ABB5A227}" srcOrd="1" destOrd="0" presId="urn:microsoft.com/office/officeart/2008/layout/LinedList"/>
    <dgm:cxn modelId="{23C59A9E-9576-45E8-B5B1-8E3BFFB0E27F}" type="presParOf" srcId="{136E9242-838B-4179-8713-0BE7ABB5A227}" destId="{B22B6966-314D-4D93-8E59-438688212092}" srcOrd="0" destOrd="0" presId="urn:microsoft.com/office/officeart/2008/layout/LinedList"/>
    <dgm:cxn modelId="{C15DA4A9-8C7D-4CF5-874E-65878B253533}" type="presParOf" srcId="{136E9242-838B-4179-8713-0BE7ABB5A227}" destId="{C4A38B68-EE07-4B8D-AB85-766256282ED6}" srcOrd="1" destOrd="0" presId="urn:microsoft.com/office/officeart/2008/layout/LinedList"/>
    <dgm:cxn modelId="{A61D6CDE-2ABD-4478-8324-1F8A8108BCD6}" type="presParOf" srcId="{1E070856-9530-43E2-829E-E870638FF90C}" destId="{17882A0E-7D3C-4705-9E56-43F2EC6344E7}" srcOrd="2" destOrd="0" presId="urn:microsoft.com/office/officeart/2008/layout/LinedList"/>
    <dgm:cxn modelId="{011B1B61-B702-467C-8950-64F8DBAC9197}" type="presParOf" srcId="{1E070856-9530-43E2-829E-E870638FF90C}" destId="{E9D070C8-009C-4ECA-ACF6-D430E9220BC5}" srcOrd="3" destOrd="0" presId="urn:microsoft.com/office/officeart/2008/layout/LinedList"/>
    <dgm:cxn modelId="{74857DE7-83E0-40FE-B955-D52997E8D8B2}" type="presParOf" srcId="{E9D070C8-009C-4ECA-ACF6-D430E9220BC5}" destId="{46D54235-F267-487E-8202-6DD04827D4AB}" srcOrd="0" destOrd="0" presId="urn:microsoft.com/office/officeart/2008/layout/LinedList"/>
    <dgm:cxn modelId="{ED85FDF5-188C-4491-84E0-22AF02386B67}" type="presParOf" srcId="{E9D070C8-009C-4ECA-ACF6-D430E9220BC5}" destId="{8B0AA230-8B9C-403A-B1DD-CEE46D157340}" srcOrd="1" destOrd="0" presId="urn:microsoft.com/office/officeart/2008/layout/LinedList"/>
    <dgm:cxn modelId="{647F96E5-CF6E-422E-BF9F-24175F2890FE}" type="presParOf" srcId="{1E070856-9530-43E2-829E-E870638FF90C}" destId="{96F3B750-3F5B-4FB8-90BF-CB83F395D301}" srcOrd="4" destOrd="0" presId="urn:microsoft.com/office/officeart/2008/layout/LinedList"/>
    <dgm:cxn modelId="{C3C6CC83-D2B3-4F56-AD61-9E2049E3464A}" type="presParOf" srcId="{1E070856-9530-43E2-829E-E870638FF90C}" destId="{BFE82C89-9F63-4685-A594-D622B713669A}" srcOrd="5" destOrd="0" presId="urn:microsoft.com/office/officeart/2008/layout/LinedList"/>
    <dgm:cxn modelId="{926C9D29-F35F-4428-9DD9-87ECD5052346}" type="presParOf" srcId="{BFE82C89-9F63-4685-A594-D622B713669A}" destId="{13F13872-699D-4B6F-87AD-F3384C7FD504}" srcOrd="0" destOrd="0" presId="urn:microsoft.com/office/officeart/2008/layout/LinedList"/>
    <dgm:cxn modelId="{3CC58C17-5979-495A-A743-AE618CAB5946}" type="presParOf" srcId="{BFE82C89-9F63-4685-A594-D622B713669A}" destId="{56D942BE-5B1F-4547-9A88-731626F4EEEC}" srcOrd="1" destOrd="0" presId="urn:microsoft.com/office/officeart/2008/layout/LinedList"/>
    <dgm:cxn modelId="{84D8027D-F2D9-4261-B053-D55FD9866995}" type="presParOf" srcId="{1E070856-9530-43E2-829E-E870638FF90C}" destId="{CE66E8E7-E4A7-48AE-A63D-161E16D8EB22}" srcOrd="6" destOrd="0" presId="urn:microsoft.com/office/officeart/2008/layout/LinedList"/>
    <dgm:cxn modelId="{D2976B1F-8F9E-4CB2-8D08-8AC352BC09FD}" type="presParOf" srcId="{1E070856-9530-43E2-829E-E870638FF90C}" destId="{9F91C8D0-7EE5-4486-8F8F-C96ED4902746}" srcOrd="7" destOrd="0" presId="urn:microsoft.com/office/officeart/2008/layout/LinedList"/>
    <dgm:cxn modelId="{07453213-157F-4B19-9AB7-772B71AC5B53}" type="presParOf" srcId="{9F91C8D0-7EE5-4486-8F8F-C96ED4902746}" destId="{33AFFA08-3C6D-433B-B482-DEC452B7EA26}" srcOrd="0" destOrd="0" presId="urn:microsoft.com/office/officeart/2008/layout/LinedList"/>
    <dgm:cxn modelId="{30A5BB64-11C0-44C9-8EF1-DBD65C77CF85}" type="presParOf" srcId="{9F91C8D0-7EE5-4486-8F8F-C96ED4902746}" destId="{C9212159-24F5-415D-8347-74DFB58A0F76}" srcOrd="1" destOrd="0" presId="urn:microsoft.com/office/officeart/2008/layout/LinedList"/>
    <dgm:cxn modelId="{10D19C10-2024-4603-8B1E-D3CB068002FC}" type="presParOf" srcId="{1E070856-9530-43E2-829E-E870638FF90C}" destId="{D6D03A78-C7D5-4FFC-B8C4-736ADE060122}" srcOrd="8" destOrd="0" presId="urn:microsoft.com/office/officeart/2008/layout/LinedList"/>
    <dgm:cxn modelId="{EC8465D5-F768-4DC7-A1C8-B738162D4EBD}" type="presParOf" srcId="{1E070856-9530-43E2-829E-E870638FF90C}" destId="{F4F5C49C-AB41-46B8-BDB1-0DA0832DB520}" srcOrd="9" destOrd="0" presId="urn:microsoft.com/office/officeart/2008/layout/LinedList"/>
    <dgm:cxn modelId="{BB28B486-67F1-463C-BF13-5457A4052752}" type="presParOf" srcId="{F4F5C49C-AB41-46B8-BDB1-0DA0832DB520}" destId="{5294F252-33A4-4024-96F0-0BF7336DC8B2}" srcOrd="0" destOrd="0" presId="urn:microsoft.com/office/officeart/2008/layout/LinedList"/>
    <dgm:cxn modelId="{9B9B9F27-00A5-4BFE-ADB1-A0AE505EE8E5}" type="presParOf" srcId="{F4F5C49C-AB41-46B8-BDB1-0DA0832DB520}" destId="{BE8B387C-82EB-4F02-80CB-997EC750086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9EC5D0B-17F8-4A16-80B6-329E8AB5485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A3F84A5-5910-4973-90ED-E38FCCCC95F6}">
      <dgm:prSet/>
      <dgm:spPr/>
      <dgm:t>
        <a:bodyPr/>
        <a:lstStyle/>
        <a:p>
          <a:r>
            <a:rPr lang="en-GB"/>
            <a:t>Industrial Revolution 1700’s UK</a:t>
          </a:r>
          <a:endParaRPr lang="en-US"/>
        </a:p>
      </dgm:t>
    </dgm:pt>
    <dgm:pt modelId="{433A4636-F341-4F18-81F8-83BB09AD9604}" type="parTrans" cxnId="{A369EF2E-CB2D-41A9-A567-8E5B36E592F3}">
      <dgm:prSet/>
      <dgm:spPr/>
      <dgm:t>
        <a:bodyPr/>
        <a:lstStyle/>
        <a:p>
          <a:endParaRPr lang="en-US"/>
        </a:p>
      </dgm:t>
    </dgm:pt>
    <dgm:pt modelId="{2B37A5B7-9DF7-4CC0-B583-6CFB9A33A409}" type="sibTrans" cxnId="{A369EF2E-CB2D-41A9-A567-8E5B36E592F3}">
      <dgm:prSet/>
      <dgm:spPr/>
      <dgm:t>
        <a:bodyPr/>
        <a:lstStyle/>
        <a:p>
          <a:endParaRPr lang="en-US"/>
        </a:p>
      </dgm:t>
    </dgm:pt>
    <dgm:pt modelId="{79B19C75-F383-437C-B0A5-3A5A44630D3D}">
      <dgm:prSet/>
      <dgm:spPr/>
      <dgm:t>
        <a:bodyPr/>
        <a:lstStyle/>
        <a:p>
          <a:r>
            <a:rPr lang="en-GB" b="0" i="0"/>
            <a:t>An industrial society that used sources of energy, rather than humans and animals, to run large machinery. </a:t>
          </a:r>
          <a:endParaRPr lang="en-US"/>
        </a:p>
      </dgm:t>
    </dgm:pt>
    <dgm:pt modelId="{A4066E81-EF7A-4FCE-A142-E85BEE3F5508}" type="parTrans" cxnId="{A29FD817-6911-4C71-915D-52CF2042CF1D}">
      <dgm:prSet/>
      <dgm:spPr/>
      <dgm:t>
        <a:bodyPr/>
        <a:lstStyle/>
        <a:p>
          <a:endParaRPr lang="en-US"/>
        </a:p>
      </dgm:t>
    </dgm:pt>
    <dgm:pt modelId="{55588F2C-F45A-4ED6-8E08-98FA76B33A5B}" type="sibTrans" cxnId="{A29FD817-6911-4C71-915D-52CF2042CF1D}">
      <dgm:prSet/>
      <dgm:spPr/>
      <dgm:t>
        <a:bodyPr/>
        <a:lstStyle/>
        <a:p>
          <a:endParaRPr lang="en-US"/>
        </a:p>
      </dgm:t>
    </dgm:pt>
    <dgm:pt modelId="{C0AF408B-5BB4-4306-9A46-2D204DF9FD41}">
      <dgm:prSet/>
      <dgm:spPr/>
      <dgm:t>
        <a:bodyPr/>
        <a:lstStyle/>
        <a:p>
          <a:r>
            <a:rPr lang="en-GB" b="0" i="0"/>
            <a:t>For society – </a:t>
          </a:r>
          <a:endParaRPr lang="en-US"/>
        </a:p>
      </dgm:t>
    </dgm:pt>
    <dgm:pt modelId="{F56F83A2-5BEF-451E-9739-72CC743E2884}" type="parTrans" cxnId="{ACF2CABD-6B99-4DC2-B0E0-94EA3DD52357}">
      <dgm:prSet/>
      <dgm:spPr/>
      <dgm:t>
        <a:bodyPr/>
        <a:lstStyle/>
        <a:p>
          <a:endParaRPr lang="en-US"/>
        </a:p>
      </dgm:t>
    </dgm:pt>
    <dgm:pt modelId="{80A8738E-36F9-49FB-B405-E36978F3BADB}" type="sibTrans" cxnId="{ACF2CABD-6B99-4DC2-B0E0-94EA3DD52357}">
      <dgm:prSet/>
      <dgm:spPr/>
      <dgm:t>
        <a:bodyPr/>
        <a:lstStyle/>
        <a:p>
          <a:endParaRPr lang="en-US"/>
        </a:p>
      </dgm:t>
    </dgm:pt>
    <dgm:pt modelId="{8C09E7B1-E315-4A85-AEBB-579527C81A38}">
      <dgm:prSet/>
      <dgm:spPr/>
      <dgm:t>
        <a:bodyPr/>
        <a:lstStyle/>
        <a:p>
          <a:r>
            <a:rPr lang="en-GB" b="0" i="0"/>
            <a:t>Innovation in transportation </a:t>
          </a:r>
          <a:endParaRPr lang="en-US"/>
        </a:p>
      </dgm:t>
    </dgm:pt>
    <dgm:pt modelId="{249F088D-9941-4BA4-A96B-E7E4F6C5A504}" type="parTrans" cxnId="{EDEF9322-DE1F-45D7-BA11-61E511219695}">
      <dgm:prSet/>
      <dgm:spPr/>
      <dgm:t>
        <a:bodyPr/>
        <a:lstStyle/>
        <a:p>
          <a:endParaRPr lang="en-US"/>
        </a:p>
      </dgm:t>
    </dgm:pt>
    <dgm:pt modelId="{CAFA4C86-8FAA-4046-95B5-701EEDEA6AAB}" type="sibTrans" cxnId="{EDEF9322-DE1F-45D7-BA11-61E511219695}">
      <dgm:prSet/>
      <dgm:spPr/>
      <dgm:t>
        <a:bodyPr/>
        <a:lstStyle/>
        <a:p>
          <a:endParaRPr lang="en-US"/>
        </a:p>
      </dgm:t>
    </dgm:pt>
    <dgm:pt modelId="{0CE1AFEA-2E45-49A9-AEA1-39B6C55B2B6E}">
      <dgm:prSet/>
      <dgm:spPr/>
      <dgm:t>
        <a:bodyPr/>
        <a:lstStyle/>
        <a:p>
          <a:r>
            <a:rPr lang="en-GB"/>
            <a:t>Goods could travel</a:t>
          </a:r>
          <a:endParaRPr lang="en-US"/>
        </a:p>
      </dgm:t>
    </dgm:pt>
    <dgm:pt modelId="{61EE6B5E-0B4E-4AA9-AE73-DA330735BD17}" type="parTrans" cxnId="{CEC5BF45-4322-4EE4-8D07-06FE00B9FF2D}">
      <dgm:prSet/>
      <dgm:spPr/>
      <dgm:t>
        <a:bodyPr/>
        <a:lstStyle/>
        <a:p>
          <a:endParaRPr lang="en-US"/>
        </a:p>
      </dgm:t>
    </dgm:pt>
    <dgm:pt modelId="{CA217F4C-02C7-4D74-8BA2-156FFA29793F}" type="sibTrans" cxnId="{CEC5BF45-4322-4EE4-8D07-06FE00B9FF2D}">
      <dgm:prSet/>
      <dgm:spPr/>
      <dgm:t>
        <a:bodyPr/>
        <a:lstStyle/>
        <a:p>
          <a:endParaRPr lang="en-US"/>
        </a:p>
      </dgm:t>
    </dgm:pt>
    <dgm:pt modelId="{BF0000D4-37BF-4EFD-91FF-6EDB33017BD2}">
      <dgm:prSet/>
      <dgm:spPr/>
      <dgm:t>
        <a:bodyPr/>
        <a:lstStyle/>
        <a:p>
          <a:r>
            <a:rPr lang="en-GB"/>
            <a:t>People could travel and leave their community</a:t>
          </a:r>
          <a:endParaRPr lang="en-US"/>
        </a:p>
      </dgm:t>
    </dgm:pt>
    <dgm:pt modelId="{47C5ED00-334F-4B21-B819-27E636F30953}" type="parTrans" cxnId="{26C1DE86-6DC7-4B38-943C-12FD5C9F420E}">
      <dgm:prSet/>
      <dgm:spPr/>
      <dgm:t>
        <a:bodyPr/>
        <a:lstStyle/>
        <a:p>
          <a:endParaRPr lang="en-US"/>
        </a:p>
      </dgm:t>
    </dgm:pt>
    <dgm:pt modelId="{F322B88B-5139-4AFF-A28E-85268F5EEDA2}" type="sibTrans" cxnId="{26C1DE86-6DC7-4B38-943C-12FD5C9F420E}">
      <dgm:prSet/>
      <dgm:spPr/>
      <dgm:t>
        <a:bodyPr/>
        <a:lstStyle/>
        <a:p>
          <a:endParaRPr lang="en-US"/>
        </a:p>
      </dgm:t>
    </dgm:pt>
    <dgm:pt modelId="{108124FF-0EFD-44F5-9420-DF268D7E7059}" type="pres">
      <dgm:prSet presAssocID="{39EC5D0B-17F8-4A16-80B6-329E8AB54858}" presName="vert0" presStyleCnt="0">
        <dgm:presLayoutVars>
          <dgm:dir/>
          <dgm:animOne val="branch"/>
          <dgm:animLvl val="lvl"/>
        </dgm:presLayoutVars>
      </dgm:prSet>
      <dgm:spPr/>
    </dgm:pt>
    <dgm:pt modelId="{CECA453C-5542-4ACF-8E08-1D8CC9C55EAC}" type="pres">
      <dgm:prSet presAssocID="{6A3F84A5-5910-4973-90ED-E38FCCCC95F6}" presName="thickLine" presStyleLbl="alignNode1" presStyleIdx="0" presStyleCnt="6"/>
      <dgm:spPr/>
    </dgm:pt>
    <dgm:pt modelId="{6E237335-DC91-4582-AE82-EAA17F64CEA7}" type="pres">
      <dgm:prSet presAssocID="{6A3F84A5-5910-4973-90ED-E38FCCCC95F6}" presName="horz1" presStyleCnt="0"/>
      <dgm:spPr/>
    </dgm:pt>
    <dgm:pt modelId="{B9180D03-0BEC-4CB7-AE48-BCA16D9C6AEC}" type="pres">
      <dgm:prSet presAssocID="{6A3F84A5-5910-4973-90ED-E38FCCCC95F6}" presName="tx1" presStyleLbl="revTx" presStyleIdx="0" presStyleCnt="6"/>
      <dgm:spPr/>
    </dgm:pt>
    <dgm:pt modelId="{E884DACF-D142-4459-AE19-0E98A124750A}" type="pres">
      <dgm:prSet presAssocID="{6A3F84A5-5910-4973-90ED-E38FCCCC95F6}" presName="vert1" presStyleCnt="0"/>
      <dgm:spPr/>
    </dgm:pt>
    <dgm:pt modelId="{5666DBA8-2715-4062-B459-8AF7F9593CEF}" type="pres">
      <dgm:prSet presAssocID="{79B19C75-F383-437C-B0A5-3A5A44630D3D}" presName="thickLine" presStyleLbl="alignNode1" presStyleIdx="1" presStyleCnt="6"/>
      <dgm:spPr/>
    </dgm:pt>
    <dgm:pt modelId="{C18D2A05-2DDE-4D3D-AC31-D34F837F3B09}" type="pres">
      <dgm:prSet presAssocID="{79B19C75-F383-437C-B0A5-3A5A44630D3D}" presName="horz1" presStyleCnt="0"/>
      <dgm:spPr/>
    </dgm:pt>
    <dgm:pt modelId="{C4BB20C9-182A-4CDE-94C4-D580F6CD29A5}" type="pres">
      <dgm:prSet presAssocID="{79B19C75-F383-437C-B0A5-3A5A44630D3D}" presName="tx1" presStyleLbl="revTx" presStyleIdx="1" presStyleCnt="6"/>
      <dgm:spPr/>
    </dgm:pt>
    <dgm:pt modelId="{8DF66570-B9FC-420C-AC9C-C3E9B87ED923}" type="pres">
      <dgm:prSet presAssocID="{79B19C75-F383-437C-B0A5-3A5A44630D3D}" presName="vert1" presStyleCnt="0"/>
      <dgm:spPr/>
    </dgm:pt>
    <dgm:pt modelId="{69E162B1-241D-481F-8B82-D6A3C912C299}" type="pres">
      <dgm:prSet presAssocID="{C0AF408B-5BB4-4306-9A46-2D204DF9FD41}" presName="thickLine" presStyleLbl="alignNode1" presStyleIdx="2" presStyleCnt="6"/>
      <dgm:spPr/>
    </dgm:pt>
    <dgm:pt modelId="{BD2D1D6A-584B-430D-A75F-858A8DD2A3C3}" type="pres">
      <dgm:prSet presAssocID="{C0AF408B-5BB4-4306-9A46-2D204DF9FD41}" presName="horz1" presStyleCnt="0"/>
      <dgm:spPr/>
    </dgm:pt>
    <dgm:pt modelId="{F8F52819-876C-4ECE-9F0C-CAE33CD3B315}" type="pres">
      <dgm:prSet presAssocID="{C0AF408B-5BB4-4306-9A46-2D204DF9FD41}" presName="tx1" presStyleLbl="revTx" presStyleIdx="2" presStyleCnt="6"/>
      <dgm:spPr/>
    </dgm:pt>
    <dgm:pt modelId="{EE7C20D9-20F9-4970-AFF1-FE3DB246A264}" type="pres">
      <dgm:prSet presAssocID="{C0AF408B-5BB4-4306-9A46-2D204DF9FD41}" presName="vert1" presStyleCnt="0"/>
      <dgm:spPr/>
    </dgm:pt>
    <dgm:pt modelId="{FC4F567A-5794-46B4-9011-50B20620EB43}" type="pres">
      <dgm:prSet presAssocID="{8C09E7B1-E315-4A85-AEBB-579527C81A38}" presName="thickLine" presStyleLbl="alignNode1" presStyleIdx="3" presStyleCnt="6"/>
      <dgm:spPr/>
    </dgm:pt>
    <dgm:pt modelId="{2D65E1A0-2945-49CF-911A-D4C8F5B65D54}" type="pres">
      <dgm:prSet presAssocID="{8C09E7B1-E315-4A85-AEBB-579527C81A38}" presName="horz1" presStyleCnt="0"/>
      <dgm:spPr/>
    </dgm:pt>
    <dgm:pt modelId="{38208A3D-EE4E-443E-B1BC-62BC6DBA0648}" type="pres">
      <dgm:prSet presAssocID="{8C09E7B1-E315-4A85-AEBB-579527C81A38}" presName="tx1" presStyleLbl="revTx" presStyleIdx="3" presStyleCnt="6"/>
      <dgm:spPr/>
    </dgm:pt>
    <dgm:pt modelId="{CAF11754-D46C-45C5-A6DC-EAA41CE82E72}" type="pres">
      <dgm:prSet presAssocID="{8C09E7B1-E315-4A85-AEBB-579527C81A38}" presName="vert1" presStyleCnt="0"/>
      <dgm:spPr/>
    </dgm:pt>
    <dgm:pt modelId="{EFEA4499-1327-47C4-BB95-296FCB65ED99}" type="pres">
      <dgm:prSet presAssocID="{0CE1AFEA-2E45-49A9-AEA1-39B6C55B2B6E}" presName="thickLine" presStyleLbl="alignNode1" presStyleIdx="4" presStyleCnt="6"/>
      <dgm:spPr/>
    </dgm:pt>
    <dgm:pt modelId="{E28DF8A3-7B45-4F94-AC3D-CA9051B92C5F}" type="pres">
      <dgm:prSet presAssocID="{0CE1AFEA-2E45-49A9-AEA1-39B6C55B2B6E}" presName="horz1" presStyleCnt="0"/>
      <dgm:spPr/>
    </dgm:pt>
    <dgm:pt modelId="{564CC30C-484C-41B6-80BC-962B4F487FDC}" type="pres">
      <dgm:prSet presAssocID="{0CE1AFEA-2E45-49A9-AEA1-39B6C55B2B6E}" presName="tx1" presStyleLbl="revTx" presStyleIdx="4" presStyleCnt="6"/>
      <dgm:spPr/>
    </dgm:pt>
    <dgm:pt modelId="{E816A9D2-AEA6-4622-AEF3-E6D3AED45F77}" type="pres">
      <dgm:prSet presAssocID="{0CE1AFEA-2E45-49A9-AEA1-39B6C55B2B6E}" presName="vert1" presStyleCnt="0"/>
      <dgm:spPr/>
    </dgm:pt>
    <dgm:pt modelId="{7AC36124-1773-4309-894C-AE893F2BB7BB}" type="pres">
      <dgm:prSet presAssocID="{BF0000D4-37BF-4EFD-91FF-6EDB33017BD2}" presName="thickLine" presStyleLbl="alignNode1" presStyleIdx="5" presStyleCnt="6"/>
      <dgm:spPr/>
    </dgm:pt>
    <dgm:pt modelId="{91EB248E-22A6-41E1-9CA4-407D0843E649}" type="pres">
      <dgm:prSet presAssocID="{BF0000D4-37BF-4EFD-91FF-6EDB33017BD2}" presName="horz1" presStyleCnt="0"/>
      <dgm:spPr/>
    </dgm:pt>
    <dgm:pt modelId="{28455ADB-65C2-47E9-8CDC-F0F6636D0C9A}" type="pres">
      <dgm:prSet presAssocID="{BF0000D4-37BF-4EFD-91FF-6EDB33017BD2}" presName="tx1" presStyleLbl="revTx" presStyleIdx="5" presStyleCnt="6"/>
      <dgm:spPr/>
    </dgm:pt>
    <dgm:pt modelId="{EA9ECAEC-44E1-4A2A-974F-E19F5BC82A20}" type="pres">
      <dgm:prSet presAssocID="{BF0000D4-37BF-4EFD-91FF-6EDB33017BD2}" presName="vert1" presStyleCnt="0"/>
      <dgm:spPr/>
    </dgm:pt>
  </dgm:ptLst>
  <dgm:cxnLst>
    <dgm:cxn modelId="{A29FD817-6911-4C71-915D-52CF2042CF1D}" srcId="{39EC5D0B-17F8-4A16-80B6-329E8AB54858}" destId="{79B19C75-F383-437C-B0A5-3A5A44630D3D}" srcOrd="1" destOrd="0" parTransId="{A4066E81-EF7A-4FCE-A142-E85BEE3F5508}" sibTransId="{55588F2C-F45A-4ED6-8E08-98FA76B33A5B}"/>
    <dgm:cxn modelId="{EDEF9322-DE1F-45D7-BA11-61E511219695}" srcId="{39EC5D0B-17F8-4A16-80B6-329E8AB54858}" destId="{8C09E7B1-E315-4A85-AEBB-579527C81A38}" srcOrd="3" destOrd="0" parTransId="{249F088D-9941-4BA4-A96B-E7E4F6C5A504}" sibTransId="{CAFA4C86-8FAA-4046-95B5-701EEDEA6AAB}"/>
    <dgm:cxn modelId="{A369EF2E-CB2D-41A9-A567-8E5B36E592F3}" srcId="{39EC5D0B-17F8-4A16-80B6-329E8AB54858}" destId="{6A3F84A5-5910-4973-90ED-E38FCCCC95F6}" srcOrd="0" destOrd="0" parTransId="{433A4636-F341-4F18-81F8-83BB09AD9604}" sibTransId="{2B37A5B7-9DF7-4CC0-B583-6CFB9A33A409}"/>
    <dgm:cxn modelId="{CF95815D-2EAC-48A7-ACE8-A880D36EF3FE}" type="presOf" srcId="{BF0000D4-37BF-4EFD-91FF-6EDB33017BD2}" destId="{28455ADB-65C2-47E9-8CDC-F0F6636D0C9A}" srcOrd="0" destOrd="0" presId="urn:microsoft.com/office/officeart/2008/layout/LinedList"/>
    <dgm:cxn modelId="{9D854A44-FD63-47F0-A360-05C35A4EB747}" type="presOf" srcId="{C0AF408B-5BB4-4306-9A46-2D204DF9FD41}" destId="{F8F52819-876C-4ECE-9F0C-CAE33CD3B315}" srcOrd="0" destOrd="0" presId="urn:microsoft.com/office/officeart/2008/layout/LinedList"/>
    <dgm:cxn modelId="{CEC5BF45-4322-4EE4-8D07-06FE00B9FF2D}" srcId="{39EC5D0B-17F8-4A16-80B6-329E8AB54858}" destId="{0CE1AFEA-2E45-49A9-AEA1-39B6C55B2B6E}" srcOrd="4" destOrd="0" parTransId="{61EE6B5E-0B4E-4AA9-AE73-DA330735BD17}" sibTransId="{CA217F4C-02C7-4D74-8BA2-156FFA29793F}"/>
    <dgm:cxn modelId="{D72FF94E-05D0-473C-B559-080B63C33BF7}" type="presOf" srcId="{79B19C75-F383-437C-B0A5-3A5A44630D3D}" destId="{C4BB20C9-182A-4CDE-94C4-D580F6CD29A5}" srcOrd="0" destOrd="0" presId="urn:microsoft.com/office/officeart/2008/layout/LinedList"/>
    <dgm:cxn modelId="{046CE47A-B3D2-4792-9940-D11B278AA37E}" type="presOf" srcId="{39EC5D0B-17F8-4A16-80B6-329E8AB54858}" destId="{108124FF-0EFD-44F5-9420-DF268D7E7059}" srcOrd="0" destOrd="0" presId="urn:microsoft.com/office/officeart/2008/layout/LinedList"/>
    <dgm:cxn modelId="{26C1DE86-6DC7-4B38-943C-12FD5C9F420E}" srcId="{39EC5D0B-17F8-4A16-80B6-329E8AB54858}" destId="{BF0000D4-37BF-4EFD-91FF-6EDB33017BD2}" srcOrd="5" destOrd="0" parTransId="{47C5ED00-334F-4B21-B819-27E636F30953}" sibTransId="{F322B88B-5139-4AFF-A28E-85268F5EEDA2}"/>
    <dgm:cxn modelId="{8397E3B1-0DCC-42CF-BC18-779F127DACC4}" type="presOf" srcId="{6A3F84A5-5910-4973-90ED-E38FCCCC95F6}" destId="{B9180D03-0BEC-4CB7-AE48-BCA16D9C6AEC}" srcOrd="0" destOrd="0" presId="urn:microsoft.com/office/officeart/2008/layout/LinedList"/>
    <dgm:cxn modelId="{ACF2CABD-6B99-4DC2-B0E0-94EA3DD52357}" srcId="{39EC5D0B-17F8-4A16-80B6-329E8AB54858}" destId="{C0AF408B-5BB4-4306-9A46-2D204DF9FD41}" srcOrd="2" destOrd="0" parTransId="{F56F83A2-5BEF-451E-9739-72CC743E2884}" sibTransId="{80A8738E-36F9-49FB-B405-E36978F3BADB}"/>
    <dgm:cxn modelId="{CFC981EF-0862-4EE3-A2F8-8AA769B47BD8}" type="presOf" srcId="{0CE1AFEA-2E45-49A9-AEA1-39B6C55B2B6E}" destId="{564CC30C-484C-41B6-80BC-962B4F487FDC}" srcOrd="0" destOrd="0" presId="urn:microsoft.com/office/officeart/2008/layout/LinedList"/>
    <dgm:cxn modelId="{8248A1FB-A35B-49CB-94F5-1FBF1644C08C}" type="presOf" srcId="{8C09E7B1-E315-4A85-AEBB-579527C81A38}" destId="{38208A3D-EE4E-443E-B1BC-62BC6DBA0648}" srcOrd="0" destOrd="0" presId="urn:microsoft.com/office/officeart/2008/layout/LinedList"/>
    <dgm:cxn modelId="{D57C10B4-55C1-4606-B66D-B45AF17B29AA}" type="presParOf" srcId="{108124FF-0EFD-44F5-9420-DF268D7E7059}" destId="{CECA453C-5542-4ACF-8E08-1D8CC9C55EAC}" srcOrd="0" destOrd="0" presId="urn:microsoft.com/office/officeart/2008/layout/LinedList"/>
    <dgm:cxn modelId="{C0A9E5B9-7DF2-4C2D-B745-66EAFBB179CD}" type="presParOf" srcId="{108124FF-0EFD-44F5-9420-DF268D7E7059}" destId="{6E237335-DC91-4582-AE82-EAA17F64CEA7}" srcOrd="1" destOrd="0" presId="urn:microsoft.com/office/officeart/2008/layout/LinedList"/>
    <dgm:cxn modelId="{3F0C141B-108E-41CD-90A3-46AA90ACC2FA}" type="presParOf" srcId="{6E237335-DC91-4582-AE82-EAA17F64CEA7}" destId="{B9180D03-0BEC-4CB7-AE48-BCA16D9C6AEC}" srcOrd="0" destOrd="0" presId="urn:microsoft.com/office/officeart/2008/layout/LinedList"/>
    <dgm:cxn modelId="{A614DE04-60D5-42B3-9C12-32B4E05E40A1}" type="presParOf" srcId="{6E237335-DC91-4582-AE82-EAA17F64CEA7}" destId="{E884DACF-D142-4459-AE19-0E98A124750A}" srcOrd="1" destOrd="0" presId="urn:microsoft.com/office/officeart/2008/layout/LinedList"/>
    <dgm:cxn modelId="{C3DBEB62-0D75-496E-B5AE-B115D883BB77}" type="presParOf" srcId="{108124FF-0EFD-44F5-9420-DF268D7E7059}" destId="{5666DBA8-2715-4062-B459-8AF7F9593CEF}" srcOrd="2" destOrd="0" presId="urn:microsoft.com/office/officeart/2008/layout/LinedList"/>
    <dgm:cxn modelId="{FAAC9987-A40C-4FE2-95F5-71A9042B475A}" type="presParOf" srcId="{108124FF-0EFD-44F5-9420-DF268D7E7059}" destId="{C18D2A05-2DDE-4D3D-AC31-D34F837F3B09}" srcOrd="3" destOrd="0" presId="urn:microsoft.com/office/officeart/2008/layout/LinedList"/>
    <dgm:cxn modelId="{81371636-E092-4942-AE90-82D1BFDCDA2C}" type="presParOf" srcId="{C18D2A05-2DDE-4D3D-AC31-D34F837F3B09}" destId="{C4BB20C9-182A-4CDE-94C4-D580F6CD29A5}" srcOrd="0" destOrd="0" presId="urn:microsoft.com/office/officeart/2008/layout/LinedList"/>
    <dgm:cxn modelId="{26533007-20A4-4836-9DAE-12FEC66E3077}" type="presParOf" srcId="{C18D2A05-2DDE-4D3D-AC31-D34F837F3B09}" destId="{8DF66570-B9FC-420C-AC9C-C3E9B87ED923}" srcOrd="1" destOrd="0" presId="urn:microsoft.com/office/officeart/2008/layout/LinedList"/>
    <dgm:cxn modelId="{252962A7-8514-426C-A6E6-332B2774653F}" type="presParOf" srcId="{108124FF-0EFD-44F5-9420-DF268D7E7059}" destId="{69E162B1-241D-481F-8B82-D6A3C912C299}" srcOrd="4" destOrd="0" presId="urn:microsoft.com/office/officeart/2008/layout/LinedList"/>
    <dgm:cxn modelId="{180410B6-8A77-4243-BC14-8AF301FA2FAA}" type="presParOf" srcId="{108124FF-0EFD-44F5-9420-DF268D7E7059}" destId="{BD2D1D6A-584B-430D-A75F-858A8DD2A3C3}" srcOrd="5" destOrd="0" presId="urn:microsoft.com/office/officeart/2008/layout/LinedList"/>
    <dgm:cxn modelId="{F1E02CD8-E91D-4F34-8947-D67D218F740E}" type="presParOf" srcId="{BD2D1D6A-584B-430D-A75F-858A8DD2A3C3}" destId="{F8F52819-876C-4ECE-9F0C-CAE33CD3B315}" srcOrd="0" destOrd="0" presId="urn:microsoft.com/office/officeart/2008/layout/LinedList"/>
    <dgm:cxn modelId="{A37DEF48-7656-4FCD-BBF7-B216941ECD8B}" type="presParOf" srcId="{BD2D1D6A-584B-430D-A75F-858A8DD2A3C3}" destId="{EE7C20D9-20F9-4970-AFF1-FE3DB246A264}" srcOrd="1" destOrd="0" presId="urn:microsoft.com/office/officeart/2008/layout/LinedList"/>
    <dgm:cxn modelId="{D56C3B7A-990C-438E-8D0B-F7AEF129FDA2}" type="presParOf" srcId="{108124FF-0EFD-44F5-9420-DF268D7E7059}" destId="{FC4F567A-5794-46B4-9011-50B20620EB43}" srcOrd="6" destOrd="0" presId="urn:microsoft.com/office/officeart/2008/layout/LinedList"/>
    <dgm:cxn modelId="{347B5E56-7997-41DD-B14F-FC4E7BBFFDB3}" type="presParOf" srcId="{108124FF-0EFD-44F5-9420-DF268D7E7059}" destId="{2D65E1A0-2945-49CF-911A-D4C8F5B65D54}" srcOrd="7" destOrd="0" presId="urn:microsoft.com/office/officeart/2008/layout/LinedList"/>
    <dgm:cxn modelId="{ABE616E6-8AB8-4398-91AD-55D2AC164C34}" type="presParOf" srcId="{2D65E1A0-2945-49CF-911A-D4C8F5B65D54}" destId="{38208A3D-EE4E-443E-B1BC-62BC6DBA0648}" srcOrd="0" destOrd="0" presId="urn:microsoft.com/office/officeart/2008/layout/LinedList"/>
    <dgm:cxn modelId="{6533A6BD-BCDC-4227-8949-E3E2547938C9}" type="presParOf" srcId="{2D65E1A0-2945-49CF-911A-D4C8F5B65D54}" destId="{CAF11754-D46C-45C5-A6DC-EAA41CE82E72}" srcOrd="1" destOrd="0" presId="urn:microsoft.com/office/officeart/2008/layout/LinedList"/>
    <dgm:cxn modelId="{785C0F5E-2EE2-4C5F-99B2-8FAA7A06D8CD}" type="presParOf" srcId="{108124FF-0EFD-44F5-9420-DF268D7E7059}" destId="{EFEA4499-1327-47C4-BB95-296FCB65ED99}" srcOrd="8" destOrd="0" presId="urn:microsoft.com/office/officeart/2008/layout/LinedList"/>
    <dgm:cxn modelId="{457E4628-14F0-4480-A18C-451F441EB83E}" type="presParOf" srcId="{108124FF-0EFD-44F5-9420-DF268D7E7059}" destId="{E28DF8A3-7B45-4F94-AC3D-CA9051B92C5F}" srcOrd="9" destOrd="0" presId="urn:microsoft.com/office/officeart/2008/layout/LinedList"/>
    <dgm:cxn modelId="{DD21636E-9879-452F-924E-BC2470D931BB}" type="presParOf" srcId="{E28DF8A3-7B45-4F94-AC3D-CA9051B92C5F}" destId="{564CC30C-484C-41B6-80BC-962B4F487FDC}" srcOrd="0" destOrd="0" presId="urn:microsoft.com/office/officeart/2008/layout/LinedList"/>
    <dgm:cxn modelId="{A75EE553-2398-42A7-8914-CACF56C3869E}" type="presParOf" srcId="{E28DF8A3-7B45-4F94-AC3D-CA9051B92C5F}" destId="{E816A9D2-AEA6-4622-AEF3-E6D3AED45F77}" srcOrd="1" destOrd="0" presId="urn:microsoft.com/office/officeart/2008/layout/LinedList"/>
    <dgm:cxn modelId="{8B80BE6D-4BA2-40BC-98C2-61E1B6A593E4}" type="presParOf" srcId="{108124FF-0EFD-44F5-9420-DF268D7E7059}" destId="{7AC36124-1773-4309-894C-AE893F2BB7BB}" srcOrd="10" destOrd="0" presId="urn:microsoft.com/office/officeart/2008/layout/LinedList"/>
    <dgm:cxn modelId="{603AAF2E-3BD0-4820-A3CB-E9284818F6F0}" type="presParOf" srcId="{108124FF-0EFD-44F5-9420-DF268D7E7059}" destId="{91EB248E-22A6-41E1-9CA4-407D0843E649}" srcOrd="11" destOrd="0" presId="urn:microsoft.com/office/officeart/2008/layout/LinedList"/>
    <dgm:cxn modelId="{6C9F5C67-FF9D-4E61-8C64-35D4B028BFF8}" type="presParOf" srcId="{91EB248E-22A6-41E1-9CA4-407D0843E649}" destId="{28455ADB-65C2-47E9-8CDC-F0F6636D0C9A}" srcOrd="0" destOrd="0" presId="urn:microsoft.com/office/officeart/2008/layout/LinedList"/>
    <dgm:cxn modelId="{E504C13A-AED5-450E-9180-7857FE2D252F}" type="presParOf" srcId="{91EB248E-22A6-41E1-9CA4-407D0843E649}" destId="{EA9ECAEC-44E1-4A2A-974F-E19F5BC82A2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31DF109-97B6-4860-90FB-BAFF255662B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C4412CF-F073-4F69-9C36-64B27F56E10F}">
      <dgm:prSet/>
      <dgm:spPr/>
      <dgm:t>
        <a:bodyPr/>
        <a:lstStyle/>
        <a:p>
          <a:r>
            <a:rPr lang="en-GB" b="0" i="0"/>
            <a:t>Rural areas lost population</a:t>
          </a:r>
          <a:endParaRPr lang="en-US"/>
        </a:p>
      </dgm:t>
    </dgm:pt>
    <dgm:pt modelId="{87F52A03-65F4-4E00-B660-9274EC5A006B}" type="parTrans" cxnId="{0DB0A6E9-89D3-46BC-9215-9942D15FE47F}">
      <dgm:prSet/>
      <dgm:spPr/>
      <dgm:t>
        <a:bodyPr/>
        <a:lstStyle/>
        <a:p>
          <a:endParaRPr lang="en-US"/>
        </a:p>
      </dgm:t>
    </dgm:pt>
    <dgm:pt modelId="{D685A712-A667-4A2B-8B78-C94935A3AF42}" type="sibTrans" cxnId="{0DB0A6E9-89D3-46BC-9215-9942D15FE47F}">
      <dgm:prSet/>
      <dgm:spPr/>
      <dgm:t>
        <a:bodyPr/>
        <a:lstStyle/>
        <a:p>
          <a:endParaRPr lang="en-US"/>
        </a:p>
      </dgm:t>
    </dgm:pt>
    <dgm:pt modelId="{2C691ADE-4C8A-4604-94F1-0F2072D95719}">
      <dgm:prSet/>
      <dgm:spPr/>
      <dgm:t>
        <a:bodyPr/>
        <a:lstStyle/>
        <a:p>
          <a:r>
            <a:rPr lang="en-GB" b="0" i="0"/>
            <a:t>Work in cities – Factories/Travel/Docks</a:t>
          </a:r>
          <a:endParaRPr lang="en-US"/>
        </a:p>
      </dgm:t>
    </dgm:pt>
    <dgm:pt modelId="{A478F0B5-87F2-49EB-B421-FCB9F4F70190}" type="parTrans" cxnId="{ECBB0292-6013-45D8-A169-18B8DAF18527}">
      <dgm:prSet/>
      <dgm:spPr/>
      <dgm:t>
        <a:bodyPr/>
        <a:lstStyle/>
        <a:p>
          <a:endParaRPr lang="en-US"/>
        </a:p>
      </dgm:t>
    </dgm:pt>
    <dgm:pt modelId="{91F007BF-5779-473C-968C-2EE34AFF7EE9}" type="sibTrans" cxnId="{ECBB0292-6013-45D8-A169-18B8DAF18527}">
      <dgm:prSet/>
      <dgm:spPr/>
      <dgm:t>
        <a:bodyPr/>
        <a:lstStyle/>
        <a:p>
          <a:endParaRPr lang="en-US"/>
        </a:p>
      </dgm:t>
    </dgm:pt>
    <dgm:pt modelId="{42DBAC2B-08C4-47A3-A9A7-E6B171EF1F99}">
      <dgm:prSet/>
      <dgm:spPr/>
      <dgm:t>
        <a:bodyPr/>
        <a:lstStyle/>
        <a:p>
          <a:r>
            <a:rPr lang="en-GB" b="0" i="0"/>
            <a:t>Fewer people were needed in agriculture</a:t>
          </a:r>
          <a:endParaRPr lang="en-US"/>
        </a:p>
      </dgm:t>
    </dgm:pt>
    <dgm:pt modelId="{7DB73395-DAAC-4DBE-B07C-F55E18B52CBA}" type="parTrans" cxnId="{981B67AA-2A9C-4DEB-8596-667DC5F87DB5}">
      <dgm:prSet/>
      <dgm:spPr/>
      <dgm:t>
        <a:bodyPr/>
        <a:lstStyle/>
        <a:p>
          <a:endParaRPr lang="en-US"/>
        </a:p>
      </dgm:t>
    </dgm:pt>
    <dgm:pt modelId="{21D659CB-AA4A-4A92-B889-85AFCD941A40}" type="sibTrans" cxnId="{981B67AA-2A9C-4DEB-8596-667DC5F87DB5}">
      <dgm:prSet/>
      <dgm:spPr/>
      <dgm:t>
        <a:bodyPr/>
        <a:lstStyle/>
        <a:p>
          <a:endParaRPr lang="en-US"/>
        </a:p>
      </dgm:t>
    </dgm:pt>
    <dgm:pt modelId="{AF2AF2E5-1403-40FD-B15B-67AFE0901586}">
      <dgm:prSet/>
      <dgm:spPr/>
      <dgm:t>
        <a:bodyPr/>
        <a:lstStyle/>
        <a:p>
          <a:r>
            <a:rPr lang="en-GB"/>
            <a:t>Better paid jobs in cities/ farmers had machines to help</a:t>
          </a:r>
          <a:endParaRPr lang="en-US"/>
        </a:p>
      </dgm:t>
    </dgm:pt>
    <dgm:pt modelId="{884D33CE-CD71-48B9-B074-4DB1CBF9F849}" type="parTrans" cxnId="{BEA5AEF0-0082-4125-8DDE-1226EC2087C7}">
      <dgm:prSet/>
      <dgm:spPr/>
      <dgm:t>
        <a:bodyPr/>
        <a:lstStyle/>
        <a:p>
          <a:endParaRPr lang="en-US"/>
        </a:p>
      </dgm:t>
    </dgm:pt>
    <dgm:pt modelId="{D326721D-F45D-4610-9BF8-70AE43C02981}" type="sibTrans" cxnId="{BEA5AEF0-0082-4125-8DDE-1226EC2087C7}">
      <dgm:prSet/>
      <dgm:spPr/>
      <dgm:t>
        <a:bodyPr/>
        <a:lstStyle/>
        <a:p>
          <a:endParaRPr lang="en-US"/>
        </a:p>
      </dgm:t>
    </dgm:pt>
    <dgm:pt modelId="{EA8A099E-4F94-466C-98ED-3153F93EB08B}">
      <dgm:prSet/>
      <dgm:spPr/>
      <dgm:t>
        <a:bodyPr/>
        <a:lstStyle/>
        <a:p>
          <a:r>
            <a:rPr lang="en-GB"/>
            <a:t>S</a:t>
          </a:r>
          <a:r>
            <a:rPr lang="en-GB" b="0" i="0"/>
            <a:t>ocieties became urbanized</a:t>
          </a:r>
          <a:endParaRPr lang="en-US"/>
        </a:p>
      </dgm:t>
    </dgm:pt>
    <dgm:pt modelId="{BAA613E7-BB5B-49DB-8AF8-9C95548316E5}" type="parTrans" cxnId="{E38A0460-180F-4D89-9401-D35EADAC8DCE}">
      <dgm:prSet/>
      <dgm:spPr/>
      <dgm:t>
        <a:bodyPr/>
        <a:lstStyle/>
        <a:p>
          <a:endParaRPr lang="en-US"/>
        </a:p>
      </dgm:t>
    </dgm:pt>
    <dgm:pt modelId="{732C6007-0721-4966-B986-2F94185C296A}" type="sibTrans" cxnId="{E38A0460-180F-4D89-9401-D35EADAC8DCE}">
      <dgm:prSet/>
      <dgm:spPr/>
      <dgm:t>
        <a:bodyPr/>
        <a:lstStyle/>
        <a:p>
          <a:endParaRPr lang="en-US"/>
        </a:p>
      </dgm:t>
    </dgm:pt>
    <dgm:pt modelId="{22D5C2A6-430A-4E15-82A1-A8A1DB296998}">
      <dgm:prSet/>
      <dgm:spPr/>
      <dgm:t>
        <a:bodyPr/>
        <a:lstStyle/>
        <a:p>
          <a:r>
            <a:rPr lang="en-GB" b="0" i="0"/>
            <a:t>High population living within the city  = problems?</a:t>
          </a:r>
          <a:endParaRPr lang="en-US"/>
        </a:p>
      </dgm:t>
    </dgm:pt>
    <dgm:pt modelId="{77D33909-C7F7-4A5F-A6D0-AA9BA277D262}" type="parTrans" cxnId="{BE302CC3-45A7-4486-A07F-E1A3FBA0F16B}">
      <dgm:prSet/>
      <dgm:spPr/>
      <dgm:t>
        <a:bodyPr/>
        <a:lstStyle/>
        <a:p>
          <a:endParaRPr lang="en-US"/>
        </a:p>
      </dgm:t>
    </dgm:pt>
    <dgm:pt modelId="{4AD78C68-39E7-476E-A424-468763512E4A}" type="sibTrans" cxnId="{BE302CC3-45A7-4486-A07F-E1A3FBA0F16B}">
      <dgm:prSet/>
      <dgm:spPr/>
      <dgm:t>
        <a:bodyPr/>
        <a:lstStyle/>
        <a:p>
          <a:endParaRPr lang="en-US"/>
        </a:p>
      </dgm:t>
    </dgm:pt>
    <dgm:pt modelId="{233BAAB4-8C62-4980-850A-4EF4F5D75CAB}">
      <dgm:prSet/>
      <dgm:spPr/>
      <dgm:t>
        <a:bodyPr/>
        <a:lstStyle/>
        <a:p>
          <a:r>
            <a:rPr lang="en-GB" b="0" i="0"/>
            <a:t>Suburbs grew up around cities </a:t>
          </a:r>
          <a:endParaRPr lang="en-US"/>
        </a:p>
      </dgm:t>
    </dgm:pt>
    <dgm:pt modelId="{740545A6-89EF-451D-95E6-AE90969138EE}" type="parTrans" cxnId="{A133E218-AC7B-4FAF-9F9A-99E4D9796FDC}">
      <dgm:prSet/>
      <dgm:spPr/>
      <dgm:t>
        <a:bodyPr/>
        <a:lstStyle/>
        <a:p>
          <a:endParaRPr lang="en-US"/>
        </a:p>
      </dgm:t>
    </dgm:pt>
    <dgm:pt modelId="{40DB1DE2-6F32-48BF-8A80-9B74E42135F7}" type="sibTrans" cxnId="{A133E218-AC7B-4FAF-9F9A-99E4D9796FDC}">
      <dgm:prSet/>
      <dgm:spPr/>
      <dgm:t>
        <a:bodyPr/>
        <a:lstStyle/>
        <a:p>
          <a:endParaRPr lang="en-US"/>
        </a:p>
      </dgm:t>
    </dgm:pt>
    <dgm:pt modelId="{2D440A74-FC64-4BDC-A0EE-F1C0D0865FCA}">
      <dgm:prSet/>
      <dgm:spPr/>
      <dgm:t>
        <a:bodyPr/>
        <a:lstStyle/>
        <a:p>
          <a:r>
            <a:rPr lang="en-GB" b="0" i="0"/>
            <a:t>provided city-dwellers with alternative places to live.</a:t>
          </a:r>
          <a:endParaRPr lang="en-US"/>
        </a:p>
      </dgm:t>
    </dgm:pt>
    <dgm:pt modelId="{EC68B352-1BFF-4FD1-9B05-03535484B1F7}" type="parTrans" cxnId="{81600190-76A4-47F6-8018-68BC5EE7EF44}">
      <dgm:prSet/>
      <dgm:spPr/>
      <dgm:t>
        <a:bodyPr/>
        <a:lstStyle/>
        <a:p>
          <a:endParaRPr lang="en-US"/>
        </a:p>
      </dgm:t>
    </dgm:pt>
    <dgm:pt modelId="{E39E8643-56B6-456C-9A69-F52C8F7FE6A8}" type="sibTrans" cxnId="{81600190-76A4-47F6-8018-68BC5EE7EF44}">
      <dgm:prSet/>
      <dgm:spPr/>
      <dgm:t>
        <a:bodyPr/>
        <a:lstStyle/>
        <a:p>
          <a:endParaRPr lang="en-US"/>
        </a:p>
      </dgm:t>
    </dgm:pt>
    <dgm:pt modelId="{ECB42BEE-7FB7-4544-86DD-F0F09AFCF088}" type="pres">
      <dgm:prSet presAssocID="{D31DF109-97B6-4860-90FB-BAFF255662B2}" presName="linear" presStyleCnt="0">
        <dgm:presLayoutVars>
          <dgm:animLvl val="lvl"/>
          <dgm:resizeHandles val="exact"/>
        </dgm:presLayoutVars>
      </dgm:prSet>
      <dgm:spPr/>
    </dgm:pt>
    <dgm:pt modelId="{03CEC8C7-E15C-4160-8AB8-FEBB92A6BAA0}" type="pres">
      <dgm:prSet presAssocID="{3C4412CF-F073-4F69-9C36-64B27F56E10F}" presName="parentText" presStyleLbl="node1" presStyleIdx="0" presStyleCnt="4">
        <dgm:presLayoutVars>
          <dgm:chMax val="0"/>
          <dgm:bulletEnabled val="1"/>
        </dgm:presLayoutVars>
      </dgm:prSet>
      <dgm:spPr/>
    </dgm:pt>
    <dgm:pt modelId="{3390195A-C445-4E8C-8493-CDAB6C3CDD14}" type="pres">
      <dgm:prSet presAssocID="{3C4412CF-F073-4F69-9C36-64B27F56E10F}" presName="childText" presStyleLbl="revTx" presStyleIdx="0" presStyleCnt="4">
        <dgm:presLayoutVars>
          <dgm:bulletEnabled val="1"/>
        </dgm:presLayoutVars>
      </dgm:prSet>
      <dgm:spPr/>
    </dgm:pt>
    <dgm:pt modelId="{338A568B-28DD-4C5B-BC89-8D7995FFDA49}" type="pres">
      <dgm:prSet presAssocID="{42DBAC2B-08C4-47A3-A9A7-E6B171EF1F99}" presName="parentText" presStyleLbl="node1" presStyleIdx="1" presStyleCnt="4">
        <dgm:presLayoutVars>
          <dgm:chMax val="0"/>
          <dgm:bulletEnabled val="1"/>
        </dgm:presLayoutVars>
      </dgm:prSet>
      <dgm:spPr/>
    </dgm:pt>
    <dgm:pt modelId="{74FBC92E-9C10-45E8-B563-465E222A1743}" type="pres">
      <dgm:prSet presAssocID="{42DBAC2B-08C4-47A3-A9A7-E6B171EF1F99}" presName="childText" presStyleLbl="revTx" presStyleIdx="1" presStyleCnt="4">
        <dgm:presLayoutVars>
          <dgm:bulletEnabled val="1"/>
        </dgm:presLayoutVars>
      </dgm:prSet>
      <dgm:spPr/>
    </dgm:pt>
    <dgm:pt modelId="{5B30E40C-DB43-448C-A133-B547CCE03AAF}" type="pres">
      <dgm:prSet presAssocID="{EA8A099E-4F94-466C-98ED-3153F93EB08B}" presName="parentText" presStyleLbl="node1" presStyleIdx="2" presStyleCnt="4">
        <dgm:presLayoutVars>
          <dgm:chMax val="0"/>
          <dgm:bulletEnabled val="1"/>
        </dgm:presLayoutVars>
      </dgm:prSet>
      <dgm:spPr/>
    </dgm:pt>
    <dgm:pt modelId="{7D64D7EA-F2E6-41E0-9C0E-532F7D97AE91}" type="pres">
      <dgm:prSet presAssocID="{EA8A099E-4F94-466C-98ED-3153F93EB08B}" presName="childText" presStyleLbl="revTx" presStyleIdx="2" presStyleCnt="4">
        <dgm:presLayoutVars>
          <dgm:bulletEnabled val="1"/>
        </dgm:presLayoutVars>
      </dgm:prSet>
      <dgm:spPr/>
    </dgm:pt>
    <dgm:pt modelId="{D797C5E3-48A2-4924-8275-1FE5A44F2F3B}" type="pres">
      <dgm:prSet presAssocID="{233BAAB4-8C62-4980-850A-4EF4F5D75CAB}" presName="parentText" presStyleLbl="node1" presStyleIdx="3" presStyleCnt="4">
        <dgm:presLayoutVars>
          <dgm:chMax val="0"/>
          <dgm:bulletEnabled val="1"/>
        </dgm:presLayoutVars>
      </dgm:prSet>
      <dgm:spPr/>
    </dgm:pt>
    <dgm:pt modelId="{246456FA-07AC-40BC-BC22-84A446B6531F}" type="pres">
      <dgm:prSet presAssocID="{233BAAB4-8C62-4980-850A-4EF4F5D75CAB}" presName="childText" presStyleLbl="revTx" presStyleIdx="3" presStyleCnt="4">
        <dgm:presLayoutVars>
          <dgm:bulletEnabled val="1"/>
        </dgm:presLayoutVars>
      </dgm:prSet>
      <dgm:spPr/>
    </dgm:pt>
  </dgm:ptLst>
  <dgm:cxnLst>
    <dgm:cxn modelId="{A133E218-AC7B-4FAF-9F9A-99E4D9796FDC}" srcId="{D31DF109-97B6-4860-90FB-BAFF255662B2}" destId="{233BAAB4-8C62-4980-850A-4EF4F5D75CAB}" srcOrd="3" destOrd="0" parTransId="{740545A6-89EF-451D-95E6-AE90969138EE}" sibTransId="{40DB1DE2-6F32-48BF-8A80-9B74E42135F7}"/>
    <dgm:cxn modelId="{E38A0460-180F-4D89-9401-D35EADAC8DCE}" srcId="{D31DF109-97B6-4860-90FB-BAFF255662B2}" destId="{EA8A099E-4F94-466C-98ED-3153F93EB08B}" srcOrd="2" destOrd="0" parTransId="{BAA613E7-BB5B-49DB-8AF8-9C95548316E5}" sibTransId="{732C6007-0721-4966-B986-2F94185C296A}"/>
    <dgm:cxn modelId="{034A0B65-C011-4845-9AA3-C720A53F606D}" type="presOf" srcId="{22D5C2A6-430A-4E15-82A1-A8A1DB296998}" destId="{7D64D7EA-F2E6-41E0-9C0E-532F7D97AE91}" srcOrd="0" destOrd="0" presId="urn:microsoft.com/office/officeart/2005/8/layout/vList2"/>
    <dgm:cxn modelId="{3C12F36F-7AC2-415D-8920-77187253D219}" type="presOf" srcId="{AF2AF2E5-1403-40FD-B15B-67AFE0901586}" destId="{74FBC92E-9C10-45E8-B563-465E222A1743}" srcOrd="0" destOrd="0" presId="urn:microsoft.com/office/officeart/2005/8/layout/vList2"/>
    <dgm:cxn modelId="{A3F67F58-60E7-4880-8BC0-4E1760C5EEB1}" type="presOf" srcId="{3C4412CF-F073-4F69-9C36-64B27F56E10F}" destId="{03CEC8C7-E15C-4160-8AB8-FEBB92A6BAA0}" srcOrd="0" destOrd="0" presId="urn:microsoft.com/office/officeart/2005/8/layout/vList2"/>
    <dgm:cxn modelId="{ADC2788C-DD00-4D0C-B906-C4FE1CD4CA0C}" type="presOf" srcId="{EA8A099E-4F94-466C-98ED-3153F93EB08B}" destId="{5B30E40C-DB43-448C-A133-B547CCE03AAF}" srcOrd="0" destOrd="0" presId="urn:microsoft.com/office/officeart/2005/8/layout/vList2"/>
    <dgm:cxn modelId="{E88D6D8E-E335-4BB0-805B-B821BAFEA677}" type="presOf" srcId="{2D440A74-FC64-4BDC-A0EE-F1C0D0865FCA}" destId="{246456FA-07AC-40BC-BC22-84A446B6531F}" srcOrd="0" destOrd="0" presId="urn:microsoft.com/office/officeart/2005/8/layout/vList2"/>
    <dgm:cxn modelId="{81600190-76A4-47F6-8018-68BC5EE7EF44}" srcId="{233BAAB4-8C62-4980-850A-4EF4F5D75CAB}" destId="{2D440A74-FC64-4BDC-A0EE-F1C0D0865FCA}" srcOrd="0" destOrd="0" parTransId="{EC68B352-1BFF-4FD1-9B05-03535484B1F7}" sibTransId="{E39E8643-56B6-456C-9A69-F52C8F7FE6A8}"/>
    <dgm:cxn modelId="{ECBB0292-6013-45D8-A169-18B8DAF18527}" srcId="{3C4412CF-F073-4F69-9C36-64B27F56E10F}" destId="{2C691ADE-4C8A-4604-94F1-0F2072D95719}" srcOrd="0" destOrd="0" parTransId="{A478F0B5-87F2-49EB-B421-FCB9F4F70190}" sibTransId="{91F007BF-5779-473C-968C-2EE34AFF7EE9}"/>
    <dgm:cxn modelId="{AE26D099-E69D-4D35-9B0B-84EB70A59939}" type="presOf" srcId="{42DBAC2B-08C4-47A3-A9A7-E6B171EF1F99}" destId="{338A568B-28DD-4C5B-BC89-8D7995FFDA49}" srcOrd="0" destOrd="0" presId="urn:microsoft.com/office/officeart/2005/8/layout/vList2"/>
    <dgm:cxn modelId="{981B67AA-2A9C-4DEB-8596-667DC5F87DB5}" srcId="{D31DF109-97B6-4860-90FB-BAFF255662B2}" destId="{42DBAC2B-08C4-47A3-A9A7-E6B171EF1F99}" srcOrd="1" destOrd="0" parTransId="{7DB73395-DAAC-4DBE-B07C-F55E18B52CBA}" sibTransId="{21D659CB-AA4A-4A92-B889-85AFCD941A40}"/>
    <dgm:cxn modelId="{37D52FB4-AC46-4A32-8622-34EF489FAD21}" type="presOf" srcId="{D31DF109-97B6-4860-90FB-BAFF255662B2}" destId="{ECB42BEE-7FB7-4544-86DD-F0F09AFCF088}" srcOrd="0" destOrd="0" presId="urn:microsoft.com/office/officeart/2005/8/layout/vList2"/>
    <dgm:cxn modelId="{BE302CC3-45A7-4486-A07F-E1A3FBA0F16B}" srcId="{EA8A099E-4F94-466C-98ED-3153F93EB08B}" destId="{22D5C2A6-430A-4E15-82A1-A8A1DB296998}" srcOrd="0" destOrd="0" parTransId="{77D33909-C7F7-4A5F-A6D0-AA9BA277D262}" sibTransId="{4AD78C68-39E7-476E-A424-468763512E4A}"/>
    <dgm:cxn modelId="{472CEDE6-0422-4CDA-97A9-129F0BDC5FD1}" type="presOf" srcId="{2C691ADE-4C8A-4604-94F1-0F2072D95719}" destId="{3390195A-C445-4E8C-8493-CDAB6C3CDD14}" srcOrd="0" destOrd="0" presId="urn:microsoft.com/office/officeart/2005/8/layout/vList2"/>
    <dgm:cxn modelId="{0DB0A6E9-89D3-46BC-9215-9942D15FE47F}" srcId="{D31DF109-97B6-4860-90FB-BAFF255662B2}" destId="{3C4412CF-F073-4F69-9C36-64B27F56E10F}" srcOrd="0" destOrd="0" parTransId="{87F52A03-65F4-4E00-B660-9274EC5A006B}" sibTransId="{D685A712-A667-4A2B-8B78-C94935A3AF42}"/>
    <dgm:cxn modelId="{BEA5AEF0-0082-4125-8DDE-1226EC2087C7}" srcId="{42DBAC2B-08C4-47A3-A9A7-E6B171EF1F99}" destId="{AF2AF2E5-1403-40FD-B15B-67AFE0901586}" srcOrd="0" destOrd="0" parTransId="{884D33CE-CD71-48B9-B074-4DB1CBF9F849}" sibTransId="{D326721D-F45D-4610-9BF8-70AE43C02981}"/>
    <dgm:cxn modelId="{9E50BEF4-0C34-4292-A213-190DC3D79C3A}" type="presOf" srcId="{233BAAB4-8C62-4980-850A-4EF4F5D75CAB}" destId="{D797C5E3-48A2-4924-8275-1FE5A44F2F3B}" srcOrd="0" destOrd="0" presId="urn:microsoft.com/office/officeart/2005/8/layout/vList2"/>
    <dgm:cxn modelId="{91F7630A-0D5F-454E-81A3-23F21DC4E331}" type="presParOf" srcId="{ECB42BEE-7FB7-4544-86DD-F0F09AFCF088}" destId="{03CEC8C7-E15C-4160-8AB8-FEBB92A6BAA0}" srcOrd="0" destOrd="0" presId="urn:microsoft.com/office/officeart/2005/8/layout/vList2"/>
    <dgm:cxn modelId="{EF5FE083-35C8-45B0-84C8-289CE39AC38D}" type="presParOf" srcId="{ECB42BEE-7FB7-4544-86DD-F0F09AFCF088}" destId="{3390195A-C445-4E8C-8493-CDAB6C3CDD14}" srcOrd="1" destOrd="0" presId="urn:microsoft.com/office/officeart/2005/8/layout/vList2"/>
    <dgm:cxn modelId="{63C1BE14-4F62-4BC7-A95C-0AFF58366CBA}" type="presParOf" srcId="{ECB42BEE-7FB7-4544-86DD-F0F09AFCF088}" destId="{338A568B-28DD-4C5B-BC89-8D7995FFDA49}" srcOrd="2" destOrd="0" presId="urn:microsoft.com/office/officeart/2005/8/layout/vList2"/>
    <dgm:cxn modelId="{8B868A85-EF4A-4B99-8712-2C4AA0D8E1CD}" type="presParOf" srcId="{ECB42BEE-7FB7-4544-86DD-F0F09AFCF088}" destId="{74FBC92E-9C10-45E8-B563-465E222A1743}" srcOrd="3" destOrd="0" presId="urn:microsoft.com/office/officeart/2005/8/layout/vList2"/>
    <dgm:cxn modelId="{118E72C4-511D-45CB-8AAC-699FD6192A1C}" type="presParOf" srcId="{ECB42BEE-7FB7-4544-86DD-F0F09AFCF088}" destId="{5B30E40C-DB43-448C-A133-B547CCE03AAF}" srcOrd="4" destOrd="0" presId="urn:microsoft.com/office/officeart/2005/8/layout/vList2"/>
    <dgm:cxn modelId="{4F883C72-FC9E-4A2A-90ED-329BC813A7A7}" type="presParOf" srcId="{ECB42BEE-7FB7-4544-86DD-F0F09AFCF088}" destId="{7D64D7EA-F2E6-41E0-9C0E-532F7D97AE91}" srcOrd="5" destOrd="0" presId="urn:microsoft.com/office/officeart/2005/8/layout/vList2"/>
    <dgm:cxn modelId="{1C8CFD34-1C85-49DE-A750-5167896ECEBB}" type="presParOf" srcId="{ECB42BEE-7FB7-4544-86DD-F0F09AFCF088}" destId="{D797C5E3-48A2-4924-8275-1FE5A44F2F3B}" srcOrd="6" destOrd="0" presId="urn:microsoft.com/office/officeart/2005/8/layout/vList2"/>
    <dgm:cxn modelId="{223B4E56-E8A6-49EE-A9A2-CBD811670D64}" type="presParOf" srcId="{ECB42BEE-7FB7-4544-86DD-F0F09AFCF088}" destId="{246456FA-07AC-40BC-BC22-84A446B6531F}"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2D322BB-7DD1-4C35-96D1-C28D4D8BE73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B8EF76F-D3A0-4CBD-950A-5FF325DAA9C1}">
      <dgm:prSet/>
      <dgm:spPr/>
      <dgm:t>
        <a:bodyPr/>
        <a:lstStyle/>
        <a:p>
          <a:r>
            <a:rPr lang="en-GB"/>
            <a:t>German words that mean community and society respectively.</a:t>
          </a:r>
          <a:endParaRPr lang="en-US"/>
        </a:p>
      </dgm:t>
    </dgm:pt>
    <dgm:pt modelId="{47B96AFB-6D3C-4276-8F5D-934C4D14A89C}" type="parTrans" cxnId="{A871297D-AE12-4642-831C-FA597A4B1CE1}">
      <dgm:prSet/>
      <dgm:spPr/>
      <dgm:t>
        <a:bodyPr/>
        <a:lstStyle/>
        <a:p>
          <a:endParaRPr lang="en-US"/>
        </a:p>
      </dgm:t>
    </dgm:pt>
    <dgm:pt modelId="{54C2E67C-B0F4-49B9-BF49-BABBE54E42E3}" type="sibTrans" cxnId="{A871297D-AE12-4642-831C-FA597A4B1CE1}">
      <dgm:prSet/>
      <dgm:spPr/>
      <dgm:t>
        <a:bodyPr/>
        <a:lstStyle/>
        <a:p>
          <a:endParaRPr lang="en-US"/>
        </a:p>
      </dgm:t>
    </dgm:pt>
    <dgm:pt modelId="{A6845751-65D3-4057-BDBB-D6926AD992D3}">
      <dgm:prSet/>
      <dgm:spPr/>
      <dgm:t>
        <a:bodyPr/>
        <a:lstStyle/>
        <a:p>
          <a:r>
            <a:rPr lang="en-GB" b="0" i="0"/>
            <a:t>Gemeinschaft societies consist primarily of villages in which everyone knows everyone else. Relationships are lifelong and based on kinship.</a:t>
          </a:r>
          <a:endParaRPr lang="en-US"/>
        </a:p>
      </dgm:t>
    </dgm:pt>
    <dgm:pt modelId="{900DFDD3-F35C-4E2F-87D6-9034DCED5CEA}" type="parTrans" cxnId="{9DD055F7-F175-4749-849F-FD8F348CD1BD}">
      <dgm:prSet/>
      <dgm:spPr/>
      <dgm:t>
        <a:bodyPr/>
        <a:lstStyle/>
        <a:p>
          <a:endParaRPr lang="en-US"/>
        </a:p>
      </dgm:t>
    </dgm:pt>
    <dgm:pt modelId="{3EDB2B99-444B-4DB9-812B-EDCAA6DB2AA7}" type="sibTrans" cxnId="{9DD055F7-F175-4749-849F-FD8F348CD1BD}">
      <dgm:prSet/>
      <dgm:spPr/>
      <dgm:t>
        <a:bodyPr/>
        <a:lstStyle/>
        <a:p>
          <a:endParaRPr lang="en-US"/>
        </a:p>
      </dgm:t>
    </dgm:pt>
    <dgm:pt modelId="{94D11569-2B22-4E8B-922E-09E7E3F23727}">
      <dgm:prSet/>
      <dgm:spPr/>
      <dgm:t>
        <a:bodyPr/>
        <a:lstStyle/>
        <a:p>
          <a:r>
            <a:rPr lang="en-GB" b="0" i="0"/>
            <a:t>Gesellschaft society is modernized. People have little in common with one another, and relationships are short term and based on self-interest, with little concern for the well-being of others.</a:t>
          </a:r>
          <a:endParaRPr lang="en-US"/>
        </a:p>
      </dgm:t>
    </dgm:pt>
    <dgm:pt modelId="{43CD5901-8860-4EF4-967A-51DBBF477F6C}" type="parTrans" cxnId="{A4AA12F3-B123-40A5-8989-6B90614D8A37}">
      <dgm:prSet/>
      <dgm:spPr/>
      <dgm:t>
        <a:bodyPr/>
        <a:lstStyle/>
        <a:p>
          <a:endParaRPr lang="en-US"/>
        </a:p>
      </dgm:t>
    </dgm:pt>
    <dgm:pt modelId="{84EA4680-48E7-4715-AFB8-1A9DE219C7F4}" type="sibTrans" cxnId="{A4AA12F3-B123-40A5-8989-6B90614D8A37}">
      <dgm:prSet/>
      <dgm:spPr/>
      <dgm:t>
        <a:bodyPr/>
        <a:lstStyle/>
        <a:p>
          <a:endParaRPr lang="en-US"/>
        </a:p>
      </dgm:t>
    </dgm:pt>
    <dgm:pt modelId="{F91161FD-E27C-43F3-8397-942AED09E3DD}" type="pres">
      <dgm:prSet presAssocID="{C2D322BB-7DD1-4C35-96D1-C28D4D8BE737}" presName="vert0" presStyleCnt="0">
        <dgm:presLayoutVars>
          <dgm:dir/>
          <dgm:animOne val="branch"/>
          <dgm:animLvl val="lvl"/>
        </dgm:presLayoutVars>
      </dgm:prSet>
      <dgm:spPr/>
    </dgm:pt>
    <dgm:pt modelId="{05233018-E38D-498F-81A4-E46BDD36B090}" type="pres">
      <dgm:prSet presAssocID="{2B8EF76F-D3A0-4CBD-950A-5FF325DAA9C1}" presName="thickLine" presStyleLbl="alignNode1" presStyleIdx="0" presStyleCnt="3"/>
      <dgm:spPr/>
    </dgm:pt>
    <dgm:pt modelId="{67892334-779C-4493-B6FB-328C0C354FB9}" type="pres">
      <dgm:prSet presAssocID="{2B8EF76F-D3A0-4CBD-950A-5FF325DAA9C1}" presName="horz1" presStyleCnt="0"/>
      <dgm:spPr/>
    </dgm:pt>
    <dgm:pt modelId="{96E9ECB8-B30F-4071-8A64-9D8F66397866}" type="pres">
      <dgm:prSet presAssocID="{2B8EF76F-D3A0-4CBD-950A-5FF325DAA9C1}" presName="tx1" presStyleLbl="revTx" presStyleIdx="0" presStyleCnt="3"/>
      <dgm:spPr/>
    </dgm:pt>
    <dgm:pt modelId="{AF362AAC-6BD1-4323-A5A2-35515A846500}" type="pres">
      <dgm:prSet presAssocID="{2B8EF76F-D3A0-4CBD-950A-5FF325DAA9C1}" presName="vert1" presStyleCnt="0"/>
      <dgm:spPr/>
    </dgm:pt>
    <dgm:pt modelId="{5F329CB6-DCEE-4657-8A85-0D9F06520754}" type="pres">
      <dgm:prSet presAssocID="{A6845751-65D3-4057-BDBB-D6926AD992D3}" presName="thickLine" presStyleLbl="alignNode1" presStyleIdx="1" presStyleCnt="3"/>
      <dgm:spPr/>
    </dgm:pt>
    <dgm:pt modelId="{FF6BAF2B-C959-4FA2-B42B-436C9CEB279A}" type="pres">
      <dgm:prSet presAssocID="{A6845751-65D3-4057-BDBB-D6926AD992D3}" presName="horz1" presStyleCnt="0"/>
      <dgm:spPr/>
    </dgm:pt>
    <dgm:pt modelId="{3F7171DD-73D0-4B13-A700-DAF49D6DB2A4}" type="pres">
      <dgm:prSet presAssocID="{A6845751-65D3-4057-BDBB-D6926AD992D3}" presName="tx1" presStyleLbl="revTx" presStyleIdx="1" presStyleCnt="3"/>
      <dgm:spPr/>
    </dgm:pt>
    <dgm:pt modelId="{8462B491-5C0D-4F33-9278-8E6DF6F259E1}" type="pres">
      <dgm:prSet presAssocID="{A6845751-65D3-4057-BDBB-D6926AD992D3}" presName="vert1" presStyleCnt="0"/>
      <dgm:spPr/>
    </dgm:pt>
    <dgm:pt modelId="{EAFB491C-2134-45C3-970D-E36DF31F1D0F}" type="pres">
      <dgm:prSet presAssocID="{94D11569-2B22-4E8B-922E-09E7E3F23727}" presName="thickLine" presStyleLbl="alignNode1" presStyleIdx="2" presStyleCnt="3"/>
      <dgm:spPr/>
    </dgm:pt>
    <dgm:pt modelId="{926C546B-4103-46C4-BD36-CD375B43F07C}" type="pres">
      <dgm:prSet presAssocID="{94D11569-2B22-4E8B-922E-09E7E3F23727}" presName="horz1" presStyleCnt="0"/>
      <dgm:spPr/>
    </dgm:pt>
    <dgm:pt modelId="{04C88F58-CD70-44CE-9B16-BC30C73A6D1F}" type="pres">
      <dgm:prSet presAssocID="{94D11569-2B22-4E8B-922E-09E7E3F23727}" presName="tx1" presStyleLbl="revTx" presStyleIdx="2" presStyleCnt="3"/>
      <dgm:spPr/>
    </dgm:pt>
    <dgm:pt modelId="{D25A214F-2608-4C46-BB30-752FE3D74875}" type="pres">
      <dgm:prSet presAssocID="{94D11569-2B22-4E8B-922E-09E7E3F23727}" presName="vert1" presStyleCnt="0"/>
      <dgm:spPr/>
    </dgm:pt>
  </dgm:ptLst>
  <dgm:cxnLst>
    <dgm:cxn modelId="{09C11306-E997-4384-9E28-0E155DD77FA3}" type="presOf" srcId="{2B8EF76F-D3A0-4CBD-950A-5FF325DAA9C1}" destId="{96E9ECB8-B30F-4071-8A64-9D8F66397866}" srcOrd="0" destOrd="0" presId="urn:microsoft.com/office/officeart/2008/layout/LinedList"/>
    <dgm:cxn modelId="{4F6ECC3F-A236-444A-9390-81780E5BB9F6}" type="presOf" srcId="{C2D322BB-7DD1-4C35-96D1-C28D4D8BE737}" destId="{F91161FD-E27C-43F3-8397-942AED09E3DD}" srcOrd="0" destOrd="0" presId="urn:microsoft.com/office/officeart/2008/layout/LinedList"/>
    <dgm:cxn modelId="{A871297D-AE12-4642-831C-FA597A4B1CE1}" srcId="{C2D322BB-7DD1-4C35-96D1-C28D4D8BE737}" destId="{2B8EF76F-D3A0-4CBD-950A-5FF325DAA9C1}" srcOrd="0" destOrd="0" parTransId="{47B96AFB-6D3C-4276-8F5D-934C4D14A89C}" sibTransId="{54C2E67C-B0F4-49B9-BF49-BABBE54E42E3}"/>
    <dgm:cxn modelId="{8B7298CC-E70E-48AF-B577-90AEF28024A6}" type="presOf" srcId="{A6845751-65D3-4057-BDBB-D6926AD992D3}" destId="{3F7171DD-73D0-4B13-A700-DAF49D6DB2A4}" srcOrd="0" destOrd="0" presId="urn:microsoft.com/office/officeart/2008/layout/LinedList"/>
    <dgm:cxn modelId="{5D7494E9-3ADB-4AD7-8B34-D448622C8F6E}" type="presOf" srcId="{94D11569-2B22-4E8B-922E-09E7E3F23727}" destId="{04C88F58-CD70-44CE-9B16-BC30C73A6D1F}" srcOrd="0" destOrd="0" presId="urn:microsoft.com/office/officeart/2008/layout/LinedList"/>
    <dgm:cxn modelId="{A4AA12F3-B123-40A5-8989-6B90614D8A37}" srcId="{C2D322BB-7DD1-4C35-96D1-C28D4D8BE737}" destId="{94D11569-2B22-4E8B-922E-09E7E3F23727}" srcOrd="2" destOrd="0" parTransId="{43CD5901-8860-4EF4-967A-51DBBF477F6C}" sibTransId="{84EA4680-48E7-4715-AFB8-1A9DE219C7F4}"/>
    <dgm:cxn modelId="{9DD055F7-F175-4749-849F-FD8F348CD1BD}" srcId="{C2D322BB-7DD1-4C35-96D1-C28D4D8BE737}" destId="{A6845751-65D3-4057-BDBB-D6926AD992D3}" srcOrd="1" destOrd="0" parTransId="{900DFDD3-F35C-4E2F-87D6-9034DCED5CEA}" sibTransId="{3EDB2B99-444B-4DB9-812B-EDCAA6DB2AA7}"/>
    <dgm:cxn modelId="{AF39D98D-0DCC-43FE-8CD8-08BAB358D22E}" type="presParOf" srcId="{F91161FD-E27C-43F3-8397-942AED09E3DD}" destId="{05233018-E38D-498F-81A4-E46BDD36B090}" srcOrd="0" destOrd="0" presId="urn:microsoft.com/office/officeart/2008/layout/LinedList"/>
    <dgm:cxn modelId="{BB038A7B-9FA8-489D-A3C4-C0CED415B122}" type="presParOf" srcId="{F91161FD-E27C-43F3-8397-942AED09E3DD}" destId="{67892334-779C-4493-B6FB-328C0C354FB9}" srcOrd="1" destOrd="0" presId="urn:microsoft.com/office/officeart/2008/layout/LinedList"/>
    <dgm:cxn modelId="{FF66E44E-5EFD-416C-85FB-300549910619}" type="presParOf" srcId="{67892334-779C-4493-B6FB-328C0C354FB9}" destId="{96E9ECB8-B30F-4071-8A64-9D8F66397866}" srcOrd="0" destOrd="0" presId="urn:microsoft.com/office/officeart/2008/layout/LinedList"/>
    <dgm:cxn modelId="{76B53A62-5D00-4A6B-BB6A-62EFE5CB8511}" type="presParOf" srcId="{67892334-779C-4493-B6FB-328C0C354FB9}" destId="{AF362AAC-6BD1-4323-A5A2-35515A846500}" srcOrd="1" destOrd="0" presId="urn:microsoft.com/office/officeart/2008/layout/LinedList"/>
    <dgm:cxn modelId="{742926DE-EE22-4C08-8382-BB492804CB3D}" type="presParOf" srcId="{F91161FD-E27C-43F3-8397-942AED09E3DD}" destId="{5F329CB6-DCEE-4657-8A85-0D9F06520754}" srcOrd="2" destOrd="0" presId="urn:microsoft.com/office/officeart/2008/layout/LinedList"/>
    <dgm:cxn modelId="{0C162A5B-209C-4F3A-8E34-F04AC8DB463E}" type="presParOf" srcId="{F91161FD-E27C-43F3-8397-942AED09E3DD}" destId="{FF6BAF2B-C959-4FA2-B42B-436C9CEB279A}" srcOrd="3" destOrd="0" presId="urn:microsoft.com/office/officeart/2008/layout/LinedList"/>
    <dgm:cxn modelId="{87AF406A-E26B-496D-8EFF-B1D4BB276BED}" type="presParOf" srcId="{FF6BAF2B-C959-4FA2-B42B-436C9CEB279A}" destId="{3F7171DD-73D0-4B13-A700-DAF49D6DB2A4}" srcOrd="0" destOrd="0" presId="urn:microsoft.com/office/officeart/2008/layout/LinedList"/>
    <dgm:cxn modelId="{415A8963-AB2B-4A0A-B3F0-0B8CD1F85622}" type="presParOf" srcId="{FF6BAF2B-C959-4FA2-B42B-436C9CEB279A}" destId="{8462B491-5C0D-4F33-9278-8E6DF6F259E1}" srcOrd="1" destOrd="0" presId="urn:microsoft.com/office/officeart/2008/layout/LinedList"/>
    <dgm:cxn modelId="{F85B957B-CC8C-45D1-B244-CB1986903F3F}" type="presParOf" srcId="{F91161FD-E27C-43F3-8397-942AED09E3DD}" destId="{EAFB491C-2134-45C3-970D-E36DF31F1D0F}" srcOrd="4" destOrd="0" presId="urn:microsoft.com/office/officeart/2008/layout/LinedList"/>
    <dgm:cxn modelId="{15B37C3B-DFB2-4A0E-84DA-AE0FE160FF4E}" type="presParOf" srcId="{F91161FD-E27C-43F3-8397-942AED09E3DD}" destId="{926C546B-4103-46C4-BD36-CD375B43F07C}" srcOrd="5" destOrd="0" presId="urn:microsoft.com/office/officeart/2008/layout/LinedList"/>
    <dgm:cxn modelId="{CDD2EFD8-6C91-4A16-B47D-DD228AE30657}" type="presParOf" srcId="{926C546B-4103-46C4-BD36-CD375B43F07C}" destId="{04C88F58-CD70-44CE-9B16-BC30C73A6D1F}" srcOrd="0" destOrd="0" presId="urn:microsoft.com/office/officeart/2008/layout/LinedList"/>
    <dgm:cxn modelId="{8A9653BF-C245-4E78-9D8E-7EECAE7746B7}" type="presParOf" srcId="{926C546B-4103-46C4-BD36-CD375B43F07C}" destId="{D25A214F-2608-4C46-BB30-752FE3D7487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FA8BE5E-6DFB-4647-8CB3-116F962D1838}"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2E352208-8C6D-4C71-B486-B25090D5453F}">
      <dgm:prSet/>
      <dgm:spPr/>
      <dgm:t>
        <a:bodyPr/>
        <a:lstStyle/>
        <a:p>
          <a:pPr>
            <a:defRPr cap="all"/>
          </a:pPr>
          <a:r>
            <a:rPr lang="en-US"/>
            <a:t>Refers to a </a:t>
          </a:r>
          <a:r>
            <a:rPr lang="en-US" i="1"/>
            <a:t>specific</a:t>
          </a:r>
          <a:r>
            <a:rPr lang="en-US"/>
            <a:t> aspect of a </a:t>
          </a:r>
          <a:r>
            <a:rPr lang="en-US" i="1"/>
            <a:t>quality of life</a:t>
          </a:r>
          <a:r>
            <a:rPr lang="en-US"/>
            <a:t>: </a:t>
          </a:r>
        </a:p>
      </dgm:t>
    </dgm:pt>
    <dgm:pt modelId="{B1765B73-75F8-4062-987D-45B2EAAC1921}" type="parTrans" cxnId="{2AA87B9C-2F1A-40B2-B420-F21A611CE1B2}">
      <dgm:prSet/>
      <dgm:spPr/>
      <dgm:t>
        <a:bodyPr/>
        <a:lstStyle/>
        <a:p>
          <a:endParaRPr lang="en-US"/>
        </a:p>
      </dgm:t>
    </dgm:pt>
    <dgm:pt modelId="{3F3511DF-4C7F-4FDE-9F43-51C4173469A0}" type="sibTrans" cxnId="{2AA87B9C-2F1A-40B2-B420-F21A611CE1B2}">
      <dgm:prSet/>
      <dgm:spPr/>
      <dgm:t>
        <a:bodyPr/>
        <a:lstStyle/>
        <a:p>
          <a:endParaRPr lang="en-US"/>
        </a:p>
      </dgm:t>
    </dgm:pt>
    <dgm:pt modelId="{88785F80-C75E-4A14-8355-CB9BDE011C18}">
      <dgm:prSet/>
      <dgm:spPr/>
      <dgm:t>
        <a:bodyPr/>
        <a:lstStyle/>
        <a:p>
          <a:pPr>
            <a:defRPr cap="all"/>
          </a:pPr>
          <a:r>
            <a:rPr lang="en-US"/>
            <a:t>The solidarity exhibited by the people of that society. </a:t>
          </a:r>
        </a:p>
      </dgm:t>
    </dgm:pt>
    <dgm:pt modelId="{4A560F98-EC3D-46B9-85D4-9C769D762682}" type="parTrans" cxnId="{9BF5D67B-B1D7-4003-A101-31558B1B9864}">
      <dgm:prSet/>
      <dgm:spPr/>
      <dgm:t>
        <a:bodyPr/>
        <a:lstStyle/>
        <a:p>
          <a:endParaRPr lang="en-US"/>
        </a:p>
      </dgm:t>
    </dgm:pt>
    <dgm:pt modelId="{DE28A946-E8F5-4160-A348-96FD129A5F15}" type="sibTrans" cxnId="{9BF5D67B-B1D7-4003-A101-31558B1B9864}">
      <dgm:prSet/>
      <dgm:spPr/>
      <dgm:t>
        <a:bodyPr/>
        <a:lstStyle/>
        <a:p>
          <a:endParaRPr lang="en-US"/>
        </a:p>
      </dgm:t>
    </dgm:pt>
    <dgm:pt modelId="{43E8F522-25AE-4829-B1CA-54C88A0BEBAC}">
      <dgm:prSet/>
      <dgm:spPr/>
      <dgm:t>
        <a:bodyPr/>
        <a:lstStyle/>
        <a:p>
          <a:pPr>
            <a:defRPr cap="all"/>
          </a:pPr>
          <a:r>
            <a:rPr lang="en-US"/>
            <a:t>A sense of community and togetherness </a:t>
          </a:r>
        </a:p>
      </dgm:t>
    </dgm:pt>
    <dgm:pt modelId="{B5664D3D-1539-401B-9B03-C97A0627ABF1}" type="parTrans" cxnId="{6FBC5AB4-43E3-42EA-B12C-C263D22683A6}">
      <dgm:prSet/>
      <dgm:spPr/>
      <dgm:t>
        <a:bodyPr/>
        <a:lstStyle/>
        <a:p>
          <a:endParaRPr lang="en-US"/>
        </a:p>
      </dgm:t>
    </dgm:pt>
    <dgm:pt modelId="{8B01AEB0-49B7-47E1-8FCB-48A162DB566A}" type="sibTrans" cxnId="{6FBC5AB4-43E3-42EA-B12C-C263D22683A6}">
      <dgm:prSet/>
      <dgm:spPr/>
      <dgm:t>
        <a:bodyPr/>
        <a:lstStyle/>
        <a:p>
          <a:endParaRPr lang="en-US"/>
        </a:p>
      </dgm:t>
    </dgm:pt>
    <dgm:pt modelId="{3EFC3E5B-1490-47E2-A9BE-E128F461000A}" type="pres">
      <dgm:prSet presAssocID="{BFA8BE5E-6DFB-4647-8CB3-116F962D1838}" presName="root" presStyleCnt="0">
        <dgm:presLayoutVars>
          <dgm:dir/>
          <dgm:resizeHandles val="exact"/>
        </dgm:presLayoutVars>
      </dgm:prSet>
      <dgm:spPr/>
    </dgm:pt>
    <dgm:pt modelId="{AB704DE7-B6C5-41AC-8F1E-CFFCA1844FE4}" type="pres">
      <dgm:prSet presAssocID="{2E352208-8C6D-4C71-B486-B25090D5453F}" presName="compNode" presStyleCnt="0"/>
      <dgm:spPr/>
    </dgm:pt>
    <dgm:pt modelId="{C799B9BD-87BE-47DD-B3BF-64EA7DB8E7E7}" type="pres">
      <dgm:prSet presAssocID="{2E352208-8C6D-4C71-B486-B25090D5453F}" presName="iconBgRect" presStyleLbl="bgShp" presStyleIdx="0" presStyleCnt="3"/>
      <dgm:spPr/>
    </dgm:pt>
    <dgm:pt modelId="{DF8638FB-E9B8-43A8-9CBA-376EA2A9A735}" type="pres">
      <dgm:prSet presAssocID="{2E352208-8C6D-4C71-B486-B25090D5453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FBA76462-2C08-4BAD-8E34-37386DC00780}" type="pres">
      <dgm:prSet presAssocID="{2E352208-8C6D-4C71-B486-B25090D5453F}" presName="spaceRect" presStyleCnt="0"/>
      <dgm:spPr/>
    </dgm:pt>
    <dgm:pt modelId="{71AFC08C-F359-4306-A12B-CFF7895972B5}" type="pres">
      <dgm:prSet presAssocID="{2E352208-8C6D-4C71-B486-B25090D5453F}" presName="textRect" presStyleLbl="revTx" presStyleIdx="0" presStyleCnt="3">
        <dgm:presLayoutVars>
          <dgm:chMax val="1"/>
          <dgm:chPref val="1"/>
        </dgm:presLayoutVars>
      </dgm:prSet>
      <dgm:spPr/>
    </dgm:pt>
    <dgm:pt modelId="{C03AD80F-A979-41FE-BAF8-42550F385EEB}" type="pres">
      <dgm:prSet presAssocID="{3F3511DF-4C7F-4FDE-9F43-51C4173469A0}" presName="sibTrans" presStyleCnt="0"/>
      <dgm:spPr/>
    </dgm:pt>
    <dgm:pt modelId="{F51348AC-DFE5-48F3-8561-5CBD59A02831}" type="pres">
      <dgm:prSet presAssocID="{88785F80-C75E-4A14-8355-CB9BDE011C18}" presName="compNode" presStyleCnt="0"/>
      <dgm:spPr/>
    </dgm:pt>
    <dgm:pt modelId="{225DEDB6-EAEE-43D5-B573-27714AEB8DA8}" type="pres">
      <dgm:prSet presAssocID="{88785F80-C75E-4A14-8355-CB9BDE011C18}" presName="iconBgRect" presStyleLbl="bgShp" presStyleIdx="1" presStyleCnt="3"/>
      <dgm:spPr/>
    </dgm:pt>
    <dgm:pt modelId="{A8FA8936-38D2-4F48-B2D3-B3BD8246588F}" type="pres">
      <dgm:prSet presAssocID="{88785F80-C75E-4A14-8355-CB9BDE011C1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089820DB-E3E5-4DFA-8634-52A60156D163}" type="pres">
      <dgm:prSet presAssocID="{88785F80-C75E-4A14-8355-CB9BDE011C18}" presName="spaceRect" presStyleCnt="0"/>
      <dgm:spPr/>
    </dgm:pt>
    <dgm:pt modelId="{5E43AAD2-5E9A-441B-80B7-3DD33D999B63}" type="pres">
      <dgm:prSet presAssocID="{88785F80-C75E-4A14-8355-CB9BDE011C18}" presName="textRect" presStyleLbl="revTx" presStyleIdx="1" presStyleCnt="3">
        <dgm:presLayoutVars>
          <dgm:chMax val="1"/>
          <dgm:chPref val="1"/>
        </dgm:presLayoutVars>
      </dgm:prSet>
      <dgm:spPr/>
    </dgm:pt>
    <dgm:pt modelId="{FF827975-CF35-4AB5-A759-93F495A218C1}" type="pres">
      <dgm:prSet presAssocID="{DE28A946-E8F5-4160-A348-96FD129A5F15}" presName="sibTrans" presStyleCnt="0"/>
      <dgm:spPr/>
    </dgm:pt>
    <dgm:pt modelId="{9B81C371-A905-4AFD-B60B-3674FE3B0FD7}" type="pres">
      <dgm:prSet presAssocID="{43E8F522-25AE-4829-B1CA-54C88A0BEBAC}" presName="compNode" presStyleCnt="0"/>
      <dgm:spPr/>
    </dgm:pt>
    <dgm:pt modelId="{4078F07F-5177-486B-915B-D74EFBFF0693}" type="pres">
      <dgm:prSet presAssocID="{43E8F522-25AE-4829-B1CA-54C88A0BEBAC}" presName="iconBgRect" presStyleLbl="bgShp" presStyleIdx="2" presStyleCnt="3"/>
      <dgm:spPr/>
    </dgm:pt>
    <dgm:pt modelId="{EC494B0C-E481-4801-8226-899E268BA150}" type="pres">
      <dgm:prSet presAssocID="{43E8F522-25AE-4829-B1CA-54C88A0BEBA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m"/>
        </a:ext>
      </dgm:extLst>
    </dgm:pt>
    <dgm:pt modelId="{2ED6B66F-5BDA-4483-93D6-54C625737507}" type="pres">
      <dgm:prSet presAssocID="{43E8F522-25AE-4829-B1CA-54C88A0BEBAC}" presName="spaceRect" presStyleCnt="0"/>
      <dgm:spPr/>
    </dgm:pt>
    <dgm:pt modelId="{9A913D00-AC0A-456D-A981-7AAB150BDF9A}" type="pres">
      <dgm:prSet presAssocID="{43E8F522-25AE-4829-B1CA-54C88A0BEBAC}" presName="textRect" presStyleLbl="revTx" presStyleIdx="2" presStyleCnt="3">
        <dgm:presLayoutVars>
          <dgm:chMax val="1"/>
          <dgm:chPref val="1"/>
        </dgm:presLayoutVars>
      </dgm:prSet>
      <dgm:spPr/>
    </dgm:pt>
  </dgm:ptLst>
  <dgm:cxnLst>
    <dgm:cxn modelId="{EC28F207-98BF-45AF-A0AD-37F62C8246A9}" type="presOf" srcId="{2E352208-8C6D-4C71-B486-B25090D5453F}" destId="{71AFC08C-F359-4306-A12B-CFF7895972B5}" srcOrd="0" destOrd="0" presId="urn:microsoft.com/office/officeart/2018/5/layout/IconCircleLabelList"/>
    <dgm:cxn modelId="{9BF5D67B-B1D7-4003-A101-31558B1B9864}" srcId="{BFA8BE5E-6DFB-4647-8CB3-116F962D1838}" destId="{88785F80-C75E-4A14-8355-CB9BDE011C18}" srcOrd="1" destOrd="0" parTransId="{4A560F98-EC3D-46B9-85D4-9C769D762682}" sibTransId="{DE28A946-E8F5-4160-A348-96FD129A5F15}"/>
    <dgm:cxn modelId="{166A888E-F534-40FC-A688-7AB428F83D4A}" type="presOf" srcId="{43E8F522-25AE-4829-B1CA-54C88A0BEBAC}" destId="{9A913D00-AC0A-456D-A981-7AAB150BDF9A}" srcOrd="0" destOrd="0" presId="urn:microsoft.com/office/officeart/2018/5/layout/IconCircleLabelList"/>
    <dgm:cxn modelId="{2AA87B9C-2F1A-40B2-B420-F21A611CE1B2}" srcId="{BFA8BE5E-6DFB-4647-8CB3-116F962D1838}" destId="{2E352208-8C6D-4C71-B486-B25090D5453F}" srcOrd="0" destOrd="0" parTransId="{B1765B73-75F8-4062-987D-45B2EAAC1921}" sibTransId="{3F3511DF-4C7F-4FDE-9F43-51C4173469A0}"/>
    <dgm:cxn modelId="{6FBC5AB4-43E3-42EA-B12C-C263D22683A6}" srcId="{BFA8BE5E-6DFB-4647-8CB3-116F962D1838}" destId="{43E8F522-25AE-4829-B1CA-54C88A0BEBAC}" srcOrd="2" destOrd="0" parTransId="{B5664D3D-1539-401B-9B03-C97A0627ABF1}" sibTransId="{8B01AEB0-49B7-47E1-8FCB-48A162DB566A}"/>
    <dgm:cxn modelId="{D2BAF7DC-1339-4EC5-A371-06DF91196B87}" type="presOf" srcId="{88785F80-C75E-4A14-8355-CB9BDE011C18}" destId="{5E43AAD2-5E9A-441B-80B7-3DD33D999B63}" srcOrd="0" destOrd="0" presId="urn:microsoft.com/office/officeart/2018/5/layout/IconCircleLabelList"/>
    <dgm:cxn modelId="{7BC8D9EE-DED7-4757-96DB-3CD580B464D3}" type="presOf" srcId="{BFA8BE5E-6DFB-4647-8CB3-116F962D1838}" destId="{3EFC3E5B-1490-47E2-A9BE-E128F461000A}" srcOrd="0" destOrd="0" presId="urn:microsoft.com/office/officeart/2018/5/layout/IconCircleLabelList"/>
    <dgm:cxn modelId="{45BD8F2A-1D56-4B22-862F-A499905B92C4}" type="presParOf" srcId="{3EFC3E5B-1490-47E2-A9BE-E128F461000A}" destId="{AB704DE7-B6C5-41AC-8F1E-CFFCA1844FE4}" srcOrd="0" destOrd="0" presId="urn:microsoft.com/office/officeart/2018/5/layout/IconCircleLabelList"/>
    <dgm:cxn modelId="{12B56C60-CE92-4158-B598-664910095509}" type="presParOf" srcId="{AB704DE7-B6C5-41AC-8F1E-CFFCA1844FE4}" destId="{C799B9BD-87BE-47DD-B3BF-64EA7DB8E7E7}" srcOrd="0" destOrd="0" presId="urn:microsoft.com/office/officeart/2018/5/layout/IconCircleLabelList"/>
    <dgm:cxn modelId="{E1BFECCA-776F-4A3D-8E48-37C6EE125B26}" type="presParOf" srcId="{AB704DE7-B6C5-41AC-8F1E-CFFCA1844FE4}" destId="{DF8638FB-E9B8-43A8-9CBA-376EA2A9A735}" srcOrd="1" destOrd="0" presId="urn:microsoft.com/office/officeart/2018/5/layout/IconCircleLabelList"/>
    <dgm:cxn modelId="{A650EDB5-6616-4FBD-826B-336EA07C5D6B}" type="presParOf" srcId="{AB704DE7-B6C5-41AC-8F1E-CFFCA1844FE4}" destId="{FBA76462-2C08-4BAD-8E34-37386DC00780}" srcOrd="2" destOrd="0" presId="urn:microsoft.com/office/officeart/2018/5/layout/IconCircleLabelList"/>
    <dgm:cxn modelId="{E73EB5DE-18EA-42EB-9347-D891F6D6D553}" type="presParOf" srcId="{AB704DE7-B6C5-41AC-8F1E-CFFCA1844FE4}" destId="{71AFC08C-F359-4306-A12B-CFF7895972B5}" srcOrd="3" destOrd="0" presId="urn:microsoft.com/office/officeart/2018/5/layout/IconCircleLabelList"/>
    <dgm:cxn modelId="{08898239-6EDB-41AC-8DAC-5FB88D9F18CC}" type="presParOf" srcId="{3EFC3E5B-1490-47E2-A9BE-E128F461000A}" destId="{C03AD80F-A979-41FE-BAF8-42550F385EEB}" srcOrd="1" destOrd="0" presId="urn:microsoft.com/office/officeart/2018/5/layout/IconCircleLabelList"/>
    <dgm:cxn modelId="{780EF959-2FB9-4385-8394-8D1B2DB534B9}" type="presParOf" srcId="{3EFC3E5B-1490-47E2-A9BE-E128F461000A}" destId="{F51348AC-DFE5-48F3-8561-5CBD59A02831}" srcOrd="2" destOrd="0" presId="urn:microsoft.com/office/officeart/2018/5/layout/IconCircleLabelList"/>
    <dgm:cxn modelId="{9D28250E-FCBB-415D-A55A-3B133298B733}" type="presParOf" srcId="{F51348AC-DFE5-48F3-8561-5CBD59A02831}" destId="{225DEDB6-EAEE-43D5-B573-27714AEB8DA8}" srcOrd="0" destOrd="0" presId="urn:microsoft.com/office/officeart/2018/5/layout/IconCircleLabelList"/>
    <dgm:cxn modelId="{D95C8C8F-CE9B-4AFA-A259-FB54CEC693C9}" type="presParOf" srcId="{F51348AC-DFE5-48F3-8561-5CBD59A02831}" destId="{A8FA8936-38D2-4F48-B2D3-B3BD8246588F}" srcOrd="1" destOrd="0" presId="urn:microsoft.com/office/officeart/2018/5/layout/IconCircleLabelList"/>
    <dgm:cxn modelId="{9E33EF2A-DD6B-4B89-8D52-522A86A536C2}" type="presParOf" srcId="{F51348AC-DFE5-48F3-8561-5CBD59A02831}" destId="{089820DB-E3E5-4DFA-8634-52A60156D163}" srcOrd="2" destOrd="0" presId="urn:microsoft.com/office/officeart/2018/5/layout/IconCircleLabelList"/>
    <dgm:cxn modelId="{228F8551-49D4-4419-BBE7-3CC19ECD9056}" type="presParOf" srcId="{F51348AC-DFE5-48F3-8561-5CBD59A02831}" destId="{5E43AAD2-5E9A-441B-80B7-3DD33D999B63}" srcOrd="3" destOrd="0" presId="urn:microsoft.com/office/officeart/2018/5/layout/IconCircleLabelList"/>
    <dgm:cxn modelId="{83E17DD5-B9B7-42E2-9B06-D6791CED5ABA}" type="presParOf" srcId="{3EFC3E5B-1490-47E2-A9BE-E128F461000A}" destId="{FF827975-CF35-4AB5-A759-93F495A218C1}" srcOrd="3" destOrd="0" presId="urn:microsoft.com/office/officeart/2018/5/layout/IconCircleLabelList"/>
    <dgm:cxn modelId="{D064389D-8C06-4BCF-BCB7-93D4D4830F19}" type="presParOf" srcId="{3EFC3E5B-1490-47E2-A9BE-E128F461000A}" destId="{9B81C371-A905-4AFD-B60B-3674FE3B0FD7}" srcOrd="4" destOrd="0" presId="urn:microsoft.com/office/officeart/2018/5/layout/IconCircleLabelList"/>
    <dgm:cxn modelId="{DE0C4CE8-394F-471D-90AF-FA5929B51563}" type="presParOf" srcId="{9B81C371-A905-4AFD-B60B-3674FE3B0FD7}" destId="{4078F07F-5177-486B-915B-D74EFBFF0693}" srcOrd="0" destOrd="0" presId="urn:microsoft.com/office/officeart/2018/5/layout/IconCircleLabelList"/>
    <dgm:cxn modelId="{82C9A27E-5856-4791-A45F-5056D4589716}" type="presParOf" srcId="{9B81C371-A905-4AFD-B60B-3674FE3B0FD7}" destId="{EC494B0C-E481-4801-8226-899E268BA150}" srcOrd="1" destOrd="0" presId="urn:microsoft.com/office/officeart/2018/5/layout/IconCircleLabelList"/>
    <dgm:cxn modelId="{AEF99F30-D27D-4C09-9695-F0BAF1CB6B2A}" type="presParOf" srcId="{9B81C371-A905-4AFD-B60B-3674FE3B0FD7}" destId="{2ED6B66F-5BDA-4483-93D6-54C625737507}" srcOrd="2" destOrd="0" presId="urn:microsoft.com/office/officeart/2018/5/layout/IconCircleLabelList"/>
    <dgm:cxn modelId="{E8B9D8B3-5110-4B4F-B9D7-0D4031699768}" type="presParOf" srcId="{9B81C371-A905-4AFD-B60B-3674FE3B0FD7}" destId="{9A913D00-AC0A-456D-A981-7AAB150BDF9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715ABAD-4034-470E-88BB-06B792DA566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B0A77DA-9841-4835-9FFA-B5D5FF6646E6}">
      <dgm:prSet/>
      <dgm:spPr/>
      <dgm:t>
        <a:bodyPr/>
        <a:lstStyle/>
        <a:p>
          <a:r>
            <a:rPr lang="en-GB"/>
            <a:t>Society challenges social cohesion by:</a:t>
          </a:r>
          <a:endParaRPr lang="en-US"/>
        </a:p>
      </dgm:t>
    </dgm:pt>
    <dgm:pt modelId="{02A7B0E4-1342-4053-9259-FEF5A0A49843}" type="parTrans" cxnId="{519F5586-1FAF-4515-AE21-2637AF80E403}">
      <dgm:prSet/>
      <dgm:spPr/>
      <dgm:t>
        <a:bodyPr/>
        <a:lstStyle/>
        <a:p>
          <a:endParaRPr lang="en-US"/>
        </a:p>
      </dgm:t>
    </dgm:pt>
    <dgm:pt modelId="{D185E863-B180-4BAD-BFDE-DFB9DB24E16E}" type="sibTrans" cxnId="{519F5586-1FAF-4515-AE21-2637AF80E403}">
      <dgm:prSet/>
      <dgm:spPr/>
      <dgm:t>
        <a:bodyPr/>
        <a:lstStyle/>
        <a:p>
          <a:endParaRPr lang="en-US"/>
        </a:p>
      </dgm:t>
    </dgm:pt>
    <dgm:pt modelId="{2470A4D5-EB9D-4220-A3A2-C0CE53AFF726}">
      <dgm:prSet/>
      <dgm:spPr/>
      <dgm:t>
        <a:bodyPr/>
        <a:lstStyle/>
        <a:p>
          <a:r>
            <a:rPr lang="en-US"/>
            <a:t>Growing in diversity</a:t>
          </a:r>
        </a:p>
      </dgm:t>
    </dgm:pt>
    <dgm:pt modelId="{949CFC2C-6328-4A39-ADDD-B08123037F82}" type="parTrans" cxnId="{1E047EE4-3481-4F8F-8AC5-FD71A728100C}">
      <dgm:prSet/>
      <dgm:spPr/>
      <dgm:t>
        <a:bodyPr/>
        <a:lstStyle/>
        <a:p>
          <a:endParaRPr lang="en-US"/>
        </a:p>
      </dgm:t>
    </dgm:pt>
    <dgm:pt modelId="{309D46C6-6E6B-46D8-A7BA-5AE11314B038}" type="sibTrans" cxnId="{1E047EE4-3481-4F8F-8AC5-FD71A728100C}">
      <dgm:prSet/>
      <dgm:spPr/>
      <dgm:t>
        <a:bodyPr/>
        <a:lstStyle/>
        <a:p>
          <a:endParaRPr lang="en-US"/>
        </a:p>
      </dgm:t>
    </dgm:pt>
    <dgm:pt modelId="{1E319436-8211-43D2-B601-E508F149F493}">
      <dgm:prSet/>
      <dgm:spPr/>
      <dgm:t>
        <a:bodyPr/>
        <a:lstStyle/>
        <a:p>
          <a:r>
            <a:rPr lang="en-US"/>
            <a:t>A widening gap between rich and poor</a:t>
          </a:r>
        </a:p>
      </dgm:t>
    </dgm:pt>
    <dgm:pt modelId="{848927B1-9A14-46BE-88BF-0C4437BC3FAF}" type="parTrans" cxnId="{7FCBB055-AD9D-4027-AFE5-36D10809EB51}">
      <dgm:prSet/>
      <dgm:spPr/>
      <dgm:t>
        <a:bodyPr/>
        <a:lstStyle/>
        <a:p>
          <a:endParaRPr lang="en-US"/>
        </a:p>
      </dgm:t>
    </dgm:pt>
    <dgm:pt modelId="{8D426F1C-6B2C-4506-A8EE-A23673F4675A}" type="sibTrans" cxnId="{7FCBB055-AD9D-4027-AFE5-36D10809EB51}">
      <dgm:prSet/>
      <dgm:spPr/>
      <dgm:t>
        <a:bodyPr/>
        <a:lstStyle/>
        <a:p>
          <a:endParaRPr lang="en-US"/>
        </a:p>
      </dgm:t>
    </dgm:pt>
    <dgm:pt modelId="{0D4CC17F-844B-403C-8F59-BB7E8838B28F}">
      <dgm:prSet/>
      <dgm:spPr/>
      <dgm:t>
        <a:bodyPr/>
        <a:lstStyle/>
        <a:p>
          <a:r>
            <a:rPr lang="en-US"/>
            <a:t>Technological changes</a:t>
          </a:r>
        </a:p>
      </dgm:t>
    </dgm:pt>
    <dgm:pt modelId="{E6AB8BCC-CB6D-4F74-8F33-F97AFDC86213}" type="parTrans" cxnId="{484C0072-BF36-45F8-ABD4-0BBE442D640D}">
      <dgm:prSet/>
      <dgm:spPr/>
      <dgm:t>
        <a:bodyPr/>
        <a:lstStyle/>
        <a:p>
          <a:endParaRPr lang="en-US"/>
        </a:p>
      </dgm:t>
    </dgm:pt>
    <dgm:pt modelId="{51CDBF74-934B-4547-BC21-2D21698CDB88}" type="sibTrans" cxnId="{484C0072-BF36-45F8-ABD4-0BBE442D640D}">
      <dgm:prSet/>
      <dgm:spPr/>
      <dgm:t>
        <a:bodyPr/>
        <a:lstStyle/>
        <a:p>
          <a:endParaRPr lang="en-US"/>
        </a:p>
      </dgm:t>
    </dgm:pt>
    <dgm:pt modelId="{6C8F9A60-FA24-44A5-955B-852C4A9ACBB7}">
      <dgm:prSet/>
      <dgm:spPr/>
      <dgm:t>
        <a:bodyPr/>
        <a:lstStyle/>
        <a:p>
          <a:r>
            <a:rPr lang="en-US"/>
            <a:t>Welfare state cuts</a:t>
          </a:r>
        </a:p>
      </dgm:t>
    </dgm:pt>
    <dgm:pt modelId="{EFC34477-9CE8-4895-825D-35412A76FB78}" type="parTrans" cxnId="{711F51F6-A9E3-405F-8DA3-358825145605}">
      <dgm:prSet/>
      <dgm:spPr/>
      <dgm:t>
        <a:bodyPr/>
        <a:lstStyle/>
        <a:p>
          <a:endParaRPr lang="en-US"/>
        </a:p>
      </dgm:t>
    </dgm:pt>
    <dgm:pt modelId="{3244A693-3D63-46BD-9513-188040BF4882}" type="sibTrans" cxnId="{711F51F6-A9E3-405F-8DA3-358825145605}">
      <dgm:prSet/>
      <dgm:spPr/>
      <dgm:t>
        <a:bodyPr/>
        <a:lstStyle/>
        <a:p>
          <a:endParaRPr lang="en-US"/>
        </a:p>
      </dgm:t>
    </dgm:pt>
    <dgm:pt modelId="{3306489C-F4ED-47AB-9459-7A48D0E1A908}">
      <dgm:prSet/>
      <dgm:spPr/>
      <dgm:t>
        <a:bodyPr/>
        <a:lstStyle/>
        <a:p>
          <a:r>
            <a:rPr lang="en-US"/>
            <a:t>I</a:t>
          </a:r>
          <a:r>
            <a:rPr lang="en-GB"/>
            <a:t>nter-generational divide </a:t>
          </a:r>
          <a:endParaRPr lang="en-US"/>
        </a:p>
      </dgm:t>
    </dgm:pt>
    <dgm:pt modelId="{D1BA7272-239C-44D4-98C0-7CBE52BB3A6A}" type="parTrans" cxnId="{DDD03701-B6ED-4148-B85C-26E5741A85B5}">
      <dgm:prSet/>
      <dgm:spPr/>
      <dgm:t>
        <a:bodyPr/>
        <a:lstStyle/>
        <a:p>
          <a:endParaRPr lang="en-US"/>
        </a:p>
      </dgm:t>
    </dgm:pt>
    <dgm:pt modelId="{D9BA6245-3578-467F-B7A5-DFACF6566B26}" type="sibTrans" cxnId="{DDD03701-B6ED-4148-B85C-26E5741A85B5}">
      <dgm:prSet/>
      <dgm:spPr/>
      <dgm:t>
        <a:bodyPr/>
        <a:lstStyle/>
        <a:p>
          <a:endParaRPr lang="en-US"/>
        </a:p>
      </dgm:t>
    </dgm:pt>
    <dgm:pt modelId="{C14A7DA8-3FF6-4322-95E4-1F0A24B3B316}">
      <dgm:prSet/>
      <dgm:spPr/>
      <dgm:t>
        <a:bodyPr/>
        <a:lstStyle/>
        <a:p>
          <a:r>
            <a:rPr lang="en-GB"/>
            <a:t>Political polarisation </a:t>
          </a:r>
          <a:endParaRPr lang="en-US"/>
        </a:p>
      </dgm:t>
    </dgm:pt>
    <dgm:pt modelId="{48012F8C-F26A-4A12-BAD5-811095ED51E4}" type="parTrans" cxnId="{C51C77EA-0532-44BB-AFCB-E3FC3BFCA9A8}">
      <dgm:prSet/>
      <dgm:spPr/>
      <dgm:t>
        <a:bodyPr/>
        <a:lstStyle/>
        <a:p>
          <a:endParaRPr lang="en-US"/>
        </a:p>
      </dgm:t>
    </dgm:pt>
    <dgm:pt modelId="{F872002F-AF78-4FA2-9862-DD5C9BF071EE}" type="sibTrans" cxnId="{C51C77EA-0532-44BB-AFCB-E3FC3BFCA9A8}">
      <dgm:prSet/>
      <dgm:spPr/>
      <dgm:t>
        <a:bodyPr/>
        <a:lstStyle/>
        <a:p>
          <a:endParaRPr lang="en-US"/>
        </a:p>
      </dgm:t>
    </dgm:pt>
    <dgm:pt modelId="{AA006B2A-7927-44EE-BFFC-035FA85523DC}" type="pres">
      <dgm:prSet presAssocID="{9715ABAD-4034-470E-88BB-06B792DA5664}" presName="vert0" presStyleCnt="0">
        <dgm:presLayoutVars>
          <dgm:dir/>
          <dgm:animOne val="branch"/>
          <dgm:animLvl val="lvl"/>
        </dgm:presLayoutVars>
      </dgm:prSet>
      <dgm:spPr/>
    </dgm:pt>
    <dgm:pt modelId="{7556E88C-5730-42D7-8C9C-7CE55D288C3E}" type="pres">
      <dgm:prSet presAssocID="{2B0A77DA-9841-4835-9FFA-B5D5FF6646E6}" presName="thickLine" presStyleLbl="alignNode1" presStyleIdx="0" presStyleCnt="7"/>
      <dgm:spPr/>
    </dgm:pt>
    <dgm:pt modelId="{B247BDDC-663C-48B3-AE40-A290099C3FC4}" type="pres">
      <dgm:prSet presAssocID="{2B0A77DA-9841-4835-9FFA-B5D5FF6646E6}" presName="horz1" presStyleCnt="0"/>
      <dgm:spPr/>
    </dgm:pt>
    <dgm:pt modelId="{E2F28D8F-02B1-47B7-899F-8D9DCCFFF820}" type="pres">
      <dgm:prSet presAssocID="{2B0A77DA-9841-4835-9FFA-B5D5FF6646E6}" presName="tx1" presStyleLbl="revTx" presStyleIdx="0" presStyleCnt="7"/>
      <dgm:spPr/>
    </dgm:pt>
    <dgm:pt modelId="{BF7EDC55-B57C-4761-8CD7-D086360B252E}" type="pres">
      <dgm:prSet presAssocID="{2B0A77DA-9841-4835-9FFA-B5D5FF6646E6}" presName="vert1" presStyleCnt="0"/>
      <dgm:spPr/>
    </dgm:pt>
    <dgm:pt modelId="{3045DBD5-877B-41AF-A7AB-61F596B1DCBF}" type="pres">
      <dgm:prSet presAssocID="{2470A4D5-EB9D-4220-A3A2-C0CE53AFF726}" presName="thickLine" presStyleLbl="alignNode1" presStyleIdx="1" presStyleCnt="7"/>
      <dgm:spPr/>
    </dgm:pt>
    <dgm:pt modelId="{B2112348-4DC1-4740-B88B-17CAC657A248}" type="pres">
      <dgm:prSet presAssocID="{2470A4D5-EB9D-4220-A3A2-C0CE53AFF726}" presName="horz1" presStyleCnt="0"/>
      <dgm:spPr/>
    </dgm:pt>
    <dgm:pt modelId="{1DC42DD7-410D-4338-B777-4DB830683A06}" type="pres">
      <dgm:prSet presAssocID="{2470A4D5-EB9D-4220-A3A2-C0CE53AFF726}" presName="tx1" presStyleLbl="revTx" presStyleIdx="1" presStyleCnt="7"/>
      <dgm:spPr/>
    </dgm:pt>
    <dgm:pt modelId="{E7105B8F-DB1C-45D0-AFCC-8FD94875E16A}" type="pres">
      <dgm:prSet presAssocID="{2470A4D5-EB9D-4220-A3A2-C0CE53AFF726}" presName="vert1" presStyleCnt="0"/>
      <dgm:spPr/>
    </dgm:pt>
    <dgm:pt modelId="{3CF39BE9-2E74-48C8-A3AA-78D6515ED048}" type="pres">
      <dgm:prSet presAssocID="{1E319436-8211-43D2-B601-E508F149F493}" presName="thickLine" presStyleLbl="alignNode1" presStyleIdx="2" presStyleCnt="7"/>
      <dgm:spPr/>
    </dgm:pt>
    <dgm:pt modelId="{484380C3-A30A-4103-AE56-4658580B6959}" type="pres">
      <dgm:prSet presAssocID="{1E319436-8211-43D2-B601-E508F149F493}" presName="horz1" presStyleCnt="0"/>
      <dgm:spPr/>
    </dgm:pt>
    <dgm:pt modelId="{6DCE2805-C5B2-49E1-9D4D-8C7BA84D00CC}" type="pres">
      <dgm:prSet presAssocID="{1E319436-8211-43D2-B601-E508F149F493}" presName="tx1" presStyleLbl="revTx" presStyleIdx="2" presStyleCnt="7"/>
      <dgm:spPr/>
    </dgm:pt>
    <dgm:pt modelId="{0CC2DB8F-F882-4A20-BB87-2A7752568165}" type="pres">
      <dgm:prSet presAssocID="{1E319436-8211-43D2-B601-E508F149F493}" presName="vert1" presStyleCnt="0"/>
      <dgm:spPr/>
    </dgm:pt>
    <dgm:pt modelId="{FCD1609A-59C2-40F3-8C45-FD1525CC403C}" type="pres">
      <dgm:prSet presAssocID="{0D4CC17F-844B-403C-8F59-BB7E8838B28F}" presName="thickLine" presStyleLbl="alignNode1" presStyleIdx="3" presStyleCnt="7"/>
      <dgm:spPr/>
    </dgm:pt>
    <dgm:pt modelId="{227D9E88-9D20-424E-8DC0-2B6E3E78EF69}" type="pres">
      <dgm:prSet presAssocID="{0D4CC17F-844B-403C-8F59-BB7E8838B28F}" presName="horz1" presStyleCnt="0"/>
      <dgm:spPr/>
    </dgm:pt>
    <dgm:pt modelId="{473FBAB5-4AE3-4263-BF47-F9B6404701EE}" type="pres">
      <dgm:prSet presAssocID="{0D4CC17F-844B-403C-8F59-BB7E8838B28F}" presName="tx1" presStyleLbl="revTx" presStyleIdx="3" presStyleCnt="7"/>
      <dgm:spPr/>
    </dgm:pt>
    <dgm:pt modelId="{5F282990-6034-41DF-94E5-56DC5F5688D3}" type="pres">
      <dgm:prSet presAssocID="{0D4CC17F-844B-403C-8F59-BB7E8838B28F}" presName="vert1" presStyleCnt="0"/>
      <dgm:spPr/>
    </dgm:pt>
    <dgm:pt modelId="{C2A777B0-D6B5-4AA7-B658-86B260CF69BD}" type="pres">
      <dgm:prSet presAssocID="{6C8F9A60-FA24-44A5-955B-852C4A9ACBB7}" presName="thickLine" presStyleLbl="alignNode1" presStyleIdx="4" presStyleCnt="7"/>
      <dgm:spPr/>
    </dgm:pt>
    <dgm:pt modelId="{C93DC804-5533-48B2-A15C-13FE3232A7C2}" type="pres">
      <dgm:prSet presAssocID="{6C8F9A60-FA24-44A5-955B-852C4A9ACBB7}" presName="horz1" presStyleCnt="0"/>
      <dgm:spPr/>
    </dgm:pt>
    <dgm:pt modelId="{065BD851-87E8-4203-9226-C9F74753CF41}" type="pres">
      <dgm:prSet presAssocID="{6C8F9A60-FA24-44A5-955B-852C4A9ACBB7}" presName="tx1" presStyleLbl="revTx" presStyleIdx="4" presStyleCnt="7"/>
      <dgm:spPr/>
    </dgm:pt>
    <dgm:pt modelId="{827F821A-DB1B-410A-8D8C-0848BF95E39C}" type="pres">
      <dgm:prSet presAssocID="{6C8F9A60-FA24-44A5-955B-852C4A9ACBB7}" presName="vert1" presStyleCnt="0"/>
      <dgm:spPr/>
    </dgm:pt>
    <dgm:pt modelId="{A323358A-BD5A-41BF-90D3-0F8D6A6A911F}" type="pres">
      <dgm:prSet presAssocID="{3306489C-F4ED-47AB-9459-7A48D0E1A908}" presName="thickLine" presStyleLbl="alignNode1" presStyleIdx="5" presStyleCnt="7"/>
      <dgm:spPr/>
    </dgm:pt>
    <dgm:pt modelId="{D4A4CFB0-6660-4052-BAD3-46ED10914776}" type="pres">
      <dgm:prSet presAssocID="{3306489C-F4ED-47AB-9459-7A48D0E1A908}" presName="horz1" presStyleCnt="0"/>
      <dgm:spPr/>
    </dgm:pt>
    <dgm:pt modelId="{5DEA4F0E-06C8-44D3-89BC-2FBA5FC07999}" type="pres">
      <dgm:prSet presAssocID="{3306489C-F4ED-47AB-9459-7A48D0E1A908}" presName="tx1" presStyleLbl="revTx" presStyleIdx="5" presStyleCnt="7"/>
      <dgm:spPr/>
    </dgm:pt>
    <dgm:pt modelId="{808C5A16-1624-4AF2-AC95-12D0FD128999}" type="pres">
      <dgm:prSet presAssocID="{3306489C-F4ED-47AB-9459-7A48D0E1A908}" presName="vert1" presStyleCnt="0"/>
      <dgm:spPr/>
    </dgm:pt>
    <dgm:pt modelId="{79451A78-977C-4731-A13D-BCD596EF6C9B}" type="pres">
      <dgm:prSet presAssocID="{C14A7DA8-3FF6-4322-95E4-1F0A24B3B316}" presName="thickLine" presStyleLbl="alignNode1" presStyleIdx="6" presStyleCnt="7"/>
      <dgm:spPr/>
    </dgm:pt>
    <dgm:pt modelId="{78E38E58-9FEB-48A6-939D-A3F6C568AA60}" type="pres">
      <dgm:prSet presAssocID="{C14A7DA8-3FF6-4322-95E4-1F0A24B3B316}" presName="horz1" presStyleCnt="0"/>
      <dgm:spPr/>
    </dgm:pt>
    <dgm:pt modelId="{A9D0E84C-79E9-4161-AC33-DC04047069CE}" type="pres">
      <dgm:prSet presAssocID="{C14A7DA8-3FF6-4322-95E4-1F0A24B3B316}" presName="tx1" presStyleLbl="revTx" presStyleIdx="6" presStyleCnt="7"/>
      <dgm:spPr/>
    </dgm:pt>
    <dgm:pt modelId="{E969CC43-E32E-4B9F-B487-1C40311F7773}" type="pres">
      <dgm:prSet presAssocID="{C14A7DA8-3FF6-4322-95E4-1F0A24B3B316}" presName="vert1" presStyleCnt="0"/>
      <dgm:spPr/>
    </dgm:pt>
  </dgm:ptLst>
  <dgm:cxnLst>
    <dgm:cxn modelId="{DDD03701-B6ED-4148-B85C-26E5741A85B5}" srcId="{9715ABAD-4034-470E-88BB-06B792DA5664}" destId="{3306489C-F4ED-47AB-9459-7A48D0E1A908}" srcOrd="5" destOrd="0" parTransId="{D1BA7272-239C-44D4-98C0-7CBE52BB3A6A}" sibTransId="{D9BA6245-3578-467F-B7A5-DFACF6566B26}"/>
    <dgm:cxn modelId="{EA1FC162-609D-4588-85AD-B1534B92BDE5}" type="presOf" srcId="{1E319436-8211-43D2-B601-E508F149F493}" destId="{6DCE2805-C5B2-49E1-9D4D-8C7BA84D00CC}" srcOrd="0" destOrd="0" presId="urn:microsoft.com/office/officeart/2008/layout/LinedList"/>
    <dgm:cxn modelId="{60183651-DD16-432D-8798-60278754D008}" type="presOf" srcId="{C14A7DA8-3FF6-4322-95E4-1F0A24B3B316}" destId="{A9D0E84C-79E9-4161-AC33-DC04047069CE}" srcOrd="0" destOrd="0" presId="urn:microsoft.com/office/officeart/2008/layout/LinedList"/>
    <dgm:cxn modelId="{45B39271-8F41-4F32-9D47-9F6B2318F733}" type="presOf" srcId="{2B0A77DA-9841-4835-9FFA-B5D5FF6646E6}" destId="{E2F28D8F-02B1-47B7-899F-8D9DCCFFF820}" srcOrd="0" destOrd="0" presId="urn:microsoft.com/office/officeart/2008/layout/LinedList"/>
    <dgm:cxn modelId="{484C0072-BF36-45F8-ABD4-0BBE442D640D}" srcId="{9715ABAD-4034-470E-88BB-06B792DA5664}" destId="{0D4CC17F-844B-403C-8F59-BB7E8838B28F}" srcOrd="3" destOrd="0" parTransId="{E6AB8BCC-CB6D-4F74-8F33-F97AFDC86213}" sibTransId="{51CDBF74-934B-4547-BC21-2D21698CDB88}"/>
    <dgm:cxn modelId="{7FCBB055-AD9D-4027-AFE5-36D10809EB51}" srcId="{9715ABAD-4034-470E-88BB-06B792DA5664}" destId="{1E319436-8211-43D2-B601-E508F149F493}" srcOrd="2" destOrd="0" parTransId="{848927B1-9A14-46BE-88BF-0C4437BC3FAF}" sibTransId="{8D426F1C-6B2C-4506-A8EE-A23673F4675A}"/>
    <dgm:cxn modelId="{7334A47E-B4C7-4665-B2DE-DEB909AE1E2C}" type="presOf" srcId="{0D4CC17F-844B-403C-8F59-BB7E8838B28F}" destId="{473FBAB5-4AE3-4263-BF47-F9B6404701EE}" srcOrd="0" destOrd="0" presId="urn:microsoft.com/office/officeart/2008/layout/LinedList"/>
    <dgm:cxn modelId="{519F5586-1FAF-4515-AE21-2637AF80E403}" srcId="{9715ABAD-4034-470E-88BB-06B792DA5664}" destId="{2B0A77DA-9841-4835-9FFA-B5D5FF6646E6}" srcOrd="0" destOrd="0" parTransId="{02A7B0E4-1342-4053-9259-FEF5A0A49843}" sibTransId="{D185E863-B180-4BAD-BFDE-DFB9DB24E16E}"/>
    <dgm:cxn modelId="{F40E5B92-B16B-431E-A89E-F7557342ED96}" type="presOf" srcId="{9715ABAD-4034-470E-88BB-06B792DA5664}" destId="{AA006B2A-7927-44EE-BFFC-035FA85523DC}" srcOrd="0" destOrd="0" presId="urn:microsoft.com/office/officeart/2008/layout/LinedList"/>
    <dgm:cxn modelId="{11C120B5-A53D-4557-908E-D013B2B5C16F}" type="presOf" srcId="{3306489C-F4ED-47AB-9459-7A48D0E1A908}" destId="{5DEA4F0E-06C8-44D3-89BC-2FBA5FC07999}" srcOrd="0" destOrd="0" presId="urn:microsoft.com/office/officeart/2008/layout/LinedList"/>
    <dgm:cxn modelId="{886191CB-241C-4EBD-933D-BBF50356CBDF}" type="presOf" srcId="{2470A4D5-EB9D-4220-A3A2-C0CE53AFF726}" destId="{1DC42DD7-410D-4338-B777-4DB830683A06}" srcOrd="0" destOrd="0" presId="urn:microsoft.com/office/officeart/2008/layout/LinedList"/>
    <dgm:cxn modelId="{D59CE1D7-0736-4FE0-A71D-BA2E26601FF1}" type="presOf" srcId="{6C8F9A60-FA24-44A5-955B-852C4A9ACBB7}" destId="{065BD851-87E8-4203-9226-C9F74753CF41}" srcOrd="0" destOrd="0" presId="urn:microsoft.com/office/officeart/2008/layout/LinedList"/>
    <dgm:cxn modelId="{1E047EE4-3481-4F8F-8AC5-FD71A728100C}" srcId="{9715ABAD-4034-470E-88BB-06B792DA5664}" destId="{2470A4D5-EB9D-4220-A3A2-C0CE53AFF726}" srcOrd="1" destOrd="0" parTransId="{949CFC2C-6328-4A39-ADDD-B08123037F82}" sibTransId="{309D46C6-6E6B-46D8-A7BA-5AE11314B038}"/>
    <dgm:cxn modelId="{C51C77EA-0532-44BB-AFCB-E3FC3BFCA9A8}" srcId="{9715ABAD-4034-470E-88BB-06B792DA5664}" destId="{C14A7DA8-3FF6-4322-95E4-1F0A24B3B316}" srcOrd="6" destOrd="0" parTransId="{48012F8C-F26A-4A12-BAD5-811095ED51E4}" sibTransId="{F872002F-AF78-4FA2-9862-DD5C9BF071EE}"/>
    <dgm:cxn modelId="{711F51F6-A9E3-405F-8DA3-358825145605}" srcId="{9715ABAD-4034-470E-88BB-06B792DA5664}" destId="{6C8F9A60-FA24-44A5-955B-852C4A9ACBB7}" srcOrd="4" destOrd="0" parTransId="{EFC34477-9CE8-4895-825D-35412A76FB78}" sibTransId="{3244A693-3D63-46BD-9513-188040BF4882}"/>
    <dgm:cxn modelId="{E39D650B-E72A-4F93-B195-67ABD131D93D}" type="presParOf" srcId="{AA006B2A-7927-44EE-BFFC-035FA85523DC}" destId="{7556E88C-5730-42D7-8C9C-7CE55D288C3E}" srcOrd="0" destOrd="0" presId="urn:microsoft.com/office/officeart/2008/layout/LinedList"/>
    <dgm:cxn modelId="{96172F06-AA59-4F70-8499-C266C91254A5}" type="presParOf" srcId="{AA006B2A-7927-44EE-BFFC-035FA85523DC}" destId="{B247BDDC-663C-48B3-AE40-A290099C3FC4}" srcOrd="1" destOrd="0" presId="urn:microsoft.com/office/officeart/2008/layout/LinedList"/>
    <dgm:cxn modelId="{376FB17B-026C-4D6A-BA75-07BF4D65A734}" type="presParOf" srcId="{B247BDDC-663C-48B3-AE40-A290099C3FC4}" destId="{E2F28D8F-02B1-47B7-899F-8D9DCCFFF820}" srcOrd="0" destOrd="0" presId="urn:microsoft.com/office/officeart/2008/layout/LinedList"/>
    <dgm:cxn modelId="{75E6223D-936F-4463-BDF5-5A1280695963}" type="presParOf" srcId="{B247BDDC-663C-48B3-AE40-A290099C3FC4}" destId="{BF7EDC55-B57C-4761-8CD7-D086360B252E}" srcOrd="1" destOrd="0" presId="urn:microsoft.com/office/officeart/2008/layout/LinedList"/>
    <dgm:cxn modelId="{6E2AC72F-2A9A-444B-9CFE-D1CFB184024F}" type="presParOf" srcId="{AA006B2A-7927-44EE-BFFC-035FA85523DC}" destId="{3045DBD5-877B-41AF-A7AB-61F596B1DCBF}" srcOrd="2" destOrd="0" presId="urn:microsoft.com/office/officeart/2008/layout/LinedList"/>
    <dgm:cxn modelId="{DFEE5BB0-6E19-4BF0-802A-4AF5DF1A4742}" type="presParOf" srcId="{AA006B2A-7927-44EE-BFFC-035FA85523DC}" destId="{B2112348-4DC1-4740-B88B-17CAC657A248}" srcOrd="3" destOrd="0" presId="urn:microsoft.com/office/officeart/2008/layout/LinedList"/>
    <dgm:cxn modelId="{ADBA5BA1-47D0-4D02-90E4-7FC18242B78B}" type="presParOf" srcId="{B2112348-4DC1-4740-B88B-17CAC657A248}" destId="{1DC42DD7-410D-4338-B777-4DB830683A06}" srcOrd="0" destOrd="0" presId="urn:microsoft.com/office/officeart/2008/layout/LinedList"/>
    <dgm:cxn modelId="{71C764FC-906D-410D-9881-F75AD81C9F37}" type="presParOf" srcId="{B2112348-4DC1-4740-B88B-17CAC657A248}" destId="{E7105B8F-DB1C-45D0-AFCC-8FD94875E16A}" srcOrd="1" destOrd="0" presId="urn:microsoft.com/office/officeart/2008/layout/LinedList"/>
    <dgm:cxn modelId="{264AC4BA-B910-4CFD-9A9F-4BDB6021E96C}" type="presParOf" srcId="{AA006B2A-7927-44EE-BFFC-035FA85523DC}" destId="{3CF39BE9-2E74-48C8-A3AA-78D6515ED048}" srcOrd="4" destOrd="0" presId="urn:microsoft.com/office/officeart/2008/layout/LinedList"/>
    <dgm:cxn modelId="{8373A61B-2867-46B5-9015-B709F224A3FF}" type="presParOf" srcId="{AA006B2A-7927-44EE-BFFC-035FA85523DC}" destId="{484380C3-A30A-4103-AE56-4658580B6959}" srcOrd="5" destOrd="0" presId="urn:microsoft.com/office/officeart/2008/layout/LinedList"/>
    <dgm:cxn modelId="{4E35C3E7-614F-4C3A-A2B7-962AD56075AD}" type="presParOf" srcId="{484380C3-A30A-4103-AE56-4658580B6959}" destId="{6DCE2805-C5B2-49E1-9D4D-8C7BA84D00CC}" srcOrd="0" destOrd="0" presId="urn:microsoft.com/office/officeart/2008/layout/LinedList"/>
    <dgm:cxn modelId="{CB77857F-347E-4023-A1BC-88D8DC1E7E59}" type="presParOf" srcId="{484380C3-A30A-4103-AE56-4658580B6959}" destId="{0CC2DB8F-F882-4A20-BB87-2A7752568165}" srcOrd="1" destOrd="0" presId="urn:microsoft.com/office/officeart/2008/layout/LinedList"/>
    <dgm:cxn modelId="{53339E9E-C736-4EBF-B6CB-688C65FE8626}" type="presParOf" srcId="{AA006B2A-7927-44EE-BFFC-035FA85523DC}" destId="{FCD1609A-59C2-40F3-8C45-FD1525CC403C}" srcOrd="6" destOrd="0" presId="urn:microsoft.com/office/officeart/2008/layout/LinedList"/>
    <dgm:cxn modelId="{A85F5B0E-01C9-43EE-A64A-34A0B85F0B85}" type="presParOf" srcId="{AA006B2A-7927-44EE-BFFC-035FA85523DC}" destId="{227D9E88-9D20-424E-8DC0-2B6E3E78EF69}" srcOrd="7" destOrd="0" presId="urn:microsoft.com/office/officeart/2008/layout/LinedList"/>
    <dgm:cxn modelId="{E246EBCF-1AA2-4F5D-B91A-09B524E8074C}" type="presParOf" srcId="{227D9E88-9D20-424E-8DC0-2B6E3E78EF69}" destId="{473FBAB5-4AE3-4263-BF47-F9B6404701EE}" srcOrd="0" destOrd="0" presId="urn:microsoft.com/office/officeart/2008/layout/LinedList"/>
    <dgm:cxn modelId="{67F188E3-5B16-4CAE-B3EA-F2967ADEDC29}" type="presParOf" srcId="{227D9E88-9D20-424E-8DC0-2B6E3E78EF69}" destId="{5F282990-6034-41DF-94E5-56DC5F5688D3}" srcOrd="1" destOrd="0" presId="urn:microsoft.com/office/officeart/2008/layout/LinedList"/>
    <dgm:cxn modelId="{CAC5211E-1D43-4E03-8478-A3505598BCAE}" type="presParOf" srcId="{AA006B2A-7927-44EE-BFFC-035FA85523DC}" destId="{C2A777B0-D6B5-4AA7-B658-86B260CF69BD}" srcOrd="8" destOrd="0" presId="urn:microsoft.com/office/officeart/2008/layout/LinedList"/>
    <dgm:cxn modelId="{B47DEB9D-BCC0-43C8-98FF-24184AF25CB6}" type="presParOf" srcId="{AA006B2A-7927-44EE-BFFC-035FA85523DC}" destId="{C93DC804-5533-48B2-A15C-13FE3232A7C2}" srcOrd="9" destOrd="0" presId="urn:microsoft.com/office/officeart/2008/layout/LinedList"/>
    <dgm:cxn modelId="{D0C34541-167E-4C51-A864-11E2F98644D1}" type="presParOf" srcId="{C93DC804-5533-48B2-A15C-13FE3232A7C2}" destId="{065BD851-87E8-4203-9226-C9F74753CF41}" srcOrd="0" destOrd="0" presId="urn:microsoft.com/office/officeart/2008/layout/LinedList"/>
    <dgm:cxn modelId="{7B38F8B2-4E60-448C-9D7E-1ACF7AD2F033}" type="presParOf" srcId="{C93DC804-5533-48B2-A15C-13FE3232A7C2}" destId="{827F821A-DB1B-410A-8D8C-0848BF95E39C}" srcOrd="1" destOrd="0" presId="urn:microsoft.com/office/officeart/2008/layout/LinedList"/>
    <dgm:cxn modelId="{1A0DDBFE-3659-47B1-8BE1-8AFFB1355A48}" type="presParOf" srcId="{AA006B2A-7927-44EE-BFFC-035FA85523DC}" destId="{A323358A-BD5A-41BF-90D3-0F8D6A6A911F}" srcOrd="10" destOrd="0" presId="urn:microsoft.com/office/officeart/2008/layout/LinedList"/>
    <dgm:cxn modelId="{A10E83DA-BE60-49DC-AF90-05967B2A937B}" type="presParOf" srcId="{AA006B2A-7927-44EE-BFFC-035FA85523DC}" destId="{D4A4CFB0-6660-4052-BAD3-46ED10914776}" srcOrd="11" destOrd="0" presId="urn:microsoft.com/office/officeart/2008/layout/LinedList"/>
    <dgm:cxn modelId="{71216268-F629-406D-AAC7-788D1F264CD6}" type="presParOf" srcId="{D4A4CFB0-6660-4052-BAD3-46ED10914776}" destId="{5DEA4F0E-06C8-44D3-89BC-2FBA5FC07999}" srcOrd="0" destOrd="0" presId="urn:microsoft.com/office/officeart/2008/layout/LinedList"/>
    <dgm:cxn modelId="{076FF0FB-9C4C-415C-9FED-0331E910A290}" type="presParOf" srcId="{D4A4CFB0-6660-4052-BAD3-46ED10914776}" destId="{808C5A16-1624-4AF2-AC95-12D0FD128999}" srcOrd="1" destOrd="0" presId="urn:microsoft.com/office/officeart/2008/layout/LinedList"/>
    <dgm:cxn modelId="{994B2459-415B-47F9-B630-3F7C211DAB51}" type="presParOf" srcId="{AA006B2A-7927-44EE-BFFC-035FA85523DC}" destId="{79451A78-977C-4731-A13D-BCD596EF6C9B}" srcOrd="12" destOrd="0" presId="urn:microsoft.com/office/officeart/2008/layout/LinedList"/>
    <dgm:cxn modelId="{D9C10E79-B7EA-40B5-A4C4-F5300AFA3196}" type="presParOf" srcId="{AA006B2A-7927-44EE-BFFC-035FA85523DC}" destId="{78E38E58-9FEB-48A6-939D-A3F6C568AA60}" srcOrd="13" destOrd="0" presId="urn:microsoft.com/office/officeart/2008/layout/LinedList"/>
    <dgm:cxn modelId="{B660A311-8D52-4A82-AA67-E71A0867CBAE}" type="presParOf" srcId="{78E38E58-9FEB-48A6-939D-A3F6C568AA60}" destId="{A9D0E84C-79E9-4161-AC33-DC04047069CE}" srcOrd="0" destOrd="0" presId="urn:microsoft.com/office/officeart/2008/layout/LinedList"/>
    <dgm:cxn modelId="{8E473E2C-72A0-43AB-99F8-D9F3595B8DDF}" type="presParOf" srcId="{78E38E58-9FEB-48A6-939D-A3F6C568AA60}" destId="{E969CC43-E32E-4B9F-B487-1C40311F777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D733950-AA36-4A62-936D-096762FA24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DD2F5E17-51B4-4B9E-8DA1-DD76E1FAD795}">
      <dgm:prSet/>
      <dgm:spPr/>
      <dgm:t>
        <a:bodyPr/>
        <a:lstStyle/>
        <a:p>
          <a:r>
            <a:rPr lang="en-US"/>
            <a:t>Consent to laws and society decreases. </a:t>
          </a:r>
        </a:p>
      </dgm:t>
    </dgm:pt>
    <dgm:pt modelId="{F26D8DF2-6425-4568-8890-46164019BF8D}" type="parTrans" cxnId="{49808296-F306-42B4-BBB3-3AE353FE2F99}">
      <dgm:prSet/>
      <dgm:spPr/>
      <dgm:t>
        <a:bodyPr/>
        <a:lstStyle/>
        <a:p>
          <a:endParaRPr lang="en-US"/>
        </a:p>
      </dgm:t>
    </dgm:pt>
    <dgm:pt modelId="{3FC60851-92DB-4749-B4C2-6FAB9F3B8169}" type="sibTrans" cxnId="{49808296-F306-42B4-BBB3-3AE353FE2F99}">
      <dgm:prSet/>
      <dgm:spPr/>
      <dgm:t>
        <a:bodyPr/>
        <a:lstStyle/>
        <a:p>
          <a:endParaRPr lang="en-US"/>
        </a:p>
      </dgm:t>
    </dgm:pt>
    <dgm:pt modelId="{111B4018-8B21-4A75-940C-83E60A1844B1}">
      <dgm:prSet/>
      <dgm:spPr/>
      <dgm:t>
        <a:bodyPr/>
        <a:lstStyle/>
        <a:p>
          <a:r>
            <a:rPr lang="en-US"/>
            <a:t>Communities break down</a:t>
          </a:r>
        </a:p>
      </dgm:t>
    </dgm:pt>
    <dgm:pt modelId="{B72556AA-C690-4DFA-B13B-B48585B6A114}" type="parTrans" cxnId="{A4B18B6A-D20A-46A9-B90A-68C0938FAAEE}">
      <dgm:prSet/>
      <dgm:spPr/>
      <dgm:t>
        <a:bodyPr/>
        <a:lstStyle/>
        <a:p>
          <a:endParaRPr lang="en-US"/>
        </a:p>
      </dgm:t>
    </dgm:pt>
    <dgm:pt modelId="{5DF0AEE5-6AFD-4AA3-885A-C4EFF79BC7D4}" type="sibTrans" cxnId="{A4B18B6A-D20A-46A9-B90A-68C0938FAAEE}">
      <dgm:prSet/>
      <dgm:spPr/>
      <dgm:t>
        <a:bodyPr/>
        <a:lstStyle/>
        <a:p>
          <a:endParaRPr lang="en-US"/>
        </a:p>
      </dgm:t>
    </dgm:pt>
    <dgm:pt modelId="{2769EB6E-4A23-4A4C-9881-3C66DDD47DAD}">
      <dgm:prSet/>
      <dgm:spPr/>
      <dgm:t>
        <a:bodyPr/>
        <a:lstStyle/>
        <a:p>
          <a:r>
            <a:rPr lang="en-US"/>
            <a:t>Relationship with law and order</a:t>
          </a:r>
        </a:p>
      </dgm:t>
    </dgm:pt>
    <dgm:pt modelId="{7135108F-175C-4BE1-845F-19DA450E4853}" type="parTrans" cxnId="{690C8256-5C6C-4EEB-AEFF-AEBFEBFBFDF6}">
      <dgm:prSet/>
      <dgm:spPr/>
      <dgm:t>
        <a:bodyPr/>
        <a:lstStyle/>
        <a:p>
          <a:endParaRPr lang="en-US"/>
        </a:p>
      </dgm:t>
    </dgm:pt>
    <dgm:pt modelId="{87C2CBBD-C480-4934-B3CA-7362115AC4DD}" type="sibTrans" cxnId="{690C8256-5C6C-4EEB-AEFF-AEBFEBFBFDF6}">
      <dgm:prSet/>
      <dgm:spPr/>
      <dgm:t>
        <a:bodyPr/>
        <a:lstStyle/>
        <a:p>
          <a:endParaRPr lang="en-US"/>
        </a:p>
      </dgm:t>
    </dgm:pt>
    <dgm:pt modelId="{1DBF69D0-BB88-4D32-AA57-37F83974F6F4}">
      <dgm:prSet/>
      <dgm:spPr/>
      <dgm:t>
        <a:bodyPr/>
        <a:lstStyle/>
        <a:p>
          <a:r>
            <a:rPr lang="en-US" dirty="0"/>
            <a:t>Fear in society- Covid 19 </a:t>
          </a:r>
        </a:p>
      </dgm:t>
    </dgm:pt>
    <dgm:pt modelId="{A00A6D37-06A6-4AD8-9FC3-A2C917EF5035}" type="parTrans" cxnId="{40003235-F821-44F1-A03A-4AE16CC055D9}">
      <dgm:prSet/>
      <dgm:spPr/>
      <dgm:t>
        <a:bodyPr/>
        <a:lstStyle/>
        <a:p>
          <a:endParaRPr lang="en-US"/>
        </a:p>
      </dgm:t>
    </dgm:pt>
    <dgm:pt modelId="{ADD0475B-5E81-4F32-8A0C-C3C0511E2F32}" type="sibTrans" cxnId="{40003235-F821-44F1-A03A-4AE16CC055D9}">
      <dgm:prSet/>
      <dgm:spPr/>
      <dgm:t>
        <a:bodyPr/>
        <a:lstStyle/>
        <a:p>
          <a:endParaRPr lang="en-US"/>
        </a:p>
      </dgm:t>
    </dgm:pt>
    <dgm:pt modelId="{A99F8845-17A6-4613-991A-EFC81B1FC64A}">
      <dgm:prSet/>
      <dgm:spPr/>
      <dgm:t>
        <a:bodyPr/>
        <a:lstStyle/>
        <a:p>
          <a:r>
            <a:rPr lang="en-GB"/>
            <a:t>Society putting on to organisations</a:t>
          </a:r>
          <a:endParaRPr lang="en-US"/>
        </a:p>
      </dgm:t>
    </dgm:pt>
    <dgm:pt modelId="{F8941E94-A0F8-45AB-B114-176FA2D78112}" type="parTrans" cxnId="{08AE9DE9-F849-4A6B-92D8-59C0ABE6179E}">
      <dgm:prSet/>
      <dgm:spPr/>
      <dgm:t>
        <a:bodyPr/>
        <a:lstStyle/>
        <a:p>
          <a:endParaRPr lang="en-US"/>
        </a:p>
      </dgm:t>
    </dgm:pt>
    <dgm:pt modelId="{A5C45CA5-05BE-4EB2-AAA1-823449906A2E}" type="sibTrans" cxnId="{08AE9DE9-F849-4A6B-92D8-59C0ABE6179E}">
      <dgm:prSet/>
      <dgm:spPr/>
      <dgm:t>
        <a:bodyPr/>
        <a:lstStyle/>
        <a:p>
          <a:endParaRPr lang="en-US"/>
        </a:p>
      </dgm:t>
    </dgm:pt>
    <dgm:pt modelId="{38E4B998-043C-4012-BAF2-C5B792496A33}">
      <dgm:prSet/>
      <dgm:spPr/>
      <dgm:t>
        <a:bodyPr/>
        <a:lstStyle/>
        <a:p>
          <a:r>
            <a:rPr lang="en-GB"/>
            <a:t>Distrust within society </a:t>
          </a:r>
          <a:endParaRPr lang="en-US"/>
        </a:p>
      </dgm:t>
    </dgm:pt>
    <dgm:pt modelId="{FB6733A2-6714-4232-A921-5F05D6E23C0C}" type="parTrans" cxnId="{C9A23F5C-DADE-4C2E-982F-348127F4A68A}">
      <dgm:prSet/>
      <dgm:spPr/>
      <dgm:t>
        <a:bodyPr/>
        <a:lstStyle/>
        <a:p>
          <a:endParaRPr lang="en-US"/>
        </a:p>
      </dgm:t>
    </dgm:pt>
    <dgm:pt modelId="{3D7961EB-AA3E-492B-8395-3F68BCFE31E4}" type="sibTrans" cxnId="{C9A23F5C-DADE-4C2E-982F-348127F4A68A}">
      <dgm:prSet/>
      <dgm:spPr/>
      <dgm:t>
        <a:bodyPr/>
        <a:lstStyle/>
        <a:p>
          <a:endParaRPr lang="en-US"/>
        </a:p>
      </dgm:t>
    </dgm:pt>
    <dgm:pt modelId="{4055401E-8D10-4E4B-BC1C-F7D2DE09FA61}">
      <dgm:prSet/>
      <dgm:spPr/>
      <dgm:t>
        <a:bodyPr/>
        <a:lstStyle/>
        <a:p>
          <a:r>
            <a:rPr lang="en-GB"/>
            <a:t>Lack of equality </a:t>
          </a:r>
          <a:endParaRPr lang="en-US"/>
        </a:p>
      </dgm:t>
    </dgm:pt>
    <dgm:pt modelId="{0C43904F-7575-4329-8AE7-003B1439E450}" type="parTrans" cxnId="{8C873847-6333-4B01-9A86-E0A190DF2346}">
      <dgm:prSet/>
      <dgm:spPr/>
      <dgm:t>
        <a:bodyPr/>
        <a:lstStyle/>
        <a:p>
          <a:endParaRPr lang="en-US"/>
        </a:p>
      </dgm:t>
    </dgm:pt>
    <dgm:pt modelId="{E72197C4-3ED0-42AA-9D95-D0704C434A31}" type="sibTrans" cxnId="{8C873847-6333-4B01-9A86-E0A190DF2346}">
      <dgm:prSet/>
      <dgm:spPr/>
      <dgm:t>
        <a:bodyPr/>
        <a:lstStyle/>
        <a:p>
          <a:endParaRPr lang="en-US"/>
        </a:p>
      </dgm:t>
    </dgm:pt>
    <dgm:pt modelId="{128DAFFA-3F0D-422E-8011-15F0660D65E1}" type="pres">
      <dgm:prSet presAssocID="{8D733950-AA36-4A62-936D-096762FA245F}" presName="vert0" presStyleCnt="0">
        <dgm:presLayoutVars>
          <dgm:dir/>
          <dgm:animOne val="branch"/>
          <dgm:animLvl val="lvl"/>
        </dgm:presLayoutVars>
      </dgm:prSet>
      <dgm:spPr/>
    </dgm:pt>
    <dgm:pt modelId="{2825541C-7B1A-4447-9DBD-2CB405CAC470}" type="pres">
      <dgm:prSet presAssocID="{DD2F5E17-51B4-4B9E-8DA1-DD76E1FAD795}" presName="thickLine" presStyleLbl="alignNode1" presStyleIdx="0" presStyleCnt="7"/>
      <dgm:spPr/>
    </dgm:pt>
    <dgm:pt modelId="{AF102570-7D63-45BA-8176-875418AC0270}" type="pres">
      <dgm:prSet presAssocID="{DD2F5E17-51B4-4B9E-8DA1-DD76E1FAD795}" presName="horz1" presStyleCnt="0"/>
      <dgm:spPr/>
    </dgm:pt>
    <dgm:pt modelId="{9B4F39A5-38C9-4875-A35C-0819C9894778}" type="pres">
      <dgm:prSet presAssocID="{DD2F5E17-51B4-4B9E-8DA1-DD76E1FAD795}" presName="tx1" presStyleLbl="revTx" presStyleIdx="0" presStyleCnt="7"/>
      <dgm:spPr/>
    </dgm:pt>
    <dgm:pt modelId="{BC653E8D-9431-4418-AD3D-97EDC9BBB1CB}" type="pres">
      <dgm:prSet presAssocID="{DD2F5E17-51B4-4B9E-8DA1-DD76E1FAD795}" presName="vert1" presStyleCnt="0"/>
      <dgm:spPr/>
    </dgm:pt>
    <dgm:pt modelId="{31FDFD56-E967-41B3-9F3E-2E935FBF4FAC}" type="pres">
      <dgm:prSet presAssocID="{111B4018-8B21-4A75-940C-83E60A1844B1}" presName="thickLine" presStyleLbl="alignNode1" presStyleIdx="1" presStyleCnt="7"/>
      <dgm:spPr/>
    </dgm:pt>
    <dgm:pt modelId="{8FD3BF80-FACC-4D9F-8700-90C10123EBD1}" type="pres">
      <dgm:prSet presAssocID="{111B4018-8B21-4A75-940C-83E60A1844B1}" presName="horz1" presStyleCnt="0"/>
      <dgm:spPr/>
    </dgm:pt>
    <dgm:pt modelId="{890B3B54-4EC6-4C71-94A1-7B1DA5B64CD9}" type="pres">
      <dgm:prSet presAssocID="{111B4018-8B21-4A75-940C-83E60A1844B1}" presName="tx1" presStyleLbl="revTx" presStyleIdx="1" presStyleCnt="7"/>
      <dgm:spPr/>
    </dgm:pt>
    <dgm:pt modelId="{EDE49F6B-2A8D-4DEE-AC55-51AFF276B6E5}" type="pres">
      <dgm:prSet presAssocID="{111B4018-8B21-4A75-940C-83E60A1844B1}" presName="vert1" presStyleCnt="0"/>
      <dgm:spPr/>
    </dgm:pt>
    <dgm:pt modelId="{B0A4755F-D04F-4EC2-9D24-0031D92161C8}" type="pres">
      <dgm:prSet presAssocID="{2769EB6E-4A23-4A4C-9881-3C66DDD47DAD}" presName="thickLine" presStyleLbl="alignNode1" presStyleIdx="2" presStyleCnt="7"/>
      <dgm:spPr/>
    </dgm:pt>
    <dgm:pt modelId="{0BB508C3-0034-44A3-BB68-1D9665B9A979}" type="pres">
      <dgm:prSet presAssocID="{2769EB6E-4A23-4A4C-9881-3C66DDD47DAD}" presName="horz1" presStyleCnt="0"/>
      <dgm:spPr/>
    </dgm:pt>
    <dgm:pt modelId="{4EE3DC6C-3D00-4526-8D8B-A3677D24DDE0}" type="pres">
      <dgm:prSet presAssocID="{2769EB6E-4A23-4A4C-9881-3C66DDD47DAD}" presName="tx1" presStyleLbl="revTx" presStyleIdx="2" presStyleCnt="7"/>
      <dgm:spPr/>
    </dgm:pt>
    <dgm:pt modelId="{D372510A-F994-48FE-B634-DEBB42AFD4AC}" type="pres">
      <dgm:prSet presAssocID="{2769EB6E-4A23-4A4C-9881-3C66DDD47DAD}" presName="vert1" presStyleCnt="0"/>
      <dgm:spPr/>
    </dgm:pt>
    <dgm:pt modelId="{B62A2EB8-D839-4C95-86BC-E0EC1FC47C13}" type="pres">
      <dgm:prSet presAssocID="{1DBF69D0-BB88-4D32-AA57-37F83974F6F4}" presName="thickLine" presStyleLbl="alignNode1" presStyleIdx="3" presStyleCnt="7"/>
      <dgm:spPr/>
    </dgm:pt>
    <dgm:pt modelId="{A61A1A10-6101-4DC9-A9A6-B7D44BB4C9FB}" type="pres">
      <dgm:prSet presAssocID="{1DBF69D0-BB88-4D32-AA57-37F83974F6F4}" presName="horz1" presStyleCnt="0"/>
      <dgm:spPr/>
    </dgm:pt>
    <dgm:pt modelId="{CB37C242-2511-497B-AB69-11366698E8BC}" type="pres">
      <dgm:prSet presAssocID="{1DBF69D0-BB88-4D32-AA57-37F83974F6F4}" presName="tx1" presStyleLbl="revTx" presStyleIdx="3" presStyleCnt="7"/>
      <dgm:spPr/>
    </dgm:pt>
    <dgm:pt modelId="{673F91ED-4FCA-4E8C-961C-5FB52541AACD}" type="pres">
      <dgm:prSet presAssocID="{1DBF69D0-BB88-4D32-AA57-37F83974F6F4}" presName="vert1" presStyleCnt="0"/>
      <dgm:spPr/>
    </dgm:pt>
    <dgm:pt modelId="{F1C55C29-49E2-4DD0-A094-E67E2DAD56E1}" type="pres">
      <dgm:prSet presAssocID="{A99F8845-17A6-4613-991A-EFC81B1FC64A}" presName="thickLine" presStyleLbl="alignNode1" presStyleIdx="4" presStyleCnt="7"/>
      <dgm:spPr/>
    </dgm:pt>
    <dgm:pt modelId="{433824A5-179E-4343-A9CA-BC29E4843786}" type="pres">
      <dgm:prSet presAssocID="{A99F8845-17A6-4613-991A-EFC81B1FC64A}" presName="horz1" presStyleCnt="0"/>
      <dgm:spPr/>
    </dgm:pt>
    <dgm:pt modelId="{4D091401-FE3F-4F77-BE23-F076B685F514}" type="pres">
      <dgm:prSet presAssocID="{A99F8845-17A6-4613-991A-EFC81B1FC64A}" presName="tx1" presStyleLbl="revTx" presStyleIdx="4" presStyleCnt="7"/>
      <dgm:spPr/>
    </dgm:pt>
    <dgm:pt modelId="{0DF44A86-2A4D-4C97-84E4-DF6567745148}" type="pres">
      <dgm:prSet presAssocID="{A99F8845-17A6-4613-991A-EFC81B1FC64A}" presName="vert1" presStyleCnt="0"/>
      <dgm:spPr/>
    </dgm:pt>
    <dgm:pt modelId="{645C8FF8-8AD7-4E24-B077-32807251D15B}" type="pres">
      <dgm:prSet presAssocID="{38E4B998-043C-4012-BAF2-C5B792496A33}" presName="thickLine" presStyleLbl="alignNode1" presStyleIdx="5" presStyleCnt="7"/>
      <dgm:spPr/>
    </dgm:pt>
    <dgm:pt modelId="{9331CE54-ADF8-42EA-9028-180FDDD52A97}" type="pres">
      <dgm:prSet presAssocID="{38E4B998-043C-4012-BAF2-C5B792496A33}" presName="horz1" presStyleCnt="0"/>
      <dgm:spPr/>
    </dgm:pt>
    <dgm:pt modelId="{EF8F1086-618A-4401-8C82-14BF94C3C7D1}" type="pres">
      <dgm:prSet presAssocID="{38E4B998-043C-4012-BAF2-C5B792496A33}" presName="tx1" presStyleLbl="revTx" presStyleIdx="5" presStyleCnt="7"/>
      <dgm:spPr/>
    </dgm:pt>
    <dgm:pt modelId="{CCA945E1-5381-4DE8-8286-E2A9D3D8499F}" type="pres">
      <dgm:prSet presAssocID="{38E4B998-043C-4012-BAF2-C5B792496A33}" presName="vert1" presStyleCnt="0"/>
      <dgm:spPr/>
    </dgm:pt>
    <dgm:pt modelId="{B3A4B7B5-1584-4118-8663-ACEA7D162035}" type="pres">
      <dgm:prSet presAssocID="{4055401E-8D10-4E4B-BC1C-F7D2DE09FA61}" presName="thickLine" presStyleLbl="alignNode1" presStyleIdx="6" presStyleCnt="7"/>
      <dgm:spPr/>
    </dgm:pt>
    <dgm:pt modelId="{37F0ABF7-0A2C-4696-B3C6-64FAB379260B}" type="pres">
      <dgm:prSet presAssocID="{4055401E-8D10-4E4B-BC1C-F7D2DE09FA61}" presName="horz1" presStyleCnt="0"/>
      <dgm:spPr/>
    </dgm:pt>
    <dgm:pt modelId="{B909D95D-0369-4132-BD78-604E37055CED}" type="pres">
      <dgm:prSet presAssocID="{4055401E-8D10-4E4B-BC1C-F7D2DE09FA61}" presName="tx1" presStyleLbl="revTx" presStyleIdx="6" presStyleCnt="7"/>
      <dgm:spPr/>
    </dgm:pt>
    <dgm:pt modelId="{6B433CCA-012F-464B-AF59-613261C3BED1}" type="pres">
      <dgm:prSet presAssocID="{4055401E-8D10-4E4B-BC1C-F7D2DE09FA61}" presName="vert1" presStyleCnt="0"/>
      <dgm:spPr/>
    </dgm:pt>
  </dgm:ptLst>
  <dgm:cxnLst>
    <dgm:cxn modelId="{40003235-F821-44F1-A03A-4AE16CC055D9}" srcId="{8D733950-AA36-4A62-936D-096762FA245F}" destId="{1DBF69D0-BB88-4D32-AA57-37F83974F6F4}" srcOrd="3" destOrd="0" parTransId="{A00A6D37-06A6-4AD8-9FC3-A2C917EF5035}" sibTransId="{ADD0475B-5E81-4F32-8A0C-C3C0511E2F32}"/>
    <dgm:cxn modelId="{C9A23F5C-DADE-4C2E-982F-348127F4A68A}" srcId="{8D733950-AA36-4A62-936D-096762FA245F}" destId="{38E4B998-043C-4012-BAF2-C5B792496A33}" srcOrd="5" destOrd="0" parTransId="{FB6733A2-6714-4232-A921-5F05D6E23C0C}" sibTransId="{3D7961EB-AA3E-492B-8395-3F68BCFE31E4}"/>
    <dgm:cxn modelId="{FE859665-AB6D-4DCA-8AF5-E955472C3F4C}" type="presOf" srcId="{2769EB6E-4A23-4A4C-9881-3C66DDD47DAD}" destId="{4EE3DC6C-3D00-4526-8D8B-A3677D24DDE0}" srcOrd="0" destOrd="0" presId="urn:microsoft.com/office/officeart/2008/layout/LinedList"/>
    <dgm:cxn modelId="{8C873847-6333-4B01-9A86-E0A190DF2346}" srcId="{8D733950-AA36-4A62-936D-096762FA245F}" destId="{4055401E-8D10-4E4B-BC1C-F7D2DE09FA61}" srcOrd="6" destOrd="0" parTransId="{0C43904F-7575-4329-8AE7-003B1439E450}" sibTransId="{E72197C4-3ED0-42AA-9D95-D0704C434A31}"/>
    <dgm:cxn modelId="{A4B18B6A-D20A-46A9-B90A-68C0938FAAEE}" srcId="{8D733950-AA36-4A62-936D-096762FA245F}" destId="{111B4018-8B21-4A75-940C-83E60A1844B1}" srcOrd="1" destOrd="0" parTransId="{B72556AA-C690-4DFA-B13B-B48585B6A114}" sibTransId="{5DF0AEE5-6AFD-4AA3-885A-C4EFF79BC7D4}"/>
    <dgm:cxn modelId="{690C8256-5C6C-4EEB-AEFF-AEBFEBFBFDF6}" srcId="{8D733950-AA36-4A62-936D-096762FA245F}" destId="{2769EB6E-4A23-4A4C-9881-3C66DDD47DAD}" srcOrd="2" destOrd="0" parTransId="{7135108F-175C-4BE1-845F-19DA450E4853}" sibTransId="{87C2CBBD-C480-4934-B3CA-7362115AC4DD}"/>
    <dgm:cxn modelId="{DD797A8B-568C-433C-AF72-DC4E89A260FC}" type="presOf" srcId="{8D733950-AA36-4A62-936D-096762FA245F}" destId="{128DAFFA-3F0D-422E-8011-15F0660D65E1}" srcOrd="0" destOrd="0" presId="urn:microsoft.com/office/officeart/2008/layout/LinedList"/>
    <dgm:cxn modelId="{F0F49893-15EA-466C-948F-FF09BA81CE04}" type="presOf" srcId="{4055401E-8D10-4E4B-BC1C-F7D2DE09FA61}" destId="{B909D95D-0369-4132-BD78-604E37055CED}" srcOrd="0" destOrd="0" presId="urn:microsoft.com/office/officeart/2008/layout/LinedList"/>
    <dgm:cxn modelId="{49808296-F306-42B4-BBB3-3AE353FE2F99}" srcId="{8D733950-AA36-4A62-936D-096762FA245F}" destId="{DD2F5E17-51B4-4B9E-8DA1-DD76E1FAD795}" srcOrd="0" destOrd="0" parTransId="{F26D8DF2-6425-4568-8890-46164019BF8D}" sibTransId="{3FC60851-92DB-4749-B4C2-6FAB9F3B8169}"/>
    <dgm:cxn modelId="{BF48B0AC-9A4C-4935-8F71-6C1646F6229A}" type="presOf" srcId="{A99F8845-17A6-4613-991A-EFC81B1FC64A}" destId="{4D091401-FE3F-4F77-BE23-F076B685F514}" srcOrd="0" destOrd="0" presId="urn:microsoft.com/office/officeart/2008/layout/LinedList"/>
    <dgm:cxn modelId="{CE2C38AF-665A-4ACC-91A1-744D84B006E7}" type="presOf" srcId="{1DBF69D0-BB88-4D32-AA57-37F83974F6F4}" destId="{CB37C242-2511-497B-AB69-11366698E8BC}" srcOrd="0" destOrd="0" presId="urn:microsoft.com/office/officeart/2008/layout/LinedList"/>
    <dgm:cxn modelId="{E1D7C8B3-37EA-4437-A8CC-E32D361F26D4}" type="presOf" srcId="{DD2F5E17-51B4-4B9E-8DA1-DD76E1FAD795}" destId="{9B4F39A5-38C9-4875-A35C-0819C9894778}" srcOrd="0" destOrd="0" presId="urn:microsoft.com/office/officeart/2008/layout/LinedList"/>
    <dgm:cxn modelId="{23F809D3-3B92-447C-841D-C76500C19CB2}" type="presOf" srcId="{38E4B998-043C-4012-BAF2-C5B792496A33}" destId="{EF8F1086-618A-4401-8C82-14BF94C3C7D1}" srcOrd="0" destOrd="0" presId="urn:microsoft.com/office/officeart/2008/layout/LinedList"/>
    <dgm:cxn modelId="{BCACA5DE-C46B-4737-AE05-FDF26027FADF}" type="presOf" srcId="{111B4018-8B21-4A75-940C-83E60A1844B1}" destId="{890B3B54-4EC6-4C71-94A1-7B1DA5B64CD9}" srcOrd="0" destOrd="0" presId="urn:microsoft.com/office/officeart/2008/layout/LinedList"/>
    <dgm:cxn modelId="{08AE9DE9-F849-4A6B-92D8-59C0ABE6179E}" srcId="{8D733950-AA36-4A62-936D-096762FA245F}" destId="{A99F8845-17A6-4613-991A-EFC81B1FC64A}" srcOrd="4" destOrd="0" parTransId="{F8941E94-A0F8-45AB-B114-176FA2D78112}" sibTransId="{A5C45CA5-05BE-4EB2-AAA1-823449906A2E}"/>
    <dgm:cxn modelId="{0255DE46-0EAA-4679-9E0B-BE3AE67B3142}" type="presParOf" srcId="{128DAFFA-3F0D-422E-8011-15F0660D65E1}" destId="{2825541C-7B1A-4447-9DBD-2CB405CAC470}" srcOrd="0" destOrd="0" presId="urn:microsoft.com/office/officeart/2008/layout/LinedList"/>
    <dgm:cxn modelId="{3360FF29-3FF4-4D14-9A72-1EFDEFD351CE}" type="presParOf" srcId="{128DAFFA-3F0D-422E-8011-15F0660D65E1}" destId="{AF102570-7D63-45BA-8176-875418AC0270}" srcOrd="1" destOrd="0" presId="urn:microsoft.com/office/officeart/2008/layout/LinedList"/>
    <dgm:cxn modelId="{C6D1A6C1-202D-4074-9C3F-918095DA2F88}" type="presParOf" srcId="{AF102570-7D63-45BA-8176-875418AC0270}" destId="{9B4F39A5-38C9-4875-A35C-0819C9894778}" srcOrd="0" destOrd="0" presId="urn:microsoft.com/office/officeart/2008/layout/LinedList"/>
    <dgm:cxn modelId="{71AD4654-7F46-4E58-88E3-AF5A4B948ABC}" type="presParOf" srcId="{AF102570-7D63-45BA-8176-875418AC0270}" destId="{BC653E8D-9431-4418-AD3D-97EDC9BBB1CB}" srcOrd="1" destOrd="0" presId="urn:microsoft.com/office/officeart/2008/layout/LinedList"/>
    <dgm:cxn modelId="{D342616C-D6D5-4127-80D2-7880C64896A2}" type="presParOf" srcId="{128DAFFA-3F0D-422E-8011-15F0660D65E1}" destId="{31FDFD56-E967-41B3-9F3E-2E935FBF4FAC}" srcOrd="2" destOrd="0" presId="urn:microsoft.com/office/officeart/2008/layout/LinedList"/>
    <dgm:cxn modelId="{075A0DA9-2487-448B-8412-8CCE09F292B0}" type="presParOf" srcId="{128DAFFA-3F0D-422E-8011-15F0660D65E1}" destId="{8FD3BF80-FACC-4D9F-8700-90C10123EBD1}" srcOrd="3" destOrd="0" presId="urn:microsoft.com/office/officeart/2008/layout/LinedList"/>
    <dgm:cxn modelId="{32F10924-3F36-49C0-A80F-9DDDCEA0EAD9}" type="presParOf" srcId="{8FD3BF80-FACC-4D9F-8700-90C10123EBD1}" destId="{890B3B54-4EC6-4C71-94A1-7B1DA5B64CD9}" srcOrd="0" destOrd="0" presId="urn:microsoft.com/office/officeart/2008/layout/LinedList"/>
    <dgm:cxn modelId="{BA12592C-4928-4897-926E-CE484D477039}" type="presParOf" srcId="{8FD3BF80-FACC-4D9F-8700-90C10123EBD1}" destId="{EDE49F6B-2A8D-4DEE-AC55-51AFF276B6E5}" srcOrd="1" destOrd="0" presId="urn:microsoft.com/office/officeart/2008/layout/LinedList"/>
    <dgm:cxn modelId="{36324A81-6B9C-4C0B-894A-8BC5EFE5D4CB}" type="presParOf" srcId="{128DAFFA-3F0D-422E-8011-15F0660D65E1}" destId="{B0A4755F-D04F-4EC2-9D24-0031D92161C8}" srcOrd="4" destOrd="0" presId="urn:microsoft.com/office/officeart/2008/layout/LinedList"/>
    <dgm:cxn modelId="{F8BD0F1D-6AEE-4963-8869-01DAEAD9B8BF}" type="presParOf" srcId="{128DAFFA-3F0D-422E-8011-15F0660D65E1}" destId="{0BB508C3-0034-44A3-BB68-1D9665B9A979}" srcOrd="5" destOrd="0" presId="urn:microsoft.com/office/officeart/2008/layout/LinedList"/>
    <dgm:cxn modelId="{925245B0-1291-4C50-B10D-E43771B530B8}" type="presParOf" srcId="{0BB508C3-0034-44A3-BB68-1D9665B9A979}" destId="{4EE3DC6C-3D00-4526-8D8B-A3677D24DDE0}" srcOrd="0" destOrd="0" presId="urn:microsoft.com/office/officeart/2008/layout/LinedList"/>
    <dgm:cxn modelId="{59325971-47AD-498C-B004-2913B27FD291}" type="presParOf" srcId="{0BB508C3-0034-44A3-BB68-1D9665B9A979}" destId="{D372510A-F994-48FE-B634-DEBB42AFD4AC}" srcOrd="1" destOrd="0" presId="urn:microsoft.com/office/officeart/2008/layout/LinedList"/>
    <dgm:cxn modelId="{2B99ACF5-61D8-4EE0-BD81-2F531827F781}" type="presParOf" srcId="{128DAFFA-3F0D-422E-8011-15F0660D65E1}" destId="{B62A2EB8-D839-4C95-86BC-E0EC1FC47C13}" srcOrd="6" destOrd="0" presId="urn:microsoft.com/office/officeart/2008/layout/LinedList"/>
    <dgm:cxn modelId="{8AFE4762-6A5B-4E1C-9B5D-F2D70FC1E85D}" type="presParOf" srcId="{128DAFFA-3F0D-422E-8011-15F0660D65E1}" destId="{A61A1A10-6101-4DC9-A9A6-B7D44BB4C9FB}" srcOrd="7" destOrd="0" presId="urn:microsoft.com/office/officeart/2008/layout/LinedList"/>
    <dgm:cxn modelId="{FC8DF36D-4504-4C38-9B0A-A7870329FB8D}" type="presParOf" srcId="{A61A1A10-6101-4DC9-A9A6-B7D44BB4C9FB}" destId="{CB37C242-2511-497B-AB69-11366698E8BC}" srcOrd="0" destOrd="0" presId="urn:microsoft.com/office/officeart/2008/layout/LinedList"/>
    <dgm:cxn modelId="{C5CCC5ED-E01B-40F8-B88D-E914D6F7E1CD}" type="presParOf" srcId="{A61A1A10-6101-4DC9-A9A6-B7D44BB4C9FB}" destId="{673F91ED-4FCA-4E8C-961C-5FB52541AACD}" srcOrd="1" destOrd="0" presId="urn:microsoft.com/office/officeart/2008/layout/LinedList"/>
    <dgm:cxn modelId="{5A262C62-FE56-4985-9ABE-811CF8EDF7C8}" type="presParOf" srcId="{128DAFFA-3F0D-422E-8011-15F0660D65E1}" destId="{F1C55C29-49E2-4DD0-A094-E67E2DAD56E1}" srcOrd="8" destOrd="0" presId="urn:microsoft.com/office/officeart/2008/layout/LinedList"/>
    <dgm:cxn modelId="{D7D1B070-3018-499B-9580-D4764B1FF62C}" type="presParOf" srcId="{128DAFFA-3F0D-422E-8011-15F0660D65E1}" destId="{433824A5-179E-4343-A9CA-BC29E4843786}" srcOrd="9" destOrd="0" presId="urn:microsoft.com/office/officeart/2008/layout/LinedList"/>
    <dgm:cxn modelId="{155710C2-340B-4203-8FD5-6C574515A01D}" type="presParOf" srcId="{433824A5-179E-4343-A9CA-BC29E4843786}" destId="{4D091401-FE3F-4F77-BE23-F076B685F514}" srcOrd="0" destOrd="0" presId="urn:microsoft.com/office/officeart/2008/layout/LinedList"/>
    <dgm:cxn modelId="{52CF59CC-0587-4BDF-883B-5DD343357CF3}" type="presParOf" srcId="{433824A5-179E-4343-A9CA-BC29E4843786}" destId="{0DF44A86-2A4D-4C97-84E4-DF6567745148}" srcOrd="1" destOrd="0" presId="urn:microsoft.com/office/officeart/2008/layout/LinedList"/>
    <dgm:cxn modelId="{DC144402-2663-4A18-BC7B-599B1D11BBB9}" type="presParOf" srcId="{128DAFFA-3F0D-422E-8011-15F0660D65E1}" destId="{645C8FF8-8AD7-4E24-B077-32807251D15B}" srcOrd="10" destOrd="0" presId="urn:microsoft.com/office/officeart/2008/layout/LinedList"/>
    <dgm:cxn modelId="{6149FAC9-3DBC-476F-B8ED-8D50BAAB3102}" type="presParOf" srcId="{128DAFFA-3F0D-422E-8011-15F0660D65E1}" destId="{9331CE54-ADF8-42EA-9028-180FDDD52A97}" srcOrd="11" destOrd="0" presId="urn:microsoft.com/office/officeart/2008/layout/LinedList"/>
    <dgm:cxn modelId="{CFD9D2B7-6CA4-4ED0-9518-55CA6633015E}" type="presParOf" srcId="{9331CE54-ADF8-42EA-9028-180FDDD52A97}" destId="{EF8F1086-618A-4401-8C82-14BF94C3C7D1}" srcOrd="0" destOrd="0" presId="urn:microsoft.com/office/officeart/2008/layout/LinedList"/>
    <dgm:cxn modelId="{1302161D-74DA-4241-A0FD-DF646F717D43}" type="presParOf" srcId="{9331CE54-ADF8-42EA-9028-180FDDD52A97}" destId="{CCA945E1-5381-4DE8-8286-E2A9D3D8499F}" srcOrd="1" destOrd="0" presId="urn:microsoft.com/office/officeart/2008/layout/LinedList"/>
    <dgm:cxn modelId="{CA7E5116-2529-4F3F-B8EC-55BF5F39F7AB}" type="presParOf" srcId="{128DAFFA-3F0D-422E-8011-15F0660D65E1}" destId="{B3A4B7B5-1584-4118-8663-ACEA7D162035}" srcOrd="12" destOrd="0" presId="urn:microsoft.com/office/officeart/2008/layout/LinedList"/>
    <dgm:cxn modelId="{82084B02-7569-4A04-B84E-1E5955D0EB67}" type="presParOf" srcId="{128DAFFA-3F0D-422E-8011-15F0660D65E1}" destId="{37F0ABF7-0A2C-4696-B3C6-64FAB379260B}" srcOrd="13" destOrd="0" presId="urn:microsoft.com/office/officeart/2008/layout/LinedList"/>
    <dgm:cxn modelId="{B75AFDB8-8EE5-40EB-8262-4C3C22115CB4}" type="presParOf" srcId="{37F0ABF7-0A2C-4696-B3C6-64FAB379260B}" destId="{B909D95D-0369-4132-BD78-604E37055CED}" srcOrd="0" destOrd="0" presId="urn:microsoft.com/office/officeart/2008/layout/LinedList"/>
    <dgm:cxn modelId="{145E0961-AB4A-4EF0-8E2A-FA5BC42202DF}" type="presParOf" srcId="{37F0ABF7-0A2C-4696-B3C6-64FAB379260B}" destId="{6B433CCA-012F-464B-AF59-613261C3BED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7E26578-51AC-493A-BAC1-7EEC826F51C7}"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724F1F4-70BD-42A8-9686-9EE73D1E84DA}">
      <dgm:prSet/>
      <dgm:spPr/>
      <dgm:t>
        <a:bodyPr/>
        <a:lstStyle/>
        <a:p>
          <a:r>
            <a:rPr lang="en-GB"/>
            <a:t>Police contact with the public</a:t>
          </a:r>
          <a:endParaRPr lang="en-US"/>
        </a:p>
      </dgm:t>
    </dgm:pt>
    <dgm:pt modelId="{44090865-CB90-4BF0-A3D1-DC2F9388A396}" type="parTrans" cxnId="{E81081F4-FB24-461A-98E4-9627AD3DE3DD}">
      <dgm:prSet/>
      <dgm:spPr/>
      <dgm:t>
        <a:bodyPr/>
        <a:lstStyle/>
        <a:p>
          <a:endParaRPr lang="en-US"/>
        </a:p>
      </dgm:t>
    </dgm:pt>
    <dgm:pt modelId="{32E382A3-7B9A-4DC1-8EC3-D04B4A90875F}" type="sibTrans" cxnId="{E81081F4-FB24-461A-98E4-9627AD3DE3DD}">
      <dgm:prSet/>
      <dgm:spPr/>
      <dgm:t>
        <a:bodyPr/>
        <a:lstStyle/>
        <a:p>
          <a:endParaRPr lang="en-US"/>
        </a:p>
      </dgm:t>
    </dgm:pt>
    <dgm:pt modelId="{FB88A7A0-A825-481E-979C-C97DE05097BC}">
      <dgm:prSet/>
      <dgm:spPr/>
      <dgm:t>
        <a:bodyPr/>
        <a:lstStyle/>
        <a:p>
          <a:r>
            <a:rPr lang="en-GB"/>
            <a:t>Community policing</a:t>
          </a:r>
          <a:endParaRPr lang="en-US"/>
        </a:p>
      </dgm:t>
    </dgm:pt>
    <dgm:pt modelId="{5C42E645-90B9-4C9C-A355-4FC37045B803}" type="parTrans" cxnId="{F51C8568-BE70-4807-BE9A-74F34ECE1905}">
      <dgm:prSet/>
      <dgm:spPr/>
      <dgm:t>
        <a:bodyPr/>
        <a:lstStyle/>
        <a:p>
          <a:endParaRPr lang="en-US"/>
        </a:p>
      </dgm:t>
    </dgm:pt>
    <dgm:pt modelId="{6F5BAF90-EDF7-469D-8C8D-C9EDCFC11964}" type="sibTrans" cxnId="{F51C8568-BE70-4807-BE9A-74F34ECE1905}">
      <dgm:prSet/>
      <dgm:spPr/>
      <dgm:t>
        <a:bodyPr/>
        <a:lstStyle/>
        <a:p>
          <a:endParaRPr lang="en-US"/>
        </a:p>
      </dgm:t>
    </dgm:pt>
    <dgm:pt modelId="{E885B76B-1D5B-4A4A-B9E8-76B0D4E22DDA}">
      <dgm:prSet/>
      <dgm:spPr/>
      <dgm:t>
        <a:bodyPr/>
        <a:lstStyle/>
        <a:p>
          <a:r>
            <a:rPr lang="en-GB"/>
            <a:t>Importance of trust </a:t>
          </a:r>
          <a:endParaRPr lang="en-US"/>
        </a:p>
      </dgm:t>
    </dgm:pt>
    <dgm:pt modelId="{1E1FFFB7-F36D-4119-BCFC-D5CC5BA73DE6}" type="parTrans" cxnId="{FF6550DF-74FB-498D-B275-D428044FF2C3}">
      <dgm:prSet/>
      <dgm:spPr/>
      <dgm:t>
        <a:bodyPr/>
        <a:lstStyle/>
        <a:p>
          <a:endParaRPr lang="en-US"/>
        </a:p>
      </dgm:t>
    </dgm:pt>
    <dgm:pt modelId="{1BC836C9-47A8-4ABB-B31D-A4B61E8C2977}" type="sibTrans" cxnId="{FF6550DF-74FB-498D-B275-D428044FF2C3}">
      <dgm:prSet/>
      <dgm:spPr/>
      <dgm:t>
        <a:bodyPr/>
        <a:lstStyle/>
        <a:p>
          <a:endParaRPr lang="en-US"/>
        </a:p>
      </dgm:t>
    </dgm:pt>
    <dgm:pt modelId="{7013C3C4-1910-4E1D-9D1D-A3B93BA940E7}" type="pres">
      <dgm:prSet presAssocID="{77E26578-51AC-493A-BAC1-7EEC826F51C7}" presName="linear" presStyleCnt="0">
        <dgm:presLayoutVars>
          <dgm:animLvl val="lvl"/>
          <dgm:resizeHandles val="exact"/>
        </dgm:presLayoutVars>
      </dgm:prSet>
      <dgm:spPr/>
    </dgm:pt>
    <dgm:pt modelId="{C0E0CD8D-98BC-420A-8B09-C922AC6D8650}" type="pres">
      <dgm:prSet presAssocID="{E724F1F4-70BD-42A8-9686-9EE73D1E84DA}" presName="parentText" presStyleLbl="node1" presStyleIdx="0" presStyleCnt="3">
        <dgm:presLayoutVars>
          <dgm:chMax val="0"/>
          <dgm:bulletEnabled val="1"/>
        </dgm:presLayoutVars>
      </dgm:prSet>
      <dgm:spPr/>
    </dgm:pt>
    <dgm:pt modelId="{0BCB925B-B428-4262-9122-8008D8082F96}" type="pres">
      <dgm:prSet presAssocID="{32E382A3-7B9A-4DC1-8EC3-D04B4A90875F}" presName="spacer" presStyleCnt="0"/>
      <dgm:spPr/>
    </dgm:pt>
    <dgm:pt modelId="{3D77A472-0AD6-497F-B734-079D75EC4F78}" type="pres">
      <dgm:prSet presAssocID="{FB88A7A0-A825-481E-979C-C97DE05097BC}" presName="parentText" presStyleLbl="node1" presStyleIdx="1" presStyleCnt="3">
        <dgm:presLayoutVars>
          <dgm:chMax val="0"/>
          <dgm:bulletEnabled val="1"/>
        </dgm:presLayoutVars>
      </dgm:prSet>
      <dgm:spPr/>
    </dgm:pt>
    <dgm:pt modelId="{05B44EB5-6E48-4A52-8BC2-36E2328D3BFC}" type="pres">
      <dgm:prSet presAssocID="{6F5BAF90-EDF7-469D-8C8D-C9EDCFC11964}" presName="spacer" presStyleCnt="0"/>
      <dgm:spPr/>
    </dgm:pt>
    <dgm:pt modelId="{FA29B050-62BF-4848-8182-B372CA32A772}" type="pres">
      <dgm:prSet presAssocID="{E885B76B-1D5B-4A4A-B9E8-76B0D4E22DDA}" presName="parentText" presStyleLbl="node1" presStyleIdx="2" presStyleCnt="3">
        <dgm:presLayoutVars>
          <dgm:chMax val="0"/>
          <dgm:bulletEnabled val="1"/>
        </dgm:presLayoutVars>
      </dgm:prSet>
      <dgm:spPr/>
    </dgm:pt>
  </dgm:ptLst>
  <dgm:cxnLst>
    <dgm:cxn modelId="{5B8C601B-6C5D-4B4C-890F-25240F53AA0A}" type="presOf" srcId="{FB88A7A0-A825-481E-979C-C97DE05097BC}" destId="{3D77A472-0AD6-497F-B734-079D75EC4F78}" srcOrd="0" destOrd="0" presId="urn:microsoft.com/office/officeart/2005/8/layout/vList2"/>
    <dgm:cxn modelId="{F51C8568-BE70-4807-BE9A-74F34ECE1905}" srcId="{77E26578-51AC-493A-BAC1-7EEC826F51C7}" destId="{FB88A7A0-A825-481E-979C-C97DE05097BC}" srcOrd="1" destOrd="0" parTransId="{5C42E645-90B9-4C9C-A355-4FC37045B803}" sibTransId="{6F5BAF90-EDF7-469D-8C8D-C9EDCFC11964}"/>
    <dgm:cxn modelId="{4D8B569B-B03B-4BF4-9AAB-9E6BE650CCF8}" type="presOf" srcId="{77E26578-51AC-493A-BAC1-7EEC826F51C7}" destId="{7013C3C4-1910-4E1D-9D1D-A3B93BA940E7}" srcOrd="0" destOrd="0" presId="urn:microsoft.com/office/officeart/2005/8/layout/vList2"/>
    <dgm:cxn modelId="{EC3D6FBF-930A-462C-AF91-4F942F486354}" type="presOf" srcId="{E724F1F4-70BD-42A8-9686-9EE73D1E84DA}" destId="{C0E0CD8D-98BC-420A-8B09-C922AC6D8650}" srcOrd="0" destOrd="0" presId="urn:microsoft.com/office/officeart/2005/8/layout/vList2"/>
    <dgm:cxn modelId="{671273C0-D6D6-4DBA-86AE-68E9379161B6}" type="presOf" srcId="{E885B76B-1D5B-4A4A-B9E8-76B0D4E22DDA}" destId="{FA29B050-62BF-4848-8182-B372CA32A772}" srcOrd="0" destOrd="0" presId="urn:microsoft.com/office/officeart/2005/8/layout/vList2"/>
    <dgm:cxn modelId="{FF6550DF-74FB-498D-B275-D428044FF2C3}" srcId="{77E26578-51AC-493A-BAC1-7EEC826F51C7}" destId="{E885B76B-1D5B-4A4A-B9E8-76B0D4E22DDA}" srcOrd="2" destOrd="0" parTransId="{1E1FFFB7-F36D-4119-BCFC-D5CC5BA73DE6}" sibTransId="{1BC836C9-47A8-4ABB-B31D-A4B61E8C2977}"/>
    <dgm:cxn modelId="{E81081F4-FB24-461A-98E4-9627AD3DE3DD}" srcId="{77E26578-51AC-493A-BAC1-7EEC826F51C7}" destId="{E724F1F4-70BD-42A8-9686-9EE73D1E84DA}" srcOrd="0" destOrd="0" parTransId="{44090865-CB90-4BF0-A3D1-DC2F9388A396}" sibTransId="{32E382A3-7B9A-4DC1-8EC3-D04B4A90875F}"/>
    <dgm:cxn modelId="{2E8F7119-4186-4D6B-ADCB-56E4F35F77EE}" type="presParOf" srcId="{7013C3C4-1910-4E1D-9D1D-A3B93BA940E7}" destId="{C0E0CD8D-98BC-420A-8B09-C922AC6D8650}" srcOrd="0" destOrd="0" presId="urn:microsoft.com/office/officeart/2005/8/layout/vList2"/>
    <dgm:cxn modelId="{2831488C-F407-4BF1-A45A-9E8FBDBE7A9A}" type="presParOf" srcId="{7013C3C4-1910-4E1D-9D1D-A3B93BA940E7}" destId="{0BCB925B-B428-4262-9122-8008D8082F96}" srcOrd="1" destOrd="0" presId="urn:microsoft.com/office/officeart/2005/8/layout/vList2"/>
    <dgm:cxn modelId="{FC3A91C7-3CBC-4259-A4FD-AB1759CB9376}" type="presParOf" srcId="{7013C3C4-1910-4E1D-9D1D-A3B93BA940E7}" destId="{3D77A472-0AD6-497F-B734-079D75EC4F78}" srcOrd="2" destOrd="0" presId="urn:microsoft.com/office/officeart/2005/8/layout/vList2"/>
    <dgm:cxn modelId="{4A6EBA13-685D-40C0-ADFA-56087C71979A}" type="presParOf" srcId="{7013C3C4-1910-4E1D-9D1D-A3B93BA940E7}" destId="{05B44EB5-6E48-4A52-8BC2-36E2328D3BFC}" srcOrd="3" destOrd="0" presId="urn:microsoft.com/office/officeart/2005/8/layout/vList2"/>
    <dgm:cxn modelId="{93EF07BA-949D-4B4A-83F0-44F2ED7218B5}" type="presParOf" srcId="{7013C3C4-1910-4E1D-9D1D-A3B93BA940E7}" destId="{FA29B050-62BF-4848-8182-B372CA32A77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76CA5-06A8-4C93-84C2-C828F74CDD41}">
      <dsp:nvSpPr>
        <dsp:cNvPr id="0" name=""/>
        <dsp:cNvSpPr/>
      </dsp:nvSpPr>
      <dsp:spPr>
        <a:xfrm>
          <a:off x="0" y="623"/>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1C7168-4318-410F-939F-9F1AD184BBAA}">
      <dsp:nvSpPr>
        <dsp:cNvPr id="0" name=""/>
        <dsp:cNvSpPr/>
      </dsp:nvSpPr>
      <dsp:spPr>
        <a:xfrm>
          <a:off x="0" y="62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H</a:t>
          </a:r>
          <a:r>
            <a:rPr lang="en-GB" sz="2000" b="0" i="0" kern="1200" dirty="0"/>
            <a:t>orticultural society -  hand tools are used to tend crops. </a:t>
          </a:r>
          <a:endParaRPr lang="en-US" sz="2000" kern="1200" dirty="0"/>
        </a:p>
      </dsp:txBody>
      <dsp:txXfrm>
        <a:off x="0" y="623"/>
        <a:ext cx="6492875" cy="1020830"/>
      </dsp:txXfrm>
    </dsp:sp>
    <dsp:sp modelId="{D8ACCAFA-F951-4AEF-850C-20FE1D3F90DB}">
      <dsp:nvSpPr>
        <dsp:cNvPr id="0" name=""/>
        <dsp:cNvSpPr/>
      </dsp:nvSpPr>
      <dsp:spPr>
        <a:xfrm>
          <a:off x="0" y="1021453"/>
          <a:ext cx="6492875"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862D35-85A5-467F-989D-894ADE0F03E5}">
      <dsp:nvSpPr>
        <dsp:cNvPr id="0" name=""/>
        <dsp:cNvSpPr/>
      </dsp:nvSpPr>
      <dsp:spPr>
        <a:xfrm>
          <a:off x="0" y="102145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0" i="0" kern="1200"/>
            <a:t>Sprang up about 10,000–12,000 years ago in the most fertile areas of the Middle East, Latin America, and Asia. </a:t>
          </a:r>
          <a:endParaRPr lang="en-US" sz="2000" kern="1200"/>
        </a:p>
      </dsp:txBody>
      <dsp:txXfrm>
        <a:off x="0" y="1021453"/>
        <a:ext cx="6492875" cy="1020830"/>
      </dsp:txXfrm>
    </dsp:sp>
    <dsp:sp modelId="{CBC40404-78A8-4EC3-B231-C24E3A7C11DB}">
      <dsp:nvSpPr>
        <dsp:cNvPr id="0" name=""/>
        <dsp:cNvSpPr/>
      </dsp:nvSpPr>
      <dsp:spPr>
        <a:xfrm>
          <a:off x="0" y="2042284"/>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AAF192-30A8-46F1-B651-8F9C6E7A17B8}">
      <dsp:nvSpPr>
        <dsp:cNvPr id="0" name=""/>
        <dsp:cNvSpPr/>
      </dsp:nvSpPr>
      <dsp:spPr>
        <a:xfrm>
          <a:off x="0" y="2042284"/>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0" i="0" kern="1200"/>
            <a:t>Simple tools used</a:t>
          </a:r>
          <a:endParaRPr lang="en-US" sz="2000" kern="1200"/>
        </a:p>
      </dsp:txBody>
      <dsp:txXfrm>
        <a:off x="0" y="2042284"/>
        <a:ext cx="6492875" cy="1020830"/>
      </dsp:txXfrm>
    </dsp:sp>
    <dsp:sp modelId="{995B0640-6759-40C5-A74E-C9802D31B31D}">
      <dsp:nvSpPr>
        <dsp:cNvPr id="0" name=""/>
        <dsp:cNvSpPr/>
      </dsp:nvSpPr>
      <dsp:spPr>
        <a:xfrm>
          <a:off x="0" y="3063115"/>
          <a:ext cx="6492875"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1EF049-128C-49AE-B5CB-9FDD65545E19}">
      <dsp:nvSpPr>
        <dsp:cNvPr id="0" name=""/>
        <dsp:cNvSpPr/>
      </dsp:nvSpPr>
      <dsp:spPr>
        <a:xfrm>
          <a:off x="0" y="3063115"/>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0" i="0" kern="1200"/>
            <a:t>Able to plant crops - no longer had to depend on the gathering of edible plants—they could now grow their own food. </a:t>
          </a:r>
          <a:endParaRPr lang="en-US" sz="2000" kern="1200"/>
        </a:p>
      </dsp:txBody>
      <dsp:txXfrm>
        <a:off x="0" y="3063115"/>
        <a:ext cx="6492875" cy="1020830"/>
      </dsp:txXfrm>
    </dsp:sp>
    <dsp:sp modelId="{E9C73F45-ADB3-44FA-B3E1-6CF18E470E4F}">
      <dsp:nvSpPr>
        <dsp:cNvPr id="0" name=""/>
        <dsp:cNvSpPr/>
      </dsp:nvSpPr>
      <dsp:spPr>
        <a:xfrm>
          <a:off x="0" y="4083946"/>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144248-A6DC-420A-B521-7501CDB9DF63}">
      <dsp:nvSpPr>
        <dsp:cNvPr id="0" name=""/>
        <dsp:cNvSpPr/>
      </dsp:nvSpPr>
      <dsp:spPr>
        <a:xfrm>
          <a:off x="0" y="4083946"/>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N</a:t>
          </a:r>
          <a:r>
            <a:rPr lang="en-GB" sz="2000" b="0" i="0" kern="1200"/>
            <a:t>o longer had to leave an area when the food supply was exhausted, as they could stay in one place until the soil was depleted.</a:t>
          </a:r>
          <a:endParaRPr lang="en-US" sz="2000" kern="1200"/>
        </a:p>
      </dsp:txBody>
      <dsp:txXfrm>
        <a:off x="0" y="4083946"/>
        <a:ext cx="6492875" cy="10208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6821F-E725-42EC-B3D0-5E9C677EA214}">
      <dsp:nvSpPr>
        <dsp:cNvPr id="0" name=""/>
        <dsp:cNvSpPr/>
      </dsp:nvSpPr>
      <dsp:spPr>
        <a:xfrm>
          <a:off x="0" y="53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2B6966-314D-4D93-8E59-438688212092}">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0" i="0" kern="1200"/>
            <a:t>The domestication of plants and animals</a:t>
          </a:r>
          <a:endParaRPr lang="en-US" sz="2600" kern="1200"/>
        </a:p>
      </dsp:txBody>
      <dsp:txXfrm>
        <a:off x="0" y="531"/>
        <a:ext cx="10515600" cy="870055"/>
      </dsp:txXfrm>
    </dsp:sp>
    <dsp:sp modelId="{17882A0E-7D3C-4705-9E56-43F2EC6344E7}">
      <dsp:nvSpPr>
        <dsp:cNvPr id="0" name=""/>
        <dsp:cNvSpPr/>
      </dsp:nvSpPr>
      <dsp:spPr>
        <a:xfrm>
          <a:off x="0" y="8705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D54235-F267-487E-8202-6DD04827D4AB}">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B</a:t>
          </a:r>
          <a:r>
            <a:rPr lang="en-GB" sz="2600" b="0" i="0" kern="1200"/>
            <a:t>reeding of animals for food and working land</a:t>
          </a:r>
          <a:endParaRPr lang="en-US" sz="2600" kern="1200"/>
        </a:p>
      </dsp:txBody>
      <dsp:txXfrm>
        <a:off x="0" y="870586"/>
        <a:ext cx="10515600" cy="870055"/>
      </dsp:txXfrm>
    </dsp:sp>
    <dsp:sp modelId="{96F3B750-3F5B-4FB8-90BF-CB83F395D301}">
      <dsp:nvSpPr>
        <dsp:cNvPr id="0" name=""/>
        <dsp:cNvSpPr/>
      </dsp:nvSpPr>
      <dsp:spPr>
        <a:xfrm>
          <a:off x="0" y="174064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F13872-699D-4B6F-87AD-F3384C7FD504}">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Taming of plants</a:t>
          </a:r>
          <a:endParaRPr lang="en-US" sz="2600" kern="1200"/>
        </a:p>
      </dsp:txBody>
      <dsp:txXfrm>
        <a:off x="0" y="1740641"/>
        <a:ext cx="10515600" cy="870055"/>
      </dsp:txXfrm>
    </dsp:sp>
    <dsp:sp modelId="{CE66E8E7-E4A7-48AE-A63D-161E16D8EB22}">
      <dsp:nvSpPr>
        <dsp:cNvPr id="0" name=""/>
        <dsp:cNvSpPr/>
      </dsp:nvSpPr>
      <dsp:spPr>
        <a:xfrm>
          <a:off x="0" y="261069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AFFA08-3C6D-433B-B482-DEC452B7EA26}">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0" i="0" kern="1200"/>
            <a:t>Only moved when the grazing land ceased to be usable. </a:t>
          </a:r>
          <a:endParaRPr lang="en-US" sz="2600" kern="1200"/>
        </a:p>
      </dsp:txBody>
      <dsp:txXfrm>
        <a:off x="0" y="2610696"/>
        <a:ext cx="10515600" cy="870055"/>
      </dsp:txXfrm>
    </dsp:sp>
    <dsp:sp modelId="{D6D03A78-C7D5-4FFC-B8C4-736ADE060122}">
      <dsp:nvSpPr>
        <dsp:cNvPr id="0" name=""/>
        <dsp:cNvSpPr/>
      </dsp:nvSpPr>
      <dsp:spPr>
        <a:xfrm>
          <a:off x="0" y="348075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94F252-33A4-4024-96F0-0BF7336DC8B2}">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0" i="0" kern="1200"/>
            <a:t>Many pastoral societies still exist in Africa, Latin America, and parts of Asia.</a:t>
          </a:r>
          <a:endParaRPr lang="en-US" sz="2600" kern="1200"/>
        </a:p>
      </dsp:txBody>
      <dsp:txXfrm>
        <a:off x="0" y="3480751"/>
        <a:ext cx="10515600" cy="870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A453C-5542-4ACF-8E08-1D8CC9C55EAC}">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180D03-0BEC-4CB7-AE48-BCA16D9C6AEC}">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Industrial Revolution 1700’s UK</a:t>
          </a:r>
          <a:endParaRPr lang="en-US" sz="2300" kern="1200"/>
        </a:p>
      </dsp:txBody>
      <dsp:txXfrm>
        <a:off x="0" y="2703"/>
        <a:ext cx="6900512" cy="921789"/>
      </dsp:txXfrm>
    </dsp:sp>
    <dsp:sp modelId="{5666DBA8-2715-4062-B459-8AF7F9593CEF}">
      <dsp:nvSpPr>
        <dsp:cNvPr id="0" name=""/>
        <dsp:cNvSpPr/>
      </dsp:nvSpPr>
      <dsp:spPr>
        <a:xfrm>
          <a:off x="0" y="924492"/>
          <a:ext cx="6900512"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BB20C9-182A-4CDE-94C4-D580F6CD29A5}">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An industrial society that used sources of energy, rather than humans and animals, to run large machinery. </a:t>
          </a:r>
          <a:endParaRPr lang="en-US" sz="2300" kern="1200"/>
        </a:p>
      </dsp:txBody>
      <dsp:txXfrm>
        <a:off x="0" y="924492"/>
        <a:ext cx="6900512" cy="921789"/>
      </dsp:txXfrm>
    </dsp:sp>
    <dsp:sp modelId="{69E162B1-241D-481F-8B82-D6A3C912C299}">
      <dsp:nvSpPr>
        <dsp:cNvPr id="0" name=""/>
        <dsp:cNvSpPr/>
      </dsp:nvSpPr>
      <dsp:spPr>
        <a:xfrm>
          <a:off x="0" y="1846281"/>
          <a:ext cx="6900512"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F52819-876C-4ECE-9F0C-CAE33CD3B315}">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For society – </a:t>
          </a:r>
          <a:endParaRPr lang="en-US" sz="2300" kern="1200"/>
        </a:p>
      </dsp:txBody>
      <dsp:txXfrm>
        <a:off x="0" y="1846281"/>
        <a:ext cx="6900512" cy="921789"/>
      </dsp:txXfrm>
    </dsp:sp>
    <dsp:sp modelId="{FC4F567A-5794-46B4-9011-50B20620EB43}">
      <dsp:nvSpPr>
        <dsp:cNvPr id="0" name=""/>
        <dsp:cNvSpPr/>
      </dsp:nvSpPr>
      <dsp:spPr>
        <a:xfrm>
          <a:off x="0" y="2768070"/>
          <a:ext cx="6900512"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208A3D-EE4E-443E-B1BC-62BC6DBA0648}">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Innovation in transportation </a:t>
          </a:r>
          <a:endParaRPr lang="en-US" sz="2300" kern="1200"/>
        </a:p>
      </dsp:txBody>
      <dsp:txXfrm>
        <a:off x="0" y="2768070"/>
        <a:ext cx="6900512" cy="921789"/>
      </dsp:txXfrm>
    </dsp:sp>
    <dsp:sp modelId="{EFEA4499-1327-47C4-BB95-296FCB65ED99}">
      <dsp:nvSpPr>
        <dsp:cNvPr id="0" name=""/>
        <dsp:cNvSpPr/>
      </dsp:nvSpPr>
      <dsp:spPr>
        <a:xfrm>
          <a:off x="0" y="3689859"/>
          <a:ext cx="6900512"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4CC30C-484C-41B6-80BC-962B4F487FDC}">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Goods could travel</a:t>
          </a:r>
          <a:endParaRPr lang="en-US" sz="2300" kern="1200"/>
        </a:p>
      </dsp:txBody>
      <dsp:txXfrm>
        <a:off x="0" y="3689859"/>
        <a:ext cx="6900512" cy="921789"/>
      </dsp:txXfrm>
    </dsp:sp>
    <dsp:sp modelId="{7AC36124-1773-4309-894C-AE893F2BB7BB}">
      <dsp:nvSpPr>
        <dsp:cNvPr id="0" name=""/>
        <dsp:cNvSpPr/>
      </dsp:nvSpPr>
      <dsp:spPr>
        <a:xfrm>
          <a:off x="0" y="4611648"/>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455ADB-65C2-47E9-8CDC-F0F6636D0C9A}">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People could travel and leave their community</a:t>
          </a:r>
          <a:endParaRPr lang="en-US" sz="2300" kern="1200"/>
        </a:p>
      </dsp:txBody>
      <dsp:txXfrm>
        <a:off x="0" y="4611648"/>
        <a:ext cx="6900512" cy="9217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CEC8C7-E15C-4160-8AB8-FEBB92A6BAA0}">
      <dsp:nvSpPr>
        <dsp:cNvPr id="0" name=""/>
        <dsp:cNvSpPr/>
      </dsp:nvSpPr>
      <dsp:spPr>
        <a:xfrm>
          <a:off x="0" y="215378"/>
          <a:ext cx="5393361" cy="55165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a:t>Rural areas lost population</a:t>
          </a:r>
          <a:endParaRPr lang="en-US" sz="2300" kern="1200"/>
        </a:p>
      </dsp:txBody>
      <dsp:txXfrm>
        <a:off x="26930" y="242308"/>
        <a:ext cx="5339501" cy="497795"/>
      </dsp:txXfrm>
    </dsp:sp>
    <dsp:sp modelId="{3390195A-C445-4E8C-8493-CDAB6C3CDD14}">
      <dsp:nvSpPr>
        <dsp:cNvPr id="0" name=""/>
        <dsp:cNvSpPr/>
      </dsp:nvSpPr>
      <dsp:spPr>
        <a:xfrm>
          <a:off x="0" y="767033"/>
          <a:ext cx="5393361"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23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b="0" i="0" kern="1200"/>
            <a:t>Work in cities – Factories/Travel/Docks</a:t>
          </a:r>
          <a:endParaRPr lang="en-US" sz="1800" kern="1200"/>
        </a:p>
      </dsp:txBody>
      <dsp:txXfrm>
        <a:off x="0" y="767033"/>
        <a:ext cx="5393361" cy="380880"/>
      </dsp:txXfrm>
    </dsp:sp>
    <dsp:sp modelId="{338A568B-28DD-4C5B-BC89-8D7995FFDA49}">
      <dsp:nvSpPr>
        <dsp:cNvPr id="0" name=""/>
        <dsp:cNvSpPr/>
      </dsp:nvSpPr>
      <dsp:spPr>
        <a:xfrm>
          <a:off x="0" y="1147914"/>
          <a:ext cx="5393361" cy="55165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a:t>Fewer people were needed in agriculture</a:t>
          </a:r>
          <a:endParaRPr lang="en-US" sz="2300" kern="1200"/>
        </a:p>
      </dsp:txBody>
      <dsp:txXfrm>
        <a:off x="26930" y="1174844"/>
        <a:ext cx="5339501" cy="497795"/>
      </dsp:txXfrm>
    </dsp:sp>
    <dsp:sp modelId="{74FBC92E-9C10-45E8-B563-465E222A1743}">
      <dsp:nvSpPr>
        <dsp:cNvPr id="0" name=""/>
        <dsp:cNvSpPr/>
      </dsp:nvSpPr>
      <dsp:spPr>
        <a:xfrm>
          <a:off x="0" y="1699569"/>
          <a:ext cx="5393361" cy="571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23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kern="1200"/>
            <a:t>Better paid jobs in cities/ farmers had machines to help</a:t>
          </a:r>
          <a:endParaRPr lang="en-US" sz="1800" kern="1200"/>
        </a:p>
      </dsp:txBody>
      <dsp:txXfrm>
        <a:off x="0" y="1699569"/>
        <a:ext cx="5393361" cy="571320"/>
      </dsp:txXfrm>
    </dsp:sp>
    <dsp:sp modelId="{5B30E40C-DB43-448C-A133-B547CCE03AAF}">
      <dsp:nvSpPr>
        <dsp:cNvPr id="0" name=""/>
        <dsp:cNvSpPr/>
      </dsp:nvSpPr>
      <dsp:spPr>
        <a:xfrm>
          <a:off x="0" y="2270889"/>
          <a:ext cx="5393361" cy="55165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S</a:t>
          </a:r>
          <a:r>
            <a:rPr lang="en-GB" sz="2300" b="0" i="0" kern="1200"/>
            <a:t>ocieties became urbanized</a:t>
          </a:r>
          <a:endParaRPr lang="en-US" sz="2300" kern="1200"/>
        </a:p>
      </dsp:txBody>
      <dsp:txXfrm>
        <a:off x="26930" y="2297819"/>
        <a:ext cx="5339501" cy="497795"/>
      </dsp:txXfrm>
    </dsp:sp>
    <dsp:sp modelId="{7D64D7EA-F2E6-41E0-9C0E-532F7D97AE91}">
      <dsp:nvSpPr>
        <dsp:cNvPr id="0" name=""/>
        <dsp:cNvSpPr/>
      </dsp:nvSpPr>
      <dsp:spPr>
        <a:xfrm>
          <a:off x="0" y="2822544"/>
          <a:ext cx="5393361"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23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b="0" i="0" kern="1200"/>
            <a:t>High population living within the city  = problems?</a:t>
          </a:r>
          <a:endParaRPr lang="en-US" sz="1800" kern="1200"/>
        </a:p>
      </dsp:txBody>
      <dsp:txXfrm>
        <a:off x="0" y="2822544"/>
        <a:ext cx="5393361" cy="380880"/>
      </dsp:txXfrm>
    </dsp:sp>
    <dsp:sp modelId="{D797C5E3-48A2-4924-8275-1FE5A44F2F3B}">
      <dsp:nvSpPr>
        <dsp:cNvPr id="0" name=""/>
        <dsp:cNvSpPr/>
      </dsp:nvSpPr>
      <dsp:spPr>
        <a:xfrm>
          <a:off x="0" y="3203424"/>
          <a:ext cx="5393361" cy="55165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0" i="0" kern="1200"/>
            <a:t>Suburbs grew up around cities </a:t>
          </a:r>
          <a:endParaRPr lang="en-US" sz="2300" kern="1200"/>
        </a:p>
      </dsp:txBody>
      <dsp:txXfrm>
        <a:off x="26930" y="3230354"/>
        <a:ext cx="5339501" cy="497795"/>
      </dsp:txXfrm>
    </dsp:sp>
    <dsp:sp modelId="{246456FA-07AC-40BC-BC22-84A446B6531F}">
      <dsp:nvSpPr>
        <dsp:cNvPr id="0" name=""/>
        <dsp:cNvSpPr/>
      </dsp:nvSpPr>
      <dsp:spPr>
        <a:xfrm>
          <a:off x="0" y="3755079"/>
          <a:ext cx="5393361"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23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en-GB" sz="1800" b="0" i="0" kern="1200"/>
            <a:t>provided city-dwellers with alternative places to live.</a:t>
          </a:r>
          <a:endParaRPr lang="en-US" sz="1800" kern="1200"/>
        </a:p>
      </dsp:txBody>
      <dsp:txXfrm>
        <a:off x="0" y="3755079"/>
        <a:ext cx="5393361" cy="3808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33018-E38D-498F-81A4-E46BDD36B090}">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E9ECB8-B30F-4071-8A64-9D8F66397866}">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German words that mean community and society respectively.</a:t>
          </a:r>
          <a:endParaRPr lang="en-US" sz="2400" kern="1200"/>
        </a:p>
      </dsp:txBody>
      <dsp:txXfrm>
        <a:off x="0" y="2703"/>
        <a:ext cx="6900512" cy="1843578"/>
      </dsp:txXfrm>
    </dsp:sp>
    <dsp:sp modelId="{5F329CB6-DCEE-4657-8A85-0D9F06520754}">
      <dsp:nvSpPr>
        <dsp:cNvPr id="0" name=""/>
        <dsp:cNvSpPr/>
      </dsp:nvSpPr>
      <dsp:spPr>
        <a:xfrm>
          <a:off x="0" y="184628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7171DD-73D0-4B13-A700-DAF49D6DB2A4}">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a:t>Gemeinschaft societies consist primarily of villages in which everyone knows everyone else. Relationships are lifelong and based on kinship.</a:t>
          </a:r>
          <a:endParaRPr lang="en-US" sz="2400" kern="1200"/>
        </a:p>
      </dsp:txBody>
      <dsp:txXfrm>
        <a:off x="0" y="1846281"/>
        <a:ext cx="6900512" cy="1843578"/>
      </dsp:txXfrm>
    </dsp:sp>
    <dsp:sp modelId="{EAFB491C-2134-45C3-970D-E36DF31F1D0F}">
      <dsp:nvSpPr>
        <dsp:cNvPr id="0" name=""/>
        <dsp:cNvSpPr/>
      </dsp:nvSpPr>
      <dsp:spPr>
        <a:xfrm>
          <a:off x="0" y="3689859"/>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C88F58-CD70-44CE-9B16-BC30C73A6D1F}">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a:t>Gesellschaft society is modernized. People have little in common with one another, and relationships are short term and based on self-interest, with little concern for the well-being of others.</a:t>
          </a:r>
          <a:endParaRPr lang="en-US" sz="2400" kern="1200"/>
        </a:p>
      </dsp:txBody>
      <dsp:txXfrm>
        <a:off x="0" y="3689859"/>
        <a:ext cx="6900512" cy="184357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99B9BD-87BE-47DD-B3BF-64EA7DB8E7E7}">
      <dsp:nvSpPr>
        <dsp:cNvPr id="0" name=""/>
        <dsp:cNvSpPr/>
      </dsp:nvSpPr>
      <dsp:spPr>
        <a:xfrm>
          <a:off x="674477" y="670211"/>
          <a:ext cx="1887187" cy="1887187"/>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638FB-E9B8-43A8-9CBA-376EA2A9A735}">
      <dsp:nvSpPr>
        <dsp:cNvPr id="0" name=""/>
        <dsp:cNvSpPr/>
      </dsp:nvSpPr>
      <dsp:spPr>
        <a:xfrm>
          <a:off x="1076665" y="1072399"/>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AFC08C-F359-4306-A12B-CFF7895972B5}">
      <dsp:nvSpPr>
        <dsp:cNvPr id="0" name=""/>
        <dsp:cNvSpPr/>
      </dsp:nvSpPr>
      <dsp:spPr>
        <a:xfrm>
          <a:off x="71196" y="3145212"/>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US" sz="1900" kern="1200"/>
            <a:t>Refers to a </a:t>
          </a:r>
          <a:r>
            <a:rPr lang="en-US" sz="1900" i="1" kern="1200"/>
            <a:t>specific</a:t>
          </a:r>
          <a:r>
            <a:rPr lang="en-US" sz="1900" kern="1200"/>
            <a:t> aspect of a </a:t>
          </a:r>
          <a:r>
            <a:rPr lang="en-US" sz="1900" i="1" kern="1200"/>
            <a:t>quality of life</a:t>
          </a:r>
          <a:r>
            <a:rPr lang="en-US" sz="1900" kern="1200"/>
            <a:t>: </a:t>
          </a:r>
        </a:p>
      </dsp:txBody>
      <dsp:txXfrm>
        <a:off x="71196" y="3145212"/>
        <a:ext cx="3093750" cy="720000"/>
      </dsp:txXfrm>
    </dsp:sp>
    <dsp:sp modelId="{225DEDB6-EAEE-43D5-B573-27714AEB8DA8}">
      <dsp:nvSpPr>
        <dsp:cNvPr id="0" name=""/>
        <dsp:cNvSpPr/>
      </dsp:nvSpPr>
      <dsp:spPr>
        <a:xfrm>
          <a:off x="4309634" y="670211"/>
          <a:ext cx="1887187" cy="1887187"/>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A8936-38D2-4F48-B2D3-B3BD8246588F}">
      <dsp:nvSpPr>
        <dsp:cNvPr id="0" name=""/>
        <dsp:cNvSpPr/>
      </dsp:nvSpPr>
      <dsp:spPr>
        <a:xfrm>
          <a:off x="4711821" y="1072399"/>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43AAD2-5E9A-441B-80B7-3DD33D999B63}">
      <dsp:nvSpPr>
        <dsp:cNvPr id="0" name=""/>
        <dsp:cNvSpPr/>
      </dsp:nvSpPr>
      <dsp:spPr>
        <a:xfrm>
          <a:off x="3706353" y="3145212"/>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US" sz="1900" kern="1200"/>
            <a:t>The solidarity exhibited by the people of that society. </a:t>
          </a:r>
        </a:p>
      </dsp:txBody>
      <dsp:txXfrm>
        <a:off x="3706353" y="3145212"/>
        <a:ext cx="3093750" cy="720000"/>
      </dsp:txXfrm>
    </dsp:sp>
    <dsp:sp modelId="{4078F07F-5177-486B-915B-D74EFBFF0693}">
      <dsp:nvSpPr>
        <dsp:cNvPr id="0" name=""/>
        <dsp:cNvSpPr/>
      </dsp:nvSpPr>
      <dsp:spPr>
        <a:xfrm>
          <a:off x="7944790" y="670211"/>
          <a:ext cx="1887187" cy="1887187"/>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494B0C-E481-4801-8226-899E268BA150}">
      <dsp:nvSpPr>
        <dsp:cNvPr id="0" name=""/>
        <dsp:cNvSpPr/>
      </dsp:nvSpPr>
      <dsp:spPr>
        <a:xfrm>
          <a:off x="8346978" y="1072399"/>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913D00-AC0A-456D-A981-7AAB150BDF9A}">
      <dsp:nvSpPr>
        <dsp:cNvPr id="0" name=""/>
        <dsp:cNvSpPr/>
      </dsp:nvSpPr>
      <dsp:spPr>
        <a:xfrm>
          <a:off x="7341509" y="3145212"/>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US" sz="1900" kern="1200"/>
            <a:t>A sense of community and togetherness </a:t>
          </a:r>
        </a:p>
      </dsp:txBody>
      <dsp:txXfrm>
        <a:off x="7341509" y="3145212"/>
        <a:ext cx="309375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6E88C-5730-42D7-8C9C-7CE55D288C3E}">
      <dsp:nvSpPr>
        <dsp:cNvPr id="0" name=""/>
        <dsp:cNvSpPr/>
      </dsp:nvSpPr>
      <dsp:spPr>
        <a:xfrm>
          <a:off x="0" y="53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F28D8F-02B1-47B7-899F-8D9DCCFFF820}">
      <dsp:nvSpPr>
        <dsp:cNvPr id="0" name=""/>
        <dsp:cNvSpPr/>
      </dsp:nvSpPr>
      <dsp:spPr>
        <a:xfrm>
          <a:off x="0" y="531"/>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Society challenges social cohesion by:</a:t>
          </a:r>
          <a:endParaRPr lang="en-US" sz="2800" kern="1200"/>
        </a:p>
      </dsp:txBody>
      <dsp:txXfrm>
        <a:off x="0" y="531"/>
        <a:ext cx="10515600" cy="621467"/>
      </dsp:txXfrm>
    </dsp:sp>
    <dsp:sp modelId="{3045DBD5-877B-41AF-A7AB-61F596B1DCBF}">
      <dsp:nvSpPr>
        <dsp:cNvPr id="0" name=""/>
        <dsp:cNvSpPr/>
      </dsp:nvSpPr>
      <dsp:spPr>
        <a:xfrm>
          <a:off x="0" y="62199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C42DD7-410D-4338-B777-4DB830683A06}">
      <dsp:nvSpPr>
        <dsp:cNvPr id="0" name=""/>
        <dsp:cNvSpPr/>
      </dsp:nvSpPr>
      <dsp:spPr>
        <a:xfrm>
          <a:off x="0" y="621999"/>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Growing in diversity</a:t>
          </a:r>
        </a:p>
      </dsp:txBody>
      <dsp:txXfrm>
        <a:off x="0" y="621999"/>
        <a:ext cx="10515600" cy="621467"/>
      </dsp:txXfrm>
    </dsp:sp>
    <dsp:sp modelId="{3CF39BE9-2E74-48C8-A3AA-78D6515ED048}">
      <dsp:nvSpPr>
        <dsp:cNvPr id="0" name=""/>
        <dsp:cNvSpPr/>
      </dsp:nvSpPr>
      <dsp:spPr>
        <a:xfrm>
          <a:off x="0" y="124346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CE2805-C5B2-49E1-9D4D-8C7BA84D00CC}">
      <dsp:nvSpPr>
        <dsp:cNvPr id="0" name=""/>
        <dsp:cNvSpPr/>
      </dsp:nvSpPr>
      <dsp:spPr>
        <a:xfrm>
          <a:off x="0" y="1243467"/>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A widening gap between rich and poor</a:t>
          </a:r>
        </a:p>
      </dsp:txBody>
      <dsp:txXfrm>
        <a:off x="0" y="1243467"/>
        <a:ext cx="10515600" cy="621467"/>
      </dsp:txXfrm>
    </dsp:sp>
    <dsp:sp modelId="{FCD1609A-59C2-40F3-8C45-FD1525CC403C}">
      <dsp:nvSpPr>
        <dsp:cNvPr id="0" name=""/>
        <dsp:cNvSpPr/>
      </dsp:nvSpPr>
      <dsp:spPr>
        <a:xfrm>
          <a:off x="0" y="186493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3FBAB5-4AE3-4263-BF47-F9B6404701EE}">
      <dsp:nvSpPr>
        <dsp:cNvPr id="0" name=""/>
        <dsp:cNvSpPr/>
      </dsp:nvSpPr>
      <dsp:spPr>
        <a:xfrm>
          <a:off x="0" y="1864935"/>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Technological changes</a:t>
          </a:r>
        </a:p>
      </dsp:txBody>
      <dsp:txXfrm>
        <a:off x="0" y="1864935"/>
        <a:ext cx="10515600" cy="621467"/>
      </dsp:txXfrm>
    </dsp:sp>
    <dsp:sp modelId="{C2A777B0-D6B5-4AA7-B658-86B260CF69BD}">
      <dsp:nvSpPr>
        <dsp:cNvPr id="0" name=""/>
        <dsp:cNvSpPr/>
      </dsp:nvSpPr>
      <dsp:spPr>
        <a:xfrm>
          <a:off x="0" y="248640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5BD851-87E8-4203-9226-C9F74753CF41}">
      <dsp:nvSpPr>
        <dsp:cNvPr id="0" name=""/>
        <dsp:cNvSpPr/>
      </dsp:nvSpPr>
      <dsp:spPr>
        <a:xfrm>
          <a:off x="0" y="2486402"/>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Welfare state cuts</a:t>
          </a:r>
        </a:p>
      </dsp:txBody>
      <dsp:txXfrm>
        <a:off x="0" y="2486402"/>
        <a:ext cx="10515600" cy="621467"/>
      </dsp:txXfrm>
    </dsp:sp>
    <dsp:sp modelId="{A323358A-BD5A-41BF-90D3-0F8D6A6A911F}">
      <dsp:nvSpPr>
        <dsp:cNvPr id="0" name=""/>
        <dsp:cNvSpPr/>
      </dsp:nvSpPr>
      <dsp:spPr>
        <a:xfrm>
          <a:off x="0" y="310787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EA4F0E-06C8-44D3-89BC-2FBA5FC07999}">
      <dsp:nvSpPr>
        <dsp:cNvPr id="0" name=""/>
        <dsp:cNvSpPr/>
      </dsp:nvSpPr>
      <dsp:spPr>
        <a:xfrm>
          <a:off x="0" y="3107870"/>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I</a:t>
          </a:r>
          <a:r>
            <a:rPr lang="en-GB" sz="2800" kern="1200"/>
            <a:t>nter-generational divide </a:t>
          </a:r>
          <a:endParaRPr lang="en-US" sz="2800" kern="1200"/>
        </a:p>
      </dsp:txBody>
      <dsp:txXfrm>
        <a:off x="0" y="3107870"/>
        <a:ext cx="10515600" cy="621467"/>
      </dsp:txXfrm>
    </dsp:sp>
    <dsp:sp modelId="{79451A78-977C-4731-A13D-BCD596EF6C9B}">
      <dsp:nvSpPr>
        <dsp:cNvPr id="0" name=""/>
        <dsp:cNvSpPr/>
      </dsp:nvSpPr>
      <dsp:spPr>
        <a:xfrm>
          <a:off x="0" y="372933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D0E84C-79E9-4161-AC33-DC04047069CE}">
      <dsp:nvSpPr>
        <dsp:cNvPr id="0" name=""/>
        <dsp:cNvSpPr/>
      </dsp:nvSpPr>
      <dsp:spPr>
        <a:xfrm>
          <a:off x="0" y="3729338"/>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Political polarisation </a:t>
          </a:r>
          <a:endParaRPr lang="en-US" sz="2800" kern="1200"/>
        </a:p>
      </dsp:txBody>
      <dsp:txXfrm>
        <a:off x="0" y="3729338"/>
        <a:ext cx="10515600" cy="62146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25541C-7B1A-4447-9DBD-2CB405CAC470}">
      <dsp:nvSpPr>
        <dsp:cNvPr id="0" name=""/>
        <dsp:cNvSpPr/>
      </dsp:nvSpPr>
      <dsp:spPr>
        <a:xfrm>
          <a:off x="0" y="53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4F39A5-38C9-4875-A35C-0819C9894778}">
      <dsp:nvSpPr>
        <dsp:cNvPr id="0" name=""/>
        <dsp:cNvSpPr/>
      </dsp:nvSpPr>
      <dsp:spPr>
        <a:xfrm>
          <a:off x="0" y="531"/>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Consent to laws and society decreases. </a:t>
          </a:r>
        </a:p>
      </dsp:txBody>
      <dsp:txXfrm>
        <a:off x="0" y="531"/>
        <a:ext cx="10515600" cy="621467"/>
      </dsp:txXfrm>
    </dsp:sp>
    <dsp:sp modelId="{31FDFD56-E967-41B3-9F3E-2E935FBF4FAC}">
      <dsp:nvSpPr>
        <dsp:cNvPr id="0" name=""/>
        <dsp:cNvSpPr/>
      </dsp:nvSpPr>
      <dsp:spPr>
        <a:xfrm>
          <a:off x="0" y="62199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0B3B54-4EC6-4C71-94A1-7B1DA5B64CD9}">
      <dsp:nvSpPr>
        <dsp:cNvPr id="0" name=""/>
        <dsp:cNvSpPr/>
      </dsp:nvSpPr>
      <dsp:spPr>
        <a:xfrm>
          <a:off x="0" y="621999"/>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Communities break down</a:t>
          </a:r>
        </a:p>
      </dsp:txBody>
      <dsp:txXfrm>
        <a:off x="0" y="621999"/>
        <a:ext cx="10515600" cy="621467"/>
      </dsp:txXfrm>
    </dsp:sp>
    <dsp:sp modelId="{B0A4755F-D04F-4EC2-9D24-0031D92161C8}">
      <dsp:nvSpPr>
        <dsp:cNvPr id="0" name=""/>
        <dsp:cNvSpPr/>
      </dsp:nvSpPr>
      <dsp:spPr>
        <a:xfrm>
          <a:off x="0" y="124346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E3DC6C-3D00-4526-8D8B-A3677D24DDE0}">
      <dsp:nvSpPr>
        <dsp:cNvPr id="0" name=""/>
        <dsp:cNvSpPr/>
      </dsp:nvSpPr>
      <dsp:spPr>
        <a:xfrm>
          <a:off x="0" y="1243467"/>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Relationship with law and order</a:t>
          </a:r>
        </a:p>
      </dsp:txBody>
      <dsp:txXfrm>
        <a:off x="0" y="1243467"/>
        <a:ext cx="10515600" cy="621467"/>
      </dsp:txXfrm>
    </dsp:sp>
    <dsp:sp modelId="{B62A2EB8-D839-4C95-86BC-E0EC1FC47C13}">
      <dsp:nvSpPr>
        <dsp:cNvPr id="0" name=""/>
        <dsp:cNvSpPr/>
      </dsp:nvSpPr>
      <dsp:spPr>
        <a:xfrm>
          <a:off x="0" y="186493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37C242-2511-497B-AB69-11366698E8BC}">
      <dsp:nvSpPr>
        <dsp:cNvPr id="0" name=""/>
        <dsp:cNvSpPr/>
      </dsp:nvSpPr>
      <dsp:spPr>
        <a:xfrm>
          <a:off x="0" y="1864935"/>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Fear in society- Covid 19 </a:t>
          </a:r>
        </a:p>
      </dsp:txBody>
      <dsp:txXfrm>
        <a:off x="0" y="1864935"/>
        <a:ext cx="10515600" cy="621467"/>
      </dsp:txXfrm>
    </dsp:sp>
    <dsp:sp modelId="{F1C55C29-49E2-4DD0-A094-E67E2DAD56E1}">
      <dsp:nvSpPr>
        <dsp:cNvPr id="0" name=""/>
        <dsp:cNvSpPr/>
      </dsp:nvSpPr>
      <dsp:spPr>
        <a:xfrm>
          <a:off x="0" y="248640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091401-FE3F-4F77-BE23-F076B685F514}">
      <dsp:nvSpPr>
        <dsp:cNvPr id="0" name=""/>
        <dsp:cNvSpPr/>
      </dsp:nvSpPr>
      <dsp:spPr>
        <a:xfrm>
          <a:off x="0" y="2486402"/>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Society putting on to organisations</a:t>
          </a:r>
          <a:endParaRPr lang="en-US" sz="2800" kern="1200"/>
        </a:p>
      </dsp:txBody>
      <dsp:txXfrm>
        <a:off x="0" y="2486402"/>
        <a:ext cx="10515600" cy="621467"/>
      </dsp:txXfrm>
    </dsp:sp>
    <dsp:sp modelId="{645C8FF8-8AD7-4E24-B077-32807251D15B}">
      <dsp:nvSpPr>
        <dsp:cNvPr id="0" name=""/>
        <dsp:cNvSpPr/>
      </dsp:nvSpPr>
      <dsp:spPr>
        <a:xfrm>
          <a:off x="0" y="310787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8F1086-618A-4401-8C82-14BF94C3C7D1}">
      <dsp:nvSpPr>
        <dsp:cNvPr id="0" name=""/>
        <dsp:cNvSpPr/>
      </dsp:nvSpPr>
      <dsp:spPr>
        <a:xfrm>
          <a:off x="0" y="3107870"/>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Distrust within society </a:t>
          </a:r>
          <a:endParaRPr lang="en-US" sz="2800" kern="1200"/>
        </a:p>
      </dsp:txBody>
      <dsp:txXfrm>
        <a:off x="0" y="3107870"/>
        <a:ext cx="10515600" cy="621467"/>
      </dsp:txXfrm>
    </dsp:sp>
    <dsp:sp modelId="{B3A4B7B5-1584-4118-8663-ACEA7D162035}">
      <dsp:nvSpPr>
        <dsp:cNvPr id="0" name=""/>
        <dsp:cNvSpPr/>
      </dsp:nvSpPr>
      <dsp:spPr>
        <a:xfrm>
          <a:off x="0" y="372933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09D95D-0369-4132-BD78-604E37055CED}">
      <dsp:nvSpPr>
        <dsp:cNvPr id="0" name=""/>
        <dsp:cNvSpPr/>
      </dsp:nvSpPr>
      <dsp:spPr>
        <a:xfrm>
          <a:off x="0" y="3729338"/>
          <a:ext cx="105156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Lack of equality </a:t>
          </a:r>
          <a:endParaRPr lang="en-US" sz="2800" kern="1200"/>
        </a:p>
      </dsp:txBody>
      <dsp:txXfrm>
        <a:off x="0" y="3729338"/>
        <a:ext cx="10515600" cy="62146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0CD8D-98BC-420A-8B09-C922AC6D8650}">
      <dsp:nvSpPr>
        <dsp:cNvPr id="0" name=""/>
        <dsp:cNvSpPr/>
      </dsp:nvSpPr>
      <dsp:spPr>
        <a:xfrm>
          <a:off x="0" y="465646"/>
          <a:ext cx="6002110" cy="8634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Police contact with the public</a:t>
          </a:r>
          <a:endParaRPr lang="en-US" sz="3600" kern="1200"/>
        </a:p>
      </dsp:txBody>
      <dsp:txXfrm>
        <a:off x="42151" y="507797"/>
        <a:ext cx="5917808" cy="779158"/>
      </dsp:txXfrm>
    </dsp:sp>
    <dsp:sp modelId="{3D77A472-0AD6-497F-B734-079D75EC4F78}">
      <dsp:nvSpPr>
        <dsp:cNvPr id="0" name=""/>
        <dsp:cNvSpPr/>
      </dsp:nvSpPr>
      <dsp:spPr>
        <a:xfrm>
          <a:off x="0" y="1432786"/>
          <a:ext cx="6002110" cy="86346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Community policing</a:t>
          </a:r>
          <a:endParaRPr lang="en-US" sz="3600" kern="1200"/>
        </a:p>
      </dsp:txBody>
      <dsp:txXfrm>
        <a:off x="42151" y="1474937"/>
        <a:ext cx="5917808" cy="779158"/>
      </dsp:txXfrm>
    </dsp:sp>
    <dsp:sp modelId="{FA29B050-62BF-4848-8182-B372CA32A772}">
      <dsp:nvSpPr>
        <dsp:cNvPr id="0" name=""/>
        <dsp:cNvSpPr/>
      </dsp:nvSpPr>
      <dsp:spPr>
        <a:xfrm>
          <a:off x="0" y="2399927"/>
          <a:ext cx="6002110" cy="86346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Importance of trust </a:t>
          </a:r>
          <a:endParaRPr lang="en-US" sz="3600" kern="1200"/>
        </a:p>
      </dsp:txBody>
      <dsp:txXfrm>
        <a:off x="42151" y="2442078"/>
        <a:ext cx="5917808" cy="77915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4C4FE8-450C-4322-8057-DF04D3ED1E10}" type="datetimeFigureOut">
              <a:rPr lang="en-GB" smtClean="0"/>
              <a:t>22/09/2023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80C564-1A45-430E-85E9-67065F619922}" type="slidenum">
              <a:rPr lang="en-GB" smtClean="0"/>
              <a:t>‹#›</a:t>
            </a:fld>
            <a:endParaRPr lang="en-GB"/>
          </a:p>
        </p:txBody>
      </p:sp>
    </p:spTree>
    <p:extLst>
      <p:ext uri="{BB962C8B-B14F-4D97-AF65-F5344CB8AC3E}">
        <p14:creationId xmlns:p14="http://schemas.microsoft.com/office/powerpoint/2010/main" val="3499630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police.uk"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Governance in this country is served</a:t>
            </a:r>
            <a:r>
              <a:rPr lang="en-GB" baseline="0" dirty="0"/>
              <a:t> by powers: </a:t>
            </a:r>
            <a:endParaRPr lang="en-US"/>
          </a:p>
          <a:p>
            <a:r>
              <a:rPr lang="en-GB" baseline="0" dirty="0"/>
              <a:t>1. </a:t>
            </a:r>
            <a:r>
              <a:rPr lang="en-GB" sz="1200" kern="1200" baseline="0" dirty="0">
                <a:solidFill>
                  <a:schemeClr val="tx1"/>
                </a:solidFill>
                <a:latin typeface="+mn-lt"/>
                <a:ea typeface="+mn-ea"/>
                <a:cs typeface="+mn-cs"/>
              </a:rPr>
              <a:t>The executive which formulates and implements policy.</a:t>
            </a:r>
            <a:r>
              <a:rPr lang="en-GB" dirty="0"/>
              <a:t> </a:t>
            </a:r>
            <a:endParaRPr lang="en-GB" dirty="0">
              <a:cs typeface="Calibri"/>
            </a:endParaRPr>
          </a:p>
          <a:p>
            <a:r>
              <a:rPr lang="en-GB" sz="1200" kern="1200" baseline="0" dirty="0">
                <a:solidFill>
                  <a:schemeClr val="tx1"/>
                </a:solidFill>
                <a:latin typeface="+mn-lt"/>
                <a:ea typeface="+mn-ea"/>
                <a:cs typeface="+mn-cs"/>
              </a:rPr>
              <a:t>2. The legislature, Parliament, which comprises the Crown, the House of Commons and the House of Lords. </a:t>
            </a:r>
            <a:endParaRPr lang="en-GB" dirty="0"/>
          </a:p>
          <a:p>
            <a:r>
              <a:rPr lang="en-GB" sz="1200" kern="1200" baseline="0" dirty="0">
                <a:solidFill>
                  <a:schemeClr val="tx1"/>
                </a:solidFill>
                <a:latin typeface="+mn-lt"/>
                <a:ea typeface="+mn-ea"/>
                <a:cs typeface="+mn-cs"/>
              </a:rPr>
              <a:t>3. The judiciary which comprises the judges in the courts of law. Importantly the police are NOT a part of the judiciary itself</a:t>
            </a:r>
            <a:r>
              <a:rPr lang="en-GB" dirty="0"/>
              <a:t> but do form part of the CJS</a:t>
            </a:r>
          </a:p>
          <a:p>
            <a:endParaRPr lang="en-GB" sz="1200" kern="1200" baseline="0" dirty="0">
              <a:solidFill>
                <a:schemeClr val="tx1"/>
              </a:solidFill>
              <a:latin typeface="+mn-lt"/>
              <a:ea typeface="+mn-ea"/>
              <a:cs typeface="+mn-cs"/>
            </a:endParaRPr>
          </a:p>
          <a:p>
            <a:r>
              <a:rPr lang="en-GB" sz="1200" kern="1200" baseline="0" dirty="0">
                <a:solidFill>
                  <a:schemeClr val="tx1"/>
                </a:solidFill>
                <a:latin typeface="+mn-lt"/>
                <a:ea typeface="+mn-ea"/>
                <a:cs typeface="+mn-cs"/>
              </a:rPr>
              <a:t> “Separation of powers” refers to the idea that the major institutions of state should be functionally independent and that no individual should have powers that span these offices. The principal institutions are usually taken to be the executive, the legislature and the judiciary. </a:t>
            </a:r>
          </a:p>
          <a:p>
            <a:endParaRPr lang="en-GB" dirty="0"/>
          </a:p>
        </p:txBody>
      </p:sp>
      <p:sp>
        <p:nvSpPr>
          <p:cNvPr id="4" name="Slide Number Placeholder 3"/>
          <p:cNvSpPr>
            <a:spLocks noGrp="1"/>
          </p:cNvSpPr>
          <p:nvPr>
            <p:ph type="sldNum" sz="quarter" idx="5"/>
          </p:nvPr>
        </p:nvSpPr>
        <p:spPr/>
        <p:txBody>
          <a:bodyPr/>
          <a:lstStyle/>
          <a:p>
            <a:fld id="{A482E00B-4CF3-47BD-AB0A-E44219D7AD05}" type="slidenum">
              <a:rPr lang="en-GB" smtClean="0"/>
              <a:t>4</a:t>
            </a:fld>
            <a:endParaRPr lang="en-GB"/>
          </a:p>
        </p:txBody>
      </p:sp>
    </p:spTree>
    <p:extLst>
      <p:ext uri="{BB962C8B-B14F-4D97-AF65-F5344CB8AC3E}">
        <p14:creationId xmlns:p14="http://schemas.microsoft.com/office/powerpoint/2010/main" val="4122380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READ SLIDE</a:t>
            </a:r>
          </a:p>
          <a:p>
            <a:r>
              <a:rPr lang="en-US" dirty="0">
                <a:cs typeface="Calibri"/>
              </a:rPr>
              <a:t>So lets now look at how the police achieve this</a:t>
            </a:r>
          </a:p>
        </p:txBody>
      </p:sp>
      <p:sp>
        <p:nvSpPr>
          <p:cNvPr id="4" name="Slide Number Placeholder 3"/>
          <p:cNvSpPr>
            <a:spLocks noGrp="1"/>
          </p:cNvSpPr>
          <p:nvPr>
            <p:ph type="sldNum" sz="quarter" idx="5"/>
          </p:nvPr>
        </p:nvSpPr>
        <p:spPr/>
        <p:txBody>
          <a:bodyPr/>
          <a:lstStyle/>
          <a:p>
            <a:fld id="{6D80C564-1A45-430E-85E9-67065F619922}" type="slidenum">
              <a:rPr lang="en-GB" smtClean="0"/>
              <a:t>5</a:t>
            </a:fld>
            <a:endParaRPr lang="en-GB"/>
          </a:p>
        </p:txBody>
      </p:sp>
    </p:spTree>
    <p:extLst>
      <p:ext uri="{BB962C8B-B14F-4D97-AF65-F5344CB8AC3E}">
        <p14:creationId xmlns:p14="http://schemas.microsoft.com/office/powerpoint/2010/main" val="217578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cs typeface="Calibri"/>
            </a:endParaRPr>
          </a:p>
          <a:p>
            <a:r>
              <a:rPr lang="en-GB" sz="1200" b="0" i="0" kern="1200" dirty="0">
                <a:solidFill>
                  <a:schemeClr val="tx1"/>
                </a:solidFill>
                <a:effectLst/>
                <a:latin typeface="+mn-lt"/>
                <a:ea typeface="+mn-ea"/>
                <a:cs typeface="+mn-cs"/>
              </a:rPr>
              <a:t>The NDM is the primary decision model for the police service. However, responding to emergencies is a multi-agency activity and the resolution of an emergency will usually involve collaboration between police, fire and rescue, and ambulance services.</a:t>
            </a:r>
          </a:p>
          <a:p>
            <a:r>
              <a:rPr lang="en-GB" sz="1200" b="0" i="0" kern="1200" dirty="0">
                <a:solidFill>
                  <a:schemeClr val="tx1"/>
                </a:solidFill>
                <a:effectLst/>
                <a:latin typeface="+mn-lt"/>
                <a:ea typeface="+mn-ea"/>
                <a:cs typeface="+mn-cs"/>
              </a:rPr>
              <a:t>The Joint Emergency Services Interoperability Programme (JESIP) has been established to improve the ways in which the three emergency services work together at major and complex incidents.</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Code of Ethics</a:t>
            </a:r>
            <a:r>
              <a:rPr lang="en-GB" sz="1200" b="0" i="0" kern="1200" dirty="0">
                <a:solidFill>
                  <a:schemeClr val="tx1"/>
                </a:solidFill>
                <a:effectLst/>
                <a:latin typeface="+mn-lt"/>
                <a:ea typeface="+mn-ea"/>
                <a:cs typeface="+mn-cs"/>
              </a:rPr>
              <a:t> – Principles and standards of professional behaviour</a:t>
            </a:r>
          </a:p>
          <a:p>
            <a:r>
              <a:rPr lang="en-GB" sz="1200" b="1" i="0" kern="1200" dirty="0">
                <a:solidFill>
                  <a:schemeClr val="tx1"/>
                </a:solidFill>
                <a:effectLst/>
                <a:latin typeface="+mn-lt"/>
                <a:ea typeface="+mn-ea"/>
                <a:cs typeface="+mn-cs"/>
              </a:rPr>
              <a:t>Information</a:t>
            </a:r>
            <a:r>
              <a:rPr lang="en-GB" sz="1200" b="0" i="0" kern="1200" dirty="0">
                <a:solidFill>
                  <a:schemeClr val="tx1"/>
                </a:solidFill>
                <a:effectLst/>
                <a:latin typeface="+mn-lt"/>
                <a:ea typeface="+mn-ea"/>
                <a:cs typeface="+mn-cs"/>
              </a:rPr>
              <a:t> – Gather information and intelligence</a:t>
            </a:r>
          </a:p>
          <a:p>
            <a:r>
              <a:rPr lang="en-GB" sz="1200" b="1" i="0" kern="1200" dirty="0">
                <a:solidFill>
                  <a:schemeClr val="tx1"/>
                </a:solidFill>
                <a:effectLst/>
                <a:latin typeface="+mn-lt"/>
                <a:ea typeface="+mn-ea"/>
                <a:cs typeface="+mn-cs"/>
              </a:rPr>
              <a:t>Assessment</a:t>
            </a:r>
            <a:r>
              <a:rPr lang="en-GB" sz="1200" b="0" i="0" kern="1200" dirty="0">
                <a:solidFill>
                  <a:schemeClr val="tx1"/>
                </a:solidFill>
                <a:effectLst/>
                <a:latin typeface="+mn-lt"/>
                <a:ea typeface="+mn-ea"/>
                <a:cs typeface="+mn-cs"/>
              </a:rPr>
              <a:t> – Assess threat and risk and develop a working strategy</a:t>
            </a:r>
          </a:p>
          <a:p>
            <a:r>
              <a:rPr lang="en-GB" sz="1200" b="1" i="0" kern="1200" dirty="0">
                <a:solidFill>
                  <a:schemeClr val="tx1"/>
                </a:solidFill>
                <a:effectLst/>
                <a:latin typeface="+mn-lt"/>
                <a:ea typeface="+mn-ea"/>
                <a:cs typeface="+mn-cs"/>
              </a:rPr>
              <a:t>Powers and policy</a:t>
            </a:r>
            <a:r>
              <a:rPr lang="en-GB" sz="1200" b="0" i="0" kern="1200" dirty="0">
                <a:solidFill>
                  <a:schemeClr val="tx1"/>
                </a:solidFill>
                <a:effectLst/>
                <a:latin typeface="+mn-lt"/>
                <a:ea typeface="+mn-ea"/>
                <a:cs typeface="+mn-cs"/>
              </a:rPr>
              <a:t> – Consider powers and policy</a:t>
            </a:r>
          </a:p>
          <a:p>
            <a:r>
              <a:rPr lang="en-GB" sz="1200" b="1" i="0" kern="1200" dirty="0">
                <a:solidFill>
                  <a:schemeClr val="tx1"/>
                </a:solidFill>
                <a:effectLst/>
                <a:latin typeface="+mn-lt"/>
                <a:ea typeface="+mn-ea"/>
                <a:cs typeface="+mn-cs"/>
              </a:rPr>
              <a:t>Options</a:t>
            </a:r>
            <a:r>
              <a:rPr lang="en-GB" sz="1200" b="0" i="0" kern="1200" dirty="0">
                <a:solidFill>
                  <a:schemeClr val="tx1"/>
                </a:solidFill>
                <a:effectLst/>
                <a:latin typeface="+mn-lt"/>
                <a:ea typeface="+mn-ea"/>
                <a:cs typeface="+mn-cs"/>
              </a:rPr>
              <a:t> – Identify options and contingencies</a:t>
            </a:r>
          </a:p>
          <a:p>
            <a:r>
              <a:rPr lang="en-GB" sz="1200" b="1" i="0" kern="1200" dirty="0">
                <a:solidFill>
                  <a:schemeClr val="tx1"/>
                </a:solidFill>
                <a:effectLst/>
                <a:latin typeface="+mn-lt"/>
                <a:ea typeface="+mn-ea"/>
                <a:cs typeface="+mn-cs"/>
              </a:rPr>
              <a:t>Action and review</a:t>
            </a:r>
            <a:r>
              <a:rPr lang="en-GB" sz="1200" b="0" i="0" kern="1200" dirty="0">
                <a:solidFill>
                  <a:schemeClr val="tx1"/>
                </a:solidFill>
                <a:effectLst/>
                <a:latin typeface="+mn-lt"/>
                <a:ea typeface="+mn-ea"/>
                <a:cs typeface="+mn-cs"/>
              </a:rPr>
              <a:t> – Take action and review what happened</a:t>
            </a:r>
          </a:p>
          <a:p>
            <a:r>
              <a:rPr lang="en-GB" dirty="0"/>
              <a:t>Code of ethics  </a:t>
            </a:r>
            <a:endParaRPr lang="en-GB" dirty="0">
              <a:cs typeface="Calibri" panose="020F0502020204030204"/>
            </a:endParaRPr>
          </a:p>
          <a:p>
            <a:r>
              <a:rPr lang="en-GB" dirty="0"/>
              <a:t> </a:t>
            </a:r>
            <a:endParaRPr lang="en-GB" dirty="0">
              <a:cs typeface="Calibri" panose="020F0502020204030204"/>
            </a:endParaRPr>
          </a:p>
          <a:p>
            <a:r>
              <a:rPr lang="en-GB" dirty="0"/>
              <a:t>The public expect the police to do the right thing in the right way; basing decisions and actions on a set of policing principles will help to achieve this.</a:t>
            </a:r>
            <a:endParaRPr lang="en-GB" dirty="0">
              <a:cs typeface="Calibri" panose="020F0502020204030204"/>
            </a:endParaRPr>
          </a:p>
          <a:p>
            <a:pPr marL="285750" indent="-285750">
              <a:buFont typeface="Arial"/>
              <a:buChar char="•"/>
            </a:pPr>
            <a:r>
              <a:rPr lang="en-GB" dirty="0"/>
              <a:t>﻿﻿﻿Accountability: you are answerable for your decisions, actions and omissions.</a:t>
            </a:r>
            <a:endParaRPr lang="en-GB" dirty="0">
              <a:cs typeface="Calibri" panose="020F0502020204030204"/>
            </a:endParaRPr>
          </a:p>
          <a:p>
            <a:pPr marL="285750" indent="-285750">
              <a:buFont typeface="Arial"/>
              <a:buChar char="•"/>
            </a:pPr>
            <a:r>
              <a:rPr lang="en-GB" dirty="0"/>
              <a:t>﻿﻿﻿Fairness: you treat people fairly.</a:t>
            </a:r>
            <a:endParaRPr lang="en-GB" dirty="0">
              <a:cs typeface="Calibri" panose="020F0502020204030204"/>
            </a:endParaRPr>
          </a:p>
          <a:p>
            <a:pPr marL="285750" indent="-285750">
              <a:buFont typeface="Arial"/>
              <a:buChar char="•"/>
            </a:pPr>
            <a:r>
              <a:rPr lang="en-GB" dirty="0"/>
              <a:t>﻿﻿﻿Honesty: you are truthful and trustworthy</a:t>
            </a:r>
            <a:endParaRPr lang="en-GB" dirty="0">
              <a:cs typeface="Calibri" panose="020F0502020204030204"/>
            </a:endParaRPr>
          </a:p>
          <a:p>
            <a:pPr marL="285750" indent="-285750">
              <a:buFont typeface="Arial"/>
              <a:buChar char="•"/>
            </a:pPr>
            <a:r>
              <a:rPr lang="en-GB" dirty="0"/>
              <a:t>﻿﻿﻿Integrity: you always do the right thing</a:t>
            </a:r>
            <a:endParaRPr lang="en-GB" dirty="0">
              <a:cs typeface="Calibri" panose="020F0502020204030204"/>
            </a:endParaRPr>
          </a:p>
          <a:p>
            <a:pPr marL="285750" indent="-285750">
              <a:buFont typeface="Arial"/>
              <a:buChar char="•"/>
            </a:pPr>
            <a:r>
              <a:rPr lang="en-GB" dirty="0"/>
              <a:t>﻿﻿﻿Leadership: you lead by good example.</a:t>
            </a:r>
            <a:endParaRPr lang="en-GB" dirty="0">
              <a:cs typeface="Calibri" panose="020F0502020204030204"/>
            </a:endParaRPr>
          </a:p>
          <a:p>
            <a:pPr marL="285750" indent="-285750">
              <a:buFont typeface="Arial"/>
              <a:buChar char="•"/>
            </a:pPr>
            <a:r>
              <a:rPr lang="en-GB" dirty="0"/>
              <a:t>﻿﻿﻿Objectivity: you make choices on evidence and your best professional judgement.</a:t>
            </a:r>
            <a:endParaRPr lang="en-GB" dirty="0">
              <a:cs typeface="Calibri"/>
            </a:endParaRPr>
          </a:p>
          <a:p>
            <a:pPr marL="285750" indent="-285750">
              <a:buFont typeface="Arial"/>
              <a:buChar char="•"/>
            </a:pPr>
            <a:r>
              <a:rPr lang="en-GB" dirty="0"/>
              <a:t>﻿﻿﻿Openness: you are open and transparent in your actions and decisions.</a:t>
            </a:r>
            <a:endParaRPr lang="en-GB" dirty="0">
              <a:cs typeface="Calibri" panose="020F0502020204030204"/>
            </a:endParaRPr>
          </a:p>
          <a:p>
            <a:pPr marL="285750" indent="-285750">
              <a:buFont typeface="Arial"/>
              <a:buChar char="•"/>
            </a:pPr>
            <a:r>
              <a:rPr lang="en-GB" dirty="0"/>
              <a:t>﻿﻿﻿Respect: you treat everyone with respect.</a:t>
            </a:r>
            <a:endParaRPr lang="en-GB" dirty="0">
              <a:cs typeface="Calibri" panose="020F0502020204030204"/>
            </a:endParaRPr>
          </a:p>
          <a:p>
            <a:pPr marL="285750" indent="-285750">
              <a:buFont typeface="Arial"/>
              <a:buChar char="•"/>
            </a:pPr>
            <a:r>
              <a:rPr lang="en-GB" dirty="0"/>
              <a:t>﻿﻿﻿Selflessness: you act in the public interest.</a:t>
            </a:r>
            <a:endParaRPr lang="en-GB" dirty="0">
              <a:cs typeface="Calibri" panose="020F0502020204030204"/>
            </a:endParaRPr>
          </a:p>
          <a:p>
            <a:r>
              <a:rPr lang="en-GB" dirty="0"/>
              <a:t>Standards of professional behaviour: These standards reflect the expectations that the public and the force have of the behaviour of those working in</a:t>
            </a:r>
            <a:endParaRPr lang="en-GB" dirty="0">
              <a:cs typeface="Calibri" panose="020F0502020204030204"/>
            </a:endParaRPr>
          </a:p>
          <a:p>
            <a:endParaRPr lang="en-GB" dirty="0"/>
          </a:p>
          <a:p>
            <a:r>
              <a:rPr lang="en-GB" dirty="0"/>
              <a:t> </a:t>
            </a:r>
            <a:endParaRPr lang="en-GB" dirty="0">
              <a:cs typeface="Calibri" panose="020F0502020204030204"/>
            </a:endParaRPr>
          </a:p>
          <a:p>
            <a:endParaRPr lang="en-GB" dirty="0">
              <a:cs typeface="Calibri" panose="020F0502020204030204"/>
            </a:endParaRPr>
          </a:p>
          <a:p>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A482E00B-4CF3-47BD-AB0A-E44219D7AD05}" type="slidenum">
              <a:rPr lang="en-GB" smtClean="0"/>
              <a:t>6</a:t>
            </a:fld>
            <a:endParaRPr lang="en-GB"/>
          </a:p>
        </p:txBody>
      </p:sp>
    </p:spTree>
    <p:extLst>
      <p:ext uri="{BB962C8B-B14F-4D97-AF65-F5344CB8AC3E}">
        <p14:creationId xmlns:p14="http://schemas.microsoft.com/office/powerpoint/2010/main" val="2909220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 regulates our polices forces and ensures they are being transparent, accountable and doing their job properly?</a:t>
            </a:r>
            <a:endParaRPr lang="en-US" dirty="0">
              <a:cs typeface="Calibri"/>
            </a:endParaRPr>
          </a:p>
          <a:p>
            <a:r>
              <a:rPr lang="en-US" dirty="0"/>
              <a:t>• </a:t>
            </a:r>
            <a:r>
              <a:rPr lang="en-US" b="1" dirty="0"/>
              <a:t>Her majesty's Inspectorate of Constabulary (HMICFRS)</a:t>
            </a:r>
            <a:endParaRPr lang="en-US" b="1" dirty="0">
              <a:cs typeface="Calibri"/>
            </a:endParaRPr>
          </a:p>
          <a:p>
            <a:r>
              <a:rPr lang="en-US" dirty="0"/>
              <a:t>For over 160 years, Her Majesty's Inspectorate of Constabulary has independently assessed and reported on the efficiency and effectiveness of police forces and policing, in the public interest.</a:t>
            </a:r>
            <a:endParaRPr lang="en-US" dirty="0">
              <a:cs typeface="Calibri"/>
            </a:endParaRPr>
          </a:p>
          <a:p>
            <a:r>
              <a:rPr lang="en-US" dirty="0"/>
              <a:t>They provide authoritative information to allow the public to compare the performance of their police force against others.</a:t>
            </a:r>
            <a:endParaRPr lang="en-US" dirty="0">
              <a:cs typeface="Calibri"/>
            </a:endParaRPr>
          </a:p>
          <a:p>
            <a:r>
              <a:rPr lang="en-US" dirty="0"/>
              <a:t>Their evidence is used to drive improvements in the services they provide to the public.</a:t>
            </a:r>
            <a:endParaRPr lang="en-US" dirty="0">
              <a:cs typeface="Calibri"/>
            </a:endParaRPr>
          </a:p>
          <a:p>
            <a:r>
              <a:rPr lang="en-US" dirty="0"/>
              <a:t>They are appointed by the Crown and act independently to the government and the</a:t>
            </a:r>
            <a:endParaRPr lang="en-US" dirty="0">
              <a:cs typeface="Calibri"/>
            </a:endParaRPr>
          </a:p>
          <a:p>
            <a:r>
              <a:rPr lang="en-US" dirty="0"/>
              <a:t>police</a:t>
            </a:r>
            <a:endParaRPr lang="en-US" dirty="0">
              <a:cs typeface="Calibri"/>
            </a:endParaRPr>
          </a:p>
          <a:p>
            <a:r>
              <a:rPr lang="en-US" dirty="0"/>
              <a:t>• </a:t>
            </a:r>
            <a:r>
              <a:rPr lang="en-US" b="1" dirty="0"/>
              <a:t>National Police Chiefs Council (NPCC)</a:t>
            </a:r>
            <a:endParaRPr lang="en-US" b="1" dirty="0">
              <a:cs typeface="Calibri"/>
            </a:endParaRPr>
          </a:p>
          <a:p>
            <a:r>
              <a:rPr lang="en-US" dirty="0"/>
              <a:t>The NPCC brings police forces in the UK together to help policing coordinate operations, reform, improve and provide value for money.</a:t>
            </a:r>
            <a:endParaRPr lang="en-US" dirty="0">
              <a:cs typeface="Calibri"/>
            </a:endParaRPr>
          </a:p>
          <a:p>
            <a:r>
              <a:rPr lang="en-US" b="1" dirty="0"/>
              <a:t>•Mayors Office for Policing &amp; Crime (MOPAC)</a:t>
            </a:r>
            <a:endParaRPr lang="en-US" b="1" dirty="0">
              <a:cs typeface="Calibri"/>
            </a:endParaRPr>
          </a:p>
          <a:p>
            <a:r>
              <a:rPr lang="en-US" dirty="0"/>
              <a:t>The Police Reform and Social Responsibility Act 2011 established a Police and Crime Commissioner for each police force area across England and Wales. In London, the elected Mayor - Sadiq Khan. is the equivalent of the Police and Crime Commissioner and is responsible for the totality of policing in the capital (outside of the City of London) The Mayor of London, as occupant of the Mayor's Office for Policing and Crime (MOPAC) is required by law to produce a plan that explains how the police, community safety partners and other criminal justice agencies will work together to reduce crime. The Police and Crime Plan reflects the Mavor's manifesto and priorities for making London a safer city for all Londoners and the Mayor's Office for Policing and Crime (MOPAC) is the strategic oversight body tasked with devising the Police and Crime Plan and ensuring that it is delivered over four years</a:t>
            </a:r>
            <a:endParaRPr lang="en-US" dirty="0">
              <a:cs typeface="Calibri"/>
            </a:endParaRPr>
          </a:p>
          <a:p>
            <a:r>
              <a:rPr lang="en-US" b="1" dirty="0"/>
              <a:t>Independent Office for Police Conduct (IOPC) (Previously Independent Police</a:t>
            </a:r>
            <a:endParaRPr lang="en-US" b="1" dirty="0">
              <a:cs typeface="Calibri"/>
            </a:endParaRPr>
          </a:p>
          <a:p>
            <a:r>
              <a:rPr lang="en-US" dirty="0"/>
              <a:t>Handle complaints. They use learning from our work to </a:t>
            </a:r>
            <a:r>
              <a:rPr lang="en-US" dirty="0" err="1"/>
              <a:t>infusuca</a:t>
            </a:r>
            <a:r>
              <a:rPr lang="en-US" dirty="0"/>
              <a:t> They are independent, and make decisions entirely independently of </a:t>
            </a:r>
            <a:r>
              <a:rPr lang="en-US" dirty="0" err="1"/>
              <a:t>govemment</a:t>
            </a:r>
            <a:endParaRPr lang="en-US" err="1">
              <a:cs typeface="Calibri"/>
            </a:endParaRPr>
          </a:p>
          <a:p>
            <a:r>
              <a:rPr lang="en-US" dirty="0"/>
              <a:t>• </a:t>
            </a:r>
            <a:r>
              <a:rPr lang="en-US" b="1" dirty="0"/>
              <a:t>College of Policing</a:t>
            </a:r>
            <a:endParaRPr lang="en-US" b="1" dirty="0">
              <a:cs typeface="Calibri"/>
            </a:endParaRPr>
          </a:p>
          <a:p>
            <a:r>
              <a:rPr lang="en-US" dirty="0"/>
              <a:t>The College of Policing was established in 2012 as the professional body for everyone who works for the police service in England and Wales. The purpose of the College is to provide those working in policing with the skills and knowledge necessary to prevent crime, protect the public, and secure public trust.</a:t>
            </a:r>
            <a:endParaRPr lang="en-US" dirty="0">
              <a:cs typeface="Calibri"/>
            </a:endParaRPr>
          </a:p>
          <a:p>
            <a:r>
              <a:rPr lang="en-US" dirty="0"/>
              <a:t>We have three complementary functions: Knowledge, Education &amp; Skills</a:t>
            </a:r>
            <a:endParaRPr lang="en-US" dirty="0">
              <a:cs typeface="Calibri"/>
            </a:endParaRPr>
          </a:p>
          <a:p>
            <a:r>
              <a:rPr lang="en-US" dirty="0"/>
              <a:t>• </a:t>
            </a:r>
            <a:r>
              <a:rPr lang="en-US" b="1" dirty="0"/>
              <a:t>Professional Standards</a:t>
            </a:r>
            <a:endParaRPr lang="en-US" b="1" dirty="0">
              <a:cs typeface="Calibri"/>
            </a:endParaRPr>
          </a:p>
          <a:p>
            <a:r>
              <a:rPr lang="en-US" dirty="0"/>
              <a:t>The principle of policing by consent relies on the trust and confidence that the public has in the police service and the wider law enforcement community. Professional standards departments (PSDs) can play an important role in the maintenance of that trust and confidence. Trust and confidence can be undermined by a failure to vet and manage misconduct and complaints or investigate counter-corruption activities effectively. It is, therefore, essential that such issues are dealt with openly and robustly in accordance with the </a:t>
            </a:r>
            <a:r>
              <a:rPr lang="en-US" dirty="0" err="1"/>
              <a:t>Coule</a:t>
            </a:r>
            <a:r>
              <a:rPr lang="en-US" dirty="0"/>
              <a:t> of Ethics Professional standards consist of the following </a:t>
            </a:r>
            <a:endParaRPr lang="en-US" dirty="0">
              <a:cs typeface="Calibri"/>
            </a:endParaRPr>
          </a:p>
          <a:p>
            <a:endParaRPr lang="en-US" dirty="0">
              <a:cs typeface="Calibri"/>
            </a:endParaRPr>
          </a:p>
          <a:p>
            <a:r>
              <a:rPr lang="en-US" dirty="0" err="1">
                <a:cs typeface="Calibri"/>
              </a:rPr>
              <a:t>Alongisde</a:t>
            </a:r>
            <a:r>
              <a:rPr lang="en-US" dirty="0">
                <a:cs typeface="Calibri"/>
              </a:rPr>
              <a:t> these we also have police and crime </a:t>
            </a:r>
            <a:r>
              <a:rPr lang="en-US" dirty="0" err="1">
                <a:cs typeface="Calibri"/>
              </a:rPr>
              <a:t>commisionners</a:t>
            </a:r>
            <a:r>
              <a:rPr lang="en-US" dirty="0">
                <a:cs typeface="Calibri"/>
              </a:rPr>
              <a:t>....</a:t>
            </a:r>
          </a:p>
          <a:p>
            <a:endParaRPr lang="en-US" dirty="0">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7</a:t>
            </a:fld>
            <a:endParaRPr lang="en-GB"/>
          </a:p>
        </p:txBody>
      </p:sp>
    </p:spTree>
    <p:extLst>
      <p:ext uri="{BB962C8B-B14F-4D97-AF65-F5344CB8AC3E}">
        <p14:creationId xmlns:p14="http://schemas.microsoft.com/office/powerpoint/2010/main" val="2587608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2010 British general election campaign, both the Conservative Party and Liberal Democrats' manifestos outlined plans to replace or reform the existing police authorities, due to concerns about the perceived lack of accountability of police authorities to the communities they serve. They introduced legislation such as the Police Reform and Social Responsibility Act (2011) to make the police more accountable through locally elected representatives.</a:t>
            </a:r>
          </a:p>
          <a:p>
            <a:r>
              <a:rPr lang="en-US" dirty="0"/>
              <a:t>Police and Crime Commissioners are locally elected officials who have the responsibility of making the police accountable to the public and holding chief constables and their forces to account.</a:t>
            </a:r>
            <a:endParaRPr lang="en-US" dirty="0">
              <a:cs typeface="Calibri"/>
            </a:endParaRPr>
          </a:p>
          <a:p>
            <a:r>
              <a:rPr lang="en-US" dirty="0"/>
              <a:t>PCs are expected to work in partnership with a number of agencies at a local and national level and are accountable to the Home Secretary</a:t>
            </a:r>
            <a:endParaRPr lang="en-US" dirty="0">
              <a:cs typeface="Calibri"/>
            </a:endParaRPr>
          </a:p>
          <a:p>
            <a:r>
              <a:rPr lang="en-US" dirty="0"/>
              <a:t>The police can also be held accountable:</a:t>
            </a:r>
            <a:endParaRPr lang="en-US" dirty="0">
              <a:cs typeface="Calibri"/>
            </a:endParaRPr>
          </a:p>
          <a:p>
            <a:pPr marL="285750" indent="-285750">
              <a:buFont typeface="Arial"/>
              <a:buChar char="•"/>
            </a:pPr>
            <a:r>
              <a:rPr lang="en-US" dirty="0"/>
              <a:t>﻿through other elected representatives e.g. local council officers and members of parliaments</a:t>
            </a:r>
            <a:endParaRPr lang="en-US" dirty="0">
              <a:cs typeface="Calibri"/>
            </a:endParaRPr>
          </a:p>
          <a:p>
            <a:pPr marL="285750" indent="-285750">
              <a:buFont typeface="Arial"/>
              <a:buChar char="•"/>
            </a:pPr>
            <a:r>
              <a:rPr lang="en-US" dirty="0"/>
              <a:t>﻿﻿during face-to-face encounters with members of the public when on patrol</a:t>
            </a:r>
            <a:endParaRPr lang="en-US" dirty="0">
              <a:cs typeface="Calibri"/>
            </a:endParaRPr>
          </a:p>
          <a:p>
            <a:pPr marL="285750" indent="-285750">
              <a:buFont typeface="Arial"/>
              <a:buChar char="•"/>
            </a:pPr>
            <a:r>
              <a:rPr lang="en-US" dirty="0"/>
              <a:t>﻿﻿via social media</a:t>
            </a:r>
            <a:endParaRPr lang="en-US" dirty="0">
              <a:cs typeface="Calibri"/>
            </a:endParaRPr>
          </a:p>
          <a:p>
            <a:pPr marL="285750" indent="-285750">
              <a:buFont typeface="Arial"/>
              <a:buChar char="•"/>
            </a:pPr>
            <a:r>
              <a:rPr lang="en-US" dirty="0"/>
              <a:t>﻿﻿online contact with local forces or at </a:t>
            </a:r>
            <a:r>
              <a:rPr lang="en-US" dirty="0">
                <a:hlinkClick r:id="rId3"/>
              </a:rPr>
              <a:t>www.police.uk</a:t>
            </a:r>
            <a:endParaRPr lang="en-US"/>
          </a:p>
          <a:p>
            <a:pPr marL="285750" indent="-285750">
              <a:buFont typeface="Arial"/>
              <a:buChar char="•"/>
            </a:pPr>
            <a:r>
              <a:rPr lang="en-US" dirty="0"/>
              <a:t>﻿﻿at </a:t>
            </a:r>
            <a:r>
              <a:rPr lang="en-US" dirty="0" err="1"/>
              <a:t>neighbourhood</a:t>
            </a:r>
            <a:r>
              <a:rPr lang="en-US" dirty="0"/>
              <a:t> meetings.</a:t>
            </a:r>
            <a:endParaRPr lang="en-US" dirty="0">
              <a:cs typeface="Calibri"/>
            </a:endParaRPr>
          </a:p>
          <a:p>
            <a:r>
              <a:rPr lang="en-US" dirty="0"/>
              <a:t>People require detailed information about what is being done to tackle crime and Anti-social </a:t>
            </a:r>
            <a:r>
              <a:rPr lang="en-US" dirty="0" err="1"/>
              <a:t>behaviour</a:t>
            </a:r>
            <a:r>
              <a:rPr lang="en-US" dirty="0"/>
              <a:t> in their area and how that compares with other areas.</a:t>
            </a:r>
            <a:endParaRPr lang="en-US" dirty="0">
              <a:cs typeface="Calibri"/>
            </a:endParaRPr>
          </a:p>
          <a:p>
            <a:r>
              <a:rPr lang="en-US" dirty="0"/>
              <a:t>In order for the local community to be able to hold the police to account, they need access to data that gives an accurate picture of crime at a local level as possible</a:t>
            </a:r>
            <a:endParaRPr lang="en-US" dirty="0">
              <a:cs typeface="Calibri"/>
            </a:endParaRPr>
          </a:p>
          <a:p>
            <a:r>
              <a:rPr lang="en-US" dirty="0"/>
              <a:t> PLAY VIDEO</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8</a:t>
            </a:fld>
            <a:endParaRPr lang="en-GB"/>
          </a:p>
        </p:txBody>
      </p:sp>
    </p:spTree>
    <p:extLst>
      <p:ext uri="{BB962C8B-B14F-4D97-AF65-F5344CB8AC3E}">
        <p14:creationId xmlns:p14="http://schemas.microsoft.com/office/powerpoint/2010/main" val="1045875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Swp cc</a:t>
            </a:r>
          </a:p>
          <a:p>
            <a:r>
              <a:rPr lang="en-US" dirty="0">
                <a:cs typeface="Calibri"/>
              </a:rPr>
              <a:t>ALUN MICHAEL</a:t>
            </a:r>
            <a:endParaRPr lang="en-US" dirty="0"/>
          </a:p>
          <a:p>
            <a:r>
              <a:rPr lang="en-US" dirty="0"/>
              <a:t> </a:t>
            </a:r>
            <a:endParaRPr lang="en-US" dirty="0">
              <a:cs typeface="Calibri" panose="020F0502020204030204"/>
            </a:endParaRPr>
          </a:p>
          <a:p>
            <a:r>
              <a:rPr lang="en-US" dirty="0"/>
              <a:t>His priorities for policing in South Wales include:</a:t>
            </a:r>
            <a:endParaRPr lang="en-US" dirty="0">
              <a:cs typeface="Calibri" panose="020F0502020204030204"/>
            </a:endParaRPr>
          </a:p>
          <a:p>
            <a:r>
              <a:rPr lang="en-US" dirty="0"/>
              <a:t>• We will reduce and prevent crime and anti-social </a:t>
            </a:r>
            <a:r>
              <a:rPr lang="en-US" dirty="0" err="1"/>
              <a:t>behaviour</a:t>
            </a:r>
            <a:r>
              <a:rPr lang="en-US" dirty="0"/>
              <a:t> to keep people safe and confident in their homes and communities</a:t>
            </a:r>
            <a:br>
              <a:rPr lang="en-US" dirty="0">
                <a:cs typeface="+mn-lt"/>
              </a:rPr>
            </a:br>
            <a:r>
              <a:rPr lang="en-US" dirty="0"/>
              <a:t> We will </a:t>
            </a:r>
            <a:r>
              <a:rPr lang="en-US" dirty="0" err="1"/>
              <a:t>iraprove</a:t>
            </a:r>
            <a:r>
              <a:rPr lang="en-US" dirty="0"/>
              <a:t> the u</a:t>
            </a:r>
            <a:endParaRPr lang="en-US" dirty="0">
              <a:cs typeface="Calibri"/>
            </a:endParaRPr>
          </a:p>
          <a:p>
            <a:r>
              <a:rPr lang="en-US" dirty="0"/>
              <a:t>malice</a:t>
            </a:r>
            <a:endParaRPr lang="en-US" dirty="0">
              <a:cs typeface="Calibri"/>
            </a:endParaRPr>
          </a:p>
          <a:p>
            <a:r>
              <a:rPr lang="en-US" dirty="0"/>
              <a:t>communities</a:t>
            </a:r>
            <a:endParaRPr lang="en-US" dirty="0">
              <a:cs typeface="Calibri"/>
            </a:endParaRPr>
          </a:p>
          <a:p>
            <a:r>
              <a:rPr lang="en-US" dirty="0"/>
              <a:t>We will work to protect the most vulnerable in our communities</a:t>
            </a:r>
            <a:endParaRPr lang="en-US" dirty="0">
              <a:cs typeface="Calibri"/>
            </a:endParaRPr>
          </a:p>
          <a:p>
            <a:pPr marL="285750" indent="-285750">
              <a:buFont typeface="Arial"/>
              <a:buChar char="•"/>
            </a:pPr>
            <a:r>
              <a:rPr lang="en-US" dirty="0"/>
              <a:t>﻿We will make sure that the local Criminal Justice System works effectively and efficiently, meeting the needs of victims and challenging offenders</a:t>
            </a:r>
            <a:endParaRPr lang="en-US" dirty="0">
              <a:cs typeface="Calibri"/>
            </a:endParaRPr>
          </a:p>
          <a:p>
            <a:pPr marL="285750" indent="-285750">
              <a:buFont typeface="Arial"/>
              <a:buChar char="•"/>
            </a:pPr>
            <a:r>
              <a:rPr lang="en-US" dirty="0"/>
              <a:t>﻿﻿We will make our contribution to the Strategic Policing Requirement and successfully police major events</a:t>
            </a:r>
            <a:endParaRPr lang="en-US" dirty="0">
              <a:cs typeface="Calibri"/>
            </a:endParaRPr>
          </a:p>
          <a:p>
            <a:r>
              <a:rPr lang="en-US" dirty="0"/>
              <a:t>We will spend your money wisely to protect policing in your community</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9</a:t>
            </a:fld>
            <a:endParaRPr lang="en-GB"/>
          </a:p>
        </p:txBody>
      </p:sp>
    </p:spTree>
    <p:extLst>
      <p:ext uri="{BB962C8B-B14F-4D97-AF65-F5344CB8AC3E}">
        <p14:creationId xmlns:p14="http://schemas.microsoft.com/office/powerpoint/2010/main" val="255402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As we can see, all of these practices that the police conform to (NDM, CODE OF ETHICS, PCC) to mention a few, are all there to help enhance the trust of the public to ensure policing by consent can happen.</a:t>
            </a:r>
          </a:p>
          <a:p>
            <a:r>
              <a:rPr lang="en-US" dirty="0"/>
              <a:t>The principle of policing by consent relies on the trust and confidence that the public has in the police service and the wider law enforcement community. Professional standards departments (PSDs) can play an important role in the maintenance of that trust and confidence. Trust and confidence can be undermined by a failure to vet and manage misconduct and complaints or investigate counter-corruption activities effectively. It is, therefore, essential that such issues are dealt with openly and robustly in accordance with the Code of Ethics Professional standards.</a:t>
            </a:r>
            <a:endParaRPr lang="en-US" dirty="0">
              <a:cs typeface="Calibri"/>
            </a:endParaRPr>
          </a:p>
          <a:p>
            <a:r>
              <a:rPr lang="en-US" dirty="0">
                <a:cs typeface="Calibri"/>
              </a:rPr>
              <a:t>BUT what about when it goes wrong....</a:t>
            </a:r>
          </a:p>
        </p:txBody>
      </p:sp>
      <p:sp>
        <p:nvSpPr>
          <p:cNvPr id="4" name="Slide Number Placeholder 3"/>
          <p:cNvSpPr>
            <a:spLocks noGrp="1"/>
          </p:cNvSpPr>
          <p:nvPr>
            <p:ph type="sldNum" sz="quarter" idx="5"/>
          </p:nvPr>
        </p:nvSpPr>
        <p:spPr/>
        <p:txBody>
          <a:bodyPr/>
          <a:lstStyle/>
          <a:p>
            <a:fld id="{6D80C564-1A45-430E-85E9-67065F619922}" type="slidenum">
              <a:rPr lang="en-GB" smtClean="0"/>
              <a:t>10</a:t>
            </a:fld>
            <a:endParaRPr lang="en-GB"/>
          </a:p>
        </p:txBody>
      </p:sp>
    </p:spTree>
    <p:extLst>
      <p:ext uri="{BB962C8B-B14F-4D97-AF65-F5344CB8AC3E}">
        <p14:creationId xmlns:p14="http://schemas.microsoft.com/office/powerpoint/2010/main" val="3720019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We looked last week at the case of </a:t>
            </a:r>
            <a:r>
              <a:rPr lang="en-GB" dirty="0" err="1">
                <a:cs typeface="Calibri"/>
              </a:rPr>
              <a:t>Cissick</a:t>
            </a:r>
            <a:r>
              <a:rPr lang="en-GB" dirty="0">
                <a:cs typeface="Calibri"/>
              </a:rPr>
              <a:t> and the impact that has had on our policing. Looking at these figures here, it does not aid the public in having faith and trust in our police forces/ officers.</a:t>
            </a:r>
            <a:endParaRPr lang="en-GB" dirty="0"/>
          </a:p>
          <a:p>
            <a:endParaRPr lang="en-GB" dirty="0"/>
          </a:p>
          <a:p>
            <a:r>
              <a:rPr lang="en-GB" dirty="0">
                <a:cs typeface="Calibri"/>
              </a:rPr>
              <a:t>The government have identified that something needs to change and have proposed a new 2025 policing vision.</a:t>
            </a:r>
          </a:p>
          <a:p>
            <a:endParaRPr lang="en-GB" dirty="0"/>
          </a:p>
          <a:p>
            <a:r>
              <a:rPr lang="en-GB" dirty="0">
                <a:cs typeface="Calibri"/>
              </a:rPr>
              <a:t>Look at LINK</a:t>
            </a:r>
            <a:endParaRPr lang="en-GB" dirty="0"/>
          </a:p>
        </p:txBody>
      </p:sp>
      <p:sp>
        <p:nvSpPr>
          <p:cNvPr id="4" name="Slide Number Placeholder 3"/>
          <p:cNvSpPr>
            <a:spLocks noGrp="1"/>
          </p:cNvSpPr>
          <p:nvPr>
            <p:ph type="sldNum" sz="quarter" idx="5"/>
          </p:nvPr>
        </p:nvSpPr>
        <p:spPr/>
        <p:txBody>
          <a:bodyPr/>
          <a:lstStyle/>
          <a:p>
            <a:fld id="{A482E00B-4CF3-47BD-AB0A-E44219D7AD05}" type="slidenum">
              <a:rPr lang="en-GB" smtClean="0"/>
              <a:t>11</a:t>
            </a:fld>
            <a:endParaRPr lang="en-GB"/>
          </a:p>
        </p:txBody>
      </p:sp>
    </p:spTree>
    <p:extLst>
      <p:ext uri="{BB962C8B-B14F-4D97-AF65-F5344CB8AC3E}">
        <p14:creationId xmlns:p14="http://schemas.microsoft.com/office/powerpoint/2010/main" val="2740759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What impact do we feel this will have on public confidence?</a:t>
            </a:r>
          </a:p>
          <a:p>
            <a:r>
              <a:rPr lang="en-US" dirty="0">
                <a:cs typeface="Calibri"/>
              </a:rPr>
              <a:t>Will this make policing by consent easier?</a:t>
            </a:r>
          </a:p>
        </p:txBody>
      </p:sp>
      <p:sp>
        <p:nvSpPr>
          <p:cNvPr id="4" name="Slide Number Placeholder 3"/>
          <p:cNvSpPr>
            <a:spLocks noGrp="1"/>
          </p:cNvSpPr>
          <p:nvPr>
            <p:ph type="sldNum" sz="quarter" idx="5"/>
          </p:nvPr>
        </p:nvSpPr>
        <p:spPr/>
        <p:txBody>
          <a:bodyPr/>
          <a:lstStyle/>
          <a:p>
            <a:fld id="{6D80C564-1A45-430E-85E9-67065F619922}" type="slidenum">
              <a:rPr lang="en-GB" smtClean="0"/>
              <a:t>13</a:t>
            </a:fld>
            <a:endParaRPr lang="en-GB"/>
          </a:p>
        </p:txBody>
      </p:sp>
    </p:spTree>
    <p:extLst>
      <p:ext uri="{BB962C8B-B14F-4D97-AF65-F5344CB8AC3E}">
        <p14:creationId xmlns:p14="http://schemas.microsoft.com/office/powerpoint/2010/main" val="8583421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US" dirty="0"/>
              <a:t>To bring things right up to date, this is the document which sets out the policing vision for the next ten years. The document also includes the policing mission.</a:t>
            </a:r>
            <a:endParaRPr lang="en-US" dirty="0">
              <a:cs typeface="Calibri"/>
            </a:endParaRPr>
          </a:p>
          <a:p>
            <a:r>
              <a:rPr lang="en-US" dirty="0"/>
              <a:t>This Policing Vision 2025 sets out our plan for policing over the next ten years. It will shape decisions around transformation and how we use our resources to help to keep people safe and provide an effective, accessible and value for money service that can be trusted. This Vision comes from the service itself. It must inspire officers, staff and volunteers, as much as police and crime commissioners and chief constables and of course the public as a whole.</a:t>
            </a:r>
            <a:endParaRPr lang="en-US" dirty="0">
              <a:cs typeface="Calibri"/>
            </a:endParaRPr>
          </a:p>
          <a:p>
            <a:r>
              <a:rPr lang="en-US" dirty="0"/>
              <a:t>The communities we serve are increasingly diverse and complex, necessitating a more sophisticated response to the challenges we face now and in the future.</a:t>
            </a:r>
            <a:endParaRPr lang="en-US" dirty="0">
              <a:cs typeface="Calibri"/>
            </a:endParaRPr>
          </a:p>
          <a:p>
            <a:r>
              <a:rPr lang="en-US" dirty="0"/>
              <a:t>Whether it be child sexual exploitation, domestic abuse, cybercrime or new threats from serious and </a:t>
            </a:r>
            <a:r>
              <a:rPr lang="en-US" dirty="0" err="1"/>
              <a:t>organised</a:t>
            </a:r>
            <a:r>
              <a:rPr lang="en-US" dirty="0"/>
              <a:t> crime like human trafficking or terrorism, the leaders of the service - police and crime commissioners and chief constables - acknowledge that if we are to meet our communities' needs, the service must continue to adapt to the modern policing environment.</a:t>
            </a:r>
            <a:endParaRPr lang="en-US" dirty="0">
              <a:cs typeface="Calibri"/>
            </a:endParaRPr>
          </a:p>
          <a:p>
            <a:r>
              <a:rPr lang="en-US" dirty="0"/>
              <a:t>This Vision is about more than making savings or incremental reform; our ambition is to make transformative change across the whole of policing.</a:t>
            </a:r>
            <a:endParaRPr lang="en-US" dirty="0">
              <a:cs typeface="Calibri"/>
            </a:endParaRPr>
          </a:p>
          <a:p>
            <a:endParaRPr lang="en-US" dirty="0">
              <a:cs typeface="Calibri"/>
            </a:endParaRPr>
          </a:p>
          <a:p>
            <a:endParaRPr lang="en-US" dirty="0">
              <a:cs typeface="Calibri"/>
            </a:endParaRPr>
          </a:p>
          <a:p>
            <a:r>
              <a:rPr lang="en-US" dirty="0">
                <a:cs typeface="Calibri"/>
              </a:rPr>
              <a:t>1-</a:t>
            </a:r>
            <a:r>
              <a:rPr lang="en-US" dirty="0"/>
              <a:t>Local policing remains the bedrock of British policing </a:t>
            </a:r>
            <a:r>
              <a:rPr lang="en-US" b="1" dirty="0"/>
              <a:t>but with far more integration with health, education, social services and community projects to intervene early to resolve the problems that cause crime and anti-social </a:t>
            </a:r>
            <a:r>
              <a:rPr lang="en-US" b="1" dirty="0" err="1"/>
              <a:t>behaviour</a:t>
            </a:r>
            <a:r>
              <a:rPr lang="en-US" b="1" dirty="0"/>
              <a:t>, reducing demand on policing and other public services. The ambition is for more multi-agency teams or hubs, which will pool funds rather than addressing problems in silos.</a:t>
            </a:r>
            <a:endParaRPr lang="en-US" b="1">
              <a:cs typeface="Calibri"/>
            </a:endParaRPr>
          </a:p>
          <a:p>
            <a:r>
              <a:rPr lang="en-US" dirty="0">
                <a:cs typeface="Calibri"/>
              </a:rPr>
              <a:t>2-</a:t>
            </a:r>
            <a:r>
              <a:rPr lang="en-US" dirty="0"/>
              <a:t>Specialist capabilities, </a:t>
            </a:r>
            <a:r>
              <a:rPr lang="en-US" b="1" dirty="0"/>
              <a:t>like armed policing, surveillance and major investigations, will be delivered through a network; making them more affordable with surplus costs available to reinvest in other priorities.</a:t>
            </a:r>
            <a:br>
              <a:rPr lang="en-US" dirty="0">
                <a:cs typeface="+mn-lt"/>
              </a:rPr>
            </a:br>
            <a:r>
              <a:rPr lang="en-US" dirty="0">
                <a:cs typeface="Calibri"/>
              </a:rPr>
              <a:t>3- </a:t>
            </a:r>
            <a:r>
              <a:rPr lang="en-US" dirty="0"/>
              <a:t>Police officers will be trained and equipped to respond to the dramatic rise in criminals taking advantage of the internet. </a:t>
            </a:r>
            <a:r>
              <a:rPr lang="en-US" b="1" dirty="0"/>
              <a:t>The processes for sharing evidence will become completely digital saving significant resources and the public will have the option of contacting the police and reporting crime quickly and easily online</a:t>
            </a:r>
            <a:endParaRPr lang="en-US" b="1" dirty="0">
              <a:cs typeface="Calibri" panose="020F0502020204030204"/>
            </a:endParaRPr>
          </a:p>
          <a:p>
            <a:r>
              <a:rPr lang="en-US" b="1" dirty="0">
                <a:cs typeface="Calibri" panose="020F0502020204030204"/>
              </a:rPr>
              <a:t>4- </a:t>
            </a:r>
            <a:r>
              <a:rPr lang="en-US" b="1" dirty="0"/>
              <a:t>There will be a focus on making policing more representative of its communities and finding a better balance between personal accountability and a bureaucratic fear of making mistakes.</a:t>
            </a:r>
            <a:endParaRPr lang="en-US" b="1" dirty="0">
              <a:cs typeface="Calibri"/>
            </a:endParaRPr>
          </a:p>
          <a:p>
            <a:r>
              <a:rPr lang="en-US" dirty="0">
                <a:cs typeface="Calibri"/>
              </a:rPr>
              <a:t>5-</a:t>
            </a:r>
            <a:r>
              <a:rPr lang="en-US" dirty="0"/>
              <a:t> Business support functions like IT and human resources </a:t>
            </a:r>
            <a:r>
              <a:rPr lang="en-US" b="1" dirty="0"/>
              <a:t>will be consolidated in cross-force units or integrated with local authorities and emergency services with more shared procurement to reduce costs.</a:t>
            </a:r>
            <a:endParaRPr lang="en-US" b="1">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14</a:t>
            </a:fld>
            <a:endParaRPr lang="en-GB"/>
          </a:p>
        </p:txBody>
      </p:sp>
    </p:spTree>
    <p:extLst>
      <p:ext uri="{BB962C8B-B14F-4D97-AF65-F5344CB8AC3E}">
        <p14:creationId xmlns:p14="http://schemas.microsoft.com/office/powerpoint/2010/main" val="1228467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F4D28E9E-E4EE-4E20-A9E1-29A71206F9C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90DE47B-D152-47C4-8A4E-2030412F2E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i="1" dirty="0"/>
              <a:t>(Oxford Dictionaries online)</a:t>
            </a:r>
            <a:endParaRPr lang="en-GB" altLang="en-US" dirty="0"/>
          </a:p>
          <a:p>
            <a:pPr eaLnBrk="1" hangingPunct="1">
              <a:spcBef>
                <a:spcPct val="0"/>
              </a:spcBef>
            </a:pPr>
            <a:endParaRPr lang="en-GB" altLang="en-US" dirty="0"/>
          </a:p>
        </p:txBody>
      </p:sp>
      <p:sp>
        <p:nvSpPr>
          <p:cNvPr id="13316" name="Slide Number Placeholder 3">
            <a:extLst>
              <a:ext uri="{FF2B5EF4-FFF2-40B4-BE49-F238E27FC236}">
                <a16:creationId xmlns:a16="http://schemas.microsoft.com/office/drawing/2014/main" id="{72CE0BEB-5229-4826-A841-60AEBD4FCFA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CF51D4E-EF6C-41A2-8422-8508A076C8BA}" type="slidenum">
              <a:rPr lang="en-GB" altLang="en-US" smtClean="0"/>
              <a:pPr>
                <a:spcBef>
                  <a:spcPct val="0"/>
                </a:spcBef>
              </a:pPr>
              <a:t>16</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80C564-1A45-430E-85E9-67065F619922}" type="slidenum">
              <a:rPr lang="en-GB" smtClean="0"/>
              <a:t>17</a:t>
            </a:fld>
            <a:endParaRPr lang="en-GB"/>
          </a:p>
        </p:txBody>
      </p:sp>
    </p:spTree>
    <p:extLst>
      <p:ext uri="{BB962C8B-B14F-4D97-AF65-F5344CB8AC3E}">
        <p14:creationId xmlns:p14="http://schemas.microsoft.com/office/powerpoint/2010/main" val="1982593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C4517C53-F6D6-4816-B159-9A0DBEEFD08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81B1429B-0667-4EA5-9A3A-94AD958CB441}"/>
              </a:ext>
            </a:extLst>
          </p:cNvPr>
          <p:cNvSpPr>
            <a:spLocks noGrp="1"/>
          </p:cNvSpPr>
          <p:nvPr>
            <p:ph type="body" idx="1"/>
          </p:nvPr>
        </p:nvSpPr>
        <p:spPr/>
        <p:txBody>
          <a:bodyPr>
            <a:normAutofit fontScale="70000" lnSpcReduction="20000"/>
          </a:bodyPr>
          <a:lstStyle/>
          <a:p>
            <a:pPr>
              <a:defRPr/>
            </a:pPr>
            <a:r>
              <a:rPr lang="en-GB" dirty="0"/>
              <a:t>1945 - Returning service people – aka ‘Golden Generation’ – or, after 5 years armed conflict  damaged? Different to before – ‘decline of deference’ – imperial Britain in decline</a:t>
            </a:r>
          </a:p>
          <a:p>
            <a:pPr>
              <a:defRPr/>
            </a:pPr>
            <a:r>
              <a:rPr lang="en-GB" dirty="0"/>
              <a:t>1950s – Seemingly ‘Black and White’ grey even.  Imperial identity/international authority in crisis – Suez 1956 a national embarrassment.  Police – ‘halcyon days’ – golden days of police legitimacy - image of ‘citizen in uniform’ as personified in film by ‘George Dixon’ embodying national virtues imperial  culture – brave, fair, better than the rest) starting to crumble  - didn’t represent reality. Decade of the TV and the washing machine</a:t>
            </a:r>
          </a:p>
          <a:p>
            <a:pPr>
              <a:defRPr/>
            </a:pPr>
            <a:r>
              <a:rPr lang="en-GB" dirty="0"/>
              <a:t>1960s - If the Fifties were in black and white, then the Sixties were in Technicolor. The ‘Swinging Sixties’ remain the defining decade for Britain. In just ten short years, London had transformed from the bleak, conservative city, only just beginning to forget the troubles of the Second World War, into the capital of the world, full of freedom, hope and promise. It was the centre of all excitement; the city where anything and everything was possible. </a:t>
            </a:r>
            <a:r>
              <a:rPr lang="en-GB" dirty="0" err="1"/>
              <a:t>Psychodelic</a:t>
            </a:r>
            <a:r>
              <a:rPr lang="en-GB" dirty="0"/>
              <a:t>/free love/Woodstock/drugs/ if you can remember  the 60s you weren’t there Policing much the same but societal change moving faster than the establishment</a:t>
            </a:r>
          </a:p>
          <a:p>
            <a:pPr>
              <a:defRPr/>
            </a:pPr>
            <a:r>
              <a:rPr lang="en-GB" dirty="0"/>
              <a:t>1970s - As late as 1971, women were banned from going into Wimpy Bars on their own, after midnight, on the grounds that the only women out on their own at that hour must be prostitutes. </a:t>
            </a:r>
          </a:p>
          <a:p>
            <a:pPr>
              <a:defRPr/>
            </a:pPr>
            <a:r>
              <a:rPr lang="en-GB" dirty="0"/>
              <a:t>Yet only eight years after that rule was lifted, Margaret Thatcher was walking into Downing Street as Britain's first woman Prime Minister. There could hardly be a better symbol of change. Reality though – protest – flying pickets – Union power – Scargill – workers rights better than ever</a:t>
            </a:r>
          </a:p>
          <a:p>
            <a:pPr>
              <a:defRPr/>
            </a:pPr>
            <a:r>
              <a:rPr lang="en-GB" dirty="0"/>
              <a:t>1980s – 1981 – St Pauls; Brixton; Moss Side; Toxteth; Brixton riots – lack of cultural understanding – misuse of power - operation swamp -  ‘sus’ law – Stop and search – led to severe rioting on streets of cities notably Brixton in London where young black men – second generation/born British – bore the brunt of police attention. materialism – ‘</a:t>
            </a:r>
            <a:r>
              <a:rPr lang="en-GB" dirty="0" err="1"/>
              <a:t>loadsamoney</a:t>
            </a:r>
            <a:r>
              <a:rPr lang="en-GB" dirty="0"/>
              <a:t>’ (Enfield) – Miners strike 1984 – Orgreave</a:t>
            </a:r>
          </a:p>
          <a:p>
            <a:pPr>
              <a:defRPr/>
            </a:pPr>
            <a:r>
              <a:rPr lang="en-GB" dirty="0"/>
              <a:t>PACE – KILL THE BILL protests – such was the impact of PACE – better, fairer treatment of suspects etc but perceived as increase in police powers – State control</a:t>
            </a:r>
          </a:p>
          <a:p>
            <a:pPr>
              <a:defRPr/>
            </a:pPr>
            <a:r>
              <a:rPr lang="en-GB" dirty="0"/>
              <a:t>1990s - Britain suddenly remembered how to enjoy itself again – Blair the great moderniser – society becoming less equal – wealth – rich getting richer/poor not – disconnection between political class and public. </a:t>
            </a:r>
          </a:p>
          <a:p>
            <a:pPr>
              <a:defRPr/>
            </a:pPr>
            <a:r>
              <a:rPr lang="en-GB" dirty="0"/>
              <a:t>2000s -The year 2000 was when Britain became more middle class than working class, according to social grading data. The growth of </a:t>
            </a:r>
            <a:r>
              <a:rPr lang="en-GB" dirty="0">
                <a:solidFill>
                  <a:srgbClr val="002060"/>
                </a:solidFill>
              </a:rPr>
              <a:t>the internet contributed to globalisation during the decade, which allowed faster communication among people around the world.</a:t>
            </a:r>
            <a:r>
              <a:rPr lang="en-GB" baseline="30000" dirty="0">
                <a:solidFill>
                  <a:srgbClr val="002060"/>
                </a:solidFill>
              </a:rPr>
              <a:t> T</a:t>
            </a:r>
            <a:r>
              <a:rPr lang="en-GB" dirty="0">
                <a:solidFill>
                  <a:srgbClr val="002060"/>
                </a:solidFill>
              </a:rPr>
              <a:t>he economic growth of the 2000s had considerable social, environmental consequences. Demand increased for energy sources - economic growth still vulnerable – financial crisis 2007 – greed.</a:t>
            </a:r>
          </a:p>
          <a:p>
            <a:pPr>
              <a:defRPr/>
            </a:pPr>
            <a:r>
              <a:rPr lang="en-GB" dirty="0">
                <a:solidFill>
                  <a:srgbClr val="002060"/>
                </a:solidFill>
              </a:rPr>
              <a:t>2010s – you’ll know better than I. Policing changing – cuts/police stations closed/few ‘bobbies’ on the beat/Cameron &amp; Osbornes austerity policy – direct impact on all of us – unless you happen to be very wealthy – public service seemingly the main target whilst multinational ‘offshore’  bodies benefit from preferential tax arrangements. PEQF – Trump/Johnson/Putin etc – strong leader cults – </a:t>
            </a:r>
          </a:p>
          <a:p>
            <a:pPr>
              <a:defRPr/>
            </a:pPr>
            <a:r>
              <a:rPr lang="en-GB" dirty="0">
                <a:solidFill>
                  <a:srgbClr val="002060"/>
                </a:solidFill>
              </a:rPr>
              <a:t>Going forward - pending extinction – protest – division – pandemics – role of the police?</a:t>
            </a:r>
          </a:p>
          <a:p>
            <a:pPr>
              <a:defRPr/>
            </a:pPr>
            <a:endParaRPr lang="en-GB" dirty="0"/>
          </a:p>
        </p:txBody>
      </p:sp>
      <p:sp>
        <p:nvSpPr>
          <p:cNvPr id="7172" name="Slide Number Placeholder 3">
            <a:extLst>
              <a:ext uri="{FF2B5EF4-FFF2-40B4-BE49-F238E27FC236}">
                <a16:creationId xmlns:a16="http://schemas.microsoft.com/office/drawing/2014/main" id="{62AA4668-DBA1-4633-A2A0-194A9F179F7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2D6BA1C-C9BD-4F04-AA57-6390ABBF50C3}" type="slidenum">
              <a:rPr lang="en-GB" altLang="en-US" smtClean="0">
                <a:latin typeface="Calibri" panose="020F0502020204030204" pitchFamily="34" charset="0"/>
              </a:rPr>
              <a:pPr/>
              <a:t>29</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GLADS was designed to develop cross-sectoral perspectives on wellbeing, in the context of current debates on societal progress and alternatives to GDP. It aimed to increase understanding, facilitate knowledge sharing, and generate new insights about how to integrate considerations about societal wellbeing into decision-making and action. </a:t>
            </a:r>
          </a:p>
          <a:p>
            <a:endParaRPr lang="en-GB" sz="1200" kern="1200" dirty="0">
              <a:solidFill>
                <a:schemeClr val="tx1"/>
              </a:solidFill>
              <a:effectLst/>
              <a:latin typeface="+mn-lt"/>
              <a:ea typeface="+mn-ea"/>
              <a:cs typeface="+mn-cs"/>
            </a:endParaRPr>
          </a:p>
          <a:p>
            <a:r>
              <a:rPr lang="en-GB" dirty="0"/>
              <a:t>https://www.bmj.com/content/369/bmj.m1785/rr</a:t>
            </a:r>
          </a:p>
        </p:txBody>
      </p:sp>
      <p:sp>
        <p:nvSpPr>
          <p:cNvPr id="4" name="Slide Number Placeholder 3"/>
          <p:cNvSpPr>
            <a:spLocks noGrp="1"/>
          </p:cNvSpPr>
          <p:nvPr>
            <p:ph type="sldNum" sz="quarter" idx="5"/>
          </p:nvPr>
        </p:nvSpPr>
        <p:spPr/>
        <p:txBody>
          <a:bodyPr/>
          <a:lstStyle/>
          <a:p>
            <a:fld id="{1629FD94-B077-42E8-83A0-D647A10221E8}" type="slidenum">
              <a:rPr lang="en-GB" smtClean="0"/>
              <a:t>30</a:t>
            </a:fld>
            <a:endParaRPr lang="en-GB"/>
          </a:p>
        </p:txBody>
      </p:sp>
    </p:spTree>
    <p:extLst>
      <p:ext uri="{BB962C8B-B14F-4D97-AF65-F5344CB8AC3E}">
        <p14:creationId xmlns:p14="http://schemas.microsoft.com/office/powerpoint/2010/main" val="11476382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Growth in diversity-</a:t>
            </a:r>
            <a:r>
              <a:rPr lang="en-US" dirty="0"/>
              <a:t> such a diverse society, although great, some people fear this. An example is the Windrush, people coming from the Caribbean. When they first came over, they encountered lots of hostility and eventually accepted and transformed large areas with their fantastic culture and arts and food and were accepted.</a:t>
            </a:r>
          </a:p>
          <a:p>
            <a:r>
              <a:rPr lang="en-US" b="1" dirty="0"/>
              <a:t>Rich and Poor-</a:t>
            </a:r>
            <a:r>
              <a:rPr lang="en-US" dirty="0"/>
              <a:t> even today, always been there. See it more due to social media, news etc. The gap is clear. Think of images of people queuing for the food banks. Balance is knocked off</a:t>
            </a:r>
            <a:endParaRPr lang="en-US" dirty="0">
              <a:cs typeface="Calibri"/>
            </a:endParaRPr>
          </a:p>
          <a:p>
            <a:r>
              <a:rPr lang="en-US" b="1" dirty="0"/>
              <a:t>Technology-</a:t>
            </a:r>
            <a:r>
              <a:rPr lang="en-US" dirty="0"/>
              <a:t> some countries are very advanced and cause unbalance in terms of competition etc. We all want the same opportunities</a:t>
            </a:r>
            <a:endParaRPr lang="en-US" dirty="0">
              <a:cs typeface="Calibri"/>
            </a:endParaRPr>
          </a:p>
          <a:p>
            <a:r>
              <a:rPr lang="en-US" b="1" dirty="0"/>
              <a:t>Welfare cuts-</a:t>
            </a:r>
            <a:r>
              <a:rPr lang="en-US" dirty="0"/>
              <a:t> growing cost of living and </a:t>
            </a:r>
            <a:r>
              <a:rPr lang="en-US" dirty="0" err="1"/>
              <a:t>gvmnt</a:t>
            </a:r>
            <a:r>
              <a:rPr lang="en-US" dirty="0"/>
              <a:t> cutting welfare. Some families are struggling to live and support their families. </a:t>
            </a:r>
            <a:endParaRPr lang="en-US" dirty="0">
              <a:cs typeface="Calibri"/>
            </a:endParaRPr>
          </a:p>
          <a:p>
            <a:r>
              <a:rPr lang="en-US" b="1" dirty="0"/>
              <a:t>Intergenerational divide-</a:t>
            </a:r>
            <a:r>
              <a:rPr lang="en-US" dirty="0"/>
              <a:t> we are living longer with lots of new people that causes a divide in society. Different ways </a:t>
            </a:r>
            <a:r>
              <a:rPr lang="en-US" dirty="0" err="1"/>
              <a:t>lof</a:t>
            </a:r>
            <a:r>
              <a:rPr lang="en-US" dirty="0"/>
              <a:t> living, older generations are less accepting of certain characteristics which </a:t>
            </a:r>
            <a:r>
              <a:rPr lang="en-US" dirty="0" err="1"/>
              <a:t>fors</a:t>
            </a:r>
            <a:r>
              <a:rPr lang="en-US" dirty="0"/>
              <a:t> a diverse society. Stuck in the mud attitude, especially small communities</a:t>
            </a:r>
            <a:endParaRPr lang="en-US" dirty="0">
              <a:cs typeface="Calibri"/>
            </a:endParaRPr>
          </a:p>
          <a:p>
            <a:r>
              <a:rPr lang="en-US" b="1" dirty="0"/>
              <a:t>Political </a:t>
            </a:r>
            <a:r>
              <a:rPr lang="en-US" b="1" dirty="0" err="1"/>
              <a:t>polarisation</a:t>
            </a:r>
            <a:r>
              <a:rPr lang="en-US" b="1" dirty="0"/>
              <a:t>- </a:t>
            </a:r>
            <a:r>
              <a:rPr lang="en-US" dirty="0"/>
              <a:t>division in political views causes unbalance. EG- America when Trump lost his place, and his followers attached the White House. Brexit is another example where differences of opinions impacted on the cohesion of the society.</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33</a:t>
            </a:fld>
            <a:endParaRPr lang="en-GB"/>
          </a:p>
        </p:txBody>
      </p:sp>
    </p:spTree>
    <p:extLst>
      <p:ext uri="{BB962C8B-B14F-4D97-AF65-F5344CB8AC3E}">
        <p14:creationId xmlns:p14="http://schemas.microsoft.com/office/powerpoint/2010/main" val="1574269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people</a:t>
            </a:r>
          </a:p>
          <a:p>
            <a:r>
              <a:rPr lang="en-GB" dirty="0"/>
              <a:t>Cohesive societies- are all accepting?</a:t>
            </a:r>
          </a:p>
        </p:txBody>
      </p:sp>
      <p:sp>
        <p:nvSpPr>
          <p:cNvPr id="4" name="Slide Number Placeholder 3"/>
          <p:cNvSpPr>
            <a:spLocks noGrp="1"/>
          </p:cNvSpPr>
          <p:nvPr>
            <p:ph type="sldNum" sz="quarter" idx="5"/>
          </p:nvPr>
        </p:nvSpPr>
        <p:spPr/>
        <p:txBody>
          <a:bodyPr/>
          <a:lstStyle/>
          <a:p>
            <a:fld id="{6D80C564-1A45-430E-85E9-67065F619922}" type="slidenum">
              <a:rPr lang="en-GB" smtClean="0"/>
              <a:t>34</a:t>
            </a:fld>
            <a:endParaRPr lang="en-GB"/>
          </a:p>
        </p:txBody>
      </p:sp>
    </p:spTree>
    <p:extLst>
      <p:ext uri="{BB962C8B-B14F-4D97-AF65-F5344CB8AC3E}">
        <p14:creationId xmlns:p14="http://schemas.microsoft.com/office/powerpoint/2010/main" val="5824641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Presence of </a:t>
            </a:r>
            <a:r>
              <a:rPr lang="en-US" dirty="0" err="1"/>
              <a:t>gvmnt</a:t>
            </a:r>
            <a:r>
              <a:rPr lang="en-US" dirty="0"/>
              <a:t>- CJS, POLICIES, LAWS. We needs that trust in these </a:t>
            </a:r>
            <a:r>
              <a:rPr lang="en-US" dirty="0" err="1"/>
              <a:t>organisations</a:t>
            </a:r>
            <a:r>
              <a:rPr lang="en-US" dirty="0"/>
              <a:t> so we have a genuine belief that they are the right people to do the right thing at the right time. Voting systems is a prime example.</a:t>
            </a:r>
          </a:p>
          <a:p>
            <a:endParaRPr lang="en-US" dirty="0">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35</a:t>
            </a:fld>
            <a:endParaRPr lang="en-GB"/>
          </a:p>
        </p:txBody>
      </p:sp>
    </p:spTree>
    <p:extLst>
      <p:ext uri="{BB962C8B-B14F-4D97-AF65-F5344CB8AC3E}">
        <p14:creationId xmlns:p14="http://schemas.microsoft.com/office/powerpoint/2010/main" val="2055547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think of some examples to these?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Break down in society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Non consent to acting in a lawful way within society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Chaos, no one is listening to the police and other organisations that help within society.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There will be fear, outlook on life is glum. Loss of motivation.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Blame game- onto police, its not their problem always somebody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elses</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Distrust with society, break down relationships and organisation you once were willing to engage with you no longer trust.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Equality diminishes</a:t>
            </a:r>
          </a:p>
          <a:p>
            <a:endParaRPr lang="en-GB" dirty="0"/>
          </a:p>
        </p:txBody>
      </p:sp>
      <p:sp>
        <p:nvSpPr>
          <p:cNvPr id="4" name="Slide Number Placeholder 3"/>
          <p:cNvSpPr>
            <a:spLocks noGrp="1"/>
          </p:cNvSpPr>
          <p:nvPr>
            <p:ph type="sldNum" sz="quarter" idx="5"/>
          </p:nvPr>
        </p:nvSpPr>
        <p:spPr/>
        <p:txBody>
          <a:bodyPr/>
          <a:lstStyle/>
          <a:p>
            <a:fld id="{6D80C564-1A45-430E-85E9-67065F619922}" type="slidenum">
              <a:rPr lang="en-GB" smtClean="0"/>
              <a:t>36</a:t>
            </a:fld>
            <a:endParaRPr lang="en-GB"/>
          </a:p>
        </p:txBody>
      </p:sp>
    </p:spTree>
    <p:extLst>
      <p:ext uri="{BB962C8B-B14F-4D97-AF65-F5344CB8AC3E}">
        <p14:creationId xmlns:p14="http://schemas.microsoft.com/office/powerpoint/2010/main" val="753520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do we feel these riots occur?</a:t>
            </a:r>
          </a:p>
          <a:p>
            <a:r>
              <a:rPr lang="en-GB" dirty="0"/>
              <a:t>Frustrations with government?</a:t>
            </a:r>
          </a:p>
          <a:p>
            <a:r>
              <a:rPr lang="en-GB" dirty="0"/>
              <a:t>Frustration with limited opportunities?</a:t>
            </a:r>
          </a:p>
          <a:p>
            <a:r>
              <a:rPr lang="en-GB" dirty="0">
                <a:cs typeface="Calibri" panose="020F0502020204030204"/>
              </a:rPr>
              <a:t>Fear of the police?</a:t>
            </a:r>
          </a:p>
          <a:p>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37</a:t>
            </a:fld>
            <a:endParaRPr lang="en-GB"/>
          </a:p>
        </p:txBody>
      </p:sp>
    </p:spTree>
    <p:extLst>
      <p:ext uri="{BB962C8B-B14F-4D97-AF65-F5344CB8AC3E}">
        <p14:creationId xmlns:p14="http://schemas.microsoft.com/office/powerpoint/2010/main" val="9190343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A1A1A"/>
                </a:solidFill>
                <a:latin typeface="Merriweather"/>
              </a:rPr>
              <a:t>Another threat to society cohesion is a theory called sub..</a:t>
            </a:r>
          </a:p>
          <a:p>
            <a:endParaRPr lang="en-GB" dirty="0">
              <a:solidFill>
                <a:srgbClr val="1A1A1A"/>
              </a:solidFill>
              <a:latin typeface="Merriweather"/>
            </a:endParaRPr>
          </a:p>
          <a:p>
            <a:r>
              <a:rPr lang="en-GB" b="0" i="0" dirty="0">
                <a:solidFill>
                  <a:srgbClr val="1A1A1A"/>
                </a:solidFill>
                <a:effectLst/>
                <a:latin typeface="Merriweather"/>
              </a:rPr>
              <a:t>his delinquent subculture reverses the norms and values of mainstream culture, offering positive rewards (status) to those who are the most deviant. Status may be gained by being malicious, intimidating others, breaking school rules or the law and generally causing trouble.</a:t>
            </a:r>
            <a:endParaRPr lang="en-GB" dirty="0">
              <a:latin typeface="Merriweather"/>
              <a:cs typeface="Calibri"/>
            </a:endParaRPr>
          </a:p>
        </p:txBody>
      </p:sp>
      <p:sp>
        <p:nvSpPr>
          <p:cNvPr id="4" name="Slide Number Placeholder 3"/>
          <p:cNvSpPr>
            <a:spLocks noGrp="1"/>
          </p:cNvSpPr>
          <p:nvPr>
            <p:ph type="sldNum" sz="quarter" idx="5"/>
          </p:nvPr>
        </p:nvSpPr>
        <p:spPr/>
        <p:txBody>
          <a:bodyPr/>
          <a:lstStyle/>
          <a:p>
            <a:fld id="{6D80C564-1A45-430E-85E9-67065F619922}" type="slidenum">
              <a:rPr lang="en-GB" smtClean="0"/>
              <a:t>40</a:t>
            </a:fld>
            <a:endParaRPr lang="en-GB"/>
          </a:p>
        </p:txBody>
      </p:sp>
    </p:spTree>
    <p:extLst>
      <p:ext uri="{BB962C8B-B14F-4D97-AF65-F5344CB8AC3E}">
        <p14:creationId xmlns:p14="http://schemas.microsoft.com/office/powerpoint/2010/main" val="118063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B4D25-F67F-48BE-B3D0-9401D71DB8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5B6AF6-A6F5-40F8-BA49-DE9BA0EFDF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925C95-B5FF-49EA-9A00-A19A0D8E8DC3}"/>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5" name="Footer Placeholder 4">
            <a:extLst>
              <a:ext uri="{FF2B5EF4-FFF2-40B4-BE49-F238E27FC236}">
                <a16:creationId xmlns:a16="http://schemas.microsoft.com/office/drawing/2014/main" id="{584D1807-4614-4BE6-879C-C9D7403241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7BC276-755E-4F6E-9CB1-DB05FE358372}"/>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632281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40FF4-3A23-46C8-A7EA-153644334A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99BBA8-2A14-4BE3-AD5A-46331F7481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9661EC-7F3C-4AAE-8900-C99115F9A7A7}"/>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5" name="Footer Placeholder 4">
            <a:extLst>
              <a:ext uri="{FF2B5EF4-FFF2-40B4-BE49-F238E27FC236}">
                <a16:creationId xmlns:a16="http://schemas.microsoft.com/office/drawing/2014/main" id="{4420A0A2-4D0F-4536-94D9-603F44414B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BFDBA1-8650-4C81-94EB-AC11FFAE793D}"/>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2968766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B0087-CEEA-406A-A32A-6C2055CE85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2C34C3-9C7B-437F-9CAB-4D69BDFEED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22A5D6-E761-4C32-A3AF-94C0F152A8D1}"/>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5" name="Footer Placeholder 4">
            <a:extLst>
              <a:ext uri="{FF2B5EF4-FFF2-40B4-BE49-F238E27FC236}">
                <a16:creationId xmlns:a16="http://schemas.microsoft.com/office/drawing/2014/main" id="{34666E51-7961-4DEF-99F6-547403708B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584B4A-487F-4E78-9BB5-67E41D246F6F}"/>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960458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BB14C-D7A9-4A8C-A214-35979A4D5F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0F2EE-7310-4A55-83BD-F9EF8C934A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999B61-2E7D-4887-B85C-4CA703D972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C1D440-E35E-45FB-B24D-525CC2BF7D05}"/>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6" name="Footer Placeholder 5">
            <a:extLst>
              <a:ext uri="{FF2B5EF4-FFF2-40B4-BE49-F238E27FC236}">
                <a16:creationId xmlns:a16="http://schemas.microsoft.com/office/drawing/2014/main" id="{90BD7138-E099-49D3-A4ED-AF68C32108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32F5E-C35E-4D02-B230-172568551AD7}"/>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2188304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011AD-B6CD-4AE4-B2BC-A2D31DC1E7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C6A6BA-C70E-4BC3-9C52-2C772BE8520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88C9AA-DACB-4A84-82D2-6D0605DCEB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ED6DA7-0C6D-470E-AADA-710D93C7A2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EB2CD0-734F-464A-A328-6E23DCE000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22E651-0C0A-4663-B8A7-723AB400B488}"/>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8" name="Footer Placeholder 7">
            <a:extLst>
              <a:ext uri="{FF2B5EF4-FFF2-40B4-BE49-F238E27FC236}">
                <a16:creationId xmlns:a16="http://schemas.microsoft.com/office/drawing/2014/main" id="{EC546A49-BE55-4D06-B8EC-3671FD8EF2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A5A51FB-914D-4C47-B57E-F8349B107517}"/>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1834990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020E1-591E-4CF5-88F9-18F93065D1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017247-F90C-41CC-9B5F-483175CB22EA}"/>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4" name="Footer Placeholder 3">
            <a:extLst>
              <a:ext uri="{FF2B5EF4-FFF2-40B4-BE49-F238E27FC236}">
                <a16:creationId xmlns:a16="http://schemas.microsoft.com/office/drawing/2014/main" id="{FAE6D261-6F30-4E49-BAFF-45615E5D06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0E00C6-C15A-42E0-85E6-4C20CF83071E}"/>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577702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0BB54C-21D2-4827-B4E3-3D7947FCB9D8}"/>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3" name="Footer Placeholder 2">
            <a:extLst>
              <a:ext uri="{FF2B5EF4-FFF2-40B4-BE49-F238E27FC236}">
                <a16:creationId xmlns:a16="http://schemas.microsoft.com/office/drawing/2014/main" id="{C93BAA5C-2B8A-47F5-8337-BA9D271866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E911F4-5116-4AF0-BC21-EBC78AD026E2}"/>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2213366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EC1D8-2269-478F-9C84-F7E2F7B770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39ED8D-1EE0-4963-8B36-B27C76CE06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952946-54F9-4702-8A19-AD3FF7561A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EBD4FD-A08A-453D-BA62-56BA323D5BDB}"/>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6" name="Footer Placeholder 5">
            <a:extLst>
              <a:ext uri="{FF2B5EF4-FFF2-40B4-BE49-F238E27FC236}">
                <a16:creationId xmlns:a16="http://schemas.microsoft.com/office/drawing/2014/main" id="{13C96CFD-89AE-4A56-93D4-E9637FD403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CC30CF-60E1-4B8E-9EF8-B67F474A3CB5}"/>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3449879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69C29-2806-4DB2-902A-803F9A2695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66A04C-5C7E-42A1-9E54-2483A780C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B00295A-15DA-4D30-A92B-E66D713F36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89F963-4E31-4D39-9DE5-6374329956A1}"/>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6" name="Footer Placeholder 5">
            <a:extLst>
              <a:ext uri="{FF2B5EF4-FFF2-40B4-BE49-F238E27FC236}">
                <a16:creationId xmlns:a16="http://schemas.microsoft.com/office/drawing/2014/main" id="{C54AC04D-17BE-40FC-8019-A94E1BE89F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BB7132-7CB0-4423-BFA1-F0D061B06D3A}"/>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2578628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0D901-F7CA-4F70-B7D3-0495BB68B5C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A819EA-A606-41EC-9716-89A4A588E61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2FF213-790D-461B-8393-E30773061528}"/>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5" name="Footer Placeholder 4">
            <a:extLst>
              <a:ext uri="{FF2B5EF4-FFF2-40B4-BE49-F238E27FC236}">
                <a16:creationId xmlns:a16="http://schemas.microsoft.com/office/drawing/2014/main" id="{454BF513-D3A8-4FE7-818F-14D70F5856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95A69F-EA47-4CD8-AB10-4C7D6483AFEE}"/>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2307374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5EB6B0-F10C-4524-9496-C917D09B13F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8016BD-6295-47F1-BA1F-C9ABABF703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08D1DD-C93A-4227-A5D0-044B5EEE9F12}"/>
              </a:ext>
            </a:extLst>
          </p:cNvPr>
          <p:cNvSpPr>
            <a:spLocks noGrp="1"/>
          </p:cNvSpPr>
          <p:nvPr>
            <p:ph type="dt" sz="half" idx="10"/>
          </p:nvPr>
        </p:nvSpPr>
        <p:spPr/>
        <p:txBody>
          <a:bodyPr/>
          <a:lstStyle/>
          <a:p>
            <a:fld id="{16FC5E71-C7A0-4F62-8DD9-97F3D6CB5E2D}" type="datetimeFigureOut">
              <a:rPr lang="en-GB" smtClean="0"/>
              <a:t>22/09/2023</a:t>
            </a:fld>
            <a:endParaRPr lang="en-GB"/>
          </a:p>
        </p:txBody>
      </p:sp>
      <p:sp>
        <p:nvSpPr>
          <p:cNvPr id="5" name="Footer Placeholder 4">
            <a:extLst>
              <a:ext uri="{FF2B5EF4-FFF2-40B4-BE49-F238E27FC236}">
                <a16:creationId xmlns:a16="http://schemas.microsoft.com/office/drawing/2014/main" id="{7A6DB79D-4FFF-4133-B117-28E968F30B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3F1F18-6A4E-4C6D-83E5-6E532484A2DB}"/>
              </a:ext>
            </a:extLst>
          </p:cNvPr>
          <p:cNvSpPr>
            <a:spLocks noGrp="1"/>
          </p:cNvSpPr>
          <p:nvPr>
            <p:ph type="sldNum" sz="quarter" idx="12"/>
          </p:nvPr>
        </p:nvSpPr>
        <p:spPr/>
        <p:txBody>
          <a:bodyPr/>
          <a:lstStyle/>
          <a:p>
            <a:fld id="{0ADD37BB-C4BF-4445-BC80-1CA798EC54C7}" type="slidenum">
              <a:rPr lang="en-GB" smtClean="0"/>
              <a:t>‹#›</a:t>
            </a:fld>
            <a:endParaRPr lang="en-GB"/>
          </a:p>
        </p:txBody>
      </p:sp>
    </p:spTree>
    <p:extLst>
      <p:ext uri="{BB962C8B-B14F-4D97-AF65-F5344CB8AC3E}">
        <p14:creationId xmlns:p14="http://schemas.microsoft.com/office/powerpoint/2010/main" val="2481630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0FDF1A-47E0-4537-ADD8-5BD6DF3702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B2C585-49D9-42AF-9FC2-22D623D941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793959-6F9B-41AD-A983-E2A25B1DA1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C5E71-C7A0-4F62-8DD9-97F3D6CB5E2D}" type="datetimeFigureOut">
              <a:rPr lang="en-GB" smtClean="0"/>
              <a:t>22/09/2023</a:t>
            </a:fld>
            <a:endParaRPr lang="en-GB"/>
          </a:p>
        </p:txBody>
      </p:sp>
      <p:sp>
        <p:nvSpPr>
          <p:cNvPr id="5" name="Footer Placeholder 4">
            <a:extLst>
              <a:ext uri="{FF2B5EF4-FFF2-40B4-BE49-F238E27FC236}">
                <a16:creationId xmlns:a16="http://schemas.microsoft.com/office/drawing/2014/main" id="{105E8D2D-D32B-44F0-81F9-8811954F58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4361768-8E4E-4992-BE03-14E2DEFF75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D37BB-C4BF-4445-BC80-1CA798EC54C7}" type="slidenum">
              <a:rPr lang="en-GB" smtClean="0"/>
              <a:t>‹#›</a:t>
            </a:fld>
            <a:endParaRPr lang="en-GB"/>
          </a:p>
        </p:txBody>
      </p:sp>
    </p:spTree>
    <p:extLst>
      <p:ext uri="{BB962C8B-B14F-4D97-AF65-F5344CB8AC3E}">
        <p14:creationId xmlns:p14="http://schemas.microsoft.com/office/powerpoint/2010/main" val="219436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youtu.be/9lZX4k3lSN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aB8JbEI9csY"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4.xml"/><Relationship Id="rId7" Type="http://schemas.openxmlformats.org/officeDocument/2006/relationships/image" Target="../media/image20.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notesSlide" Target="../notesSlides/notesSlide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New research shows what it takes to make society change for the better">
            <a:extLst>
              <a:ext uri="{FF2B5EF4-FFF2-40B4-BE49-F238E27FC236}">
                <a16:creationId xmlns:a16="http://schemas.microsoft.com/office/drawing/2014/main" id="{154D6BE3-3A27-ADFD-25D3-7C95900BD7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45" r="7687" b="2"/>
          <a:stretch/>
        </p:blipFill>
        <p:spPr bwMode="auto">
          <a:xfrm>
            <a:off x="20" y="584909"/>
            <a:ext cx="5718616" cy="5509675"/>
          </a:xfrm>
          <a:custGeom>
            <a:avLst/>
            <a:gdLst/>
            <a:ahLst/>
            <a:cxnLst/>
            <a:rect l="l" t="t" r="r" b="b"/>
            <a:pathLst>
              <a:path w="5718636" h="5509675">
                <a:moveTo>
                  <a:pt x="0" y="0"/>
                </a:moveTo>
                <a:lnTo>
                  <a:pt x="2672821" y="0"/>
                </a:lnTo>
                <a:lnTo>
                  <a:pt x="2673116" y="639"/>
                </a:lnTo>
                <a:lnTo>
                  <a:pt x="3175662" y="639"/>
                </a:lnTo>
                <a:lnTo>
                  <a:pt x="5718636" y="5509675"/>
                </a:lnTo>
                <a:lnTo>
                  <a:pt x="502842" y="5509675"/>
                </a:lnTo>
                <a:lnTo>
                  <a:pt x="502842" y="5509036"/>
                </a:lnTo>
                <a:lnTo>
                  <a:pt x="0" y="5509036"/>
                </a:lnTo>
                <a:close/>
              </a:path>
            </a:pathLst>
          </a:custGeom>
          <a:noFill/>
          <a:extLst>
            <a:ext uri="{909E8E84-426E-40DD-AFC4-6F175D3DCCD1}">
              <a14:hiddenFill xmlns:a14="http://schemas.microsoft.com/office/drawing/2010/main">
                <a:solidFill>
                  <a:srgbClr val="FFFFFF"/>
                </a:solidFill>
              </a14:hiddenFill>
            </a:ext>
          </a:extLst>
        </p:spPr>
      </p:pic>
      <p:sp>
        <p:nvSpPr>
          <p:cNvPr id="2055" name="Freeform: Shape 2054">
            <a:extLst>
              <a:ext uri="{FF2B5EF4-FFF2-40B4-BE49-F238E27FC236}">
                <a16:creationId xmlns:a16="http://schemas.microsoft.com/office/drawing/2014/main" id="{17CDB40A-75BB-4498-A20B-59C3984A3A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2619" y="585526"/>
            <a:ext cx="8349381" cy="5509038"/>
          </a:xfrm>
          <a:custGeom>
            <a:avLst/>
            <a:gdLst>
              <a:gd name="connsiteX0" fmla="*/ 0 w 8349381"/>
              <a:gd name="connsiteY0" fmla="*/ 0 h 5509038"/>
              <a:gd name="connsiteX1" fmla="*/ 8349381 w 8349381"/>
              <a:gd name="connsiteY1" fmla="*/ 0 h 5509038"/>
              <a:gd name="connsiteX2" fmla="*/ 5806407 w 8349381"/>
              <a:gd name="connsiteY2" fmla="*/ 5509038 h 5509038"/>
              <a:gd name="connsiteX3" fmla="*/ 0 w 8349381"/>
              <a:gd name="connsiteY3" fmla="*/ 5509038 h 5509038"/>
            </a:gdLst>
            <a:ahLst/>
            <a:cxnLst>
              <a:cxn ang="0">
                <a:pos x="connsiteX0" y="connsiteY0"/>
              </a:cxn>
              <a:cxn ang="0">
                <a:pos x="connsiteX1" y="connsiteY1"/>
              </a:cxn>
              <a:cxn ang="0">
                <a:pos x="connsiteX2" y="connsiteY2"/>
              </a:cxn>
              <a:cxn ang="0">
                <a:pos x="connsiteX3" y="connsiteY3"/>
              </a:cxn>
            </a:cxnLst>
            <a:rect l="l" t="t" r="r" b="b"/>
            <a:pathLst>
              <a:path w="8349381" h="5509038">
                <a:moveTo>
                  <a:pt x="0" y="0"/>
                </a:moveTo>
                <a:lnTo>
                  <a:pt x="8349381" y="0"/>
                </a:lnTo>
                <a:lnTo>
                  <a:pt x="5806407" y="5509038"/>
                </a:lnTo>
                <a:lnTo>
                  <a:pt x="0" y="5509038"/>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3" name="Subtitle 2">
            <a:extLst>
              <a:ext uri="{FF2B5EF4-FFF2-40B4-BE49-F238E27FC236}">
                <a16:creationId xmlns:a16="http://schemas.microsoft.com/office/drawing/2014/main" id="{3B9F7EE8-F97A-F14C-6793-BF52A6B3BD8B}"/>
              </a:ext>
            </a:extLst>
          </p:cNvPr>
          <p:cNvSpPr>
            <a:spLocks noGrp="1"/>
          </p:cNvSpPr>
          <p:nvPr>
            <p:ph type="subTitle" idx="1"/>
          </p:nvPr>
        </p:nvSpPr>
        <p:spPr>
          <a:xfrm>
            <a:off x="5986273" y="4142660"/>
            <a:ext cx="5370576" cy="911117"/>
          </a:xfrm>
        </p:spPr>
        <p:txBody>
          <a:bodyPr>
            <a:noAutofit/>
          </a:bodyPr>
          <a:lstStyle/>
          <a:p>
            <a:pPr algn="l"/>
            <a:r>
              <a:rPr lang="en-GB" sz="3200" dirty="0">
                <a:solidFill>
                  <a:srgbClr val="FFFFFF"/>
                </a:solidFill>
              </a:rPr>
              <a:t>Policing, society and society cohesion</a:t>
            </a:r>
          </a:p>
        </p:txBody>
      </p:sp>
      <p:sp>
        <p:nvSpPr>
          <p:cNvPr id="2" name="Title 1">
            <a:extLst>
              <a:ext uri="{FF2B5EF4-FFF2-40B4-BE49-F238E27FC236}">
                <a16:creationId xmlns:a16="http://schemas.microsoft.com/office/drawing/2014/main" id="{6CCB8F69-1401-85A8-BA68-B5808EA523F8}"/>
              </a:ext>
            </a:extLst>
          </p:cNvPr>
          <p:cNvSpPr>
            <a:spLocks noGrp="1"/>
          </p:cNvSpPr>
          <p:nvPr>
            <p:ph type="ctrTitle"/>
          </p:nvPr>
        </p:nvSpPr>
        <p:spPr>
          <a:xfrm>
            <a:off x="5673747" y="1408814"/>
            <a:ext cx="5683102" cy="2235277"/>
          </a:xfrm>
        </p:spPr>
        <p:txBody>
          <a:bodyPr>
            <a:normAutofit/>
          </a:bodyPr>
          <a:lstStyle/>
          <a:p>
            <a:r>
              <a:rPr lang="en-GB" sz="3000" dirty="0">
                <a:solidFill>
                  <a:srgbClr val="FFFFFF"/>
                </a:solidFill>
              </a:rPr>
              <a:t>Police, Policing and Society</a:t>
            </a:r>
            <a:br>
              <a:rPr lang="en-GB" sz="3000" dirty="0">
                <a:solidFill>
                  <a:srgbClr val="FFFFFF"/>
                </a:solidFill>
              </a:rPr>
            </a:br>
            <a:r>
              <a:rPr lang="en-GB" sz="3000" dirty="0">
                <a:solidFill>
                  <a:srgbClr val="FFFFFF"/>
                </a:solidFill>
              </a:rPr>
              <a:t>(BMCP5001)</a:t>
            </a:r>
            <a:br>
              <a:rPr lang="en-GB" sz="3000" dirty="0">
                <a:solidFill>
                  <a:srgbClr val="FFFFFF"/>
                </a:solidFill>
              </a:rPr>
            </a:br>
            <a:r>
              <a:rPr lang="en-GB" sz="3000" dirty="0">
                <a:solidFill>
                  <a:srgbClr val="FFFFFF"/>
                </a:solidFill>
              </a:rPr>
              <a:t>WEEK 2</a:t>
            </a:r>
            <a:br>
              <a:rPr lang="en-GB" sz="3000" dirty="0">
                <a:solidFill>
                  <a:srgbClr val="FFFFFF"/>
                </a:solidFill>
              </a:rPr>
            </a:br>
            <a:endParaRPr lang="en-GB" sz="3000" dirty="0">
              <a:solidFill>
                <a:srgbClr val="FFFFFF"/>
              </a:solidFill>
            </a:endParaRPr>
          </a:p>
        </p:txBody>
      </p:sp>
    </p:spTree>
    <p:extLst>
      <p:ext uri="{BB962C8B-B14F-4D97-AF65-F5344CB8AC3E}">
        <p14:creationId xmlns:p14="http://schemas.microsoft.com/office/powerpoint/2010/main" val="2703947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FCD9CF-FB2D-097C-6F23-336A0E85D6F2}"/>
              </a:ext>
            </a:extLst>
          </p:cNvPr>
          <p:cNvSpPr>
            <a:spLocks noGrp="1"/>
          </p:cNvSpPr>
          <p:nvPr>
            <p:ph type="title"/>
          </p:nvPr>
        </p:nvSpPr>
        <p:spPr>
          <a:xfrm>
            <a:off x="640080" y="325369"/>
            <a:ext cx="4368602" cy="1956841"/>
          </a:xfrm>
        </p:spPr>
        <p:txBody>
          <a:bodyPr anchor="b">
            <a:normAutofit/>
          </a:bodyPr>
          <a:lstStyle/>
          <a:p>
            <a:r>
              <a:rPr lang="en-GB" sz="5400"/>
              <a:t>Aims for todays session</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4F0EB9-C0BA-1F2E-1ABD-DED2CF2E9AE3}"/>
              </a:ext>
            </a:extLst>
          </p:cNvPr>
          <p:cNvSpPr>
            <a:spLocks noGrp="1"/>
          </p:cNvSpPr>
          <p:nvPr>
            <p:ph idx="1"/>
          </p:nvPr>
        </p:nvSpPr>
        <p:spPr>
          <a:xfrm>
            <a:off x="640080" y="2872899"/>
            <a:ext cx="4243589" cy="3320668"/>
          </a:xfrm>
        </p:spPr>
        <p:txBody>
          <a:bodyPr>
            <a:normAutofit/>
          </a:bodyPr>
          <a:lstStyle/>
          <a:p>
            <a:r>
              <a:rPr lang="en-GB" sz="2200"/>
              <a:t>Policing</a:t>
            </a:r>
          </a:p>
          <a:p>
            <a:r>
              <a:rPr lang="en-GB" sz="2200"/>
              <a:t>Background to how societies have evolved</a:t>
            </a:r>
          </a:p>
          <a:p>
            <a:r>
              <a:rPr lang="en-GB" sz="2200"/>
              <a:t>Social stratification</a:t>
            </a:r>
          </a:p>
          <a:p>
            <a:r>
              <a:rPr lang="en-GB" sz="2200"/>
              <a:t>Society cohesion</a:t>
            </a:r>
          </a:p>
          <a:p>
            <a:endParaRPr lang="en-GB" sz="2200"/>
          </a:p>
        </p:txBody>
      </p:sp>
      <p:pic>
        <p:nvPicPr>
          <p:cNvPr id="5" name="Picture 4" descr="Top shot of a representation of networks with stick figures.">
            <a:extLst>
              <a:ext uri="{FF2B5EF4-FFF2-40B4-BE49-F238E27FC236}">
                <a16:creationId xmlns:a16="http://schemas.microsoft.com/office/drawing/2014/main" id="{3E7DE731-69FB-9B42-3283-D06991E1911E}"/>
              </a:ext>
            </a:extLst>
          </p:cNvPr>
          <p:cNvPicPr>
            <a:picLocks noChangeAspect="1"/>
          </p:cNvPicPr>
          <p:nvPr/>
        </p:nvPicPr>
        <p:blipFill rotWithShape="1">
          <a:blip r:embed="rId2"/>
          <a:srcRect l="24617" r="8634" b="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58854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CB850A-A1FE-4F90-8141-E581E9DC1498}"/>
              </a:ext>
            </a:extLst>
          </p:cNvPr>
          <p:cNvSpPr>
            <a:spLocks noGrp="1"/>
          </p:cNvSpPr>
          <p:nvPr>
            <p:ph type="title"/>
          </p:nvPr>
        </p:nvSpPr>
        <p:spPr>
          <a:xfrm>
            <a:off x="841248" y="548640"/>
            <a:ext cx="3600860" cy="5431536"/>
          </a:xfrm>
        </p:spPr>
        <p:txBody>
          <a:bodyPr vert="horz" lIns="91440" tIns="45720" rIns="91440" bIns="45720" rtlCol="0">
            <a:normAutofit/>
          </a:bodyPr>
          <a:lstStyle/>
          <a:p>
            <a:r>
              <a:rPr lang="en-US" sz="5400" kern="1200">
                <a:latin typeface="+mj-lt"/>
                <a:ea typeface="+mj-ea"/>
                <a:cs typeface="+mj-cs"/>
              </a:rPr>
              <a:t>Egon Bittner (1974)</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91E100-1D87-4AD5-8C8B-850B802DA257}"/>
              </a:ext>
            </a:extLst>
          </p:cNvPr>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US" sz="4000" kern="1200" dirty="0">
                <a:latin typeface="+mn-lt"/>
                <a:ea typeface="+mn-ea"/>
                <a:cs typeface="+mn-cs"/>
              </a:rPr>
              <a:t>The police service was one of the ‘best known but least understood’ of public institutions.</a:t>
            </a:r>
            <a:r>
              <a:rPr lang="en-US" sz="4000" dirty="0"/>
              <a:t> </a:t>
            </a:r>
            <a:endParaRPr lang="en-US" sz="2200" kern="1200">
              <a:latin typeface="+mn-lt"/>
              <a:ea typeface="+mn-ea"/>
              <a:cs typeface="+mn-cs"/>
            </a:endParaRPr>
          </a:p>
        </p:txBody>
      </p:sp>
    </p:spTree>
    <p:extLst>
      <p:ext uri="{BB962C8B-B14F-4D97-AF65-F5344CB8AC3E}">
        <p14:creationId xmlns:p14="http://schemas.microsoft.com/office/powerpoint/2010/main" val="159850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1248" y="548640"/>
            <a:ext cx="3600860" cy="5431536"/>
          </a:xfrm>
        </p:spPr>
        <p:txBody>
          <a:bodyPr>
            <a:normAutofit/>
          </a:bodyPr>
          <a:lstStyle/>
          <a:p>
            <a:r>
              <a:rPr lang="en-GB" sz="5400"/>
              <a:t>Policing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26418" y="552091"/>
            <a:ext cx="6224335" cy="5431536"/>
          </a:xfrm>
        </p:spPr>
        <p:txBody>
          <a:bodyPr anchor="ctr">
            <a:normAutofit/>
          </a:bodyPr>
          <a:lstStyle/>
          <a:p>
            <a:pPr marL="233363" indent="-233363"/>
            <a:r>
              <a:rPr lang="en-GB" sz="2200"/>
              <a:t>The word ‘policing’ relates to ‘politics’</a:t>
            </a:r>
          </a:p>
          <a:p>
            <a:pPr marL="233363" indent="-233363"/>
            <a:r>
              <a:rPr lang="en-GB" sz="2200"/>
              <a:t>Working within the government rules </a:t>
            </a:r>
          </a:p>
          <a:p>
            <a:pPr marL="233363" indent="-233363"/>
            <a:r>
              <a:rPr lang="en-GB" sz="2200"/>
              <a:t>Performing a function that process social regulation &amp; order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71F712-478A-49E7-973E-5D0D5BB4B584}"/>
              </a:ext>
            </a:extLst>
          </p:cNvPr>
          <p:cNvSpPr>
            <a:spLocks noGrp="1"/>
          </p:cNvSpPr>
          <p:nvPr>
            <p:ph type="title"/>
          </p:nvPr>
        </p:nvSpPr>
        <p:spPr>
          <a:xfrm>
            <a:off x="841248" y="548640"/>
            <a:ext cx="3600860" cy="5431536"/>
          </a:xfrm>
        </p:spPr>
        <p:txBody>
          <a:bodyPr>
            <a:normAutofit/>
          </a:bodyPr>
          <a:lstStyle/>
          <a:p>
            <a:r>
              <a:rPr lang="en-GB" sz="5400"/>
              <a:t>Police</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D26A7B5-487F-4AE9-8ABB-77030D5F809E}"/>
              </a:ext>
            </a:extLst>
          </p:cNvPr>
          <p:cNvSpPr>
            <a:spLocks noGrp="1"/>
          </p:cNvSpPr>
          <p:nvPr>
            <p:ph idx="1"/>
          </p:nvPr>
        </p:nvSpPr>
        <p:spPr>
          <a:xfrm>
            <a:off x="5126418" y="552091"/>
            <a:ext cx="6224335" cy="5431536"/>
          </a:xfrm>
        </p:spPr>
        <p:txBody>
          <a:bodyPr anchor="ctr">
            <a:normAutofit/>
          </a:bodyPr>
          <a:lstStyle/>
          <a:p>
            <a:r>
              <a:rPr lang="en-GB" sz="2200" dirty="0"/>
              <a:t>Term police is to represent  the whole ability of regulating social order and policies which contribute to the control of crime and order in society</a:t>
            </a:r>
            <a:endParaRPr lang="en-GB" sz="2200" dirty="0">
              <a:cs typeface="Calibri"/>
            </a:endParaRPr>
          </a:p>
          <a:p>
            <a:r>
              <a:rPr lang="en-GB" sz="2200" dirty="0"/>
              <a:t>Individuals who carry out the functions of the policing role. </a:t>
            </a:r>
            <a:endParaRPr lang="en-GB" sz="2200" dirty="0">
              <a:cs typeface="Calibri"/>
            </a:endParaRPr>
          </a:p>
          <a:p>
            <a:r>
              <a:rPr lang="en-GB" sz="2200" dirty="0"/>
              <a:t>Agents of Social Control</a:t>
            </a:r>
            <a:endParaRPr lang="en-GB" sz="2200" dirty="0">
              <a:cs typeface="Calibri"/>
            </a:endParaRPr>
          </a:p>
          <a:p>
            <a:r>
              <a:rPr lang="en-GB" sz="2200" dirty="0">
                <a:cs typeface="Calibri"/>
              </a:rPr>
              <a:t>Policing by consent</a:t>
            </a:r>
          </a:p>
        </p:txBody>
      </p:sp>
    </p:spTree>
    <p:extLst>
      <p:ext uri="{BB962C8B-B14F-4D97-AF65-F5344CB8AC3E}">
        <p14:creationId xmlns:p14="http://schemas.microsoft.com/office/powerpoint/2010/main" val="2012046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ABEC53-B4EB-4370-BBB8-A3E9387064B8}"/>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br>
              <a:rPr lang="en-US" sz="2800" kern="1200">
                <a:solidFill>
                  <a:srgbClr val="FFFFFF"/>
                </a:solidFill>
                <a:latin typeface="+mj-lt"/>
                <a:ea typeface="+mj-ea"/>
                <a:cs typeface="+mj-cs"/>
              </a:rPr>
            </a:br>
            <a:r>
              <a:rPr lang="en-US" sz="2800" kern="1200">
                <a:solidFill>
                  <a:srgbClr val="FFFFFF"/>
                </a:solidFill>
                <a:latin typeface="+mj-lt"/>
                <a:ea typeface="+mj-ea"/>
                <a:cs typeface="+mj-cs"/>
              </a:rPr>
              <a:t>National Decision Model and Code of Ethics</a:t>
            </a:r>
            <a:br>
              <a:rPr lang="en-US" sz="2800" kern="1200">
                <a:solidFill>
                  <a:srgbClr val="FFFFFF"/>
                </a:solidFill>
                <a:latin typeface="+mj-lt"/>
                <a:ea typeface="+mj-ea"/>
                <a:cs typeface="+mj-cs"/>
              </a:rPr>
            </a:br>
            <a:endParaRPr lang="en-US" sz="2800" kern="1200">
              <a:solidFill>
                <a:srgbClr val="FFFFFF"/>
              </a:solidFill>
              <a:latin typeface="+mj-lt"/>
              <a:ea typeface="+mj-ea"/>
              <a:cs typeface="+mj-cs"/>
            </a:endParaRPr>
          </a:p>
        </p:txBody>
      </p:sp>
      <p:pic>
        <p:nvPicPr>
          <p:cNvPr id="6" name="Content Placeholder 5" descr="Diagram&#10;&#10;Description automatically generated">
            <a:extLst>
              <a:ext uri="{FF2B5EF4-FFF2-40B4-BE49-F238E27FC236}">
                <a16:creationId xmlns:a16="http://schemas.microsoft.com/office/drawing/2014/main" id="{3E6C738F-FE4C-4AE3-915D-FA99BD44C98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77316" y="1351246"/>
            <a:ext cx="6780700" cy="4153179"/>
          </a:xfrm>
          <a:prstGeom prst="rect">
            <a:avLst/>
          </a:prstGeom>
        </p:spPr>
      </p:pic>
    </p:spTree>
    <p:extLst>
      <p:ext uri="{BB962C8B-B14F-4D97-AF65-F5344CB8AC3E}">
        <p14:creationId xmlns:p14="http://schemas.microsoft.com/office/powerpoint/2010/main" val="1172670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13721-BF15-D869-8891-44B999351340}"/>
              </a:ext>
            </a:extLst>
          </p:cNvPr>
          <p:cNvSpPr>
            <a:spLocks noGrp="1"/>
          </p:cNvSpPr>
          <p:nvPr>
            <p:ph type="title"/>
          </p:nvPr>
        </p:nvSpPr>
        <p:spPr>
          <a:xfrm>
            <a:off x="4128368" y="4522156"/>
            <a:ext cx="4937937" cy="1363215"/>
          </a:xfrm>
        </p:spPr>
        <p:txBody>
          <a:bodyPr vert="horz" lIns="91440" tIns="45720" rIns="91440" bIns="45720" rtlCol="0" anchor="t">
            <a:normAutofit/>
          </a:bodyPr>
          <a:lstStyle/>
          <a:p>
            <a:r>
              <a:rPr lang="en-US" kern="1200">
                <a:solidFill>
                  <a:schemeClr val="tx1"/>
                </a:solidFill>
                <a:latin typeface="+mj-lt"/>
                <a:ea typeface="+mj-ea"/>
                <a:cs typeface="+mj-cs"/>
              </a:rPr>
              <a:t>Organisations</a:t>
            </a:r>
          </a:p>
        </p:txBody>
      </p:sp>
      <p:sp>
        <p:nvSpPr>
          <p:cNvPr id="13" name="Freeform: Shape 12">
            <a:extLst>
              <a:ext uri="{FF2B5EF4-FFF2-40B4-BE49-F238E27FC236}">
                <a16:creationId xmlns:a16="http://schemas.microsoft.com/office/drawing/2014/main" id="{2E2D6188-24E5-426A-BB2A-3FA2D6B9C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1"/>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1208BC59-C84F-483F-80CD-FAEC74229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3"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Text&#10;&#10;Description automatically generated">
            <a:extLst>
              <a:ext uri="{FF2B5EF4-FFF2-40B4-BE49-F238E27FC236}">
                <a16:creationId xmlns:a16="http://schemas.microsoft.com/office/drawing/2014/main" id="{D06643D7-5468-5160-D140-13FDDA4813BF}"/>
              </a:ext>
            </a:extLst>
          </p:cNvPr>
          <p:cNvPicPr>
            <a:picLocks noGrp="1" noChangeAspect="1"/>
          </p:cNvPicPr>
          <p:nvPr>
            <p:ph idx="1"/>
          </p:nvPr>
        </p:nvPicPr>
        <p:blipFill>
          <a:blip r:embed="rId3"/>
          <a:stretch>
            <a:fillRect/>
          </a:stretch>
        </p:blipFill>
        <p:spPr>
          <a:xfrm>
            <a:off x="1992086" y="553587"/>
            <a:ext cx="2410097" cy="820058"/>
          </a:xfrm>
          <a:prstGeom prst="rect">
            <a:avLst/>
          </a:prstGeom>
        </p:spPr>
      </p:pic>
      <p:sp>
        <p:nvSpPr>
          <p:cNvPr id="21" name="Freeform: Shape 20">
            <a:extLst>
              <a:ext uri="{FF2B5EF4-FFF2-40B4-BE49-F238E27FC236}">
                <a16:creationId xmlns:a16="http://schemas.microsoft.com/office/drawing/2014/main" id="{A1DABD52-05DF-4F31-AFB9-B330D8BE46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25559" y="725908"/>
            <a:ext cx="2852928" cy="2852928"/>
          </a:xfrm>
          <a:custGeom>
            <a:avLst/>
            <a:gdLst>
              <a:gd name="connsiteX0" fmla="*/ 1426464 w 2852928"/>
              <a:gd name="connsiteY0" fmla="*/ 0 h 2852928"/>
              <a:gd name="connsiteX1" fmla="*/ 2852928 w 2852928"/>
              <a:gd name="connsiteY1" fmla="*/ 1426464 h 2852928"/>
              <a:gd name="connsiteX2" fmla="*/ 1426464 w 2852928"/>
              <a:gd name="connsiteY2" fmla="*/ 2852928 h 2852928"/>
              <a:gd name="connsiteX3" fmla="*/ 0 w 2852928"/>
              <a:gd name="connsiteY3" fmla="*/ 1426464 h 2852928"/>
              <a:gd name="connsiteX4" fmla="*/ 1426464 w 2852928"/>
              <a:gd name="connsiteY4" fmla="*/ 0 h 2852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Logo, company name&#10;&#10;Description automatically generated">
            <a:extLst>
              <a:ext uri="{FF2B5EF4-FFF2-40B4-BE49-F238E27FC236}">
                <a16:creationId xmlns:a16="http://schemas.microsoft.com/office/drawing/2014/main" id="{791F5304-BD1D-2222-831C-8DC78F33F541}"/>
              </a:ext>
            </a:extLst>
          </p:cNvPr>
          <p:cNvPicPr>
            <a:picLocks noChangeAspect="1"/>
          </p:cNvPicPr>
          <p:nvPr/>
        </p:nvPicPr>
        <p:blipFill>
          <a:blip r:embed="rId4"/>
          <a:stretch>
            <a:fillRect/>
          </a:stretch>
        </p:blipFill>
        <p:spPr>
          <a:xfrm>
            <a:off x="5982789" y="1702644"/>
            <a:ext cx="1939835" cy="969917"/>
          </a:xfrm>
          <a:prstGeom prst="rect">
            <a:avLst/>
          </a:prstGeom>
        </p:spPr>
      </p:pic>
      <p:pic>
        <p:nvPicPr>
          <p:cNvPr id="8" name="Picture 8" descr="Logo, company name&#10;&#10;Description automatically generated">
            <a:extLst>
              <a:ext uri="{FF2B5EF4-FFF2-40B4-BE49-F238E27FC236}">
                <a16:creationId xmlns:a16="http://schemas.microsoft.com/office/drawing/2014/main" id="{4A368B76-8393-02D5-C9FB-EBF8BFDDF9D8}"/>
              </a:ext>
            </a:extLst>
          </p:cNvPr>
          <p:cNvPicPr>
            <a:picLocks noChangeAspect="1"/>
          </p:cNvPicPr>
          <p:nvPr/>
        </p:nvPicPr>
        <p:blipFill>
          <a:blip r:embed="rId5"/>
          <a:stretch>
            <a:fillRect/>
          </a:stretch>
        </p:blipFill>
        <p:spPr>
          <a:xfrm>
            <a:off x="236643" y="4113679"/>
            <a:ext cx="2329136" cy="1554698"/>
          </a:xfrm>
          <a:prstGeom prst="rect">
            <a:avLst/>
          </a:prstGeom>
        </p:spPr>
      </p:pic>
      <p:sp>
        <p:nvSpPr>
          <p:cNvPr id="25" name="Freeform: Shape 24">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8E4F04B5-4D4A-4F70-8549-384AF5351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0"/>
            <a:ext cx="3273238" cy="3383891"/>
          </a:xfrm>
          <a:custGeom>
            <a:avLst/>
            <a:gdLst>
              <a:gd name="connsiteX0" fmla="*/ 122841 w 3273238"/>
              <a:gd name="connsiteY0" fmla="*/ 0 h 3383891"/>
              <a:gd name="connsiteX1" fmla="*/ 3273238 w 3273238"/>
              <a:gd name="connsiteY1" fmla="*/ 0 h 3383891"/>
              <a:gd name="connsiteX2" fmla="*/ 3273238 w 3273238"/>
              <a:gd name="connsiteY2" fmla="*/ 3291335 h 3383891"/>
              <a:gd name="connsiteX3" fmla="*/ 3118338 w 3273238"/>
              <a:gd name="connsiteY3" fmla="*/ 3331164 h 3383891"/>
              <a:gd name="connsiteX4" fmla="*/ 2595295 w 3273238"/>
              <a:gd name="connsiteY4" fmla="*/ 3383891 h 3383891"/>
              <a:gd name="connsiteX5" fmla="*/ 0 w 3273238"/>
              <a:gd name="connsiteY5" fmla="*/ 788596 h 3383891"/>
              <a:gd name="connsiteX6" fmla="*/ 116679 w 3273238"/>
              <a:gd name="connsiteY6" fmla="*/ 16835 h 3383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7" descr="A picture containing graphical user interface&#10;&#10;Description automatically generated">
            <a:extLst>
              <a:ext uri="{FF2B5EF4-FFF2-40B4-BE49-F238E27FC236}">
                <a16:creationId xmlns:a16="http://schemas.microsoft.com/office/drawing/2014/main" id="{E7008CA6-3CD4-E4F7-4249-59EC8919466E}"/>
              </a:ext>
            </a:extLst>
          </p:cNvPr>
          <p:cNvPicPr>
            <a:picLocks noChangeAspect="1"/>
          </p:cNvPicPr>
          <p:nvPr/>
        </p:nvPicPr>
        <p:blipFill>
          <a:blip r:embed="rId6"/>
          <a:stretch>
            <a:fillRect/>
          </a:stretch>
        </p:blipFill>
        <p:spPr>
          <a:xfrm>
            <a:off x="9829800" y="789095"/>
            <a:ext cx="1952160" cy="1110825"/>
          </a:xfrm>
          <a:prstGeom prst="rect">
            <a:avLst/>
          </a:prstGeom>
        </p:spPr>
      </p:pic>
      <p:sp>
        <p:nvSpPr>
          <p:cNvPr id="29" name="Freeform: Shape 28">
            <a:extLst>
              <a:ext uri="{FF2B5EF4-FFF2-40B4-BE49-F238E27FC236}">
                <a16:creationId xmlns:a16="http://schemas.microsoft.com/office/drawing/2014/main" id="{0D14DB62-3EB3-452E-89EE-30B0CDB0C8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63236" y="4071322"/>
            <a:ext cx="2828765" cy="2786678"/>
          </a:xfrm>
          <a:custGeom>
            <a:avLst/>
            <a:gdLst>
              <a:gd name="connsiteX0" fmla="*/ 1888236 w 2828765"/>
              <a:gd name="connsiteY0" fmla="*/ 0 h 2786678"/>
              <a:gd name="connsiteX1" fmla="*/ 2788281 w 2828765"/>
              <a:gd name="connsiteY1" fmla="*/ 227900 h 2786678"/>
              <a:gd name="connsiteX2" fmla="*/ 2828765 w 2828765"/>
              <a:gd name="connsiteY2" fmla="*/ 252495 h 2786678"/>
              <a:gd name="connsiteX3" fmla="*/ 2828765 w 2828765"/>
              <a:gd name="connsiteY3" fmla="*/ 2786678 h 2786678"/>
              <a:gd name="connsiteX4" fmla="*/ 227128 w 2828765"/>
              <a:gd name="connsiteY4" fmla="*/ 2786678 h 2786678"/>
              <a:gd name="connsiteX5" fmla="*/ 148387 w 2828765"/>
              <a:gd name="connsiteY5" fmla="*/ 2623223 h 2786678"/>
              <a:gd name="connsiteX6" fmla="*/ 0 w 2828765"/>
              <a:gd name="connsiteY6" fmla="*/ 1888236 h 2786678"/>
              <a:gd name="connsiteX7" fmla="*/ 1888236 w 2828765"/>
              <a:gd name="connsiteY7" fmla="*/ 0 h 278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descr="Logo, company name&#10;&#10;Description automatically generated">
            <a:extLst>
              <a:ext uri="{FF2B5EF4-FFF2-40B4-BE49-F238E27FC236}">
                <a16:creationId xmlns:a16="http://schemas.microsoft.com/office/drawing/2014/main" id="{B2837A7F-D179-4CB9-EEBD-620376051920}"/>
              </a:ext>
            </a:extLst>
          </p:cNvPr>
          <p:cNvPicPr>
            <a:picLocks noChangeAspect="1"/>
          </p:cNvPicPr>
          <p:nvPr/>
        </p:nvPicPr>
        <p:blipFill>
          <a:blip r:embed="rId7"/>
          <a:stretch>
            <a:fillRect/>
          </a:stretch>
        </p:blipFill>
        <p:spPr>
          <a:xfrm>
            <a:off x="9888582" y="5276136"/>
            <a:ext cx="2135777" cy="885566"/>
          </a:xfrm>
          <a:prstGeom prst="rect">
            <a:avLst/>
          </a:prstGeom>
        </p:spPr>
      </p:pic>
    </p:spTree>
    <p:extLst>
      <p:ext uri="{BB962C8B-B14F-4D97-AF65-F5344CB8AC3E}">
        <p14:creationId xmlns:p14="http://schemas.microsoft.com/office/powerpoint/2010/main" val="302157350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person, person, necktie&#10;&#10;Description automatically generated">
            <a:extLst>
              <a:ext uri="{FF2B5EF4-FFF2-40B4-BE49-F238E27FC236}">
                <a16:creationId xmlns:a16="http://schemas.microsoft.com/office/drawing/2014/main" id="{5AAD7DE6-D9E6-4559-8E69-3C728032E044}"/>
              </a:ext>
            </a:extLst>
          </p:cNvPr>
          <p:cNvPicPr>
            <a:picLocks noChangeAspect="1"/>
          </p:cNvPicPr>
          <p:nvPr/>
        </p:nvPicPr>
        <p:blipFill rotWithShape="1">
          <a:blip r:embed="rId3"/>
          <a:srcRect l="9091" t="3533" r="-2" b="24544"/>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185AE9-2290-03D6-3E7C-743763E2DE15}"/>
              </a:ext>
            </a:extLst>
          </p:cNvPr>
          <p:cNvSpPr>
            <a:spLocks noGrp="1"/>
          </p:cNvSpPr>
          <p:nvPr>
            <p:ph type="title"/>
          </p:nvPr>
        </p:nvSpPr>
        <p:spPr>
          <a:xfrm>
            <a:off x="371094" y="1161288"/>
            <a:ext cx="3438144" cy="1124712"/>
          </a:xfrm>
        </p:spPr>
        <p:txBody>
          <a:bodyPr anchor="b">
            <a:normAutofit/>
          </a:bodyPr>
          <a:lstStyle/>
          <a:p>
            <a:r>
              <a:rPr lang="en-US" sz="2800">
                <a:cs typeface="Calibri Light"/>
              </a:rPr>
              <a:t>Police Crime Commissioner</a:t>
            </a:r>
            <a:endParaRPr lang="en-US" sz="280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1552E61-6945-0D0E-3564-80AFEABEB8A3}"/>
              </a:ext>
            </a:extLst>
          </p:cNvPr>
          <p:cNvSpPr>
            <a:spLocks noGrp="1"/>
          </p:cNvSpPr>
          <p:nvPr>
            <p:ph idx="1"/>
          </p:nvPr>
        </p:nvSpPr>
        <p:spPr>
          <a:xfrm>
            <a:off x="371094" y="2718054"/>
            <a:ext cx="3438906" cy="3207258"/>
          </a:xfrm>
        </p:spPr>
        <p:txBody>
          <a:bodyPr vert="horz" lIns="91440" tIns="45720" rIns="91440" bIns="45720" rtlCol="0" anchor="t">
            <a:normAutofit/>
          </a:bodyPr>
          <a:lstStyle/>
          <a:p>
            <a:r>
              <a:rPr lang="en-US" sz="1700" dirty="0">
                <a:ea typeface="+mn-lt"/>
                <a:cs typeface="+mn-lt"/>
                <a:hlinkClick r:id="rId4"/>
              </a:rPr>
              <a:t>https://youtu.be/9lZX4k3lSNs</a:t>
            </a:r>
            <a:r>
              <a:rPr lang="en-US" sz="1700" dirty="0">
                <a:ea typeface="+mn-lt"/>
                <a:cs typeface="+mn-lt"/>
              </a:rPr>
              <a:t> </a:t>
            </a:r>
            <a:endParaRPr lang="en-US" sz="1700" dirty="0">
              <a:cs typeface="Calibri"/>
            </a:endParaRPr>
          </a:p>
          <a:p>
            <a:endParaRPr lang="en-US" sz="1700">
              <a:cs typeface="Calibri"/>
            </a:endParaRPr>
          </a:p>
          <a:p>
            <a:endParaRPr lang="en-US" sz="1700">
              <a:cs typeface="Calibri"/>
            </a:endParaRPr>
          </a:p>
        </p:txBody>
      </p:sp>
    </p:spTree>
    <p:extLst>
      <p:ext uri="{BB962C8B-B14F-4D97-AF65-F5344CB8AC3E}">
        <p14:creationId xmlns:p14="http://schemas.microsoft.com/office/powerpoint/2010/main" val="3412085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CD22E-2269-419F-9E81-016EA035D4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B70BB3-807F-1876-3E65-AC8BC9DBB0B1}"/>
              </a:ext>
            </a:extLst>
          </p:cNvPr>
          <p:cNvSpPr>
            <a:spLocks noGrp="1"/>
          </p:cNvSpPr>
          <p:nvPr>
            <p:ph type="title"/>
          </p:nvPr>
        </p:nvSpPr>
        <p:spPr>
          <a:xfrm>
            <a:off x="647132" y="1295231"/>
            <a:ext cx="5895178" cy="3807446"/>
          </a:xfrm>
        </p:spPr>
        <p:txBody>
          <a:bodyPr vert="horz" lIns="91440" tIns="45720" rIns="91440" bIns="45720" rtlCol="0" anchor="b">
            <a:normAutofit/>
          </a:bodyPr>
          <a:lstStyle/>
          <a:p>
            <a:r>
              <a:rPr lang="en-US" sz="6600" kern="1200">
                <a:solidFill>
                  <a:schemeClr val="tx1"/>
                </a:solidFill>
                <a:latin typeface="+mj-lt"/>
                <a:ea typeface="+mj-ea"/>
                <a:cs typeface="+mj-cs"/>
              </a:rPr>
              <a:t>Task.... 5 mins</a:t>
            </a:r>
          </a:p>
        </p:txBody>
      </p:sp>
      <p:sp>
        <p:nvSpPr>
          <p:cNvPr id="10" name="Freeform: Shape 9">
            <a:extLst>
              <a:ext uri="{FF2B5EF4-FFF2-40B4-BE49-F238E27FC236}">
                <a16:creationId xmlns:a16="http://schemas.microsoft.com/office/drawing/2014/main" id="{AA607D34-E2A9-4595-9DB2-5472E077C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7082" y="0"/>
            <a:ext cx="4884918" cy="6858000"/>
          </a:xfrm>
          <a:custGeom>
            <a:avLst/>
            <a:gdLst>
              <a:gd name="connsiteX0" fmla="*/ 1097203 w 4884918"/>
              <a:gd name="connsiteY0" fmla="*/ 0 h 6858000"/>
              <a:gd name="connsiteX1" fmla="*/ 1154155 w 4884918"/>
              <a:gd name="connsiteY1" fmla="*/ 0 h 6858000"/>
              <a:gd name="connsiteX2" fmla="*/ 972305 w 4884918"/>
              <a:gd name="connsiteY2" fmla="*/ 343212 h 6858000"/>
              <a:gd name="connsiteX3" fmla="*/ 780524 w 4884918"/>
              <a:gd name="connsiteY3" fmla="*/ 761067 h 6858000"/>
              <a:gd name="connsiteX4" fmla="*/ 737045 w 4884918"/>
              <a:gd name="connsiteY4" fmla="*/ 865164 h 6858000"/>
              <a:gd name="connsiteX5" fmla="*/ 762322 w 4884918"/>
              <a:gd name="connsiteY5" fmla="*/ 830676 h 6858000"/>
              <a:gd name="connsiteX6" fmla="*/ 1118805 w 4884918"/>
              <a:gd name="connsiteY6" fmla="*/ 160440 h 6858000"/>
              <a:gd name="connsiteX7" fmla="*/ 1221640 w 4884918"/>
              <a:gd name="connsiteY7" fmla="*/ 0 h 6858000"/>
              <a:gd name="connsiteX8" fmla="*/ 4884918 w 4884918"/>
              <a:gd name="connsiteY8" fmla="*/ 0 h 6858000"/>
              <a:gd name="connsiteX9" fmla="*/ 4884918 w 4884918"/>
              <a:gd name="connsiteY9" fmla="*/ 6857999 h 6858000"/>
              <a:gd name="connsiteX10" fmla="*/ 4884918 w 4884918"/>
              <a:gd name="connsiteY10" fmla="*/ 6858000 h 6858000"/>
              <a:gd name="connsiteX11" fmla="*/ 704817 w 4884918"/>
              <a:gd name="connsiteY11" fmla="*/ 6858000 h 6858000"/>
              <a:gd name="connsiteX12" fmla="*/ 618717 w 4884918"/>
              <a:gd name="connsiteY12" fmla="*/ 6672538 h 6858000"/>
              <a:gd name="connsiteX13" fmla="*/ 309324 w 4884918"/>
              <a:gd name="connsiteY13" fmla="*/ 5833618 h 6858000"/>
              <a:gd name="connsiteX14" fmla="*/ 209850 w 4884918"/>
              <a:gd name="connsiteY14" fmla="*/ 5484180 h 6858000"/>
              <a:gd name="connsiteX15" fmla="*/ 211619 w 4884918"/>
              <a:gd name="connsiteY15" fmla="*/ 5517653 h 6858000"/>
              <a:gd name="connsiteX16" fmla="*/ 361778 w 4884918"/>
              <a:gd name="connsiteY16" fmla="*/ 6145524 h 6858000"/>
              <a:gd name="connsiteX17" fmla="*/ 591356 w 4884918"/>
              <a:gd name="connsiteY17" fmla="*/ 6843306 h 6858000"/>
              <a:gd name="connsiteX18" fmla="*/ 597415 w 4884918"/>
              <a:gd name="connsiteY18" fmla="*/ 6858000 h 6858000"/>
              <a:gd name="connsiteX19" fmla="*/ 545224 w 4884918"/>
              <a:gd name="connsiteY19" fmla="*/ 6858000 h 6858000"/>
              <a:gd name="connsiteX20" fmla="*/ 533604 w 4884918"/>
              <a:gd name="connsiteY20" fmla="*/ 6830072 h 6858000"/>
              <a:gd name="connsiteX21" fmla="*/ 169657 w 4884918"/>
              <a:gd name="connsiteY21" fmla="*/ 5556577 h 6858000"/>
              <a:gd name="connsiteX22" fmla="*/ 12169 w 4884918"/>
              <a:gd name="connsiteY22" fmla="*/ 4362835 h 6858000"/>
              <a:gd name="connsiteX23" fmla="*/ 46168 w 4884918"/>
              <a:gd name="connsiteY23" fmla="*/ 3338487 h 6858000"/>
              <a:gd name="connsiteX24" fmla="*/ 490574 w 4884918"/>
              <a:gd name="connsiteY24" fmla="*/ 1381078 h 6858000"/>
              <a:gd name="connsiteX25" fmla="*/ 984701 w 4884918"/>
              <a:gd name="connsiteY25" fmla="*/ 20824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4918" h="6858000">
                <a:moveTo>
                  <a:pt x="1097203" y="0"/>
                </a:moveTo>
                <a:lnTo>
                  <a:pt x="1154155" y="0"/>
                </a:lnTo>
                <a:lnTo>
                  <a:pt x="972305" y="343212"/>
                </a:lnTo>
                <a:cubicBezTo>
                  <a:pt x="904739" y="480367"/>
                  <a:pt x="840941" y="619727"/>
                  <a:pt x="780524" y="761067"/>
                </a:cubicBezTo>
                <a:cubicBezTo>
                  <a:pt x="765737" y="795681"/>
                  <a:pt x="751579" y="830550"/>
                  <a:pt x="737045" y="865164"/>
                </a:cubicBezTo>
                <a:cubicBezTo>
                  <a:pt x="748306" y="856057"/>
                  <a:pt x="757014" y="844174"/>
                  <a:pt x="762322" y="830676"/>
                </a:cubicBezTo>
                <a:cubicBezTo>
                  <a:pt x="870201" y="600612"/>
                  <a:pt x="988539" y="376889"/>
                  <a:pt x="1118805" y="160440"/>
                </a:cubicBezTo>
                <a:lnTo>
                  <a:pt x="1221640" y="0"/>
                </a:lnTo>
                <a:lnTo>
                  <a:pt x="4884918" y="0"/>
                </a:lnTo>
                <a:lnTo>
                  <a:pt x="4884918" y="6857999"/>
                </a:lnTo>
                <a:lnTo>
                  <a:pt x="4884918" y="6858000"/>
                </a:lnTo>
                <a:lnTo>
                  <a:pt x="704817" y="6858000"/>
                </a:lnTo>
                <a:lnTo>
                  <a:pt x="618717" y="6672538"/>
                </a:lnTo>
                <a:cubicBezTo>
                  <a:pt x="501618" y="6400947"/>
                  <a:pt x="398622" y="6121213"/>
                  <a:pt x="309324" y="5833618"/>
                </a:cubicBezTo>
                <a:cubicBezTo>
                  <a:pt x="275071" y="5723183"/>
                  <a:pt x="246125" y="5611225"/>
                  <a:pt x="209850" y="5484180"/>
                </a:cubicBezTo>
                <a:cubicBezTo>
                  <a:pt x="209859" y="5495363"/>
                  <a:pt x="210448" y="5506534"/>
                  <a:pt x="211619" y="5517653"/>
                </a:cubicBezTo>
                <a:cubicBezTo>
                  <a:pt x="261166" y="5727113"/>
                  <a:pt x="303888" y="5938474"/>
                  <a:pt x="361778" y="6145524"/>
                </a:cubicBezTo>
                <a:cubicBezTo>
                  <a:pt x="428356" y="6383258"/>
                  <a:pt x="504422" y="6616111"/>
                  <a:pt x="591356" y="6843306"/>
                </a:cubicBezTo>
                <a:lnTo>
                  <a:pt x="597415" y="6858000"/>
                </a:lnTo>
                <a:lnTo>
                  <a:pt x="545224" y="6858000"/>
                </a:lnTo>
                <a:lnTo>
                  <a:pt x="533604" y="6830072"/>
                </a:lnTo>
                <a:cubicBezTo>
                  <a:pt x="376384" y="6416985"/>
                  <a:pt x="257344" y="5991917"/>
                  <a:pt x="169657" y="5556577"/>
                </a:cubicBezTo>
                <a:cubicBezTo>
                  <a:pt x="90154" y="5162256"/>
                  <a:pt x="43261" y="4763750"/>
                  <a:pt x="12169" y="4362835"/>
                </a:cubicBezTo>
                <a:cubicBezTo>
                  <a:pt x="-14122" y="4019865"/>
                  <a:pt x="4458" y="3679429"/>
                  <a:pt x="46168" y="3338487"/>
                </a:cubicBezTo>
                <a:cubicBezTo>
                  <a:pt x="125796" y="2672248"/>
                  <a:pt x="274744" y="2016203"/>
                  <a:pt x="490574" y="1381078"/>
                </a:cubicBezTo>
                <a:cubicBezTo>
                  <a:pt x="629230" y="976550"/>
                  <a:pt x="791584" y="584320"/>
                  <a:pt x="984701" y="208241"/>
                </a:cubicBezTo>
                <a:close/>
              </a:path>
            </a:pathLst>
          </a:custGeom>
          <a:solidFill>
            <a:schemeClr val="accent2"/>
          </a:solidFill>
          <a:ln w="6857" cap="flat">
            <a:noFill/>
            <a:prstDash val="solid"/>
            <a:miter/>
          </a:ln>
        </p:spPr>
        <p:txBody>
          <a:bodyPr wrap="square" rtlCol="0" anchor="ctr">
            <a:noAutofit/>
          </a:bodyPr>
          <a:lstStyle/>
          <a:p>
            <a:endParaRPr lang="en-US"/>
          </a:p>
        </p:txBody>
      </p:sp>
      <p:sp>
        <p:nvSpPr>
          <p:cNvPr id="3" name="Content Placeholder 2">
            <a:extLst>
              <a:ext uri="{FF2B5EF4-FFF2-40B4-BE49-F238E27FC236}">
                <a16:creationId xmlns:a16="http://schemas.microsoft.com/office/drawing/2014/main" id="{75D3F93C-443C-441C-7B88-440ED6798995}"/>
              </a:ext>
            </a:extLst>
          </p:cNvPr>
          <p:cNvSpPr>
            <a:spLocks noGrp="1"/>
          </p:cNvSpPr>
          <p:nvPr>
            <p:ph idx="1"/>
          </p:nvPr>
        </p:nvSpPr>
        <p:spPr>
          <a:xfrm>
            <a:off x="8129872" y="1122363"/>
            <a:ext cx="3223928" cy="3980314"/>
          </a:xfrm>
        </p:spPr>
        <p:txBody>
          <a:bodyPr vert="horz" lIns="91440" tIns="45720" rIns="91440" bIns="45720" rtlCol="0" anchor="b">
            <a:normAutofit/>
          </a:bodyPr>
          <a:lstStyle/>
          <a:p>
            <a:pPr marL="0" indent="0">
              <a:buNone/>
            </a:pPr>
            <a:r>
              <a:rPr lang="en-US" sz="2400" kern="1200">
                <a:solidFill>
                  <a:srgbClr val="FFFFFF"/>
                </a:solidFill>
                <a:latin typeface="+mn-lt"/>
                <a:ea typeface="+mn-ea"/>
                <a:cs typeface="+mn-cs"/>
              </a:rPr>
              <a:t>Find the PCC for South Wales and note his priorities</a:t>
            </a:r>
          </a:p>
        </p:txBody>
      </p:sp>
      <p:sp>
        <p:nvSpPr>
          <p:cNvPr id="12" name="sketch line">
            <a:extLst>
              <a:ext uri="{FF2B5EF4-FFF2-40B4-BE49-F238E27FC236}">
                <a16:creationId xmlns:a16="http://schemas.microsoft.com/office/drawing/2014/main" id="{63DAB858-5A0C-4AFF-AAC6-705EDF8DB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80" y="5439978"/>
            <a:ext cx="5897880" cy="18288"/>
          </a:xfrm>
          <a:custGeom>
            <a:avLst/>
            <a:gdLst>
              <a:gd name="connsiteX0" fmla="*/ 0 w 5897880"/>
              <a:gd name="connsiteY0" fmla="*/ 0 h 18288"/>
              <a:gd name="connsiteX1" fmla="*/ 537362 w 5897880"/>
              <a:gd name="connsiteY1" fmla="*/ 0 h 18288"/>
              <a:gd name="connsiteX2" fmla="*/ 1133704 w 5897880"/>
              <a:gd name="connsiteY2" fmla="*/ 0 h 18288"/>
              <a:gd name="connsiteX3" fmla="*/ 1671066 w 5897880"/>
              <a:gd name="connsiteY3" fmla="*/ 0 h 18288"/>
              <a:gd name="connsiteX4" fmla="*/ 2385365 w 5897880"/>
              <a:gd name="connsiteY4" fmla="*/ 0 h 18288"/>
              <a:gd name="connsiteX5" fmla="*/ 3040685 w 5897880"/>
              <a:gd name="connsiteY5" fmla="*/ 0 h 18288"/>
              <a:gd name="connsiteX6" fmla="*/ 3696005 w 5897880"/>
              <a:gd name="connsiteY6" fmla="*/ 0 h 18288"/>
              <a:gd name="connsiteX7" fmla="*/ 4469282 w 5897880"/>
              <a:gd name="connsiteY7" fmla="*/ 0 h 18288"/>
              <a:gd name="connsiteX8" fmla="*/ 5183581 w 5897880"/>
              <a:gd name="connsiteY8" fmla="*/ 0 h 18288"/>
              <a:gd name="connsiteX9" fmla="*/ 5897880 w 5897880"/>
              <a:gd name="connsiteY9" fmla="*/ 0 h 18288"/>
              <a:gd name="connsiteX10" fmla="*/ 5897880 w 5897880"/>
              <a:gd name="connsiteY10" fmla="*/ 18288 h 18288"/>
              <a:gd name="connsiteX11" fmla="*/ 5419496 w 5897880"/>
              <a:gd name="connsiteY11" fmla="*/ 18288 h 18288"/>
              <a:gd name="connsiteX12" fmla="*/ 4882134 w 5897880"/>
              <a:gd name="connsiteY12" fmla="*/ 18288 h 18288"/>
              <a:gd name="connsiteX13" fmla="*/ 4167835 w 5897880"/>
              <a:gd name="connsiteY13" fmla="*/ 18288 h 18288"/>
              <a:gd name="connsiteX14" fmla="*/ 3394558 w 5897880"/>
              <a:gd name="connsiteY14" fmla="*/ 18288 h 18288"/>
              <a:gd name="connsiteX15" fmla="*/ 2798216 w 5897880"/>
              <a:gd name="connsiteY15" fmla="*/ 18288 h 18288"/>
              <a:gd name="connsiteX16" fmla="*/ 2024939 w 5897880"/>
              <a:gd name="connsiteY16" fmla="*/ 18288 h 18288"/>
              <a:gd name="connsiteX17" fmla="*/ 1487576 w 5897880"/>
              <a:gd name="connsiteY17" fmla="*/ 18288 h 18288"/>
              <a:gd name="connsiteX18" fmla="*/ 1009193 w 5897880"/>
              <a:gd name="connsiteY18" fmla="*/ 18288 h 18288"/>
              <a:gd name="connsiteX19" fmla="*/ 0 w 5897880"/>
              <a:gd name="connsiteY19" fmla="*/ 18288 h 18288"/>
              <a:gd name="connsiteX20" fmla="*/ 0 w 5897880"/>
              <a:gd name="connsiteY2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897880" h="18288" fill="none" extrusionOk="0">
                <a:moveTo>
                  <a:pt x="0" y="0"/>
                </a:moveTo>
                <a:cubicBezTo>
                  <a:pt x="232564" y="21549"/>
                  <a:pt x="389747" y="7320"/>
                  <a:pt x="537362" y="0"/>
                </a:cubicBezTo>
                <a:cubicBezTo>
                  <a:pt x="684977" y="-7320"/>
                  <a:pt x="894159" y="-7726"/>
                  <a:pt x="1133704" y="0"/>
                </a:cubicBezTo>
                <a:cubicBezTo>
                  <a:pt x="1373249" y="7726"/>
                  <a:pt x="1440352" y="-304"/>
                  <a:pt x="1671066" y="0"/>
                </a:cubicBezTo>
                <a:cubicBezTo>
                  <a:pt x="1901780" y="304"/>
                  <a:pt x="2091497" y="765"/>
                  <a:pt x="2385365" y="0"/>
                </a:cubicBezTo>
                <a:cubicBezTo>
                  <a:pt x="2679233" y="-765"/>
                  <a:pt x="2762926" y="2802"/>
                  <a:pt x="3040685" y="0"/>
                </a:cubicBezTo>
                <a:cubicBezTo>
                  <a:pt x="3318444" y="-2802"/>
                  <a:pt x="3409726" y="9093"/>
                  <a:pt x="3696005" y="0"/>
                </a:cubicBezTo>
                <a:cubicBezTo>
                  <a:pt x="3982284" y="-9093"/>
                  <a:pt x="4087272" y="27119"/>
                  <a:pt x="4469282" y="0"/>
                </a:cubicBezTo>
                <a:cubicBezTo>
                  <a:pt x="4851292" y="-27119"/>
                  <a:pt x="4924835" y="26473"/>
                  <a:pt x="5183581" y="0"/>
                </a:cubicBezTo>
                <a:cubicBezTo>
                  <a:pt x="5442327" y="-26473"/>
                  <a:pt x="5598463" y="7328"/>
                  <a:pt x="5897880" y="0"/>
                </a:cubicBezTo>
                <a:cubicBezTo>
                  <a:pt x="5898259" y="7355"/>
                  <a:pt x="5898164" y="10249"/>
                  <a:pt x="5897880" y="18288"/>
                </a:cubicBezTo>
                <a:cubicBezTo>
                  <a:pt x="5682742" y="31268"/>
                  <a:pt x="5520014" y="14700"/>
                  <a:pt x="5419496" y="18288"/>
                </a:cubicBezTo>
                <a:cubicBezTo>
                  <a:pt x="5318978" y="21876"/>
                  <a:pt x="5012864" y="-2446"/>
                  <a:pt x="4882134" y="18288"/>
                </a:cubicBezTo>
                <a:cubicBezTo>
                  <a:pt x="4751404" y="39022"/>
                  <a:pt x="4313676" y="-3937"/>
                  <a:pt x="4167835" y="18288"/>
                </a:cubicBezTo>
                <a:cubicBezTo>
                  <a:pt x="4021994" y="40513"/>
                  <a:pt x="3715729" y="50049"/>
                  <a:pt x="3394558" y="18288"/>
                </a:cubicBezTo>
                <a:cubicBezTo>
                  <a:pt x="3073387" y="-13473"/>
                  <a:pt x="3093227" y="29828"/>
                  <a:pt x="2798216" y="18288"/>
                </a:cubicBezTo>
                <a:cubicBezTo>
                  <a:pt x="2503205" y="6748"/>
                  <a:pt x="2297615" y="22459"/>
                  <a:pt x="2024939" y="18288"/>
                </a:cubicBezTo>
                <a:cubicBezTo>
                  <a:pt x="1752263" y="14117"/>
                  <a:pt x="1629814" y="-5485"/>
                  <a:pt x="1487576" y="18288"/>
                </a:cubicBezTo>
                <a:cubicBezTo>
                  <a:pt x="1345338" y="42061"/>
                  <a:pt x="1238885" y="15810"/>
                  <a:pt x="1009193" y="18288"/>
                </a:cubicBezTo>
                <a:cubicBezTo>
                  <a:pt x="779501" y="20766"/>
                  <a:pt x="441829" y="-24679"/>
                  <a:pt x="0" y="18288"/>
                </a:cubicBezTo>
                <a:cubicBezTo>
                  <a:pt x="-384" y="12702"/>
                  <a:pt x="-513" y="4636"/>
                  <a:pt x="0" y="0"/>
                </a:cubicBezTo>
                <a:close/>
              </a:path>
              <a:path w="5897880" h="18288" stroke="0" extrusionOk="0">
                <a:moveTo>
                  <a:pt x="0" y="0"/>
                </a:moveTo>
                <a:cubicBezTo>
                  <a:pt x="196299" y="-26676"/>
                  <a:pt x="463834" y="6738"/>
                  <a:pt x="596341" y="0"/>
                </a:cubicBezTo>
                <a:cubicBezTo>
                  <a:pt x="728848" y="-6738"/>
                  <a:pt x="857267" y="1845"/>
                  <a:pt x="1074725" y="0"/>
                </a:cubicBezTo>
                <a:cubicBezTo>
                  <a:pt x="1292183" y="-1845"/>
                  <a:pt x="1545672" y="3744"/>
                  <a:pt x="1848002" y="0"/>
                </a:cubicBezTo>
                <a:cubicBezTo>
                  <a:pt x="2150332" y="-3744"/>
                  <a:pt x="2306688" y="-14526"/>
                  <a:pt x="2444344" y="0"/>
                </a:cubicBezTo>
                <a:cubicBezTo>
                  <a:pt x="2582000" y="14526"/>
                  <a:pt x="2761095" y="-11862"/>
                  <a:pt x="3040685" y="0"/>
                </a:cubicBezTo>
                <a:cubicBezTo>
                  <a:pt x="3320275" y="11862"/>
                  <a:pt x="3622320" y="-32867"/>
                  <a:pt x="3813962" y="0"/>
                </a:cubicBezTo>
                <a:cubicBezTo>
                  <a:pt x="4005604" y="32867"/>
                  <a:pt x="4117810" y="-10778"/>
                  <a:pt x="4351325" y="0"/>
                </a:cubicBezTo>
                <a:cubicBezTo>
                  <a:pt x="4584840" y="10778"/>
                  <a:pt x="4963783" y="-32384"/>
                  <a:pt x="5124602" y="0"/>
                </a:cubicBezTo>
                <a:cubicBezTo>
                  <a:pt x="5285421" y="32384"/>
                  <a:pt x="5705238" y="-29538"/>
                  <a:pt x="5897880" y="0"/>
                </a:cubicBezTo>
                <a:cubicBezTo>
                  <a:pt x="5898220" y="5688"/>
                  <a:pt x="5897711" y="13142"/>
                  <a:pt x="5897880" y="18288"/>
                </a:cubicBezTo>
                <a:cubicBezTo>
                  <a:pt x="5630425" y="-1425"/>
                  <a:pt x="5532865" y="12244"/>
                  <a:pt x="5242560" y="18288"/>
                </a:cubicBezTo>
                <a:cubicBezTo>
                  <a:pt x="4952255" y="24332"/>
                  <a:pt x="4783060" y="5748"/>
                  <a:pt x="4646219" y="18288"/>
                </a:cubicBezTo>
                <a:cubicBezTo>
                  <a:pt x="4509378" y="30828"/>
                  <a:pt x="4163771" y="-13995"/>
                  <a:pt x="3872941" y="18288"/>
                </a:cubicBezTo>
                <a:cubicBezTo>
                  <a:pt x="3582111" y="50571"/>
                  <a:pt x="3362704" y="-1402"/>
                  <a:pt x="3099664" y="18288"/>
                </a:cubicBezTo>
                <a:cubicBezTo>
                  <a:pt x="2836624" y="37978"/>
                  <a:pt x="2747441" y="19657"/>
                  <a:pt x="2562301" y="18288"/>
                </a:cubicBezTo>
                <a:cubicBezTo>
                  <a:pt x="2377161" y="16919"/>
                  <a:pt x="2104946" y="21735"/>
                  <a:pt x="1906981" y="18288"/>
                </a:cubicBezTo>
                <a:cubicBezTo>
                  <a:pt x="1709016" y="14841"/>
                  <a:pt x="1304654" y="-2323"/>
                  <a:pt x="1133704" y="18288"/>
                </a:cubicBezTo>
                <a:cubicBezTo>
                  <a:pt x="962754" y="38899"/>
                  <a:pt x="457048" y="2985"/>
                  <a:pt x="0" y="18288"/>
                </a:cubicBezTo>
                <a:cubicBezTo>
                  <a:pt x="-478" y="10520"/>
                  <a:pt x="210" y="5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ketch line 2">
            <a:extLst>
              <a:ext uri="{FF2B5EF4-FFF2-40B4-BE49-F238E27FC236}">
                <a16:creationId xmlns:a16="http://schemas.microsoft.com/office/drawing/2014/main" id="{8FFD9892-EDE5-4886-A313-66099DA8C8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0653" y="5626353"/>
            <a:ext cx="3479619" cy="18288"/>
          </a:xfrm>
          <a:custGeom>
            <a:avLst/>
            <a:gdLst>
              <a:gd name="connsiteX0" fmla="*/ 0 w 3479619"/>
              <a:gd name="connsiteY0" fmla="*/ 0 h 18288"/>
              <a:gd name="connsiteX1" fmla="*/ 661128 w 3479619"/>
              <a:gd name="connsiteY1" fmla="*/ 0 h 18288"/>
              <a:gd name="connsiteX2" fmla="*/ 1357051 w 3479619"/>
              <a:gd name="connsiteY2" fmla="*/ 0 h 18288"/>
              <a:gd name="connsiteX3" fmla="*/ 2087771 w 3479619"/>
              <a:gd name="connsiteY3" fmla="*/ 0 h 18288"/>
              <a:gd name="connsiteX4" fmla="*/ 2818491 w 3479619"/>
              <a:gd name="connsiteY4" fmla="*/ 0 h 18288"/>
              <a:gd name="connsiteX5" fmla="*/ 3479619 w 3479619"/>
              <a:gd name="connsiteY5" fmla="*/ 0 h 18288"/>
              <a:gd name="connsiteX6" fmla="*/ 3479619 w 3479619"/>
              <a:gd name="connsiteY6" fmla="*/ 18288 h 18288"/>
              <a:gd name="connsiteX7" fmla="*/ 2714103 w 3479619"/>
              <a:gd name="connsiteY7" fmla="*/ 18288 h 18288"/>
              <a:gd name="connsiteX8" fmla="*/ 1948587 w 3479619"/>
              <a:gd name="connsiteY8" fmla="*/ 18288 h 18288"/>
              <a:gd name="connsiteX9" fmla="*/ 1252663 w 3479619"/>
              <a:gd name="connsiteY9" fmla="*/ 18288 h 18288"/>
              <a:gd name="connsiteX10" fmla="*/ 0 w 3479619"/>
              <a:gd name="connsiteY10" fmla="*/ 18288 h 18288"/>
              <a:gd name="connsiteX11" fmla="*/ 0 w 3479619"/>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9619" h="18288" fill="none" extrusionOk="0">
                <a:moveTo>
                  <a:pt x="0" y="0"/>
                </a:moveTo>
                <a:cubicBezTo>
                  <a:pt x="178395" y="-3637"/>
                  <a:pt x="368619" y="-28254"/>
                  <a:pt x="661128" y="0"/>
                </a:cubicBezTo>
                <a:cubicBezTo>
                  <a:pt x="953637" y="28254"/>
                  <a:pt x="1022982" y="-4416"/>
                  <a:pt x="1357051" y="0"/>
                </a:cubicBezTo>
                <a:cubicBezTo>
                  <a:pt x="1691120" y="4416"/>
                  <a:pt x="1729558" y="27777"/>
                  <a:pt x="2087771" y="0"/>
                </a:cubicBezTo>
                <a:cubicBezTo>
                  <a:pt x="2445984" y="-27777"/>
                  <a:pt x="2592094" y="4429"/>
                  <a:pt x="2818491" y="0"/>
                </a:cubicBezTo>
                <a:cubicBezTo>
                  <a:pt x="3044888" y="-4429"/>
                  <a:pt x="3204567" y="26471"/>
                  <a:pt x="3479619" y="0"/>
                </a:cubicBezTo>
                <a:cubicBezTo>
                  <a:pt x="3478910" y="8157"/>
                  <a:pt x="3479206" y="12125"/>
                  <a:pt x="3479619" y="18288"/>
                </a:cubicBezTo>
                <a:cubicBezTo>
                  <a:pt x="3315855" y="-2963"/>
                  <a:pt x="3094885" y="26965"/>
                  <a:pt x="2714103" y="18288"/>
                </a:cubicBezTo>
                <a:cubicBezTo>
                  <a:pt x="2333321" y="9611"/>
                  <a:pt x="2260528" y="-15335"/>
                  <a:pt x="1948587" y="18288"/>
                </a:cubicBezTo>
                <a:cubicBezTo>
                  <a:pt x="1636646" y="51911"/>
                  <a:pt x="1489816" y="46369"/>
                  <a:pt x="1252663" y="18288"/>
                </a:cubicBezTo>
                <a:cubicBezTo>
                  <a:pt x="1015510" y="-9793"/>
                  <a:pt x="519812" y="-12177"/>
                  <a:pt x="0" y="18288"/>
                </a:cubicBezTo>
                <a:cubicBezTo>
                  <a:pt x="-46" y="12483"/>
                  <a:pt x="-203" y="6491"/>
                  <a:pt x="0" y="0"/>
                </a:cubicBezTo>
                <a:close/>
              </a:path>
              <a:path w="3479619" h="18288" stroke="0" extrusionOk="0">
                <a:moveTo>
                  <a:pt x="0" y="0"/>
                </a:moveTo>
                <a:cubicBezTo>
                  <a:pt x="326045" y="25020"/>
                  <a:pt x="425411" y="-17676"/>
                  <a:pt x="661128" y="0"/>
                </a:cubicBezTo>
                <a:cubicBezTo>
                  <a:pt x="896845" y="17676"/>
                  <a:pt x="1124825" y="1478"/>
                  <a:pt x="1252663" y="0"/>
                </a:cubicBezTo>
                <a:cubicBezTo>
                  <a:pt x="1380502" y="-1478"/>
                  <a:pt x="1694914" y="11788"/>
                  <a:pt x="2018179" y="0"/>
                </a:cubicBezTo>
                <a:cubicBezTo>
                  <a:pt x="2341444" y="-11788"/>
                  <a:pt x="2451167" y="12596"/>
                  <a:pt x="2679307" y="0"/>
                </a:cubicBezTo>
                <a:cubicBezTo>
                  <a:pt x="2907447" y="-12596"/>
                  <a:pt x="3094555" y="23821"/>
                  <a:pt x="3479619" y="0"/>
                </a:cubicBezTo>
                <a:cubicBezTo>
                  <a:pt x="3479355" y="4493"/>
                  <a:pt x="3480003" y="9472"/>
                  <a:pt x="3479619" y="18288"/>
                </a:cubicBezTo>
                <a:cubicBezTo>
                  <a:pt x="3311729" y="36782"/>
                  <a:pt x="3015946" y="7938"/>
                  <a:pt x="2783695" y="18288"/>
                </a:cubicBezTo>
                <a:cubicBezTo>
                  <a:pt x="2551444" y="28638"/>
                  <a:pt x="2398767" y="-13940"/>
                  <a:pt x="2018179" y="18288"/>
                </a:cubicBezTo>
                <a:cubicBezTo>
                  <a:pt x="1637591" y="50516"/>
                  <a:pt x="1634873" y="-6356"/>
                  <a:pt x="1426644" y="18288"/>
                </a:cubicBezTo>
                <a:cubicBezTo>
                  <a:pt x="1218415" y="42932"/>
                  <a:pt x="1006973" y="4094"/>
                  <a:pt x="730720" y="18288"/>
                </a:cubicBezTo>
                <a:cubicBezTo>
                  <a:pt x="454467" y="32482"/>
                  <a:pt x="291313" y="3910"/>
                  <a:pt x="0" y="18288"/>
                </a:cubicBezTo>
                <a:cubicBezTo>
                  <a:pt x="843" y="9577"/>
                  <a:pt x="371" y="690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E2C6CEC6-DAB0-684A-2752-93CB03649209}"/>
              </a:ext>
            </a:extLst>
          </p:cNvPr>
          <p:cNvPicPr>
            <a:picLocks noChangeAspect="1"/>
          </p:cNvPicPr>
          <p:nvPr/>
        </p:nvPicPr>
        <p:blipFill>
          <a:blip r:embed="rId3"/>
          <a:stretch>
            <a:fillRect/>
          </a:stretch>
        </p:blipFill>
        <p:spPr>
          <a:xfrm>
            <a:off x="1035352" y="1019024"/>
            <a:ext cx="4109961" cy="1699380"/>
          </a:xfrm>
          <a:prstGeom prst="rect">
            <a:avLst/>
          </a:prstGeom>
        </p:spPr>
      </p:pic>
    </p:spTree>
    <p:extLst>
      <p:ext uri="{BB962C8B-B14F-4D97-AF65-F5344CB8AC3E}">
        <p14:creationId xmlns:p14="http://schemas.microsoft.com/office/powerpoint/2010/main" val="335890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DFA26325-EEF9-E02D-14C1-6BFDD115E25C}"/>
              </a:ext>
            </a:extLst>
          </p:cNvPr>
          <p:cNvPicPr>
            <a:picLocks noGrp="1" noChangeAspect="1"/>
          </p:cNvPicPr>
          <p:nvPr>
            <p:ph sz="half" idx="1"/>
          </p:nvPr>
        </p:nvPicPr>
        <p:blipFill rotWithShape="1">
          <a:blip r:embed="rId3"/>
          <a:srcRect l="14102" r="20686" b="-1"/>
          <a:stretch/>
        </p:blipFill>
        <p:spPr>
          <a:xfrm>
            <a:off x="2522356" y="10"/>
            <a:ext cx="9669642" cy="6857990"/>
          </a:xfrm>
          <a:prstGeom prst="rect">
            <a:avLst/>
          </a:prstGeom>
        </p:spPr>
      </p:pic>
      <p:sp>
        <p:nvSpPr>
          <p:cNvPr id="27" name="Rectangle 2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C81009-A193-FAB8-4310-60D1466750AE}"/>
              </a:ext>
            </a:extLst>
          </p:cNvPr>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a:t>Why is policing by consent important?</a:t>
            </a:r>
          </a:p>
        </p:txBody>
      </p:sp>
      <p:sp>
        <p:nvSpPr>
          <p:cNvPr id="4" name="Content Placeholder 3">
            <a:extLst>
              <a:ext uri="{FF2B5EF4-FFF2-40B4-BE49-F238E27FC236}">
                <a16:creationId xmlns:a16="http://schemas.microsoft.com/office/drawing/2014/main" id="{E8514760-AB3B-13B6-70EC-B36CD96D524C}"/>
              </a:ext>
            </a:extLst>
          </p:cNvPr>
          <p:cNvSpPr>
            <a:spLocks noGrp="1"/>
          </p:cNvSpPr>
          <p:nvPr>
            <p:ph sz="half" idx="2"/>
          </p:nvPr>
        </p:nvSpPr>
        <p:spPr>
          <a:xfrm>
            <a:off x="158827" y="2562731"/>
            <a:ext cx="3822189" cy="3742762"/>
          </a:xfrm>
        </p:spPr>
        <p:txBody>
          <a:bodyPr vert="horz" lIns="91440" tIns="45720" rIns="91440" bIns="45720" rtlCol="0" anchor="t">
            <a:normAutofit lnSpcReduction="10000"/>
          </a:bodyPr>
          <a:lstStyle/>
          <a:p>
            <a:pPr marL="0" indent="0">
              <a:buNone/>
            </a:pPr>
            <a:r>
              <a:rPr lang="en-US" sz="2400" dirty="0"/>
              <a:t>It should be noted that it refers to the power of the police coming from the common consent of the public, as opposed to the power of the state. It does not mean the consent of an individual. No individual can chose to withdraw his or her consent from the police, or from a law. </a:t>
            </a:r>
            <a:endParaRPr lang="en-US" dirty="0"/>
          </a:p>
          <a:p>
            <a:pPr marL="0" indent="0">
              <a:buNone/>
            </a:pPr>
            <a:r>
              <a:rPr lang="en-US" sz="2400" dirty="0"/>
              <a:t>(Home Office, 2012)</a:t>
            </a:r>
            <a:endParaRPr lang="en-US" dirty="0"/>
          </a:p>
        </p:txBody>
      </p:sp>
    </p:spTree>
    <p:extLst>
      <p:ext uri="{BB962C8B-B14F-4D97-AF65-F5344CB8AC3E}">
        <p14:creationId xmlns:p14="http://schemas.microsoft.com/office/powerpoint/2010/main" val="82123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F5625C-CFE9-47D1-A17C-B4F5CB7B7705}"/>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kern="1200">
                <a:solidFill>
                  <a:srgbClr val="FFFFFF"/>
                </a:solidFill>
                <a:latin typeface="+mj-lt"/>
                <a:ea typeface="+mj-ea"/>
                <a:cs typeface="+mj-cs"/>
              </a:rPr>
              <a:t>Professional agents of social control? Total of 492</a:t>
            </a:r>
          </a:p>
        </p:txBody>
      </p:sp>
      <p:pic>
        <p:nvPicPr>
          <p:cNvPr id="4" name="Content Placeholder 3">
            <a:extLst>
              <a:ext uri="{FF2B5EF4-FFF2-40B4-BE49-F238E27FC236}">
                <a16:creationId xmlns:a16="http://schemas.microsoft.com/office/drawing/2014/main" id="{BA6B5A6E-1145-4129-A91A-6FE5CE1948DC}"/>
              </a:ext>
            </a:extLst>
          </p:cNvPr>
          <p:cNvPicPr>
            <a:picLocks noGrp="1" noChangeAspect="1"/>
          </p:cNvPicPr>
          <p:nvPr>
            <p:ph idx="1"/>
          </p:nvPr>
        </p:nvPicPr>
        <p:blipFill>
          <a:blip r:embed="rId3"/>
          <a:stretch>
            <a:fillRect/>
          </a:stretch>
        </p:blipFill>
        <p:spPr>
          <a:xfrm>
            <a:off x="4777316" y="1274963"/>
            <a:ext cx="6780700" cy="4305744"/>
          </a:xfrm>
          <a:prstGeom prst="rect">
            <a:avLst/>
          </a:prstGeom>
        </p:spPr>
      </p:pic>
      <p:sp>
        <p:nvSpPr>
          <p:cNvPr id="3" name="TextBox 2">
            <a:extLst>
              <a:ext uri="{FF2B5EF4-FFF2-40B4-BE49-F238E27FC236}">
                <a16:creationId xmlns:a16="http://schemas.microsoft.com/office/drawing/2014/main" id="{43E12BFC-EBFB-2DF7-3C0E-2A4CDF8C8017}"/>
              </a:ext>
            </a:extLst>
          </p:cNvPr>
          <p:cNvSpPr txBox="1"/>
          <p:nvPr/>
        </p:nvSpPr>
        <p:spPr>
          <a:xfrm>
            <a:off x="6799620" y="5837903"/>
            <a:ext cx="539237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(College of policing, 2016)</a:t>
            </a:r>
            <a:endParaRPr lang="en-US" dirty="0"/>
          </a:p>
        </p:txBody>
      </p:sp>
      <p:sp>
        <p:nvSpPr>
          <p:cNvPr id="5" name="TextBox 4">
            <a:extLst>
              <a:ext uri="{FF2B5EF4-FFF2-40B4-BE49-F238E27FC236}">
                <a16:creationId xmlns:a16="http://schemas.microsoft.com/office/drawing/2014/main" id="{D18BB642-941E-E193-1BB4-0F4346DFBBA6}"/>
              </a:ext>
            </a:extLst>
          </p:cNvPr>
          <p:cNvSpPr txBox="1"/>
          <p:nvPr/>
        </p:nvSpPr>
        <p:spPr>
          <a:xfrm>
            <a:off x="454325" y="5428891"/>
            <a:ext cx="445410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https://leftfootforward.org/2020/06/five-shocking-stats-about-police-brutality-in-the-uk/</a:t>
            </a:r>
          </a:p>
        </p:txBody>
      </p:sp>
    </p:spTree>
    <p:extLst>
      <p:ext uri="{BB962C8B-B14F-4D97-AF65-F5344CB8AC3E}">
        <p14:creationId xmlns:p14="http://schemas.microsoft.com/office/powerpoint/2010/main" val="2084437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45EEA-FE01-3530-A348-F1F41CA724D9}"/>
              </a:ext>
            </a:extLst>
          </p:cNvPr>
          <p:cNvSpPr>
            <a:spLocks noGrp="1"/>
          </p:cNvSpPr>
          <p:nvPr>
            <p:ph type="title"/>
          </p:nvPr>
        </p:nvSpPr>
        <p:spPr>
          <a:xfrm>
            <a:off x="5868557" y="1138036"/>
            <a:ext cx="5444382" cy="1402470"/>
          </a:xfrm>
        </p:spPr>
        <p:txBody>
          <a:bodyPr anchor="t">
            <a:normAutofit/>
          </a:bodyPr>
          <a:lstStyle/>
          <a:p>
            <a:r>
              <a:rPr lang="en-GB" sz="3200" dirty="0">
                <a:cs typeface="Calibri Light"/>
              </a:rPr>
              <a:t>Does policing have a positive impact on our society?</a:t>
            </a:r>
            <a:endParaRPr lang="en-GB" sz="3200" dirty="0"/>
          </a:p>
        </p:txBody>
      </p:sp>
      <p:pic>
        <p:nvPicPr>
          <p:cNvPr id="5" name="Picture 4">
            <a:extLst>
              <a:ext uri="{FF2B5EF4-FFF2-40B4-BE49-F238E27FC236}">
                <a16:creationId xmlns:a16="http://schemas.microsoft.com/office/drawing/2014/main" id="{417CF956-D1D8-27B9-A689-B3E2E3CF0F22}"/>
              </a:ext>
            </a:extLst>
          </p:cNvPr>
          <p:cNvPicPr>
            <a:picLocks noChangeAspect="1"/>
          </p:cNvPicPr>
          <p:nvPr/>
        </p:nvPicPr>
        <p:blipFill rotWithShape="1">
          <a:blip r:embed="rId2"/>
          <a:srcRect l="32321" r="28069" b="6250"/>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C49871F-7F1B-FB62-3A70-12C7CF3ED834}"/>
              </a:ext>
            </a:extLst>
          </p:cNvPr>
          <p:cNvSpPr>
            <a:spLocks noGrp="1"/>
          </p:cNvSpPr>
          <p:nvPr>
            <p:ph idx="1"/>
          </p:nvPr>
        </p:nvSpPr>
        <p:spPr>
          <a:xfrm>
            <a:off x="5868557" y="2551176"/>
            <a:ext cx="5444382" cy="3591207"/>
          </a:xfrm>
        </p:spPr>
        <p:txBody>
          <a:bodyPr>
            <a:normAutofit/>
          </a:bodyPr>
          <a:lstStyle/>
          <a:p>
            <a:r>
              <a:rPr lang="en-GB" sz="2000">
                <a:hlinkClick r:id="rId3"/>
              </a:rPr>
              <a:t>Crime in Britain: Are Things Getting Worse? - YouTube</a:t>
            </a:r>
            <a:endParaRPr lang="en-GB" sz="2000"/>
          </a:p>
        </p:txBody>
      </p:sp>
    </p:spTree>
    <p:extLst>
      <p:ext uri="{BB962C8B-B14F-4D97-AF65-F5344CB8AC3E}">
        <p14:creationId xmlns:p14="http://schemas.microsoft.com/office/powerpoint/2010/main" val="151508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9D3A1F-3DDC-A816-1C97-8F7C6A4DF21B}"/>
              </a:ext>
            </a:extLst>
          </p:cNvPr>
          <p:cNvSpPr>
            <a:spLocks noGrp="1"/>
          </p:cNvSpPr>
          <p:nvPr>
            <p:ph type="title"/>
          </p:nvPr>
        </p:nvSpPr>
        <p:spPr>
          <a:xfrm>
            <a:off x="630936" y="639520"/>
            <a:ext cx="3429000" cy="1719072"/>
          </a:xfrm>
        </p:spPr>
        <p:txBody>
          <a:bodyPr anchor="b">
            <a:normAutofit/>
          </a:bodyPr>
          <a:lstStyle/>
          <a:p>
            <a:r>
              <a:rPr lang="en-US" sz="5400">
                <a:cs typeface="Calibri Light"/>
              </a:rPr>
              <a:t>Task.....10 mins</a:t>
            </a:r>
            <a:endParaRPr lang="en-US" sz="540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0BF5639-2E8D-E7D0-C151-9955E8667384}"/>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US" sz="2200" dirty="0">
                <a:cs typeface="Calibri"/>
              </a:rPr>
              <a:t>Reasearch into the policing vision 2025 and answer the following questions:-</a:t>
            </a:r>
          </a:p>
          <a:p>
            <a:r>
              <a:rPr lang="en-US" sz="2200" dirty="0">
                <a:cs typeface="Calibri"/>
              </a:rPr>
              <a:t>Why does policing need to change?</a:t>
            </a:r>
          </a:p>
          <a:p>
            <a:r>
              <a:rPr lang="en-US" sz="2200" dirty="0">
                <a:cs typeface="Calibri"/>
              </a:rPr>
              <a:t>What will change on a local level?</a:t>
            </a:r>
          </a:p>
          <a:p>
            <a:endParaRPr lang="en-US" sz="2200" dirty="0">
              <a:cs typeface="Calibri"/>
            </a:endParaRPr>
          </a:p>
          <a:p>
            <a:endParaRPr lang="en-US" sz="2200">
              <a:cs typeface="Calibri"/>
            </a:endParaRPr>
          </a:p>
        </p:txBody>
      </p:sp>
      <p:pic>
        <p:nvPicPr>
          <p:cNvPr id="4" name="Picture 4" descr="A picture containing diagram&#10;&#10;Description automatically generated">
            <a:extLst>
              <a:ext uri="{FF2B5EF4-FFF2-40B4-BE49-F238E27FC236}">
                <a16:creationId xmlns:a16="http://schemas.microsoft.com/office/drawing/2014/main" id="{55EB9F02-E9B2-29CE-E830-BF4893038388}"/>
              </a:ext>
            </a:extLst>
          </p:cNvPr>
          <p:cNvPicPr>
            <a:picLocks noChangeAspect="1"/>
          </p:cNvPicPr>
          <p:nvPr/>
        </p:nvPicPr>
        <p:blipFill>
          <a:blip r:embed="rId3"/>
          <a:stretch>
            <a:fillRect/>
          </a:stretch>
        </p:blipFill>
        <p:spPr>
          <a:xfrm>
            <a:off x="4654296" y="1608144"/>
            <a:ext cx="6903720" cy="3641712"/>
          </a:xfrm>
          <a:prstGeom prst="rect">
            <a:avLst/>
          </a:prstGeom>
        </p:spPr>
      </p:pic>
    </p:spTree>
    <p:extLst>
      <p:ext uri="{BB962C8B-B14F-4D97-AF65-F5344CB8AC3E}">
        <p14:creationId xmlns:p14="http://schemas.microsoft.com/office/powerpoint/2010/main" val="2171007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D563C8-7D40-B9F6-0F28-9FDED160AB94}"/>
              </a:ext>
            </a:extLst>
          </p:cNvPr>
          <p:cNvSpPr>
            <a:spLocks noGrp="1"/>
          </p:cNvSpPr>
          <p:nvPr>
            <p:ph type="title"/>
          </p:nvPr>
        </p:nvSpPr>
        <p:spPr>
          <a:xfrm>
            <a:off x="838200" y="365125"/>
            <a:ext cx="10515600" cy="1325563"/>
          </a:xfrm>
        </p:spPr>
        <p:txBody>
          <a:bodyPr>
            <a:normAutofit/>
          </a:bodyPr>
          <a:lstStyle/>
          <a:p>
            <a:r>
              <a:rPr lang="en-US" sz="5400">
                <a:cs typeface="Calibri Light"/>
              </a:rPr>
              <a:t>Policing vision 2025</a:t>
            </a:r>
            <a:endParaRPr lang="en-US"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BD02805-F3C1-AB0E-CEF6-B0D5BBC9840A}"/>
              </a:ext>
            </a:extLst>
          </p:cNvPr>
          <p:cNvSpPr>
            <a:spLocks noGrp="1"/>
          </p:cNvSpPr>
          <p:nvPr>
            <p:ph idx="1"/>
          </p:nvPr>
        </p:nvSpPr>
        <p:spPr>
          <a:xfrm>
            <a:off x="838200" y="1929384"/>
            <a:ext cx="10515600" cy="4251960"/>
          </a:xfrm>
        </p:spPr>
        <p:txBody>
          <a:bodyPr vert="horz" lIns="91440" tIns="45720" rIns="91440" bIns="45720" rtlCol="0" anchor="t">
            <a:normAutofit/>
          </a:bodyPr>
          <a:lstStyle/>
          <a:p>
            <a:pPr marL="514350" indent="-514350">
              <a:buAutoNum type="arabicParenR"/>
            </a:pPr>
            <a:r>
              <a:rPr lang="en-US" sz="2200" dirty="0">
                <a:ea typeface="+mn-lt"/>
                <a:cs typeface="+mn-lt"/>
              </a:rPr>
              <a:t>Local policing remains the bedrock of British policing </a:t>
            </a:r>
          </a:p>
          <a:p>
            <a:pPr marL="514350" indent="-514350">
              <a:buAutoNum type="arabicParenR"/>
            </a:pPr>
            <a:r>
              <a:rPr lang="en-US" sz="2200" dirty="0">
                <a:ea typeface="+mn-lt"/>
                <a:cs typeface="+mn-lt"/>
              </a:rPr>
              <a:t>Specialist capabilities</a:t>
            </a:r>
          </a:p>
          <a:p>
            <a:pPr marL="514350" indent="-514350">
              <a:buAutoNum type="arabicParenR"/>
            </a:pPr>
            <a:r>
              <a:rPr lang="en-US" sz="2200" dirty="0">
                <a:ea typeface="+mn-lt"/>
                <a:cs typeface="+mn-lt"/>
              </a:rPr>
              <a:t>Police officers will be trained and equipped to respond to the dramatic rise in criminals taking advantage of the internet</a:t>
            </a:r>
          </a:p>
          <a:p>
            <a:pPr marL="514350" indent="-514350">
              <a:buAutoNum type="arabicParenR"/>
            </a:pPr>
            <a:r>
              <a:rPr lang="en-US" sz="2200" dirty="0">
                <a:ea typeface="+mn-lt"/>
                <a:cs typeface="+mn-lt"/>
              </a:rPr>
              <a:t>The College of Policing will work with forces to give our workforce the skills and powers they need to meet these challenging requirements.</a:t>
            </a:r>
          </a:p>
          <a:p>
            <a:pPr marL="514350" indent="-514350">
              <a:buAutoNum type="arabicParenR"/>
            </a:pPr>
            <a:r>
              <a:rPr lang="en-US" sz="2200" dirty="0">
                <a:ea typeface="+mn-lt"/>
                <a:cs typeface="+mn-lt"/>
              </a:rPr>
              <a:t> Business support functions like IT and human resources</a:t>
            </a:r>
          </a:p>
          <a:p>
            <a:pPr marL="514350" indent="-514350">
              <a:buAutoNum type="arabicParenR"/>
            </a:pPr>
            <a:endParaRPr lang="en-US" sz="2200" dirty="0">
              <a:ea typeface="+mn-lt"/>
              <a:cs typeface="+mn-lt"/>
            </a:endParaRPr>
          </a:p>
          <a:p>
            <a:pPr marL="514350" indent="-514350">
              <a:buAutoNum type="arabicParenR"/>
            </a:pPr>
            <a:endParaRPr lang="en-US" sz="2200" dirty="0">
              <a:ea typeface="+mn-lt"/>
              <a:cs typeface="+mn-lt"/>
            </a:endParaRPr>
          </a:p>
          <a:p>
            <a:pPr marL="0" indent="0">
              <a:buNone/>
            </a:pPr>
            <a:r>
              <a:rPr lang="en-US" sz="2200" dirty="0">
                <a:ea typeface="+mn-lt"/>
                <a:cs typeface="+mn-lt"/>
              </a:rPr>
              <a:t>(NPCC, 2016)</a:t>
            </a:r>
          </a:p>
          <a:p>
            <a:pPr marL="514350" indent="-514350">
              <a:buAutoNum type="arabicParenR"/>
            </a:pPr>
            <a:endParaRPr lang="en-US" sz="2200">
              <a:ea typeface="+mn-lt"/>
              <a:cs typeface="+mn-lt"/>
            </a:endParaRPr>
          </a:p>
        </p:txBody>
      </p:sp>
    </p:spTree>
    <p:extLst>
      <p:ext uri="{BB962C8B-B14F-4D97-AF65-F5344CB8AC3E}">
        <p14:creationId xmlns:p14="http://schemas.microsoft.com/office/powerpoint/2010/main" val="3406072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up of coffee">
            <a:extLst>
              <a:ext uri="{FF2B5EF4-FFF2-40B4-BE49-F238E27FC236}">
                <a16:creationId xmlns:a16="http://schemas.microsoft.com/office/drawing/2014/main" id="{2736B9C2-7EBF-CCC4-EE46-21107468DF88}"/>
              </a:ext>
            </a:extLst>
          </p:cNvPr>
          <p:cNvPicPr>
            <a:picLocks noChangeAspect="1"/>
          </p:cNvPicPr>
          <p:nvPr/>
        </p:nvPicPr>
        <p:blipFill rotWithShape="1">
          <a:blip r:embed="rId2"/>
          <a:srcRect t="15413"/>
          <a:stretch/>
        </p:blipFill>
        <p:spPr>
          <a:xfrm>
            <a:off x="20" y="10"/>
            <a:ext cx="12191980" cy="6857990"/>
          </a:xfrm>
          <a:prstGeom prst="rect">
            <a:avLst/>
          </a:prstGeom>
        </p:spPr>
      </p:pic>
      <p:sp>
        <p:nvSpPr>
          <p:cNvPr id="9"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798E4C4-6107-B60A-124C-6EA3CC4C14FA}"/>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4000" dirty="0"/>
              <a:t>Break </a:t>
            </a:r>
          </a:p>
        </p:txBody>
      </p:sp>
      <p:cxnSp>
        <p:nvCxnSpPr>
          <p:cNvPr id="11"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9189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Freeform: Shape 8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4" name="Rectangle 8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le 1">
            <a:extLst>
              <a:ext uri="{FF2B5EF4-FFF2-40B4-BE49-F238E27FC236}">
                <a16:creationId xmlns:a16="http://schemas.microsoft.com/office/drawing/2014/main" id="{C905123D-37D4-4A41-B86D-371FF8C3409D}"/>
              </a:ext>
            </a:extLst>
          </p:cNvPr>
          <p:cNvSpPr>
            <a:spLocks noGrp="1"/>
          </p:cNvSpPr>
          <p:nvPr>
            <p:ph type="title"/>
          </p:nvPr>
        </p:nvSpPr>
        <p:spPr>
          <a:xfrm>
            <a:off x="466722" y="586855"/>
            <a:ext cx="3201366" cy="3387497"/>
          </a:xfrm>
        </p:spPr>
        <p:txBody>
          <a:bodyPr anchor="b">
            <a:normAutofit/>
          </a:bodyPr>
          <a:lstStyle/>
          <a:p>
            <a:pPr algn="r" eaLnBrk="1" hangingPunct="1"/>
            <a:r>
              <a:rPr lang="en-GB" altLang="en-US" sz="4000" b="1">
                <a:solidFill>
                  <a:srgbClr val="FFFFFF"/>
                </a:solidFill>
              </a:rPr>
              <a:t>Society</a:t>
            </a:r>
            <a:endParaRPr lang="en-GB" altLang="en-US" sz="4000">
              <a:solidFill>
                <a:srgbClr val="FFFFFF"/>
              </a:solidFill>
            </a:endParaRPr>
          </a:p>
        </p:txBody>
      </p:sp>
      <p:sp>
        <p:nvSpPr>
          <p:cNvPr id="4" name="Content Placeholder 3">
            <a:extLst>
              <a:ext uri="{FF2B5EF4-FFF2-40B4-BE49-F238E27FC236}">
                <a16:creationId xmlns:a16="http://schemas.microsoft.com/office/drawing/2014/main" id="{D2768C22-769A-A278-437F-781D6B1C72DE}"/>
              </a:ext>
            </a:extLst>
          </p:cNvPr>
          <p:cNvSpPr>
            <a:spLocks noGrp="1"/>
          </p:cNvSpPr>
          <p:nvPr>
            <p:ph idx="1"/>
          </p:nvPr>
        </p:nvSpPr>
        <p:spPr/>
        <p:txBody>
          <a:bodyPr/>
          <a:lstStyle/>
          <a:p>
            <a:endParaRPr lang="en-US"/>
          </a:p>
        </p:txBody>
      </p:sp>
      <p:sp>
        <p:nvSpPr>
          <p:cNvPr id="5" name="TextBox 4">
            <a:extLst>
              <a:ext uri="{FF2B5EF4-FFF2-40B4-BE49-F238E27FC236}">
                <a16:creationId xmlns:a16="http://schemas.microsoft.com/office/drawing/2014/main" id="{0AA4698A-592A-FB61-B24A-F17882CFBAF7}"/>
              </a:ext>
            </a:extLst>
          </p:cNvPr>
          <p:cNvSpPr txBox="1"/>
          <p:nvPr/>
        </p:nvSpPr>
        <p:spPr>
          <a:xfrm>
            <a:off x="4273640" y="506569"/>
            <a:ext cx="6961030"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cs typeface="Arial"/>
              </a:rPr>
              <a:t>What is meant by the term "society"?​</a:t>
            </a:r>
            <a:endParaRPr lang="en-US"/>
          </a:p>
          <a:p>
            <a:pPr>
              <a:buChar char="•"/>
            </a:pPr>
            <a:endParaRPr lang="en-US" dirty="0">
              <a:cs typeface="Arial"/>
            </a:endParaRPr>
          </a:p>
        </p:txBody>
      </p:sp>
      <p:sp>
        <p:nvSpPr>
          <p:cNvPr id="6" name="Content Placeholder 2">
            <a:extLst>
              <a:ext uri="{FF2B5EF4-FFF2-40B4-BE49-F238E27FC236}">
                <a16:creationId xmlns:a16="http://schemas.microsoft.com/office/drawing/2014/main" id="{E502D8B7-F0B3-ED66-B02D-E70FF759D5EB}"/>
              </a:ext>
            </a:extLst>
          </p:cNvPr>
          <p:cNvSpPr>
            <a:spLocks noGrp="1"/>
          </p:cNvSpPr>
          <p:nvPr/>
        </p:nvSpPr>
        <p:spPr>
          <a:xfrm>
            <a:off x="4810259" y="1883704"/>
            <a:ext cx="6555347" cy="3399569"/>
          </a:xfrm>
          <a:prstGeom prst="rect">
            <a:avLst/>
          </a:prstGeom>
        </p:spPr>
        <p:txBody>
          <a:bodyPr vert="horz" lIns="91440" tIns="45720" rIns="91440" bIns="45720" rtlCol="0" anchor="ctr">
            <a:normAutofit fontScale="92500"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buFont typeface="Arial" panose="020B0604020202020204" pitchFamily="34" charset="0"/>
              <a:buNone/>
            </a:pPr>
            <a:r>
              <a:rPr lang="en-GB" altLang="en-US" sz="2800" dirty="0"/>
              <a:t>Definition: </a:t>
            </a:r>
            <a:r>
              <a:rPr lang="en-GB" altLang="en-US" sz="2800" b="1" dirty="0"/>
              <a:t>noun (plural societies)</a:t>
            </a:r>
            <a:endParaRPr lang="en-GB" altLang="en-US" sz="2800" b="1" dirty="0">
              <a:cs typeface="Calibri"/>
            </a:endParaRPr>
          </a:p>
          <a:p>
            <a:pPr eaLnBrk="1" hangingPunct="1"/>
            <a:r>
              <a:rPr lang="en-GB" altLang="en-US" sz="2800" i="1" dirty="0"/>
              <a:t>[mass noun]</a:t>
            </a:r>
            <a:r>
              <a:rPr lang="en-GB" altLang="en-US" sz="2800" dirty="0"/>
              <a:t> the aggregate of people living together in a more or less ordered community</a:t>
            </a:r>
            <a:endParaRPr lang="en-GB" altLang="en-US" sz="2800" dirty="0">
              <a:cs typeface="Calibri"/>
            </a:endParaRPr>
          </a:p>
          <a:p>
            <a:pPr eaLnBrk="1" hangingPunct="1"/>
            <a:r>
              <a:rPr lang="en-GB" altLang="en-US" sz="2800" dirty="0"/>
              <a:t>the community of people living in a particular country or region and having shared customs, laws, and organisations</a:t>
            </a:r>
            <a:endParaRPr lang="en-GB" altLang="en-US" sz="2800" dirty="0">
              <a:cs typeface="Calibri"/>
            </a:endParaRPr>
          </a:p>
          <a:p>
            <a:pPr eaLnBrk="1" hangingPunct="1"/>
            <a:endParaRPr lang="en-GB" altLang="en-US" sz="2800" i="1" dirty="0">
              <a:cs typeface="Calibri"/>
            </a:endParaRPr>
          </a:p>
          <a:p>
            <a:pPr eaLnBrk="1" hangingPunct="1"/>
            <a:r>
              <a:rPr lang="en-GB" altLang="en-US" sz="2800" i="1" dirty="0"/>
              <a:t>Basic societies</a:t>
            </a:r>
            <a:endParaRPr lang="en-GB" altLang="en-US" sz="2800" i="1" dirty="0">
              <a:cs typeface="Calibri"/>
            </a:endParaRPr>
          </a:p>
          <a:p>
            <a:r>
              <a:rPr lang="en-GB" altLang="en-US" sz="2800" i="1" dirty="0"/>
              <a:t>Revolution of societies </a:t>
            </a:r>
            <a:endParaRPr lang="en-GB" altLang="en-US" sz="2800" i="1" dirty="0">
              <a:cs typeface="Calibri"/>
            </a:endParaRPr>
          </a:p>
          <a:p>
            <a:pPr eaLnBrk="1" hangingPunct="1"/>
            <a:endParaRPr lang="en-GB" altLang="en-US" sz="2000" dirty="0"/>
          </a:p>
        </p:txBody>
      </p:sp>
    </p:spTree>
  </p:cSld>
  <p:clrMapOvr>
    <a:masterClrMapping/>
  </p:clrMapOvr>
  <mc:AlternateContent xmlns:mc="http://schemas.openxmlformats.org/markup-compatibility/2006" xmlns:p14="http://schemas.microsoft.com/office/powerpoint/2010/main">
    <mc:Choice Requires="p14">
      <p:transition spd="slow" p14:dur="2000" advTm="109585"/>
    </mc:Choice>
    <mc:Fallback xmlns="">
      <p:transition spd="slow" advTm="1095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6EA575-8711-4AA5-9EF8-2D8AAA3E4057}"/>
              </a:ext>
            </a:extLst>
          </p:cNvPr>
          <p:cNvSpPr>
            <a:spLocks noGrp="1"/>
          </p:cNvSpPr>
          <p:nvPr>
            <p:ph type="title"/>
          </p:nvPr>
        </p:nvSpPr>
        <p:spPr>
          <a:xfrm>
            <a:off x="686834" y="1153572"/>
            <a:ext cx="3200400" cy="4461163"/>
          </a:xfrm>
        </p:spPr>
        <p:txBody>
          <a:bodyPr>
            <a:normAutofit/>
          </a:bodyPr>
          <a:lstStyle/>
          <a:p>
            <a:r>
              <a:rPr lang="en-GB" b="0" i="0">
                <a:solidFill>
                  <a:srgbClr val="FFFFFF"/>
                </a:solidFill>
                <a:effectLst/>
                <a:latin typeface="Source Sans Pro" panose="020B0503030403020204" pitchFamily="34" charset="0"/>
              </a:rPr>
              <a:t>Hunting and Gathering </a:t>
            </a:r>
            <a:r>
              <a:rPr lang="en-GB">
                <a:solidFill>
                  <a:srgbClr val="FFFFFF"/>
                </a:solidFill>
                <a:latin typeface="Source Sans Pro" panose="020B0503030403020204" pitchFamily="34" charset="0"/>
              </a:rPr>
              <a:t>S</a:t>
            </a:r>
            <a:r>
              <a:rPr lang="en-GB" b="0" i="0">
                <a:solidFill>
                  <a:srgbClr val="FFFFFF"/>
                </a:solidFill>
                <a:effectLst/>
                <a:latin typeface="Source Sans Pro" panose="020B0503030403020204" pitchFamily="34" charset="0"/>
              </a:rPr>
              <a:t>ocieties</a:t>
            </a:r>
            <a:endParaRPr lang="en-GB">
              <a:solidFill>
                <a:srgbClr val="FFFFFF"/>
              </a:solidFill>
            </a:endParaRPr>
          </a:p>
        </p:txBody>
      </p:sp>
      <p:sp>
        <p:nvSpPr>
          <p:cNvPr id="19" name="Arc 1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292DC1D-C9B2-45BA-A0C0-CB544CA9E88A}"/>
              </a:ext>
            </a:extLst>
          </p:cNvPr>
          <p:cNvSpPr>
            <a:spLocks noGrp="1"/>
          </p:cNvSpPr>
          <p:nvPr>
            <p:ph idx="1"/>
          </p:nvPr>
        </p:nvSpPr>
        <p:spPr>
          <a:xfrm>
            <a:off x="4447308" y="591344"/>
            <a:ext cx="6906491" cy="5585619"/>
          </a:xfrm>
        </p:spPr>
        <p:txBody>
          <a:bodyPr anchor="ctr">
            <a:normAutofit/>
          </a:bodyPr>
          <a:lstStyle/>
          <a:p>
            <a:r>
              <a:rPr lang="en-GB" sz="2200">
                <a:latin typeface="Source Sans Pro" panose="020B0503030403020204" pitchFamily="34" charset="0"/>
              </a:rPr>
              <a:t>S</a:t>
            </a:r>
            <a:r>
              <a:rPr lang="en-GB" sz="2200" b="0" i="0">
                <a:effectLst/>
                <a:latin typeface="Source Sans Pro" panose="020B0503030403020204" pitchFamily="34" charset="0"/>
              </a:rPr>
              <a:t>urvive by hunting </a:t>
            </a:r>
          </a:p>
          <a:p>
            <a:r>
              <a:rPr lang="en-GB" sz="2200" b="0" i="0">
                <a:effectLst/>
                <a:latin typeface="Source Sans Pro" panose="020B0503030403020204" pitchFamily="34" charset="0"/>
              </a:rPr>
              <a:t>Until about 12,000 years ago, only had hunting and gathering societies.</a:t>
            </a:r>
          </a:p>
          <a:p>
            <a:r>
              <a:rPr lang="en-GB" sz="2200" b="0" i="0">
                <a:effectLst/>
                <a:latin typeface="Source Sans Pro" panose="020B0503030403020204" pitchFamily="34" charset="0"/>
              </a:rPr>
              <a:t>Five </a:t>
            </a:r>
            <a:r>
              <a:rPr lang="en-GB" sz="2200">
                <a:latin typeface="Source Sans Pro" panose="020B0503030403020204" pitchFamily="34" charset="0"/>
              </a:rPr>
              <a:t>c</a:t>
            </a:r>
            <a:r>
              <a:rPr lang="en-GB" sz="2200" b="0" i="0">
                <a:effectLst/>
                <a:latin typeface="Source Sans Pro" panose="020B0503030403020204" pitchFamily="34" charset="0"/>
              </a:rPr>
              <a:t>haracteristics of these societies: </a:t>
            </a:r>
          </a:p>
          <a:p>
            <a:r>
              <a:rPr lang="en-GB" sz="2200" b="0" i="0">
                <a:effectLst/>
                <a:latin typeface="Source Sans Pro" panose="020B0503030403020204" pitchFamily="34" charset="0"/>
              </a:rPr>
              <a:t>1. The primary institution is the family, which decides how food is to be shared and how children are to be socialized, and which provides for the protection of its members. </a:t>
            </a:r>
          </a:p>
          <a:p>
            <a:r>
              <a:rPr lang="en-GB" sz="2200" b="0" i="0">
                <a:effectLst/>
                <a:latin typeface="Source Sans Pro" panose="020B0503030403020204" pitchFamily="34" charset="0"/>
              </a:rPr>
              <a:t>2. They tend to be small, with fewer than fifty members. </a:t>
            </a:r>
          </a:p>
          <a:p>
            <a:r>
              <a:rPr lang="en-GB" sz="2200" b="0" i="0">
                <a:effectLst/>
                <a:latin typeface="Source Sans Pro" panose="020B0503030403020204" pitchFamily="34" charset="0"/>
              </a:rPr>
              <a:t>3. They tend to be nomadic, moving to new areas when the current food supply in a given area has been exhausted. </a:t>
            </a:r>
          </a:p>
          <a:p>
            <a:r>
              <a:rPr lang="en-GB" sz="2200" b="0" i="0">
                <a:effectLst/>
                <a:latin typeface="Source Sans Pro" panose="020B0503030403020204" pitchFamily="34" charset="0"/>
              </a:rPr>
              <a:t>4. Members display a high level of interdependence. </a:t>
            </a:r>
          </a:p>
          <a:p>
            <a:r>
              <a:rPr lang="en-GB" sz="2200" b="0" i="0">
                <a:effectLst/>
                <a:latin typeface="Source Sans Pro" panose="020B0503030403020204" pitchFamily="34" charset="0"/>
              </a:rPr>
              <a:t>5. Labour division was based on sex: men hunt, and women gather.</a:t>
            </a:r>
            <a:endParaRPr lang="en-GB" sz="2200"/>
          </a:p>
          <a:p>
            <a:endParaRPr lang="en-GB" sz="2200"/>
          </a:p>
        </p:txBody>
      </p:sp>
    </p:spTree>
    <p:extLst>
      <p:ext uri="{BB962C8B-B14F-4D97-AF65-F5344CB8AC3E}">
        <p14:creationId xmlns:p14="http://schemas.microsoft.com/office/powerpoint/2010/main" val="3811616742"/>
      </p:ext>
    </p:extLst>
  </p:cSld>
  <p:clrMapOvr>
    <a:masterClrMapping/>
  </p:clrMapOvr>
  <mc:AlternateContent xmlns:mc="http://schemas.openxmlformats.org/markup-compatibility/2006" xmlns:p14="http://schemas.microsoft.com/office/powerpoint/2010/main">
    <mc:Choice Requires="p14">
      <p:transition spd="slow" p14:dur="2000" advTm="128199"/>
    </mc:Choice>
    <mc:Fallback xmlns="">
      <p:transition spd="slow" advTm="12819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B0C9B250-EDED-4188-B2E2-10C8B327184F}"/>
              </a:ext>
            </a:extLst>
          </p:cNvPr>
          <p:cNvSpPr>
            <a:spLocks noGrp="1"/>
          </p:cNvSpPr>
          <p:nvPr>
            <p:ph type="title"/>
          </p:nvPr>
        </p:nvSpPr>
        <p:spPr>
          <a:xfrm>
            <a:off x="535020" y="685800"/>
            <a:ext cx="2780271" cy="5105400"/>
          </a:xfrm>
        </p:spPr>
        <p:txBody>
          <a:bodyPr>
            <a:normAutofit/>
          </a:bodyPr>
          <a:lstStyle/>
          <a:p>
            <a:r>
              <a:rPr lang="en-GB" sz="4000" dirty="0">
                <a:solidFill>
                  <a:srgbClr val="FFFFFF"/>
                </a:solidFill>
              </a:rPr>
              <a:t>First Social Revolution  </a:t>
            </a:r>
          </a:p>
        </p:txBody>
      </p:sp>
      <p:graphicFrame>
        <p:nvGraphicFramePr>
          <p:cNvPr id="5" name="Content Placeholder 2">
            <a:extLst>
              <a:ext uri="{FF2B5EF4-FFF2-40B4-BE49-F238E27FC236}">
                <a16:creationId xmlns:a16="http://schemas.microsoft.com/office/drawing/2014/main" id="{939E1EA2-1029-4A1C-A5DE-E8F6AB2D38DC}"/>
              </a:ext>
            </a:extLst>
          </p:cNvPr>
          <p:cNvGraphicFramePr>
            <a:graphicFrameLocks noGrp="1"/>
          </p:cNvGraphicFramePr>
          <p:nvPr>
            <p:ph idx="1"/>
            <p:extLst>
              <p:ext uri="{D42A27DB-BD31-4B8C-83A1-F6EECF244321}">
                <p14:modId xmlns:p14="http://schemas.microsoft.com/office/powerpoint/2010/main" val="2708889999"/>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3782114"/>
      </p:ext>
    </p:extLst>
  </p:cSld>
  <p:clrMapOvr>
    <a:masterClrMapping/>
  </p:clrMapOvr>
  <mc:AlternateContent xmlns:mc="http://schemas.openxmlformats.org/markup-compatibility/2006" xmlns:p14="http://schemas.microsoft.com/office/powerpoint/2010/main">
    <mc:Choice Requires="p14">
      <p:transition spd="slow" p14:dur="2000" advTm="115924"/>
    </mc:Choice>
    <mc:Fallback xmlns="">
      <p:transition spd="slow" advTm="11592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85B40-3A36-4728-B992-8980ECBAFE0F}"/>
              </a:ext>
            </a:extLst>
          </p:cNvPr>
          <p:cNvSpPr>
            <a:spLocks noGrp="1"/>
          </p:cNvSpPr>
          <p:nvPr>
            <p:ph type="title"/>
          </p:nvPr>
        </p:nvSpPr>
        <p:spPr>
          <a:xfrm>
            <a:off x="838200" y="365126"/>
            <a:ext cx="10515600" cy="960092"/>
          </a:xfrm>
        </p:spPr>
        <p:txBody>
          <a:bodyPr/>
          <a:lstStyle/>
          <a:p>
            <a:r>
              <a:rPr lang="en-GB">
                <a:solidFill>
                  <a:srgbClr val="3B3835"/>
                </a:solidFill>
                <a:latin typeface="Source Sans Pro" panose="020B0503030403020204" pitchFamily="34" charset="0"/>
              </a:rPr>
              <a:t>P</a:t>
            </a:r>
            <a:r>
              <a:rPr lang="en-GB" b="0" i="0">
                <a:solidFill>
                  <a:srgbClr val="3B3835"/>
                </a:solidFill>
                <a:effectLst/>
                <a:latin typeface="Source Sans Pro" panose="020B0503030403020204" pitchFamily="34" charset="0"/>
              </a:rPr>
              <a:t>astoral </a:t>
            </a:r>
            <a:r>
              <a:rPr lang="en-GB">
                <a:solidFill>
                  <a:srgbClr val="3B3835"/>
                </a:solidFill>
                <a:latin typeface="Source Sans Pro" panose="020B0503030403020204" pitchFamily="34" charset="0"/>
              </a:rPr>
              <a:t>S</a:t>
            </a:r>
            <a:r>
              <a:rPr lang="en-GB" b="0" i="0">
                <a:solidFill>
                  <a:srgbClr val="3B3835"/>
                </a:solidFill>
                <a:effectLst/>
                <a:latin typeface="Source Sans Pro" panose="020B0503030403020204" pitchFamily="34" charset="0"/>
              </a:rPr>
              <a:t>ocieties</a:t>
            </a:r>
            <a:endParaRPr lang="en-GB" dirty="0"/>
          </a:p>
        </p:txBody>
      </p:sp>
      <p:graphicFrame>
        <p:nvGraphicFramePr>
          <p:cNvPr id="12" name="Content Placeholder 2">
            <a:extLst>
              <a:ext uri="{FF2B5EF4-FFF2-40B4-BE49-F238E27FC236}">
                <a16:creationId xmlns:a16="http://schemas.microsoft.com/office/drawing/2014/main" id="{F24B0AE2-E89D-4018-BB3B-6B71786C552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902708"/>
      </p:ext>
    </p:extLst>
  </p:cSld>
  <p:clrMapOvr>
    <a:masterClrMapping/>
  </p:clrMapOvr>
  <mc:AlternateContent xmlns:mc="http://schemas.openxmlformats.org/markup-compatibility/2006" xmlns:p14="http://schemas.microsoft.com/office/powerpoint/2010/main">
    <mc:Choice Requires="p14">
      <p:transition spd="slow" p14:dur="2000" advTm="92206"/>
    </mc:Choice>
    <mc:Fallback xmlns="">
      <p:transition spd="slow" advTm="9220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3AC383-0684-4A6C-8CFE-9D723E4A563D}"/>
              </a:ext>
            </a:extLst>
          </p:cNvPr>
          <p:cNvSpPr>
            <a:spLocks noGrp="1"/>
          </p:cNvSpPr>
          <p:nvPr>
            <p:ph type="title"/>
          </p:nvPr>
        </p:nvSpPr>
        <p:spPr>
          <a:xfrm>
            <a:off x="686834" y="1153572"/>
            <a:ext cx="3200400" cy="4461163"/>
          </a:xfrm>
        </p:spPr>
        <p:txBody>
          <a:bodyPr>
            <a:normAutofit/>
          </a:bodyPr>
          <a:lstStyle/>
          <a:p>
            <a:r>
              <a:rPr lang="en-GB" b="0" i="0" dirty="0">
                <a:solidFill>
                  <a:srgbClr val="FFFFFF"/>
                </a:solidFill>
                <a:effectLst/>
                <a:latin typeface="Source Sans Pro" panose="020B0503030403020204" pitchFamily="34" charset="0"/>
              </a:rPr>
              <a:t>Second </a:t>
            </a:r>
            <a:r>
              <a:rPr lang="en-GB" dirty="0">
                <a:solidFill>
                  <a:srgbClr val="FFFFFF"/>
                </a:solidFill>
                <a:latin typeface="Source Sans Pro" panose="020B0503030403020204" pitchFamily="34" charset="0"/>
              </a:rPr>
              <a:t>S</a:t>
            </a:r>
            <a:r>
              <a:rPr lang="en-GB" b="0" i="0" dirty="0">
                <a:solidFill>
                  <a:srgbClr val="FFFFFF"/>
                </a:solidFill>
                <a:effectLst/>
                <a:latin typeface="Source Sans Pro" panose="020B0503030403020204" pitchFamily="34" charset="0"/>
              </a:rPr>
              <a:t>ocial </a:t>
            </a:r>
            <a:r>
              <a:rPr lang="en-GB" dirty="0">
                <a:solidFill>
                  <a:srgbClr val="FFFFFF"/>
                </a:solidFill>
                <a:latin typeface="Source Sans Pro" panose="020B0503030403020204" pitchFamily="34" charset="0"/>
              </a:rPr>
              <a:t>R</a:t>
            </a:r>
            <a:r>
              <a:rPr lang="en-GB" b="0" i="0" dirty="0">
                <a:solidFill>
                  <a:srgbClr val="FFFFFF"/>
                </a:solidFill>
                <a:effectLst/>
                <a:latin typeface="Source Sans Pro" panose="020B0503030403020204" pitchFamily="34" charset="0"/>
              </a:rPr>
              <a:t>evolution</a:t>
            </a:r>
            <a:endParaRPr lang="en-GB"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C912989-10A4-47D9-8972-B856DEE1F8DE}"/>
              </a:ext>
            </a:extLst>
          </p:cNvPr>
          <p:cNvSpPr>
            <a:spLocks noGrp="1"/>
          </p:cNvSpPr>
          <p:nvPr>
            <p:ph idx="1"/>
          </p:nvPr>
        </p:nvSpPr>
        <p:spPr>
          <a:xfrm>
            <a:off x="4447308" y="591344"/>
            <a:ext cx="6906491" cy="5585619"/>
          </a:xfrm>
        </p:spPr>
        <p:txBody>
          <a:bodyPr anchor="ctr">
            <a:normAutofit/>
          </a:bodyPr>
          <a:lstStyle/>
          <a:p>
            <a:r>
              <a:rPr lang="en-GB" sz="3200" b="0" i="0" dirty="0">
                <a:effectLst/>
                <a:latin typeface="Source Sans Pro" panose="020B0503030403020204" pitchFamily="34" charset="0"/>
              </a:rPr>
              <a:t>The invention of the plough</a:t>
            </a:r>
          </a:p>
          <a:p>
            <a:r>
              <a:rPr lang="en-GB" sz="3200" b="0" i="0" dirty="0">
                <a:effectLst/>
                <a:latin typeface="Source Sans Pro" panose="020B0503030403020204" pitchFamily="34" charset="0"/>
              </a:rPr>
              <a:t> Led to the establishment of agricultural societies approximately five thousand to six thousand years ago.</a:t>
            </a:r>
          </a:p>
          <a:p>
            <a:r>
              <a:rPr lang="en-GB" sz="3200" b="0" i="0" dirty="0">
                <a:effectLst/>
                <a:latin typeface="Source Sans Pro" panose="020B0503030403020204" pitchFamily="34" charset="0"/>
              </a:rPr>
              <a:t>Domesticated animals to plough land – more crops to grow</a:t>
            </a:r>
          </a:p>
          <a:p>
            <a:r>
              <a:rPr lang="en-GB" sz="3200" dirty="0">
                <a:latin typeface="Source Sans Pro" panose="020B0503030403020204" pitchFamily="34" charset="0"/>
              </a:rPr>
              <a:t>L</a:t>
            </a:r>
            <a:r>
              <a:rPr lang="en-GB" sz="3200" b="0" i="0" dirty="0">
                <a:effectLst/>
                <a:latin typeface="Source Sans Pro" panose="020B0503030403020204" pitchFamily="34" charset="0"/>
              </a:rPr>
              <a:t>ed to the creation of cities and formed the basic structure of most modern societies</a:t>
            </a:r>
            <a:endParaRPr lang="en-GB" sz="3200" dirty="0"/>
          </a:p>
        </p:txBody>
      </p:sp>
      <p:pic>
        <p:nvPicPr>
          <p:cNvPr id="1026" name="Picture 2" descr="Explore">
            <a:extLst>
              <a:ext uri="{FF2B5EF4-FFF2-40B4-BE49-F238E27FC236}">
                <a16:creationId xmlns:a16="http://schemas.microsoft.com/office/drawing/2014/main" id="{AF875FEB-36E1-097E-707C-BD37E0A780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 y="4871065"/>
            <a:ext cx="4447308" cy="1986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121717"/>
      </p:ext>
    </p:extLst>
  </p:cSld>
  <p:clrMapOvr>
    <a:masterClrMapping/>
  </p:clrMapOvr>
  <mc:AlternateContent xmlns:mc="http://schemas.openxmlformats.org/markup-compatibility/2006" xmlns:p14="http://schemas.microsoft.com/office/powerpoint/2010/main">
    <mc:Choice Requires="p14">
      <p:transition spd="slow" p14:dur="2000" advTm="104680"/>
    </mc:Choice>
    <mc:Fallback xmlns="">
      <p:transition spd="slow" advTm="1046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E300A4-B56B-40E9-8A21-2D01F5C9B21F}"/>
              </a:ext>
            </a:extLst>
          </p:cNvPr>
          <p:cNvSpPr>
            <a:spLocks noGrp="1"/>
          </p:cNvSpPr>
          <p:nvPr>
            <p:ph type="title"/>
          </p:nvPr>
        </p:nvSpPr>
        <p:spPr>
          <a:xfrm>
            <a:off x="686834" y="1153572"/>
            <a:ext cx="3200400" cy="4461163"/>
          </a:xfrm>
        </p:spPr>
        <p:txBody>
          <a:bodyPr>
            <a:normAutofit/>
          </a:bodyPr>
          <a:lstStyle/>
          <a:p>
            <a:r>
              <a:rPr lang="en-GB">
                <a:solidFill>
                  <a:srgbClr val="FFFFFF"/>
                </a:solidFill>
              </a:rPr>
              <a:t>Second Revolution Sequence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D8DD7B6-B82A-42E3-9DE8-BBD08B006A5F}"/>
              </a:ext>
            </a:extLst>
          </p:cNvPr>
          <p:cNvSpPr>
            <a:spLocks noGrp="1"/>
          </p:cNvSpPr>
          <p:nvPr>
            <p:ph idx="1"/>
          </p:nvPr>
        </p:nvSpPr>
        <p:spPr>
          <a:xfrm>
            <a:off x="4447308" y="591344"/>
            <a:ext cx="6906491" cy="5585619"/>
          </a:xfrm>
        </p:spPr>
        <p:txBody>
          <a:bodyPr anchor="ctr">
            <a:normAutofit/>
          </a:bodyPr>
          <a:lstStyle/>
          <a:p>
            <a:r>
              <a:rPr lang="en-GB" sz="2400" b="0" i="0">
                <a:effectLst/>
                <a:latin typeface="Source Sans Pro" panose="020B0503030403020204" pitchFamily="34" charset="0"/>
              </a:rPr>
              <a:t>1. Animals are used to pull ploughs. </a:t>
            </a:r>
          </a:p>
          <a:p>
            <a:r>
              <a:rPr lang="en-GB" sz="2400" b="0" i="0">
                <a:effectLst/>
                <a:latin typeface="Source Sans Pro" panose="020B0503030403020204" pitchFamily="34" charset="0"/>
              </a:rPr>
              <a:t>2. Larger areas of land can then be cultivated. </a:t>
            </a:r>
          </a:p>
          <a:p>
            <a:r>
              <a:rPr lang="en-GB" sz="2400" b="0" i="0">
                <a:effectLst/>
                <a:latin typeface="Source Sans Pro" panose="020B0503030403020204" pitchFamily="34" charset="0"/>
              </a:rPr>
              <a:t>3. Soil conditions can harvests more crops for longer periods of time. </a:t>
            </a:r>
          </a:p>
          <a:p>
            <a:r>
              <a:rPr lang="en-GB" sz="2400" b="0" i="0">
                <a:effectLst/>
                <a:latin typeface="Source Sans Pro" panose="020B0503030403020204" pitchFamily="34" charset="0"/>
              </a:rPr>
              <a:t>4. Productivity increases, and as long as there is plenty of food, people do not have to move. </a:t>
            </a:r>
          </a:p>
          <a:p>
            <a:r>
              <a:rPr lang="en-GB" sz="2400" b="0" i="0">
                <a:effectLst/>
                <a:latin typeface="Source Sans Pro" panose="020B0503030403020204" pitchFamily="34" charset="0"/>
              </a:rPr>
              <a:t>5. Villages - Towns - Cities. </a:t>
            </a:r>
          </a:p>
          <a:p>
            <a:r>
              <a:rPr lang="en-GB" sz="2400" b="0" i="0">
                <a:effectLst/>
                <a:latin typeface="Source Sans Pro" panose="020B0503030403020204" pitchFamily="34" charset="0"/>
              </a:rPr>
              <a:t>6. More harvests = job specialisation - no longer necessary for every member of the society to engage in farming, so some people begin developing other skills.</a:t>
            </a:r>
          </a:p>
          <a:p>
            <a:r>
              <a:rPr lang="en-GB" sz="2400" b="0" i="0">
                <a:effectLst/>
                <a:latin typeface="Source Sans Pro" panose="020B0503030403020204" pitchFamily="34" charset="0"/>
              </a:rPr>
              <a:t>7. Fewer people are directly involved with the production of food, and the economy becomes more complex.</a:t>
            </a:r>
            <a:endParaRPr lang="en-GB" sz="2400"/>
          </a:p>
        </p:txBody>
      </p:sp>
    </p:spTree>
    <p:extLst>
      <p:ext uri="{BB962C8B-B14F-4D97-AF65-F5344CB8AC3E}">
        <p14:creationId xmlns:p14="http://schemas.microsoft.com/office/powerpoint/2010/main" val="1026167409"/>
      </p:ext>
    </p:extLst>
  </p:cSld>
  <p:clrMapOvr>
    <a:masterClrMapping/>
  </p:clrMapOvr>
  <mc:AlternateContent xmlns:mc="http://schemas.openxmlformats.org/markup-compatibility/2006" xmlns:p14="http://schemas.microsoft.com/office/powerpoint/2010/main">
    <mc:Choice Requires="p14">
      <p:transition spd="slow" p14:dur="2000" advTm="149707"/>
    </mc:Choice>
    <mc:Fallback xmlns="">
      <p:transition spd="slow" advTm="14970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1FD5BE-CAF6-45A9-813F-6A39559708D7}"/>
              </a:ext>
            </a:extLst>
          </p:cNvPr>
          <p:cNvSpPr>
            <a:spLocks noGrp="1"/>
          </p:cNvSpPr>
          <p:nvPr>
            <p:ph type="title"/>
          </p:nvPr>
        </p:nvSpPr>
        <p:spPr>
          <a:xfrm>
            <a:off x="635000" y="640823"/>
            <a:ext cx="4008130" cy="5554394"/>
          </a:xfrm>
        </p:spPr>
        <p:txBody>
          <a:bodyPr anchor="ctr">
            <a:normAutofit/>
          </a:bodyPr>
          <a:lstStyle/>
          <a:p>
            <a:r>
              <a:rPr lang="en-GB" sz="5400">
                <a:latin typeface="Source Sans Pro" panose="020B0503030403020204" pitchFamily="34" charset="0"/>
              </a:rPr>
              <a:t>T</a:t>
            </a:r>
            <a:r>
              <a:rPr lang="en-GB" sz="5400" b="0" i="0">
                <a:effectLst/>
                <a:latin typeface="Source Sans Pro" panose="020B0503030403020204" pitchFamily="34" charset="0"/>
              </a:rPr>
              <a:t>hird </a:t>
            </a:r>
            <a:r>
              <a:rPr lang="en-GB" sz="5400">
                <a:latin typeface="Source Sans Pro" panose="020B0503030403020204" pitchFamily="34" charset="0"/>
              </a:rPr>
              <a:t>S</a:t>
            </a:r>
            <a:r>
              <a:rPr lang="en-GB" sz="5400" b="0" i="0">
                <a:effectLst/>
                <a:latin typeface="Source Sans Pro" panose="020B0503030403020204" pitchFamily="34" charset="0"/>
              </a:rPr>
              <a:t>ocial </a:t>
            </a:r>
            <a:r>
              <a:rPr lang="en-GB" sz="5400">
                <a:latin typeface="Source Sans Pro" panose="020B0503030403020204" pitchFamily="34" charset="0"/>
              </a:rPr>
              <a:t>R</a:t>
            </a:r>
            <a:r>
              <a:rPr lang="en-GB" sz="5400" b="0" i="0">
                <a:effectLst/>
                <a:latin typeface="Source Sans Pro" panose="020B0503030403020204" pitchFamily="34" charset="0"/>
              </a:rPr>
              <a:t>evolution</a:t>
            </a:r>
            <a:endParaRPr lang="en-GB" sz="54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BE8DA40-82FA-4E36-B19D-3A57186C0836}"/>
              </a:ext>
            </a:extLst>
          </p:cNvPr>
          <p:cNvGraphicFramePr>
            <a:graphicFrameLocks noGrp="1"/>
          </p:cNvGraphicFramePr>
          <p:nvPr>
            <p:ph idx="1"/>
            <p:extLst>
              <p:ext uri="{D42A27DB-BD31-4B8C-83A1-F6EECF244321}">
                <p14:modId xmlns:p14="http://schemas.microsoft.com/office/powerpoint/2010/main" val="3419243709"/>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9440154"/>
      </p:ext>
    </p:extLst>
  </p:cSld>
  <p:clrMapOvr>
    <a:masterClrMapping/>
  </p:clrMapOvr>
  <mc:AlternateContent xmlns:mc="http://schemas.openxmlformats.org/markup-compatibility/2006" xmlns:p14="http://schemas.microsoft.com/office/powerpoint/2010/main">
    <mc:Choice Requires="p14">
      <p:transition spd="slow" p14:dur="2000" advTm="102988"/>
    </mc:Choice>
    <mc:Fallback xmlns="">
      <p:transition spd="slow" advTm="10298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618698A-A562-4CA7-95C5-26E9321D3623}"/>
              </a:ext>
            </a:extLst>
          </p:cNvPr>
          <p:cNvSpPr>
            <a:spLocks noGrp="1"/>
          </p:cNvSpPr>
          <p:nvPr>
            <p:ph type="title"/>
          </p:nvPr>
        </p:nvSpPr>
        <p:spPr>
          <a:xfrm>
            <a:off x="838200" y="365125"/>
            <a:ext cx="5393361" cy="1325563"/>
          </a:xfrm>
        </p:spPr>
        <p:txBody>
          <a:bodyPr>
            <a:normAutofit/>
          </a:bodyPr>
          <a:lstStyle/>
          <a:p>
            <a:r>
              <a:rPr lang="en-GB" dirty="0"/>
              <a:t>Effects of 3</a:t>
            </a:r>
            <a:r>
              <a:rPr lang="en-GB" baseline="30000" dirty="0"/>
              <a:t>rd</a:t>
            </a:r>
            <a:r>
              <a:rPr lang="en-GB" dirty="0"/>
              <a:t> Revolution </a:t>
            </a:r>
          </a:p>
        </p:txBody>
      </p:sp>
      <p:pic>
        <p:nvPicPr>
          <p:cNvPr id="6" name="Picture 5">
            <a:extLst>
              <a:ext uri="{FF2B5EF4-FFF2-40B4-BE49-F238E27FC236}">
                <a16:creationId xmlns:a16="http://schemas.microsoft.com/office/drawing/2014/main" id="{69AE7506-7CDC-4229-927A-9454597F8F86}"/>
              </a:ext>
            </a:extLst>
          </p:cNvPr>
          <p:cNvPicPr>
            <a:picLocks noChangeAspect="1"/>
          </p:cNvPicPr>
          <p:nvPr/>
        </p:nvPicPr>
        <p:blipFill rotWithShape="1">
          <a:blip r:embed="rId2"/>
          <a:srcRect l="10985" r="2764"/>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9DFD7EAD-F320-43B0-9B87-786D8A845662}"/>
              </a:ext>
            </a:extLst>
          </p:cNvPr>
          <p:cNvGraphicFramePr>
            <a:graphicFrameLocks noGrp="1"/>
          </p:cNvGraphicFramePr>
          <p:nvPr>
            <p:ph idx="1"/>
            <p:extLst>
              <p:ext uri="{D42A27DB-BD31-4B8C-83A1-F6EECF244321}">
                <p14:modId xmlns:p14="http://schemas.microsoft.com/office/powerpoint/2010/main" val="596757639"/>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7584493"/>
      </p:ext>
    </p:extLst>
  </p:cSld>
  <p:clrMapOvr>
    <a:masterClrMapping/>
  </p:clrMapOvr>
  <mc:AlternateContent xmlns:mc="http://schemas.openxmlformats.org/markup-compatibility/2006" xmlns:p14="http://schemas.microsoft.com/office/powerpoint/2010/main">
    <mc:Choice Requires="p14">
      <p:transition spd="slow" p14:dur="2000" advTm="242979"/>
    </mc:Choice>
    <mc:Fallback xmlns="">
      <p:transition spd="slow" advTm="24297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5645FD-E678-468E-BDF1-A4868CDC5B99}"/>
              </a:ext>
            </a:extLst>
          </p:cNvPr>
          <p:cNvSpPr>
            <a:spLocks noGrp="1"/>
          </p:cNvSpPr>
          <p:nvPr>
            <p:ph type="title"/>
          </p:nvPr>
        </p:nvSpPr>
        <p:spPr>
          <a:xfrm>
            <a:off x="249410" y="695907"/>
            <a:ext cx="3907489" cy="5554394"/>
          </a:xfrm>
        </p:spPr>
        <p:txBody>
          <a:bodyPr anchor="ctr">
            <a:normAutofit/>
          </a:bodyPr>
          <a:lstStyle/>
          <a:p>
            <a:r>
              <a:rPr lang="en-GB" sz="4200" b="0" i="0">
                <a:effectLst/>
                <a:latin typeface="Source Sans Pro" panose="020B0503030403020204" pitchFamily="34" charset="0"/>
              </a:rPr>
              <a:t>Gemeinschaft and Gesellschaft</a:t>
            </a:r>
            <a:endParaRPr lang="en-GB" sz="42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660D6BD-47A7-49C6-88B3-5C7A4AE9A630}"/>
              </a:ext>
            </a:extLst>
          </p:cNvPr>
          <p:cNvGraphicFramePr>
            <a:graphicFrameLocks noGrp="1"/>
          </p:cNvGraphicFramePr>
          <p:nvPr>
            <p:ph idx="1"/>
            <p:extLst>
              <p:ext uri="{D42A27DB-BD31-4B8C-83A1-F6EECF244321}">
                <p14:modId xmlns:p14="http://schemas.microsoft.com/office/powerpoint/2010/main" val="231549539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8697075"/>
      </p:ext>
    </p:extLst>
  </p:cSld>
  <p:clrMapOvr>
    <a:masterClrMapping/>
  </p:clrMapOvr>
  <mc:AlternateContent xmlns:mc="http://schemas.openxmlformats.org/markup-compatibility/2006" xmlns:p14="http://schemas.microsoft.com/office/powerpoint/2010/main">
    <mc:Choice Requires="p14">
      <p:transition spd="slow" p14:dur="2000" advTm="174230"/>
    </mc:Choice>
    <mc:Fallback xmlns="">
      <p:transition spd="slow" advTm="1742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DE1321-802C-432F-8EA5-85DBA16AA560}"/>
              </a:ext>
            </a:extLst>
          </p:cNvPr>
          <p:cNvSpPr>
            <a:spLocks noGrp="1"/>
          </p:cNvSpPr>
          <p:nvPr>
            <p:ph type="title"/>
          </p:nvPr>
        </p:nvSpPr>
        <p:spPr>
          <a:xfrm>
            <a:off x="686834" y="1153572"/>
            <a:ext cx="3200400" cy="4461163"/>
          </a:xfrm>
        </p:spPr>
        <p:txBody>
          <a:bodyPr>
            <a:normAutofit/>
          </a:bodyPr>
          <a:lstStyle/>
          <a:p>
            <a:r>
              <a:rPr lang="en-GB">
                <a:solidFill>
                  <a:srgbClr val="FFFFFF"/>
                </a:solidFill>
              </a:rPr>
              <a:t>Post-Industrial</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0683953-9583-446E-8D27-484634683FA1}"/>
              </a:ext>
            </a:extLst>
          </p:cNvPr>
          <p:cNvSpPr>
            <a:spLocks noGrp="1"/>
          </p:cNvSpPr>
          <p:nvPr>
            <p:ph idx="1"/>
          </p:nvPr>
        </p:nvSpPr>
        <p:spPr>
          <a:xfrm>
            <a:off x="4447308" y="591344"/>
            <a:ext cx="6906491" cy="5585619"/>
          </a:xfrm>
        </p:spPr>
        <p:txBody>
          <a:bodyPr anchor="ctr">
            <a:normAutofit/>
          </a:bodyPr>
          <a:lstStyle/>
          <a:p>
            <a:pPr marL="0" indent="0">
              <a:buNone/>
            </a:pPr>
            <a:r>
              <a:rPr lang="en-GB" b="0" i="0">
                <a:effectLst/>
                <a:latin typeface="Source Sans Pro" panose="020B0503030403020204" pitchFamily="34" charset="0"/>
              </a:rPr>
              <a:t>There are three major characteristics of a post-industrial economy: </a:t>
            </a:r>
          </a:p>
          <a:p>
            <a:pPr marL="514350" indent="-514350">
              <a:buAutoNum type="arabicPeriod"/>
            </a:pPr>
            <a:r>
              <a:rPr lang="en-GB" b="0" i="0">
                <a:effectLst/>
                <a:latin typeface="Source Sans Pro" panose="020B0503030403020204" pitchFamily="34" charset="0"/>
              </a:rPr>
              <a:t>Focus on ideas: Tangible goods no longer drive the economy. </a:t>
            </a:r>
          </a:p>
          <a:p>
            <a:pPr marL="514350" indent="-514350">
              <a:buAutoNum type="arabicPeriod"/>
            </a:pPr>
            <a:r>
              <a:rPr lang="en-GB" b="0" i="0">
                <a:effectLst/>
                <a:latin typeface="Source Sans Pro" panose="020B0503030403020204" pitchFamily="34" charset="0"/>
              </a:rPr>
              <a:t>Need for higher education: Factory work does not require advanced training, and the new focus on information and technology means that people must pursue greater education. </a:t>
            </a:r>
          </a:p>
          <a:p>
            <a:pPr marL="514350" indent="-514350">
              <a:buAutoNum type="arabicPeriod"/>
            </a:pPr>
            <a:r>
              <a:rPr lang="en-GB" b="0" i="0">
                <a:effectLst/>
                <a:latin typeface="Source Sans Pro" panose="020B0503030403020204" pitchFamily="34" charset="0"/>
              </a:rPr>
              <a:t>Shift in workplace from cities to homes: New communications technology allows work to be performed from a variety of locations.</a:t>
            </a:r>
          </a:p>
          <a:p>
            <a:endParaRPr lang="en-GB" dirty="0"/>
          </a:p>
        </p:txBody>
      </p:sp>
    </p:spTree>
    <p:extLst>
      <p:ext uri="{BB962C8B-B14F-4D97-AF65-F5344CB8AC3E}">
        <p14:creationId xmlns:p14="http://schemas.microsoft.com/office/powerpoint/2010/main" val="1558132108"/>
      </p:ext>
    </p:extLst>
  </p:cSld>
  <p:clrMapOvr>
    <a:masterClrMapping/>
  </p:clrMapOvr>
  <mc:AlternateContent xmlns:mc="http://schemas.openxmlformats.org/markup-compatibility/2006" xmlns:p14="http://schemas.microsoft.com/office/powerpoint/2010/main">
    <mc:Choice Requires="p14">
      <p:transition spd="slow" p14:dur="2000" advTm="133873"/>
    </mc:Choice>
    <mc:Fallback xmlns="">
      <p:transition spd="slow" advTm="1338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542755-2E0F-41C8-A905-46FBE0BF0706}"/>
              </a:ext>
            </a:extLst>
          </p:cNvPr>
          <p:cNvSpPr>
            <a:spLocks noGrp="1"/>
          </p:cNvSpPr>
          <p:nvPr>
            <p:ph type="title"/>
          </p:nvPr>
        </p:nvSpPr>
        <p:spPr>
          <a:xfrm>
            <a:off x="686834" y="1153572"/>
            <a:ext cx="3200400" cy="4461163"/>
          </a:xfrm>
        </p:spPr>
        <p:txBody>
          <a:bodyPr>
            <a:normAutofit/>
          </a:bodyPr>
          <a:lstStyle/>
          <a:p>
            <a:r>
              <a:rPr lang="en-GB" b="0" i="0">
                <a:solidFill>
                  <a:srgbClr val="FFFFFF"/>
                </a:solidFill>
                <a:effectLst/>
                <a:latin typeface="Source Sans Pro" panose="020B0503030403020204" pitchFamily="34" charset="0"/>
              </a:rPr>
              <a:t>Social stratification</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43C9B93-9047-425A-9877-A8372E03369B}"/>
              </a:ext>
            </a:extLst>
          </p:cNvPr>
          <p:cNvSpPr>
            <a:spLocks noGrp="1"/>
          </p:cNvSpPr>
          <p:nvPr>
            <p:ph idx="1"/>
          </p:nvPr>
        </p:nvSpPr>
        <p:spPr>
          <a:xfrm>
            <a:off x="4447308" y="591344"/>
            <a:ext cx="6906491" cy="5585619"/>
          </a:xfrm>
        </p:spPr>
        <p:txBody>
          <a:bodyPr anchor="ctr">
            <a:normAutofit/>
          </a:bodyPr>
          <a:lstStyle/>
          <a:p>
            <a:r>
              <a:rPr lang="en-GB" b="0" i="0" dirty="0">
                <a:effectLst/>
                <a:latin typeface="Source Sans Pro" panose="020B0503030403020204" pitchFamily="34" charset="0"/>
              </a:rPr>
              <a:t>categorization of people into socioeconomic class</a:t>
            </a:r>
          </a:p>
          <a:p>
            <a:r>
              <a:rPr lang="en-GB" b="0" i="0" dirty="0">
                <a:effectLst/>
                <a:latin typeface="Source Sans Pro" panose="020B0503030403020204" pitchFamily="34" charset="0"/>
              </a:rPr>
              <a:t>social position of persons within a social group, category, geographic region, or social unit.</a:t>
            </a:r>
          </a:p>
          <a:p>
            <a:r>
              <a:rPr lang="en-GB" b="0" i="0" dirty="0">
                <a:effectLst/>
                <a:latin typeface="Source Sans Pro" panose="020B0503030403020204" pitchFamily="34" charset="0"/>
              </a:rPr>
              <a:t>three social classes: upper class; middle class and lower class</a:t>
            </a:r>
          </a:p>
          <a:p>
            <a:r>
              <a:rPr lang="en-GB" dirty="0">
                <a:latin typeface="Source Sans Pro" panose="020B0503030403020204" pitchFamily="34" charset="0"/>
              </a:rPr>
              <a:t>Wealth, Power, occupations and incomes drive the classes further apart. </a:t>
            </a:r>
          </a:p>
        </p:txBody>
      </p:sp>
    </p:spTree>
    <p:extLst>
      <p:ext uri="{BB962C8B-B14F-4D97-AF65-F5344CB8AC3E}">
        <p14:creationId xmlns:p14="http://schemas.microsoft.com/office/powerpoint/2010/main" val="4268713621"/>
      </p:ext>
    </p:extLst>
  </p:cSld>
  <p:clrMapOvr>
    <a:masterClrMapping/>
  </p:clrMapOvr>
  <mc:AlternateContent xmlns:mc="http://schemas.openxmlformats.org/markup-compatibility/2006" xmlns:p14="http://schemas.microsoft.com/office/powerpoint/2010/main">
    <mc:Choice Requires="p14">
      <p:transition spd="slow" p14:dur="2000" advTm="156384"/>
    </mc:Choice>
    <mc:Fallback xmlns="">
      <p:transition spd="slow" advTm="1563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E34CE0-3037-414B-BCF1-0B9E6F5A8727}"/>
              </a:ext>
            </a:extLst>
          </p:cNvPr>
          <p:cNvSpPr>
            <a:spLocks noGrp="1"/>
          </p:cNvSpPr>
          <p:nvPr>
            <p:ph type="title"/>
          </p:nvPr>
        </p:nvSpPr>
        <p:spPr>
          <a:xfrm>
            <a:off x="686834" y="1153572"/>
            <a:ext cx="3200400" cy="4461163"/>
          </a:xfrm>
        </p:spPr>
        <p:txBody>
          <a:bodyPr>
            <a:normAutofit/>
          </a:bodyPr>
          <a:lstStyle/>
          <a:p>
            <a:r>
              <a:rPr lang="en-GB">
                <a:solidFill>
                  <a:srgbClr val="FFFFFF"/>
                </a:solidFill>
              </a:rPr>
              <a:t>Class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5FC59CF-1207-4D3D-B4D9-AD066CA75821}"/>
              </a:ext>
            </a:extLst>
          </p:cNvPr>
          <p:cNvSpPr>
            <a:spLocks noGrp="1"/>
          </p:cNvSpPr>
          <p:nvPr>
            <p:ph idx="1"/>
          </p:nvPr>
        </p:nvSpPr>
        <p:spPr>
          <a:xfrm>
            <a:off x="4447308" y="591344"/>
            <a:ext cx="6906491" cy="5585619"/>
          </a:xfrm>
        </p:spPr>
        <p:txBody>
          <a:bodyPr anchor="ctr">
            <a:normAutofit fontScale="92500" lnSpcReduction="20000"/>
          </a:bodyPr>
          <a:lstStyle/>
          <a:p>
            <a:pPr marL="0" indent="0">
              <a:buNone/>
            </a:pPr>
            <a:r>
              <a:rPr lang="en-GB" b="0" i="0" dirty="0">
                <a:effectLst/>
                <a:latin typeface="Source Sans Pro" panose="020B0503030403020204" pitchFamily="34" charset="0"/>
              </a:rPr>
              <a:t>Societies are symbolised by patterns of relationships between individuals who share  unique cultures</a:t>
            </a:r>
          </a:p>
          <a:p>
            <a:pPr marL="0" indent="0">
              <a:buNone/>
            </a:pPr>
            <a:r>
              <a:rPr lang="en-GB" b="0" i="0" dirty="0">
                <a:effectLst/>
                <a:latin typeface="Source Sans Pro" panose="020B0503030403020204" pitchFamily="34" charset="0"/>
              </a:rPr>
              <a:t>Kinship - social relationships that form and become an important part of </a:t>
            </a:r>
            <a:r>
              <a:rPr lang="en-GB" dirty="0">
                <a:latin typeface="Source Sans Pro" panose="020B0503030403020204" pitchFamily="34" charset="0"/>
              </a:rPr>
              <a:t>individual </a:t>
            </a:r>
            <a:r>
              <a:rPr lang="en-GB" b="0" i="0" dirty="0">
                <a:effectLst/>
                <a:latin typeface="Source Sans Pro" panose="020B0503030403020204" pitchFamily="34" charset="0"/>
              </a:rPr>
              <a:t>lives</a:t>
            </a:r>
          </a:p>
          <a:p>
            <a:pPr marL="0" indent="0">
              <a:buNone/>
            </a:pPr>
            <a:endParaRPr lang="en-GB" dirty="0">
              <a:latin typeface="Source Sans Pro" panose="020B0503030403020204" pitchFamily="34" charset="0"/>
            </a:endParaRPr>
          </a:p>
          <a:p>
            <a:pPr marL="0" indent="0">
              <a:buNone/>
            </a:pPr>
            <a:r>
              <a:rPr lang="en-GB" dirty="0">
                <a:latin typeface="Source Sans Pro" panose="020B0503030403020204" pitchFamily="34" charset="0"/>
              </a:rPr>
              <a:t>However -</a:t>
            </a:r>
            <a:r>
              <a:rPr lang="en-GB" b="0" i="0" dirty="0">
                <a:effectLst/>
                <a:latin typeface="Source Sans Pro" panose="020B0503030403020204" pitchFamily="34" charset="0"/>
              </a:rPr>
              <a:t> individual achievement is valued over social relationships</a:t>
            </a:r>
          </a:p>
          <a:p>
            <a:pPr marL="0" indent="0">
              <a:buNone/>
            </a:pPr>
            <a:r>
              <a:rPr lang="en-GB" b="0" i="0" dirty="0">
                <a:effectLst/>
                <a:latin typeface="Source Sans Pro" panose="020B0503030403020204" pitchFamily="34" charset="0"/>
              </a:rPr>
              <a:t>Can make individuals feel isolated from one another</a:t>
            </a:r>
          </a:p>
          <a:p>
            <a:pPr marL="0" indent="0">
              <a:buNone/>
            </a:pPr>
            <a:r>
              <a:rPr lang="en-GB" b="0" i="0" dirty="0">
                <a:effectLst/>
                <a:latin typeface="Source Sans Pro" panose="020B0503030403020204" pitchFamily="34" charset="0"/>
              </a:rPr>
              <a:t>Great division among people:</a:t>
            </a:r>
          </a:p>
          <a:p>
            <a:pPr marL="0" indent="0">
              <a:buNone/>
            </a:pPr>
            <a:r>
              <a:rPr lang="en-GB" dirty="0">
                <a:latin typeface="Source Sans Pro" panose="020B0503030403020204" pitchFamily="34" charset="0"/>
              </a:rPr>
              <a:t>	Poverty/class/poor health/poor education attainments/stress/mental health/early death/</a:t>
            </a:r>
            <a:br>
              <a:rPr lang="en-GB" b="0" i="0" dirty="0">
                <a:effectLst/>
                <a:latin typeface="Source Sans Pro" panose="020B0503030403020204" pitchFamily="34" charset="0"/>
              </a:rPr>
            </a:br>
            <a:endParaRPr lang="en-GB" dirty="0"/>
          </a:p>
        </p:txBody>
      </p:sp>
    </p:spTree>
    <p:extLst>
      <p:ext uri="{BB962C8B-B14F-4D97-AF65-F5344CB8AC3E}">
        <p14:creationId xmlns:p14="http://schemas.microsoft.com/office/powerpoint/2010/main" val="2498974451"/>
      </p:ext>
    </p:extLst>
  </p:cSld>
  <p:clrMapOvr>
    <a:masterClrMapping/>
  </p:clrMapOvr>
  <mc:AlternateContent xmlns:mc="http://schemas.openxmlformats.org/markup-compatibility/2006" xmlns:p14="http://schemas.microsoft.com/office/powerpoint/2010/main">
    <mc:Choice Requires="p14">
      <p:transition spd="slow" p14:dur="2000" advTm="126969"/>
    </mc:Choice>
    <mc:Fallback xmlns="">
      <p:transition spd="slow" advTm="12696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17517EF-BD4D-4055-BDB4-A322C5356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304802"/>
            <a:ext cx="11097349" cy="1573149"/>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F3266DA-AA12-0A77-6547-5A8F10176388}"/>
              </a:ext>
            </a:extLst>
          </p:cNvPr>
          <p:cNvSpPr>
            <a:spLocks noGrp="1"/>
          </p:cNvSpPr>
          <p:nvPr>
            <p:ph type="title"/>
          </p:nvPr>
        </p:nvSpPr>
        <p:spPr>
          <a:xfrm>
            <a:off x="901690" y="405575"/>
            <a:ext cx="6430414" cy="1371600"/>
          </a:xfrm>
        </p:spPr>
        <p:txBody>
          <a:bodyPr vert="horz" lIns="91440" tIns="45720" rIns="91440" bIns="45720" rtlCol="0" anchor="ctr">
            <a:normAutofit/>
          </a:bodyPr>
          <a:lstStyle/>
          <a:p>
            <a:r>
              <a:rPr lang="en-US" sz="4000" kern="1200">
                <a:solidFill>
                  <a:schemeClr val="tx1"/>
                </a:solidFill>
                <a:latin typeface="+mj-lt"/>
                <a:ea typeface="+mj-ea"/>
                <a:cs typeface="+mj-cs"/>
              </a:rPr>
              <a:t>Task….. (20 mins)</a:t>
            </a:r>
          </a:p>
        </p:txBody>
      </p:sp>
      <p:sp>
        <p:nvSpPr>
          <p:cNvPr id="5" name="TextBox 4">
            <a:extLst>
              <a:ext uri="{FF2B5EF4-FFF2-40B4-BE49-F238E27FC236}">
                <a16:creationId xmlns:a16="http://schemas.microsoft.com/office/drawing/2014/main" id="{6BB17AA1-DA42-3C99-FD58-4A2D32125335}"/>
              </a:ext>
            </a:extLst>
          </p:cNvPr>
          <p:cNvSpPr txBox="1"/>
          <p:nvPr/>
        </p:nvSpPr>
        <p:spPr>
          <a:xfrm>
            <a:off x="7924796" y="498698"/>
            <a:ext cx="4267382" cy="1197353"/>
          </a:xfrm>
          <a:prstGeom prst="rect">
            <a:avLst/>
          </a:prstGeom>
        </p:spPr>
        <p:txBody>
          <a:bodyPr vert="horz" lIns="91440" tIns="45720" rIns="91440" bIns="45720" rtlCol="0" anchor="ctr">
            <a:normAutofit/>
          </a:bodyPr>
          <a:lstStyle/>
          <a:p>
            <a:pPr>
              <a:lnSpc>
                <a:spcPct val="90000"/>
              </a:lnSpc>
              <a:spcBef>
                <a:spcPts val="1000"/>
              </a:spcBef>
              <a:spcAft>
                <a:spcPts val="600"/>
              </a:spcAft>
            </a:pPr>
            <a:r>
              <a:rPr lang="en-US" kern="1200">
                <a:solidFill>
                  <a:schemeClr val="tx1"/>
                </a:solidFill>
                <a:latin typeface="+mn-lt"/>
                <a:ea typeface="+mn-ea"/>
                <a:cs typeface="+mn-cs"/>
              </a:rPr>
              <a:t>https://www.youtube.com/watch?v=ndSNjt1J_18&amp;ab_channel=SkyNews</a:t>
            </a:r>
          </a:p>
        </p:txBody>
      </p:sp>
      <p:sp>
        <p:nvSpPr>
          <p:cNvPr id="26" name="Rectangle 25">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76442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126032" y="1067264"/>
            <a:ext cx="1021458"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TextBox 5">
            <a:extLst>
              <a:ext uri="{FF2B5EF4-FFF2-40B4-BE49-F238E27FC236}">
                <a16:creationId xmlns:a16="http://schemas.microsoft.com/office/drawing/2014/main" id="{B4E4790D-6189-048E-EFB4-5BFBCFF6205D}"/>
              </a:ext>
            </a:extLst>
          </p:cNvPr>
          <p:cNvSpPr txBox="1"/>
          <p:nvPr/>
        </p:nvSpPr>
        <p:spPr>
          <a:xfrm>
            <a:off x="1262063" y="2206625"/>
            <a:ext cx="7394575" cy="3811588"/>
          </a:xfrm>
          <a:prstGeom prst="rect">
            <a:avLst/>
          </a:prstGeom>
          <a:noFill/>
        </p:spPr>
        <p:txBody>
          <a:bodyPr wrap="square" lIns="91440" tIns="45720" rIns="91440" bIns="45720" rtlCol="0" anchor="t">
            <a:normAutofit fontScale="92500" lnSpcReduction="20000"/>
          </a:bodyPr>
          <a:lstStyle/>
          <a:p>
            <a:pPr>
              <a:lnSpc>
                <a:spcPct val="90000"/>
              </a:lnSpc>
              <a:spcAft>
                <a:spcPts val="600"/>
              </a:spcAft>
            </a:pPr>
            <a:r>
              <a:rPr lang="en-GB" sz="3600" dirty="0"/>
              <a:t>Do we have a clear class division within the UK today?</a:t>
            </a:r>
            <a:endParaRPr lang="en-GB" sz="3600" dirty="0">
              <a:cs typeface="Calibri"/>
            </a:endParaRPr>
          </a:p>
          <a:p>
            <a:pPr>
              <a:lnSpc>
                <a:spcPct val="90000"/>
              </a:lnSpc>
              <a:spcAft>
                <a:spcPts val="600"/>
              </a:spcAft>
            </a:pPr>
            <a:endParaRPr lang="en-GB" sz="3600" dirty="0">
              <a:cs typeface="Calibri"/>
            </a:endParaRPr>
          </a:p>
          <a:p>
            <a:pPr>
              <a:lnSpc>
                <a:spcPct val="90000"/>
              </a:lnSpc>
              <a:spcAft>
                <a:spcPts val="600"/>
              </a:spcAft>
            </a:pPr>
            <a:r>
              <a:rPr lang="en-GB" sz="3600" dirty="0"/>
              <a:t>If so what are they? </a:t>
            </a:r>
            <a:endParaRPr lang="en-GB" sz="3600" dirty="0">
              <a:cs typeface="Calibri"/>
            </a:endParaRPr>
          </a:p>
          <a:p>
            <a:pPr>
              <a:lnSpc>
                <a:spcPct val="90000"/>
              </a:lnSpc>
              <a:spcAft>
                <a:spcPts val="600"/>
              </a:spcAft>
            </a:pPr>
            <a:endParaRPr lang="en-GB" sz="3600" dirty="0">
              <a:cs typeface="Calibri"/>
            </a:endParaRPr>
          </a:p>
          <a:p>
            <a:pPr>
              <a:lnSpc>
                <a:spcPct val="90000"/>
              </a:lnSpc>
              <a:spcAft>
                <a:spcPts val="600"/>
              </a:spcAft>
            </a:pPr>
            <a:r>
              <a:rPr lang="en-GB" sz="3600" dirty="0"/>
              <a:t>What are the implications of the divide?</a:t>
            </a:r>
            <a:endParaRPr lang="en-GB" sz="3600" dirty="0">
              <a:cs typeface="Calibri"/>
            </a:endParaRPr>
          </a:p>
          <a:p>
            <a:pPr>
              <a:lnSpc>
                <a:spcPct val="90000"/>
              </a:lnSpc>
              <a:spcAft>
                <a:spcPts val="600"/>
              </a:spcAft>
            </a:pPr>
            <a:endParaRPr lang="en-GB" sz="3600" dirty="0">
              <a:cs typeface="Calibri"/>
            </a:endParaRPr>
          </a:p>
          <a:p>
            <a:pPr>
              <a:lnSpc>
                <a:spcPct val="90000"/>
              </a:lnSpc>
              <a:spcAft>
                <a:spcPts val="600"/>
              </a:spcAft>
            </a:pPr>
            <a:r>
              <a:rPr lang="en-GB" sz="3600" dirty="0"/>
              <a:t>What is more important to you – ‘quality of life’ or ‘quality of society’?</a:t>
            </a:r>
            <a:endParaRPr lang="en-GB" sz="3600" dirty="0">
              <a:cs typeface="Calibri"/>
            </a:endParaRPr>
          </a:p>
          <a:p>
            <a:pPr>
              <a:lnSpc>
                <a:spcPct val="90000"/>
              </a:lnSpc>
              <a:spcAft>
                <a:spcPts val="600"/>
              </a:spcAft>
            </a:pPr>
            <a:endParaRPr lang="en-GB" sz="2400" dirty="0"/>
          </a:p>
        </p:txBody>
      </p:sp>
    </p:spTree>
    <p:extLst>
      <p:ext uri="{BB962C8B-B14F-4D97-AF65-F5344CB8AC3E}">
        <p14:creationId xmlns:p14="http://schemas.microsoft.com/office/powerpoint/2010/main" val="1521476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itle 1">
            <a:extLst>
              <a:ext uri="{FF2B5EF4-FFF2-40B4-BE49-F238E27FC236}">
                <a16:creationId xmlns:a16="http://schemas.microsoft.com/office/drawing/2014/main" id="{35A59EB7-9F0B-4467-A15D-71BE76A56384}"/>
              </a:ext>
            </a:extLst>
          </p:cNvPr>
          <p:cNvSpPr>
            <a:spLocks noGrp="1"/>
          </p:cNvSpPr>
          <p:nvPr>
            <p:ph type="title"/>
          </p:nvPr>
        </p:nvSpPr>
        <p:spPr>
          <a:xfrm>
            <a:off x="971368" y="371720"/>
            <a:ext cx="6125964" cy="920052"/>
          </a:xfrm>
        </p:spPr>
        <p:txBody>
          <a:bodyPr vert="horz" lIns="91440" tIns="45720" rIns="91440" bIns="45720" rtlCol="0" anchor="b">
            <a:normAutofit/>
          </a:bodyPr>
          <a:lstStyle/>
          <a:p>
            <a:r>
              <a:rPr lang="en-US" altLang="en-US" kern="1200" dirty="0">
                <a:solidFill>
                  <a:schemeClr val="tx1"/>
                </a:solidFill>
                <a:latin typeface="+mj-lt"/>
                <a:ea typeface="+mj-ea"/>
                <a:cs typeface="+mj-cs"/>
              </a:rPr>
              <a:t>Some notable events</a:t>
            </a:r>
          </a:p>
        </p:txBody>
      </p:sp>
      <p:sp>
        <p:nvSpPr>
          <p:cNvPr id="6148" name="Content Placeholder 3">
            <a:extLst>
              <a:ext uri="{FF2B5EF4-FFF2-40B4-BE49-F238E27FC236}">
                <a16:creationId xmlns:a16="http://schemas.microsoft.com/office/drawing/2014/main" id="{4DD09C4E-838E-4EC5-9823-A00C6AA83062}"/>
              </a:ext>
            </a:extLst>
          </p:cNvPr>
          <p:cNvSpPr>
            <a:spLocks noGrp="1"/>
          </p:cNvSpPr>
          <p:nvPr>
            <p:ph sz="half" idx="2"/>
          </p:nvPr>
        </p:nvSpPr>
        <p:spPr>
          <a:xfrm>
            <a:off x="971368" y="1663492"/>
            <a:ext cx="4114801" cy="4513471"/>
          </a:xfrm>
        </p:spPr>
        <p:txBody>
          <a:bodyPr vert="horz" lIns="91440" tIns="45720" rIns="91440" bIns="45720" rtlCol="0">
            <a:normAutofit/>
          </a:bodyPr>
          <a:lstStyle/>
          <a:p>
            <a:r>
              <a:rPr lang="en-US" altLang="en-US" sz="1600" dirty="0"/>
              <a:t>1940s: Realities of post war British society</a:t>
            </a:r>
          </a:p>
          <a:p>
            <a:r>
              <a:rPr lang="en-US" altLang="en-US" sz="1600" dirty="0"/>
              <a:t>1950s: Structures of authority transforming</a:t>
            </a:r>
          </a:p>
          <a:p>
            <a:r>
              <a:rPr lang="en-US" altLang="en-US" sz="1600" dirty="0"/>
              <a:t>1960s: ‘Decade that Shook Britain’</a:t>
            </a:r>
          </a:p>
          <a:p>
            <a:r>
              <a:rPr lang="en-US" altLang="en-US" sz="1600" dirty="0"/>
              <a:t>1970s: Industrial unrest; ‘Life on Mars’</a:t>
            </a:r>
          </a:p>
          <a:p>
            <a:r>
              <a:rPr lang="en-US" altLang="en-US" sz="1600" dirty="0"/>
              <a:t>1980s: Inner city riots (Brixton); PACE; </a:t>
            </a:r>
          </a:p>
          <a:p>
            <a:r>
              <a:rPr lang="en-US" altLang="en-US" sz="1600" dirty="0"/>
              <a:t>1990s: ‘classless’ ‘Cool Britannia’ - division</a:t>
            </a:r>
          </a:p>
          <a:p>
            <a:r>
              <a:rPr lang="en-US" altLang="en-US" sz="1600" dirty="0"/>
              <a:t>2000s:  2001 Bradford riots; Growth of connectivity; </a:t>
            </a:r>
            <a:r>
              <a:rPr lang="en-GB" altLang="en-US" sz="1600" dirty="0"/>
              <a:t>globalisation</a:t>
            </a:r>
            <a:r>
              <a:rPr lang="en-US" altLang="en-US" sz="1600" dirty="0"/>
              <a:t>/tech. Financial crisis…</a:t>
            </a:r>
          </a:p>
          <a:p>
            <a:r>
              <a:rPr lang="en-US" altLang="en-US" sz="1600" dirty="0"/>
              <a:t>2010s: ‘perpetual crisis’/austerity/</a:t>
            </a:r>
            <a:r>
              <a:rPr lang="en-GB" altLang="en-US" sz="1600" dirty="0"/>
              <a:t>polarised</a:t>
            </a:r>
            <a:r>
              <a:rPr lang="en-US" altLang="en-US" sz="1600" dirty="0"/>
              <a:t> society/’Brexit’</a:t>
            </a:r>
          </a:p>
        </p:txBody>
      </p:sp>
      <p:pic>
        <p:nvPicPr>
          <p:cNvPr id="6150" name="Picture 9" descr="A person wearing a hat&#10;&#10;Description automatically generated">
            <a:extLst>
              <a:ext uri="{FF2B5EF4-FFF2-40B4-BE49-F238E27FC236}">
                <a16:creationId xmlns:a16="http://schemas.microsoft.com/office/drawing/2014/main" id="{607471A8-820E-46CF-97F0-6CDFB1F0C5B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5167" r="1" b="12287"/>
          <a:stretch/>
        </p:blipFill>
        <p:spPr bwMode="auto">
          <a:xfrm>
            <a:off x="8452968" y="3681465"/>
            <a:ext cx="3747932"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Content Placeholder 5" descr="A group of people walking down a street&#10;&#10;Description automatically generated">
            <a:extLst>
              <a:ext uri="{FF2B5EF4-FFF2-40B4-BE49-F238E27FC236}">
                <a16:creationId xmlns:a16="http://schemas.microsoft.com/office/drawing/2014/main" id="{BE98836B-4D3F-4966-A9AD-211CBFE9734B}"/>
              </a:ext>
            </a:extLst>
          </p:cNvPr>
          <p:cNvPicPr>
            <a:picLocks noGrp="1" noChangeAspect="1" noChangeArrowheads="1"/>
          </p:cNvPicPr>
          <p:nvPr>
            <p:ph sz="half" idx="1"/>
          </p:nvPr>
        </p:nvPicPr>
        <p:blipFill rotWithShape="1">
          <a:blip r:embed="rId6">
            <a:extLst>
              <a:ext uri="{28A0092B-C50C-407E-A947-70E740481C1C}">
                <a14:useLocalDpi xmlns:a14="http://schemas.microsoft.com/office/drawing/2010/main" val="0"/>
              </a:ext>
            </a:extLst>
          </a:blip>
          <a:srcRect l="24321" r="9476"/>
          <a:stretch/>
        </p:blipFill>
        <p:spPr>
          <a:xfrm>
            <a:off x="5398276" y="2457970"/>
            <a:ext cx="3458367"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pic>
        <p:nvPicPr>
          <p:cNvPr id="6149" name="Picture 7" descr="A large crowd of people&#10;&#10;Description automatically generated">
            <a:extLst>
              <a:ext uri="{FF2B5EF4-FFF2-40B4-BE49-F238E27FC236}">
                <a16:creationId xmlns:a16="http://schemas.microsoft.com/office/drawing/2014/main" id="{78CF9688-84F8-40D2-953A-36D0DF8BDA3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732" r="19565" b="-1"/>
          <a:stretch/>
        </p:blipFill>
        <p:spPr bwMode="auto">
          <a:xfrm>
            <a:off x="7621024" y="-5"/>
            <a:ext cx="4579876"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4853F69E-230F-45C6-ACD0-5767CC536BE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92606"/>
    </mc:Choice>
    <mc:Fallback xmlns="">
      <p:transition spd="slow" advTm="392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8779"/>
          </a:xfrm>
        </p:spPr>
        <p:txBody>
          <a:bodyPr>
            <a:normAutofit/>
          </a:bodyPr>
          <a:lstStyle/>
          <a:p>
            <a:r>
              <a:rPr lang="de-DE" sz="1600" dirty="0">
                <a:latin typeface="Arial Black" panose="020B0A04020102020204" pitchFamily="34" charset="0"/>
              </a:rPr>
              <a:t>GLADS Scotland Universities 2014 </a:t>
            </a:r>
          </a:p>
        </p:txBody>
      </p:sp>
      <p:sp>
        <p:nvSpPr>
          <p:cNvPr id="5" name="Content Placeholder 4"/>
          <p:cNvSpPr txBox="1">
            <a:spLocks noGrp="1"/>
          </p:cNvSpPr>
          <p:nvPr>
            <p:ph idx="1"/>
          </p:nvPr>
        </p:nvSpPr>
        <p:spPr bwMode="auto">
          <a:xfrm>
            <a:off x="971204" y="1113904"/>
            <a:ext cx="10515600" cy="5536277"/>
          </a:xfrm>
          <a:prstGeom prst="rect">
            <a:avLst/>
          </a:prstGeom>
          <a:noFill/>
          <a:ln w="9525">
            <a:noFill/>
            <a:miter lim="800000"/>
            <a:headEnd/>
            <a:tailEnd/>
          </a:ln>
        </p:spPr>
        <p:txBody>
          <a:bodyPr vert="horz" lIns="91429" tIns="45715" rIns="91429" bIns="45715" rtlCol="0">
            <a:noAutofit/>
          </a:bodyPr>
          <a:lstStyle/>
          <a:p>
            <a:pPr marL="0" indent="0" eaLnBrk="0" hangingPunct="0">
              <a:lnSpc>
                <a:spcPts val="2800"/>
              </a:lnSpc>
              <a:buNone/>
            </a:pPr>
            <a:r>
              <a:rPr lang="en-US" sz="2000" b="1" dirty="0">
                <a:solidFill>
                  <a:schemeClr val="tx2"/>
                </a:solidFill>
                <a:latin typeface="Arial Narrow" panose="020B0606020202030204" pitchFamily="34" charset="0"/>
              </a:rPr>
              <a:t>Good Live’s 			and 		Decent Societies'</a:t>
            </a:r>
          </a:p>
          <a:p>
            <a:pPr marL="0" indent="0" eaLnBrk="0" hangingPunct="0">
              <a:lnSpc>
                <a:spcPts val="2800"/>
              </a:lnSpc>
              <a:buNone/>
            </a:pPr>
            <a:endParaRPr lang="en-US" sz="2000" b="1" dirty="0">
              <a:latin typeface="Arial Narrow" panose="020B0606020202030204" pitchFamily="34" charset="0"/>
            </a:endParaRPr>
          </a:p>
          <a:p>
            <a:pPr marL="0" indent="0" eaLnBrk="0" hangingPunct="0">
              <a:lnSpc>
                <a:spcPts val="2800"/>
              </a:lnSpc>
              <a:buNone/>
            </a:pPr>
            <a:r>
              <a:rPr lang="en-US" sz="2000" b="1" i="1" dirty="0">
                <a:latin typeface="Arial Narrow" panose="020B0606020202030204" pitchFamily="34" charset="0"/>
              </a:rPr>
              <a:t>individual </a:t>
            </a:r>
            <a:r>
              <a:rPr lang="en-US" sz="2000" b="1" dirty="0">
                <a:latin typeface="Arial Narrow" panose="020B0606020202030204" pitchFamily="34" charset="0"/>
              </a:rPr>
              <a:t>well-being				</a:t>
            </a:r>
            <a:r>
              <a:rPr lang="en-US" sz="2000" b="1" i="1" dirty="0">
                <a:latin typeface="Arial Narrow" panose="020B0606020202030204" pitchFamily="34" charset="0"/>
              </a:rPr>
              <a:t>societal</a:t>
            </a:r>
            <a:r>
              <a:rPr lang="en-US" sz="2000" b="1" dirty="0">
                <a:latin typeface="Arial Narrow" panose="020B0606020202030204" pitchFamily="34" charset="0"/>
              </a:rPr>
              <a:t> well-being</a:t>
            </a:r>
          </a:p>
          <a:p>
            <a:pPr marL="0" indent="0" eaLnBrk="0" hangingPunct="0">
              <a:lnSpc>
                <a:spcPts val="2800"/>
              </a:lnSpc>
              <a:buNone/>
            </a:pPr>
            <a:r>
              <a:rPr lang="en-US" sz="2000" b="1" dirty="0">
                <a:latin typeface="Arial Narrow" panose="020B0606020202030204" pitchFamily="34" charset="0"/>
              </a:rPr>
              <a:t>(“quality of life”)				(“quality of society”)</a:t>
            </a:r>
          </a:p>
          <a:p>
            <a:pPr marL="0" indent="0" eaLnBrk="0" hangingPunct="0">
              <a:lnSpc>
                <a:spcPts val="2800"/>
              </a:lnSpc>
              <a:buNone/>
            </a:pPr>
            <a:r>
              <a:rPr lang="en-US" sz="2000" b="1" dirty="0">
                <a:latin typeface="Arial Narrow" panose="020B0606020202030204" pitchFamily="34" charset="0"/>
              </a:rPr>
              <a:t>						</a:t>
            </a:r>
          </a:p>
          <a:p>
            <a:pPr marL="0" indent="0" eaLnBrk="0" hangingPunct="0">
              <a:lnSpc>
                <a:spcPts val="2800"/>
              </a:lnSpc>
              <a:buNone/>
            </a:pPr>
            <a:r>
              <a:rPr lang="en-US" sz="2000" b="1" dirty="0">
                <a:latin typeface="Arial Narrow" panose="020B0606020202030204" pitchFamily="34" charset="0"/>
              </a:rPr>
              <a:t>					</a:t>
            </a:r>
            <a:r>
              <a:rPr lang="en-US" sz="2000" b="1" u="sng" dirty="0">
                <a:latin typeface="Arial Narrow" panose="020B0606020202030204" pitchFamily="34" charset="0"/>
              </a:rPr>
              <a:t>social cohesion</a:t>
            </a:r>
          </a:p>
          <a:p>
            <a:pPr marL="0" indent="0" eaLnBrk="0" hangingPunct="0">
              <a:lnSpc>
                <a:spcPts val="2800"/>
              </a:lnSpc>
              <a:buNone/>
            </a:pPr>
            <a:endParaRPr lang="en-US" sz="2000" b="1" dirty="0">
              <a:latin typeface="Arial Narrow" panose="020B0606020202030204" pitchFamily="34" charset="0"/>
            </a:endParaRPr>
          </a:p>
          <a:p>
            <a:pPr marL="0" indent="0" eaLnBrk="0" hangingPunct="0">
              <a:lnSpc>
                <a:spcPts val="2800"/>
              </a:lnSpc>
              <a:buNone/>
            </a:pPr>
            <a:r>
              <a:rPr lang="en-US" sz="2000" b="1" dirty="0"/>
              <a:t>Has COVID effected our ‘Decent Societies? – </a:t>
            </a:r>
            <a:r>
              <a:rPr lang="en-US" sz="2000" dirty="0"/>
              <a:t>less crime, most adhering to the law (stay at home rule), </a:t>
            </a:r>
            <a:r>
              <a:rPr lang="en-GB" sz="2000" dirty="0"/>
              <a:t>air pollution, road traffic accidents and violence/sexually transmitted infections/drunken behaviour. May be only temporary but effected?</a:t>
            </a:r>
          </a:p>
          <a:p>
            <a:pPr marL="0" indent="0" eaLnBrk="0" hangingPunct="0">
              <a:lnSpc>
                <a:spcPts val="2800"/>
              </a:lnSpc>
              <a:buNone/>
            </a:pPr>
            <a:r>
              <a:rPr lang="en-US" sz="2000" b="1" dirty="0"/>
              <a:t>Society become more lonely? Have we got good life? Loss of job, reduced income, maybe better financially</a:t>
            </a:r>
          </a:p>
        </p:txBody>
      </p:sp>
      <p:sp>
        <p:nvSpPr>
          <p:cNvPr id="3" name="Down Arrow 2"/>
          <p:cNvSpPr/>
          <p:nvPr/>
        </p:nvSpPr>
        <p:spPr>
          <a:xfrm>
            <a:off x="1365069" y="1588307"/>
            <a:ext cx="504056" cy="3609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Down Arrow 5"/>
          <p:cNvSpPr/>
          <p:nvPr/>
        </p:nvSpPr>
        <p:spPr>
          <a:xfrm>
            <a:off x="7181092" y="1588307"/>
            <a:ext cx="504056" cy="4329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636143429"/>
      </p:ext>
    </p:extLst>
  </p:cSld>
  <p:clrMapOvr>
    <a:masterClrMapping/>
  </p:clrMapOvr>
  <mc:AlternateContent xmlns:mc="http://schemas.openxmlformats.org/markup-compatibility/2006" xmlns:p14="http://schemas.microsoft.com/office/powerpoint/2010/main">
    <mc:Choice Requires="p14">
      <p:transition spd="slow" p14:dur="2000" advTm="5508"/>
    </mc:Choice>
    <mc:Fallback xmlns="">
      <p:transition spd="slow" advTm="55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04CB93-CC29-093E-CE71-103D5F4E8F8E}"/>
              </a:ext>
            </a:extLst>
          </p:cNvPr>
          <p:cNvSpPr>
            <a:spLocks noGrp="1"/>
          </p:cNvSpPr>
          <p:nvPr>
            <p:ph type="title"/>
          </p:nvPr>
        </p:nvSpPr>
        <p:spPr>
          <a:xfrm>
            <a:off x="1901162" y="3050434"/>
            <a:ext cx="3722933" cy="757130"/>
          </a:xfrm>
          <a:ln w="25400" cap="sq">
            <a:solidFill>
              <a:srgbClr val="FFFFFF"/>
            </a:solidFill>
            <a:miter lim="800000"/>
          </a:ln>
        </p:spPr>
        <p:txBody>
          <a:bodyPr wrap="square">
            <a:normAutofit/>
          </a:bodyPr>
          <a:lstStyle/>
          <a:p>
            <a:pPr algn="ctr"/>
            <a:r>
              <a:rPr lang="en-GB" sz="2800">
                <a:solidFill>
                  <a:srgbClr val="FFFFFF"/>
                </a:solidFill>
              </a:rPr>
              <a:t>Task…. (5 mins)</a:t>
            </a: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D11D33-9493-8F50-5EFF-E4E610E23A42}"/>
              </a:ext>
            </a:extLst>
          </p:cNvPr>
          <p:cNvSpPr>
            <a:spLocks noGrp="1"/>
          </p:cNvSpPr>
          <p:nvPr>
            <p:ph sz="half" idx="1"/>
          </p:nvPr>
        </p:nvSpPr>
        <p:spPr>
          <a:xfrm>
            <a:off x="6476213" y="2321396"/>
            <a:ext cx="5053066" cy="2546604"/>
          </a:xfrm>
        </p:spPr>
        <p:txBody>
          <a:bodyPr>
            <a:normAutofit/>
          </a:bodyPr>
          <a:lstStyle/>
          <a:p>
            <a:r>
              <a:rPr lang="en-GB" sz="3600" dirty="0"/>
              <a:t>What is meant by the term “social cohesion”?</a:t>
            </a:r>
          </a:p>
        </p:txBody>
      </p:sp>
      <p:sp>
        <p:nvSpPr>
          <p:cNvPr id="4" name="Content Placeholder 3">
            <a:extLst>
              <a:ext uri="{FF2B5EF4-FFF2-40B4-BE49-F238E27FC236}">
                <a16:creationId xmlns:a16="http://schemas.microsoft.com/office/drawing/2014/main" id="{6FB14B99-E4B3-96C5-5236-A77A5EE58D47}"/>
              </a:ext>
            </a:extLst>
          </p:cNvPr>
          <p:cNvSpPr>
            <a:spLocks noGrp="1"/>
          </p:cNvSpPr>
          <p:nvPr>
            <p:ph sz="half" idx="2"/>
          </p:nvPr>
        </p:nvSpPr>
        <p:spPr>
          <a:xfrm>
            <a:off x="6570204" y="3671315"/>
            <a:ext cx="5057398" cy="2546605"/>
          </a:xfrm>
        </p:spPr>
        <p:txBody>
          <a:bodyPr>
            <a:normAutofit/>
          </a:bodyPr>
          <a:lstStyle/>
          <a:p>
            <a:endParaRPr lang="en-GB" sz="2000"/>
          </a:p>
        </p:txBody>
      </p:sp>
    </p:spTree>
    <p:extLst>
      <p:ext uri="{BB962C8B-B14F-4D97-AF65-F5344CB8AC3E}">
        <p14:creationId xmlns:p14="http://schemas.microsoft.com/office/powerpoint/2010/main" val="33285609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A127D-7EA5-478F-A1E8-552CB89EDDEE}"/>
              </a:ext>
            </a:extLst>
          </p:cNvPr>
          <p:cNvSpPr>
            <a:spLocks noGrp="1"/>
          </p:cNvSpPr>
          <p:nvPr>
            <p:ph type="title"/>
          </p:nvPr>
        </p:nvSpPr>
        <p:spPr>
          <a:xfrm>
            <a:off x="841248" y="334644"/>
            <a:ext cx="10509504" cy="1076914"/>
          </a:xfrm>
        </p:spPr>
        <p:txBody>
          <a:bodyPr anchor="ctr">
            <a:normAutofit/>
          </a:bodyPr>
          <a:lstStyle/>
          <a:p>
            <a:r>
              <a:rPr lang="en-GB" sz="4000">
                <a:latin typeface="+mn-lt"/>
              </a:rPr>
              <a:t>Social </a:t>
            </a:r>
            <a:r>
              <a:rPr lang="en-US" sz="4000">
                <a:latin typeface="+mn-lt"/>
              </a:rPr>
              <a:t>Cohesion</a:t>
            </a:r>
            <a:endParaRPr lang="en-GB" sz="4000">
              <a:latin typeface="+mn-lt"/>
            </a:endParaRPr>
          </a:p>
        </p:txBody>
      </p:sp>
      <p:graphicFrame>
        <p:nvGraphicFramePr>
          <p:cNvPr id="5" name="Content Placeholder 2">
            <a:extLst>
              <a:ext uri="{FF2B5EF4-FFF2-40B4-BE49-F238E27FC236}">
                <a16:creationId xmlns:a16="http://schemas.microsoft.com/office/drawing/2014/main" id="{4BF795EC-DD8E-4987-9E45-6454A376D196}"/>
              </a:ext>
            </a:extLst>
          </p:cNvPr>
          <p:cNvGraphicFramePr>
            <a:graphicFrameLocks noGrp="1"/>
          </p:cNvGraphicFramePr>
          <p:nvPr>
            <p:ph idx="1"/>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BC07EB49-66D5-C32B-891A-799B30B85C61}"/>
              </a:ext>
            </a:extLst>
          </p:cNvPr>
          <p:cNvSpPr txBox="1"/>
          <p:nvPr/>
        </p:nvSpPr>
        <p:spPr>
          <a:xfrm>
            <a:off x="1052052" y="5903452"/>
            <a:ext cx="6096000" cy="369332"/>
          </a:xfrm>
          <a:prstGeom prst="rect">
            <a:avLst/>
          </a:prstGeom>
          <a:noFill/>
        </p:spPr>
        <p:txBody>
          <a:bodyPr wrap="square">
            <a:spAutoFit/>
          </a:bodyPr>
          <a:lstStyle/>
          <a:p>
            <a:r>
              <a:rPr lang="en-GB" dirty="0"/>
              <a:t>https://youtu.be/pKnQ8ZiI-oo</a:t>
            </a:r>
          </a:p>
        </p:txBody>
      </p:sp>
    </p:spTree>
    <p:extLst>
      <p:ext uri="{BB962C8B-B14F-4D97-AF65-F5344CB8AC3E}">
        <p14:creationId xmlns:p14="http://schemas.microsoft.com/office/powerpoint/2010/main" val="10056197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7446F-23BF-4EF8-8D15-EAD43ECA1E4F}"/>
              </a:ext>
            </a:extLst>
          </p:cNvPr>
          <p:cNvSpPr>
            <a:spLocks noGrp="1"/>
          </p:cNvSpPr>
          <p:nvPr>
            <p:ph type="title"/>
          </p:nvPr>
        </p:nvSpPr>
        <p:spPr>
          <a:xfrm>
            <a:off x="838200" y="365126"/>
            <a:ext cx="10515600" cy="881784"/>
          </a:xfrm>
        </p:spPr>
        <p:txBody>
          <a:bodyPr/>
          <a:lstStyle/>
          <a:p>
            <a:r>
              <a:rPr lang="en-GB" dirty="0">
                <a:latin typeface="+mn-lt"/>
              </a:rPr>
              <a:t>Challenging </a:t>
            </a:r>
            <a:r>
              <a:rPr lang="en-US" dirty="0">
                <a:latin typeface="+mn-lt"/>
              </a:rPr>
              <a:t>Social Cohesion </a:t>
            </a:r>
            <a:endParaRPr lang="en-GB" dirty="0">
              <a:latin typeface="+mn-lt"/>
            </a:endParaRPr>
          </a:p>
        </p:txBody>
      </p:sp>
      <p:graphicFrame>
        <p:nvGraphicFramePr>
          <p:cNvPr id="6" name="Content Placeholder 2">
            <a:extLst>
              <a:ext uri="{FF2B5EF4-FFF2-40B4-BE49-F238E27FC236}">
                <a16:creationId xmlns:a16="http://schemas.microsoft.com/office/drawing/2014/main" id="{88815174-F4E3-BCC9-F9D6-7F39F64DAAA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2197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a:extLst>
              <a:ext uri="{FF2B5EF4-FFF2-40B4-BE49-F238E27FC236}">
                <a16:creationId xmlns:a16="http://schemas.microsoft.com/office/drawing/2014/main" id="{287F69AB-2350-44E3-9076-00265B93F3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1"/>
            <a:ext cx="972709" cy="1935307"/>
            <a:chOff x="10918968" y="713127"/>
            <a:chExt cx="1273032" cy="2532832"/>
          </a:xfrm>
        </p:grpSpPr>
        <p:sp>
          <p:nvSpPr>
            <p:cNvPr id="17" name="Rectangle 16">
              <a:extLst>
                <a:ext uri="{FF2B5EF4-FFF2-40B4-BE49-F238E27FC236}">
                  <a16:creationId xmlns:a16="http://schemas.microsoft.com/office/drawing/2014/main" id="{D70652AA-1C81-481C-856B-9037143754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A2FF99B6-37BA-4650-B01D-799F02E31E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3A06A397-99F1-3C08-0375-4617EB5B772D}"/>
              </a:ext>
            </a:extLst>
          </p:cNvPr>
          <p:cNvSpPr>
            <a:spLocks noGrp="1"/>
          </p:cNvSpPr>
          <p:nvPr>
            <p:ph type="title"/>
          </p:nvPr>
        </p:nvSpPr>
        <p:spPr>
          <a:xfrm>
            <a:off x="643467" y="321734"/>
            <a:ext cx="10905066" cy="1135737"/>
          </a:xfrm>
        </p:spPr>
        <p:txBody>
          <a:bodyPr>
            <a:normAutofit/>
          </a:bodyPr>
          <a:lstStyle/>
          <a:p>
            <a:r>
              <a:rPr lang="en-GB" sz="3600" dirty="0"/>
              <a:t>What are the challenges for the police?</a:t>
            </a:r>
          </a:p>
        </p:txBody>
      </p:sp>
      <p:pic>
        <p:nvPicPr>
          <p:cNvPr id="5" name="Content Placeholder 4">
            <a:extLst>
              <a:ext uri="{FF2B5EF4-FFF2-40B4-BE49-F238E27FC236}">
                <a16:creationId xmlns:a16="http://schemas.microsoft.com/office/drawing/2014/main" id="{FAFB5AC9-35E8-E890-1AEC-F5BF19681F02}"/>
              </a:ext>
            </a:extLst>
          </p:cNvPr>
          <p:cNvPicPr>
            <a:picLocks noChangeAspect="1"/>
          </p:cNvPicPr>
          <p:nvPr/>
        </p:nvPicPr>
        <p:blipFill>
          <a:blip r:embed="rId3"/>
          <a:stretch>
            <a:fillRect/>
          </a:stretch>
        </p:blipFill>
        <p:spPr>
          <a:xfrm>
            <a:off x="643467" y="1864197"/>
            <a:ext cx="6253211" cy="1954128"/>
          </a:xfrm>
          <a:prstGeom prst="rect">
            <a:avLst/>
          </a:prstGeom>
        </p:spPr>
      </p:pic>
      <p:pic>
        <p:nvPicPr>
          <p:cNvPr id="7" name="Picture 6">
            <a:extLst>
              <a:ext uri="{FF2B5EF4-FFF2-40B4-BE49-F238E27FC236}">
                <a16:creationId xmlns:a16="http://schemas.microsoft.com/office/drawing/2014/main" id="{8865F78A-019C-61F3-3783-469CC62217C5}"/>
              </a:ext>
            </a:extLst>
          </p:cNvPr>
          <p:cNvPicPr>
            <a:picLocks noChangeAspect="1"/>
          </p:cNvPicPr>
          <p:nvPr/>
        </p:nvPicPr>
        <p:blipFill>
          <a:blip r:embed="rId4"/>
          <a:stretch>
            <a:fillRect/>
          </a:stretch>
        </p:blipFill>
        <p:spPr>
          <a:xfrm>
            <a:off x="643467" y="4164658"/>
            <a:ext cx="6253212" cy="1875963"/>
          </a:xfrm>
          <a:prstGeom prst="rect">
            <a:avLst/>
          </a:prstGeom>
        </p:spPr>
      </p:pic>
      <p:sp>
        <p:nvSpPr>
          <p:cNvPr id="11" name="Content Placeholder 10">
            <a:extLst>
              <a:ext uri="{FF2B5EF4-FFF2-40B4-BE49-F238E27FC236}">
                <a16:creationId xmlns:a16="http://schemas.microsoft.com/office/drawing/2014/main" id="{E19D09EF-7E09-0F61-99BD-9346AE402063}"/>
              </a:ext>
            </a:extLst>
          </p:cNvPr>
          <p:cNvSpPr>
            <a:spLocks noGrp="1"/>
          </p:cNvSpPr>
          <p:nvPr>
            <p:ph idx="1"/>
          </p:nvPr>
        </p:nvSpPr>
        <p:spPr>
          <a:xfrm>
            <a:off x="7544052" y="1782981"/>
            <a:ext cx="4004479" cy="4393982"/>
          </a:xfrm>
        </p:spPr>
        <p:txBody>
          <a:bodyPr>
            <a:normAutofit/>
          </a:bodyPr>
          <a:lstStyle/>
          <a:p>
            <a:endParaRPr lang="en-US" sz="2000" dirty="0"/>
          </a:p>
        </p:txBody>
      </p:sp>
      <p:grpSp>
        <p:nvGrpSpPr>
          <p:cNvPr id="20" name="Group 19">
            <a:extLst>
              <a:ext uri="{FF2B5EF4-FFF2-40B4-BE49-F238E27FC236}">
                <a16:creationId xmlns:a16="http://schemas.microsoft.com/office/drawing/2014/main" id="{3EA7D759-6BEF-4CBD-A325-BCFA77832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77940" y="4601497"/>
            <a:ext cx="1014060" cy="2017580"/>
            <a:chOff x="11177940" y="4601497"/>
            <a:chExt cx="1014060" cy="2017580"/>
          </a:xfrm>
        </p:grpSpPr>
        <p:sp>
          <p:nvSpPr>
            <p:cNvPr id="21" name="Isosceles Triangle 20">
              <a:extLst>
                <a:ext uri="{FF2B5EF4-FFF2-40B4-BE49-F238E27FC236}">
                  <a16:creationId xmlns:a16="http://schemas.microsoft.com/office/drawing/2014/main" id="{317405EC-53E3-473A-8B42-B9475D057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03F2370-11B5-4E16-8AE5-B4854408B4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6091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3813F-D12B-4F8B-95BB-EF1FB6EF2C87}"/>
              </a:ext>
            </a:extLst>
          </p:cNvPr>
          <p:cNvSpPr>
            <a:spLocks noGrp="1"/>
          </p:cNvSpPr>
          <p:nvPr>
            <p:ph type="title"/>
          </p:nvPr>
        </p:nvSpPr>
        <p:spPr/>
        <p:txBody>
          <a:bodyPr>
            <a:normAutofit fontScale="90000"/>
          </a:bodyPr>
          <a:lstStyle/>
          <a:p>
            <a:br>
              <a:rPr lang="en-GB" dirty="0"/>
            </a:br>
            <a:r>
              <a:rPr lang="en-GB" dirty="0"/>
              <a:t>What determines the levels of social cohesion in society?</a:t>
            </a:r>
            <a:br>
              <a:rPr lang="en-GB" dirty="0"/>
            </a:br>
            <a:endParaRPr lang="en-GB" dirty="0"/>
          </a:p>
        </p:txBody>
      </p:sp>
      <p:sp>
        <p:nvSpPr>
          <p:cNvPr id="3" name="Content Placeholder 2">
            <a:extLst>
              <a:ext uri="{FF2B5EF4-FFF2-40B4-BE49-F238E27FC236}">
                <a16:creationId xmlns:a16="http://schemas.microsoft.com/office/drawing/2014/main" id="{17377D18-EEB8-4819-ADE8-696293CCC3A8}"/>
              </a:ext>
            </a:extLst>
          </p:cNvPr>
          <p:cNvSpPr>
            <a:spLocks noGrp="1"/>
          </p:cNvSpPr>
          <p:nvPr>
            <p:ph idx="1"/>
          </p:nvPr>
        </p:nvSpPr>
        <p:spPr/>
        <p:txBody>
          <a:bodyPr/>
          <a:lstStyle/>
          <a:p>
            <a:r>
              <a:rPr lang="en-GB" dirty="0"/>
              <a:t>The presence of strong social bonds – measured by levels of trust and norms of empathy i.e., social capital</a:t>
            </a:r>
          </a:p>
          <a:p>
            <a:r>
              <a:rPr lang="en-GB" dirty="0"/>
              <a:t>The abundance of associations that bridge social divisions “civil society” - refers to a wide range of organisations: community groups, unions, religious/faith based groups, charities, professional associations, and foundations.</a:t>
            </a:r>
          </a:p>
          <a:p>
            <a:r>
              <a:rPr lang="en-GB" dirty="0"/>
              <a:t>The presence of institutions of conflict management e.g. government, independent judiciary.</a:t>
            </a:r>
          </a:p>
          <a:p>
            <a:pPr lvl="1"/>
            <a:r>
              <a:rPr lang="en-GB" dirty="0"/>
              <a:t>Policies; law making; organisations who deliver justice</a:t>
            </a:r>
          </a:p>
          <a:p>
            <a:endParaRPr lang="en-GB" dirty="0"/>
          </a:p>
        </p:txBody>
      </p:sp>
    </p:spTree>
    <p:extLst>
      <p:ext uri="{BB962C8B-B14F-4D97-AF65-F5344CB8AC3E}">
        <p14:creationId xmlns:p14="http://schemas.microsoft.com/office/powerpoint/2010/main" val="37364520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82A51-46F9-4867-8773-7D122E060000}"/>
              </a:ext>
            </a:extLst>
          </p:cNvPr>
          <p:cNvSpPr>
            <a:spLocks noGrp="1"/>
          </p:cNvSpPr>
          <p:nvPr>
            <p:ph type="title"/>
          </p:nvPr>
        </p:nvSpPr>
        <p:spPr/>
        <p:txBody>
          <a:bodyPr/>
          <a:lstStyle/>
          <a:p>
            <a:r>
              <a:rPr lang="en-GB" dirty="0"/>
              <a:t>Unstable Cohesive Societies</a:t>
            </a:r>
          </a:p>
        </p:txBody>
      </p:sp>
      <p:graphicFrame>
        <p:nvGraphicFramePr>
          <p:cNvPr id="6" name="Content Placeholder 2">
            <a:extLst>
              <a:ext uri="{FF2B5EF4-FFF2-40B4-BE49-F238E27FC236}">
                <a16:creationId xmlns:a16="http://schemas.microsoft.com/office/drawing/2014/main" id="{B2443A70-4E61-AD69-A85D-EAF1423D323B}"/>
              </a:ext>
            </a:extLst>
          </p:cNvPr>
          <p:cNvGraphicFramePr>
            <a:graphicFrameLocks noGrp="1"/>
          </p:cNvGraphicFramePr>
          <p:nvPr>
            <p:ph idx="1"/>
            <p:extLst>
              <p:ext uri="{D42A27DB-BD31-4B8C-83A1-F6EECF244321}">
                <p14:modId xmlns:p14="http://schemas.microsoft.com/office/powerpoint/2010/main" val="1010551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84138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72D64B1-A28E-3123-F297-52CA1B2783DD}"/>
              </a:ext>
            </a:extLst>
          </p:cNvPr>
          <p:cNvPicPr>
            <a:picLocks noGrp="1" noChangeAspect="1"/>
          </p:cNvPicPr>
          <p:nvPr>
            <p:ph idx="1"/>
          </p:nvPr>
        </p:nvPicPr>
        <p:blipFill rotWithShape="1">
          <a:blip r:embed="rId3"/>
          <a:srcRect l="18667" r="-1" b="-1"/>
          <a:stretch/>
        </p:blipFill>
        <p:spPr>
          <a:xfrm>
            <a:off x="20" y="10"/>
            <a:ext cx="12191980" cy="6857990"/>
          </a:xfrm>
          <a:prstGeom prst="rect">
            <a:avLst/>
          </a:prstGeom>
        </p:spPr>
      </p:pic>
      <p:sp>
        <p:nvSpPr>
          <p:cNvPr id="15"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41750F-AD70-1708-3A40-AD8640B65FBA}"/>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Riots</a:t>
            </a:r>
          </a:p>
        </p:txBody>
      </p:sp>
      <p:cxnSp>
        <p:nvCxnSpPr>
          <p:cNvPr id="16"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899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C6EC-D64D-E82A-5E17-A6CE287DCD42}"/>
              </a:ext>
            </a:extLst>
          </p:cNvPr>
          <p:cNvSpPr>
            <a:spLocks noGrp="1"/>
          </p:cNvSpPr>
          <p:nvPr>
            <p:ph type="title"/>
          </p:nvPr>
        </p:nvSpPr>
        <p:spPr/>
        <p:txBody>
          <a:bodyPr/>
          <a:lstStyle/>
          <a:p>
            <a:r>
              <a:rPr lang="en-US" dirty="0">
                <a:cs typeface="Calibri Light"/>
              </a:rPr>
              <a:t>Riots</a:t>
            </a:r>
            <a:endParaRPr lang="en-US" dirty="0"/>
          </a:p>
        </p:txBody>
      </p:sp>
      <p:sp>
        <p:nvSpPr>
          <p:cNvPr id="3" name="Content Placeholder 2">
            <a:extLst>
              <a:ext uri="{FF2B5EF4-FFF2-40B4-BE49-F238E27FC236}">
                <a16:creationId xmlns:a16="http://schemas.microsoft.com/office/drawing/2014/main" id="{9635BE40-F6DD-353D-40E9-323A666CB318}"/>
              </a:ext>
            </a:extLst>
          </p:cNvPr>
          <p:cNvSpPr>
            <a:spLocks noGrp="1"/>
          </p:cNvSpPr>
          <p:nvPr>
            <p:ph idx="1"/>
          </p:nvPr>
        </p:nvSpPr>
        <p:spPr/>
        <p:txBody>
          <a:bodyPr vert="horz" lIns="91440" tIns="45720" rIns="91440" bIns="45720" rtlCol="0" anchor="t">
            <a:normAutofit/>
          </a:bodyPr>
          <a:lstStyle/>
          <a:p>
            <a:r>
              <a:rPr lang="en-US" dirty="0">
                <a:ea typeface="+mn-lt"/>
                <a:cs typeface="+mn-lt"/>
              </a:rPr>
              <a:t>https://youtu.be/kfQFIN6Nm2w</a:t>
            </a:r>
            <a:endParaRPr lang="en-US"/>
          </a:p>
        </p:txBody>
      </p:sp>
    </p:spTree>
    <p:extLst>
      <p:ext uri="{BB962C8B-B14F-4D97-AF65-F5344CB8AC3E}">
        <p14:creationId xmlns:p14="http://schemas.microsoft.com/office/powerpoint/2010/main" val="6600108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9E7F98-9572-9D45-4B53-3929EB815320}"/>
              </a:ext>
            </a:extLst>
          </p:cNvPr>
          <p:cNvSpPr>
            <a:spLocks noGrp="1"/>
          </p:cNvSpPr>
          <p:nvPr>
            <p:ph type="title"/>
          </p:nvPr>
        </p:nvSpPr>
        <p:spPr>
          <a:xfrm>
            <a:off x="1901162" y="3050434"/>
            <a:ext cx="3722933" cy="757130"/>
          </a:xfrm>
          <a:ln w="25400" cap="sq">
            <a:solidFill>
              <a:srgbClr val="FFFFFF"/>
            </a:solidFill>
            <a:miter lim="800000"/>
          </a:ln>
        </p:spPr>
        <p:txBody>
          <a:bodyPr wrap="square">
            <a:normAutofit/>
          </a:bodyPr>
          <a:lstStyle/>
          <a:p>
            <a:pPr algn="ctr"/>
            <a:r>
              <a:rPr lang="en-US" sz="2800">
                <a:solidFill>
                  <a:srgbClr val="FFFFFF"/>
                </a:solidFill>
                <a:cs typeface="Calibri Light"/>
              </a:rPr>
              <a:t>Task... 10 mins</a:t>
            </a:r>
            <a:endParaRPr lang="en-US" sz="2800">
              <a:solidFill>
                <a:srgbClr val="FFFFFF"/>
              </a:solidFill>
            </a:endParaRP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510915A-776C-EC7E-920B-FAC090506546}"/>
              </a:ext>
            </a:extLst>
          </p:cNvPr>
          <p:cNvSpPr>
            <a:spLocks noGrp="1"/>
          </p:cNvSpPr>
          <p:nvPr>
            <p:ph sz="half" idx="1"/>
          </p:nvPr>
        </p:nvSpPr>
        <p:spPr>
          <a:xfrm>
            <a:off x="6574536" y="640080"/>
            <a:ext cx="5053066" cy="2546604"/>
          </a:xfrm>
        </p:spPr>
        <p:txBody>
          <a:bodyPr vert="horz" lIns="91440" tIns="45720" rIns="91440" bIns="45720" rtlCol="0">
            <a:normAutofit/>
          </a:bodyPr>
          <a:lstStyle/>
          <a:p>
            <a:r>
              <a:rPr lang="en-US" sz="2000">
                <a:cs typeface="Calibri"/>
              </a:rPr>
              <a:t>Group A- Consider why people cooperate with the police and do not break the law.</a:t>
            </a:r>
          </a:p>
          <a:p>
            <a:endParaRPr lang="en-US" sz="2000">
              <a:cs typeface="Calibri"/>
            </a:endParaRPr>
          </a:p>
          <a:p>
            <a:r>
              <a:rPr lang="en-US" sz="2000">
                <a:cs typeface="Calibri"/>
              </a:rPr>
              <a:t>Group B- Consider the riots we have just discussed and the impact this has on society. How would you suggest the police rebuild the trust of these communities.</a:t>
            </a:r>
          </a:p>
          <a:p>
            <a:endParaRPr lang="en-US" sz="2000">
              <a:cs typeface="Calibri"/>
            </a:endParaRPr>
          </a:p>
          <a:p>
            <a:endParaRPr lang="en-US" sz="2000">
              <a:cs typeface="Calibri"/>
            </a:endParaRPr>
          </a:p>
        </p:txBody>
      </p:sp>
      <p:sp>
        <p:nvSpPr>
          <p:cNvPr id="4" name="Content Placeholder 3">
            <a:extLst>
              <a:ext uri="{FF2B5EF4-FFF2-40B4-BE49-F238E27FC236}">
                <a16:creationId xmlns:a16="http://schemas.microsoft.com/office/drawing/2014/main" id="{3EE524A0-06C2-172D-EB51-936E808F2A78}"/>
              </a:ext>
            </a:extLst>
          </p:cNvPr>
          <p:cNvSpPr>
            <a:spLocks noGrp="1"/>
          </p:cNvSpPr>
          <p:nvPr>
            <p:ph sz="half" idx="2"/>
          </p:nvPr>
        </p:nvSpPr>
        <p:spPr>
          <a:xfrm>
            <a:off x="6570204" y="3671315"/>
            <a:ext cx="5057398" cy="2546605"/>
          </a:xfrm>
        </p:spPr>
        <p:txBody>
          <a:bodyPr>
            <a:normAutofit/>
          </a:bodyPr>
          <a:lstStyle/>
          <a:p>
            <a:endParaRPr lang="en-US" sz="2000"/>
          </a:p>
        </p:txBody>
      </p:sp>
    </p:spTree>
    <p:extLst>
      <p:ext uri="{BB962C8B-B14F-4D97-AF65-F5344CB8AC3E}">
        <p14:creationId xmlns:p14="http://schemas.microsoft.com/office/powerpoint/2010/main" val="41788084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2888EA-50E9-8D9A-F042-46B029CE3C4A}"/>
              </a:ext>
            </a:extLst>
          </p:cNvPr>
          <p:cNvSpPr>
            <a:spLocks noGrp="1"/>
          </p:cNvSpPr>
          <p:nvPr>
            <p:ph type="title"/>
          </p:nvPr>
        </p:nvSpPr>
        <p:spPr>
          <a:xfrm>
            <a:off x="589560" y="856180"/>
            <a:ext cx="4560584" cy="1128068"/>
          </a:xfrm>
        </p:spPr>
        <p:txBody>
          <a:bodyPr anchor="ctr">
            <a:normAutofit/>
          </a:bodyPr>
          <a:lstStyle/>
          <a:p>
            <a:r>
              <a:rPr lang="en-GB" sz="4000"/>
              <a:t>Subcultural theory</a:t>
            </a:r>
          </a:p>
        </p:txBody>
      </p:sp>
      <p:grpSp>
        <p:nvGrpSpPr>
          <p:cNvPr id="16" name="Group 15">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7" name="Rectangle 1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B0D6FB-1FD7-3AC7-83EE-A2EE93796772}"/>
              </a:ext>
            </a:extLst>
          </p:cNvPr>
          <p:cNvSpPr>
            <a:spLocks noGrp="1"/>
          </p:cNvSpPr>
          <p:nvPr>
            <p:ph idx="1"/>
          </p:nvPr>
        </p:nvSpPr>
        <p:spPr>
          <a:xfrm>
            <a:off x="590719" y="2330505"/>
            <a:ext cx="4559425" cy="3979585"/>
          </a:xfrm>
        </p:spPr>
        <p:txBody>
          <a:bodyPr anchor="ctr">
            <a:normAutofit/>
          </a:bodyPr>
          <a:lstStyle/>
          <a:p>
            <a:r>
              <a:rPr lang="en-GB" sz="2000"/>
              <a:t>A group which has different values that are different to mainstream society</a:t>
            </a:r>
          </a:p>
          <a:p>
            <a:r>
              <a:rPr lang="en-GB" sz="2000"/>
              <a:t>Deviance/crime occurs as a result of the group breaking away from society and social norms</a:t>
            </a:r>
          </a:p>
          <a:p>
            <a:r>
              <a:rPr lang="en-GB" sz="2000"/>
              <a:t>Frustrations are felt due to lack of opportunities which leads to crime</a:t>
            </a:r>
          </a:p>
        </p:txBody>
      </p:sp>
      <p:sp>
        <p:nvSpPr>
          <p:cNvPr id="22" name="Rectangle 21">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3A12F7C5-3A2F-C7C8-FCFB-DC8631842FCE}"/>
              </a:ext>
            </a:extLst>
          </p:cNvPr>
          <p:cNvPicPr>
            <a:picLocks noChangeAspect="1"/>
          </p:cNvPicPr>
          <p:nvPr/>
        </p:nvPicPr>
        <p:blipFill rotWithShape="1">
          <a:blip r:embed="rId3"/>
          <a:srcRect l="18040" r="14132" b="-2"/>
          <a:stretch/>
        </p:blipFill>
        <p:spPr>
          <a:xfrm>
            <a:off x="5977788" y="799352"/>
            <a:ext cx="5425410" cy="5259296"/>
          </a:xfrm>
          <a:prstGeom prst="rect">
            <a:avLst/>
          </a:prstGeom>
        </p:spPr>
      </p:pic>
    </p:spTree>
    <p:extLst>
      <p:ext uri="{BB962C8B-B14F-4D97-AF65-F5344CB8AC3E}">
        <p14:creationId xmlns:p14="http://schemas.microsoft.com/office/powerpoint/2010/main" val="30972255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6F6F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D72543-1893-7F77-5367-1D4265FB653F}"/>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dirty="0">
                <a:solidFill>
                  <a:srgbClr val="FFFFFF"/>
                </a:solidFill>
                <a:latin typeface="+mj-lt"/>
                <a:ea typeface="+mj-ea"/>
                <a:cs typeface="+mj-cs"/>
              </a:rPr>
              <a:t>Subculture theory</a:t>
            </a:r>
          </a:p>
        </p:txBody>
      </p:sp>
      <p:pic>
        <p:nvPicPr>
          <p:cNvPr id="9" name="Content Placeholder 8">
            <a:extLst>
              <a:ext uri="{FF2B5EF4-FFF2-40B4-BE49-F238E27FC236}">
                <a16:creationId xmlns:a16="http://schemas.microsoft.com/office/drawing/2014/main" id="{31F2EDD8-D829-5910-B16A-831164204E78}"/>
              </a:ext>
            </a:extLst>
          </p:cNvPr>
          <p:cNvPicPr>
            <a:picLocks noGrp="1" noChangeAspect="1"/>
          </p:cNvPicPr>
          <p:nvPr>
            <p:ph idx="1"/>
          </p:nvPr>
        </p:nvPicPr>
        <p:blipFill>
          <a:blip r:embed="rId2"/>
          <a:stretch>
            <a:fillRect/>
          </a:stretch>
        </p:blipFill>
        <p:spPr>
          <a:xfrm>
            <a:off x="4480101" y="961812"/>
            <a:ext cx="6305196" cy="4930987"/>
          </a:xfrm>
          <a:prstGeom prst="rect">
            <a:avLst/>
          </a:prstGeom>
        </p:spPr>
      </p:pic>
    </p:spTree>
    <p:extLst>
      <p:ext uri="{BB962C8B-B14F-4D97-AF65-F5344CB8AC3E}">
        <p14:creationId xmlns:p14="http://schemas.microsoft.com/office/powerpoint/2010/main" val="40439756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777C6-B016-ECAB-DF4C-F0FDB9990371}"/>
              </a:ext>
            </a:extLst>
          </p:cNvPr>
          <p:cNvSpPr>
            <a:spLocks noGrp="1"/>
          </p:cNvSpPr>
          <p:nvPr>
            <p:ph type="title"/>
          </p:nvPr>
        </p:nvSpPr>
        <p:spPr>
          <a:xfrm>
            <a:off x="4965430" y="629268"/>
            <a:ext cx="6586491" cy="1286160"/>
          </a:xfrm>
        </p:spPr>
        <p:txBody>
          <a:bodyPr anchor="b">
            <a:normAutofit/>
          </a:bodyPr>
          <a:lstStyle/>
          <a:p>
            <a:r>
              <a:rPr lang="en-GB" dirty="0"/>
              <a:t>Task…. (10 mins)</a:t>
            </a:r>
          </a:p>
        </p:txBody>
      </p:sp>
      <p:sp>
        <p:nvSpPr>
          <p:cNvPr id="3" name="Content Placeholder 2">
            <a:extLst>
              <a:ext uri="{FF2B5EF4-FFF2-40B4-BE49-F238E27FC236}">
                <a16:creationId xmlns:a16="http://schemas.microsoft.com/office/drawing/2014/main" id="{37A07DC6-B52B-8452-35E2-878EA1377514}"/>
              </a:ext>
            </a:extLst>
          </p:cNvPr>
          <p:cNvSpPr>
            <a:spLocks noGrp="1"/>
          </p:cNvSpPr>
          <p:nvPr>
            <p:ph idx="1"/>
          </p:nvPr>
        </p:nvSpPr>
        <p:spPr>
          <a:xfrm>
            <a:off x="4965431" y="2438400"/>
            <a:ext cx="6586489" cy="3785419"/>
          </a:xfrm>
        </p:spPr>
        <p:txBody>
          <a:bodyPr>
            <a:normAutofit/>
          </a:bodyPr>
          <a:lstStyle/>
          <a:p>
            <a:r>
              <a:rPr lang="en-GB" sz="4000" dirty="0"/>
              <a:t>Find an example of subcultural theory within today’s society</a:t>
            </a:r>
          </a:p>
        </p:txBody>
      </p:sp>
      <p:pic>
        <p:nvPicPr>
          <p:cNvPr id="5" name="Picture 4" descr="A calculus formula">
            <a:extLst>
              <a:ext uri="{FF2B5EF4-FFF2-40B4-BE49-F238E27FC236}">
                <a16:creationId xmlns:a16="http://schemas.microsoft.com/office/drawing/2014/main" id="{80AF676E-EAFC-C4F3-F696-8E252C3BD553}"/>
              </a:ext>
            </a:extLst>
          </p:cNvPr>
          <p:cNvPicPr>
            <a:picLocks noChangeAspect="1"/>
          </p:cNvPicPr>
          <p:nvPr/>
        </p:nvPicPr>
        <p:blipFill rotWithShape="1">
          <a:blip r:embed="rId2"/>
          <a:srcRect l="24419" r="30462"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2195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6679" y="723898"/>
            <a:ext cx="6002110" cy="1495425"/>
          </a:xfrm>
        </p:spPr>
        <p:txBody>
          <a:bodyPr>
            <a:normAutofit/>
          </a:bodyPr>
          <a:lstStyle/>
          <a:p>
            <a:r>
              <a:rPr lang="en-GB" sz="4000">
                <a:latin typeface="+mn-lt"/>
              </a:rPr>
              <a:t>summary</a:t>
            </a:r>
            <a:r>
              <a:rPr lang="de-DE" sz="4000">
                <a:latin typeface="+mn-lt"/>
              </a:rPr>
              <a:t> </a:t>
            </a:r>
          </a:p>
        </p:txBody>
      </p:sp>
      <p:sp>
        <p:nvSpPr>
          <p:cNvPr id="5" name="Content Placeholder 4"/>
          <p:cNvSpPr txBox="1">
            <a:spLocks noGrp="1"/>
          </p:cNvSpPr>
          <p:nvPr>
            <p:ph idx="1"/>
          </p:nvPr>
        </p:nvSpPr>
        <p:spPr bwMode="auto">
          <a:xfrm>
            <a:off x="836680" y="2405067"/>
            <a:ext cx="6002110" cy="3729034"/>
          </a:xfrm>
          <a:prstGeom prst="rect">
            <a:avLst/>
          </a:prstGeom>
        </p:spPr>
        <p:txBody>
          <a:bodyPr vert="horz" lIns="91429" tIns="45715" rIns="91429" bIns="45715" rtlCol="0">
            <a:normAutofit/>
          </a:bodyPr>
          <a:lstStyle/>
          <a:p>
            <a:pPr eaLnBrk="0" hangingPunct="0">
              <a:buFont typeface="Wingdings" panose="05000000000000000000" pitchFamily="2" charset="2"/>
              <a:buChar char="§"/>
            </a:pPr>
            <a:r>
              <a:rPr lang="en-GB" sz="1700"/>
              <a:t>Social cohesion is focusing on one important aspect of a “decent society”.</a:t>
            </a:r>
          </a:p>
          <a:p>
            <a:pPr eaLnBrk="0" hangingPunct="0">
              <a:buFont typeface="Wingdings" panose="05000000000000000000" pitchFamily="2" charset="2"/>
              <a:buChar char="§"/>
            </a:pPr>
            <a:r>
              <a:rPr lang="en-GB" sz="1700"/>
              <a:t>Social cohesion mainly depends on economic conditions, equality, and the value climate. </a:t>
            </a:r>
          </a:p>
          <a:p>
            <a:pPr eaLnBrk="0" hangingPunct="0">
              <a:buFont typeface="Wingdings" panose="05000000000000000000" pitchFamily="2" charset="2"/>
              <a:buChar char="§"/>
            </a:pPr>
            <a:r>
              <a:rPr lang="en-GB" sz="1700"/>
              <a:t>Citizens have higher wellbeing in more cohesive societies.</a:t>
            </a:r>
          </a:p>
          <a:p>
            <a:pPr eaLnBrk="0" hangingPunct="0">
              <a:buFont typeface="Wingdings" panose="05000000000000000000" pitchFamily="2" charset="2"/>
              <a:buChar char="§"/>
            </a:pPr>
            <a:r>
              <a:rPr lang="en-GB" sz="1700"/>
              <a:t>Cohesion is good for all.</a:t>
            </a:r>
          </a:p>
          <a:p>
            <a:pPr eaLnBrk="0" hangingPunct="0">
              <a:buFont typeface="Wingdings" panose="05000000000000000000" pitchFamily="2" charset="2"/>
              <a:buChar char="§"/>
            </a:pPr>
            <a:r>
              <a:rPr lang="en-GB" sz="1700"/>
              <a:t>More important than Gross domestic product (GDP) is the total monetary or market value of all goods and services produced within a country</a:t>
            </a:r>
          </a:p>
          <a:p>
            <a:pPr marL="0" indent="0" eaLnBrk="0" hangingPunct="0">
              <a:buNone/>
            </a:pPr>
            <a:endParaRPr lang="en-GB" sz="1700"/>
          </a:p>
          <a:p>
            <a:pPr marL="0" indent="0" eaLnBrk="0" hangingPunct="0">
              <a:buNone/>
            </a:pPr>
            <a:r>
              <a:rPr lang="en-GB" sz="1700" b="1"/>
              <a:t>We are happier together!</a:t>
            </a:r>
          </a:p>
          <a:p>
            <a:pPr eaLnBrk="0" hangingPunct="0">
              <a:buFont typeface="Wingdings" panose="05000000000000000000" pitchFamily="2" charset="2"/>
              <a:buChar char="§"/>
            </a:pPr>
            <a:endParaRPr lang="en-GB" sz="1700">
              <a:latin typeface="Arial Narrow" panose="020B0606020202030204" pitchFamily="34" charset="0"/>
            </a:endParaRPr>
          </a:p>
          <a:p>
            <a:pPr marL="0" indent="0" eaLnBrk="0" hangingPunct="0">
              <a:buNone/>
            </a:pPr>
            <a:endParaRPr lang="en-US" sz="1700">
              <a:latin typeface="Arial Narrow" panose="020B0606020202030204" pitchFamily="34" charset="0"/>
            </a:endParaRPr>
          </a:p>
          <a:p>
            <a:pPr eaLnBrk="0" hangingPunct="0">
              <a:buFont typeface="Wingdings" panose="05000000000000000000" pitchFamily="2" charset="2"/>
              <a:buChar char="§"/>
            </a:pPr>
            <a:endParaRPr lang="en-US" sz="1700">
              <a:latin typeface="Arial Narrow" panose="020B0606020202030204" pitchFamily="34" charset="0"/>
            </a:endParaRPr>
          </a:p>
          <a:p>
            <a:pPr marL="0" indent="0" eaLnBrk="0" hangingPunct="0">
              <a:buNone/>
            </a:pPr>
            <a:endParaRPr lang="en-US" sz="1700">
              <a:latin typeface="Arial Narrow" panose="020B0606020202030204" pitchFamily="34" charset="0"/>
            </a:endParaRPr>
          </a:p>
        </p:txBody>
      </p:sp>
      <p:pic>
        <p:nvPicPr>
          <p:cNvPr id="7" name="Picture 6" descr="Colourful carved figures of humans">
            <a:extLst>
              <a:ext uri="{FF2B5EF4-FFF2-40B4-BE49-F238E27FC236}">
                <a16:creationId xmlns:a16="http://schemas.microsoft.com/office/drawing/2014/main" id="{7839D9E9-0F60-AA72-5649-1633D9DA31F4}"/>
              </a:ext>
            </a:extLst>
          </p:cNvPr>
          <p:cNvPicPr>
            <a:picLocks noChangeAspect="1"/>
          </p:cNvPicPr>
          <p:nvPr/>
        </p:nvPicPr>
        <p:blipFill rotWithShape="1">
          <a:blip r:embed="rId2"/>
          <a:srcRect l="24473" r="23660" b="-10"/>
          <a:stretch/>
        </p:blipFill>
        <p:spPr>
          <a:xfrm>
            <a:off x="7199440" y="10"/>
            <a:ext cx="4992560" cy="6857990"/>
          </a:xfrm>
          <a:prstGeom prst="rect">
            <a:avLst/>
          </a:prstGeom>
          <a:effectLst/>
        </p:spPr>
      </p:pic>
    </p:spTree>
    <p:extLst>
      <p:ext uri="{BB962C8B-B14F-4D97-AF65-F5344CB8AC3E}">
        <p14:creationId xmlns:p14="http://schemas.microsoft.com/office/powerpoint/2010/main" val="26077846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Red marker on a calendar">
            <a:extLst>
              <a:ext uri="{FF2B5EF4-FFF2-40B4-BE49-F238E27FC236}">
                <a16:creationId xmlns:a16="http://schemas.microsoft.com/office/drawing/2014/main" id="{1C46AB65-976B-A0FF-0920-ADA1B3286876}"/>
              </a:ext>
            </a:extLst>
          </p:cNvPr>
          <p:cNvPicPr>
            <a:picLocks noChangeAspect="1"/>
          </p:cNvPicPr>
          <p:nvPr/>
        </p:nvPicPr>
        <p:blipFill rotWithShape="1">
          <a:blip r:embed="rId2"/>
          <a:srcRect r="6021" b="-3"/>
          <a:stretch/>
        </p:blipFill>
        <p:spPr>
          <a:xfrm>
            <a:off x="2522356" y="10"/>
            <a:ext cx="9669642" cy="6857990"/>
          </a:xfrm>
          <a:prstGeom prst="rect">
            <a:avLst/>
          </a:prstGeom>
        </p:spPr>
      </p:pic>
      <p:sp>
        <p:nvSpPr>
          <p:cNvPr id="17" name="Rectangle 1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D28C37-64AF-0906-CEF0-78711CCA56BC}"/>
              </a:ext>
            </a:extLst>
          </p:cNvPr>
          <p:cNvSpPr>
            <a:spLocks noGrp="1"/>
          </p:cNvSpPr>
          <p:nvPr>
            <p:ph type="title"/>
          </p:nvPr>
        </p:nvSpPr>
        <p:spPr>
          <a:xfrm>
            <a:off x="838200" y="365125"/>
            <a:ext cx="3822189" cy="1899912"/>
          </a:xfrm>
        </p:spPr>
        <p:txBody>
          <a:bodyPr>
            <a:normAutofit/>
          </a:bodyPr>
          <a:lstStyle/>
          <a:p>
            <a:r>
              <a:rPr lang="en-GB" sz="4000">
                <a:cs typeface="Calibri Light"/>
              </a:rPr>
              <a:t>Presentations- 12th December 2023</a:t>
            </a:r>
          </a:p>
        </p:txBody>
      </p:sp>
      <p:sp>
        <p:nvSpPr>
          <p:cNvPr id="3" name="Content Placeholder 2">
            <a:extLst>
              <a:ext uri="{FF2B5EF4-FFF2-40B4-BE49-F238E27FC236}">
                <a16:creationId xmlns:a16="http://schemas.microsoft.com/office/drawing/2014/main" id="{B183597E-1370-41F3-2604-BDD998A8618D}"/>
              </a:ext>
            </a:extLst>
          </p:cNvPr>
          <p:cNvSpPr>
            <a:spLocks noGrp="1"/>
          </p:cNvSpPr>
          <p:nvPr>
            <p:ph idx="1"/>
          </p:nvPr>
        </p:nvSpPr>
        <p:spPr>
          <a:xfrm>
            <a:off x="838200" y="2434201"/>
            <a:ext cx="3822189" cy="3742762"/>
          </a:xfrm>
        </p:spPr>
        <p:txBody>
          <a:bodyPr vert="horz" lIns="91440" tIns="45720" rIns="91440" bIns="45720" rtlCol="0">
            <a:normAutofit/>
          </a:bodyPr>
          <a:lstStyle/>
          <a:p>
            <a:r>
              <a:rPr lang="en-GB" sz="1100">
                <a:cs typeface="Calibri"/>
              </a:rPr>
              <a:t>Examination date is set, as like an exam</a:t>
            </a:r>
          </a:p>
          <a:p>
            <a:r>
              <a:rPr lang="en-GB" sz="1100">
                <a:cs typeface="Calibri"/>
              </a:rPr>
              <a:t>Times available:-</a:t>
            </a:r>
          </a:p>
          <a:p>
            <a:r>
              <a:rPr lang="en-GB" sz="1100">
                <a:cs typeface="Calibri"/>
              </a:rPr>
              <a:t>11:30-12pm-</a:t>
            </a:r>
          </a:p>
          <a:p>
            <a:r>
              <a:rPr lang="en-GB" sz="1100">
                <a:cs typeface="Calibri"/>
              </a:rPr>
              <a:t>12pm-12:30pm-</a:t>
            </a:r>
          </a:p>
          <a:p>
            <a:r>
              <a:rPr lang="en-GB" sz="1100">
                <a:cs typeface="Calibri"/>
              </a:rPr>
              <a:t>12:30pm-1pm-</a:t>
            </a:r>
          </a:p>
          <a:p>
            <a:r>
              <a:rPr lang="en-GB" sz="1100">
                <a:cs typeface="Calibri"/>
              </a:rPr>
              <a:t>1pm-1:30pm-</a:t>
            </a:r>
          </a:p>
          <a:p>
            <a:r>
              <a:rPr lang="en-GB" sz="1100">
                <a:cs typeface="Calibri"/>
              </a:rPr>
              <a:t>1:30pm-2pm-</a:t>
            </a:r>
          </a:p>
          <a:p>
            <a:r>
              <a:rPr lang="en-GB" sz="1100">
                <a:cs typeface="Calibri"/>
              </a:rPr>
              <a:t>2pm-2:30pm-</a:t>
            </a:r>
          </a:p>
          <a:p>
            <a:r>
              <a:rPr lang="en-GB" sz="1100">
                <a:cs typeface="Calibri"/>
              </a:rPr>
              <a:t>2:30pm-3pm-</a:t>
            </a:r>
          </a:p>
          <a:p>
            <a:r>
              <a:rPr lang="en-GB" sz="1100">
                <a:cs typeface="Calibri"/>
              </a:rPr>
              <a:t>3pm-3:30pm-</a:t>
            </a:r>
          </a:p>
          <a:p>
            <a:r>
              <a:rPr lang="en-GB" sz="1100">
                <a:cs typeface="Calibri"/>
              </a:rPr>
              <a:t>3:30pm-4pm-</a:t>
            </a:r>
          </a:p>
          <a:p>
            <a:r>
              <a:rPr lang="en-GB" sz="1100">
                <a:cs typeface="Calibri"/>
              </a:rPr>
              <a:t>4pm-4:30pm-</a:t>
            </a:r>
          </a:p>
          <a:p>
            <a:r>
              <a:rPr lang="en-GB" sz="1100">
                <a:cs typeface="Calibri"/>
              </a:rPr>
              <a:t>4:30pm-5pm-</a:t>
            </a:r>
          </a:p>
          <a:p>
            <a:endParaRPr lang="en-GB" sz="1100">
              <a:cs typeface="Calibri"/>
            </a:endParaRPr>
          </a:p>
        </p:txBody>
      </p:sp>
    </p:spTree>
    <p:extLst>
      <p:ext uri="{BB962C8B-B14F-4D97-AF65-F5344CB8AC3E}">
        <p14:creationId xmlns:p14="http://schemas.microsoft.com/office/powerpoint/2010/main" val="22736932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289E2F-F954-7540-9941-7AE9EFD04AE3}"/>
              </a:ext>
            </a:extLst>
          </p:cNvPr>
          <p:cNvSpPr>
            <a:spLocks noGrp="1"/>
          </p:cNvSpPr>
          <p:nvPr>
            <p:ph type="title"/>
          </p:nvPr>
        </p:nvSpPr>
        <p:spPr>
          <a:xfrm>
            <a:off x="836679" y="723898"/>
            <a:ext cx="6002110" cy="1495425"/>
          </a:xfrm>
        </p:spPr>
        <p:txBody>
          <a:bodyPr>
            <a:normAutofit/>
          </a:bodyPr>
          <a:lstStyle/>
          <a:p>
            <a:r>
              <a:rPr lang="en-GB" sz="4000">
                <a:cs typeface="Calibri Light"/>
              </a:rPr>
              <a:t>Next week....</a:t>
            </a:r>
            <a:endParaRPr lang="en-GB" sz="4000"/>
          </a:p>
        </p:txBody>
      </p:sp>
      <p:pic>
        <p:nvPicPr>
          <p:cNvPr id="6" name="Picture 5">
            <a:extLst>
              <a:ext uri="{FF2B5EF4-FFF2-40B4-BE49-F238E27FC236}">
                <a16:creationId xmlns:a16="http://schemas.microsoft.com/office/drawing/2014/main" id="{996F89E2-6191-E9EC-990C-9802B990C641}"/>
              </a:ext>
            </a:extLst>
          </p:cNvPr>
          <p:cNvPicPr>
            <a:picLocks noChangeAspect="1"/>
          </p:cNvPicPr>
          <p:nvPr/>
        </p:nvPicPr>
        <p:blipFill rotWithShape="1">
          <a:blip r:embed="rId2"/>
          <a:srcRect l="18349" r="18806" b="1"/>
          <a:stretch/>
        </p:blipFill>
        <p:spPr>
          <a:xfrm>
            <a:off x="7199440" y="10"/>
            <a:ext cx="4992560" cy="6857990"/>
          </a:xfrm>
          <a:prstGeom prst="rect">
            <a:avLst/>
          </a:prstGeom>
          <a:effectLst/>
        </p:spPr>
      </p:pic>
      <p:graphicFrame>
        <p:nvGraphicFramePr>
          <p:cNvPr id="5" name="Content Placeholder 2">
            <a:extLst>
              <a:ext uri="{FF2B5EF4-FFF2-40B4-BE49-F238E27FC236}">
                <a16:creationId xmlns:a16="http://schemas.microsoft.com/office/drawing/2014/main" id="{D42B28F5-5963-E521-4AB0-FAC2A9C2C51C}"/>
              </a:ext>
            </a:extLst>
          </p:cNvPr>
          <p:cNvGraphicFramePr>
            <a:graphicFrameLocks noGrp="1"/>
          </p:cNvGraphicFramePr>
          <p:nvPr>
            <p:ph idx="1"/>
            <p:extLst>
              <p:ext uri="{D42A27DB-BD31-4B8C-83A1-F6EECF244321}">
                <p14:modId xmlns:p14="http://schemas.microsoft.com/office/powerpoint/2010/main" val="2596390569"/>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78621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C77CB91DBE3047884ABBD40BFC76FC" ma:contentTypeVersion="14" ma:contentTypeDescription="Create a new document." ma:contentTypeScope="" ma:versionID="ac310a0913e56bb2cc3248181c85b4db">
  <xsd:schema xmlns:xsd="http://www.w3.org/2001/XMLSchema" xmlns:xs="http://www.w3.org/2001/XMLSchema" xmlns:p="http://schemas.microsoft.com/office/2006/metadata/properties" xmlns:ns3="ed25a739-d205-4a8f-b117-2566f909cb60" xmlns:ns4="58f7e881-cc1d-4294-8008-c54da3573a5f" targetNamespace="http://schemas.microsoft.com/office/2006/metadata/properties" ma:root="true" ma:fieldsID="5106241fcac60b029daadc5c29764005" ns3:_="" ns4:_="">
    <xsd:import namespace="ed25a739-d205-4a8f-b117-2566f909cb60"/>
    <xsd:import namespace="58f7e881-cc1d-4294-8008-c54da3573a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5a739-d205-4a8f-b117-2566f909cb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8f7e881-cc1d-4294-8008-c54da3573a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CE50B8A-67EF-4C58-89AB-6D20760006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25a739-d205-4a8f-b117-2566f909cb60"/>
    <ds:schemaRef ds:uri="58f7e881-cc1d-4294-8008-c54da3573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61E4218-9A5B-469E-9B83-C8428237D78E}">
  <ds:schemaRefs>
    <ds:schemaRef ds:uri="http://schemas.microsoft.com/office/2006/metadata/properties"/>
    <ds:schemaRef ds:uri="58f7e881-cc1d-4294-8008-c54da3573a5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ed25a739-d205-4a8f-b117-2566f909cb60"/>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E85145F3-48B9-44BF-ACAF-D88AAF9E05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2153</TotalTime>
  <Words>4157</Words>
  <Application>Microsoft Office PowerPoint</Application>
  <PresentationFormat>Widescreen</PresentationFormat>
  <Paragraphs>348</Paragraphs>
  <Slides>45</Slides>
  <Notes>20</Notes>
  <HiddenSlides>0</HiddenSlides>
  <MMClips>22</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Police, Policing and Society (BMCP5001) WEEK 2 </vt:lpstr>
      <vt:lpstr>Aims for todays session</vt:lpstr>
      <vt:lpstr>Egon Bittner (1974)</vt:lpstr>
      <vt:lpstr>Policing</vt:lpstr>
      <vt:lpstr>Police</vt:lpstr>
      <vt:lpstr> National Decision Model and Code of Ethics </vt:lpstr>
      <vt:lpstr>Organisations</vt:lpstr>
      <vt:lpstr>Police Crime Commissioner</vt:lpstr>
      <vt:lpstr>Task.... 5 mins</vt:lpstr>
      <vt:lpstr>Why is policing by consent important?</vt:lpstr>
      <vt:lpstr>Professional agents of social control? Total of 492</vt:lpstr>
      <vt:lpstr>Does policing have a positive impact on our society?</vt:lpstr>
      <vt:lpstr>Task.....10 mins</vt:lpstr>
      <vt:lpstr>Policing vision 2025</vt:lpstr>
      <vt:lpstr>Break </vt:lpstr>
      <vt:lpstr>Society</vt:lpstr>
      <vt:lpstr>Hunting and Gathering Societies</vt:lpstr>
      <vt:lpstr>First Social Revolution  </vt:lpstr>
      <vt:lpstr>Pastoral Societies</vt:lpstr>
      <vt:lpstr>Second Social Revolution</vt:lpstr>
      <vt:lpstr>Second Revolution Sequence</vt:lpstr>
      <vt:lpstr>Third Social Revolution</vt:lpstr>
      <vt:lpstr>Effects of 3rd Revolution </vt:lpstr>
      <vt:lpstr>Gemeinschaft and Gesellschaft</vt:lpstr>
      <vt:lpstr>Post-Industrial</vt:lpstr>
      <vt:lpstr>Social stratification</vt:lpstr>
      <vt:lpstr>Class</vt:lpstr>
      <vt:lpstr>Task….. (20 mins)</vt:lpstr>
      <vt:lpstr>Some notable events</vt:lpstr>
      <vt:lpstr>GLADS Scotland Universities 2014 </vt:lpstr>
      <vt:lpstr>Task…. (5 mins)</vt:lpstr>
      <vt:lpstr>Social Cohesion</vt:lpstr>
      <vt:lpstr>Challenging Social Cohesion </vt:lpstr>
      <vt:lpstr>What are the challenges for the police?</vt:lpstr>
      <vt:lpstr> What determines the levels of social cohesion in society? </vt:lpstr>
      <vt:lpstr>Unstable Cohesive Societies</vt:lpstr>
      <vt:lpstr>Riots</vt:lpstr>
      <vt:lpstr>Riots</vt:lpstr>
      <vt:lpstr>Task... 10 mins</vt:lpstr>
      <vt:lpstr>Subcultural theory</vt:lpstr>
      <vt:lpstr>Subculture theory</vt:lpstr>
      <vt:lpstr>Task…. (10 mins)</vt:lpstr>
      <vt:lpstr>summary </vt:lpstr>
      <vt:lpstr>Presentations- 12th December 2023</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Society</dc:title>
  <dc:creator>Jane Thomas</dc:creator>
  <cp:lastModifiedBy>Sadie France</cp:lastModifiedBy>
  <cp:revision>451</cp:revision>
  <dcterms:created xsi:type="dcterms:W3CDTF">2022-01-26T19:37:53Z</dcterms:created>
  <dcterms:modified xsi:type="dcterms:W3CDTF">2023-09-22T11:26:34Z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0x010100AFC77CB91DBE3047884ABBD40BFC76FC</vt:lpwstr>
  </property>
</Properties>
</file>