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7"/>
  </p:notesMasterIdLst>
  <p:handoutMasterIdLst>
    <p:handoutMasterId r:id="rId28"/>
  </p:handoutMasterIdLst>
  <p:sldIdLst>
    <p:sldId id="256" r:id="rId5"/>
    <p:sldId id="451" r:id="rId6"/>
    <p:sldId id="534" r:id="rId7"/>
    <p:sldId id="490" r:id="rId8"/>
    <p:sldId id="524" r:id="rId9"/>
    <p:sldId id="266" r:id="rId10"/>
    <p:sldId id="525" r:id="rId11"/>
    <p:sldId id="526" r:id="rId12"/>
    <p:sldId id="527" r:id="rId13"/>
    <p:sldId id="528" r:id="rId14"/>
    <p:sldId id="529" r:id="rId15"/>
    <p:sldId id="531" r:id="rId16"/>
    <p:sldId id="532" r:id="rId17"/>
    <p:sldId id="533" r:id="rId18"/>
    <p:sldId id="530" r:id="rId19"/>
    <p:sldId id="535" r:id="rId20"/>
    <p:sldId id="536" r:id="rId21"/>
    <p:sldId id="537" r:id="rId22"/>
    <p:sldId id="538" r:id="rId23"/>
    <p:sldId id="539" r:id="rId24"/>
    <p:sldId id="541" r:id="rId25"/>
    <p:sldId id="540" r:id="rId2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961" autoAdjust="0"/>
  </p:normalViewPr>
  <p:slideViewPr>
    <p:cSldViewPr>
      <p:cViewPr varScale="1">
        <p:scale>
          <a:sx n="73" d="100"/>
          <a:sy n="73" d="100"/>
        </p:scale>
        <p:origin x="1482" y="6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6D292DE-8B7A-4254-AA83-74C1F4DD4AF0}" type="datetimeFigureOut">
              <a:rPr lang="en-GB" smtClean="0"/>
              <a:pPr/>
              <a:t>23/08/2019</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35DF58F-8671-456E-AFAD-17BFC9F0FA41}" type="datetimeFigureOut">
              <a:rPr lang="en-GB" smtClean="0"/>
              <a:pPr/>
              <a:t>23/08/2019</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983270C-3725-49C9-9AFB-E0CEEAD016AD}" type="slidenum">
              <a:rPr lang="en-GB" smtClean="0"/>
              <a:pPr/>
              <a:t>‹#›</a:t>
            </a:fld>
            <a:endParaRPr lang="en-GB"/>
          </a:p>
        </p:txBody>
      </p:sp>
    </p:spTree>
    <p:extLst>
      <p:ext uri="{BB962C8B-B14F-4D97-AF65-F5344CB8AC3E}">
        <p14:creationId xmlns:p14="http://schemas.microsoft.com/office/powerpoint/2010/main" val="2170988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983270C-3725-49C9-9AFB-E0CEEAD016AD}" type="slidenum">
              <a:rPr lang="en-GB" smtClean="0"/>
              <a:pPr/>
              <a:t>1</a:t>
            </a:fld>
            <a:endParaRPr lang="en-GB"/>
          </a:p>
        </p:txBody>
      </p:sp>
    </p:spTree>
    <p:extLst>
      <p:ext uri="{BB962C8B-B14F-4D97-AF65-F5344CB8AC3E}">
        <p14:creationId xmlns:p14="http://schemas.microsoft.com/office/powerpoint/2010/main" val="4275101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cap="small" dirty="0">
                <a:solidFill>
                  <a:schemeClr val="tx1"/>
                </a:solidFill>
                <a:effectLst/>
                <a:latin typeface="+mn-lt"/>
                <a:ea typeface="+mn-ea"/>
                <a:cs typeface="+mn-cs"/>
              </a:rPr>
              <a:t>Clifford, James (1997) </a:t>
            </a:r>
            <a:r>
              <a:rPr lang="en-GB" sz="1200" kern="1200" dirty="0">
                <a:solidFill>
                  <a:schemeClr val="tx1"/>
                </a:solidFill>
                <a:effectLst/>
                <a:latin typeface="+mn-lt"/>
                <a:ea typeface="+mn-ea"/>
                <a:cs typeface="+mn-cs"/>
              </a:rPr>
              <a:t>Spatial practices: fieldwork, travel, and the disciplining of anthropology. </a:t>
            </a:r>
            <a:r>
              <a:rPr lang="de-DE" sz="1200" kern="1200" dirty="0">
                <a:solidFill>
                  <a:schemeClr val="tx1"/>
                </a:solidFill>
                <a:effectLst/>
                <a:latin typeface="+mn-lt"/>
                <a:ea typeface="+mn-ea"/>
                <a:cs typeface="+mn-cs"/>
              </a:rPr>
              <a:t>In: </a:t>
            </a:r>
            <a:r>
              <a:rPr lang="en-GB" sz="1200" i="1" kern="1200" dirty="0">
                <a:solidFill>
                  <a:schemeClr val="tx1"/>
                </a:solidFill>
                <a:effectLst/>
                <a:latin typeface="+mn-lt"/>
                <a:ea typeface="+mn-ea"/>
                <a:cs typeface="+mn-cs"/>
              </a:rPr>
              <a:t>Anthropological locations: boundaries and grounds of a field science, </a:t>
            </a:r>
            <a:r>
              <a:rPr lang="en-GB" sz="1200" i="0" kern="1200" dirty="0">
                <a:solidFill>
                  <a:schemeClr val="tx1"/>
                </a:solidFill>
                <a:effectLst/>
                <a:latin typeface="+mn-lt"/>
                <a:ea typeface="+mn-ea"/>
                <a:cs typeface="+mn-cs"/>
              </a:rPr>
              <a:t>ed. by </a:t>
            </a:r>
            <a:r>
              <a:rPr lang="de-DE" sz="1200" b="0" kern="1200" dirty="0">
                <a:solidFill>
                  <a:schemeClr val="tx1"/>
                </a:solidFill>
                <a:effectLst/>
                <a:latin typeface="+mn-lt"/>
                <a:ea typeface="+mn-ea"/>
                <a:cs typeface="+mn-cs"/>
              </a:rPr>
              <a:t> Akhil Gupta and James Ferguson.</a:t>
            </a:r>
            <a:r>
              <a:rPr lang="de-DE" sz="1200" b="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 Berkeley/Los Angeles: Univ. of California Press, pp. </a:t>
            </a:r>
            <a:r>
              <a:rPr lang="de-DE" sz="1200" kern="1200" dirty="0">
                <a:solidFill>
                  <a:schemeClr val="tx1"/>
                </a:solidFill>
                <a:effectLst/>
                <a:latin typeface="+mn-lt"/>
                <a:ea typeface="+mn-ea"/>
                <a:cs typeface="+mn-cs"/>
              </a:rPr>
              <a:t>185-222</a:t>
            </a:r>
            <a:r>
              <a:rPr lang="de-DE" sz="1200" kern="1200" dirty="0" smtClean="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kern="1200" dirty="0" smtClean="0">
                <a:solidFill>
                  <a:schemeClr val="tx1"/>
                </a:solidFill>
                <a:effectLst/>
                <a:latin typeface="+mn-lt"/>
                <a:ea typeface="+mn-ea"/>
                <a:cs typeface="+mn-cs"/>
              </a:rPr>
              <a:t>Also in</a:t>
            </a: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kern="1200" dirty="0" smtClean="0">
                <a:solidFill>
                  <a:schemeClr val="tx1"/>
                </a:solidFill>
                <a:effectLst/>
                <a:latin typeface="+mn-lt"/>
                <a:ea typeface="+mn-ea"/>
                <a:cs typeface="+mn-cs"/>
              </a:rPr>
              <a:t>Clifford, James (1997b) </a:t>
            </a:r>
            <a:r>
              <a:rPr lang="de-DE" sz="1200" i="1" kern="1200" dirty="0" smtClean="0">
                <a:solidFill>
                  <a:schemeClr val="tx1"/>
                </a:solidFill>
                <a:effectLst/>
                <a:latin typeface="+mn-lt"/>
                <a:ea typeface="+mn-ea"/>
                <a:cs typeface="+mn-cs"/>
              </a:rPr>
              <a:t>Routes:</a:t>
            </a:r>
            <a:r>
              <a:rPr lang="de-DE" sz="1200" i="1" kern="1200" baseline="0" dirty="0" smtClean="0">
                <a:solidFill>
                  <a:schemeClr val="tx1"/>
                </a:solidFill>
                <a:effectLst/>
                <a:latin typeface="+mn-lt"/>
                <a:ea typeface="+mn-ea"/>
                <a:cs typeface="+mn-cs"/>
              </a:rPr>
              <a:t> Travel and Translation in the late 20th century.</a:t>
            </a:r>
            <a:r>
              <a:rPr lang="de-DE" sz="1200" kern="1200" baseline="0" dirty="0" smtClean="0">
                <a:solidFill>
                  <a:schemeClr val="tx1"/>
                </a:solidFill>
                <a:effectLst/>
                <a:latin typeface="+mn-lt"/>
                <a:ea typeface="+mn-ea"/>
                <a:cs typeface="+mn-cs"/>
              </a:rPr>
              <a:t> Chapter 2. Cambridge: Harvad Univ Press. </a:t>
            </a:r>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0983270C-3725-49C9-9AFB-E0CEEAD016AD}" type="slidenum">
              <a:rPr lang="en-GB" smtClean="0"/>
              <a:pPr/>
              <a:t>5</a:t>
            </a:fld>
            <a:endParaRPr lang="en-GB"/>
          </a:p>
        </p:txBody>
      </p:sp>
    </p:spTree>
    <p:extLst>
      <p:ext uri="{BB962C8B-B14F-4D97-AF65-F5344CB8AC3E}">
        <p14:creationId xmlns:p14="http://schemas.microsoft.com/office/powerpoint/2010/main" val="22441387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23/08/2019</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23/08/2019</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23/08/2019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23/08/2019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23/08/2019</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23/08/2019</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23/08/2019</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23/08/2019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23/08/2019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23/08/2019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23/08/2019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648200" y="19812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648200" y="41148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xfrm>
            <a:off x="3124200" y="6248400"/>
            <a:ext cx="2895600" cy="457200"/>
          </a:xfrm>
          <a:prstGeom prst="rect">
            <a:avLst/>
          </a:prstGeom>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768E8D67-9C04-4453-90A4-A7D6F5B35014}" type="slidenum">
              <a:rPr lang="en-US"/>
              <a:pPr>
                <a:defRPr/>
              </a:pPr>
              <a:t>‹#›</a:t>
            </a:fld>
            <a:endParaRPr lang="en-US"/>
          </a:p>
        </p:txBody>
      </p:sp>
    </p:spTree>
    <p:extLst>
      <p:ext uri="{BB962C8B-B14F-4D97-AF65-F5344CB8AC3E}">
        <p14:creationId xmlns:p14="http://schemas.microsoft.com/office/powerpoint/2010/main" val="3323644893"/>
      </p:ext>
    </p:extLst>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23/08/2019</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youtu.be/4VeGQHo8utE"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b="1" dirty="0">
                <a:solidFill>
                  <a:schemeClr val="bg1"/>
                </a:solidFill>
              </a:rPr>
              <a:t>Theory, Methods and Practice:</a:t>
            </a:r>
            <a:br>
              <a:rPr lang="en-GB" b="1" dirty="0">
                <a:solidFill>
                  <a:schemeClr val="bg1"/>
                </a:solidFill>
              </a:rPr>
            </a:br>
            <a:r>
              <a:rPr lang="en-GB" b="1" dirty="0">
                <a:solidFill>
                  <a:schemeClr val="bg1"/>
                </a:solidFill>
              </a:rPr>
              <a:t>Critical Perspectives in Anthropology</a:t>
            </a:r>
            <a:endParaRPr lang="en-GB" sz="3600" dirty="0">
              <a:solidFill>
                <a:schemeClr val="bg1"/>
              </a:solidFill>
            </a:endParaRPr>
          </a:p>
        </p:txBody>
      </p:sp>
      <p:sp>
        <p:nvSpPr>
          <p:cNvPr id="3" name="Subtitle 2"/>
          <p:cNvSpPr>
            <a:spLocks noGrp="1"/>
          </p:cNvSpPr>
          <p:nvPr>
            <p:ph type="subTitle" idx="1"/>
          </p:nvPr>
        </p:nvSpPr>
        <p:spPr/>
        <p:txBody>
          <a:bodyPr>
            <a:normAutofit/>
          </a:bodyPr>
          <a:lstStyle/>
          <a:p>
            <a:r>
              <a:rPr lang="en-GB" sz="3600" dirty="0">
                <a:solidFill>
                  <a:schemeClr val="bg1"/>
                </a:solidFill>
              </a:rPr>
              <a:t>Prof Bettina E. Schmidt </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CE3F4-EEF9-4478-A41E-1304AF921223}"/>
              </a:ext>
            </a:extLst>
          </p:cNvPr>
          <p:cNvSpPr>
            <a:spLocks noGrp="1"/>
          </p:cNvSpPr>
          <p:nvPr>
            <p:ph type="title"/>
          </p:nvPr>
        </p:nvSpPr>
        <p:spPr/>
        <p:txBody>
          <a:bodyPr>
            <a:normAutofit/>
          </a:bodyPr>
          <a:lstStyle/>
          <a:p>
            <a:r>
              <a:rPr lang="en-GB" dirty="0"/>
              <a:t>Multi-sited Research </a:t>
            </a:r>
          </a:p>
        </p:txBody>
      </p:sp>
      <p:sp>
        <p:nvSpPr>
          <p:cNvPr id="3" name="Content Placeholder 2">
            <a:extLst>
              <a:ext uri="{FF2B5EF4-FFF2-40B4-BE49-F238E27FC236}">
                <a16:creationId xmlns:a16="http://schemas.microsoft.com/office/drawing/2014/main" id="{D1068D66-C2FE-4D36-968E-9399AA7008E6}"/>
              </a:ext>
            </a:extLst>
          </p:cNvPr>
          <p:cNvSpPr>
            <a:spLocks noGrp="1"/>
          </p:cNvSpPr>
          <p:nvPr>
            <p:ph idx="1"/>
          </p:nvPr>
        </p:nvSpPr>
        <p:spPr/>
        <p:txBody>
          <a:bodyPr>
            <a:normAutofit fontScale="92500" lnSpcReduction="10000"/>
          </a:bodyPr>
          <a:lstStyle/>
          <a:p>
            <a:r>
              <a:rPr lang="en-GB" b="1" dirty="0"/>
              <a:t>Reading</a:t>
            </a:r>
            <a:r>
              <a:rPr lang="en-GB" dirty="0"/>
              <a:t>:</a:t>
            </a:r>
          </a:p>
          <a:p>
            <a:pPr>
              <a:spcBef>
                <a:spcPts val="0"/>
              </a:spcBef>
              <a:defRPr/>
            </a:pPr>
            <a:r>
              <a:rPr lang="de-DE" sz="2800" dirty="0"/>
              <a:t>Clifford, James </a:t>
            </a:r>
            <a:r>
              <a:rPr lang="en-GB" sz="2800" cap="small" dirty="0" smtClean="0"/>
              <a:t>(</a:t>
            </a:r>
            <a:r>
              <a:rPr lang="en-GB" sz="2800" cap="small" dirty="0"/>
              <a:t>1997) </a:t>
            </a:r>
            <a:r>
              <a:rPr lang="en-GB" sz="2800" dirty="0"/>
              <a:t>Spatial practices: fieldwork, travel, and the disciplining of anthropology. </a:t>
            </a:r>
            <a:r>
              <a:rPr lang="de-DE" sz="2800" dirty="0"/>
              <a:t>In: </a:t>
            </a:r>
            <a:r>
              <a:rPr lang="en-GB" sz="2800" i="1" dirty="0"/>
              <a:t>Anthropological locations: boundaries and grounds of a field science, </a:t>
            </a:r>
            <a:r>
              <a:rPr lang="en-GB" sz="2800" dirty="0"/>
              <a:t>ed. by </a:t>
            </a:r>
            <a:r>
              <a:rPr lang="de-DE" sz="2800" dirty="0"/>
              <a:t> Akhil Gupta and James Ferguson.</a:t>
            </a:r>
            <a:r>
              <a:rPr lang="de-DE" sz="2800" b="1" dirty="0"/>
              <a:t> </a:t>
            </a:r>
            <a:r>
              <a:rPr lang="en-GB" sz="2800" dirty="0"/>
              <a:t> Berkeley/Los Angeles: Univ. of California Press, pp. </a:t>
            </a:r>
            <a:r>
              <a:rPr lang="de-DE" sz="2800" dirty="0"/>
              <a:t>185-222.</a:t>
            </a:r>
          </a:p>
          <a:p>
            <a:pPr marL="800100" lvl="2" indent="0">
              <a:spcBef>
                <a:spcPts val="0"/>
              </a:spcBef>
              <a:buNone/>
              <a:defRPr/>
            </a:pPr>
            <a:r>
              <a:rPr lang="de-DE" dirty="0" smtClean="0"/>
              <a:t>[Also in: Clifford</a:t>
            </a:r>
            <a:r>
              <a:rPr lang="de-DE" dirty="0"/>
              <a:t>, James (1997b) </a:t>
            </a:r>
            <a:r>
              <a:rPr lang="de-DE" i="1" dirty="0"/>
              <a:t>Routes: Travel and Translation in the late 20th century.</a:t>
            </a:r>
            <a:r>
              <a:rPr lang="de-DE" dirty="0"/>
              <a:t> Chapter 2. Cambridge: Harvad Univ Press</a:t>
            </a:r>
            <a:r>
              <a:rPr lang="de-DE" dirty="0" smtClean="0"/>
              <a:t>.] </a:t>
            </a:r>
            <a:endParaRPr lang="en-GB" dirty="0"/>
          </a:p>
          <a:p>
            <a:endParaRPr lang="en-GB" dirty="0"/>
          </a:p>
          <a:p>
            <a:endParaRPr lang="en-GB" dirty="0"/>
          </a:p>
        </p:txBody>
      </p:sp>
    </p:spTree>
    <p:extLst>
      <p:ext uri="{BB962C8B-B14F-4D97-AF65-F5344CB8AC3E}">
        <p14:creationId xmlns:p14="http://schemas.microsoft.com/office/powerpoint/2010/main" val="3158646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6B769-03EF-4409-9756-A58D0037E90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191B2CC-4DED-4D3F-B75D-FABCEC46DDCD}"/>
              </a:ext>
            </a:extLst>
          </p:cNvPr>
          <p:cNvSpPr>
            <a:spLocks noGrp="1"/>
          </p:cNvSpPr>
          <p:nvPr>
            <p:ph idx="1"/>
          </p:nvPr>
        </p:nvSpPr>
        <p:spPr/>
        <p:txBody>
          <a:bodyPr>
            <a:normAutofit fontScale="92500"/>
          </a:bodyPr>
          <a:lstStyle/>
          <a:p>
            <a:r>
              <a:rPr lang="en-GB" dirty="0"/>
              <a:t>George Marcus defines multi-sited research as “designed around chains, paths, threads, conjunctions, or juxtapositions of locations in which the ethnographer establishes some form of literal, physical presence, with the explicit, posited logic of association or connection among sites that in fact defines the argument of the ethnography” (1995: 105)</a:t>
            </a:r>
          </a:p>
        </p:txBody>
      </p:sp>
    </p:spTree>
    <p:extLst>
      <p:ext uri="{BB962C8B-B14F-4D97-AF65-F5344CB8AC3E}">
        <p14:creationId xmlns:p14="http://schemas.microsoft.com/office/powerpoint/2010/main" val="23099341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AB46D-A1AB-4994-ADCA-17F68897E836}"/>
              </a:ext>
            </a:extLst>
          </p:cNvPr>
          <p:cNvSpPr>
            <a:spLocks noGrp="1"/>
          </p:cNvSpPr>
          <p:nvPr>
            <p:ph type="title"/>
          </p:nvPr>
        </p:nvSpPr>
        <p:spPr/>
        <p:txBody>
          <a:bodyPr>
            <a:normAutofit/>
          </a:bodyPr>
          <a:lstStyle/>
          <a:p>
            <a:r>
              <a:rPr lang="en-GB" dirty="0"/>
              <a:t>Example </a:t>
            </a:r>
          </a:p>
        </p:txBody>
      </p:sp>
      <p:sp>
        <p:nvSpPr>
          <p:cNvPr id="3" name="Content Placeholder 2">
            <a:extLst>
              <a:ext uri="{FF2B5EF4-FFF2-40B4-BE49-F238E27FC236}">
                <a16:creationId xmlns:a16="http://schemas.microsoft.com/office/drawing/2014/main" id="{795852E0-F74D-43BA-941E-4CA674B6E4F9}"/>
              </a:ext>
            </a:extLst>
          </p:cNvPr>
          <p:cNvSpPr>
            <a:spLocks noGrp="1"/>
          </p:cNvSpPr>
          <p:nvPr>
            <p:ph idx="1"/>
          </p:nvPr>
        </p:nvSpPr>
        <p:spPr/>
        <p:txBody>
          <a:bodyPr>
            <a:normAutofit/>
          </a:bodyPr>
          <a:lstStyle/>
          <a:p>
            <a:r>
              <a:rPr lang="en-GB" dirty="0"/>
              <a:t>Karen McCarthy Brown and her ethnography </a:t>
            </a:r>
            <a:r>
              <a:rPr lang="en-GB" i="1" dirty="0"/>
              <a:t>Mama Lola: a Vodou </a:t>
            </a:r>
            <a:r>
              <a:rPr lang="en-GB" i="1" dirty="0" err="1"/>
              <a:t>priestress</a:t>
            </a:r>
            <a:r>
              <a:rPr lang="en-GB" i="1" dirty="0"/>
              <a:t> in Brooklyn</a:t>
            </a:r>
            <a:r>
              <a:rPr lang="en-GB" dirty="0"/>
              <a:t>. (Berkeley/Los Angeles: Univ. of California Press, 2001 [1991]). </a:t>
            </a:r>
          </a:p>
          <a:p>
            <a:r>
              <a:rPr lang="en-GB" dirty="0"/>
              <a:t> </a:t>
            </a:r>
          </a:p>
          <a:p>
            <a:endParaRPr lang="en-GB" dirty="0"/>
          </a:p>
        </p:txBody>
      </p:sp>
    </p:spTree>
    <p:extLst>
      <p:ext uri="{BB962C8B-B14F-4D97-AF65-F5344CB8AC3E}">
        <p14:creationId xmlns:p14="http://schemas.microsoft.com/office/powerpoint/2010/main" val="433525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9F0B9-95F2-4A57-BDB0-9C47BE587CD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EE3052E-2555-4FC7-B7B3-D991C27ABF13}"/>
              </a:ext>
            </a:extLst>
          </p:cNvPr>
          <p:cNvSpPr>
            <a:spLocks noGrp="1"/>
          </p:cNvSpPr>
          <p:nvPr>
            <p:ph idx="1"/>
          </p:nvPr>
        </p:nvSpPr>
        <p:spPr/>
        <p:txBody>
          <a:bodyPr/>
          <a:lstStyle/>
          <a:p>
            <a:r>
              <a:rPr lang="en-GB" dirty="0"/>
              <a:t>James Clifford </a:t>
            </a:r>
            <a:r>
              <a:rPr lang="en-GB" dirty="0" smtClean="0"/>
              <a:t>(1997) describes </a:t>
            </a:r>
            <a:r>
              <a:rPr lang="en-GB" dirty="0"/>
              <a:t>her work as ‘multiply located’. Instead of being situated in a place the ethnography is located in relationships, developed based on the friendship between the author and the </a:t>
            </a:r>
            <a:r>
              <a:rPr lang="en-GB" dirty="0" smtClean="0"/>
              <a:t>priestess</a:t>
            </a:r>
          </a:p>
          <a:p>
            <a:r>
              <a:rPr lang="en-GB" dirty="0" smtClean="0"/>
              <a:t>Her field is wherever she is with </a:t>
            </a:r>
            <a:r>
              <a:rPr lang="en-GB" dirty="0" err="1" smtClean="0"/>
              <a:t>Alourdes</a:t>
            </a:r>
            <a:r>
              <a:rPr lang="en-GB" dirty="0" smtClean="0"/>
              <a:t>!</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33960442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a:bodyPr>
          <a:lstStyle/>
          <a:p>
            <a:pPr eaLnBrk="1" hangingPunct="1"/>
            <a:r>
              <a:rPr lang="en-GB" dirty="0">
                <a:ea typeface="ＭＳ Ｐゴシック" pitchFamily="34" charset="-128"/>
              </a:rPr>
              <a:t>Mama Lola - </a:t>
            </a:r>
            <a:r>
              <a:rPr lang="en-GB" dirty="0" err="1">
                <a:ea typeface="ＭＳ Ｐゴシック" pitchFamily="34" charset="-128"/>
              </a:rPr>
              <a:t>Alourdes</a:t>
            </a:r>
            <a:r>
              <a:rPr lang="en-GB" dirty="0">
                <a:ea typeface="ＭＳ Ｐゴシック" pitchFamily="34" charset="-128"/>
              </a:rPr>
              <a:t> </a:t>
            </a:r>
          </a:p>
        </p:txBody>
      </p:sp>
      <p:pic>
        <p:nvPicPr>
          <p:cNvPr id="16388" name="Picture 4" descr="Mama lola book"/>
          <p:cNvPicPr>
            <a:picLocks noGrp="1" noChangeAspect="1" noChangeArrowheads="1"/>
          </p:cNvPicPr>
          <p:nvPr>
            <p:ph sz="half" idx="1"/>
          </p:nvPr>
        </p:nvPicPr>
        <p:blipFill>
          <a:blip r:embed="rId2" cstate="print"/>
          <a:stretch>
            <a:fillRect/>
          </a:stretch>
        </p:blipFill>
        <p:spPr>
          <a:xfrm>
            <a:off x="1259632" y="1762906"/>
            <a:ext cx="2232248" cy="3360637"/>
          </a:xfrm>
        </p:spPr>
      </p:pic>
      <p:pic>
        <p:nvPicPr>
          <p:cNvPr id="5" name="Content Placeholder 4" descr="A person sitting on a table&#10;&#10;Description automatically generated">
            <a:extLst>
              <a:ext uri="{FF2B5EF4-FFF2-40B4-BE49-F238E27FC236}">
                <a16:creationId xmlns:a16="http://schemas.microsoft.com/office/drawing/2014/main" id="{1247BC8B-7C77-48FF-A65B-D04166344DD9}"/>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648200" y="2146451"/>
            <a:ext cx="4038600" cy="2896886"/>
          </a:xfrm>
        </p:spPr>
      </p:pic>
    </p:spTree>
    <p:extLst>
      <p:ext uri="{BB962C8B-B14F-4D97-AF65-F5344CB8AC3E}">
        <p14:creationId xmlns:p14="http://schemas.microsoft.com/office/powerpoint/2010/main" val="3462400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D08CA-31A9-437D-8927-AE9C176A3BBB}"/>
              </a:ext>
            </a:extLst>
          </p:cNvPr>
          <p:cNvSpPr>
            <a:spLocks noGrp="1"/>
          </p:cNvSpPr>
          <p:nvPr>
            <p:ph type="title"/>
          </p:nvPr>
        </p:nvSpPr>
        <p:spPr/>
        <p:txBody>
          <a:bodyPr>
            <a:normAutofit fontScale="90000"/>
          </a:bodyPr>
          <a:lstStyle/>
          <a:p>
            <a:r>
              <a:rPr lang="en-GB" dirty="0"/>
              <a:t>Karen McCarthy Brown (1942-2015)</a:t>
            </a:r>
          </a:p>
        </p:txBody>
      </p:sp>
      <p:sp>
        <p:nvSpPr>
          <p:cNvPr id="3" name="Content Placeholder 2">
            <a:extLst>
              <a:ext uri="{FF2B5EF4-FFF2-40B4-BE49-F238E27FC236}">
                <a16:creationId xmlns:a16="http://schemas.microsoft.com/office/drawing/2014/main" id="{BBA581E8-7533-4FD7-B1DC-C3342EF290DC}"/>
              </a:ext>
            </a:extLst>
          </p:cNvPr>
          <p:cNvSpPr>
            <a:spLocks noGrp="1"/>
          </p:cNvSpPr>
          <p:nvPr>
            <p:ph sz="half" idx="1"/>
          </p:nvPr>
        </p:nvSpPr>
        <p:spPr>
          <a:xfrm>
            <a:off x="457200" y="1600201"/>
            <a:ext cx="4546848" cy="3989040"/>
          </a:xfrm>
        </p:spPr>
        <p:txBody>
          <a:bodyPr>
            <a:normAutofit fontScale="92500"/>
          </a:bodyPr>
          <a:lstStyle/>
          <a:p>
            <a:r>
              <a:rPr lang="en-GB" dirty="0"/>
              <a:t>Professor for anthropology at Drew University </a:t>
            </a:r>
          </a:p>
          <a:p>
            <a:r>
              <a:rPr lang="en-GB" dirty="0"/>
              <a:t>Started to work on Vodou for her PhD which was about the visual imagery (“The </a:t>
            </a:r>
            <a:r>
              <a:rPr lang="en-GB" i="1" dirty="0" err="1"/>
              <a:t>Veve</a:t>
            </a:r>
            <a:r>
              <a:rPr lang="en-GB" dirty="0"/>
              <a:t> of Haitian Vodou: A Structural Analysis of Visual Imagery”)</a:t>
            </a:r>
          </a:p>
          <a:p>
            <a:endParaRPr lang="en-GB" dirty="0"/>
          </a:p>
        </p:txBody>
      </p:sp>
      <p:pic>
        <p:nvPicPr>
          <p:cNvPr id="6" name="Content Placeholder 5" descr="A person smiling for the camera&#10;&#10;Description automatically generated">
            <a:extLst>
              <a:ext uri="{FF2B5EF4-FFF2-40B4-BE49-F238E27FC236}">
                <a16:creationId xmlns:a16="http://schemas.microsoft.com/office/drawing/2014/main" id="{6E317126-DDC2-4CF2-B023-61364CD88CAB}"/>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138737" y="2461419"/>
            <a:ext cx="3057525" cy="2266950"/>
          </a:xfrm>
        </p:spPr>
      </p:pic>
    </p:spTree>
    <p:extLst>
      <p:ext uri="{BB962C8B-B14F-4D97-AF65-F5344CB8AC3E}">
        <p14:creationId xmlns:p14="http://schemas.microsoft.com/office/powerpoint/2010/main" val="38081756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C24B2-DD50-4D1D-8C66-5495AE085C4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7CE72B8-1E67-4ACF-AC44-747B739FDB8E}"/>
              </a:ext>
            </a:extLst>
          </p:cNvPr>
          <p:cNvSpPr>
            <a:spLocks noGrp="1"/>
          </p:cNvSpPr>
          <p:nvPr>
            <p:ph idx="1"/>
          </p:nvPr>
        </p:nvSpPr>
        <p:spPr/>
        <p:txBody>
          <a:bodyPr/>
          <a:lstStyle/>
          <a:p>
            <a:r>
              <a:rPr lang="en-GB" dirty="0"/>
              <a:t>Worked on Vodou since the 1970s, in Haiti and also in Brooklyn among </a:t>
            </a:r>
          </a:p>
          <a:p>
            <a:r>
              <a:rPr lang="en-GB" dirty="0"/>
              <a:t>In 1978 meeting with the Vodou priestess </a:t>
            </a:r>
            <a:r>
              <a:rPr lang="fr-FR" dirty="0"/>
              <a:t>Marie Thérèse </a:t>
            </a:r>
            <a:r>
              <a:rPr lang="fr-FR" dirty="0" err="1"/>
              <a:t>Alourdes</a:t>
            </a:r>
            <a:r>
              <a:rPr lang="fr-FR" dirty="0"/>
              <a:t> </a:t>
            </a:r>
            <a:r>
              <a:rPr lang="fr-FR" dirty="0" err="1"/>
              <a:t>Macena</a:t>
            </a:r>
            <a:r>
              <a:rPr lang="fr-FR" dirty="0"/>
              <a:t> Champagne </a:t>
            </a:r>
            <a:r>
              <a:rPr lang="fr-FR" dirty="0" err="1"/>
              <a:t>Lovinski</a:t>
            </a:r>
            <a:r>
              <a:rPr lang="fr-FR" dirty="0"/>
              <a:t> (short: </a:t>
            </a:r>
            <a:r>
              <a:rPr lang="fr-FR" dirty="0" err="1"/>
              <a:t>Alourdes</a:t>
            </a:r>
            <a:r>
              <a:rPr lang="fr-FR" dirty="0"/>
              <a:t>) </a:t>
            </a:r>
            <a:r>
              <a:rPr lang="fr-FR" dirty="0" err="1"/>
              <a:t>when</a:t>
            </a:r>
            <a:r>
              <a:rPr lang="fr-FR" dirty="0"/>
              <a:t> </a:t>
            </a:r>
            <a:r>
              <a:rPr lang="fr-FR" dirty="0" err="1"/>
              <a:t>working</a:t>
            </a:r>
            <a:r>
              <a:rPr lang="fr-FR" dirty="0"/>
              <a:t> on an </a:t>
            </a:r>
            <a:r>
              <a:rPr lang="fr-FR" dirty="0" err="1"/>
              <a:t>ethnography</a:t>
            </a:r>
            <a:r>
              <a:rPr lang="fr-FR" dirty="0"/>
              <a:t> of the </a:t>
            </a:r>
            <a:r>
              <a:rPr lang="fr-FR" dirty="0" err="1"/>
              <a:t>Haitian</a:t>
            </a:r>
            <a:r>
              <a:rPr lang="fr-FR" dirty="0"/>
              <a:t> diaspora </a:t>
            </a:r>
            <a:r>
              <a:rPr lang="fr-FR" dirty="0" err="1"/>
              <a:t>community</a:t>
            </a:r>
            <a:r>
              <a:rPr lang="fr-FR" dirty="0"/>
              <a:t> in </a:t>
            </a:r>
            <a:r>
              <a:rPr lang="fr-FR" dirty="0" err="1"/>
              <a:t>Brookyln</a:t>
            </a:r>
            <a:endParaRPr lang="en-GB" dirty="0"/>
          </a:p>
        </p:txBody>
      </p:sp>
    </p:spTree>
    <p:extLst>
      <p:ext uri="{BB962C8B-B14F-4D97-AF65-F5344CB8AC3E}">
        <p14:creationId xmlns:p14="http://schemas.microsoft.com/office/powerpoint/2010/main" val="14678464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28A23-65F4-4731-BB80-344EC40FDB6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F5718E-3FB3-4BAB-90FF-782A25009E4C}"/>
              </a:ext>
            </a:extLst>
          </p:cNvPr>
          <p:cNvSpPr>
            <a:spLocks noGrp="1"/>
          </p:cNvSpPr>
          <p:nvPr>
            <p:ph idx="1"/>
          </p:nvPr>
        </p:nvSpPr>
        <p:spPr/>
        <p:txBody>
          <a:bodyPr>
            <a:normAutofit fontScale="85000" lnSpcReduction="20000"/>
          </a:bodyPr>
          <a:lstStyle/>
          <a:p>
            <a:r>
              <a:rPr lang="en-GB" dirty="0"/>
              <a:t>Growing relationship to </a:t>
            </a:r>
            <a:r>
              <a:rPr lang="en-GB" dirty="0" err="1"/>
              <a:t>Alourdes</a:t>
            </a:r>
            <a:r>
              <a:rPr lang="en-GB" dirty="0"/>
              <a:t>, from participant observer to close friend </a:t>
            </a:r>
          </a:p>
          <a:p>
            <a:r>
              <a:rPr lang="en-GB" dirty="0"/>
              <a:t>Later she wrote:</a:t>
            </a:r>
          </a:p>
          <a:p>
            <a:r>
              <a:rPr lang="en-GB" dirty="0"/>
              <a:t>"When the lines long drawn in anthropology between participant-observer and informant break down, the only truth is the one in between; and anthropology becomes something closer to a social art form, open to both aesthetic and moral judgment. This situation is riskier, but it does bring intellectual </a:t>
            </a:r>
            <a:r>
              <a:rPr lang="en-GB" dirty="0" err="1"/>
              <a:t>labor</a:t>
            </a:r>
            <a:r>
              <a:rPr lang="en-GB" dirty="0"/>
              <a:t> and life into closer relation."</a:t>
            </a:r>
          </a:p>
        </p:txBody>
      </p:sp>
    </p:spTree>
    <p:extLst>
      <p:ext uri="{BB962C8B-B14F-4D97-AF65-F5344CB8AC3E}">
        <p14:creationId xmlns:p14="http://schemas.microsoft.com/office/powerpoint/2010/main" val="1059186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CEB953-15E3-43BB-AC9F-8AFBA0CCC228}"/>
              </a:ext>
            </a:extLst>
          </p:cNvPr>
          <p:cNvSpPr>
            <a:spLocks noGrp="1"/>
          </p:cNvSpPr>
          <p:nvPr>
            <p:ph type="title"/>
          </p:nvPr>
        </p:nvSpPr>
        <p:spPr/>
        <p:txBody>
          <a:bodyPr/>
          <a:lstStyle/>
          <a:p>
            <a:r>
              <a:rPr lang="en-GB" dirty="0"/>
              <a:t>Book </a:t>
            </a:r>
            <a:r>
              <a:rPr lang="en-GB" i="1" dirty="0"/>
              <a:t>Mama Lola</a:t>
            </a:r>
            <a:r>
              <a:rPr lang="en-GB" dirty="0"/>
              <a:t> </a:t>
            </a:r>
          </a:p>
        </p:txBody>
      </p:sp>
      <p:sp>
        <p:nvSpPr>
          <p:cNvPr id="3" name="Content Placeholder 2">
            <a:extLst>
              <a:ext uri="{FF2B5EF4-FFF2-40B4-BE49-F238E27FC236}">
                <a16:creationId xmlns:a16="http://schemas.microsoft.com/office/drawing/2014/main" id="{18C4C1B3-D639-453A-B284-B4564D8DB0A2}"/>
              </a:ext>
            </a:extLst>
          </p:cNvPr>
          <p:cNvSpPr>
            <a:spLocks noGrp="1"/>
          </p:cNvSpPr>
          <p:nvPr>
            <p:ph idx="1"/>
          </p:nvPr>
        </p:nvSpPr>
        <p:spPr/>
        <p:txBody>
          <a:bodyPr/>
          <a:lstStyle/>
          <a:p>
            <a:r>
              <a:rPr lang="en-GB" dirty="0"/>
              <a:t>Biography of </a:t>
            </a:r>
            <a:r>
              <a:rPr lang="en-GB" dirty="0" err="1"/>
              <a:t>Alourdes</a:t>
            </a:r>
            <a:r>
              <a:rPr lang="en-GB" dirty="0"/>
              <a:t> (published using the pseudonym Mama Lola to protect her identity)</a:t>
            </a:r>
          </a:p>
          <a:p>
            <a:r>
              <a:rPr lang="en-GB" dirty="0"/>
              <a:t>Ethnography won Victor Turner prize in 1992  as well as the book award from the AAR (American Academy of Religion) in 1991</a:t>
            </a:r>
          </a:p>
        </p:txBody>
      </p:sp>
    </p:spTree>
    <p:extLst>
      <p:ext uri="{BB962C8B-B14F-4D97-AF65-F5344CB8AC3E}">
        <p14:creationId xmlns:p14="http://schemas.microsoft.com/office/powerpoint/2010/main" val="23609644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8E21C-3CD6-41FD-A372-FCBCC3942E25}"/>
              </a:ext>
            </a:extLst>
          </p:cNvPr>
          <p:cNvSpPr>
            <a:spLocks noGrp="1"/>
          </p:cNvSpPr>
          <p:nvPr>
            <p:ph type="title"/>
          </p:nvPr>
        </p:nvSpPr>
        <p:spPr/>
        <p:txBody>
          <a:bodyPr/>
          <a:lstStyle/>
          <a:p>
            <a:r>
              <a:rPr lang="en-GB" dirty="0"/>
              <a:t>Impact of Book </a:t>
            </a:r>
          </a:p>
        </p:txBody>
      </p:sp>
      <p:sp>
        <p:nvSpPr>
          <p:cNvPr id="3" name="Content Placeholder 2">
            <a:extLst>
              <a:ext uri="{FF2B5EF4-FFF2-40B4-BE49-F238E27FC236}">
                <a16:creationId xmlns:a16="http://schemas.microsoft.com/office/drawing/2014/main" id="{16D64E10-D5E9-493F-BF95-A6CC416F1586}"/>
              </a:ext>
            </a:extLst>
          </p:cNvPr>
          <p:cNvSpPr>
            <a:spLocks noGrp="1"/>
          </p:cNvSpPr>
          <p:nvPr>
            <p:ph idx="1"/>
          </p:nvPr>
        </p:nvSpPr>
        <p:spPr/>
        <p:txBody>
          <a:bodyPr>
            <a:normAutofit/>
          </a:bodyPr>
          <a:lstStyle/>
          <a:p>
            <a:r>
              <a:rPr lang="en-GB" dirty="0"/>
              <a:t>Book draw attention to Vodou as religion</a:t>
            </a:r>
          </a:p>
          <a:p>
            <a:pPr lvl="1"/>
            <a:r>
              <a:rPr lang="en-GB" dirty="0"/>
              <a:t>Against stereotypes </a:t>
            </a:r>
          </a:p>
          <a:p>
            <a:r>
              <a:rPr lang="en-GB" dirty="0"/>
              <a:t>But it also highlighted the relationship between Haiti and New York, rural and urban, academic and illiterate, and so on</a:t>
            </a:r>
          </a:p>
          <a:p>
            <a:endParaRPr lang="en-GB" dirty="0"/>
          </a:p>
        </p:txBody>
      </p:sp>
    </p:spTree>
    <p:extLst>
      <p:ext uri="{BB962C8B-B14F-4D97-AF65-F5344CB8AC3E}">
        <p14:creationId xmlns:p14="http://schemas.microsoft.com/office/powerpoint/2010/main" val="2345391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1EFB8-E6DE-42AC-ABBB-9B9A896D3727}"/>
              </a:ext>
            </a:extLst>
          </p:cNvPr>
          <p:cNvSpPr>
            <a:spLocks noGrp="1"/>
          </p:cNvSpPr>
          <p:nvPr>
            <p:ph type="title"/>
          </p:nvPr>
        </p:nvSpPr>
        <p:spPr/>
        <p:txBody>
          <a:bodyPr/>
          <a:lstStyle/>
          <a:p>
            <a:r>
              <a:rPr lang="en-GB" dirty="0"/>
              <a:t>Impact on </a:t>
            </a:r>
            <a:r>
              <a:rPr lang="en-GB" dirty="0" err="1"/>
              <a:t>Alourdes</a:t>
            </a:r>
            <a:endParaRPr lang="en-GB" dirty="0"/>
          </a:p>
        </p:txBody>
      </p:sp>
      <p:sp>
        <p:nvSpPr>
          <p:cNvPr id="3" name="Content Placeholder 2">
            <a:extLst>
              <a:ext uri="{FF2B5EF4-FFF2-40B4-BE49-F238E27FC236}">
                <a16:creationId xmlns:a16="http://schemas.microsoft.com/office/drawing/2014/main" id="{D6660472-6092-4057-A442-04AF5230D7C2}"/>
              </a:ext>
            </a:extLst>
          </p:cNvPr>
          <p:cNvSpPr>
            <a:spLocks noGrp="1"/>
          </p:cNvSpPr>
          <p:nvPr>
            <p:ph idx="1"/>
          </p:nvPr>
        </p:nvSpPr>
        <p:spPr/>
        <p:txBody>
          <a:bodyPr>
            <a:normAutofit/>
          </a:bodyPr>
          <a:lstStyle/>
          <a:p>
            <a:r>
              <a:rPr lang="en-GB" dirty="0"/>
              <a:t>McCarthy Brow was aware of her own role in </a:t>
            </a:r>
            <a:r>
              <a:rPr lang="en-GB" dirty="0" err="1"/>
              <a:t>Alourde's</a:t>
            </a:r>
            <a:r>
              <a:rPr lang="en-GB" dirty="0"/>
              <a:t> life as ethnographer and friend</a:t>
            </a:r>
          </a:p>
          <a:p>
            <a:r>
              <a:rPr lang="en-GB" dirty="0"/>
              <a:t>-&gt; international fame and recognition </a:t>
            </a:r>
          </a:p>
          <a:p>
            <a:pPr lvl="1"/>
            <a:r>
              <a:rPr lang="en-GB" dirty="0"/>
              <a:t>(example from event at the National History Museum in New York) </a:t>
            </a:r>
          </a:p>
        </p:txBody>
      </p:sp>
    </p:spTree>
    <p:extLst>
      <p:ext uri="{BB962C8B-B14F-4D97-AF65-F5344CB8AC3E}">
        <p14:creationId xmlns:p14="http://schemas.microsoft.com/office/powerpoint/2010/main" val="39335104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9BE30-2018-4FA2-BD49-5065CD65844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871EE08-1BED-40A9-8253-674FA4A2DA72}"/>
              </a:ext>
            </a:extLst>
          </p:cNvPr>
          <p:cNvSpPr>
            <a:spLocks noGrp="1"/>
          </p:cNvSpPr>
          <p:nvPr>
            <p:ph idx="1"/>
          </p:nvPr>
        </p:nvSpPr>
        <p:spPr/>
        <p:txBody>
          <a:bodyPr/>
          <a:lstStyle/>
          <a:p>
            <a:r>
              <a:rPr lang="en-GB" dirty="0"/>
              <a:t>When McCarthy Brown died her obituary stated:</a:t>
            </a:r>
          </a:p>
          <a:p>
            <a:r>
              <a:rPr lang="en-GB" dirty="0"/>
              <a:t>“…Karen McCarthy Brown is survived by her beloved spouse, Robert </a:t>
            </a:r>
            <a:r>
              <a:rPr lang="en-GB" dirty="0" err="1"/>
              <a:t>Machover</a:t>
            </a:r>
            <a:r>
              <a:rPr lang="en-GB" dirty="0"/>
              <a:t> of Milford, New Jersey, by her parents, both of whom are now in their late 90s, and by Mama Lola of Brooklyn….” </a:t>
            </a:r>
          </a:p>
          <a:p>
            <a:endParaRPr lang="en-GB" dirty="0"/>
          </a:p>
        </p:txBody>
      </p:sp>
    </p:spTree>
    <p:extLst>
      <p:ext uri="{BB962C8B-B14F-4D97-AF65-F5344CB8AC3E}">
        <p14:creationId xmlns:p14="http://schemas.microsoft.com/office/powerpoint/2010/main" val="23135996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C396E-5FAA-4BB8-A002-765863143B22}"/>
              </a:ext>
            </a:extLst>
          </p:cNvPr>
          <p:cNvSpPr>
            <a:spLocks noGrp="1"/>
          </p:cNvSpPr>
          <p:nvPr>
            <p:ph type="title"/>
          </p:nvPr>
        </p:nvSpPr>
        <p:spPr/>
        <p:txBody>
          <a:bodyPr>
            <a:normAutofit fontScale="90000"/>
          </a:bodyPr>
          <a:lstStyle/>
          <a:p>
            <a:r>
              <a:rPr lang="en-GB" dirty="0"/>
              <a:t>Vodou drums to celebrate McCarthy Brown </a:t>
            </a:r>
          </a:p>
        </p:txBody>
      </p:sp>
      <p:sp>
        <p:nvSpPr>
          <p:cNvPr id="3" name="Content Placeholder 2">
            <a:extLst>
              <a:ext uri="{FF2B5EF4-FFF2-40B4-BE49-F238E27FC236}">
                <a16:creationId xmlns:a16="http://schemas.microsoft.com/office/drawing/2014/main" id="{DDAF7717-1D2A-4733-AC0D-94C234D38616}"/>
              </a:ext>
            </a:extLst>
          </p:cNvPr>
          <p:cNvSpPr>
            <a:spLocks noGrp="1"/>
          </p:cNvSpPr>
          <p:nvPr>
            <p:ph idx="1"/>
          </p:nvPr>
        </p:nvSpPr>
        <p:spPr/>
        <p:txBody>
          <a:bodyPr/>
          <a:lstStyle/>
          <a:p>
            <a:r>
              <a:rPr lang="en-GB" dirty="0">
                <a:hlinkClick r:id="rId2"/>
              </a:rPr>
              <a:t>Book launch in 1991, Link to short </a:t>
            </a:r>
            <a:r>
              <a:rPr lang="en-GB" dirty="0" err="1">
                <a:hlinkClick r:id="rId2"/>
              </a:rPr>
              <a:t>YouTune</a:t>
            </a:r>
            <a:r>
              <a:rPr lang="en-GB" dirty="0">
                <a:hlinkClick r:id="rId2"/>
              </a:rPr>
              <a:t> clip </a:t>
            </a:r>
            <a:endParaRPr lang="en-GB" dirty="0"/>
          </a:p>
        </p:txBody>
      </p:sp>
    </p:spTree>
    <p:extLst>
      <p:ext uri="{BB962C8B-B14F-4D97-AF65-F5344CB8AC3E}">
        <p14:creationId xmlns:p14="http://schemas.microsoft.com/office/powerpoint/2010/main" val="1411464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628AA-17CA-4CDD-B549-13A40EBFE826}"/>
              </a:ext>
            </a:extLst>
          </p:cNvPr>
          <p:cNvSpPr>
            <a:spLocks noGrp="1"/>
          </p:cNvSpPr>
          <p:nvPr>
            <p:ph type="title"/>
          </p:nvPr>
        </p:nvSpPr>
        <p:spPr/>
        <p:txBody>
          <a:bodyPr/>
          <a:lstStyle/>
          <a:p>
            <a:r>
              <a:rPr lang="en-GB" dirty="0"/>
              <a:t>Multi-sited Fieldwork </a:t>
            </a:r>
          </a:p>
        </p:txBody>
      </p:sp>
      <p:sp>
        <p:nvSpPr>
          <p:cNvPr id="3" name="Content Placeholder 2">
            <a:extLst>
              <a:ext uri="{FF2B5EF4-FFF2-40B4-BE49-F238E27FC236}">
                <a16:creationId xmlns:a16="http://schemas.microsoft.com/office/drawing/2014/main" id="{EE93C3E4-1E2B-4B39-81CA-306738BCAF45}"/>
              </a:ext>
            </a:extLst>
          </p:cNvPr>
          <p:cNvSpPr>
            <a:spLocks noGrp="1"/>
          </p:cNvSpPr>
          <p:nvPr>
            <p:ph idx="1"/>
          </p:nvPr>
        </p:nvSpPr>
        <p:spPr/>
        <p:txBody>
          <a:bodyPr/>
          <a:lstStyle/>
          <a:p>
            <a:r>
              <a:rPr lang="en-GB" dirty="0"/>
              <a:t>Originally focus on Haitian community in Brooklyn</a:t>
            </a:r>
          </a:p>
          <a:p>
            <a:r>
              <a:rPr lang="en-GB" dirty="0"/>
              <a:t>But following the priestess to ‘home’ temple in Haiti </a:t>
            </a:r>
          </a:p>
          <a:p>
            <a:r>
              <a:rPr lang="en-GB" dirty="0"/>
              <a:t>-&gt; research located in Brooklyn and </a:t>
            </a:r>
            <a:r>
              <a:rPr lang="en-GB" dirty="0" smtClean="0"/>
              <a:t>Haiti</a:t>
            </a:r>
          </a:p>
          <a:p>
            <a:endParaRPr lang="en-GB" dirty="0"/>
          </a:p>
        </p:txBody>
      </p:sp>
    </p:spTree>
    <p:extLst>
      <p:ext uri="{BB962C8B-B14F-4D97-AF65-F5344CB8AC3E}">
        <p14:creationId xmlns:p14="http://schemas.microsoft.com/office/powerpoint/2010/main" val="25271687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6B5A-1DB4-45F8-80E3-11067B120D2D}"/>
              </a:ext>
            </a:extLst>
          </p:cNvPr>
          <p:cNvSpPr>
            <a:spLocks noGrp="1"/>
          </p:cNvSpPr>
          <p:nvPr>
            <p:ph type="title"/>
          </p:nvPr>
        </p:nvSpPr>
        <p:spPr/>
        <p:txBody>
          <a:bodyPr/>
          <a:lstStyle/>
          <a:p>
            <a:r>
              <a:rPr lang="en-GB" dirty="0"/>
              <a:t>Multiple contexts </a:t>
            </a:r>
          </a:p>
        </p:txBody>
      </p:sp>
      <p:sp>
        <p:nvSpPr>
          <p:cNvPr id="3" name="Content Placeholder 2">
            <a:extLst>
              <a:ext uri="{FF2B5EF4-FFF2-40B4-BE49-F238E27FC236}">
                <a16:creationId xmlns:a16="http://schemas.microsoft.com/office/drawing/2014/main" id="{92EC108F-4481-4465-BDD3-0D27A72AD04E}"/>
              </a:ext>
            </a:extLst>
          </p:cNvPr>
          <p:cNvSpPr>
            <a:spLocks noGrp="1"/>
          </p:cNvSpPr>
          <p:nvPr>
            <p:ph idx="1"/>
          </p:nvPr>
        </p:nvSpPr>
        <p:spPr/>
        <p:txBody>
          <a:bodyPr/>
          <a:lstStyle/>
          <a:p>
            <a:r>
              <a:rPr lang="en-GB" dirty="0"/>
              <a:t>Focus on one person in various contexts</a:t>
            </a:r>
          </a:p>
          <a:p>
            <a:pPr lvl="1"/>
            <a:r>
              <a:rPr lang="en-GB" dirty="0"/>
              <a:t>As priestess in ceremonies </a:t>
            </a:r>
          </a:p>
          <a:p>
            <a:pPr lvl="1"/>
            <a:r>
              <a:rPr lang="en-GB" dirty="0"/>
              <a:t>As healer with clients </a:t>
            </a:r>
          </a:p>
          <a:p>
            <a:pPr lvl="1"/>
            <a:r>
              <a:rPr lang="en-GB" dirty="0"/>
              <a:t>As learner in the home temple in Haiti </a:t>
            </a:r>
          </a:p>
          <a:p>
            <a:pPr lvl="1"/>
            <a:r>
              <a:rPr lang="en-GB" dirty="0"/>
              <a:t>As friend in conversations with the author </a:t>
            </a:r>
          </a:p>
          <a:p>
            <a:pPr lvl="1"/>
            <a:r>
              <a:rPr lang="en-GB" dirty="0"/>
              <a:t>As teacher of the author </a:t>
            </a:r>
          </a:p>
        </p:txBody>
      </p:sp>
    </p:spTree>
    <p:extLst>
      <p:ext uri="{BB962C8B-B14F-4D97-AF65-F5344CB8AC3E}">
        <p14:creationId xmlns:p14="http://schemas.microsoft.com/office/powerpoint/2010/main" val="17591554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2E8F4-37A6-4712-A67E-83F4FEB1C6CA}"/>
              </a:ext>
            </a:extLst>
          </p:cNvPr>
          <p:cNvSpPr>
            <a:spLocks noGrp="1"/>
          </p:cNvSpPr>
          <p:nvPr>
            <p:ph type="title"/>
          </p:nvPr>
        </p:nvSpPr>
        <p:spPr/>
        <p:txBody>
          <a:bodyPr/>
          <a:lstStyle/>
          <a:p>
            <a:r>
              <a:rPr lang="en-GB" dirty="0"/>
              <a:t>Robben and </a:t>
            </a:r>
            <a:r>
              <a:rPr lang="en-GB" dirty="0" err="1"/>
              <a:t>Selka</a:t>
            </a:r>
            <a:r>
              <a:rPr lang="en-GB" dirty="0"/>
              <a:t> write that</a:t>
            </a:r>
          </a:p>
        </p:txBody>
      </p:sp>
      <p:sp>
        <p:nvSpPr>
          <p:cNvPr id="3" name="Content Placeholder 2">
            <a:extLst>
              <a:ext uri="{FF2B5EF4-FFF2-40B4-BE49-F238E27FC236}">
                <a16:creationId xmlns:a16="http://schemas.microsoft.com/office/drawing/2014/main" id="{06BDB4DB-5FCD-49BE-825A-C0E913AACD07}"/>
              </a:ext>
            </a:extLst>
          </p:cNvPr>
          <p:cNvSpPr>
            <a:spLocks noGrp="1"/>
          </p:cNvSpPr>
          <p:nvPr>
            <p:ph idx="1"/>
          </p:nvPr>
        </p:nvSpPr>
        <p:spPr/>
        <p:txBody>
          <a:bodyPr>
            <a:normAutofit lnSpcReduction="10000"/>
          </a:bodyPr>
          <a:lstStyle/>
          <a:p>
            <a:r>
              <a:rPr lang="en-GB" dirty="0"/>
              <a:t>“The research topics of multi-sited ethnographers are not bound to particular places, seasons, or people, and cannot reply on research participants immersed in close communities” (p. 334)</a:t>
            </a:r>
          </a:p>
          <a:p>
            <a:r>
              <a:rPr lang="en-GB" dirty="0"/>
              <a:t>However, this is different in the case of Karen McCarthy Brown </a:t>
            </a:r>
            <a:endParaRPr lang="en-GB" dirty="0" smtClean="0"/>
          </a:p>
          <a:p>
            <a:pPr lvl="1"/>
            <a:r>
              <a:rPr lang="en-GB" dirty="0" smtClean="0"/>
              <a:t>She stays within the ‘world’ of an individual! </a:t>
            </a:r>
            <a:endParaRPr lang="en-GB" dirty="0"/>
          </a:p>
        </p:txBody>
      </p:sp>
    </p:spTree>
    <p:extLst>
      <p:ext uri="{BB962C8B-B14F-4D97-AF65-F5344CB8AC3E}">
        <p14:creationId xmlns:p14="http://schemas.microsoft.com/office/powerpoint/2010/main" val="33283969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1CDAA-4C16-415B-9B51-F3ED4454E5DE}"/>
              </a:ext>
            </a:extLst>
          </p:cNvPr>
          <p:cNvSpPr>
            <a:spLocks noGrp="1"/>
          </p:cNvSpPr>
          <p:nvPr>
            <p:ph type="title"/>
          </p:nvPr>
        </p:nvSpPr>
        <p:spPr/>
        <p:txBody>
          <a:bodyPr/>
          <a:lstStyle/>
          <a:p>
            <a:r>
              <a:rPr lang="en-GB" dirty="0"/>
              <a:t>Multiple located (Clifford)</a:t>
            </a:r>
          </a:p>
        </p:txBody>
      </p:sp>
      <p:sp>
        <p:nvSpPr>
          <p:cNvPr id="3" name="Content Placeholder 2">
            <a:extLst>
              <a:ext uri="{FF2B5EF4-FFF2-40B4-BE49-F238E27FC236}">
                <a16:creationId xmlns:a16="http://schemas.microsoft.com/office/drawing/2014/main" id="{C306D221-E2E1-4E47-854B-427708782374}"/>
              </a:ext>
            </a:extLst>
          </p:cNvPr>
          <p:cNvSpPr>
            <a:spLocks noGrp="1"/>
          </p:cNvSpPr>
          <p:nvPr>
            <p:ph idx="1"/>
          </p:nvPr>
        </p:nvSpPr>
        <p:spPr/>
        <p:txBody>
          <a:bodyPr/>
          <a:lstStyle/>
          <a:p>
            <a:r>
              <a:rPr lang="en-GB" dirty="0"/>
              <a:t>James Clifford situates Karen McCarthy Brown’s research therefore not as multi-sited but as multiple located to emphasise the importance of  relationships between the two women as </a:t>
            </a:r>
            <a:r>
              <a:rPr lang="en-GB"/>
              <a:t>the framework </a:t>
            </a:r>
            <a:r>
              <a:rPr lang="en-GB" dirty="0"/>
              <a:t>for the research  </a:t>
            </a:r>
          </a:p>
          <a:p>
            <a:endParaRPr lang="en-GB" dirty="0"/>
          </a:p>
        </p:txBody>
      </p:sp>
    </p:spTree>
    <p:extLst>
      <p:ext uri="{BB962C8B-B14F-4D97-AF65-F5344CB8AC3E}">
        <p14:creationId xmlns:p14="http://schemas.microsoft.com/office/powerpoint/2010/main" val="33795045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3A3DD-3EA0-4C86-89E8-FABCFBC2FC6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4CB4C01-1E72-4A51-AF32-C863B43DED81}"/>
              </a:ext>
            </a:extLst>
          </p:cNvPr>
          <p:cNvSpPr>
            <a:spLocks noGrp="1"/>
          </p:cNvSpPr>
          <p:nvPr>
            <p:ph idx="1"/>
          </p:nvPr>
        </p:nvSpPr>
        <p:spPr/>
        <p:txBody>
          <a:bodyPr/>
          <a:lstStyle/>
          <a:p>
            <a:r>
              <a:rPr lang="en-GB" dirty="0" smtClean="0"/>
              <a:t>Her research is not just located in different sites</a:t>
            </a:r>
          </a:p>
          <a:p>
            <a:r>
              <a:rPr lang="en-GB" dirty="0" smtClean="0"/>
              <a:t>Her ‘field’ is wherever she is with </a:t>
            </a:r>
            <a:r>
              <a:rPr lang="en-GB" dirty="0" err="1" smtClean="0"/>
              <a:t>Alourdes</a:t>
            </a:r>
            <a:r>
              <a:rPr lang="en-GB" dirty="0" smtClean="0"/>
              <a:t> </a:t>
            </a:r>
          </a:p>
          <a:p>
            <a:r>
              <a:rPr lang="en-GB" dirty="0" smtClean="0"/>
              <a:t>“There is a physical, interpersonal interaction with a distant, often exotic, world, leading to an experience of initiation.” (Clifford 1997b, p. 57)</a:t>
            </a:r>
          </a:p>
        </p:txBody>
      </p:sp>
    </p:spTree>
    <p:extLst>
      <p:ext uri="{BB962C8B-B14F-4D97-AF65-F5344CB8AC3E}">
        <p14:creationId xmlns:p14="http://schemas.microsoft.com/office/powerpoint/2010/main" val="16454648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Challenge of distance to field</a:t>
            </a:r>
            <a:endParaRPr lang="en-GB" dirty="0"/>
          </a:p>
        </p:txBody>
      </p:sp>
      <p:sp>
        <p:nvSpPr>
          <p:cNvPr id="3" name="Content Placeholder 2"/>
          <p:cNvSpPr>
            <a:spLocks noGrp="1"/>
          </p:cNvSpPr>
          <p:nvPr>
            <p:ph idx="1"/>
          </p:nvPr>
        </p:nvSpPr>
        <p:spPr/>
        <p:txBody>
          <a:bodyPr/>
          <a:lstStyle/>
          <a:p>
            <a:r>
              <a:rPr lang="en-GB" dirty="0" smtClean="0"/>
              <a:t>Clifford asks “how, for example, does she pull back from her research relationship in order to write about it?.... What difference does it make when one’s ‘informant’ routinely calls one at home to demand help with a ceremony, support in a crisis, a favour?” (p. 57)</a:t>
            </a:r>
            <a:endParaRPr lang="en-GB" dirty="0"/>
          </a:p>
        </p:txBody>
      </p:sp>
    </p:spTree>
    <p:extLst>
      <p:ext uri="{BB962C8B-B14F-4D97-AF65-F5344CB8AC3E}">
        <p14:creationId xmlns:p14="http://schemas.microsoft.com/office/powerpoint/2010/main" val="11985009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Researchers will be always constrained to take a certain ‘distance” from the communities they study.</a:t>
            </a:r>
          </a:p>
          <a:p>
            <a:pPr lvl="1"/>
            <a:r>
              <a:rPr lang="en-GB" dirty="0" smtClean="0"/>
              <a:t>critical distance … without appealing to ultimate grounds of authority in scientific objectivity </a:t>
            </a:r>
            <a:endParaRPr lang="en-GB" dirty="0"/>
          </a:p>
        </p:txBody>
      </p:sp>
    </p:spTree>
    <p:extLst>
      <p:ext uri="{BB962C8B-B14F-4D97-AF65-F5344CB8AC3E}">
        <p14:creationId xmlns:p14="http://schemas.microsoft.com/office/powerpoint/2010/main" val="35149597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Clifford argues …</a:t>
            </a:r>
            <a:endParaRPr lang="en-GB" dirty="0"/>
          </a:p>
        </p:txBody>
      </p:sp>
      <p:sp>
        <p:nvSpPr>
          <p:cNvPr id="3" name="Content Placeholder 2"/>
          <p:cNvSpPr>
            <a:spLocks noGrp="1"/>
          </p:cNvSpPr>
          <p:nvPr>
            <p:ph idx="1"/>
          </p:nvPr>
        </p:nvSpPr>
        <p:spPr/>
        <p:txBody>
          <a:bodyPr/>
          <a:lstStyle/>
          <a:p>
            <a:r>
              <a:rPr lang="en-GB" dirty="0" smtClean="0"/>
              <a:t>For a multiply-</a:t>
            </a:r>
            <a:r>
              <a:rPr lang="en-GB" dirty="0" err="1" smtClean="0"/>
              <a:t>centered</a:t>
            </a:r>
            <a:r>
              <a:rPr lang="en-GB" dirty="0" smtClean="0"/>
              <a:t> anthropology</a:t>
            </a:r>
          </a:p>
          <a:p>
            <a:r>
              <a:rPr lang="en-GB" dirty="0" smtClean="0"/>
              <a:t>-&gt; </a:t>
            </a:r>
            <a:r>
              <a:rPr lang="en-GB" smtClean="0"/>
              <a:t>anthropology needs </a:t>
            </a:r>
            <a:r>
              <a:rPr lang="en-GB" dirty="0" smtClean="0"/>
              <a:t>to reinvent itself because </a:t>
            </a:r>
          </a:p>
          <a:p>
            <a:pPr lvl="1"/>
            <a:r>
              <a:rPr lang="en-GB" dirty="0" smtClean="0"/>
              <a:t>“Fieldwork has become a ‘problem’ because of its positivist and colonialist historical associations (the field as ‘laboratory’, the field as place of ‘discovery’ for privileged sojourner).” (p. 63)</a:t>
            </a:r>
            <a:endParaRPr lang="en-GB" dirty="0"/>
          </a:p>
        </p:txBody>
      </p:sp>
    </p:spTree>
    <p:extLst>
      <p:ext uri="{BB962C8B-B14F-4D97-AF65-F5344CB8AC3E}">
        <p14:creationId xmlns:p14="http://schemas.microsoft.com/office/powerpoint/2010/main" val="217249781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www.w3.org/XML/1998/namespace"/>
    <ds:schemaRef ds:uri="http://purl.org/dc/dcmityp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1239</TotalTime>
  <Words>1024</Words>
  <Application>Microsoft Office PowerPoint</Application>
  <PresentationFormat>On-screen Show (4:3)</PresentationFormat>
  <Paragraphs>70</Paragraphs>
  <Slides>22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ＭＳ Ｐゴシック</vt:lpstr>
      <vt:lpstr>Arial</vt:lpstr>
      <vt:lpstr>Calibri</vt:lpstr>
      <vt:lpstr>Myriad Pro</vt:lpstr>
      <vt:lpstr>20140311PresentationUWTSDTemplate</vt:lpstr>
      <vt:lpstr>Theory, Methods and Practice: Critical Perspectives in Anthropology</vt:lpstr>
      <vt:lpstr>Multi-sited Research </vt:lpstr>
      <vt:lpstr>PowerPoint Presentation</vt:lpstr>
      <vt:lpstr>Example </vt:lpstr>
      <vt:lpstr>PowerPoint Presentation</vt:lpstr>
      <vt:lpstr>Mama Lola - Alourdes </vt:lpstr>
      <vt:lpstr>Karen McCarthy Brown (1942-2015)</vt:lpstr>
      <vt:lpstr>PowerPoint Presentation</vt:lpstr>
      <vt:lpstr>PowerPoint Presentation</vt:lpstr>
      <vt:lpstr>Book Mama Lola </vt:lpstr>
      <vt:lpstr>Impact of Book </vt:lpstr>
      <vt:lpstr>Impact on Alourdes</vt:lpstr>
      <vt:lpstr>PowerPoint Presentation</vt:lpstr>
      <vt:lpstr>Vodou drums to celebrate McCarthy Brown </vt:lpstr>
      <vt:lpstr>Multi-sited Fieldwork </vt:lpstr>
      <vt:lpstr>Multiple contexts </vt:lpstr>
      <vt:lpstr>Robben and Selka write that</vt:lpstr>
      <vt:lpstr>Multiple located (Clifford)</vt:lpstr>
      <vt:lpstr>PowerPoint Presentation</vt:lpstr>
      <vt:lpstr>Challenge of distance to field</vt:lpstr>
      <vt:lpstr>PowerPoint Presentation</vt:lpstr>
      <vt:lpstr>Clifford argues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Bettina Schmidt</cp:lastModifiedBy>
  <cp:revision>169</cp:revision>
  <cp:lastPrinted>2017-03-06T16:11:16Z</cp:lastPrinted>
  <dcterms:created xsi:type="dcterms:W3CDTF">2015-04-14T15:21:28Z</dcterms:created>
  <dcterms:modified xsi:type="dcterms:W3CDTF">2019-08-23T11:43:49Z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