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94" r:id="rId1"/>
  </p:sldMasterIdLst>
  <p:notesMasterIdLst>
    <p:notesMasterId r:id="rId41"/>
  </p:notesMasterIdLst>
  <p:sldIdLst>
    <p:sldId id="256" r:id="rId2"/>
    <p:sldId id="296" r:id="rId3"/>
    <p:sldId id="263" r:id="rId4"/>
    <p:sldId id="294" r:id="rId5"/>
    <p:sldId id="257" r:id="rId6"/>
    <p:sldId id="258" r:id="rId7"/>
    <p:sldId id="259" r:id="rId8"/>
    <p:sldId id="260" r:id="rId9"/>
    <p:sldId id="261" r:id="rId10"/>
    <p:sldId id="264" r:id="rId11"/>
    <p:sldId id="262"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5" r:id="rId31"/>
    <p:sldId id="286" r:id="rId32"/>
    <p:sldId id="287" r:id="rId33"/>
    <p:sldId id="288" r:id="rId34"/>
    <p:sldId id="289" r:id="rId35"/>
    <p:sldId id="290" r:id="rId36"/>
    <p:sldId id="291" r:id="rId37"/>
    <p:sldId id="292" r:id="rId38"/>
    <p:sldId id="293" r:id="rId39"/>
    <p:sldId id="284" r:id="rId40"/>
  </p:sldIdLst>
  <p:sldSz cx="18288000" cy="10287000"/>
  <p:notesSz cx="6858000" cy="9144000"/>
  <p:embeddedFontLst>
    <p:embeddedFont>
      <p:font typeface="Microsoft YaHei UI" panose="020B0503020204020204" pitchFamily="34" charset="-122"/>
      <p:regular r:id="rId42"/>
      <p:bold r:id="rId43"/>
    </p:embeddedFont>
    <p:embeddedFont>
      <p:font typeface="Aharoni" panose="02010803020104030203" pitchFamily="2" charset="-79"/>
      <p:bold r:id="rId44"/>
    </p:embeddedFont>
    <p:embeddedFont>
      <p:font typeface="Barlow" panose="00000500000000000000" pitchFamily="2" charset="0"/>
      <p:regular r:id="rId45"/>
      <p:bold r:id="rId46"/>
      <p:italic r:id="rId47"/>
      <p:boldItalic r:id="rId48"/>
    </p:embeddedFont>
    <p:embeddedFont>
      <p:font typeface="Barlow Bold" panose="020B0604020202020204" charset="0"/>
      <p:regular r:id="rId49"/>
    </p:embeddedFont>
    <p:embeddedFont>
      <p:font typeface="Barlow Light" panose="00000400000000000000" pitchFamily="2" charset="0"/>
      <p:regular r:id="rId50"/>
      <p:italic r:id="rId51"/>
    </p:embeddedFont>
    <p:embeddedFont>
      <p:font typeface="Barlow Semi-Bold" panose="020B0604020202020204" charset="0"/>
      <p:regular r:id="rId52"/>
    </p:embeddedFont>
    <p:embeddedFont>
      <p:font typeface="Cambria Math" panose="02040503050406030204" pitchFamily="18" charset="0"/>
      <p:regular r:id="rId53"/>
    </p:embeddedFont>
    <p:embeddedFont>
      <p:font typeface="HK Grotesk" panose="020B0604020202020204" charset="0"/>
      <p:regular r:id="rId54"/>
    </p:embeddedFont>
    <p:embeddedFont>
      <p:font typeface="HK Grotesk Bold" panose="020B0604020202020204" charset="0"/>
      <p:regular r:id="rId55"/>
    </p:embeddedFont>
    <p:embeddedFont>
      <p:font typeface="HK Grotesk Medium" panose="020B0604020202020204" charset="0"/>
      <p:regular r:id="rId56"/>
    </p:embeddedFont>
    <p:embeddedFont>
      <p:font typeface="HK Grotesk Semi-Bold" panose="020B0604020202020204" charset="0"/>
      <p:regular r:id="rId57"/>
    </p:embeddedFont>
    <p:embeddedFont>
      <p:font typeface="Montaser Arabic" panose="020B0604020202020204" charset="-78"/>
      <p:regular r:id="rId58"/>
    </p:embeddedFont>
    <p:embeddedFont>
      <p:font typeface="Montserrat Bold" panose="020B0604020202020204" charset="0"/>
      <p:regular r:id="rId59"/>
    </p:embeddedFont>
    <p:embeddedFont>
      <p:font typeface="Montserrat Medium" panose="00000600000000000000" pitchFamily="2" charset="0"/>
      <p:regular r:id="rId60"/>
      <p:italic r:id="rId61"/>
    </p:embeddedFont>
    <p:embeddedFont>
      <p:font typeface="Montserrat Semi-Bold" panose="020B0604020202020204" charset="0"/>
      <p:regular r:id="rId62"/>
    </p:embeddedFont>
    <p:embeddedFont>
      <p:font typeface="Montserrat Ultra-Bold" panose="020B0604020202020204" charset="0"/>
      <p:regular r:id="rId63"/>
    </p:embeddedFont>
    <p:embeddedFont>
      <p:font typeface="Open Sans" panose="020B0606030504020204" pitchFamily="34" charset="0"/>
      <p:regular r:id="rId64"/>
      <p:bold r:id="rId65"/>
      <p:italic r:id="rId66"/>
      <p:boldItalic r:id="rId67"/>
    </p:embeddedFont>
    <p:embeddedFont>
      <p:font typeface="Poppins" panose="00000500000000000000" pitchFamily="2" charset="0"/>
      <p:regular r:id="rId68"/>
      <p:bold r:id="rId69"/>
      <p:italic r:id="rId70"/>
      <p:boldItalic r:id="rId71"/>
    </p:embeddedFont>
    <p:embeddedFont>
      <p:font typeface="Poppins Bold" panose="020B0604020202020204" charset="0"/>
      <p:regular r:id="rId72"/>
    </p:embeddedFont>
    <p:embeddedFont>
      <p:font typeface="Trebuchet MS" panose="020B0603020202020204" pitchFamily="34" charset="0"/>
      <p:regular r:id="rId73"/>
      <p:bold r:id="rId74"/>
      <p:italic r:id="rId75"/>
      <p:boldItalic r:id="rId76"/>
    </p:embeddedFont>
    <p:embeddedFont>
      <p:font typeface="Wingdings 3" panose="05040102010807070707" pitchFamily="18" charset="2"/>
      <p:regular r:id="rId7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818" autoAdjust="0"/>
    <p:restoredTop sz="90839" autoAdjust="0"/>
  </p:normalViewPr>
  <p:slideViewPr>
    <p:cSldViewPr>
      <p:cViewPr varScale="1">
        <p:scale>
          <a:sx n="37" d="100"/>
          <a:sy n="37" d="100"/>
        </p:scale>
        <p:origin x="16"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font" Target="fonts/font1.fntdata"/><Relationship Id="rId47" Type="http://schemas.openxmlformats.org/officeDocument/2006/relationships/font" Target="fonts/font6.fntdata"/><Relationship Id="rId63" Type="http://schemas.openxmlformats.org/officeDocument/2006/relationships/font" Target="fonts/font22.fntdata"/><Relationship Id="rId68" Type="http://schemas.openxmlformats.org/officeDocument/2006/relationships/font" Target="fonts/font27.fntdata"/><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font" Target="fonts/font12.fntdata"/><Relationship Id="rId58" Type="http://schemas.openxmlformats.org/officeDocument/2006/relationships/font" Target="fonts/font17.fntdata"/><Relationship Id="rId74" Type="http://schemas.openxmlformats.org/officeDocument/2006/relationships/font" Target="fonts/font33.fntdata"/><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font" Target="fonts/font20.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2.fntdata"/><Relationship Id="rId48" Type="http://schemas.openxmlformats.org/officeDocument/2006/relationships/font" Target="fonts/font7.fntdata"/><Relationship Id="rId56" Type="http://schemas.openxmlformats.org/officeDocument/2006/relationships/font" Target="fonts/font15.fntdata"/><Relationship Id="rId64" Type="http://schemas.openxmlformats.org/officeDocument/2006/relationships/font" Target="fonts/font23.fntdata"/><Relationship Id="rId69" Type="http://schemas.openxmlformats.org/officeDocument/2006/relationships/font" Target="fonts/font28.fntdata"/><Relationship Id="rId77" Type="http://schemas.openxmlformats.org/officeDocument/2006/relationships/font" Target="fonts/font36.fntdata"/><Relationship Id="rId8" Type="http://schemas.openxmlformats.org/officeDocument/2006/relationships/slide" Target="slides/slide7.xml"/><Relationship Id="rId51" Type="http://schemas.openxmlformats.org/officeDocument/2006/relationships/font" Target="fonts/font10.fntdata"/><Relationship Id="rId72" Type="http://schemas.openxmlformats.org/officeDocument/2006/relationships/font" Target="fonts/font31.fntdata"/><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5.fntdata"/><Relationship Id="rId59" Type="http://schemas.openxmlformats.org/officeDocument/2006/relationships/font" Target="fonts/font18.fntdata"/><Relationship Id="rId67" Type="http://schemas.openxmlformats.org/officeDocument/2006/relationships/font" Target="fonts/font26.fntdata"/><Relationship Id="rId20" Type="http://schemas.openxmlformats.org/officeDocument/2006/relationships/slide" Target="slides/slide19.xml"/><Relationship Id="rId41" Type="http://schemas.openxmlformats.org/officeDocument/2006/relationships/notesMaster" Target="notesMasters/notesMaster1.xml"/><Relationship Id="rId54" Type="http://schemas.openxmlformats.org/officeDocument/2006/relationships/font" Target="fonts/font13.fntdata"/><Relationship Id="rId62" Type="http://schemas.openxmlformats.org/officeDocument/2006/relationships/font" Target="fonts/font21.fntdata"/><Relationship Id="rId70" Type="http://schemas.openxmlformats.org/officeDocument/2006/relationships/font" Target="fonts/font29.fntdata"/><Relationship Id="rId75" Type="http://schemas.openxmlformats.org/officeDocument/2006/relationships/font" Target="fonts/font34.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8.fntdata"/><Relationship Id="rId57" Type="http://schemas.openxmlformats.org/officeDocument/2006/relationships/font" Target="fonts/font16.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3.fntdata"/><Relationship Id="rId52" Type="http://schemas.openxmlformats.org/officeDocument/2006/relationships/font" Target="fonts/font11.fntdata"/><Relationship Id="rId60" Type="http://schemas.openxmlformats.org/officeDocument/2006/relationships/font" Target="fonts/font19.fntdata"/><Relationship Id="rId65" Type="http://schemas.openxmlformats.org/officeDocument/2006/relationships/font" Target="fonts/font24.fntdata"/><Relationship Id="rId73" Type="http://schemas.openxmlformats.org/officeDocument/2006/relationships/font" Target="fonts/font32.fntdata"/><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font" Target="fonts/font9.fntdata"/><Relationship Id="rId55" Type="http://schemas.openxmlformats.org/officeDocument/2006/relationships/font" Target="fonts/font14.fntdata"/><Relationship Id="rId76" Type="http://schemas.openxmlformats.org/officeDocument/2006/relationships/font" Target="fonts/font35.fntdata"/><Relationship Id="rId7" Type="http://schemas.openxmlformats.org/officeDocument/2006/relationships/slide" Target="slides/slide6.xml"/><Relationship Id="rId71" Type="http://schemas.openxmlformats.org/officeDocument/2006/relationships/font" Target="fonts/font30.fntdata"/><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font" Target="fonts/font4.fntdata"/><Relationship Id="rId66" Type="http://schemas.openxmlformats.org/officeDocument/2006/relationships/font" Target="fonts/font2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7D6BC1-DF78-440D-8904-3C87A18620B7}" type="datetimeFigureOut">
              <a:rPr lang="en-US" smtClean="0"/>
              <a:t>12/1/2025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63A03-A30B-4F7B-BC1D-67BDB2D0C055}" type="slidenum">
              <a:rPr lang="en-US" smtClean="0"/>
              <a:t>‹#›</a:t>
            </a:fld>
            <a:endParaRPr lang="en-US"/>
          </a:p>
        </p:txBody>
      </p:sp>
    </p:spTree>
    <p:extLst>
      <p:ext uri="{BB962C8B-B14F-4D97-AF65-F5344CB8AC3E}">
        <p14:creationId xmlns:p14="http://schemas.microsoft.com/office/powerpoint/2010/main" val="2236435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everyone! Welcome to our Presentation.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1</a:t>
            </a:fld>
            <a:endParaRPr lang="en-US"/>
          </a:p>
        </p:txBody>
      </p:sp>
    </p:spTree>
    <p:extLst>
      <p:ext uri="{BB962C8B-B14F-4D97-AF65-F5344CB8AC3E}">
        <p14:creationId xmlns:p14="http://schemas.microsoft.com/office/powerpoint/2010/main" val="1200154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92CAE7-8561-70A3-6D9A-503C25ADA7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BC5F45-EC9F-396F-718C-FE68833046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483532-8E1D-B94F-C0E8-59088279999A}"/>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Recruitment and selection are critical HR processes since they have a direct influence on the ability, performance, and culture of the Amazon global workforce. Recruitment entails the process of identifying, attracting and engaging prospective employees, whereas selection involves the assessment of the job seekers and selection of the most appropriate candidate to fill the position (</a:t>
            </a:r>
            <a:r>
              <a:rPr lang="en-GB" sz="1200" kern="1200" dirty="0" err="1">
                <a:solidFill>
                  <a:schemeClr val="tx1"/>
                </a:solidFill>
                <a:effectLst/>
                <a:latin typeface="+mn-lt"/>
                <a:ea typeface="+mn-ea"/>
                <a:cs typeface="+mn-cs"/>
              </a:rPr>
              <a:t>Miszczynski</a:t>
            </a:r>
            <a:r>
              <a:rPr lang="en-GB" sz="1200" kern="1200" dirty="0">
                <a:solidFill>
                  <a:schemeClr val="tx1"/>
                </a:solidFill>
                <a:effectLst/>
                <a:latin typeface="+mn-lt"/>
                <a:ea typeface="+mn-ea"/>
                <a:cs typeface="+mn-cs"/>
              </a:rPr>
              <a:t>, 2025). Amazon recruits at the corporate, technical, logistics, supply chain, and warehouse levels, which demand various strategies and evaluation procedures. The current presentation analyses the R&amp;S policies and practices at Amazon based on the five evaluation criteria in the module brief, including current practices, line managers' role, strategic alignment, key challenges, and recommendations.</a:t>
            </a:r>
            <a:endParaRPr lang="en-US" dirty="0"/>
          </a:p>
        </p:txBody>
      </p:sp>
      <p:sp>
        <p:nvSpPr>
          <p:cNvPr id="4" name="Slide Number Placeholder 3">
            <a:extLst>
              <a:ext uri="{FF2B5EF4-FFF2-40B4-BE49-F238E27FC236}">
                <a16:creationId xmlns:a16="http://schemas.microsoft.com/office/drawing/2014/main" id="{834BA785-6FFD-E167-0B53-8CE4872C8139}"/>
              </a:ext>
            </a:extLst>
          </p:cNvPr>
          <p:cNvSpPr>
            <a:spLocks noGrp="1"/>
          </p:cNvSpPr>
          <p:nvPr>
            <p:ph type="sldNum" sz="quarter" idx="5"/>
          </p:nvPr>
        </p:nvSpPr>
        <p:spPr/>
        <p:txBody>
          <a:bodyPr/>
          <a:lstStyle/>
          <a:p>
            <a:fld id="{38E63A03-A30B-4F7B-BC1D-67BDB2D0C055}" type="slidenum">
              <a:rPr lang="en-US" smtClean="0"/>
              <a:t>2</a:t>
            </a:fld>
            <a:endParaRPr lang="en-US"/>
          </a:p>
        </p:txBody>
      </p:sp>
    </p:spTree>
    <p:extLst>
      <p:ext uri="{BB962C8B-B14F-4D97-AF65-F5344CB8AC3E}">
        <p14:creationId xmlns:p14="http://schemas.microsoft.com/office/powerpoint/2010/main" val="559199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Hello everyone!. Now I will present my topic on diversity, equality &amp; inclusion at Amazon.</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12</a:t>
            </a:fld>
            <a:endParaRPr lang="en-US"/>
          </a:p>
        </p:txBody>
      </p:sp>
    </p:spTree>
    <p:extLst>
      <p:ext uri="{BB962C8B-B14F-4D97-AF65-F5344CB8AC3E}">
        <p14:creationId xmlns:p14="http://schemas.microsoft.com/office/powerpoint/2010/main" val="480494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Diversity, equality and inclusion (DEI) are not only checklists that are used to ensure compliance but are strategic capabilities (Thomas and Ely, 1996). Diversity is defined as the differences in the workforce in terms of demographics and cognitive ability, equality deals with equitable access and treatment, and inclusion deals with the provision of a psychological situation in which individuals feel appreciated and are capable of giving their full contribution (Cox, 2001). In a multinational company like Amazon, DEI influences employee attraction, retention, innovation and customer insight. In the following slides, we will look at the DEI practices of Amazon under the five assessment forms necessary, outlined by the module, which are current policies, the role of the line managers, strategic alignment, key HR issues, and specific recommendations.</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13</a:t>
            </a:fld>
            <a:endParaRPr lang="en-US"/>
          </a:p>
        </p:txBody>
      </p:sp>
    </p:spTree>
    <p:extLst>
      <p:ext uri="{BB962C8B-B14F-4D97-AF65-F5344CB8AC3E}">
        <p14:creationId xmlns:p14="http://schemas.microsoft.com/office/powerpoint/2010/main" val="2961352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Amazon has publicly pledged to make workforce diversity better and releases regular diversity reports (Amazon, 2018). This is an act of transparency promoted in the modern DEI practice. The most common approaches are the creation of Employee Resource Groups (ERGs), which serve as an internal network of identity groups and allies, the introduction of bias-conscious training, frequently targeting recruitment boards and line managers and reasonable adjustments and flexible working policies that seek to mitigate structural impediments (Amazon, 2018). These policies are a top-order necessity, but they should be effectively implemented. The large-scale nature of Amazon activities necessitates standardised modules and specific measures with regard to the local labour market and local cultural norms (Machen et al., 2021).</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14</a:t>
            </a:fld>
            <a:endParaRPr lang="en-US"/>
          </a:p>
        </p:txBody>
      </p:sp>
    </p:spTree>
    <p:extLst>
      <p:ext uri="{BB962C8B-B14F-4D97-AF65-F5344CB8AC3E}">
        <p14:creationId xmlns:p14="http://schemas.microsoft.com/office/powerpoint/2010/main" val="2425668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key players in DEI operationalisation are line managers. Policies may be established central authority, but they are implemented through managerial decisions, like who gets interviewed, who gets promoted, how conflicts are resolved, and team member accommodation (Armstrong, 2020). The literature and new practice also focus on the training of managers regarding inclusive behaviours, such as the use of structured interview methods, calibration meetings to minimise bias in the rating process and coaching on managing diverse teams (Lawless and Trif, 2016). The threat is that, in case managers are not able or bandwidth-wise, corporate DEI commitments will not translate to local commitments (</a:t>
            </a:r>
            <a:r>
              <a:rPr lang="en-GB" sz="1200" kern="1200" dirty="0" err="1">
                <a:solidFill>
                  <a:schemeClr val="tx1"/>
                </a:solidFill>
                <a:effectLst/>
                <a:latin typeface="+mn-lt"/>
                <a:ea typeface="+mn-ea"/>
                <a:cs typeface="+mn-cs"/>
              </a:rPr>
              <a:t>Wickhamei</a:t>
            </a:r>
            <a:r>
              <a:rPr lang="en-GB" sz="1200" kern="1200" dirty="0">
                <a:solidFill>
                  <a:schemeClr val="tx1"/>
                </a:solidFill>
                <a:effectLst/>
                <a:latin typeface="+mn-lt"/>
                <a:ea typeface="+mn-ea"/>
                <a:cs typeface="+mn-cs"/>
              </a:rPr>
              <a:t> al., 2025). In this way, the capability-building of managers should be given priority, and their performance rated partially based on their capabilities to build inclusive teams. </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15</a:t>
            </a:fld>
            <a:endParaRPr lang="en-US"/>
          </a:p>
        </p:txBody>
      </p:sp>
    </p:spTree>
    <p:extLst>
      <p:ext uri="{BB962C8B-B14F-4D97-AF65-F5344CB8AC3E}">
        <p14:creationId xmlns:p14="http://schemas.microsoft.com/office/powerpoint/2010/main" val="49141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DEI must become a part of the larger strategic objectives of Amazon. It has several interconnections: a diverse workforce increases innovation as it provides an even greater variety of views (Armstrong, 2020). Inclusion raises the retention rate of employees, which reduces the cost of hiring and maintains the organisational experience, which is important to the investors and clients (Marchington et al., 2021). Strategically, from the HR perspective, the DEI measures must be linked to workforce planning, leadership development pipeline, and frontline product strategy. The diversity of thinking can guide business decisions. Preparing DEI as a part of strategic planning does not make it an appendix, and it is an indication of the senior leadership (Green, 2024). </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16</a:t>
            </a:fld>
            <a:endParaRPr lang="en-US"/>
          </a:p>
        </p:txBody>
      </p:sp>
    </p:spTree>
    <p:extLst>
      <p:ext uri="{BB962C8B-B14F-4D97-AF65-F5344CB8AC3E}">
        <p14:creationId xmlns:p14="http://schemas.microsoft.com/office/powerpoint/2010/main" val="931473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Like most large international companies, Amazon is facing a number of emerging DEI issues. The first one is that representation gaps, particularly at senior levels, are still prevalent in most organisations: hiring various entry-level talent is not necessarily going to become various leadership unless it is developed and sponsored. Second, international implementation of the DEI policies is faced with varying legal and cultural environments; what can be successfully done in a market might not be possible in another. Third, the unconscious bias in selection and appraisal practices is not easily eliminated (Whysall, 2017). Fourth, inclusion is a quantitatively complex construct; quantitative measures (headcounts) have to be supplemented with qualitative information (employee voice). Finally, inclusion efforts with slower changes can be undertaken by more immediate performance targets due to operational pressures (Pollio and </a:t>
            </a:r>
            <a:r>
              <a:rPr lang="en-GB" sz="1200" kern="1200" dirty="0" err="1">
                <a:solidFill>
                  <a:schemeClr val="tx1"/>
                </a:solidFill>
                <a:effectLst/>
                <a:latin typeface="+mn-lt"/>
                <a:ea typeface="+mn-ea"/>
                <a:cs typeface="+mn-cs"/>
              </a:rPr>
              <a:t>Riemma</a:t>
            </a:r>
            <a:r>
              <a:rPr lang="en-GB" sz="1200" kern="1200" dirty="0">
                <a:solidFill>
                  <a:schemeClr val="tx1"/>
                </a:solidFill>
                <a:effectLst/>
                <a:latin typeface="+mn-lt"/>
                <a:ea typeface="+mn-ea"/>
                <a:cs typeface="+mn-cs"/>
              </a:rPr>
              <a:t>, 2024). </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17</a:t>
            </a:fld>
            <a:endParaRPr lang="en-US"/>
          </a:p>
        </p:txBody>
      </p:sp>
    </p:spTree>
    <p:extLst>
      <p:ext uri="{BB962C8B-B14F-4D97-AF65-F5344CB8AC3E}">
        <p14:creationId xmlns:p14="http://schemas.microsoft.com/office/powerpoint/2010/main" val="37187157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enhance the management capability, first, we will make it compulsory that the management develops inclusive leadership under appraisal and incentives (Pollio and </a:t>
            </a:r>
            <a:r>
              <a:rPr lang="en-GB" sz="1200" kern="1200" dirty="0" err="1">
                <a:solidFill>
                  <a:schemeClr val="tx1"/>
                </a:solidFill>
                <a:effectLst/>
                <a:latin typeface="+mn-lt"/>
                <a:ea typeface="+mn-ea"/>
                <a:cs typeface="+mn-cs"/>
              </a:rPr>
              <a:t>Riemma</a:t>
            </a:r>
            <a:r>
              <a:rPr lang="en-GB" sz="1200" kern="1200" dirty="0">
                <a:solidFill>
                  <a:schemeClr val="tx1"/>
                </a:solidFill>
                <a:effectLst/>
                <a:latin typeface="+mn-lt"/>
                <a:ea typeface="+mn-ea"/>
                <a:cs typeface="+mn-cs"/>
              </a:rPr>
              <a:t>, 2024). Second, establish specific, time-bound targets in representation and report progress, and safeguard against tokenism through matching targets with development and sponsorship programmes. Third, localise interventions in DEI, work on regional HR to localise initiatives to cultural and legal conditions. Fourth, enhance measurement by integrating quantitative dashboards with rich qualitative approaches like focus groups, pulse surveys and structured exit interviews to include lived inclusion (Pollio and </a:t>
            </a:r>
            <a:r>
              <a:rPr lang="en-GB" sz="1200" kern="1200" dirty="0" err="1">
                <a:solidFill>
                  <a:schemeClr val="tx1"/>
                </a:solidFill>
                <a:effectLst/>
                <a:latin typeface="+mn-lt"/>
                <a:ea typeface="+mn-ea"/>
                <a:cs typeface="+mn-cs"/>
              </a:rPr>
              <a:t>Riemma</a:t>
            </a:r>
            <a:r>
              <a:rPr lang="en-GB" sz="1200" kern="1200" dirty="0">
                <a:solidFill>
                  <a:schemeClr val="tx1"/>
                </a:solidFill>
                <a:effectLst/>
                <a:latin typeface="+mn-lt"/>
                <a:ea typeface="+mn-ea"/>
                <a:cs typeface="+mn-cs"/>
              </a:rPr>
              <a:t>, 2024). Then,  integrate DEI in talent activities: demand diverse shortlists, structured interviews, and calibration panels (Pace and Kisamore, 2017). Lastly, be able to keep senior leadership visible and allocate resources to DEI to make the commitment long-term.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18</a:t>
            </a:fld>
            <a:endParaRPr lang="en-US"/>
          </a:p>
        </p:txBody>
      </p:sp>
    </p:spTree>
    <p:extLst>
      <p:ext uri="{BB962C8B-B14F-4D97-AF65-F5344CB8AC3E}">
        <p14:creationId xmlns:p14="http://schemas.microsoft.com/office/powerpoint/2010/main" val="4130858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conclude, Amazon has a strategic imperative of DEI. Existing practices demonstrate improvement, but they lack implementation gaps, particularly at the manager level and in measurement. Amazon can improve the translation of policy into day-to-day inclusion by investing in manager capability, incorporating metrics into business processes, and localising programmes. DEI is a continuous process that demands consistent leadership, resourcing, and intensive assessment (Cox, 2001). These measures will position Amazon as an employer, enhance its innovation ability, and sustainability in the organisation.</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19</a:t>
            </a:fld>
            <a:endParaRPr lang="en-US"/>
          </a:p>
        </p:txBody>
      </p:sp>
    </p:spTree>
    <p:extLst>
      <p:ext uri="{BB962C8B-B14F-4D97-AF65-F5344CB8AC3E}">
        <p14:creationId xmlns:p14="http://schemas.microsoft.com/office/powerpoint/2010/main" val="7751674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Amazon (2018).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Diversity, equity and inclusion at Amazon</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[online] UK About Amazon. Available at: https://www.aboutamazon.co.uk/news/working-at-amazon/diversity-equity-and-inclusion-at-amazon.</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Armstrong, M. (2020).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Armstrong’s Handbook of Human Resource Management Practice</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16th ed. New York: Kogan Page.</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Cox, T. (2001).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Creating the multicultural organization : a strategy for capturing the power of diversity.</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Chichester: John Wiley And Sons.</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Green, W.M. (2024). Employee Resource Groups in Diversity, Inclusion, and Equity Roles.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Springer eBooks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pp.321–338.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://doi.org/10.1007/978-3-031-38727-2_16.</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Lawless, J. and Trif, A., (2016). Managing interpersonal conflicts at work by line managers.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Irish Journal of Management</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35</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(1), pp.74-87. </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Machen, R.C., Jones, M., Schneider, L.E., Brooks, C.R., Weingart, J. and Llewellyn, B. (20210. Initiatives to promote diversity and reduce systemic bias in corporate America. </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Marchington, M., Wilkinson, A., Donnelly, R. and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Kynighou</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 (2021).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HUMAN RESOURCE MANAGEMENT AT WORK : the definitive guide.</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7th ed. S.L.: Kogan Page.</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Pace, V.L. and Kisamore, J.L. (2017). Strategic exit interviewing: encouraging voice, enhancing alignment and examining process.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Journal of Organizational Effectiveness: People and Performance</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4(1), pp.59–75.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://doi.org/10.1108/joepp-03-2016-0023.</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Pollio, F. and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Riemma</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F. (2024). Diversity and Inclusion: From Classroom Discussion to Corporate Policies.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Emerald Publishing Limited eBooks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pp.79–84.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://doi.org/10.1108/978-1-83549-284-020241010.</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Thomas, D.A. and Ely, R.J. (1996). Making differences matter.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Harvard business review</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74</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(5), pp.79-90. </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Whysall, Z. (2017). Cognitive Biases in Recruitment, Selection, and Promotion: The Risk of Subconscious Discrimination.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Hidden Inequalities in the Workplace</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[online] pp.215–243.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://doi.org/10.1007/978-3-319-59686-0_9.</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Wickham, M.D., Fiedler, T. and Donnelly, T.I. (2025). Addressing the Diversity Paradox: A Resource</a:t>
            </a:r>
            <a:r>
              <a:rPr lang="en-US" sz="1200" kern="100" dirty="0">
                <a:effectLst/>
                <a:latin typeface="Cambria Math" panose="02040503050406030204" pitchFamily="18" charset="0"/>
                <a:ea typeface="Aptos" panose="020B0004020202020204" pitchFamily="34" charset="0"/>
                <a:cs typeface="Cambria Math" panose="02040503050406030204" pitchFamily="18" charset="0"/>
              </a:rPr>
              <a:t>‐</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Based View of DEI Best Practices.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Sustainable Development</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://doi.org/10.1002/sd.3467.</a:t>
            </a:r>
          </a:p>
          <a:p>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20</a:t>
            </a:fld>
            <a:endParaRPr lang="en-US"/>
          </a:p>
        </p:txBody>
      </p:sp>
    </p:spTree>
    <p:extLst>
      <p:ext uri="{BB962C8B-B14F-4D97-AF65-F5344CB8AC3E}">
        <p14:creationId xmlns:p14="http://schemas.microsoft.com/office/powerpoint/2010/main" val="12082384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Hello everyone! Now I am going to present my topic on recruitment &amp; selection procedures and strategies on Amazon. </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21</a:t>
            </a:fld>
            <a:endParaRPr lang="en-US"/>
          </a:p>
        </p:txBody>
      </p:sp>
    </p:spTree>
    <p:extLst>
      <p:ext uri="{BB962C8B-B14F-4D97-AF65-F5344CB8AC3E}">
        <p14:creationId xmlns:p14="http://schemas.microsoft.com/office/powerpoint/2010/main" val="3995651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Recruitment and selection are critical HR processes since they have a direct influence on the ability, performance, and culture of the Amazon global workforce. Recruitment entails the process of identifying, attracting and engaging prospective employees, whereas selection involves the assessment of the job seekers and selection of the most appropriate candidate to fill the position (</a:t>
            </a:r>
            <a:r>
              <a:rPr lang="en-GB" sz="1200" kern="1200" dirty="0" err="1">
                <a:solidFill>
                  <a:schemeClr val="tx1"/>
                </a:solidFill>
                <a:effectLst/>
                <a:latin typeface="+mn-lt"/>
                <a:ea typeface="+mn-ea"/>
                <a:cs typeface="+mn-cs"/>
              </a:rPr>
              <a:t>Miszczynski</a:t>
            </a:r>
            <a:r>
              <a:rPr lang="en-GB" sz="1200" kern="1200" dirty="0">
                <a:solidFill>
                  <a:schemeClr val="tx1"/>
                </a:solidFill>
                <a:effectLst/>
                <a:latin typeface="+mn-lt"/>
                <a:ea typeface="+mn-ea"/>
                <a:cs typeface="+mn-cs"/>
              </a:rPr>
              <a:t>, 2025). Amazon recruits at the corporate, technical, logistics, supply chain, and warehouse levels, which demand various strategies and evaluation procedures. The current presentation analyses the R&amp;S policies and practices at Amazon based on the five evaluation criteria in the module brief, including current practices, line managers' role, strategic alignment, key challenges, and recommendations.</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22</a:t>
            </a:fld>
            <a:endParaRPr lang="en-US"/>
          </a:p>
        </p:txBody>
      </p:sp>
    </p:spTree>
    <p:extLst>
      <p:ext uri="{BB962C8B-B14F-4D97-AF65-F5344CB8AC3E}">
        <p14:creationId xmlns:p14="http://schemas.microsoft.com/office/powerpoint/2010/main" val="24876020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recruitment pattern at Amazon is constructed on the basis of data-driven recruitment. A unique policy is the policy of the Bar Raiser programme, where specially trained interviewers are involved during selection to achieve standardisation, fairness and high performance standards (Amazon, 2019). It correlates with the findings of research that note that structured interviews are more valid and reliable.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Amazon employs different web-based tests such as cognitive tests, work simulations and role-specific tests, which are typical in high-volume hiring systems (</a:t>
            </a:r>
            <a:r>
              <a:rPr lang="en-GB" sz="1200" kern="1200" dirty="0" err="1">
                <a:solidFill>
                  <a:schemeClr val="tx1"/>
                </a:solidFill>
                <a:effectLst/>
                <a:latin typeface="+mn-lt"/>
                <a:ea typeface="+mn-ea"/>
                <a:cs typeface="+mn-cs"/>
              </a:rPr>
              <a:t>Miszczynski</a:t>
            </a:r>
            <a:r>
              <a:rPr lang="en-GB" sz="1200" kern="1200" dirty="0">
                <a:solidFill>
                  <a:schemeClr val="tx1"/>
                </a:solidFill>
                <a:effectLst/>
                <a:latin typeface="+mn-lt"/>
                <a:ea typeface="+mn-ea"/>
                <a:cs typeface="+mn-cs"/>
              </a:rPr>
              <a:t>, 2025). These tools are highly predictive in the situation of their correct use. Amazon also incorporates internal mobility in its recruitment process, where employees are given a chance to apply to any position within the company (</a:t>
            </a:r>
            <a:r>
              <a:rPr lang="en-GB" sz="1200" kern="1200" dirty="0" err="1">
                <a:solidFill>
                  <a:schemeClr val="tx1"/>
                </a:solidFill>
                <a:effectLst/>
                <a:latin typeface="+mn-lt"/>
                <a:ea typeface="+mn-ea"/>
                <a:cs typeface="+mn-cs"/>
              </a:rPr>
              <a:t>Miszczynski</a:t>
            </a:r>
            <a:r>
              <a:rPr lang="en-GB" sz="1200" kern="1200" dirty="0">
                <a:solidFill>
                  <a:schemeClr val="tx1"/>
                </a:solidFill>
                <a:effectLst/>
                <a:latin typeface="+mn-lt"/>
                <a:ea typeface="+mn-ea"/>
                <a:cs typeface="+mn-cs"/>
              </a:rPr>
              <a:t>,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LinkedIn, Amazon jobs, and university partnerships are some of the recruitment channels that assist in attracting talent across the world. Digital screening and AI are efficient, but they need to be checked to ensure fairness.</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23</a:t>
            </a:fld>
            <a:endParaRPr lang="en-US"/>
          </a:p>
        </p:txBody>
      </p:sp>
    </p:spTree>
    <p:extLst>
      <p:ext uri="{BB962C8B-B14F-4D97-AF65-F5344CB8AC3E}">
        <p14:creationId xmlns:p14="http://schemas.microsoft.com/office/powerpoint/2010/main" val="1533773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success of recruitment and selection depends greatly on the input of the line managers. They define job requirements, competencies and performance expectations so that HR can come up with correct job descriptions and job adverts (</a:t>
            </a:r>
            <a:r>
              <a:rPr lang="en-GB" sz="1200" kern="1200" dirty="0" err="1">
                <a:solidFill>
                  <a:schemeClr val="tx1"/>
                </a:solidFill>
                <a:effectLst/>
                <a:latin typeface="+mn-lt"/>
                <a:ea typeface="+mn-ea"/>
                <a:cs typeface="+mn-cs"/>
              </a:rPr>
              <a:t>Nabovvati</a:t>
            </a:r>
            <a:r>
              <a:rPr lang="en-GB" sz="1200" kern="1200" dirty="0">
                <a:solidFill>
                  <a:schemeClr val="tx1"/>
                </a:solidFill>
                <a:effectLst/>
                <a:latin typeface="+mn-lt"/>
                <a:ea typeface="+mn-ea"/>
                <a:cs typeface="+mn-cs"/>
              </a:rPr>
              <a:t>, 2025). It involves structured interviews by managers as they evaluate technical fit and team similarity (Amazon, 2018). They apply standard evaluation criteria and scoring schemes, which minimise bias. Moreover, after hiring a candidate, the managers influence the quality of the onboarding process, solidifying the initial impressions and retention. Managers are therefore the evaluators and potential supervisors, and thus their input is very critical. Nonetheless, there is still a risk of inconsistency in the results of hiring due to the difference in manager abilities, which is why training in interviewing and decision-making is necessary (Cappelli, 2019).</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24</a:t>
            </a:fld>
            <a:endParaRPr lang="en-US"/>
          </a:p>
        </p:txBody>
      </p:sp>
    </p:spTree>
    <p:extLst>
      <p:ext uri="{BB962C8B-B14F-4D97-AF65-F5344CB8AC3E}">
        <p14:creationId xmlns:p14="http://schemas.microsoft.com/office/powerpoint/2010/main" val="36413247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Recruitment assists Amazon's business model since it guarantees that the organisation recruits people who can effectively work in high-demand and customer-oriented organisations (Kenyon, 2025). Effective recruiting strategies minimise attrition. Innovation is also facilitated by recruitment, particularly within technical teams in which Amazon needs to stay competitive in AI, cloud computing, robotics, and digital platforms.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Quality hiring provides Amazon with a continued focus on the customer obsession, operational excellence, and speed, which are the components of Amazon Leadership Principles. R&amp;S is also part of strategic workforce planning as it assists Amazon in predicting future skills needs, particularly as automation continues to rise (</a:t>
            </a:r>
            <a:r>
              <a:rPr lang="en-GB" sz="1200" kern="1200" dirty="0" err="1">
                <a:solidFill>
                  <a:schemeClr val="tx1"/>
                </a:solidFill>
                <a:effectLst/>
                <a:latin typeface="+mn-lt"/>
                <a:ea typeface="+mn-ea"/>
                <a:cs typeface="+mn-cs"/>
              </a:rPr>
              <a:t>Nabovvati</a:t>
            </a:r>
            <a:r>
              <a:rPr lang="en-GB" sz="1200" kern="1200" dirty="0">
                <a:solidFill>
                  <a:schemeClr val="tx1"/>
                </a:solidFill>
                <a:effectLst/>
                <a:latin typeface="+mn-lt"/>
                <a:ea typeface="+mn-ea"/>
                <a:cs typeface="+mn-cs"/>
              </a:rPr>
              <a:t>, 2025). Close alignment means that Amazon recruits employees who can readily adjust to change in technology and facilitate long-term strategic objectives.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25</a:t>
            </a:fld>
            <a:endParaRPr lang="en-US"/>
          </a:p>
        </p:txBody>
      </p:sp>
    </p:spTree>
    <p:extLst>
      <p:ext uri="{BB962C8B-B14F-4D97-AF65-F5344CB8AC3E}">
        <p14:creationId xmlns:p14="http://schemas.microsoft.com/office/powerpoint/2010/main" val="31465860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Amazon has significant R&amp;S challenges. The problem with high-volume hiring is that it places an enormous burden on the HR teams when they have to go through a substantial amount of applications within a short period of time, and remain unbiased and maintain quality (Rozario, Venkatraman and Abbas, 2019). Technical positions are not easy to occupy because there are shortages of AI, robotics, and data science skills on a worldwide level.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implementation of automation and AI in warehouses puts pressure on the new range of technical skills, which requires specific sourcing practices (Marchington et al., 2021). The experience of the candidates differs in the regions, and this is partly because of the varied expectations of the local market and the way the processes are handled (Potočnik et al., 2021). Also, Amazon has to compete with other large companies in terms of talent in the field of logistics and cloud technologies. This places more emphasis on the employer brand differentiation.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26</a:t>
            </a:fld>
            <a:endParaRPr lang="en-US"/>
          </a:p>
        </p:txBody>
      </p:sp>
    </p:spTree>
    <p:extLst>
      <p:ext uri="{BB962C8B-B14F-4D97-AF65-F5344CB8AC3E}">
        <p14:creationId xmlns:p14="http://schemas.microsoft.com/office/powerpoint/2010/main" val="22883635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Amazon can make a number of improvements in order to mitigate these challenges. To begin with, there should be more transparency concerning job demands, particularly when it is about warehouse jobs, where the turnover is high (Dessler, 2022). Second, AI systems should be audited periodically to avoid algorithmic discrimination, which is also ethical hiring. Third, Amazon ought to foster university relationships, apprenticeships, and worldwide talent channels in order to deal with shortages of technical skill (Zamri et al.,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Increasing the number of structured interviews, scoring rubrics and assessment centres for specific jobs would also decrease bias and enhance predictive validity. A better candidate feedback system would increase brand image and experience (</a:t>
            </a:r>
            <a:r>
              <a:rPr lang="en-GB" sz="1200" kern="1200" dirty="0" err="1">
                <a:solidFill>
                  <a:schemeClr val="tx1"/>
                </a:solidFill>
                <a:effectLst/>
                <a:latin typeface="+mn-lt"/>
                <a:ea typeface="+mn-ea"/>
                <a:cs typeface="+mn-cs"/>
              </a:rPr>
              <a:t>Demanuele</a:t>
            </a:r>
            <a:r>
              <a:rPr lang="en-GB" sz="1200" kern="1200" dirty="0">
                <a:solidFill>
                  <a:schemeClr val="tx1"/>
                </a:solidFill>
                <a:effectLst/>
                <a:latin typeface="+mn-lt"/>
                <a:ea typeface="+mn-ea"/>
                <a:cs typeface="+mn-cs"/>
              </a:rPr>
              <a:t>, 2025). Lastly, Amazon can utilise employer branding campaigns that are competitive-market specific to acquire better talent and mitigate competitive pressures</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27</a:t>
            </a:fld>
            <a:endParaRPr lang="en-US"/>
          </a:p>
        </p:txBody>
      </p:sp>
    </p:spTree>
    <p:extLst>
      <p:ext uri="{BB962C8B-B14F-4D97-AF65-F5344CB8AC3E}">
        <p14:creationId xmlns:p14="http://schemas.microsoft.com/office/powerpoint/2010/main" val="32055295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process of recruitment and selection is important to Amazon in terms of strategic success. Quality and fairness are ensured by current practices, including structured interviews, the Bar Raiser system, online testing, and competency-based hiring. The role of the line managers is also important in defining the roles, screening the candidates, assisting in the onboarding and maintaining consistency (</a:t>
            </a:r>
            <a:r>
              <a:rPr lang="en-GB" sz="1200" kern="1200" dirty="0" err="1">
                <a:solidFill>
                  <a:schemeClr val="tx1"/>
                </a:solidFill>
                <a:effectLst/>
                <a:latin typeface="+mn-lt"/>
                <a:ea typeface="+mn-ea"/>
                <a:cs typeface="+mn-cs"/>
              </a:rPr>
              <a:t>Demanuele</a:t>
            </a:r>
            <a:r>
              <a:rPr lang="en-GB" sz="1200" kern="1200" dirty="0">
                <a:solidFill>
                  <a:schemeClr val="tx1"/>
                </a:solidFill>
                <a:effectLst/>
                <a:latin typeface="+mn-lt"/>
                <a:ea typeface="+mn-ea"/>
                <a:cs typeface="+mn-cs"/>
              </a:rPr>
              <a:t>, 2025). Nevertheless, there are issues of high-volume hiring, lack of skills, risk of bias, and inconsistent experience of the candidates that have to be taken care of. With enhanced transparency, artificial intelligence, systematic processes, and strategic talent pipelines, Amazon may enhance the effectiveness of its recruitment procedures.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28</a:t>
            </a:fld>
            <a:endParaRPr lang="en-US"/>
          </a:p>
        </p:txBody>
      </p:sp>
    </p:spTree>
    <p:extLst>
      <p:ext uri="{BB962C8B-B14F-4D97-AF65-F5344CB8AC3E}">
        <p14:creationId xmlns:p14="http://schemas.microsoft.com/office/powerpoint/2010/main" val="30507770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Amazon (2018).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Diversity, equity and inclusion at Amazon</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[online] UK About Amazon. Available at: https://www.aboutamazon.co.uk/news/working-at-amazon/diversity-equity-and-inclusion-at-amazon.</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Amazon (2019).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How Amazon hires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[online] US About Amazon. Available at: https://www.aboutamazon.com/news/workplace/amazon-bar-raiser.</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Cappelli, P. (2019). Your approach to hiring is all wrong.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Harvard Business Review</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97</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(3), pp.48-58. </a:t>
            </a:r>
          </a:p>
          <a:p>
            <a:pPr marL="0" marR="0" algn="just">
              <a:lnSpc>
                <a:spcPct val="150000"/>
              </a:lnSpc>
              <a:spcAft>
                <a:spcPts val="800"/>
              </a:spcAft>
              <a:buNone/>
            </a:pP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Demanuele</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L. (2025). Recruitment and selection : an evidence based approach.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Um.edu.mt</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[online]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://www.um.edu.mt/library/oar/handle/123456789/132894.</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Dessler, G. (2022).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Human Resource Management</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Pearson.</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Kenyon, G.N. (2025). Implications for Process Management and Improvement.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Springer eBooks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pp.507–544.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://doi.org/10.1007/978-1-4471-7606-0_13.</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Marchington, M., Wilkinson, A., Donnelly, R. and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Kynighou</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 (2021).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HUMAN RESOURCE MANAGEMENT AT WORK : the definitive guide.</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7th ed. S.L.: Kogan Page.</a:t>
            </a:r>
          </a:p>
          <a:p>
            <a:pPr marL="0" marR="0" algn="just">
              <a:lnSpc>
                <a:spcPct val="150000"/>
              </a:lnSpc>
              <a:spcAft>
                <a:spcPts val="800"/>
              </a:spcAft>
              <a:buNone/>
            </a:pP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Miszczynski</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M. (2025). Ethical and methodological implications of social media for participant recruitment: Amazon’s workforce in Poland.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Journal of Organizational Ethnography</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://doi.org/10.1108/joe-06-2024-0029.</a:t>
            </a:r>
          </a:p>
          <a:p>
            <a:pPr marL="0" marR="0" algn="just">
              <a:lnSpc>
                <a:spcPct val="150000"/>
              </a:lnSpc>
              <a:spcAft>
                <a:spcPts val="800"/>
              </a:spcAft>
              <a:buNone/>
            </a:pP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Nabovvati</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H. (2025). Human Resource Management in Amazon Projects: The Role of Organizational Culture in Optimizing Time and Cost to Increase Earned Value.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Journal of Future Digital Optimization</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1(2), pp.23–29.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://doi.org/10.63630/jfdo.12.23.</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Potočnik, K., Anderson, N.R., Born, M., Kleinmann, M. and Nikolaou, I. (2021). Paving the way for research in recruitment and selection: recent developments, challenges and future opportunities.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European Journal of Work and Organizational Psychology</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[online] 30(2), pp.159–174.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://doi.org/10.1080/1359432X.2021.1904898.</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Rozario, S.D., Venkatraman, S. and Abbas, A. (2019). Challenges in Recruitment and Selection Process: An Empirical Study.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Challenges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[online] 10(2), p.35.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://doi.org/10.3390/challe10020035.</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Zamri, N.E., Mansor, M.A., Mohd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Kasihmuddin</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M.S., Alway, A., Mohd Jamaludin, S.Z. and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Alzaeemi</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S.A. (2020). Amazon Employees Resources Access Data Extraction via Clonal Selection Algorithm and Logic Mining Approach.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Entropy</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22(6), p.596.</a:t>
            </a:r>
          </a:p>
          <a:p>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29</a:t>
            </a:fld>
            <a:endParaRPr lang="en-US"/>
          </a:p>
        </p:txBody>
      </p:sp>
    </p:spTree>
    <p:extLst>
      <p:ext uri="{BB962C8B-B14F-4D97-AF65-F5344CB8AC3E}">
        <p14:creationId xmlns:p14="http://schemas.microsoft.com/office/powerpoint/2010/main" val="22040737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42233-A0D7-6E49-C00E-20D39AAA59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93EA07-1D0A-9E45-E74B-96C953DCBD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C49239-8780-0F98-7F0E-9457DA4C1AA4}"/>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Now I will present the training and development strategies of Amazon. </a:t>
            </a:r>
            <a:endParaRPr lang="en-US" dirty="0"/>
          </a:p>
        </p:txBody>
      </p:sp>
      <p:sp>
        <p:nvSpPr>
          <p:cNvPr id="4" name="Slide Number Placeholder 3">
            <a:extLst>
              <a:ext uri="{FF2B5EF4-FFF2-40B4-BE49-F238E27FC236}">
                <a16:creationId xmlns:a16="http://schemas.microsoft.com/office/drawing/2014/main" id="{30AA938C-6E88-6082-9059-5CE012006C66}"/>
              </a:ext>
            </a:extLst>
          </p:cNvPr>
          <p:cNvSpPr>
            <a:spLocks noGrp="1"/>
          </p:cNvSpPr>
          <p:nvPr>
            <p:ph type="sldNum" sz="quarter" idx="5"/>
          </p:nvPr>
        </p:nvSpPr>
        <p:spPr/>
        <p:txBody>
          <a:bodyPr/>
          <a:lstStyle/>
          <a:p>
            <a:fld id="{38E63A03-A30B-4F7B-BC1D-67BDB2D0C055}" type="slidenum">
              <a:rPr lang="en-US" smtClean="0"/>
              <a:t>30</a:t>
            </a:fld>
            <a:endParaRPr lang="en-US"/>
          </a:p>
        </p:txBody>
      </p:sp>
    </p:spTree>
    <p:extLst>
      <p:ext uri="{BB962C8B-B14F-4D97-AF65-F5344CB8AC3E}">
        <p14:creationId xmlns:p14="http://schemas.microsoft.com/office/powerpoint/2010/main" val="4844945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AB432-BFAE-A794-F252-C1021F3EF2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474E3D-C5C3-ED52-C12C-226796B159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27BAB0-D063-48F5-0FC3-1DFCF8B483B0}"/>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core of the Amazon talent philosophy is training and development. The organisation functions at a global scale, and a total of one million employees across corporate offices, data centres, and highly automated fulfilment centres (</a:t>
            </a:r>
            <a:r>
              <a:rPr lang="en-GB" sz="1200" kern="1200" dirty="0" err="1">
                <a:solidFill>
                  <a:schemeClr val="tx1"/>
                </a:solidFill>
                <a:effectLst/>
                <a:latin typeface="+mn-lt"/>
                <a:ea typeface="+mn-ea"/>
                <a:cs typeface="+mn-cs"/>
              </a:rPr>
              <a:t>Mahshi</a:t>
            </a:r>
            <a:r>
              <a:rPr lang="en-GB" sz="1200" kern="1200" dirty="0">
                <a:solidFill>
                  <a:schemeClr val="tx1"/>
                </a:solidFill>
                <a:effectLst/>
                <a:latin typeface="+mn-lt"/>
                <a:ea typeface="+mn-ea"/>
                <a:cs typeface="+mn-cs"/>
              </a:rPr>
              <a:t> and Bush, 2025). Training is defined as those actions aimed at enhancing the skills and capabilities of employees in order to be able to perform their existing positions (</a:t>
            </a:r>
            <a:r>
              <a:rPr lang="en-GB" sz="1200" kern="1200" dirty="0" err="1">
                <a:solidFill>
                  <a:schemeClr val="tx1"/>
                </a:solidFill>
                <a:effectLst/>
                <a:latin typeface="+mn-lt"/>
                <a:ea typeface="+mn-ea"/>
                <a:cs typeface="+mn-cs"/>
              </a:rPr>
              <a:t>Dipboye</a:t>
            </a:r>
            <a:r>
              <a:rPr lang="en-GB" sz="1200" kern="1200" dirty="0">
                <a:solidFill>
                  <a:schemeClr val="tx1"/>
                </a:solidFill>
                <a:effectLst/>
                <a:latin typeface="+mn-lt"/>
                <a:ea typeface="+mn-ea"/>
                <a:cs typeface="+mn-cs"/>
              </a:rPr>
              <a:t>, 2018). Development is associated with long-term career advancement, training the employees to become leaders or get larger jobs.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role of T&amp;D in Amazon is clear when considering the mix of the model of work of the corporation: speed, accuracy, safety, and customer satisfaction largely depend on the competency of the workforce (Manresa, Bikfalvi and Simon, 2019).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presentation, the T&amp;D practices of Amazon will be analysed through the five necessary points of assessment: the existing policies, the role of line managers, strategic alignment, key challenges, and feasible recommendations.</a:t>
            </a:r>
            <a:endParaRPr lang="en-US" dirty="0"/>
          </a:p>
        </p:txBody>
      </p:sp>
      <p:sp>
        <p:nvSpPr>
          <p:cNvPr id="4" name="Slide Number Placeholder 3">
            <a:extLst>
              <a:ext uri="{FF2B5EF4-FFF2-40B4-BE49-F238E27FC236}">
                <a16:creationId xmlns:a16="http://schemas.microsoft.com/office/drawing/2014/main" id="{570E4E7F-B817-49B3-2136-8AFF614CD435}"/>
              </a:ext>
            </a:extLst>
          </p:cNvPr>
          <p:cNvSpPr>
            <a:spLocks noGrp="1"/>
          </p:cNvSpPr>
          <p:nvPr>
            <p:ph type="sldNum" sz="quarter" idx="5"/>
          </p:nvPr>
        </p:nvSpPr>
        <p:spPr/>
        <p:txBody>
          <a:bodyPr/>
          <a:lstStyle/>
          <a:p>
            <a:fld id="{38E63A03-A30B-4F7B-BC1D-67BDB2D0C055}" type="slidenum">
              <a:rPr lang="en-US" smtClean="0"/>
              <a:t>31</a:t>
            </a:fld>
            <a:endParaRPr lang="en-US"/>
          </a:p>
        </p:txBody>
      </p:sp>
    </p:spTree>
    <p:extLst>
      <p:ext uri="{BB962C8B-B14F-4D97-AF65-F5344CB8AC3E}">
        <p14:creationId xmlns:p14="http://schemas.microsoft.com/office/powerpoint/2010/main" val="31060620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0EB57D-DE4D-2674-9F87-7CD4D1E6B2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DF6019-E094-2400-6F4D-0993B8D42C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72A8F1-02E9-9513-CFD7-5925F3F709AF}"/>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training system at Amazon is designed and very scalable. The Career Choice programme is one of the flagship policies through which employees are pre-paid their tuition fees to undertake accredited qualifications, including technical and professional routes (Amazon, 2024). This is an indication of a long-term effort to develop employees, which may not necessarily be necessary for Amazon at the time.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prominent aspects of Amazon operations is mandatory safety training since the warehouse facilities are characterised by automation, robotics, and fast workflow. Safety training is crucial in the minimisation of accidents and in the defence of legality (Isreal, 2025).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Amazon also offers structured onboarding, and in its turn stresses the importance of efficient induction in minimising the early turnover. According to Akinwale et al. (2025), leadership training also has programmes for emerging managers and internal promotion candidates, which help in talent mobility.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Amazon incorporates training needs analysis in the performance review, which makes learning mandatory and not a stand-alone process, but rather a part of the HR cycle.</a:t>
            </a:r>
            <a:endParaRPr lang="en-US" dirty="0"/>
          </a:p>
        </p:txBody>
      </p:sp>
      <p:sp>
        <p:nvSpPr>
          <p:cNvPr id="4" name="Slide Number Placeholder 3">
            <a:extLst>
              <a:ext uri="{FF2B5EF4-FFF2-40B4-BE49-F238E27FC236}">
                <a16:creationId xmlns:a16="http://schemas.microsoft.com/office/drawing/2014/main" id="{2C4F3A19-EA03-59DB-8DBD-AC40A96F9EA2}"/>
              </a:ext>
            </a:extLst>
          </p:cNvPr>
          <p:cNvSpPr>
            <a:spLocks noGrp="1"/>
          </p:cNvSpPr>
          <p:nvPr>
            <p:ph type="sldNum" sz="quarter" idx="5"/>
          </p:nvPr>
        </p:nvSpPr>
        <p:spPr/>
        <p:txBody>
          <a:bodyPr/>
          <a:lstStyle/>
          <a:p>
            <a:fld id="{38E63A03-A30B-4F7B-BC1D-67BDB2D0C055}" type="slidenum">
              <a:rPr lang="en-US" smtClean="0"/>
              <a:t>32</a:t>
            </a:fld>
            <a:endParaRPr lang="en-US"/>
          </a:p>
        </p:txBody>
      </p:sp>
    </p:spTree>
    <p:extLst>
      <p:ext uri="{BB962C8B-B14F-4D97-AF65-F5344CB8AC3E}">
        <p14:creationId xmlns:p14="http://schemas.microsoft.com/office/powerpoint/2010/main" val="35718104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7FA99-8757-47F0-1E0F-11B35B6813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1BC009-784C-2AE0-13F7-DBC1CD71F5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EA1EE5-D754-FF63-3547-14DE27B1B739}"/>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Amazon has a decisive role played by line managers in the learning ecosystem. Their role is to determine any skill gaps within their respective teams, often using the performance measurements, number of errors or failure to adopt technology (Blanco and Golik, 2021). On the one hand, </a:t>
            </a:r>
            <a:r>
              <a:rPr lang="en-GB" sz="1200" kern="1200" dirty="0" err="1">
                <a:solidFill>
                  <a:schemeClr val="tx1"/>
                </a:solidFill>
                <a:effectLst/>
                <a:latin typeface="+mn-lt"/>
                <a:ea typeface="+mn-ea"/>
                <a:cs typeface="+mn-cs"/>
              </a:rPr>
              <a:t>Ellström</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Ellström</a:t>
            </a:r>
            <a:r>
              <a:rPr lang="en-GB" sz="1200" kern="1200" dirty="0">
                <a:solidFill>
                  <a:schemeClr val="tx1"/>
                </a:solidFill>
                <a:effectLst/>
                <a:latin typeface="+mn-lt"/>
                <a:ea typeface="+mn-ea"/>
                <a:cs typeface="+mn-cs"/>
              </a:rPr>
              <a:t> (2018) claim that managers can be seen as facilitators of learning because they ensure employees are present during the training process, coach them, and help them to implement new skills in their everyday work.</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line managers in the working environments of Amazon support safety measures and supervise adherence to required training (Blanco and Golik, 2021). They also convey local training requirements to the HR so that the training investments are aligned with the practicalities of the operations.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line managers are thus the connection between the HR and the employees and play a major role in whether employees feel encouraged and assisted to take part in the development prospects.</a:t>
            </a: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1465CF71-9146-2E3F-370B-AFC0106222EB}"/>
              </a:ext>
            </a:extLst>
          </p:cNvPr>
          <p:cNvSpPr>
            <a:spLocks noGrp="1"/>
          </p:cNvSpPr>
          <p:nvPr>
            <p:ph type="sldNum" sz="quarter" idx="5"/>
          </p:nvPr>
        </p:nvSpPr>
        <p:spPr/>
        <p:txBody>
          <a:bodyPr/>
          <a:lstStyle/>
          <a:p>
            <a:fld id="{38E63A03-A30B-4F7B-BC1D-67BDB2D0C055}" type="slidenum">
              <a:rPr lang="en-US" smtClean="0"/>
              <a:t>33</a:t>
            </a:fld>
            <a:endParaRPr lang="en-US"/>
          </a:p>
        </p:txBody>
      </p:sp>
    </p:spTree>
    <p:extLst>
      <p:ext uri="{BB962C8B-B14F-4D97-AF65-F5344CB8AC3E}">
        <p14:creationId xmlns:p14="http://schemas.microsoft.com/office/powerpoint/2010/main" val="29382571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C1704-0C28-70E6-D595-35714E71ED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0924E4-5445-46EC-1C8E-FA7DD171ED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8B7F89-DEC2-34BE-FC47-D65B689C494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Amazon corporate strategy is highly customer-centricity, which involves being fast, cheap and smooth in-service delivery (Manresa et al., 2019). This is directly supported by training, which ensures efficiency and consistency in the work of the employees, according to the research conducted by </a:t>
            </a:r>
            <a:r>
              <a:rPr lang="en-GB" sz="1200" kern="1200" dirty="0" err="1">
                <a:solidFill>
                  <a:schemeClr val="tx1"/>
                </a:solidFill>
                <a:effectLst/>
                <a:latin typeface="+mn-lt"/>
                <a:ea typeface="+mn-ea"/>
                <a:cs typeface="+mn-cs"/>
              </a:rPr>
              <a:t>Ellström</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Ellström</a:t>
            </a:r>
            <a:r>
              <a:rPr lang="en-GB" sz="1200" kern="1200" dirty="0">
                <a:solidFill>
                  <a:schemeClr val="tx1"/>
                </a:solidFill>
                <a:effectLst/>
                <a:latin typeface="+mn-lt"/>
                <a:ea typeface="+mn-ea"/>
                <a:cs typeface="+mn-cs"/>
              </a:rPr>
              <a:t> (2018). Human capital in companies where there is a high culture of learning results in an increased rate of innovation and productivity.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Technical training empowers the workers of Amazon to work with the newest AI-assisted tools, robotic systems and new digital logistics platforms. The development of leaders supports the overall long-term talent strategy of Amazon by enhancing internal promotions and decreasing the use of external recruitment (Ingale, 2025).</a:t>
            </a: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B050BB42-AB66-8B29-5B08-E399EE441AAC}"/>
              </a:ext>
            </a:extLst>
          </p:cNvPr>
          <p:cNvSpPr>
            <a:spLocks noGrp="1"/>
          </p:cNvSpPr>
          <p:nvPr>
            <p:ph type="sldNum" sz="quarter" idx="5"/>
          </p:nvPr>
        </p:nvSpPr>
        <p:spPr/>
        <p:txBody>
          <a:bodyPr/>
          <a:lstStyle/>
          <a:p>
            <a:fld id="{38E63A03-A30B-4F7B-BC1D-67BDB2D0C055}" type="slidenum">
              <a:rPr lang="en-US" smtClean="0"/>
              <a:t>34</a:t>
            </a:fld>
            <a:endParaRPr lang="en-US"/>
          </a:p>
        </p:txBody>
      </p:sp>
    </p:spTree>
    <p:extLst>
      <p:ext uri="{BB962C8B-B14F-4D97-AF65-F5344CB8AC3E}">
        <p14:creationId xmlns:p14="http://schemas.microsoft.com/office/powerpoint/2010/main" val="11567362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16DA5-F29A-5650-E8A8-2C19F84D14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8A86D1-DDE5-24B6-37E2-A663127431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ED0CD2-C787-AFD6-E610-67D76E2EF69E}"/>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Amazon is experiencing major challenges, even with the expansive learning facilities. The high turnover rate of employees, particularly in the warehouse position, diminishes the payback period of training costs (Noe,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problem is workload pressure; sometimes, employees might feel that they do not have time to complete training during peak seasons (</a:t>
            </a:r>
            <a:r>
              <a:rPr lang="en-GB" sz="1200" kern="1200" dirty="0" err="1">
                <a:solidFill>
                  <a:schemeClr val="tx1"/>
                </a:solidFill>
                <a:effectLst/>
                <a:latin typeface="+mn-lt"/>
                <a:ea typeface="+mn-ea"/>
                <a:cs typeface="+mn-cs"/>
              </a:rPr>
              <a:t>Gilpa</a:t>
            </a:r>
            <a:r>
              <a:rPr lang="en-GB" sz="1200" kern="1200" dirty="0">
                <a:solidFill>
                  <a:schemeClr val="tx1"/>
                </a:solidFill>
                <a:effectLst/>
                <a:latin typeface="+mn-lt"/>
                <a:ea typeface="+mn-ea"/>
                <a:cs typeface="+mn-cs"/>
              </a:rPr>
              <a:t> et al., 2024). Moreover, Amazon has a workforce that is represented by a wide range of countries and languages, and standardised training is not effective in this case (Manresa et al., 2019)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Continuous upskilling is also demanded by the rapid technological change (Noe, 2020). Managers, in turn, might find it difficult to coach because of operational pressure. Lastly, the impact of training on the Amazon network is still complicated to measure in the global network.</a:t>
            </a:r>
            <a:endParaRPr lang="en-US" dirty="0"/>
          </a:p>
        </p:txBody>
      </p:sp>
      <p:sp>
        <p:nvSpPr>
          <p:cNvPr id="4" name="Slide Number Placeholder 3">
            <a:extLst>
              <a:ext uri="{FF2B5EF4-FFF2-40B4-BE49-F238E27FC236}">
                <a16:creationId xmlns:a16="http://schemas.microsoft.com/office/drawing/2014/main" id="{4EC2ED34-18E6-A9D9-02CC-2732DB421EF7}"/>
              </a:ext>
            </a:extLst>
          </p:cNvPr>
          <p:cNvSpPr>
            <a:spLocks noGrp="1"/>
          </p:cNvSpPr>
          <p:nvPr>
            <p:ph type="sldNum" sz="quarter" idx="5"/>
          </p:nvPr>
        </p:nvSpPr>
        <p:spPr/>
        <p:txBody>
          <a:bodyPr/>
          <a:lstStyle/>
          <a:p>
            <a:fld id="{38E63A03-A30B-4F7B-BC1D-67BDB2D0C055}" type="slidenum">
              <a:rPr lang="en-US" smtClean="0"/>
              <a:t>35</a:t>
            </a:fld>
            <a:endParaRPr lang="en-US"/>
          </a:p>
        </p:txBody>
      </p:sp>
    </p:spTree>
    <p:extLst>
      <p:ext uri="{BB962C8B-B14F-4D97-AF65-F5344CB8AC3E}">
        <p14:creationId xmlns:p14="http://schemas.microsoft.com/office/powerpoint/2010/main" val="20204816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645A2-53E8-91F2-8BFA-174DE2D3ED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45C1E2-39C8-ED5D-BB29-F64E8BF262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4206BE-AD5D-EA72-2EE2-86361C390177}"/>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Some enhancements can be undertaken. Flexible, modular training proposed by Goldstein and Ford (2018) will enable employees to learn in small blocks during non-peak hours. Managerial coaching can be strengthened to enhance the transfer of learning, which is most likely to be achieved through the most influential factor of successful development, which is the managers.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Better analytics can also be invested in to enable Amazon to determine which programmes result in substantive performance improvements. The other types of incentives, including recognition, benefits of certification or career advancement, can boost the engagement of the employees (Marchington et al., 2021).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Introducing Career Choice to the next level of robotics, data analytics, and AI would help Amazon achieve its technological goals. Lastly, it is possible to provide personalised learning paths that can support the differences in the cultures of learning.</a:t>
            </a:r>
            <a:endParaRPr lang="en-US" dirty="0"/>
          </a:p>
        </p:txBody>
      </p:sp>
      <p:sp>
        <p:nvSpPr>
          <p:cNvPr id="4" name="Slide Number Placeholder 3">
            <a:extLst>
              <a:ext uri="{FF2B5EF4-FFF2-40B4-BE49-F238E27FC236}">
                <a16:creationId xmlns:a16="http://schemas.microsoft.com/office/drawing/2014/main" id="{62FC7193-EAEB-9CB8-7EF1-830525DDD5F2}"/>
              </a:ext>
            </a:extLst>
          </p:cNvPr>
          <p:cNvSpPr>
            <a:spLocks noGrp="1"/>
          </p:cNvSpPr>
          <p:nvPr>
            <p:ph type="sldNum" sz="quarter" idx="5"/>
          </p:nvPr>
        </p:nvSpPr>
        <p:spPr/>
        <p:txBody>
          <a:bodyPr/>
          <a:lstStyle/>
          <a:p>
            <a:fld id="{38E63A03-A30B-4F7B-BC1D-67BDB2D0C055}" type="slidenum">
              <a:rPr lang="en-US" smtClean="0"/>
              <a:t>36</a:t>
            </a:fld>
            <a:endParaRPr lang="en-US"/>
          </a:p>
        </p:txBody>
      </p:sp>
    </p:spTree>
    <p:extLst>
      <p:ext uri="{BB962C8B-B14F-4D97-AF65-F5344CB8AC3E}">
        <p14:creationId xmlns:p14="http://schemas.microsoft.com/office/powerpoint/2010/main" val="528699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E1E3D-DA5B-C603-0E92-6DA16DD916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FE8D5E-8A7F-740B-A196-6233D5577F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AB4F64-17AA-5E90-E65A-C0F2E7DBE6A4}"/>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In conclusion, training and development are essential aspects of the operation of Amazon in the world. Career Choice, structured onboarding, leadership development programmes, and even mandatory safety training are some of the policies that enable employees to build capability. The line managers play a leadership role in facilitating participation and learning transfer (Akinwale et al., 2025). Regardless of the obstacles (turnover, time constraints, technology needs, and worldwide consistency), some specific suggestions can be used to enhance effectiveness. Finally, T&amp;D is still one of the key drivers of the strategic success of Amazon.</a:t>
            </a:r>
            <a:endParaRPr lang="en-US" dirty="0"/>
          </a:p>
        </p:txBody>
      </p:sp>
      <p:sp>
        <p:nvSpPr>
          <p:cNvPr id="4" name="Slide Number Placeholder 3">
            <a:extLst>
              <a:ext uri="{FF2B5EF4-FFF2-40B4-BE49-F238E27FC236}">
                <a16:creationId xmlns:a16="http://schemas.microsoft.com/office/drawing/2014/main" id="{3D9ACDFA-D6D4-83BA-A924-7E2EB1B9191E}"/>
              </a:ext>
            </a:extLst>
          </p:cNvPr>
          <p:cNvSpPr>
            <a:spLocks noGrp="1"/>
          </p:cNvSpPr>
          <p:nvPr>
            <p:ph type="sldNum" sz="quarter" idx="5"/>
          </p:nvPr>
        </p:nvSpPr>
        <p:spPr/>
        <p:txBody>
          <a:bodyPr/>
          <a:lstStyle/>
          <a:p>
            <a:fld id="{38E63A03-A30B-4F7B-BC1D-67BDB2D0C055}" type="slidenum">
              <a:rPr lang="en-US" smtClean="0"/>
              <a:t>37</a:t>
            </a:fld>
            <a:endParaRPr lang="en-US"/>
          </a:p>
        </p:txBody>
      </p:sp>
    </p:spTree>
    <p:extLst>
      <p:ext uri="{BB962C8B-B14F-4D97-AF65-F5344CB8AC3E}">
        <p14:creationId xmlns:p14="http://schemas.microsoft.com/office/powerpoint/2010/main" val="33897866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97EEB9-CC31-D760-AB83-8D0F2997D7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D9B3C3-138D-1831-61AA-4753A69390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FBC928-F213-2F50-79E1-1B05612DA976}"/>
              </a:ext>
            </a:extLst>
          </p:cNvPr>
          <p:cNvSpPr>
            <a:spLocks noGrp="1"/>
          </p:cNvSpPr>
          <p:nvPr>
            <p:ph type="body" idx="1"/>
          </p:nvPr>
        </p:nvSpPr>
        <p:spPr/>
        <p:txBody>
          <a:bodyPr/>
          <a:lstStyle/>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Akinwale, O.E., Asonye, B.O., Durojaiye, O.J. and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Jogunomi</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M.O. (2025). Employee voice and quality of work-life (QWL) among the workforce of Amazon’s United Kingdom services limited.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IIM Ranchi Journal of Management Studies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://doi.org/10.1108/irjms-09-2024-0119.</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Amazon (2024).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Our Upskilling Commitments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[online] US About Amazon. Available at: https://www.aboutamazon.com/workplace/upskilling-commitments.</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Blanco, M.R. and Golik, M.N. (2021). Mind the gap: line managers as effective or non</a:t>
            </a:r>
            <a:r>
              <a:rPr lang="en-US" sz="1200" kern="100" dirty="0">
                <a:effectLst/>
                <a:latin typeface="Cambria Math" panose="02040503050406030204" pitchFamily="18" charset="0"/>
                <a:ea typeface="Aptos" panose="020B0004020202020204" pitchFamily="34" charset="0"/>
                <a:cs typeface="Cambria Math" panose="02040503050406030204" pitchFamily="18" charset="0"/>
              </a:rPr>
              <a:t>‐</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effective talent spotters.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Training and Development</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25(1).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://doi.org/10.1111/ijtd.12205.</a:t>
            </a:r>
          </a:p>
          <a:p>
            <a:pPr marL="0" marR="0" algn="just">
              <a:lnSpc>
                <a:spcPct val="150000"/>
              </a:lnSpc>
              <a:spcAft>
                <a:spcPts val="800"/>
              </a:spcAft>
              <a:buNone/>
            </a:pP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Dipboye</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R.L. (2018). 12. Employee Training and Development.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The Emerald Review of Industrial and Organizational Psychology</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pp.581–624.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://doi.org/10.1108/978-1-78743-785-220181016.</a:t>
            </a:r>
          </a:p>
          <a:p>
            <a:pPr marL="0" marR="0" algn="just">
              <a:lnSpc>
                <a:spcPct val="150000"/>
              </a:lnSpc>
              <a:spcAft>
                <a:spcPts val="800"/>
              </a:spcAft>
              <a:buNone/>
            </a:pP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Ellström</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E. and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Ellström</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P.-E. (2018). Two modes of learning-oriented leadership: a study of first-line managers.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Journal of Workplace Learning</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30(7), pp.545–561.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://doi.org/10.1108/jwl-03-2018-0056.</a:t>
            </a:r>
          </a:p>
          <a:p>
            <a:pPr marL="0" marR="0" algn="just">
              <a:lnSpc>
                <a:spcPct val="150000"/>
              </a:lnSpc>
              <a:spcAft>
                <a:spcPts val="800"/>
              </a:spcAft>
              <a:buNone/>
            </a:pP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Gilpa</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L., Cabagay, A.,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Estioco</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M.C., Abante, M.V. and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Vigonte</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F. (2024). Human Resource Scarcity as a Predictor of Employee Workload and Morale: A Trajectory Toward Policy Model Development. [online]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://doi.org/10.2139/ssrn.4979921.</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Goldstein, I.L. and Ford, J.K. (2018).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Training in organizations : needs assessment, development, and evaluation</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Belmont, Ca: Wadsworth, Cop.</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Ingale, A. (2025). Succession Planning And Leadership Development Are Important In Creating A Talent Pipeline Within Human Resource Management.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SSRN Electronic Journal</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[online]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://doi.org/10.2139/ssrn.5031223.</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Isreal, O. (2025). Lessons from Amazon: Scaling Safety Zones Across Multinational Operations. </a:t>
            </a:r>
          </a:p>
          <a:p>
            <a:pPr marL="0" marR="0" algn="just">
              <a:lnSpc>
                <a:spcPct val="150000"/>
              </a:lnSpc>
              <a:spcAft>
                <a:spcPts val="800"/>
              </a:spcAft>
              <a:buNone/>
            </a:pP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Mahshi</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K. and Bush, K. (2025). Reprint: The Palestinian Uprising and Education for the Future.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Harvard Educational Review</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95(2), p.her-9502-9.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://doi.org/10.17763/1943-5045-95.2.299.</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Manresa, A., Bikfalvi, A. and Simon, A. (2019). The impact of training and development practices on innovation and financial performance.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Industrial and Commercial Training</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51(7/8), pp.421–444.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://doi.org/10.1108/ict-04-2019-0035.</a:t>
            </a:r>
          </a:p>
          <a:p>
            <a:pPr marL="0" marR="0" algn="just">
              <a:lnSpc>
                <a:spcPct val="150000"/>
              </a:lnSpc>
              <a:spcAft>
                <a:spcPts val="800"/>
              </a:spcAft>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Marchington, M., Wilkinson, A., Donnelly, R. and </a:t>
            </a:r>
            <a:r>
              <a:rPr lang="en-US" sz="1200" kern="100" dirty="0" err="1">
                <a:effectLst/>
                <a:latin typeface="Aptos" panose="020B0004020202020204" pitchFamily="34" charset="0"/>
                <a:ea typeface="Aptos" panose="020B0004020202020204" pitchFamily="34" charset="0"/>
                <a:cs typeface="Times New Roman" panose="02020603050405020304" pitchFamily="18" charset="0"/>
              </a:rPr>
              <a:t>Kynighou</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 (2021). </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HUMAN RESOURCE MANAGEMENT AT WORK : the definitive guide.</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7th ed. S.L.: Kogan Page.</a:t>
            </a:r>
          </a:p>
          <a:p>
            <a:pPr>
              <a:buNone/>
            </a:pPr>
            <a:r>
              <a:rPr lang="en-US" sz="1200" dirty="0">
                <a:effectLst/>
                <a:latin typeface="Aptos" panose="020B0004020202020204" pitchFamily="34" charset="0"/>
                <a:ea typeface="Aptos" panose="020B0004020202020204" pitchFamily="34" charset="0"/>
                <a:cs typeface="Times New Roman" panose="02020603050405020304" pitchFamily="18" charset="0"/>
              </a:rPr>
              <a:t>Noe, R.A. (2020). </a:t>
            </a:r>
            <a:r>
              <a:rPr lang="en-US" sz="1200" i="1" dirty="0">
                <a:effectLst/>
                <a:latin typeface="Aptos" panose="020B0004020202020204" pitchFamily="34" charset="0"/>
                <a:ea typeface="Aptos" panose="020B0004020202020204" pitchFamily="34" charset="0"/>
                <a:cs typeface="Times New Roman" panose="02020603050405020304" pitchFamily="18" charset="0"/>
              </a:rPr>
              <a:t>Employee training and development</a:t>
            </a:r>
            <a:r>
              <a:rPr lang="en-US" sz="1200" dirty="0">
                <a:effectLst/>
                <a:latin typeface="Aptos" panose="020B0004020202020204" pitchFamily="34" charset="0"/>
                <a:ea typeface="Aptos" panose="020B0004020202020204" pitchFamily="34" charset="0"/>
                <a:cs typeface="Times New Roman" panose="02020603050405020304" pitchFamily="18" charset="0"/>
              </a:rPr>
              <a:t>. [New York, NY]: McGraw-Hill Education.</a:t>
            </a:r>
            <a:endParaRPr lang="en-US" dirty="0"/>
          </a:p>
        </p:txBody>
      </p:sp>
      <p:sp>
        <p:nvSpPr>
          <p:cNvPr id="4" name="Slide Number Placeholder 3">
            <a:extLst>
              <a:ext uri="{FF2B5EF4-FFF2-40B4-BE49-F238E27FC236}">
                <a16:creationId xmlns:a16="http://schemas.microsoft.com/office/drawing/2014/main" id="{9C295F4D-CD38-8B98-B6A5-66510D073CAC}"/>
              </a:ext>
            </a:extLst>
          </p:cNvPr>
          <p:cNvSpPr>
            <a:spLocks noGrp="1"/>
          </p:cNvSpPr>
          <p:nvPr>
            <p:ph type="sldNum" sz="quarter" idx="5"/>
          </p:nvPr>
        </p:nvSpPr>
        <p:spPr/>
        <p:txBody>
          <a:bodyPr/>
          <a:lstStyle/>
          <a:p>
            <a:fld id="{38E63A03-A30B-4F7B-BC1D-67BDB2D0C055}" type="slidenum">
              <a:rPr lang="en-US" smtClean="0"/>
              <a:t>38</a:t>
            </a:fld>
            <a:endParaRPr lang="en-US"/>
          </a:p>
        </p:txBody>
      </p:sp>
    </p:spTree>
    <p:extLst>
      <p:ext uri="{BB962C8B-B14F-4D97-AF65-F5344CB8AC3E}">
        <p14:creationId xmlns:p14="http://schemas.microsoft.com/office/powerpoint/2010/main" val="12106730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Thank you, everyone! </a:t>
            </a:r>
            <a:endParaRPr lang="en-US" dirty="0"/>
          </a:p>
        </p:txBody>
      </p:sp>
      <p:sp>
        <p:nvSpPr>
          <p:cNvPr id="4" name="Slide Number Placeholder 3"/>
          <p:cNvSpPr>
            <a:spLocks noGrp="1"/>
          </p:cNvSpPr>
          <p:nvPr>
            <p:ph type="sldNum" sz="quarter" idx="5"/>
          </p:nvPr>
        </p:nvSpPr>
        <p:spPr/>
        <p:txBody>
          <a:bodyPr/>
          <a:lstStyle/>
          <a:p>
            <a:fld id="{38E63A03-A30B-4F7B-BC1D-67BDB2D0C055}" type="slidenum">
              <a:rPr lang="en-US" smtClean="0"/>
              <a:t>39</a:t>
            </a:fld>
            <a:endParaRPr lang="en-US"/>
          </a:p>
        </p:txBody>
      </p:sp>
    </p:spTree>
    <p:extLst>
      <p:ext uri="{BB962C8B-B14F-4D97-AF65-F5344CB8AC3E}">
        <p14:creationId xmlns:p14="http://schemas.microsoft.com/office/powerpoint/2010/main" val="2125271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260601" y="3606801"/>
            <a:ext cx="11650404" cy="2469453"/>
          </a:xfrm>
        </p:spPr>
        <p:txBody>
          <a:bodyPr anchor="b">
            <a:noAutofit/>
          </a:bodyPr>
          <a:lstStyle>
            <a:lvl1pPr algn="r">
              <a:defRPr sz="81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260601" y="6076250"/>
            <a:ext cx="11650404" cy="1645349"/>
          </a:xfrm>
        </p:spPr>
        <p:txBody>
          <a:bodyPr anchor="t"/>
          <a:lstStyle>
            <a:lvl1pPr marL="0" indent="0" algn="r">
              <a:buNone/>
              <a:defRPr>
                <a:solidFill>
                  <a:schemeClr val="tx1">
                    <a:lumMod val="50000"/>
                    <a:lumOff val="5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77093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4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87519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6003" y="4051301"/>
            <a:ext cx="12895002" cy="2739872"/>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1290600"/>
          </a:xfrm>
        </p:spPr>
        <p:txBody>
          <a:bodyPr anchor="t"/>
          <a:lstStyle>
            <a:lvl1pPr marL="0" indent="0" algn="l">
              <a:buNone/>
              <a:defRPr sz="30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98849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16002" y="3240884"/>
            <a:ext cx="6276053" cy="58211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34955" y="3240884"/>
            <a:ext cx="6276051" cy="5821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2377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13618" y="3241475"/>
            <a:ext cx="6278435"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13618" y="4105868"/>
            <a:ext cx="6278435"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32575" y="3241475"/>
            <a:ext cx="6278427"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7632577" y="4105868"/>
            <a:ext cx="6278426"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03016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16001" y="914400"/>
            <a:ext cx="12895002" cy="19812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83635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5696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1" y="2247906"/>
            <a:ext cx="5781792" cy="1917699"/>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7140692" y="772387"/>
            <a:ext cx="6770312" cy="828965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16001" y="4165604"/>
            <a:ext cx="5781792" cy="3876674"/>
          </a:xfrm>
        </p:spPr>
        <p:txBody>
          <a:bodyPr>
            <a:normAutofit/>
          </a:bodyPr>
          <a:lstStyle>
            <a:lvl1pPr marL="0" indent="0">
              <a:buNone/>
              <a:defRPr sz="2100"/>
            </a:lvl1pPr>
            <a:lvl2pPr marL="685595" indent="0">
              <a:buNone/>
              <a:defRPr sz="2100"/>
            </a:lvl2pPr>
            <a:lvl3pPr marL="1371189" indent="0">
              <a:buNone/>
              <a:defRPr sz="1800"/>
            </a:lvl3pPr>
            <a:lvl4pPr marL="2056784" indent="0">
              <a:buNone/>
              <a:defRPr sz="1500"/>
            </a:lvl4pPr>
            <a:lvl5pPr marL="2742377" indent="0">
              <a:buNone/>
              <a:defRPr sz="1500"/>
            </a:lvl5pPr>
            <a:lvl6pPr marL="3427971" indent="0">
              <a:buNone/>
              <a:defRPr sz="1500"/>
            </a:lvl6pPr>
            <a:lvl7pPr marL="4113566" indent="0">
              <a:buNone/>
              <a:defRPr sz="1500"/>
            </a:lvl7pPr>
            <a:lvl8pPr marL="4799160" indent="0">
              <a:buNone/>
              <a:defRPr sz="1500"/>
            </a:lvl8pPr>
            <a:lvl9pPr marL="5484755"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49268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2" y="7200900"/>
            <a:ext cx="12895001"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16001" y="914400"/>
            <a:ext cx="12895002" cy="5768577"/>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16002" y="8051007"/>
            <a:ext cx="12895001" cy="1011036"/>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42810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3" y="914400"/>
            <a:ext cx="12895002" cy="5105400"/>
          </a:xfrm>
        </p:spPr>
        <p:txBody>
          <a:bodyPr anchor="ctr">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8751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49209" y="5448300"/>
            <a:ext cx="10836786"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0" name="TextBox 19"/>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latin typeface="Arial"/>
              </a:rPr>
              <a:t>”</a:t>
            </a:r>
            <a:endParaRPr lang="en-US" sz="2700" dirty="0">
              <a:solidFill>
                <a:schemeClr val="accent1">
                  <a:lumMod val="60000"/>
                  <a:lumOff val="40000"/>
                </a:schemeClr>
              </a:solidFill>
              <a:latin typeface="Arial"/>
            </a:endParaRPr>
          </a:p>
        </p:txBody>
      </p:sp>
    </p:spTree>
    <p:extLst>
      <p:ext uri="{BB962C8B-B14F-4D97-AF65-F5344CB8AC3E}">
        <p14:creationId xmlns:p14="http://schemas.microsoft.com/office/powerpoint/2010/main" val="2987140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16003" y="2897982"/>
            <a:ext cx="12895002" cy="3893190"/>
          </a:xfrm>
        </p:spPr>
        <p:txBody>
          <a:bodyPr anchor="b">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89280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tx1">
                    <a:lumMod val="75000"/>
                    <a:lumOff val="25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1972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8699" y="914400"/>
            <a:ext cx="12882305"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5970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827860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951510" y="914399"/>
            <a:ext cx="1957115" cy="787717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016003" y="914400"/>
            <a:ext cx="10590225" cy="78771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86328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016001" y="914400"/>
            <a:ext cx="12895002" cy="19812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16001" y="3240884"/>
            <a:ext cx="12895002" cy="5821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07700" y="9062044"/>
            <a:ext cx="1367909" cy="547688"/>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12/1/2025</a:t>
            </a:fld>
            <a:endParaRPr lang="en-US"/>
          </a:p>
        </p:txBody>
      </p:sp>
      <p:sp>
        <p:nvSpPr>
          <p:cNvPr id="5" name="Footer Placeholder 4"/>
          <p:cNvSpPr>
            <a:spLocks noGrp="1"/>
          </p:cNvSpPr>
          <p:nvPr>
            <p:ph type="ftr" sz="quarter" idx="3"/>
          </p:nvPr>
        </p:nvSpPr>
        <p:spPr>
          <a:xfrm>
            <a:off x="1016001" y="9062044"/>
            <a:ext cx="9446418"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885995" y="9062044"/>
            <a:ext cx="1025009" cy="547688"/>
          </a:xfrm>
          <a:prstGeom prst="rect">
            <a:avLst/>
          </a:prstGeom>
        </p:spPr>
        <p:txBody>
          <a:bodyPr vert="horz" lIns="91440" tIns="45720" rIns="91440" bIns="45720" rtlCol="0" anchor="ctr"/>
          <a:lstStyle>
            <a:lvl1pPr algn="r">
              <a:defRPr sz="135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63336600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svg"/></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hyperlink" Target="https://www.aboutamazon.co.uk/news/working-at-amazon/diversity"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6.svg"/></Relationships>
</file>

<file path=ppt/slides/_rels/slide3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slides/_rels/slide3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jpeg"/></Relationships>
</file>

<file path=ppt/slides/_rels/slide3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8.sv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243309" y="-1358932"/>
            <a:ext cx="12637121" cy="11740418"/>
          </a:xfrm>
          <a:custGeom>
            <a:avLst/>
            <a:gdLst/>
            <a:ahLst/>
            <a:cxnLst/>
            <a:rect l="l" t="t" r="r" b="b"/>
            <a:pathLst>
              <a:path w="12637121" h="11740418">
                <a:moveTo>
                  <a:pt x="0" y="0"/>
                </a:moveTo>
                <a:lnTo>
                  <a:pt x="12637121" y="0"/>
                </a:lnTo>
                <a:lnTo>
                  <a:pt x="12637121" y="11740417"/>
                </a:lnTo>
                <a:lnTo>
                  <a:pt x="0" y="11740417"/>
                </a:lnTo>
                <a:lnTo>
                  <a:pt x="0" y="0"/>
                </a:lnTo>
                <a:close/>
              </a:path>
            </a:pathLst>
          </a:custGeom>
          <a:blipFill>
            <a:blip r:embed="rId3"/>
            <a:stretch>
              <a:fillRect l="-9022" r="-30946"/>
            </a:stretch>
          </a:blipFill>
        </p:spPr>
        <p:txBody>
          <a:bodyPr/>
          <a:lstStyle/>
          <a:p>
            <a:endParaRPr lang="en-GB"/>
          </a:p>
        </p:txBody>
      </p:sp>
      <p:sp>
        <p:nvSpPr>
          <p:cNvPr id="3" name="Freeform 3"/>
          <p:cNvSpPr/>
          <p:nvPr/>
        </p:nvSpPr>
        <p:spPr>
          <a:xfrm rot="-707026" flipH="1">
            <a:off x="13024051" y="1775554"/>
            <a:ext cx="8298194" cy="12596878"/>
          </a:xfrm>
          <a:custGeom>
            <a:avLst/>
            <a:gdLst/>
            <a:ahLst/>
            <a:cxnLst/>
            <a:rect l="l" t="t" r="r" b="b"/>
            <a:pathLst>
              <a:path w="8298194" h="12596878">
                <a:moveTo>
                  <a:pt x="8298194" y="0"/>
                </a:moveTo>
                <a:lnTo>
                  <a:pt x="0" y="0"/>
                </a:lnTo>
                <a:lnTo>
                  <a:pt x="0" y="12596879"/>
                </a:lnTo>
                <a:lnTo>
                  <a:pt x="8298194" y="12596879"/>
                </a:lnTo>
                <a:lnTo>
                  <a:pt x="8298194"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a:off x="8170203" y="-403180"/>
            <a:ext cx="4863666" cy="10910958"/>
            <a:chOff x="0" y="0"/>
            <a:chExt cx="1280966" cy="2873668"/>
          </a:xfrm>
        </p:grpSpPr>
        <p:sp>
          <p:nvSpPr>
            <p:cNvPr id="5" name="Freeform 5"/>
            <p:cNvSpPr/>
            <p:nvPr/>
          </p:nvSpPr>
          <p:spPr>
            <a:xfrm>
              <a:off x="0" y="0"/>
              <a:ext cx="1280966" cy="2873668"/>
            </a:xfrm>
            <a:custGeom>
              <a:avLst/>
              <a:gdLst/>
              <a:ahLst/>
              <a:cxnLst/>
              <a:rect l="l" t="t" r="r" b="b"/>
              <a:pathLst>
                <a:path w="1280966" h="2873668">
                  <a:moveTo>
                    <a:pt x="0" y="0"/>
                  </a:moveTo>
                  <a:lnTo>
                    <a:pt x="1280966" y="0"/>
                  </a:lnTo>
                  <a:lnTo>
                    <a:pt x="1280966" y="2873668"/>
                  </a:lnTo>
                  <a:lnTo>
                    <a:pt x="0" y="2873668"/>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6" name="TextBox 6"/>
            <p:cNvSpPr txBox="1"/>
            <p:nvPr/>
          </p:nvSpPr>
          <p:spPr>
            <a:xfrm>
              <a:off x="0" y="-114300"/>
              <a:ext cx="1280966" cy="2987968"/>
            </a:xfrm>
            <a:prstGeom prst="rect">
              <a:avLst/>
            </a:prstGeom>
          </p:spPr>
          <p:txBody>
            <a:bodyPr lIns="50800" tIns="50800" rIns="50800" bIns="50800" rtlCol="0" anchor="ctr"/>
            <a:lstStyle/>
            <a:p>
              <a:pPr algn="ctr">
                <a:lnSpc>
                  <a:spcPts val="4168"/>
                </a:lnSpc>
              </a:pPr>
              <a:endParaRPr/>
            </a:p>
          </p:txBody>
        </p:sp>
      </p:grpSp>
      <p:grpSp>
        <p:nvGrpSpPr>
          <p:cNvPr id="7" name="Group 7"/>
          <p:cNvGrpSpPr/>
          <p:nvPr/>
        </p:nvGrpSpPr>
        <p:grpSpPr>
          <a:xfrm>
            <a:off x="8170203" y="-403180"/>
            <a:ext cx="2997804" cy="10910958"/>
            <a:chOff x="0" y="0"/>
            <a:chExt cx="789545" cy="2873668"/>
          </a:xfrm>
        </p:grpSpPr>
        <p:sp>
          <p:nvSpPr>
            <p:cNvPr id="8" name="Freeform 8"/>
            <p:cNvSpPr/>
            <p:nvPr/>
          </p:nvSpPr>
          <p:spPr>
            <a:xfrm>
              <a:off x="0" y="0"/>
              <a:ext cx="789545" cy="2873668"/>
            </a:xfrm>
            <a:custGeom>
              <a:avLst/>
              <a:gdLst/>
              <a:ahLst/>
              <a:cxnLst/>
              <a:rect l="l" t="t" r="r" b="b"/>
              <a:pathLst>
                <a:path w="789545" h="2873668">
                  <a:moveTo>
                    <a:pt x="0" y="0"/>
                  </a:moveTo>
                  <a:lnTo>
                    <a:pt x="789545" y="0"/>
                  </a:lnTo>
                  <a:lnTo>
                    <a:pt x="789545" y="2873668"/>
                  </a:lnTo>
                  <a:lnTo>
                    <a:pt x="0" y="2873668"/>
                  </a:lnTo>
                  <a:close/>
                </a:path>
              </a:pathLst>
            </a:custGeom>
            <a:gradFill rotWithShape="1">
              <a:gsLst>
                <a:gs pos="0">
                  <a:srgbClr val="FFFFFF">
                    <a:alpha val="100000"/>
                  </a:srgbClr>
                </a:gs>
                <a:gs pos="100000">
                  <a:srgbClr val="FFFFFF">
                    <a:alpha val="0"/>
                  </a:srgbClr>
                </a:gs>
              </a:gsLst>
              <a:lin ang="0"/>
            </a:gradFill>
          </p:spPr>
          <p:txBody>
            <a:bodyPr/>
            <a:lstStyle/>
            <a:p>
              <a:endParaRPr lang="en-GB"/>
            </a:p>
          </p:txBody>
        </p:sp>
        <p:sp>
          <p:nvSpPr>
            <p:cNvPr id="9" name="TextBox 9"/>
            <p:cNvSpPr txBox="1"/>
            <p:nvPr/>
          </p:nvSpPr>
          <p:spPr>
            <a:xfrm>
              <a:off x="0" y="-114300"/>
              <a:ext cx="789545" cy="2987968"/>
            </a:xfrm>
            <a:prstGeom prst="rect">
              <a:avLst/>
            </a:prstGeom>
          </p:spPr>
          <p:txBody>
            <a:bodyPr lIns="50800" tIns="50800" rIns="50800" bIns="50800" rtlCol="0" anchor="ctr"/>
            <a:lstStyle/>
            <a:p>
              <a:pPr algn="ctr">
                <a:lnSpc>
                  <a:spcPts val="4168"/>
                </a:lnSpc>
              </a:pPr>
              <a:endParaRPr/>
            </a:p>
          </p:txBody>
        </p:sp>
      </p:grpSp>
      <p:grpSp>
        <p:nvGrpSpPr>
          <p:cNvPr id="10" name="Group 10"/>
          <p:cNvGrpSpPr/>
          <p:nvPr/>
        </p:nvGrpSpPr>
        <p:grpSpPr>
          <a:xfrm>
            <a:off x="1041821" y="4440481"/>
            <a:ext cx="8431957" cy="567945"/>
            <a:chOff x="0" y="0"/>
            <a:chExt cx="2220762" cy="149582"/>
          </a:xfrm>
        </p:grpSpPr>
        <p:sp>
          <p:nvSpPr>
            <p:cNvPr id="11" name="Freeform 11"/>
            <p:cNvSpPr/>
            <p:nvPr/>
          </p:nvSpPr>
          <p:spPr>
            <a:xfrm>
              <a:off x="0" y="0"/>
              <a:ext cx="2220762" cy="149582"/>
            </a:xfrm>
            <a:custGeom>
              <a:avLst/>
              <a:gdLst/>
              <a:ahLst/>
              <a:cxnLst/>
              <a:rect l="l" t="t" r="r" b="b"/>
              <a:pathLst>
                <a:path w="2220762" h="149582">
                  <a:moveTo>
                    <a:pt x="46826" y="0"/>
                  </a:moveTo>
                  <a:lnTo>
                    <a:pt x="2173936" y="0"/>
                  </a:lnTo>
                  <a:cubicBezTo>
                    <a:pt x="2186355" y="0"/>
                    <a:pt x="2198266" y="4933"/>
                    <a:pt x="2207047" y="13715"/>
                  </a:cubicBezTo>
                  <a:cubicBezTo>
                    <a:pt x="2215829" y="22497"/>
                    <a:pt x="2220762" y="34407"/>
                    <a:pt x="2220762" y="46826"/>
                  </a:cubicBezTo>
                  <a:lnTo>
                    <a:pt x="2220762" y="102756"/>
                  </a:lnTo>
                  <a:cubicBezTo>
                    <a:pt x="2220762" y="128617"/>
                    <a:pt x="2199798" y="149582"/>
                    <a:pt x="2173936" y="149582"/>
                  </a:cubicBezTo>
                  <a:lnTo>
                    <a:pt x="46826" y="149582"/>
                  </a:lnTo>
                  <a:cubicBezTo>
                    <a:pt x="34407" y="149582"/>
                    <a:pt x="22497" y="144649"/>
                    <a:pt x="13715" y="135867"/>
                  </a:cubicBezTo>
                  <a:cubicBezTo>
                    <a:pt x="4933" y="127085"/>
                    <a:pt x="0" y="115175"/>
                    <a:pt x="0" y="102756"/>
                  </a:cubicBezTo>
                  <a:lnTo>
                    <a:pt x="0" y="46826"/>
                  </a:lnTo>
                  <a:cubicBezTo>
                    <a:pt x="0" y="34407"/>
                    <a:pt x="4933" y="22497"/>
                    <a:pt x="13715" y="13715"/>
                  </a:cubicBezTo>
                  <a:cubicBezTo>
                    <a:pt x="22497" y="4933"/>
                    <a:pt x="34407" y="0"/>
                    <a:pt x="46826" y="0"/>
                  </a:cubicBezTo>
                  <a:close/>
                </a:path>
              </a:pathLst>
            </a:custGeom>
            <a:solidFill>
              <a:srgbClr val="A21616"/>
            </a:solidFill>
          </p:spPr>
          <p:txBody>
            <a:bodyPr/>
            <a:lstStyle/>
            <a:p>
              <a:endParaRPr lang="en-GB"/>
            </a:p>
          </p:txBody>
        </p:sp>
        <p:sp>
          <p:nvSpPr>
            <p:cNvPr id="12" name="TextBox 12"/>
            <p:cNvSpPr txBox="1"/>
            <p:nvPr/>
          </p:nvSpPr>
          <p:spPr>
            <a:xfrm>
              <a:off x="0" y="-114300"/>
              <a:ext cx="2220762" cy="263882"/>
            </a:xfrm>
            <a:prstGeom prst="rect">
              <a:avLst/>
            </a:prstGeom>
          </p:spPr>
          <p:txBody>
            <a:bodyPr lIns="50800" tIns="50800" rIns="50800" bIns="50800" rtlCol="0" anchor="ctr"/>
            <a:lstStyle/>
            <a:p>
              <a:pPr algn="ctr">
                <a:lnSpc>
                  <a:spcPts val="4168"/>
                </a:lnSpc>
              </a:pPr>
              <a:endParaRPr/>
            </a:p>
          </p:txBody>
        </p:sp>
      </p:grpSp>
      <p:grpSp>
        <p:nvGrpSpPr>
          <p:cNvPr id="14" name="Group 14"/>
          <p:cNvGrpSpPr/>
          <p:nvPr/>
        </p:nvGrpSpPr>
        <p:grpSpPr>
          <a:xfrm>
            <a:off x="1087936" y="4000500"/>
            <a:ext cx="3353104" cy="976612"/>
            <a:chOff x="0" y="-114300"/>
            <a:chExt cx="906933" cy="267560"/>
          </a:xfrm>
        </p:grpSpPr>
        <p:sp>
          <p:nvSpPr>
            <p:cNvPr id="15" name="Freeform 15"/>
            <p:cNvSpPr/>
            <p:nvPr/>
          </p:nvSpPr>
          <p:spPr>
            <a:xfrm>
              <a:off x="0" y="11737"/>
              <a:ext cx="904233" cy="141523"/>
            </a:xfrm>
            <a:custGeom>
              <a:avLst/>
              <a:gdLst/>
              <a:ahLst/>
              <a:cxnLst/>
              <a:rect l="l" t="t" r="r" b="b"/>
              <a:pathLst>
                <a:path w="906933" h="149582">
                  <a:moveTo>
                    <a:pt x="74791" y="0"/>
                  </a:moveTo>
                  <a:lnTo>
                    <a:pt x="832142" y="0"/>
                  </a:lnTo>
                  <a:cubicBezTo>
                    <a:pt x="851978" y="0"/>
                    <a:pt x="871002" y="7880"/>
                    <a:pt x="885028" y="21906"/>
                  </a:cubicBezTo>
                  <a:cubicBezTo>
                    <a:pt x="899054" y="35932"/>
                    <a:pt x="906933" y="54955"/>
                    <a:pt x="906933" y="74791"/>
                  </a:cubicBezTo>
                  <a:lnTo>
                    <a:pt x="906933" y="74791"/>
                  </a:lnTo>
                  <a:cubicBezTo>
                    <a:pt x="906933" y="116097"/>
                    <a:pt x="873448" y="149582"/>
                    <a:pt x="832142" y="149582"/>
                  </a:cubicBezTo>
                  <a:lnTo>
                    <a:pt x="74791" y="149582"/>
                  </a:lnTo>
                  <a:cubicBezTo>
                    <a:pt x="54955" y="149582"/>
                    <a:pt x="35932" y="141702"/>
                    <a:pt x="21906" y="127676"/>
                  </a:cubicBezTo>
                  <a:cubicBezTo>
                    <a:pt x="7880" y="113650"/>
                    <a:pt x="0" y="94627"/>
                    <a:pt x="0" y="74791"/>
                  </a:cubicBezTo>
                  <a:lnTo>
                    <a:pt x="0" y="74791"/>
                  </a:lnTo>
                  <a:cubicBezTo>
                    <a:pt x="0" y="54955"/>
                    <a:pt x="7880" y="35932"/>
                    <a:pt x="21906" y="21906"/>
                  </a:cubicBezTo>
                  <a:cubicBezTo>
                    <a:pt x="35932" y="7880"/>
                    <a:pt x="54955" y="0"/>
                    <a:pt x="74791" y="0"/>
                  </a:cubicBezTo>
                  <a:close/>
                </a:path>
              </a:pathLst>
            </a:custGeom>
            <a:solidFill>
              <a:srgbClr val="FFFFFF"/>
            </a:solidFill>
          </p:spPr>
          <p:txBody>
            <a:bodyPr/>
            <a:lstStyle/>
            <a:p>
              <a:endParaRPr lang="en-GB"/>
            </a:p>
          </p:txBody>
        </p:sp>
        <p:sp>
          <p:nvSpPr>
            <p:cNvPr id="16" name="TextBox 16"/>
            <p:cNvSpPr txBox="1"/>
            <p:nvPr/>
          </p:nvSpPr>
          <p:spPr>
            <a:xfrm>
              <a:off x="0" y="-114300"/>
              <a:ext cx="906933" cy="263882"/>
            </a:xfrm>
            <a:prstGeom prst="rect">
              <a:avLst/>
            </a:prstGeom>
          </p:spPr>
          <p:txBody>
            <a:bodyPr lIns="50800" tIns="50800" rIns="50800" bIns="50800" rtlCol="0" anchor="ctr"/>
            <a:lstStyle/>
            <a:p>
              <a:pPr algn="ctr">
                <a:lnSpc>
                  <a:spcPts val="4168"/>
                </a:lnSpc>
              </a:pPr>
              <a:endParaRPr/>
            </a:p>
          </p:txBody>
        </p:sp>
      </p:grpSp>
      <p:sp>
        <p:nvSpPr>
          <p:cNvPr id="19" name="Freeform 19"/>
          <p:cNvSpPr/>
          <p:nvPr/>
        </p:nvSpPr>
        <p:spPr>
          <a:xfrm>
            <a:off x="12636234" y="8076430"/>
            <a:ext cx="1271251" cy="1276036"/>
          </a:xfrm>
          <a:custGeom>
            <a:avLst/>
            <a:gdLst/>
            <a:ahLst/>
            <a:cxnLst/>
            <a:rect l="l" t="t" r="r" b="b"/>
            <a:pathLst>
              <a:path w="1271251" h="1276036">
                <a:moveTo>
                  <a:pt x="0" y="0"/>
                </a:moveTo>
                <a:lnTo>
                  <a:pt x="1271251" y="0"/>
                </a:lnTo>
                <a:lnTo>
                  <a:pt x="1271251" y="1276036"/>
                </a:lnTo>
                <a:lnTo>
                  <a:pt x="0" y="1276036"/>
                </a:lnTo>
                <a:lnTo>
                  <a:pt x="0" y="0"/>
                </a:lnTo>
                <a:close/>
              </a:path>
            </a:pathLst>
          </a:custGeom>
          <a:blipFill>
            <a:blip r:embed="rId6">
              <a:alphaModFix amt="38000"/>
            </a:blip>
            <a:stretch>
              <a:fillRect/>
            </a:stretch>
          </a:blipFill>
        </p:spPr>
        <p:txBody>
          <a:bodyPr/>
          <a:lstStyle/>
          <a:p>
            <a:endParaRPr lang="en-GB"/>
          </a:p>
        </p:txBody>
      </p:sp>
      <p:sp>
        <p:nvSpPr>
          <p:cNvPr id="20" name="Freeform 20"/>
          <p:cNvSpPr/>
          <p:nvPr/>
        </p:nvSpPr>
        <p:spPr>
          <a:xfrm>
            <a:off x="12006102" y="6982600"/>
            <a:ext cx="796856" cy="799855"/>
          </a:xfrm>
          <a:custGeom>
            <a:avLst/>
            <a:gdLst/>
            <a:ahLst/>
            <a:cxnLst/>
            <a:rect l="l" t="t" r="r" b="b"/>
            <a:pathLst>
              <a:path w="796856" h="799855">
                <a:moveTo>
                  <a:pt x="0" y="0"/>
                </a:moveTo>
                <a:lnTo>
                  <a:pt x="796856" y="0"/>
                </a:lnTo>
                <a:lnTo>
                  <a:pt x="796856" y="799856"/>
                </a:lnTo>
                <a:lnTo>
                  <a:pt x="0" y="799856"/>
                </a:lnTo>
                <a:lnTo>
                  <a:pt x="0" y="0"/>
                </a:lnTo>
                <a:close/>
              </a:path>
            </a:pathLst>
          </a:custGeom>
          <a:blipFill>
            <a:blip r:embed="rId6">
              <a:alphaModFix amt="38000"/>
            </a:blip>
            <a:stretch>
              <a:fillRect/>
            </a:stretch>
          </a:blipFill>
        </p:spPr>
        <p:txBody>
          <a:bodyPr/>
          <a:lstStyle/>
          <a:p>
            <a:endParaRPr lang="en-GB"/>
          </a:p>
        </p:txBody>
      </p:sp>
      <p:grpSp>
        <p:nvGrpSpPr>
          <p:cNvPr id="21" name="Group 21"/>
          <p:cNvGrpSpPr/>
          <p:nvPr/>
        </p:nvGrpSpPr>
        <p:grpSpPr>
          <a:xfrm>
            <a:off x="14561870" y="-2042520"/>
            <a:ext cx="3187521" cy="3187521"/>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53232"/>
            </a:solidFill>
          </p:spPr>
          <p:txBody>
            <a:bodyPr/>
            <a:lstStyle/>
            <a:p>
              <a:endParaRPr lang="en-GB"/>
            </a:p>
          </p:txBody>
        </p:sp>
        <p:sp>
          <p:nvSpPr>
            <p:cNvPr id="23" name="TextBox 23"/>
            <p:cNvSpPr txBox="1"/>
            <p:nvPr/>
          </p:nvSpPr>
          <p:spPr>
            <a:xfrm>
              <a:off x="76200" y="-38100"/>
              <a:ext cx="660400" cy="774700"/>
            </a:xfrm>
            <a:prstGeom prst="rect">
              <a:avLst/>
            </a:prstGeom>
          </p:spPr>
          <p:txBody>
            <a:bodyPr lIns="50800" tIns="50800" rIns="50800" bIns="50800" rtlCol="0" anchor="ctr"/>
            <a:lstStyle/>
            <a:p>
              <a:pPr algn="ctr">
                <a:lnSpc>
                  <a:spcPts val="4168"/>
                </a:lnSpc>
              </a:pPr>
              <a:endParaRPr/>
            </a:p>
          </p:txBody>
        </p:sp>
      </p:grpSp>
      <p:grpSp>
        <p:nvGrpSpPr>
          <p:cNvPr id="24" name="Group 24"/>
          <p:cNvGrpSpPr/>
          <p:nvPr/>
        </p:nvGrpSpPr>
        <p:grpSpPr>
          <a:xfrm>
            <a:off x="17668299" y="408999"/>
            <a:ext cx="1239402" cy="1239402"/>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83922"/>
              </a:srgbClr>
            </a:solidFill>
          </p:spPr>
          <p:txBody>
            <a:bodyPr/>
            <a:lstStyle/>
            <a:p>
              <a:endParaRPr lang="en-GB"/>
            </a:p>
          </p:txBody>
        </p:sp>
        <p:sp>
          <p:nvSpPr>
            <p:cNvPr id="26" name="TextBox 26"/>
            <p:cNvSpPr txBox="1"/>
            <p:nvPr/>
          </p:nvSpPr>
          <p:spPr>
            <a:xfrm>
              <a:off x="76200" y="-38100"/>
              <a:ext cx="660400" cy="774700"/>
            </a:xfrm>
            <a:prstGeom prst="rect">
              <a:avLst/>
            </a:prstGeom>
          </p:spPr>
          <p:txBody>
            <a:bodyPr lIns="50800" tIns="50800" rIns="50800" bIns="50800" rtlCol="0" anchor="ctr"/>
            <a:lstStyle/>
            <a:p>
              <a:pPr algn="ctr">
                <a:lnSpc>
                  <a:spcPts val="4168"/>
                </a:lnSpc>
              </a:pPr>
              <a:endParaRPr/>
            </a:p>
          </p:txBody>
        </p:sp>
      </p:grpSp>
      <p:sp>
        <p:nvSpPr>
          <p:cNvPr id="27" name="Freeform 27"/>
          <p:cNvSpPr/>
          <p:nvPr/>
        </p:nvSpPr>
        <p:spPr>
          <a:xfrm>
            <a:off x="1190485" y="605639"/>
            <a:ext cx="3250555" cy="1078724"/>
          </a:xfrm>
          <a:custGeom>
            <a:avLst/>
            <a:gdLst/>
            <a:ahLst/>
            <a:cxnLst/>
            <a:rect l="l" t="t" r="r" b="b"/>
            <a:pathLst>
              <a:path w="3250555" h="1078724">
                <a:moveTo>
                  <a:pt x="0" y="0"/>
                </a:moveTo>
                <a:lnTo>
                  <a:pt x="3250555" y="0"/>
                </a:lnTo>
                <a:lnTo>
                  <a:pt x="3250555" y="1078724"/>
                </a:lnTo>
                <a:lnTo>
                  <a:pt x="0" y="1078724"/>
                </a:lnTo>
                <a:lnTo>
                  <a:pt x="0" y="0"/>
                </a:lnTo>
                <a:close/>
              </a:path>
            </a:pathLst>
          </a:custGeom>
          <a:blipFill>
            <a:blip r:embed="rId7"/>
            <a:stretch>
              <a:fillRect/>
            </a:stretch>
          </a:blipFill>
        </p:spPr>
        <p:txBody>
          <a:bodyPr/>
          <a:lstStyle/>
          <a:p>
            <a:endParaRPr lang="en-GB"/>
          </a:p>
        </p:txBody>
      </p:sp>
      <p:sp>
        <p:nvSpPr>
          <p:cNvPr id="28" name="TextBox 28"/>
          <p:cNvSpPr txBox="1"/>
          <p:nvPr/>
        </p:nvSpPr>
        <p:spPr>
          <a:xfrm>
            <a:off x="1174227" y="1701827"/>
            <a:ext cx="8726433" cy="1305807"/>
          </a:xfrm>
          <a:prstGeom prst="rect">
            <a:avLst/>
          </a:prstGeom>
        </p:spPr>
        <p:txBody>
          <a:bodyPr lIns="0" tIns="0" rIns="0" bIns="0" rtlCol="0" anchor="t">
            <a:spAutoFit/>
          </a:bodyPr>
          <a:lstStyle/>
          <a:p>
            <a:pPr algn="l">
              <a:lnSpc>
                <a:spcPts val="11557"/>
              </a:lnSpc>
            </a:pPr>
            <a:r>
              <a:rPr lang="en-US" sz="5400" b="1" dirty="0">
                <a:solidFill>
                  <a:srgbClr val="A21616"/>
                </a:solidFill>
                <a:latin typeface="Montserrat Ultra-Bold"/>
                <a:ea typeface="Montserrat Ultra-Bold"/>
                <a:cs typeface="Montserrat Ultra-Bold"/>
                <a:sym typeface="Montserrat Ultra-Bold"/>
              </a:rPr>
              <a:t>Group Presentation</a:t>
            </a:r>
          </a:p>
        </p:txBody>
      </p:sp>
      <p:sp>
        <p:nvSpPr>
          <p:cNvPr id="29" name="TextBox 29"/>
          <p:cNvSpPr txBox="1"/>
          <p:nvPr/>
        </p:nvSpPr>
        <p:spPr>
          <a:xfrm>
            <a:off x="1190309" y="3795347"/>
            <a:ext cx="7152374" cy="439981"/>
          </a:xfrm>
          <a:prstGeom prst="rect">
            <a:avLst/>
          </a:prstGeom>
        </p:spPr>
        <p:txBody>
          <a:bodyPr lIns="0" tIns="0" rIns="0" bIns="0" rtlCol="0" anchor="t">
            <a:spAutoFit/>
          </a:bodyPr>
          <a:lstStyle/>
          <a:p>
            <a:pPr algn="l">
              <a:lnSpc>
                <a:spcPts val="3677"/>
              </a:lnSpc>
            </a:pPr>
            <a:r>
              <a:rPr lang="en-US" sz="2451" b="1" dirty="0">
                <a:solidFill>
                  <a:srgbClr val="000000"/>
                </a:solidFill>
                <a:latin typeface="Montserrat Medium"/>
                <a:ea typeface="Montserrat Medium"/>
                <a:cs typeface="Montserrat Medium"/>
                <a:sym typeface="Montserrat Medium"/>
              </a:rPr>
              <a:t>Master in Business Administration</a:t>
            </a:r>
          </a:p>
        </p:txBody>
      </p:sp>
      <p:sp>
        <p:nvSpPr>
          <p:cNvPr id="30" name="TextBox 30"/>
          <p:cNvSpPr txBox="1"/>
          <p:nvPr/>
        </p:nvSpPr>
        <p:spPr>
          <a:xfrm>
            <a:off x="1217904" y="6438900"/>
            <a:ext cx="3240573" cy="417949"/>
          </a:xfrm>
          <a:prstGeom prst="rect">
            <a:avLst/>
          </a:prstGeom>
        </p:spPr>
        <p:txBody>
          <a:bodyPr lIns="0" tIns="0" rIns="0" bIns="0" rtlCol="0" anchor="t">
            <a:spAutoFit/>
          </a:bodyPr>
          <a:lstStyle/>
          <a:p>
            <a:pPr algn="l">
              <a:lnSpc>
                <a:spcPts val="3404"/>
              </a:lnSpc>
            </a:pPr>
            <a:r>
              <a:rPr lang="en-US" sz="2431" b="1" dirty="0">
                <a:solidFill>
                  <a:srgbClr val="A21616"/>
                </a:solidFill>
                <a:latin typeface="Montserrat Semi-Bold"/>
                <a:ea typeface="Montserrat Semi-Bold"/>
                <a:cs typeface="Montserrat Semi-Bold"/>
                <a:sym typeface="Montserrat Semi-Bold"/>
              </a:rPr>
              <a:t>Prepared by:</a:t>
            </a:r>
          </a:p>
        </p:txBody>
      </p:sp>
      <p:sp>
        <p:nvSpPr>
          <p:cNvPr id="31" name="TextBox 31"/>
          <p:cNvSpPr txBox="1"/>
          <p:nvPr/>
        </p:nvSpPr>
        <p:spPr>
          <a:xfrm>
            <a:off x="1174227" y="7128018"/>
            <a:ext cx="6821913" cy="1712072"/>
          </a:xfrm>
          <a:prstGeom prst="rect">
            <a:avLst/>
          </a:prstGeom>
        </p:spPr>
        <p:txBody>
          <a:bodyPr wrap="square" lIns="0" tIns="0" rIns="0" bIns="0" rtlCol="0" anchor="t">
            <a:spAutoFit/>
          </a:bodyPr>
          <a:lstStyle/>
          <a:p>
            <a:pPr>
              <a:lnSpc>
                <a:spcPts val="3404"/>
              </a:lnSpc>
            </a:pPr>
            <a:r>
              <a:rPr lang="en-GB" sz="2400" dirty="0" err="1">
                <a:latin typeface="Montserrat Semi-Bold" panose="020B0604020202020204" charset="0"/>
              </a:rPr>
              <a:t>Almahender</a:t>
            </a:r>
            <a:r>
              <a:rPr lang="en-GB" sz="2400" dirty="0">
                <a:latin typeface="Montserrat Semi-Bold" panose="020B0604020202020204" charset="0"/>
              </a:rPr>
              <a:t> Singh (ID: 2504913)</a:t>
            </a:r>
            <a:br>
              <a:rPr lang="en-US" sz="2400" b="1" dirty="0">
                <a:solidFill>
                  <a:srgbClr val="000000"/>
                </a:solidFill>
                <a:latin typeface="Montserrat Semi-Bold" panose="020B0604020202020204" charset="0"/>
                <a:ea typeface="Montserrat Semi-Bold"/>
                <a:cs typeface="Montserrat Semi-Bold"/>
                <a:sym typeface="Montserrat Semi-Bold"/>
              </a:rPr>
            </a:br>
            <a:r>
              <a:rPr lang="en-US" sz="2400" b="1" dirty="0">
                <a:solidFill>
                  <a:srgbClr val="000000"/>
                </a:solidFill>
                <a:latin typeface="Montserrat Semi-Bold" panose="020B0604020202020204" charset="0"/>
                <a:ea typeface="Montserrat Semi-Bold"/>
                <a:cs typeface="Montserrat Semi-Bold"/>
                <a:sym typeface="Montserrat Semi-Bold"/>
              </a:rPr>
              <a:t>Jamila Begum (ID: 2503076)</a:t>
            </a:r>
            <a:br>
              <a:rPr lang="en-US" sz="2400" b="1" dirty="0">
                <a:solidFill>
                  <a:srgbClr val="000000"/>
                </a:solidFill>
                <a:latin typeface="Montserrat Semi-Bold" panose="020B0604020202020204" charset="0"/>
                <a:ea typeface="Montserrat Semi-Bold"/>
                <a:cs typeface="Montserrat Semi-Bold"/>
                <a:sym typeface="Montserrat Semi-Bold"/>
              </a:rPr>
            </a:br>
            <a:r>
              <a:rPr lang="en-US" sz="2400" b="1" dirty="0">
                <a:solidFill>
                  <a:srgbClr val="000000"/>
                </a:solidFill>
                <a:latin typeface="Montserrat Semi-Bold" panose="020B0604020202020204" charset="0"/>
                <a:ea typeface="Montserrat Semi-Bold"/>
                <a:cs typeface="Montserrat Semi-Bold"/>
                <a:sym typeface="Montserrat Semi-Bold"/>
              </a:rPr>
              <a:t>Md Forhad Hossen Rony (ID: 2433472)</a:t>
            </a:r>
            <a:br>
              <a:rPr lang="en-US" sz="2400" b="1" dirty="0">
                <a:solidFill>
                  <a:srgbClr val="000000"/>
                </a:solidFill>
                <a:latin typeface="Montserrat Semi-Bold" panose="020B0604020202020204" charset="0"/>
                <a:ea typeface="Montserrat Semi-Bold"/>
                <a:cs typeface="Montserrat Semi-Bold"/>
                <a:sym typeface="Montserrat Semi-Bold"/>
              </a:rPr>
            </a:br>
            <a:r>
              <a:rPr lang="en-US" sz="2400" b="1" dirty="0">
                <a:solidFill>
                  <a:srgbClr val="000000"/>
                </a:solidFill>
                <a:latin typeface="Montserrat Semi-Bold" panose="020B0604020202020204" charset="0"/>
                <a:ea typeface="Montserrat Semi-Bold"/>
                <a:cs typeface="Montserrat Semi-Bold"/>
                <a:sym typeface="Montserrat Semi-Bold"/>
              </a:rPr>
              <a:t>Md Moinul Hasan Bappy (ID: 2503567)</a:t>
            </a:r>
          </a:p>
        </p:txBody>
      </p:sp>
      <p:sp>
        <p:nvSpPr>
          <p:cNvPr id="32" name="TextBox 32"/>
          <p:cNvSpPr txBox="1"/>
          <p:nvPr/>
        </p:nvSpPr>
        <p:spPr>
          <a:xfrm>
            <a:off x="1459425" y="4596905"/>
            <a:ext cx="2298677" cy="314942"/>
          </a:xfrm>
          <a:prstGeom prst="rect">
            <a:avLst/>
          </a:prstGeom>
        </p:spPr>
        <p:txBody>
          <a:bodyPr lIns="0" tIns="0" rIns="0" bIns="0" rtlCol="0" anchor="t">
            <a:spAutoFit/>
          </a:bodyPr>
          <a:lstStyle/>
          <a:p>
            <a:pPr algn="l">
              <a:lnSpc>
                <a:spcPts val="2591"/>
              </a:lnSpc>
            </a:pPr>
            <a:r>
              <a:rPr lang="en-US" sz="1850" b="1" spc="281" dirty="0">
                <a:solidFill>
                  <a:srgbClr val="000000"/>
                </a:solidFill>
                <a:latin typeface="Montserrat Bold"/>
                <a:ea typeface="Montserrat Bold"/>
                <a:cs typeface="Montserrat Bold"/>
                <a:sym typeface="Montserrat Bold"/>
              </a:rPr>
              <a:t>  LCMB7023 </a:t>
            </a:r>
          </a:p>
        </p:txBody>
      </p:sp>
      <p:sp>
        <p:nvSpPr>
          <p:cNvPr id="33" name="TextBox 33"/>
          <p:cNvSpPr txBox="1"/>
          <p:nvPr/>
        </p:nvSpPr>
        <p:spPr>
          <a:xfrm>
            <a:off x="4986343" y="4485055"/>
            <a:ext cx="4367133" cy="381457"/>
          </a:xfrm>
          <a:prstGeom prst="rect">
            <a:avLst/>
          </a:prstGeom>
        </p:spPr>
        <p:txBody>
          <a:bodyPr lIns="0" tIns="0" rIns="0" bIns="0" rtlCol="0" anchor="t">
            <a:spAutoFit/>
          </a:bodyPr>
          <a:lstStyle/>
          <a:p>
            <a:pPr algn="l">
              <a:lnSpc>
                <a:spcPts val="3124"/>
              </a:lnSpc>
            </a:pPr>
            <a:r>
              <a:rPr lang="en-US" sz="2232" b="1" dirty="0">
                <a:solidFill>
                  <a:srgbClr val="FFFFFF"/>
                </a:solidFill>
                <a:latin typeface="Montserrat Semi-Bold"/>
                <a:ea typeface="Montserrat Semi-Bold"/>
                <a:cs typeface="Montserrat Semi-Bold"/>
                <a:sym typeface="Montserrat Semi-Bold"/>
              </a:rPr>
              <a:t>Human Capital Management </a:t>
            </a:r>
          </a:p>
        </p:txBody>
      </p:sp>
      <p:sp>
        <p:nvSpPr>
          <p:cNvPr id="35" name="TextBox 34">
            <a:extLst>
              <a:ext uri="{FF2B5EF4-FFF2-40B4-BE49-F238E27FC236}">
                <a16:creationId xmlns:a16="http://schemas.microsoft.com/office/drawing/2014/main" id="{83A70236-C267-B3D0-E85F-BB114BEF8D41}"/>
              </a:ext>
            </a:extLst>
          </p:cNvPr>
          <p:cNvSpPr txBox="1"/>
          <p:nvPr/>
        </p:nvSpPr>
        <p:spPr>
          <a:xfrm>
            <a:off x="1190485" y="3162031"/>
            <a:ext cx="11264462" cy="461665"/>
          </a:xfrm>
          <a:prstGeom prst="rect">
            <a:avLst/>
          </a:prstGeom>
          <a:noFill/>
        </p:spPr>
        <p:txBody>
          <a:bodyPr wrap="square">
            <a:spAutoFit/>
          </a:bodyPr>
          <a:lstStyle/>
          <a:p>
            <a:r>
              <a:rPr lang="en-US" sz="2400" b="1" dirty="0">
                <a:latin typeface="Times New Roman" panose="02020603050405020304" pitchFamily="18" charset="0"/>
                <a:cs typeface="Times New Roman" panose="02020603050405020304" pitchFamily="18" charset="0"/>
              </a:rPr>
              <a:t>Assessment 2: Human Resources and </a:t>
            </a:r>
            <a:r>
              <a:rPr lang="en-US" sz="2400" b="1" dirty="0" err="1">
                <a:latin typeface="Times New Roman" panose="02020603050405020304" pitchFamily="18" charset="0"/>
                <a:cs typeface="Times New Roman" panose="02020603050405020304" pitchFamily="18" charset="0"/>
              </a:rPr>
              <a:t>Organisational</a:t>
            </a:r>
            <a:r>
              <a:rPr lang="en-US" sz="2400" b="1" dirty="0">
                <a:latin typeface="Times New Roman" panose="02020603050405020304" pitchFamily="18" charset="0"/>
                <a:cs typeface="Times New Roman" panose="02020603050405020304" pitchFamily="18" charset="0"/>
              </a:rPr>
              <a:t> Strategy- Amazon</a:t>
            </a:r>
          </a:p>
        </p:txBody>
      </p:sp>
      <p:sp>
        <p:nvSpPr>
          <p:cNvPr id="37" name="TextBox 36">
            <a:extLst>
              <a:ext uri="{FF2B5EF4-FFF2-40B4-BE49-F238E27FC236}">
                <a16:creationId xmlns:a16="http://schemas.microsoft.com/office/drawing/2014/main" id="{AA73A73C-B467-A8B8-8E5F-20D14E3BBA0B}"/>
              </a:ext>
            </a:extLst>
          </p:cNvPr>
          <p:cNvSpPr txBox="1"/>
          <p:nvPr/>
        </p:nvSpPr>
        <p:spPr>
          <a:xfrm>
            <a:off x="1081771" y="5554619"/>
            <a:ext cx="11264462" cy="523220"/>
          </a:xfrm>
          <a:prstGeom prst="rect">
            <a:avLst/>
          </a:prstGeom>
          <a:noFill/>
        </p:spPr>
        <p:txBody>
          <a:bodyPr wrap="square">
            <a:spAutoFit/>
          </a:bodyPr>
          <a:lstStyle/>
          <a:p>
            <a:r>
              <a:rPr lang="en-US" sz="2800" b="1" dirty="0">
                <a:latin typeface="Montserrat Semi-Bold" panose="020B0604020202020204" charset="0"/>
              </a:rPr>
              <a:t>Lecturer: Dr. Hoang dang Nguyen</a:t>
            </a:r>
          </a:p>
        </p:txBody>
      </p:sp>
      <p:sp>
        <p:nvSpPr>
          <p:cNvPr id="38" name="TextBox 37">
            <a:extLst>
              <a:ext uri="{FF2B5EF4-FFF2-40B4-BE49-F238E27FC236}">
                <a16:creationId xmlns:a16="http://schemas.microsoft.com/office/drawing/2014/main" id="{A7324C86-A369-69AB-D899-35ED8487BCD0}"/>
              </a:ext>
            </a:extLst>
          </p:cNvPr>
          <p:cNvSpPr txBox="1"/>
          <p:nvPr/>
        </p:nvSpPr>
        <p:spPr>
          <a:xfrm>
            <a:off x="1140068" y="9681361"/>
            <a:ext cx="4117732" cy="400110"/>
          </a:xfrm>
          <a:prstGeom prst="rect">
            <a:avLst/>
          </a:prstGeom>
          <a:noFill/>
        </p:spPr>
        <p:txBody>
          <a:bodyPr wrap="square" rtlCol="0">
            <a:spAutoFit/>
          </a:bodyPr>
          <a:lstStyle/>
          <a:p>
            <a:r>
              <a:rPr lang="en-GB" sz="2000" b="1" dirty="0"/>
              <a:t>Presentation Date: 09/12/2025</a:t>
            </a:r>
            <a:endParaRPr lang="en-US" sz="20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BC9F8-3087-D5AA-C50E-65F0299D444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053F398-66D4-BBA3-A086-5BFDDE090856}"/>
              </a:ext>
            </a:extLst>
          </p:cNvPr>
          <p:cNvGrpSpPr/>
          <p:nvPr/>
        </p:nvGrpSpPr>
        <p:grpSpPr>
          <a:xfrm>
            <a:off x="0" y="0"/>
            <a:ext cx="6618324" cy="10287000"/>
            <a:chOff x="0" y="0"/>
            <a:chExt cx="2238791" cy="3479800"/>
          </a:xfrm>
        </p:grpSpPr>
        <p:sp>
          <p:nvSpPr>
            <p:cNvPr id="3" name="Freeform 3">
              <a:extLst>
                <a:ext uri="{FF2B5EF4-FFF2-40B4-BE49-F238E27FC236}">
                  <a16:creationId xmlns:a16="http://schemas.microsoft.com/office/drawing/2014/main" id="{3FBF89F4-9244-342A-A53D-94E1E7C40F7B}"/>
                </a:ext>
              </a:extLst>
            </p:cNvPr>
            <p:cNvSpPr/>
            <p:nvPr/>
          </p:nvSpPr>
          <p:spPr>
            <a:xfrm>
              <a:off x="0" y="0"/>
              <a:ext cx="2238791" cy="3479800"/>
            </a:xfrm>
            <a:custGeom>
              <a:avLst/>
              <a:gdLst/>
              <a:ahLst/>
              <a:cxnLst/>
              <a:rect l="l" t="t" r="r" b="b"/>
              <a:pathLst>
                <a:path w="2238791" h="3479800">
                  <a:moveTo>
                    <a:pt x="0" y="0"/>
                  </a:moveTo>
                  <a:lnTo>
                    <a:pt x="2238791" y="0"/>
                  </a:lnTo>
                  <a:lnTo>
                    <a:pt x="2238791" y="3479800"/>
                  </a:lnTo>
                  <a:lnTo>
                    <a:pt x="0" y="3479800"/>
                  </a:lnTo>
                  <a:close/>
                </a:path>
              </a:pathLst>
            </a:custGeom>
            <a:solidFill>
              <a:srgbClr val="F8F8F8"/>
            </a:solidFill>
          </p:spPr>
          <p:txBody>
            <a:bodyPr/>
            <a:lstStyle/>
            <a:p>
              <a:endParaRPr lang="en-GB"/>
            </a:p>
          </p:txBody>
        </p:sp>
      </p:grpSp>
      <p:sp>
        <p:nvSpPr>
          <p:cNvPr id="4" name="TextBox 4">
            <a:extLst>
              <a:ext uri="{FF2B5EF4-FFF2-40B4-BE49-F238E27FC236}">
                <a16:creationId xmlns:a16="http://schemas.microsoft.com/office/drawing/2014/main" id="{522C30CC-4256-C121-A4F8-C1894B2AFBB8}"/>
              </a:ext>
            </a:extLst>
          </p:cNvPr>
          <p:cNvSpPr txBox="1"/>
          <p:nvPr/>
        </p:nvSpPr>
        <p:spPr>
          <a:xfrm>
            <a:off x="675237" y="3617505"/>
            <a:ext cx="5267850" cy="1525995"/>
          </a:xfrm>
          <a:prstGeom prst="rect">
            <a:avLst/>
          </a:prstGeom>
        </p:spPr>
        <p:txBody>
          <a:bodyPr lIns="0" tIns="0" rIns="0" bIns="0" rtlCol="0" anchor="t">
            <a:spAutoFit/>
          </a:bodyPr>
          <a:lstStyle/>
          <a:p>
            <a:pPr algn="l">
              <a:lnSpc>
                <a:spcPts val="6049"/>
              </a:lnSpc>
            </a:pPr>
            <a:r>
              <a:rPr lang="en-US" sz="4999" b="1" spc="399" dirty="0">
                <a:solidFill>
                  <a:srgbClr val="19394B"/>
                </a:solidFill>
                <a:latin typeface="Poppins"/>
                <a:ea typeface="Poppins"/>
                <a:cs typeface="Poppins"/>
                <a:sym typeface="Poppins"/>
              </a:rPr>
              <a:t>Topics Covered:</a:t>
            </a:r>
          </a:p>
        </p:txBody>
      </p:sp>
      <p:sp>
        <p:nvSpPr>
          <p:cNvPr id="6" name="TextBox 6">
            <a:extLst>
              <a:ext uri="{FF2B5EF4-FFF2-40B4-BE49-F238E27FC236}">
                <a16:creationId xmlns:a16="http://schemas.microsoft.com/office/drawing/2014/main" id="{ADF2364B-8C90-8101-87A3-BDBD44784D92}"/>
              </a:ext>
            </a:extLst>
          </p:cNvPr>
          <p:cNvSpPr txBox="1"/>
          <p:nvPr/>
        </p:nvSpPr>
        <p:spPr>
          <a:xfrm>
            <a:off x="7278321" y="2933701"/>
            <a:ext cx="10704879" cy="4846135"/>
          </a:xfrm>
          <a:prstGeom prst="rect">
            <a:avLst/>
          </a:prstGeom>
        </p:spPr>
        <p:txBody>
          <a:bodyPr wrap="square" lIns="0" tIns="0" rIns="0" bIns="0" rtlCol="0" anchor="t">
            <a:spAutoFit/>
          </a:bodyPr>
          <a:lstStyle/>
          <a:p>
            <a:pPr marL="342900" indent="-342900">
              <a:lnSpc>
                <a:spcPct val="250000"/>
              </a:lnSpc>
              <a:buFont typeface="Arial" panose="020B0604020202020204" pitchFamily="34" charset="0"/>
              <a:buChar char="•"/>
            </a:pPr>
            <a:r>
              <a:rPr lang="en-US" sz="2400" dirty="0">
                <a:latin typeface="Montserrat Semi-Bold" panose="020B0604020202020204" charset="0"/>
              </a:rPr>
              <a:t>HR Technology and Digital Transformation (Amazon)- Slides (2-11)</a:t>
            </a:r>
          </a:p>
          <a:p>
            <a:pPr marL="342900" indent="-342900">
              <a:lnSpc>
                <a:spcPct val="250000"/>
              </a:lnSpc>
              <a:buFont typeface="Arial" panose="020B0604020202020204" pitchFamily="34" charset="0"/>
              <a:buChar char="•"/>
            </a:pPr>
            <a:r>
              <a:rPr lang="en-US" sz="2400" dirty="0">
                <a:latin typeface="Montserrat Semi-Bold" panose="020B0604020202020204" charset="0"/>
              </a:rPr>
              <a:t>Diversity, Equity &amp; Inclusion (Amazon)- Slides 12-20</a:t>
            </a:r>
          </a:p>
          <a:p>
            <a:pPr marL="342900" indent="-342900">
              <a:lnSpc>
                <a:spcPct val="250000"/>
              </a:lnSpc>
              <a:buFont typeface="Arial" panose="020B0604020202020204" pitchFamily="34" charset="0"/>
              <a:buChar char="•"/>
            </a:pPr>
            <a:r>
              <a:rPr lang="en-US" sz="2400" dirty="0">
                <a:latin typeface="Montserrat Semi-Bold" panose="020B0604020202020204" charset="0"/>
              </a:rPr>
              <a:t>Recruitment &amp; Selection (Amazon)- Slides 21-29</a:t>
            </a:r>
          </a:p>
          <a:p>
            <a:pPr marL="342900" indent="-342900">
              <a:lnSpc>
                <a:spcPct val="250000"/>
              </a:lnSpc>
              <a:buFont typeface="Arial" panose="020B0604020202020204" pitchFamily="34" charset="0"/>
              <a:buChar char="•"/>
            </a:pPr>
            <a:r>
              <a:rPr lang="en-US" sz="2400" dirty="0">
                <a:latin typeface="Montserrat Semi-Bold" panose="020B0604020202020204" charset="0"/>
              </a:rPr>
              <a:t>Training &amp; Development (Amazon)- Slides 30-39</a:t>
            </a:r>
          </a:p>
          <a:p>
            <a:pPr marL="571500" lvl="0" indent="-571500" algn="l">
              <a:lnSpc>
                <a:spcPct val="250000"/>
              </a:lnSpc>
              <a:spcBef>
                <a:spcPct val="0"/>
              </a:spcBef>
              <a:buFont typeface="Arial" panose="020B0604020202020204" pitchFamily="34" charset="0"/>
              <a:buChar char="•"/>
            </a:pPr>
            <a:endParaRPr lang="en-US" sz="3600" b="1" spc="135" dirty="0">
              <a:solidFill>
                <a:srgbClr val="19394B"/>
              </a:solidFill>
              <a:latin typeface="Montserrat Semi-Bold" panose="020B0604020202020204" charset="0"/>
              <a:ea typeface="Poppins Bold"/>
              <a:cs typeface="Poppins Bold"/>
              <a:sym typeface="Poppins Bold"/>
            </a:endParaRPr>
          </a:p>
        </p:txBody>
      </p:sp>
      <p:grpSp>
        <p:nvGrpSpPr>
          <p:cNvPr id="7" name="Group 7">
            <a:extLst>
              <a:ext uri="{FF2B5EF4-FFF2-40B4-BE49-F238E27FC236}">
                <a16:creationId xmlns:a16="http://schemas.microsoft.com/office/drawing/2014/main" id="{89CDAAC3-D038-D218-7416-2B7DD48B378D}"/>
              </a:ext>
            </a:extLst>
          </p:cNvPr>
          <p:cNvGrpSpPr/>
          <p:nvPr/>
        </p:nvGrpSpPr>
        <p:grpSpPr>
          <a:xfrm rot="5400000">
            <a:off x="16758547" y="1431927"/>
            <a:ext cx="1001505" cy="195051"/>
            <a:chOff x="0" y="0"/>
            <a:chExt cx="1335340" cy="260068"/>
          </a:xfrm>
        </p:grpSpPr>
        <p:grpSp>
          <p:nvGrpSpPr>
            <p:cNvPr id="8" name="Group 8">
              <a:extLst>
                <a:ext uri="{FF2B5EF4-FFF2-40B4-BE49-F238E27FC236}">
                  <a16:creationId xmlns:a16="http://schemas.microsoft.com/office/drawing/2014/main" id="{94439286-73BA-2ABB-DA31-503EF9F2EB29}"/>
                </a:ext>
              </a:extLst>
            </p:cNvPr>
            <p:cNvGrpSpPr/>
            <p:nvPr/>
          </p:nvGrpSpPr>
          <p:grpSpPr>
            <a:xfrm>
              <a:off x="0" y="0"/>
              <a:ext cx="260068" cy="260068"/>
              <a:chOff x="0" y="0"/>
              <a:chExt cx="6350000" cy="6350000"/>
            </a:xfrm>
          </p:grpSpPr>
          <p:sp>
            <p:nvSpPr>
              <p:cNvPr id="9" name="Freeform 9">
                <a:extLst>
                  <a:ext uri="{FF2B5EF4-FFF2-40B4-BE49-F238E27FC236}">
                    <a16:creationId xmlns:a16="http://schemas.microsoft.com/office/drawing/2014/main" id="{69C083AD-13C8-3265-7F01-9CBED2F58C9C}"/>
                  </a:ext>
                </a:extLst>
              </p:cNvPr>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0" name="Group 10">
              <a:extLst>
                <a:ext uri="{FF2B5EF4-FFF2-40B4-BE49-F238E27FC236}">
                  <a16:creationId xmlns:a16="http://schemas.microsoft.com/office/drawing/2014/main" id="{E47F1355-7680-AA1A-6E75-8344B4DFE764}"/>
                </a:ext>
              </a:extLst>
            </p:cNvPr>
            <p:cNvGrpSpPr/>
            <p:nvPr/>
          </p:nvGrpSpPr>
          <p:grpSpPr>
            <a:xfrm>
              <a:off x="537636" y="0"/>
              <a:ext cx="260068" cy="260068"/>
              <a:chOff x="0" y="0"/>
              <a:chExt cx="6350000" cy="6350000"/>
            </a:xfrm>
          </p:grpSpPr>
          <p:sp>
            <p:nvSpPr>
              <p:cNvPr id="11" name="Freeform 11">
                <a:extLst>
                  <a:ext uri="{FF2B5EF4-FFF2-40B4-BE49-F238E27FC236}">
                    <a16:creationId xmlns:a16="http://schemas.microsoft.com/office/drawing/2014/main" id="{98503388-7FD0-CFC5-F0E0-27DFC153EE64}"/>
                  </a:ext>
                </a:extLst>
              </p:cNvPr>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2" name="Group 12">
              <a:extLst>
                <a:ext uri="{FF2B5EF4-FFF2-40B4-BE49-F238E27FC236}">
                  <a16:creationId xmlns:a16="http://schemas.microsoft.com/office/drawing/2014/main" id="{2DEC1242-0E94-7127-27FA-2F72D53EEB92}"/>
                </a:ext>
              </a:extLst>
            </p:cNvPr>
            <p:cNvGrpSpPr/>
            <p:nvPr/>
          </p:nvGrpSpPr>
          <p:grpSpPr>
            <a:xfrm>
              <a:off x="1075272" y="0"/>
              <a:ext cx="260068" cy="260068"/>
              <a:chOff x="0" y="0"/>
              <a:chExt cx="6350000" cy="6350000"/>
            </a:xfrm>
          </p:grpSpPr>
          <p:sp>
            <p:nvSpPr>
              <p:cNvPr id="13" name="Freeform 13">
                <a:extLst>
                  <a:ext uri="{FF2B5EF4-FFF2-40B4-BE49-F238E27FC236}">
                    <a16:creationId xmlns:a16="http://schemas.microsoft.com/office/drawing/2014/main" id="{DB8A4E1B-06DC-F7EF-73BB-1B8351B5D888}"/>
                  </a:ext>
                </a:extLst>
              </p:cNvPr>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spTree>
    <p:extLst>
      <p:ext uri="{BB962C8B-B14F-4D97-AF65-F5344CB8AC3E}">
        <p14:creationId xmlns:p14="http://schemas.microsoft.com/office/powerpoint/2010/main" val="2774936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3BC0590-445B-1FDB-9414-5B2C0734116E}"/>
              </a:ext>
            </a:extLst>
          </p:cNvPr>
          <p:cNvSpPr>
            <a:spLocks noGrp="1"/>
          </p:cNvSpPr>
          <p:nvPr>
            <p:ph type="subTitle" idx="1"/>
          </p:nvPr>
        </p:nvSpPr>
        <p:spPr>
          <a:xfrm>
            <a:off x="3887564" y="3331029"/>
            <a:ext cx="8999058" cy="4504872"/>
          </a:xfrm>
        </p:spPr>
        <p:txBody>
          <a:bodyPr>
            <a:normAutofit/>
          </a:bodyPr>
          <a:lstStyle/>
          <a:p>
            <a:pPr algn="l"/>
            <a:r>
              <a:rPr lang="en-GB" sz="3600" dirty="0"/>
              <a:t>Student </a:t>
            </a:r>
            <a:r>
              <a:rPr lang="en-GB" sz="3600" dirty="0" err="1"/>
              <a:t>Name:Almahender</a:t>
            </a:r>
            <a:r>
              <a:rPr lang="en-GB" sz="3600" dirty="0"/>
              <a:t> singh</a:t>
            </a:r>
            <a:endParaRPr lang="en-IN" sz="3600" dirty="0"/>
          </a:p>
          <a:p>
            <a:pPr algn="l"/>
            <a:r>
              <a:rPr lang="en-GB" sz="3600" dirty="0"/>
              <a:t>Student ID:2504913</a:t>
            </a:r>
            <a:endParaRPr lang="en-IN" sz="3600" dirty="0"/>
          </a:p>
          <a:p>
            <a:pPr algn="l"/>
            <a:r>
              <a:rPr lang="en-GB" sz="3600" dirty="0"/>
              <a:t>Module Name:</a:t>
            </a:r>
            <a:r>
              <a:rPr lang="en-IN" sz="3600" dirty="0"/>
              <a:t> Human Capital Management </a:t>
            </a:r>
          </a:p>
          <a:p>
            <a:pPr algn="l"/>
            <a:r>
              <a:rPr lang="en-GB" sz="3600" dirty="0"/>
              <a:t>Module Code:</a:t>
            </a:r>
            <a:r>
              <a:rPr lang="en-IN" sz="3600" dirty="0"/>
              <a:t> LCMB7023 </a:t>
            </a:r>
          </a:p>
          <a:p>
            <a:pPr algn="l"/>
            <a:r>
              <a:rPr lang="en-IN" sz="3600" dirty="0"/>
              <a:t>TOPIC:</a:t>
            </a:r>
            <a:r>
              <a:rPr lang="en-US" sz="3600" dirty="0">
                <a:latin typeface="Montserrat Semi-Bold" panose="020B0604020202020204" charset="0"/>
              </a:rPr>
              <a:t> </a:t>
            </a:r>
            <a:r>
              <a:rPr lang="en-US" sz="2800" dirty="0">
                <a:latin typeface="Microsoft YaHei UI" panose="020B0503020204020204" pitchFamily="34" charset="-122"/>
                <a:ea typeface="Microsoft YaHei UI" panose="020B0503020204020204" pitchFamily="34" charset="-122"/>
              </a:rPr>
              <a:t>HR Technology and Digital Transformation </a:t>
            </a:r>
            <a:endParaRPr lang="en-IN" sz="2800" dirty="0">
              <a:latin typeface="Microsoft YaHei UI" panose="020B0503020204020204" pitchFamily="34" charset="-122"/>
              <a:ea typeface="Microsoft YaHei UI" panose="020B0503020204020204" pitchFamily="34" charset="-122"/>
            </a:endParaRPr>
          </a:p>
        </p:txBody>
      </p:sp>
      <p:pic>
        <p:nvPicPr>
          <p:cNvPr id="4" name="Picture 3">
            <a:extLst>
              <a:ext uri="{FF2B5EF4-FFF2-40B4-BE49-F238E27FC236}">
                <a16:creationId xmlns:a16="http://schemas.microsoft.com/office/drawing/2014/main" id="{54F0E709-C469-007B-9F75-FCF699459BC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62389" y="343000"/>
            <a:ext cx="6606240" cy="2551112"/>
          </a:xfrm>
          <a:prstGeom prst="rect">
            <a:avLst/>
          </a:prstGeom>
          <a:noFill/>
          <a:ln>
            <a:noFill/>
          </a:ln>
        </p:spPr>
      </p:pic>
      <p:sp>
        <p:nvSpPr>
          <p:cNvPr id="2" name="TextBox 1">
            <a:extLst>
              <a:ext uri="{FF2B5EF4-FFF2-40B4-BE49-F238E27FC236}">
                <a16:creationId xmlns:a16="http://schemas.microsoft.com/office/drawing/2014/main" id="{9BD660F2-3D8E-6C83-611D-581A3D4F1147}"/>
              </a:ext>
            </a:extLst>
          </p:cNvPr>
          <p:cNvSpPr txBox="1"/>
          <p:nvPr/>
        </p:nvSpPr>
        <p:spPr>
          <a:xfrm>
            <a:off x="9783964" y="78355"/>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HK Grotesk Medium"/>
                <a:cs typeface="HK Grotesk Medium"/>
                <a:sym typeface="Montserrat Semi-Bold"/>
              </a:rPr>
              <a:t>ALMAHENDER SINGH (2504913)</a:t>
            </a:r>
            <a:endParaRPr lang="en-US" sz="1800" b="1" dirty="0">
              <a:latin typeface="HK Grotesk" panose="020B0604020202020204" charset="0"/>
              <a:ea typeface="HK Grotesk Medium"/>
              <a:cs typeface="HK Grotesk Medium"/>
              <a:sym typeface="HK Grotesk Medium"/>
            </a:endParaRPr>
          </a:p>
        </p:txBody>
      </p:sp>
    </p:spTree>
    <p:extLst>
      <p:ext uri="{BB962C8B-B14F-4D97-AF65-F5344CB8AC3E}">
        <p14:creationId xmlns:p14="http://schemas.microsoft.com/office/powerpoint/2010/main" val="372345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90157" y="244931"/>
            <a:ext cx="5551715" cy="1420584"/>
          </a:xfrm>
        </p:spPr>
        <p:txBody>
          <a:bodyPr>
            <a:normAutofit fontScale="90000"/>
          </a:bodyPr>
          <a:lstStyle/>
          <a:p>
            <a:r>
              <a:rPr lang="en-IN" dirty="0"/>
              <a:t>Introduction</a:t>
            </a:r>
            <a:endParaRPr dirty="0"/>
          </a:p>
        </p:txBody>
      </p:sp>
      <p:sp>
        <p:nvSpPr>
          <p:cNvPr id="3" name="Subtitle 2"/>
          <p:cNvSpPr>
            <a:spLocks noGrp="1"/>
          </p:cNvSpPr>
          <p:nvPr>
            <p:ph type="subTitle" idx="1"/>
          </p:nvPr>
        </p:nvSpPr>
        <p:spPr>
          <a:xfrm>
            <a:off x="2743200" y="2237014"/>
            <a:ext cx="12230100" cy="7592786"/>
          </a:xfrm>
        </p:spPr>
        <p:txBody>
          <a:bodyPr>
            <a:noAutofit/>
          </a:bodyPr>
          <a:lstStyle/>
          <a:p>
            <a:pPr marL="428625" indent="-428625" algn="l">
              <a:buFont typeface="Wingdings" panose="05000000000000000000" pitchFamily="2" charset="2"/>
              <a:buChar char="Ø"/>
            </a:pPr>
            <a:r>
              <a:rPr lang="en-US" dirty="0">
                <a:solidFill>
                  <a:schemeClr val="tx1">
                    <a:lumMod val="95000"/>
                    <a:lumOff val="5000"/>
                  </a:schemeClr>
                </a:solidFill>
              </a:rPr>
              <a:t>Amazon is one of the world’s largest employers, managing over a million employees across global operations (Amazon, 2024).</a:t>
            </a:r>
          </a:p>
          <a:p>
            <a:pPr marL="428625" indent="-428625" algn="l">
              <a:buFont typeface="Wingdings" panose="05000000000000000000" pitchFamily="2" charset="2"/>
              <a:buChar char="Ø"/>
            </a:pPr>
            <a:r>
              <a:rPr lang="en-US" dirty="0">
                <a:solidFill>
                  <a:schemeClr val="tx1">
                    <a:lumMod val="95000"/>
                    <a:lumOff val="5000"/>
                  </a:schemeClr>
                </a:solidFill>
              </a:rPr>
              <a:t>The rapid scale of growth has pushed Amazon to rely heavily on HR technology and digital systems to manage workforce complexity (Knowledge Ridge, 2024).</a:t>
            </a:r>
          </a:p>
          <a:p>
            <a:pPr marL="428625" indent="-428625" algn="l">
              <a:buFont typeface="Wingdings" panose="05000000000000000000" pitchFamily="2" charset="2"/>
              <a:buChar char="Ø"/>
            </a:pPr>
            <a:r>
              <a:rPr lang="en-US" dirty="0">
                <a:solidFill>
                  <a:schemeClr val="tx1">
                    <a:lumMod val="95000"/>
                    <a:lumOff val="5000"/>
                  </a:schemeClr>
                </a:solidFill>
              </a:rPr>
              <a:t>HR transformation at Amazon focuses on integrating AI, automation, and people analytics to improve recruitment, performance management, and employee experience (</a:t>
            </a:r>
            <a:r>
              <a:rPr lang="en-US" dirty="0" err="1">
                <a:solidFill>
                  <a:schemeClr val="tx1">
                    <a:lumMod val="95000"/>
                    <a:lumOff val="5000"/>
                  </a:schemeClr>
                </a:solidFill>
              </a:rPr>
              <a:t>HRKatha</a:t>
            </a:r>
            <a:r>
              <a:rPr lang="en-US" dirty="0">
                <a:solidFill>
                  <a:schemeClr val="tx1">
                    <a:lumMod val="95000"/>
                    <a:lumOff val="5000"/>
                  </a:schemeClr>
                </a:solidFill>
              </a:rPr>
              <a:t>, 2025).</a:t>
            </a:r>
          </a:p>
          <a:p>
            <a:pPr marL="428625" indent="-428625" algn="l">
              <a:buFont typeface="Wingdings" panose="05000000000000000000" pitchFamily="2" charset="2"/>
              <a:buChar char="Ø"/>
            </a:pPr>
            <a:r>
              <a:rPr lang="en-US" dirty="0">
                <a:solidFill>
                  <a:schemeClr val="tx1">
                    <a:lumMod val="95000"/>
                    <a:lumOff val="5000"/>
                  </a:schemeClr>
                </a:solidFill>
              </a:rPr>
              <a:t>Amazon’s HR strategy aligns with its </a:t>
            </a:r>
            <a:r>
              <a:rPr lang="en-US" dirty="0" err="1">
                <a:solidFill>
                  <a:schemeClr val="tx1">
                    <a:lumMod val="95000"/>
                    <a:lumOff val="5000"/>
                  </a:schemeClr>
                </a:solidFill>
              </a:rPr>
              <a:t>organisational</a:t>
            </a:r>
            <a:r>
              <a:rPr lang="en-US" dirty="0">
                <a:solidFill>
                  <a:schemeClr val="tx1">
                    <a:lumMod val="95000"/>
                    <a:lumOff val="5000"/>
                  </a:schemeClr>
                </a:solidFill>
              </a:rPr>
              <a:t> culture built on innovation, efficiency, and customer obsession.</a:t>
            </a:r>
          </a:p>
          <a:p>
            <a:pPr marL="428625" indent="-428625" algn="l">
              <a:buFont typeface="Wingdings" panose="05000000000000000000" pitchFamily="2" charset="2"/>
              <a:buChar char="Ø"/>
            </a:pPr>
            <a:r>
              <a:rPr lang="en-US" dirty="0">
                <a:solidFill>
                  <a:schemeClr val="tx1">
                    <a:lumMod val="95000"/>
                    <a:lumOff val="5000"/>
                  </a:schemeClr>
                </a:solidFill>
              </a:rPr>
              <a:t>The digital transformation of HR enables Amazon to handle high-volume hiring, enhance decision making, and support global compliance.</a:t>
            </a:r>
          </a:p>
          <a:p>
            <a:pPr marL="514350" indent="-514350">
              <a:buFont typeface="Arial" panose="020B0604020202020204" pitchFamily="34" charset="0"/>
              <a:buChar char="•"/>
            </a:pPr>
            <a:endParaRPr sz="3300" dirty="0"/>
          </a:p>
        </p:txBody>
      </p:sp>
      <p:sp>
        <p:nvSpPr>
          <p:cNvPr id="6" name="TextBox 5">
            <a:extLst>
              <a:ext uri="{FF2B5EF4-FFF2-40B4-BE49-F238E27FC236}">
                <a16:creationId xmlns:a16="http://schemas.microsoft.com/office/drawing/2014/main" id="{9A1DA396-6942-F49D-D055-0657C1378E8A}"/>
              </a:ext>
            </a:extLst>
          </p:cNvPr>
          <p:cNvSpPr txBox="1"/>
          <p:nvPr/>
        </p:nvSpPr>
        <p:spPr>
          <a:xfrm>
            <a:off x="9783964" y="78355"/>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HK Grotesk Medium"/>
                <a:cs typeface="HK Grotesk Medium"/>
                <a:sym typeface="Montserrat Semi-Bold"/>
              </a:rPr>
              <a:t>ALMAHENDER SINGH (2504913)</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Current HR Policies &amp; Practices at Amazon</a:t>
            </a:r>
          </a:p>
        </p:txBody>
      </p:sp>
      <p:sp>
        <p:nvSpPr>
          <p:cNvPr id="3" name="Content Placeholder 2"/>
          <p:cNvSpPr>
            <a:spLocks noGrp="1"/>
          </p:cNvSpPr>
          <p:nvPr>
            <p:ph idx="1"/>
          </p:nvPr>
        </p:nvSpPr>
        <p:spPr>
          <a:xfrm>
            <a:off x="2971801" y="2563586"/>
            <a:ext cx="11348357" cy="6351816"/>
          </a:xfrm>
        </p:spPr>
        <p:txBody>
          <a:bodyPr>
            <a:normAutofit/>
          </a:bodyPr>
          <a:lstStyle/>
          <a:p>
            <a:endParaRPr dirty="0"/>
          </a:p>
          <a:p>
            <a:r>
              <a:rPr dirty="0"/>
              <a:t>AI</a:t>
            </a:r>
            <a:r>
              <a:rPr lang="en-IN" dirty="0"/>
              <a:t> </a:t>
            </a:r>
            <a:r>
              <a:rPr dirty="0"/>
              <a:t>driven hiring for high</a:t>
            </a:r>
            <a:r>
              <a:rPr lang="en-IN" dirty="0"/>
              <a:t> </a:t>
            </a:r>
            <a:r>
              <a:rPr dirty="0"/>
              <a:t>volume roles (Amazon, 2023).</a:t>
            </a:r>
          </a:p>
          <a:p>
            <a:r>
              <a:rPr dirty="0"/>
              <a:t>Leadership Principles embedded in performance &amp; </a:t>
            </a:r>
            <a:r>
              <a:rPr dirty="0" err="1"/>
              <a:t>behaviour</a:t>
            </a:r>
            <a:r>
              <a:rPr dirty="0"/>
              <a:t> .</a:t>
            </a:r>
          </a:p>
          <a:p>
            <a:r>
              <a:rPr dirty="0"/>
              <a:t>People analytics used for DEI &amp; workforce reporting (Amazon, 2024).</a:t>
            </a:r>
          </a:p>
          <a:p>
            <a:r>
              <a:rPr dirty="0"/>
              <a:t>Automated HR self</a:t>
            </a:r>
            <a:r>
              <a:rPr lang="en-IN" dirty="0"/>
              <a:t> </a:t>
            </a:r>
            <a:r>
              <a:rPr dirty="0"/>
              <a:t>service for employees.</a:t>
            </a:r>
          </a:p>
          <a:p>
            <a:r>
              <a:rPr dirty="0"/>
              <a:t>Global onboarding supported by AET technology systems (Amazon, 2024).</a:t>
            </a:r>
          </a:p>
          <a:p>
            <a:r>
              <a:rPr dirty="0"/>
              <a:t>Policy frameworks </a:t>
            </a:r>
            <a:r>
              <a:rPr dirty="0" err="1"/>
              <a:t>emphasising</a:t>
            </a:r>
            <a:r>
              <a:rPr dirty="0"/>
              <a:t> safety &amp; compliance across sites (Amazon, 2024).</a:t>
            </a:r>
          </a:p>
          <a:p>
            <a:r>
              <a:rPr dirty="0"/>
              <a:t>Continuous improvement culture integrated into HR processes (Knowledge Ridge, 2024).</a:t>
            </a:r>
          </a:p>
        </p:txBody>
      </p:sp>
      <p:sp>
        <p:nvSpPr>
          <p:cNvPr id="4" name="TextBox 3">
            <a:extLst>
              <a:ext uri="{FF2B5EF4-FFF2-40B4-BE49-F238E27FC236}">
                <a16:creationId xmlns:a16="http://schemas.microsoft.com/office/drawing/2014/main" id="{713A5B49-AB85-383C-78B6-25D83C0A6362}"/>
              </a:ext>
            </a:extLst>
          </p:cNvPr>
          <p:cNvSpPr txBox="1"/>
          <p:nvPr/>
        </p:nvSpPr>
        <p:spPr>
          <a:xfrm>
            <a:off x="9783964" y="78355"/>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HK Grotesk Medium"/>
                <a:cs typeface="HK Grotesk Medium"/>
                <a:sym typeface="Montserrat Semi-Bold"/>
              </a:rPr>
              <a:t>ALMAHENDER SINGH (2504913)</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Role of Line Managers in HR Implementation</a:t>
            </a:r>
          </a:p>
        </p:txBody>
      </p:sp>
      <p:sp>
        <p:nvSpPr>
          <p:cNvPr id="3" name="Content Placeholder 2"/>
          <p:cNvSpPr>
            <a:spLocks noGrp="1"/>
          </p:cNvSpPr>
          <p:nvPr>
            <p:ph idx="1"/>
          </p:nvPr>
        </p:nvSpPr>
        <p:spPr>
          <a:xfrm>
            <a:off x="2743200" y="2612570"/>
            <a:ext cx="12344400" cy="6135803"/>
          </a:xfrm>
        </p:spPr>
        <p:txBody>
          <a:bodyPr>
            <a:normAutofit/>
          </a:bodyPr>
          <a:lstStyle/>
          <a:p>
            <a:endParaRPr dirty="0"/>
          </a:p>
          <a:p>
            <a:r>
              <a:rPr dirty="0"/>
              <a:t>Use HR dashboards for performance monitoring (Management Curated, 2025).</a:t>
            </a:r>
          </a:p>
          <a:p>
            <a:r>
              <a:rPr dirty="0"/>
              <a:t>Coach employees using data</a:t>
            </a:r>
            <a:r>
              <a:rPr lang="en-IN" dirty="0"/>
              <a:t> </a:t>
            </a:r>
            <a:r>
              <a:rPr dirty="0"/>
              <a:t>driven feedback tools.</a:t>
            </a:r>
          </a:p>
          <a:p>
            <a:r>
              <a:rPr dirty="0"/>
              <a:t>Implement HR policies guided by Leadership Principles.</a:t>
            </a:r>
          </a:p>
          <a:p>
            <a:r>
              <a:rPr dirty="0"/>
              <a:t>Ensure compliance with </a:t>
            </a:r>
            <a:r>
              <a:rPr dirty="0" err="1"/>
              <a:t>labour</a:t>
            </a:r>
            <a:r>
              <a:rPr dirty="0"/>
              <a:t> laws &amp; Amazon standards (CIPD, 2023).</a:t>
            </a:r>
          </a:p>
          <a:p>
            <a:r>
              <a:rPr dirty="0"/>
              <a:t>Support onboarding &amp; skills development (CIPD, 2023).</a:t>
            </a:r>
          </a:p>
          <a:p>
            <a:r>
              <a:rPr dirty="0"/>
              <a:t>Monitor wellbeing using digital HR tools (Glassdoor, 2024).</a:t>
            </a:r>
          </a:p>
          <a:p>
            <a:r>
              <a:rPr dirty="0"/>
              <a:t>Act as communication link between staff &amp; upper management.</a:t>
            </a:r>
          </a:p>
        </p:txBody>
      </p:sp>
      <p:sp>
        <p:nvSpPr>
          <p:cNvPr id="4" name="TextBox 3">
            <a:extLst>
              <a:ext uri="{FF2B5EF4-FFF2-40B4-BE49-F238E27FC236}">
                <a16:creationId xmlns:a16="http://schemas.microsoft.com/office/drawing/2014/main" id="{7B33921B-309F-EA29-9579-27B705681BDC}"/>
              </a:ext>
            </a:extLst>
          </p:cNvPr>
          <p:cNvSpPr txBox="1"/>
          <p:nvPr/>
        </p:nvSpPr>
        <p:spPr>
          <a:xfrm>
            <a:off x="9783964" y="78355"/>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HK Grotesk Medium"/>
                <a:cs typeface="HK Grotesk Medium"/>
                <a:sym typeface="Montserrat Semi-Bold"/>
              </a:rPr>
              <a:t>ALMAHENDER SINGH (2504913)</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Strategic Alignment with Company Goals</a:t>
            </a:r>
          </a:p>
        </p:txBody>
      </p:sp>
      <p:sp>
        <p:nvSpPr>
          <p:cNvPr id="3" name="Content Placeholder 2"/>
          <p:cNvSpPr>
            <a:spLocks noGrp="1"/>
          </p:cNvSpPr>
          <p:nvPr>
            <p:ph idx="1"/>
          </p:nvPr>
        </p:nvSpPr>
        <p:spPr>
          <a:xfrm>
            <a:off x="2661557" y="2432957"/>
            <a:ext cx="12540344" cy="6792687"/>
          </a:xfrm>
        </p:spPr>
        <p:txBody>
          <a:bodyPr>
            <a:noAutofit/>
          </a:bodyPr>
          <a:lstStyle/>
          <a:p>
            <a:endParaRPr sz="3300" dirty="0"/>
          </a:p>
          <a:p>
            <a:r>
              <a:rPr dirty="0"/>
              <a:t>HR </a:t>
            </a:r>
            <a:r>
              <a:rPr lang="en-US" dirty="0"/>
              <a:t>Automation supports Amazon’s low cost operating model (Forbes, 2024).</a:t>
            </a:r>
          </a:p>
          <a:p>
            <a:r>
              <a:rPr dirty="0"/>
              <a:t>Data</a:t>
            </a:r>
            <a:r>
              <a:rPr lang="en-IN" dirty="0"/>
              <a:t> </a:t>
            </a:r>
            <a:r>
              <a:rPr dirty="0"/>
              <a:t>driven hiring aligns with operational excellence goals.</a:t>
            </a:r>
          </a:p>
          <a:p>
            <a:r>
              <a:rPr dirty="0"/>
              <a:t>DEI analytics align HR with brand responsibility goals (Amazon, 2024).</a:t>
            </a:r>
          </a:p>
          <a:p>
            <a:r>
              <a:rPr dirty="0"/>
              <a:t>People analytics supports talent pipeline forecasting (Management Curated, 2025).</a:t>
            </a:r>
          </a:p>
          <a:p>
            <a:r>
              <a:rPr dirty="0"/>
              <a:t>Digital tools enhance customer</a:t>
            </a:r>
            <a:r>
              <a:rPr lang="en-IN" dirty="0"/>
              <a:t> </a:t>
            </a:r>
            <a:r>
              <a:rPr dirty="0"/>
              <a:t>focused culture.</a:t>
            </a:r>
          </a:p>
          <a:p>
            <a:r>
              <a:rPr dirty="0"/>
              <a:t>HR innovation aligns with Amazon’s </a:t>
            </a:r>
            <a:r>
              <a:rPr dirty="0" err="1"/>
              <a:t>longterm</a:t>
            </a:r>
            <a:r>
              <a:rPr dirty="0"/>
              <a:t> digital transformation strategy.</a:t>
            </a:r>
          </a:p>
        </p:txBody>
      </p:sp>
      <p:sp>
        <p:nvSpPr>
          <p:cNvPr id="4" name="TextBox 3">
            <a:extLst>
              <a:ext uri="{FF2B5EF4-FFF2-40B4-BE49-F238E27FC236}">
                <a16:creationId xmlns:a16="http://schemas.microsoft.com/office/drawing/2014/main" id="{F1C836C2-D19B-F220-9B90-C230C4894ECD}"/>
              </a:ext>
            </a:extLst>
          </p:cNvPr>
          <p:cNvSpPr txBox="1"/>
          <p:nvPr/>
        </p:nvSpPr>
        <p:spPr>
          <a:xfrm>
            <a:off x="9783964" y="78355"/>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HK Grotesk Medium"/>
                <a:cs typeface="HK Grotesk Medium"/>
                <a:sym typeface="Montserrat Semi-Bold"/>
              </a:rPr>
              <a:t>ALMAHENDER SINGH (2504913)</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Key HR Challenges at Amazon</a:t>
            </a:r>
          </a:p>
        </p:txBody>
      </p:sp>
      <p:sp>
        <p:nvSpPr>
          <p:cNvPr id="3" name="Content Placeholder 2"/>
          <p:cNvSpPr>
            <a:spLocks noGrp="1"/>
          </p:cNvSpPr>
          <p:nvPr>
            <p:ph idx="1"/>
          </p:nvPr>
        </p:nvSpPr>
        <p:spPr>
          <a:xfrm>
            <a:off x="3200399" y="2122716"/>
            <a:ext cx="9521571" cy="6939330"/>
          </a:xfrm>
        </p:spPr>
        <p:txBody>
          <a:bodyPr>
            <a:noAutofit/>
          </a:bodyPr>
          <a:lstStyle/>
          <a:p>
            <a:endParaRPr dirty="0"/>
          </a:p>
          <a:p>
            <a:r>
              <a:rPr dirty="0"/>
              <a:t>Potential AI bias in recruitment models.</a:t>
            </a:r>
          </a:p>
          <a:p>
            <a:r>
              <a:rPr dirty="0"/>
              <a:t>Automation reducing human touch in HR (</a:t>
            </a:r>
            <a:r>
              <a:rPr dirty="0" err="1"/>
              <a:t>HRGrapevine</a:t>
            </a:r>
            <a:r>
              <a:rPr dirty="0"/>
              <a:t>, 2025).</a:t>
            </a:r>
          </a:p>
          <a:p>
            <a:r>
              <a:rPr dirty="0"/>
              <a:t>High-pressure performance culture.</a:t>
            </a:r>
          </a:p>
          <a:p>
            <a:r>
              <a:rPr dirty="0"/>
              <a:t>Difficulty balancing global HR </a:t>
            </a:r>
            <a:r>
              <a:rPr dirty="0" err="1"/>
              <a:t>standardisation</a:t>
            </a:r>
            <a:r>
              <a:rPr dirty="0"/>
              <a:t> &amp; local needs.</a:t>
            </a:r>
          </a:p>
          <a:p>
            <a:r>
              <a:rPr dirty="0"/>
              <a:t>Data privacy concerns in large</a:t>
            </a:r>
            <a:r>
              <a:rPr lang="en-IN" dirty="0"/>
              <a:t> </a:t>
            </a:r>
            <a:r>
              <a:rPr dirty="0"/>
              <a:t>scale analytics (Forbes, 2024).</a:t>
            </a:r>
          </a:p>
          <a:p>
            <a:r>
              <a:rPr dirty="0"/>
              <a:t>Rapid growth creating training &amp; onboarding backlog (Knowledge Ridge, 2024).</a:t>
            </a:r>
          </a:p>
          <a:p>
            <a:r>
              <a:rPr dirty="0"/>
              <a:t>Employee fatigue in fulfilment cent</a:t>
            </a:r>
            <a:r>
              <a:rPr lang="en-IN" dirty="0"/>
              <a:t>er</a:t>
            </a:r>
            <a:r>
              <a:rPr dirty="0"/>
              <a:t>s.</a:t>
            </a:r>
          </a:p>
        </p:txBody>
      </p:sp>
      <p:sp>
        <p:nvSpPr>
          <p:cNvPr id="4" name="TextBox 3">
            <a:extLst>
              <a:ext uri="{FF2B5EF4-FFF2-40B4-BE49-F238E27FC236}">
                <a16:creationId xmlns:a16="http://schemas.microsoft.com/office/drawing/2014/main" id="{CE32ED89-BAE1-A091-6DB8-60BAA1459411}"/>
              </a:ext>
            </a:extLst>
          </p:cNvPr>
          <p:cNvSpPr txBox="1"/>
          <p:nvPr/>
        </p:nvSpPr>
        <p:spPr>
          <a:xfrm>
            <a:off x="9783964" y="78355"/>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HK Grotesk Medium"/>
                <a:cs typeface="HK Grotesk Medium"/>
                <a:sym typeface="Montserrat Semi-Bold"/>
              </a:rPr>
              <a:t>ALMAHENDER SINGH (2504913)</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Recommendations</a:t>
            </a:r>
          </a:p>
        </p:txBody>
      </p:sp>
      <p:sp>
        <p:nvSpPr>
          <p:cNvPr id="3" name="Content Placeholder 2"/>
          <p:cNvSpPr>
            <a:spLocks noGrp="1"/>
          </p:cNvSpPr>
          <p:nvPr>
            <p:ph idx="1"/>
          </p:nvPr>
        </p:nvSpPr>
        <p:spPr>
          <a:xfrm>
            <a:off x="3200399" y="2204358"/>
            <a:ext cx="9521571" cy="6857688"/>
          </a:xfrm>
        </p:spPr>
        <p:txBody>
          <a:bodyPr>
            <a:noAutofit/>
          </a:bodyPr>
          <a:lstStyle/>
          <a:p>
            <a:endParaRPr dirty="0"/>
          </a:p>
          <a:p>
            <a:r>
              <a:rPr dirty="0"/>
              <a:t>Increase human oversight in AI decision-making</a:t>
            </a:r>
            <a:r>
              <a:rPr lang="en-IN" dirty="0"/>
              <a:t>.</a:t>
            </a:r>
            <a:endParaRPr dirty="0"/>
          </a:p>
          <a:p>
            <a:r>
              <a:rPr dirty="0"/>
              <a:t>Improve HR tech ethics &amp; data governance.</a:t>
            </a:r>
          </a:p>
          <a:p>
            <a:r>
              <a:rPr dirty="0" err="1"/>
              <a:t>Localise</a:t>
            </a:r>
            <a:r>
              <a:rPr dirty="0"/>
              <a:t> HR systems for regional compliance.</a:t>
            </a:r>
          </a:p>
          <a:p>
            <a:r>
              <a:rPr dirty="0"/>
              <a:t>Strengthen employee wellbeing </a:t>
            </a:r>
            <a:r>
              <a:t>analytics tools.</a:t>
            </a:r>
            <a:endParaRPr dirty="0"/>
          </a:p>
          <a:p>
            <a:r>
              <a:rPr dirty="0"/>
              <a:t>Provide digital leadership training for line managers.</a:t>
            </a:r>
          </a:p>
          <a:p>
            <a:r>
              <a:rPr dirty="0"/>
              <a:t>Enhance communication channels for frontline staff.</a:t>
            </a:r>
          </a:p>
          <a:p>
            <a:r>
              <a:rPr dirty="0"/>
              <a:t>Introduce continuous AI fairness auditing.</a:t>
            </a:r>
          </a:p>
        </p:txBody>
      </p:sp>
      <p:sp>
        <p:nvSpPr>
          <p:cNvPr id="4" name="TextBox 3">
            <a:extLst>
              <a:ext uri="{FF2B5EF4-FFF2-40B4-BE49-F238E27FC236}">
                <a16:creationId xmlns:a16="http://schemas.microsoft.com/office/drawing/2014/main" id="{BF474004-C86A-F19A-3F80-4E9F6440E657}"/>
              </a:ext>
            </a:extLst>
          </p:cNvPr>
          <p:cNvSpPr txBox="1"/>
          <p:nvPr/>
        </p:nvSpPr>
        <p:spPr>
          <a:xfrm>
            <a:off x="9783964" y="78355"/>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HK Grotesk Medium"/>
                <a:cs typeface="HK Grotesk Medium"/>
                <a:sym typeface="Montserrat Semi-Bold"/>
              </a:rPr>
              <a:t>ALMAHENDER SINGH (2504913)</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01FC4-B56A-81F4-BC80-6A567A09D0E3}"/>
              </a:ext>
            </a:extLst>
          </p:cNvPr>
          <p:cNvSpPr>
            <a:spLocks noGrp="1"/>
          </p:cNvSpPr>
          <p:nvPr>
            <p:ph type="ctrTitle"/>
          </p:nvPr>
        </p:nvSpPr>
        <p:spPr>
          <a:xfrm>
            <a:off x="3981894" y="0"/>
            <a:ext cx="5472351" cy="1959429"/>
          </a:xfrm>
        </p:spPr>
        <p:txBody>
          <a:bodyPr/>
          <a:lstStyle/>
          <a:p>
            <a:r>
              <a:rPr lang="en-IN" dirty="0"/>
              <a:t>Conclusion</a:t>
            </a:r>
          </a:p>
        </p:txBody>
      </p:sp>
      <p:sp>
        <p:nvSpPr>
          <p:cNvPr id="4" name="Rectangle 1">
            <a:extLst>
              <a:ext uri="{FF2B5EF4-FFF2-40B4-BE49-F238E27FC236}">
                <a16:creationId xmlns:a16="http://schemas.microsoft.com/office/drawing/2014/main" id="{E16B7950-CA08-F799-9786-4737B6FF1A23}"/>
              </a:ext>
            </a:extLst>
          </p:cNvPr>
          <p:cNvSpPr>
            <a:spLocks noGrp="1" noChangeArrowheads="1"/>
          </p:cNvSpPr>
          <p:nvPr>
            <p:ph type="subTitle" idx="1"/>
          </p:nvPr>
        </p:nvSpPr>
        <p:spPr bwMode="auto">
          <a:xfrm>
            <a:off x="3135088" y="2283024"/>
            <a:ext cx="10384970" cy="5539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7160" tIns="68580" rIns="137160" bIns="68580" numCol="1" rtlCol="0" anchor="ctr" anchorCtr="0" compatLnSpc="1">
            <a:prstTxWarp prst="textNoShape">
              <a:avLst/>
            </a:prstTxWarp>
            <a:spAutoFit/>
          </a:bodyPr>
          <a:lstStyle/>
          <a:p>
            <a:pPr marL="428625" indent="-428625" algn="l" defTabSz="1371600" eaLnBrk="0" fontAlgn="base" hangingPunct="0">
              <a:spcBef>
                <a:spcPct val="0"/>
              </a:spcBef>
              <a:spcAft>
                <a:spcPct val="0"/>
              </a:spcAft>
              <a:buFont typeface="Wingdings" panose="05000000000000000000" pitchFamily="2" charset="2"/>
              <a:buChar char="Ø"/>
            </a:pPr>
            <a:r>
              <a:rPr lang="en-US" altLang="en-US" sz="2700" dirty="0">
                <a:solidFill>
                  <a:schemeClr val="tx1"/>
                </a:solidFill>
                <a:latin typeface="Arial" panose="020B0604020202020204" pitchFamily="34" charset="0"/>
              </a:rPr>
              <a:t>Amazon’s use of AI, analytics and automation has transformed its HR operations significantly (Amazon, 2023).</a:t>
            </a:r>
          </a:p>
          <a:p>
            <a:pPr marL="428625" indent="-428625" algn="l" defTabSz="1371600" eaLnBrk="0" fontAlgn="base" hangingPunct="0">
              <a:spcBef>
                <a:spcPct val="0"/>
              </a:spcBef>
              <a:spcAft>
                <a:spcPct val="0"/>
              </a:spcAft>
              <a:buFont typeface="Wingdings" panose="05000000000000000000" pitchFamily="2" charset="2"/>
              <a:buChar char="Ø"/>
            </a:pPr>
            <a:r>
              <a:rPr lang="en-US" altLang="en-US" sz="2700" dirty="0">
                <a:solidFill>
                  <a:schemeClr val="tx1"/>
                </a:solidFill>
                <a:latin typeface="Arial" panose="020B0604020202020204" pitchFamily="34" charset="0"/>
              </a:rPr>
              <a:t>Digital HR tools streamline hiring, onboarding and employee management across global sites (Amazon, 2024).</a:t>
            </a:r>
          </a:p>
          <a:p>
            <a:pPr marL="428625" indent="-428625" algn="l" defTabSz="1371600" eaLnBrk="0" fontAlgn="base" hangingPunct="0">
              <a:spcBef>
                <a:spcPct val="0"/>
              </a:spcBef>
              <a:spcAft>
                <a:spcPct val="0"/>
              </a:spcAft>
              <a:buFont typeface="Wingdings" panose="05000000000000000000" pitchFamily="2" charset="2"/>
              <a:buChar char="Ø"/>
            </a:pPr>
            <a:r>
              <a:rPr lang="en-US" altLang="en-US" sz="2700" dirty="0">
                <a:solidFill>
                  <a:schemeClr val="tx1"/>
                </a:solidFill>
                <a:latin typeface="Arial" panose="020B0604020202020204" pitchFamily="34" charset="0"/>
              </a:rPr>
              <a:t>HR practices clearly support Amazon’s goals of efficiency, innovation and customer obsession (Amazon, 2024).</a:t>
            </a:r>
          </a:p>
          <a:p>
            <a:pPr marL="428625" indent="-428625" algn="l" defTabSz="1371600" eaLnBrk="0" fontAlgn="base" hangingPunct="0">
              <a:spcBef>
                <a:spcPct val="0"/>
              </a:spcBef>
              <a:spcAft>
                <a:spcPct val="0"/>
              </a:spcAft>
              <a:buFont typeface="Wingdings" panose="05000000000000000000" pitchFamily="2" charset="2"/>
              <a:buChar char="Ø"/>
            </a:pPr>
            <a:r>
              <a:rPr lang="en-US" altLang="en-US" sz="2700" dirty="0">
                <a:solidFill>
                  <a:schemeClr val="tx1"/>
                </a:solidFill>
                <a:latin typeface="Arial" panose="020B0604020202020204" pitchFamily="34" charset="0"/>
              </a:rPr>
              <a:t>Major HR challenges include AI bias, high work pressure and global compliance issues.</a:t>
            </a:r>
          </a:p>
          <a:p>
            <a:pPr marL="428625" indent="-428625" algn="l" defTabSz="1371600" eaLnBrk="0" fontAlgn="base" hangingPunct="0">
              <a:spcBef>
                <a:spcPct val="0"/>
              </a:spcBef>
              <a:spcAft>
                <a:spcPct val="0"/>
              </a:spcAft>
              <a:buFont typeface="Wingdings" panose="05000000000000000000" pitchFamily="2" charset="2"/>
              <a:buChar char="Ø"/>
            </a:pPr>
            <a:r>
              <a:rPr lang="en-US" altLang="en-US" sz="2700" dirty="0">
                <a:solidFill>
                  <a:schemeClr val="tx1"/>
                </a:solidFill>
                <a:latin typeface="Arial" panose="020B0604020202020204" pitchFamily="34" charset="0"/>
              </a:rPr>
              <a:t>Improving HR tech governance and supporting employee wellbeing are essential next steps.</a:t>
            </a:r>
          </a:p>
          <a:p>
            <a:pPr marL="428625" indent="-428625" algn="l" defTabSz="1371600" eaLnBrk="0" fontAlgn="base" hangingPunct="0">
              <a:spcBef>
                <a:spcPct val="0"/>
              </a:spcBef>
              <a:spcAft>
                <a:spcPct val="0"/>
              </a:spcAft>
              <a:buFont typeface="Wingdings" panose="05000000000000000000" pitchFamily="2" charset="2"/>
              <a:buChar char="Ø"/>
            </a:pPr>
            <a:r>
              <a:rPr lang="en-US" altLang="en-US" sz="2700" dirty="0">
                <a:solidFill>
                  <a:schemeClr val="tx1"/>
                </a:solidFill>
                <a:latin typeface="Arial" panose="020B0604020202020204" pitchFamily="34" charset="0"/>
              </a:rPr>
              <a:t>Overall, balancing automation with human judgement will strengthen Amazon’s HR strategy and long term sustainability (Forbes, 2024).</a:t>
            </a:r>
          </a:p>
        </p:txBody>
      </p:sp>
      <p:sp>
        <p:nvSpPr>
          <p:cNvPr id="3" name="TextBox 2">
            <a:extLst>
              <a:ext uri="{FF2B5EF4-FFF2-40B4-BE49-F238E27FC236}">
                <a16:creationId xmlns:a16="http://schemas.microsoft.com/office/drawing/2014/main" id="{62971B88-75F4-9EB8-9060-2531DBE91952}"/>
              </a:ext>
            </a:extLst>
          </p:cNvPr>
          <p:cNvSpPr txBox="1"/>
          <p:nvPr/>
        </p:nvSpPr>
        <p:spPr>
          <a:xfrm>
            <a:off x="9783964" y="78355"/>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HK Grotesk Medium"/>
                <a:cs typeface="HK Grotesk Medium"/>
                <a:sym typeface="Montserrat Semi-Bold"/>
              </a:rPr>
              <a:t>ALMAHENDER SINGH (2504913)</a:t>
            </a:r>
            <a:endParaRPr lang="en-US" sz="1800" b="1" dirty="0">
              <a:latin typeface="HK Grotesk" panose="020B0604020202020204" charset="0"/>
              <a:ea typeface="HK Grotesk Medium"/>
              <a:cs typeface="HK Grotesk Medium"/>
              <a:sym typeface="HK Grotesk Medium"/>
            </a:endParaRPr>
          </a:p>
        </p:txBody>
      </p:sp>
    </p:spTree>
    <p:extLst>
      <p:ext uri="{BB962C8B-B14F-4D97-AF65-F5344CB8AC3E}">
        <p14:creationId xmlns:p14="http://schemas.microsoft.com/office/powerpoint/2010/main" val="3765134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a:xfrm>
            <a:off x="3200399" y="2008416"/>
            <a:ext cx="9521571" cy="7053630"/>
          </a:xfrm>
        </p:spPr>
        <p:txBody>
          <a:bodyPr>
            <a:normAutofit fontScale="40000" lnSpcReduction="20000"/>
          </a:bodyPr>
          <a:lstStyle/>
          <a:p>
            <a:endParaRPr dirty="0"/>
          </a:p>
          <a:p>
            <a:r>
              <a:rPr sz="5700" dirty="0"/>
              <a:t>Amazon (2023) How Amazon uses AI and ML in hiring. Available at: https://aboutamazon.com</a:t>
            </a:r>
          </a:p>
          <a:p>
            <a:r>
              <a:rPr sz="5700" dirty="0"/>
              <a:t>Amazon (2024) Amazon Leadership Principles. Available at: https://aboutamazon.com/principles</a:t>
            </a:r>
          </a:p>
          <a:p>
            <a:r>
              <a:rPr sz="5700" dirty="0"/>
              <a:t>Amazon (2024) DEI &amp; Workforce Data Report. Available at: https://aboutamazon.com</a:t>
            </a:r>
          </a:p>
          <a:p>
            <a:r>
              <a:rPr sz="5700" dirty="0" err="1"/>
              <a:t>HRKatha</a:t>
            </a:r>
            <a:r>
              <a:rPr sz="5700" dirty="0"/>
              <a:t> (2025) How Amazon transforms employee experience.</a:t>
            </a:r>
          </a:p>
          <a:p>
            <a:r>
              <a:rPr sz="5700" dirty="0"/>
              <a:t>Management Curated (2025) Amazon’s digital HR strategy.</a:t>
            </a:r>
          </a:p>
          <a:p>
            <a:r>
              <a:rPr sz="5700" dirty="0"/>
              <a:t>Knowledge Ridge (2024) Amazon HR tech insights.</a:t>
            </a:r>
          </a:p>
          <a:p>
            <a:r>
              <a:rPr sz="5700" dirty="0" err="1"/>
              <a:t>MyHRFuture</a:t>
            </a:r>
            <a:r>
              <a:rPr sz="5700" dirty="0"/>
              <a:t> (2025) People analytics at Amazon.</a:t>
            </a:r>
          </a:p>
          <a:p>
            <a:r>
              <a:rPr sz="5700" dirty="0" err="1"/>
              <a:t>HRGrapevine</a:t>
            </a:r>
            <a:r>
              <a:rPr sz="5700" dirty="0"/>
              <a:t> (2025) Amazon HR automation challenges.</a:t>
            </a:r>
          </a:p>
          <a:p>
            <a:r>
              <a:rPr sz="5700" dirty="0"/>
              <a:t>CIPD (2023) Digital HR &amp; line manager roles.</a:t>
            </a:r>
          </a:p>
          <a:p>
            <a:r>
              <a:rPr sz="5700" dirty="0"/>
              <a:t>Forbes (2024) Amazon automation &amp; workforce challenges.</a:t>
            </a:r>
          </a:p>
          <a:p>
            <a:r>
              <a:rPr sz="5700" dirty="0"/>
              <a:t>Glassdoor (2024) Employee insights about Amazon.</a:t>
            </a:r>
          </a:p>
        </p:txBody>
      </p:sp>
      <p:sp>
        <p:nvSpPr>
          <p:cNvPr id="4" name="TextBox 3">
            <a:extLst>
              <a:ext uri="{FF2B5EF4-FFF2-40B4-BE49-F238E27FC236}">
                <a16:creationId xmlns:a16="http://schemas.microsoft.com/office/drawing/2014/main" id="{71D26FF6-327F-2C01-A6F1-0E2D5814ADD3}"/>
              </a:ext>
            </a:extLst>
          </p:cNvPr>
          <p:cNvSpPr txBox="1"/>
          <p:nvPr/>
        </p:nvSpPr>
        <p:spPr>
          <a:xfrm>
            <a:off x="9783964" y="78355"/>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HK Grotesk Medium"/>
                <a:cs typeface="HK Grotesk Medium"/>
                <a:sym typeface="Montserrat Semi-Bold"/>
              </a:rPr>
              <a:t>ALMAHENDER SINGH (2504913)</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1244B"/>
        </a:solidFill>
        <a:effectLst/>
      </p:bgPr>
    </p:bg>
    <p:spTree>
      <p:nvGrpSpPr>
        <p:cNvPr id="1" name=""/>
        <p:cNvGrpSpPr/>
        <p:nvPr/>
      </p:nvGrpSpPr>
      <p:grpSpPr>
        <a:xfrm>
          <a:off x="0" y="0"/>
          <a:ext cx="0" cy="0"/>
          <a:chOff x="0" y="0"/>
          <a:chExt cx="0" cy="0"/>
        </a:xfrm>
      </p:grpSpPr>
      <p:sp>
        <p:nvSpPr>
          <p:cNvPr id="2" name="Freeform 2"/>
          <p:cNvSpPr/>
          <p:nvPr/>
        </p:nvSpPr>
        <p:spPr>
          <a:xfrm>
            <a:off x="0" y="0"/>
            <a:ext cx="10616339" cy="10287000"/>
          </a:xfrm>
          <a:custGeom>
            <a:avLst/>
            <a:gdLst/>
            <a:ahLst/>
            <a:cxnLst/>
            <a:rect l="l" t="t" r="r" b="b"/>
            <a:pathLst>
              <a:path w="10616339" h="10287000">
                <a:moveTo>
                  <a:pt x="0" y="0"/>
                </a:moveTo>
                <a:lnTo>
                  <a:pt x="10616339" y="0"/>
                </a:lnTo>
                <a:lnTo>
                  <a:pt x="10616339" y="10287000"/>
                </a:lnTo>
                <a:lnTo>
                  <a:pt x="0" y="10287000"/>
                </a:lnTo>
                <a:lnTo>
                  <a:pt x="0" y="0"/>
                </a:lnTo>
                <a:close/>
              </a:path>
            </a:pathLst>
          </a:custGeom>
          <a:blipFill>
            <a:blip r:embed="rId3">
              <a:alphaModFix amt="50000"/>
            </a:blip>
            <a:stretch>
              <a:fillRect l="-29653" r="-15784"/>
            </a:stretch>
          </a:blipFill>
        </p:spPr>
        <p:txBody>
          <a:bodyPr/>
          <a:lstStyle/>
          <a:p>
            <a:endParaRPr lang="en-GB"/>
          </a:p>
        </p:txBody>
      </p:sp>
      <p:sp>
        <p:nvSpPr>
          <p:cNvPr id="3" name="AutoShape 3"/>
          <p:cNvSpPr/>
          <p:nvPr/>
        </p:nvSpPr>
        <p:spPr>
          <a:xfrm rot="5399999">
            <a:off x="9166259" y="1450080"/>
            <a:ext cx="2928735" cy="0"/>
          </a:xfrm>
          <a:prstGeom prst="line">
            <a:avLst/>
          </a:prstGeom>
          <a:ln w="28575" cap="flat">
            <a:solidFill>
              <a:srgbClr val="FFFFFF"/>
            </a:solidFill>
            <a:prstDash val="solid"/>
            <a:headEnd type="none" w="sm" len="sm"/>
            <a:tailEnd type="none" w="sm" len="sm"/>
          </a:ln>
        </p:spPr>
        <p:txBody>
          <a:bodyPr/>
          <a:lstStyle/>
          <a:p>
            <a:endParaRPr lang="en-GB"/>
          </a:p>
        </p:txBody>
      </p:sp>
      <p:sp>
        <p:nvSpPr>
          <p:cNvPr id="4" name="AutoShape 4"/>
          <p:cNvSpPr/>
          <p:nvPr/>
        </p:nvSpPr>
        <p:spPr>
          <a:xfrm rot="5400000">
            <a:off x="8769115" y="8411201"/>
            <a:ext cx="3723023" cy="0"/>
          </a:xfrm>
          <a:prstGeom prst="line">
            <a:avLst/>
          </a:prstGeom>
          <a:ln w="28575" cap="flat">
            <a:solidFill>
              <a:srgbClr val="FFFFFF"/>
            </a:solidFill>
            <a:prstDash val="solid"/>
            <a:headEnd type="none" w="sm" len="sm"/>
            <a:tailEnd type="none" w="sm" len="sm"/>
          </a:ln>
        </p:spPr>
        <p:txBody>
          <a:bodyPr/>
          <a:lstStyle/>
          <a:p>
            <a:endParaRPr lang="en-GB"/>
          </a:p>
        </p:txBody>
      </p:sp>
      <p:grpSp>
        <p:nvGrpSpPr>
          <p:cNvPr id="6" name="Group 6"/>
          <p:cNvGrpSpPr/>
          <p:nvPr/>
        </p:nvGrpSpPr>
        <p:grpSpPr>
          <a:xfrm>
            <a:off x="17259300" y="0"/>
            <a:ext cx="1028700" cy="1028700"/>
            <a:chOff x="0" y="0"/>
            <a:chExt cx="270933" cy="270933"/>
          </a:xfrm>
        </p:grpSpPr>
        <p:sp>
          <p:nvSpPr>
            <p:cNvPr id="7" name="Freeform 7"/>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FFBD59"/>
            </a:solidFill>
          </p:spPr>
          <p:txBody>
            <a:bodyPr/>
            <a:lstStyle/>
            <a:p>
              <a:endParaRPr lang="en-GB"/>
            </a:p>
          </p:txBody>
        </p:sp>
        <p:sp>
          <p:nvSpPr>
            <p:cNvPr id="8" name="TextBox 8"/>
            <p:cNvSpPr txBox="1"/>
            <p:nvPr/>
          </p:nvSpPr>
          <p:spPr>
            <a:xfrm>
              <a:off x="0" y="-38100"/>
              <a:ext cx="270933" cy="309033"/>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6972300" y="4029080"/>
            <a:ext cx="10287000" cy="2105015"/>
          </a:xfrm>
          <a:prstGeom prst="rect">
            <a:avLst/>
          </a:prstGeom>
        </p:spPr>
        <p:txBody>
          <a:bodyPr lIns="0" tIns="0" rIns="0" bIns="0" rtlCol="0" anchor="t">
            <a:spAutoFit/>
          </a:bodyPr>
          <a:lstStyle/>
          <a:p>
            <a:pPr algn="l">
              <a:lnSpc>
                <a:spcPts val="8400"/>
              </a:lnSpc>
            </a:pPr>
            <a:r>
              <a:rPr lang="en-US" sz="6000" b="1" dirty="0">
                <a:solidFill>
                  <a:srgbClr val="FFFFFF"/>
                </a:solidFill>
                <a:latin typeface="HK Grotesk Semi-Bold"/>
                <a:ea typeface="HK Grotesk Semi-Bold"/>
                <a:cs typeface="HK Grotesk Semi-Bold"/>
                <a:sym typeface="HK Grotesk Semi-Bold"/>
              </a:rPr>
              <a:t>DIVERSITY, EQUITY &amp; INCLUSION (AMAZON)</a:t>
            </a:r>
          </a:p>
        </p:txBody>
      </p:sp>
      <p:sp>
        <p:nvSpPr>
          <p:cNvPr id="10" name="TextBox 10"/>
          <p:cNvSpPr txBox="1"/>
          <p:nvPr/>
        </p:nvSpPr>
        <p:spPr>
          <a:xfrm>
            <a:off x="11031325" y="7671984"/>
            <a:ext cx="6227975" cy="1060418"/>
          </a:xfrm>
          <a:prstGeom prst="rect">
            <a:avLst/>
          </a:prstGeom>
        </p:spPr>
        <p:txBody>
          <a:bodyPr wrap="square" lIns="0" tIns="0" rIns="0" bIns="0" rtlCol="0" anchor="t">
            <a:spAutoFit/>
          </a:bodyPr>
          <a:lstStyle/>
          <a:p>
            <a:pPr algn="r">
              <a:lnSpc>
                <a:spcPts val="4200"/>
              </a:lnSpc>
            </a:pPr>
            <a:r>
              <a:rPr lang="en-GB" sz="3000" b="1" dirty="0">
                <a:solidFill>
                  <a:schemeClr val="bg1"/>
                </a:solidFill>
                <a:latin typeface="HK Grotesk" panose="020B0604020202020204" charset="0"/>
                <a:ea typeface="HK Grotesk Medium"/>
                <a:cs typeface="HK Grotesk Medium"/>
                <a:sym typeface="HK Grotesk Medium"/>
              </a:rPr>
              <a:t>Presented by: </a:t>
            </a:r>
          </a:p>
          <a:p>
            <a:pPr algn="r">
              <a:lnSpc>
                <a:spcPts val="4200"/>
              </a:lnSpc>
            </a:pPr>
            <a:r>
              <a:rPr lang="en-US" sz="3200" b="1" dirty="0">
                <a:solidFill>
                  <a:schemeClr val="bg1"/>
                </a:solidFill>
                <a:latin typeface="HK Grotesk" panose="020B0604020202020204" charset="0"/>
                <a:ea typeface="Montserrat Semi-Bold"/>
                <a:cs typeface="Montserrat Semi-Bold"/>
                <a:sym typeface="Montserrat Semi-Bold"/>
              </a:rPr>
              <a:t>Jamila Begum (ID: 2503076)</a:t>
            </a:r>
            <a:endParaRPr lang="en-US" sz="3000" b="1" dirty="0">
              <a:solidFill>
                <a:schemeClr val="bg1"/>
              </a:solidFill>
              <a:latin typeface="HK Grotesk" panose="020B0604020202020204" charset="0"/>
              <a:ea typeface="HK Grotesk Medium"/>
              <a:cs typeface="HK Grotesk Medium"/>
              <a:sym typeface="HK Grotesk Medium"/>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AF4"/>
        </a:solidFill>
        <a:effectLst/>
      </p:bgPr>
    </p:bg>
    <p:spTree>
      <p:nvGrpSpPr>
        <p:cNvPr id="1" name=""/>
        <p:cNvGrpSpPr/>
        <p:nvPr/>
      </p:nvGrpSpPr>
      <p:grpSpPr>
        <a:xfrm>
          <a:off x="0" y="0"/>
          <a:ext cx="0" cy="0"/>
          <a:chOff x="0" y="0"/>
          <a:chExt cx="0" cy="0"/>
        </a:xfrm>
      </p:grpSpPr>
      <p:sp>
        <p:nvSpPr>
          <p:cNvPr id="2" name="Freeform 2"/>
          <p:cNvSpPr/>
          <p:nvPr/>
        </p:nvSpPr>
        <p:spPr>
          <a:xfrm>
            <a:off x="11360683" y="0"/>
            <a:ext cx="6927317" cy="10287000"/>
          </a:xfrm>
          <a:custGeom>
            <a:avLst/>
            <a:gdLst/>
            <a:ahLst/>
            <a:cxnLst/>
            <a:rect l="l" t="t" r="r" b="b"/>
            <a:pathLst>
              <a:path w="6927317" h="10287000">
                <a:moveTo>
                  <a:pt x="0" y="0"/>
                </a:moveTo>
                <a:lnTo>
                  <a:pt x="6927317" y="0"/>
                </a:lnTo>
                <a:lnTo>
                  <a:pt x="6927317" y="10287000"/>
                </a:lnTo>
                <a:lnTo>
                  <a:pt x="0" y="10287000"/>
                </a:lnTo>
                <a:lnTo>
                  <a:pt x="0" y="0"/>
                </a:lnTo>
                <a:close/>
              </a:path>
            </a:pathLst>
          </a:custGeom>
          <a:blipFill>
            <a:blip r:embed="rId3"/>
            <a:stretch>
              <a:fillRect t="-9213" r="-9410" b="-1371"/>
            </a:stretch>
          </a:blipFill>
        </p:spPr>
        <p:txBody>
          <a:bodyPr/>
          <a:lstStyle/>
          <a:p>
            <a:endParaRPr lang="en-GB"/>
          </a:p>
        </p:txBody>
      </p:sp>
      <p:sp>
        <p:nvSpPr>
          <p:cNvPr id="3" name="TextBox 3"/>
          <p:cNvSpPr txBox="1"/>
          <p:nvPr/>
        </p:nvSpPr>
        <p:spPr>
          <a:xfrm>
            <a:off x="1028700" y="1417051"/>
            <a:ext cx="10020300" cy="992451"/>
          </a:xfrm>
          <a:prstGeom prst="rect">
            <a:avLst/>
          </a:prstGeom>
        </p:spPr>
        <p:txBody>
          <a:bodyPr wrap="square" lIns="0" tIns="0" rIns="0" bIns="0" rtlCol="0" anchor="t">
            <a:spAutoFit/>
          </a:bodyPr>
          <a:lstStyle/>
          <a:p>
            <a:pPr algn="l">
              <a:lnSpc>
                <a:spcPts val="8400"/>
              </a:lnSpc>
            </a:pPr>
            <a:r>
              <a:rPr lang="en-US" sz="4800" b="1" dirty="0">
                <a:solidFill>
                  <a:srgbClr val="1F161C"/>
                </a:solidFill>
                <a:latin typeface="HK Grotesk Semi-Bold"/>
                <a:ea typeface="HK Grotesk Semi-Bold"/>
                <a:cs typeface="HK Grotesk Semi-Bold"/>
                <a:sym typeface="HK Grotesk Semi-Bold"/>
              </a:rPr>
              <a:t>DIVERSITY, EQUITY &amp; INCLUSION</a:t>
            </a:r>
          </a:p>
        </p:txBody>
      </p:sp>
      <p:sp>
        <p:nvSpPr>
          <p:cNvPr id="4" name="TextBox 4"/>
          <p:cNvSpPr txBox="1"/>
          <p:nvPr/>
        </p:nvSpPr>
        <p:spPr>
          <a:xfrm>
            <a:off x="1028700" y="962025"/>
            <a:ext cx="5233554" cy="523875"/>
          </a:xfrm>
          <a:prstGeom prst="rect">
            <a:avLst/>
          </a:prstGeom>
        </p:spPr>
        <p:txBody>
          <a:bodyPr lIns="0" tIns="0" rIns="0" bIns="0" rtlCol="0" anchor="t">
            <a:spAutoFit/>
          </a:bodyPr>
          <a:lstStyle/>
          <a:p>
            <a:pPr algn="l">
              <a:lnSpc>
                <a:spcPts val="4200"/>
              </a:lnSpc>
            </a:pPr>
            <a:r>
              <a:rPr lang="en-US" sz="3000" b="1">
                <a:solidFill>
                  <a:srgbClr val="1F161C"/>
                </a:solidFill>
                <a:latin typeface="HK Grotesk Medium"/>
                <a:ea typeface="HK Grotesk Medium"/>
                <a:cs typeface="HK Grotesk Medium"/>
                <a:sym typeface="HK Grotesk Medium"/>
              </a:rPr>
              <a:t>Introduction to</a:t>
            </a:r>
          </a:p>
        </p:txBody>
      </p:sp>
      <p:sp>
        <p:nvSpPr>
          <p:cNvPr id="5" name="TextBox 5"/>
          <p:cNvSpPr txBox="1"/>
          <p:nvPr/>
        </p:nvSpPr>
        <p:spPr>
          <a:xfrm>
            <a:off x="1028700" y="3662680"/>
            <a:ext cx="9318068" cy="5732467"/>
          </a:xfrm>
          <a:prstGeom prst="rect">
            <a:avLst/>
          </a:prstGeom>
        </p:spPr>
        <p:txBody>
          <a:bodyPr lIns="0" tIns="0" rIns="0" bIns="0" rtlCol="0" anchor="t">
            <a:spAutoFit/>
          </a:bodyPr>
          <a:lstStyle/>
          <a:p>
            <a:pPr marL="690881" lvl="1" indent="-345440" algn="l">
              <a:lnSpc>
                <a:spcPts val="4480"/>
              </a:lnSpc>
              <a:buFont typeface="Arial"/>
              <a:buChar char="•"/>
            </a:pPr>
            <a:r>
              <a:rPr lang="en-US" sz="3200" dirty="0">
                <a:solidFill>
                  <a:srgbClr val="545454"/>
                </a:solidFill>
                <a:latin typeface="Open Sans"/>
                <a:ea typeface="Open Sans"/>
                <a:cs typeface="Open Sans"/>
                <a:sym typeface="Open Sans"/>
              </a:rPr>
              <a:t>DEI = valuing differences, ensuring fair opportunity (Cox, 2001).</a:t>
            </a:r>
          </a:p>
          <a:p>
            <a:pPr marL="690881" lvl="1" indent="-345440" algn="l">
              <a:lnSpc>
                <a:spcPts val="4480"/>
              </a:lnSpc>
              <a:buFont typeface="Arial"/>
              <a:buChar char="•"/>
            </a:pPr>
            <a:r>
              <a:rPr lang="en-US" sz="3200" dirty="0">
                <a:solidFill>
                  <a:srgbClr val="545454"/>
                </a:solidFill>
                <a:latin typeface="Open Sans"/>
                <a:ea typeface="Open Sans"/>
                <a:cs typeface="Open Sans"/>
                <a:sym typeface="Open Sans"/>
              </a:rPr>
              <a:t>Inclusion creates psychological safety and belonging (Thomas and Ely, 1996).</a:t>
            </a:r>
          </a:p>
          <a:p>
            <a:pPr marL="690881" lvl="1" indent="-345440" algn="l">
              <a:lnSpc>
                <a:spcPts val="4480"/>
              </a:lnSpc>
              <a:buFont typeface="Arial"/>
              <a:buChar char="•"/>
            </a:pPr>
            <a:r>
              <a:rPr lang="en-US" sz="3200" dirty="0">
                <a:solidFill>
                  <a:srgbClr val="545454"/>
                </a:solidFill>
                <a:latin typeface="Open Sans"/>
                <a:ea typeface="Open Sans"/>
                <a:cs typeface="Open Sans"/>
                <a:sym typeface="Open Sans"/>
              </a:rPr>
              <a:t>DEI supports innovation, employee retention, and reputation.</a:t>
            </a:r>
          </a:p>
          <a:p>
            <a:pPr marL="690881" lvl="1" indent="-345440" algn="l">
              <a:lnSpc>
                <a:spcPts val="4480"/>
              </a:lnSpc>
              <a:buFont typeface="Arial"/>
              <a:buChar char="•"/>
            </a:pPr>
            <a:r>
              <a:rPr lang="en-US" sz="3200" dirty="0">
                <a:solidFill>
                  <a:srgbClr val="545454"/>
                </a:solidFill>
                <a:latin typeface="Open Sans"/>
                <a:ea typeface="Open Sans"/>
                <a:cs typeface="Open Sans"/>
                <a:sym typeface="Open Sans"/>
              </a:rPr>
              <a:t>This section reviews Amazon DEI policies, practice, challenges, recommendations.</a:t>
            </a:r>
          </a:p>
          <a:p>
            <a:pPr marL="690881" lvl="1" indent="-345440" algn="l">
              <a:lnSpc>
                <a:spcPts val="4480"/>
              </a:lnSpc>
              <a:buFont typeface="Arial"/>
              <a:buChar char="•"/>
            </a:pPr>
            <a:r>
              <a:rPr lang="en-US" sz="3200" dirty="0">
                <a:solidFill>
                  <a:srgbClr val="545454"/>
                </a:solidFill>
                <a:latin typeface="Open Sans"/>
                <a:ea typeface="Open Sans"/>
                <a:cs typeface="Open Sans"/>
                <a:sym typeface="Open Sans"/>
              </a:rPr>
              <a:t>Analysis integrates lecture theory and real-world application.</a:t>
            </a:r>
          </a:p>
        </p:txBody>
      </p:sp>
      <p:grpSp>
        <p:nvGrpSpPr>
          <p:cNvPr id="6" name="Group 6"/>
          <p:cNvGrpSpPr/>
          <p:nvPr/>
        </p:nvGrpSpPr>
        <p:grpSpPr>
          <a:xfrm>
            <a:off x="0" y="0"/>
            <a:ext cx="1028700" cy="1028700"/>
            <a:chOff x="0" y="0"/>
            <a:chExt cx="270933" cy="270933"/>
          </a:xfrm>
        </p:grpSpPr>
        <p:sp>
          <p:nvSpPr>
            <p:cNvPr id="7" name="Freeform 7"/>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FFBD59"/>
            </a:solidFill>
          </p:spPr>
          <p:txBody>
            <a:bodyPr/>
            <a:lstStyle/>
            <a:p>
              <a:endParaRPr lang="en-GB"/>
            </a:p>
          </p:txBody>
        </p:sp>
        <p:sp>
          <p:nvSpPr>
            <p:cNvPr id="8" name="TextBox 8"/>
            <p:cNvSpPr txBox="1"/>
            <p:nvPr/>
          </p:nvSpPr>
          <p:spPr>
            <a:xfrm>
              <a:off x="0" y="-38100"/>
              <a:ext cx="270933" cy="309033"/>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9">
            <a:extLst>
              <a:ext uri="{FF2B5EF4-FFF2-40B4-BE49-F238E27FC236}">
                <a16:creationId xmlns:a16="http://schemas.microsoft.com/office/drawing/2014/main" id="{34B955BB-1BE4-76AE-AB2C-726928974246}"/>
              </a:ext>
            </a:extLst>
          </p:cNvPr>
          <p:cNvSpPr txBox="1"/>
          <p:nvPr/>
        </p:nvSpPr>
        <p:spPr>
          <a:xfrm>
            <a:off x="5867400" y="34504"/>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Montserrat Semi-Bold"/>
                <a:cs typeface="Montserrat Semi-Bold"/>
                <a:sym typeface="Montserrat Semi-Bold"/>
              </a:rPr>
              <a:t>Jamila Begum (ID: 2503076)</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AF4"/>
        </a:solidFill>
        <a:effectLst/>
      </p:bgPr>
    </p:bg>
    <p:spTree>
      <p:nvGrpSpPr>
        <p:cNvPr id="1" name=""/>
        <p:cNvGrpSpPr/>
        <p:nvPr/>
      </p:nvGrpSpPr>
      <p:grpSpPr>
        <a:xfrm>
          <a:off x="0" y="0"/>
          <a:ext cx="0" cy="0"/>
          <a:chOff x="0" y="0"/>
          <a:chExt cx="0" cy="0"/>
        </a:xfrm>
      </p:grpSpPr>
      <p:sp>
        <p:nvSpPr>
          <p:cNvPr id="2" name="Freeform 2"/>
          <p:cNvSpPr/>
          <p:nvPr/>
        </p:nvSpPr>
        <p:spPr>
          <a:xfrm>
            <a:off x="0" y="0"/>
            <a:ext cx="6927317" cy="10287000"/>
          </a:xfrm>
          <a:custGeom>
            <a:avLst/>
            <a:gdLst/>
            <a:ahLst/>
            <a:cxnLst/>
            <a:rect l="l" t="t" r="r" b="b"/>
            <a:pathLst>
              <a:path w="6927317" h="10287000">
                <a:moveTo>
                  <a:pt x="0" y="0"/>
                </a:moveTo>
                <a:lnTo>
                  <a:pt x="6927317" y="0"/>
                </a:lnTo>
                <a:lnTo>
                  <a:pt x="6927317" y="10287000"/>
                </a:lnTo>
                <a:lnTo>
                  <a:pt x="0" y="10287000"/>
                </a:lnTo>
                <a:lnTo>
                  <a:pt x="0" y="0"/>
                </a:lnTo>
                <a:close/>
              </a:path>
            </a:pathLst>
          </a:custGeom>
          <a:blipFill>
            <a:blip r:embed="rId3"/>
            <a:stretch>
              <a:fillRect t="-442" b="-442"/>
            </a:stretch>
          </a:blipFill>
        </p:spPr>
        <p:txBody>
          <a:bodyPr/>
          <a:lstStyle/>
          <a:p>
            <a:endParaRPr lang="en-GB"/>
          </a:p>
        </p:txBody>
      </p:sp>
      <p:grpSp>
        <p:nvGrpSpPr>
          <p:cNvPr id="3" name="Group 3"/>
          <p:cNvGrpSpPr/>
          <p:nvPr/>
        </p:nvGrpSpPr>
        <p:grpSpPr>
          <a:xfrm>
            <a:off x="17259300" y="0"/>
            <a:ext cx="1028700" cy="1028700"/>
            <a:chOff x="0" y="0"/>
            <a:chExt cx="270933" cy="270933"/>
          </a:xfrm>
        </p:grpSpPr>
        <p:sp>
          <p:nvSpPr>
            <p:cNvPr id="4" name="Freeform 4"/>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FFBD59"/>
            </a:solidFill>
          </p:spPr>
          <p:txBody>
            <a:bodyPr/>
            <a:lstStyle/>
            <a:p>
              <a:endParaRPr lang="en-GB"/>
            </a:p>
          </p:txBody>
        </p:sp>
        <p:sp>
          <p:nvSpPr>
            <p:cNvPr id="5" name="TextBox 5"/>
            <p:cNvSpPr txBox="1"/>
            <p:nvPr/>
          </p:nvSpPr>
          <p:spPr>
            <a:xfrm>
              <a:off x="0" y="-38100"/>
              <a:ext cx="270933" cy="309033"/>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8282636" y="1044268"/>
            <a:ext cx="8677555" cy="2105015"/>
          </a:xfrm>
          <a:prstGeom prst="rect">
            <a:avLst/>
          </a:prstGeom>
        </p:spPr>
        <p:txBody>
          <a:bodyPr lIns="0" tIns="0" rIns="0" bIns="0" rtlCol="0" anchor="t">
            <a:spAutoFit/>
          </a:bodyPr>
          <a:lstStyle/>
          <a:p>
            <a:pPr algn="l">
              <a:lnSpc>
                <a:spcPts val="8400"/>
              </a:lnSpc>
            </a:pPr>
            <a:r>
              <a:rPr lang="en-US" sz="6000" b="1">
                <a:solidFill>
                  <a:srgbClr val="1F161C"/>
                </a:solidFill>
                <a:latin typeface="HK Grotesk Semi-Bold"/>
                <a:ea typeface="HK Grotesk Semi-Bold"/>
                <a:cs typeface="HK Grotesk Semi-Bold"/>
                <a:sym typeface="HK Grotesk Semi-Bold"/>
              </a:rPr>
              <a:t>CURRENT HR POLICIES &amp; PRACTICES (DEI)</a:t>
            </a:r>
          </a:p>
        </p:txBody>
      </p:sp>
      <p:sp>
        <p:nvSpPr>
          <p:cNvPr id="7" name="TextBox 7"/>
          <p:cNvSpPr txBox="1"/>
          <p:nvPr/>
        </p:nvSpPr>
        <p:spPr>
          <a:xfrm>
            <a:off x="8282636" y="3653155"/>
            <a:ext cx="8976664" cy="6326668"/>
          </a:xfrm>
          <a:prstGeom prst="rect">
            <a:avLst/>
          </a:prstGeom>
        </p:spPr>
        <p:txBody>
          <a:bodyPr lIns="0" tIns="0" rIns="0" bIns="0" rtlCol="0" anchor="t">
            <a:spAutoFit/>
          </a:bodyPr>
          <a:lstStyle/>
          <a:p>
            <a:pPr marL="690881" lvl="1" indent="-345440" algn="l">
              <a:lnSpc>
                <a:spcPts val="4480"/>
              </a:lnSpc>
              <a:buFont typeface="Arial"/>
              <a:buChar char="•"/>
            </a:pPr>
            <a:r>
              <a:rPr lang="en-US" sz="3200" dirty="0">
                <a:solidFill>
                  <a:srgbClr val="545454"/>
                </a:solidFill>
                <a:latin typeface="HK Grotesk"/>
                <a:ea typeface="HK Grotesk"/>
                <a:cs typeface="HK Grotesk"/>
                <a:sym typeface="HK Grotesk"/>
              </a:rPr>
              <a:t>Amazon publishes diversity reports and sets representation goals (Amazon, 2018).</a:t>
            </a:r>
          </a:p>
          <a:p>
            <a:pPr marL="690881" lvl="1" indent="-345440" algn="l">
              <a:lnSpc>
                <a:spcPts val="4480"/>
              </a:lnSpc>
              <a:buFont typeface="Arial"/>
              <a:buChar char="•"/>
            </a:pPr>
            <a:r>
              <a:rPr lang="en-US" sz="3200" dirty="0">
                <a:solidFill>
                  <a:srgbClr val="545454"/>
                </a:solidFill>
                <a:latin typeface="HK Grotesk"/>
                <a:ea typeface="HK Grotesk"/>
                <a:cs typeface="HK Grotesk"/>
                <a:sym typeface="HK Grotesk"/>
              </a:rPr>
              <a:t>Employee Resource Groups (ERGs) support networks and inclusion.</a:t>
            </a:r>
          </a:p>
          <a:p>
            <a:pPr marL="690881" lvl="1" indent="-345440" algn="l">
              <a:lnSpc>
                <a:spcPts val="4480"/>
              </a:lnSpc>
              <a:buFont typeface="Arial"/>
              <a:buChar char="•"/>
            </a:pPr>
            <a:r>
              <a:rPr lang="en-US" sz="3200" dirty="0">
                <a:solidFill>
                  <a:srgbClr val="545454"/>
                </a:solidFill>
                <a:latin typeface="HK Grotesk"/>
                <a:ea typeface="HK Grotesk"/>
                <a:cs typeface="HK Grotesk"/>
                <a:sym typeface="HK Grotesk"/>
              </a:rPr>
              <a:t>Bias-awareness training is provided for hiring and promotion panels (Green, 2024).</a:t>
            </a:r>
          </a:p>
          <a:p>
            <a:pPr marL="690881" lvl="1" indent="-345440" algn="l">
              <a:lnSpc>
                <a:spcPts val="4480"/>
              </a:lnSpc>
              <a:buFont typeface="Arial"/>
              <a:buChar char="•"/>
            </a:pPr>
            <a:r>
              <a:rPr lang="en-US" sz="3200" dirty="0">
                <a:solidFill>
                  <a:srgbClr val="545454"/>
                </a:solidFill>
                <a:latin typeface="HK Grotesk"/>
                <a:ea typeface="HK Grotesk"/>
                <a:cs typeface="HK Grotesk"/>
                <a:sym typeface="HK Grotesk"/>
              </a:rPr>
              <a:t>Flexible work and reasonable adjustments policies support equity.</a:t>
            </a:r>
          </a:p>
          <a:p>
            <a:pPr marL="690881" lvl="1" indent="-345440" algn="l">
              <a:lnSpc>
                <a:spcPts val="4480"/>
              </a:lnSpc>
              <a:buFont typeface="Arial"/>
              <a:buChar char="•"/>
            </a:pPr>
            <a:r>
              <a:rPr lang="en-US" sz="3200" dirty="0">
                <a:solidFill>
                  <a:srgbClr val="545454"/>
                </a:solidFill>
                <a:latin typeface="HK Grotesk"/>
                <a:ea typeface="HK Grotesk"/>
                <a:cs typeface="HK Grotesk"/>
                <a:sym typeface="HK Grotesk"/>
              </a:rPr>
              <a:t>Recruitment practices include diverse-slate initiatives and partnerships (Machen et al., 2021).</a:t>
            </a:r>
          </a:p>
        </p:txBody>
      </p:sp>
      <p:sp>
        <p:nvSpPr>
          <p:cNvPr id="8" name="TextBox 7">
            <a:extLst>
              <a:ext uri="{FF2B5EF4-FFF2-40B4-BE49-F238E27FC236}">
                <a16:creationId xmlns:a16="http://schemas.microsoft.com/office/drawing/2014/main" id="{712E4AB2-B976-44EF-91A7-9EB3580686C0}"/>
              </a:ext>
            </a:extLst>
          </p:cNvPr>
          <p:cNvSpPr txBox="1"/>
          <p:nvPr/>
        </p:nvSpPr>
        <p:spPr>
          <a:xfrm>
            <a:off x="11809071" y="-25080"/>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Montserrat Semi-Bold"/>
                <a:cs typeface="Montserrat Semi-Bold"/>
                <a:sym typeface="Montserrat Semi-Bold"/>
              </a:rPr>
              <a:t>Jamila Begum (ID: 2503076)</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AF4"/>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FFBD59"/>
            </a:solidFill>
          </p:spPr>
          <p:txBody>
            <a:bodyPr/>
            <a:lstStyle/>
            <a:p>
              <a:endParaRPr lang="en-GB"/>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1421428" y="0"/>
            <a:ext cx="6866573" cy="10287000"/>
          </a:xfrm>
          <a:custGeom>
            <a:avLst/>
            <a:gdLst/>
            <a:ahLst/>
            <a:cxnLst/>
            <a:rect l="l" t="t" r="r" b="b"/>
            <a:pathLst>
              <a:path w="6866573" h="10287000">
                <a:moveTo>
                  <a:pt x="0" y="0"/>
                </a:moveTo>
                <a:lnTo>
                  <a:pt x="6866572" y="0"/>
                </a:lnTo>
                <a:lnTo>
                  <a:pt x="6866572" y="10287000"/>
                </a:lnTo>
                <a:lnTo>
                  <a:pt x="0" y="10287000"/>
                </a:lnTo>
                <a:lnTo>
                  <a:pt x="0" y="0"/>
                </a:lnTo>
                <a:close/>
              </a:path>
            </a:pathLst>
          </a:custGeom>
          <a:blipFill>
            <a:blip r:embed="rId3"/>
            <a:stretch>
              <a:fillRect/>
            </a:stretch>
          </a:blipFill>
        </p:spPr>
        <p:txBody>
          <a:bodyPr/>
          <a:lstStyle/>
          <a:p>
            <a:endParaRPr lang="en-GB"/>
          </a:p>
        </p:txBody>
      </p:sp>
      <p:grpSp>
        <p:nvGrpSpPr>
          <p:cNvPr id="6" name="Group 6"/>
          <p:cNvGrpSpPr/>
          <p:nvPr/>
        </p:nvGrpSpPr>
        <p:grpSpPr>
          <a:xfrm>
            <a:off x="8739987" y="8089808"/>
            <a:ext cx="9006497" cy="2039499"/>
            <a:chOff x="0" y="0"/>
            <a:chExt cx="2372081" cy="537152"/>
          </a:xfrm>
        </p:grpSpPr>
        <p:sp>
          <p:nvSpPr>
            <p:cNvPr id="7" name="Freeform 7"/>
            <p:cNvSpPr/>
            <p:nvPr/>
          </p:nvSpPr>
          <p:spPr>
            <a:xfrm>
              <a:off x="0" y="0"/>
              <a:ext cx="2372081" cy="537152"/>
            </a:xfrm>
            <a:custGeom>
              <a:avLst/>
              <a:gdLst/>
              <a:ahLst/>
              <a:cxnLst/>
              <a:rect l="l" t="t" r="r" b="b"/>
              <a:pathLst>
                <a:path w="2372081" h="537152">
                  <a:moveTo>
                    <a:pt x="43839" y="0"/>
                  </a:moveTo>
                  <a:lnTo>
                    <a:pt x="2328242" y="0"/>
                  </a:lnTo>
                  <a:cubicBezTo>
                    <a:pt x="2352454" y="0"/>
                    <a:pt x="2372081" y="19627"/>
                    <a:pt x="2372081" y="43839"/>
                  </a:cubicBezTo>
                  <a:lnTo>
                    <a:pt x="2372081" y="493313"/>
                  </a:lnTo>
                  <a:cubicBezTo>
                    <a:pt x="2372081" y="517524"/>
                    <a:pt x="2352454" y="537152"/>
                    <a:pt x="2328242" y="537152"/>
                  </a:cubicBezTo>
                  <a:lnTo>
                    <a:pt x="43839" y="537152"/>
                  </a:lnTo>
                  <a:cubicBezTo>
                    <a:pt x="19627" y="537152"/>
                    <a:pt x="0" y="517524"/>
                    <a:pt x="0" y="493313"/>
                  </a:cubicBezTo>
                  <a:lnTo>
                    <a:pt x="0" y="43839"/>
                  </a:lnTo>
                  <a:cubicBezTo>
                    <a:pt x="0" y="19627"/>
                    <a:pt x="19627" y="0"/>
                    <a:pt x="43839" y="0"/>
                  </a:cubicBezTo>
                  <a:close/>
                </a:path>
              </a:pathLst>
            </a:custGeom>
            <a:solidFill>
              <a:srgbClr val="FFEDD4"/>
            </a:solidFill>
          </p:spPr>
          <p:txBody>
            <a:bodyPr/>
            <a:lstStyle/>
            <a:p>
              <a:endParaRPr lang="en-GB"/>
            </a:p>
          </p:txBody>
        </p:sp>
        <p:sp>
          <p:nvSpPr>
            <p:cNvPr id="8" name="TextBox 8"/>
            <p:cNvSpPr txBox="1"/>
            <p:nvPr/>
          </p:nvSpPr>
          <p:spPr>
            <a:xfrm>
              <a:off x="0" y="-38100"/>
              <a:ext cx="2372081" cy="575252"/>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9552284" y="8254548"/>
            <a:ext cx="7667687" cy="1710020"/>
          </a:xfrm>
          <a:prstGeom prst="rect">
            <a:avLst/>
          </a:prstGeom>
        </p:spPr>
        <p:txBody>
          <a:bodyPr lIns="0" tIns="0" rIns="0" bIns="0" rtlCol="0" anchor="t">
            <a:spAutoFit/>
          </a:bodyPr>
          <a:lstStyle/>
          <a:p>
            <a:pPr algn="l">
              <a:lnSpc>
                <a:spcPts val="4480"/>
              </a:lnSpc>
            </a:pPr>
            <a:r>
              <a:rPr lang="en-US" sz="3100" b="1" dirty="0">
                <a:solidFill>
                  <a:srgbClr val="11244B"/>
                </a:solidFill>
                <a:latin typeface="HK Grotesk Medium"/>
                <a:ea typeface="HK Grotesk Medium"/>
                <a:cs typeface="HK Grotesk Medium"/>
                <a:sym typeface="HK Grotesk Medium"/>
              </a:rPr>
              <a:t>Manager capability gaps can undermine corporate DEI commitments (</a:t>
            </a:r>
            <a:r>
              <a:rPr lang="en-US" sz="3100" b="1" dirty="0" err="1">
                <a:solidFill>
                  <a:srgbClr val="11244B"/>
                </a:solidFill>
                <a:latin typeface="HK Grotesk Medium"/>
                <a:ea typeface="HK Grotesk Medium"/>
                <a:cs typeface="HK Grotesk Medium"/>
                <a:sym typeface="HK Grotesk Medium"/>
              </a:rPr>
              <a:t>Wickhamei</a:t>
            </a:r>
            <a:r>
              <a:rPr lang="en-US" sz="3100" b="1" dirty="0">
                <a:solidFill>
                  <a:srgbClr val="11244B"/>
                </a:solidFill>
                <a:latin typeface="HK Grotesk Medium"/>
                <a:ea typeface="HK Grotesk Medium"/>
                <a:cs typeface="HK Grotesk Medium"/>
                <a:sym typeface="HK Grotesk Medium"/>
              </a:rPr>
              <a:t> al., 2025).</a:t>
            </a:r>
          </a:p>
        </p:txBody>
      </p:sp>
      <p:sp>
        <p:nvSpPr>
          <p:cNvPr id="10" name="TextBox 10"/>
          <p:cNvSpPr txBox="1"/>
          <p:nvPr/>
        </p:nvSpPr>
        <p:spPr>
          <a:xfrm>
            <a:off x="1070312" y="904875"/>
            <a:ext cx="7826144" cy="2105015"/>
          </a:xfrm>
          <a:prstGeom prst="rect">
            <a:avLst/>
          </a:prstGeom>
        </p:spPr>
        <p:txBody>
          <a:bodyPr lIns="0" tIns="0" rIns="0" bIns="0" rtlCol="0" anchor="t">
            <a:spAutoFit/>
          </a:bodyPr>
          <a:lstStyle/>
          <a:p>
            <a:pPr algn="l">
              <a:lnSpc>
                <a:spcPts val="8400"/>
              </a:lnSpc>
            </a:pPr>
            <a:r>
              <a:rPr lang="en-US" sz="6000" b="1">
                <a:solidFill>
                  <a:srgbClr val="1F161C"/>
                </a:solidFill>
                <a:latin typeface="HK Grotesk Medium"/>
                <a:ea typeface="HK Grotesk Medium"/>
                <a:cs typeface="HK Grotesk Medium"/>
                <a:sym typeface="HK Grotesk Medium"/>
              </a:rPr>
              <a:t>ROLE OF LINE MANAGERS (DEI)</a:t>
            </a:r>
          </a:p>
        </p:txBody>
      </p:sp>
      <p:sp>
        <p:nvSpPr>
          <p:cNvPr id="11" name="TextBox 11"/>
          <p:cNvSpPr txBox="1"/>
          <p:nvPr/>
        </p:nvSpPr>
        <p:spPr>
          <a:xfrm>
            <a:off x="1028700" y="3551876"/>
            <a:ext cx="9689564" cy="4595425"/>
          </a:xfrm>
          <a:prstGeom prst="rect">
            <a:avLst/>
          </a:prstGeom>
        </p:spPr>
        <p:txBody>
          <a:bodyPr lIns="0" tIns="0" rIns="0" bIns="0" rtlCol="0" anchor="t">
            <a:spAutoFit/>
          </a:bodyPr>
          <a:lstStyle/>
          <a:p>
            <a:pPr marL="690881" lvl="1" indent="-345440" algn="l">
              <a:lnSpc>
                <a:spcPts val="4480"/>
              </a:lnSpc>
              <a:buFont typeface="Arial"/>
              <a:buChar char="•"/>
            </a:pPr>
            <a:r>
              <a:rPr lang="en-US" sz="3200" dirty="0">
                <a:solidFill>
                  <a:srgbClr val="545454"/>
                </a:solidFill>
                <a:latin typeface="HK Grotesk"/>
                <a:ea typeface="HK Grotesk"/>
                <a:cs typeface="HK Grotesk"/>
                <a:sym typeface="HK Grotesk"/>
              </a:rPr>
              <a:t>Managers influence daily inclusion through </a:t>
            </a:r>
            <a:r>
              <a:rPr lang="en-US" sz="3200" dirty="0" err="1">
                <a:solidFill>
                  <a:srgbClr val="545454"/>
                </a:solidFill>
                <a:latin typeface="HK Grotesk"/>
                <a:ea typeface="HK Grotesk"/>
                <a:cs typeface="HK Grotesk"/>
                <a:sym typeface="HK Grotesk"/>
              </a:rPr>
              <a:t>behaviours</a:t>
            </a:r>
            <a:r>
              <a:rPr lang="en-US" sz="3200" dirty="0">
                <a:solidFill>
                  <a:srgbClr val="545454"/>
                </a:solidFill>
                <a:latin typeface="HK Grotesk"/>
                <a:ea typeface="HK Grotesk"/>
                <a:cs typeface="HK Grotesk"/>
                <a:sym typeface="HK Grotesk"/>
              </a:rPr>
              <a:t> and decisions (Armstrong, 2020).</a:t>
            </a:r>
          </a:p>
          <a:p>
            <a:pPr marL="690881" lvl="1" indent="-345440" algn="l">
              <a:lnSpc>
                <a:spcPts val="4480"/>
              </a:lnSpc>
              <a:buFont typeface="Arial"/>
              <a:buChar char="•"/>
            </a:pPr>
            <a:r>
              <a:rPr lang="en-US" sz="3200" dirty="0">
                <a:solidFill>
                  <a:srgbClr val="545454"/>
                </a:solidFill>
                <a:latin typeface="HK Grotesk"/>
                <a:ea typeface="HK Grotesk"/>
                <a:cs typeface="HK Grotesk"/>
                <a:sym typeface="HK Grotesk"/>
              </a:rPr>
              <a:t>They implement inclusive recruitment and promotion processes locally.</a:t>
            </a:r>
          </a:p>
          <a:p>
            <a:pPr marL="690881" lvl="1" indent="-345440" algn="l">
              <a:lnSpc>
                <a:spcPts val="4480"/>
              </a:lnSpc>
              <a:buFont typeface="Arial"/>
              <a:buChar char="•"/>
            </a:pPr>
            <a:r>
              <a:rPr lang="en-US" sz="3200" dirty="0">
                <a:solidFill>
                  <a:srgbClr val="545454"/>
                </a:solidFill>
                <a:latin typeface="HK Grotesk"/>
                <a:ea typeface="HK Grotesk"/>
                <a:cs typeface="HK Grotesk"/>
                <a:sym typeface="HK Grotesk"/>
              </a:rPr>
              <a:t>Managers support ERGs and signal </a:t>
            </a:r>
            <a:r>
              <a:rPr lang="en-US" sz="3200" dirty="0" err="1">
                <a:solidFill>
                  <a:srgbClr val="545454"/>
                </a:solidFill>
                <a:latin typeface="HK Grotesk"/>
                <a:ea typeface="HK Grotesk"/>
                <a:cs typeface="HK Grotesk"/>
                <a:sym typeface="HK Grotesk"/>
              </a:rPr>
              <a:t>organisational</a:t>
            </a:r>
            <a:r>
              <a:rPr lang="en-US" sz="3200" dirty="0">
                <a:solidFill>
                  <a:srgbClr val="545454"/>
                </a:solidFill>
                <a:latin typeface="HK Grotesk"/>
                <a:ea typeface="HK Grotesk"/>
                <a:cs typeface="HK Grotesk"/>
                <a:sym typeface="HK Grotesk"/>
              </a:rPr>
              <a:t> DEI priorities (Green, 2024).</a:t>
            </a:r>
          </a:p>
          <a:p>
            <a:pPr marL="690881" lvl="1" indent="-345440" algn="l">
              <a:lnSpc>
                <a:spcPts val="4480"/>
              </a:lnSpc>
              <a:buFont typeface="Arial"/>
              <a:buChar char="•"/>
            </a:pPr>
            <a:r>
              <a:rPr lang="en-US" sz="3200" dirty="0">
                <a:solidFill>
                  <a:srgbClr val="545454"/>
                </a:solidFill>
                <a:latin typeface="HK Grotesk"/>
                <a:ea typeface="HK Grotesk"/>
                <a:cs typeface="HK Grotesk"/>
                <a:sym typeface="HK Grotesk"/>
              </a:rPr>
              <a:t>Line managers handle reasonable adjustments and conflict resolution (Lawless and Trif, 2016).</a:t>
            </a:r>
          </a:p>
        </p:txBody>
      </p:sp>
      <p:sp>
        <p:nvSpPr>
          <p:cNvPr id="12" name="TextBox 11">
            <a:extLst>
              <a:ext uri="{FF2B5EF4-FFF2-40B4-BE49-F238E27FC236}">
                <a16:creationId xmlns:a16="http://schemas.microsoft.com/office/drawing/2014/main" id="{8FE1F3D7-9BE7-21E6-8C0B-F0902545609C}"/>
              </a:ext>
            </a:extLst>
          </p:cNvPr>
          <p:cNvSpPr txBox="1"/>
          <p:nvPr/>
        </p:nvSpPr>
        <p:spPr>
          <a:xfrm>
            <a:off x="5867400" y="34504"/>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Montserrat Semi-Bold"/>
                <a:cs typeface="Montserrat Semi-Bold"/>
                <a:sym typeface="Montserrat Semi-Bold"/>
              </a:rPr>
              <a:t>Jamila Begum (ID: 2503076)</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AF4"/>
        </a:solidFill>
        <a:effectLst/>
      </p:bgPr>
    </p:bg>
    <p:spTree>
      <p:nvGrpSpPr>
        <p:cNvPr id="1" name=""/>
        <p:cNvGrpSpPr/>
        <p:nvPr/>
      </p:nvGrpSpPr>
      <p:grpSpPr>
        <a:xfrm>
          <a:off x="0" y="0"/>
          <a:ext cx="0" cy="0"/>
          <a:chOff x="0" y="0"/>
          <a:chExt cx="0" cy="0"/>
        </a:xfrm>
      </p:grpSpPr>
      <p:sp>
        <p:nvSpPr>
          <p:cNvPr id="2" name="Freeform 2"/>
          <p:cNvSpPr/>
          <p:nvPr/>
        </p:nvSpPr>
        <p:spPr>
          <a:xfrm>
            <a:off x="0" y="0"/>
            <a:ext cx="18288000" cy="4392743"/>
          </a:xfrm>
          <a:custGeom>
            <a:avLst/>
            <a:gdLst/>
            <a:ahLst/>
            <a:cxnLst/>
            <a:rect l="l" t="t" r="r" b="b"/>
            <a:pathLst>
              <a:path w="18288000" h="4392743">
                <a:moveTo>
                  <a:pt x="0" y="0"/>
                </a:moveTo>
                <a:lnTo>
                  <a:pt x="18288000" y="0"/>
                </a:lnTo>
                <a:lnTo>
                  <a:pt x="18288000" y="4392743"/>
                </a:lnTo>
                <a:lnTo>
                  <a:pt x="0" y="4392743"/>
                </a:lnTo>
                <a:lnTo>
                  <a:pt x="0" y="0"/>
                </a:lnTo>
                <a:close/>
              </a:path>
            </a:pathLst>
          </a:custGeom>
          <a:blipFill>
            <a:blip r:embed="rId3"/>
            <a:stretch>
              <a:fillRect t="-28727" b="-10220"/>
            </a:stretch>
          </a:blipFill>
        </p:spPr>
        <p:txBody>
          <a:bodyPr/>
          <a:lstStyle/>
          <a:p>
            <a:endParaRPr lang="en-GB"/>
          </a:p>
        </p:txBody>
      </p:sp>
      <p:grpSp>
        <p:nvGrpSpPr>
          <p:cNvPr id="3" name="Group 3"/>
          <p:cNvGrpSpPr/>
          <p:nvPr/>
        </p:nvGrpSpPr>
        <p:grpSpPr>
          <a:xfrm>
            <a:off x="0" y="9258300"/>
            <a:ext cx="1028700" cy="1028700"/>
            <a:chOff x="0" y="0"/>
            <a:chExt cx="270933" cy="270933"/>
          </a:xfrm>
        </p:grpSpPr>
        <p:sp>
          <p:nvSpPr>
            <p:cNvPr id="4" name="Freeform 4"/>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FFBD59"/>
            </a:solidFill>
          </p:spPr>
          <p:txBody>
            <a:bodyPr/>
            <a:lstStyle/>
            <a:p>
              <a:endParaRPr lang="en-GB"/>
            </a:p>
          </p:txBody>
        </p:sp>
        <p:sp>
          <p:nvSpPr>
            <p:cNvPr id="5" name="TextBox 5"/>
            <p:cNvSpPr txBox="1"/>
            <p:nvPr/>
          </p:nvSpPr>
          <p:spPr>
            <a:xfrm>
              <a:off x="0" y="-38100"/>
              <a:ext cx="270933" cy="309033"/>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7514123" y="2984374"/>
            <a:ext cx="9745177" cy="2039499"/>
            <a:chOff x="0" y="0"/>
            <a:chExt cx="2566631" cy="537152"/>
          </a:xfrm>
        </p:grpSpPr>
        <p:sp>
          <p:nvSpPr>
            <p:cNvPr id="7" name="Freeform 7"/>
            <p:cNvSpPr/>
            <p:nvPr/>
          </p:nvSpPr>
          <p:spPr>
            <a:xfrm>
              <a:off x="0" y="0"/>
              <a:ext cx="2566631" cy="537152"/>
            </a:xfrm>
            <a:custGeom>
              <a:avLst/>
              <a:gdLst/>
              <a:ahLst/>
              <a:cxnLst/>
              <a:rect l="l" t="t" r="r" b="b"/>
              <a:pathLst>
                <a:path w="2566631" h="537152">
                  <a:moveTo>
                    <a:pt x="40516" y="0"/>
                  </a:moveTo>
                  <a:lnTo>
                    <a:pt x="2526115" y="0"/>
                  </a:lnTo>
                  <a:cubicBezTo>
                    <a:pt x="2548491" y="0"/>
                    <a:pt x="2566631" y="18140"/>
                    <a:pt x="2566631" y="40516"/>
                  </a:cubicBezTo>
                  <a:lnTo>
                    <a:pt x="2566631" y="496636"/>
                  </a:lnTo>
                  <a:cubicBezTo>
                    <a:pt x="2566631" y="519012"/>
                    <a:pt x="2548491" y="537152"/>
                    <a:pt x="2526115" y="537152"/>
                  </a:cubicBezTo>
                  <a:lnTo>
                    <a:pt x="40516" y="537152"/>
                  </a:lnTo>
                  <a:cubicBezTo>
                    <a:pt x="18140" y="537152"/>
                    <a:pt x="0" y="519012"/>
                    <a:pt x="0" y="496636"/>
                  </a:cubicBezTo>
                  <a:lnTo>
                    <a:pt x="0" y="40516"/>
                  </a:lnTo>
                  <a:cubicBezTo>
                    <a:pt x="0" y="18140"/>
                    <a:pt x="18140" y="0"/>
                    <a:pt x="40516" y="0"/>
                  </a:cubicBezTo>
                  <a:close/>
                </a:path>
              </a:pathLst>
            </a:custGeom>
            <a:solidFill>
              <a:srgbClr val="FFEDD4"/>
            </a:solidFill>
          </p:spPr>
          <p:txBody>
            <a:bodyPr/>
            <a:lstStyle/>
            <a:p>
              <a:endParaRPr lang="en-GB"/>
            </a:p>
          </p:txBody>
        </p:sp>
        <p:sp>
          <p:nvSpPr>
            <p:cNvPr id="8" name="TextBox 8"/>
            <p:cNvSpPr txBox="1"/>
            <p:nvPr/>
          </p:nvSpPr>
          <p:spPr>
            <a:xfrm>
              <a:off x="0" y="-38100"/>
              <a:ext cx="2566631" cy="575252"/>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8157211" y="3416113"/>
            <a:ext cx="8459002" cy="1132939"/>
          </a:xfrm>
          <a:prstGeom prst="rect">
            <a:avLst/>
          </a:prstGeom>
        </p:spPr>
        <p:txBody>
          <a:bodyPr lIns="0" tIns="0" rIns="0" bIns="0" rtlCol="0" anchor="t">
            <a:spAutoFit/>
          </a:bodyPr>
          <a:lstStyle/>
          <a:p>
            <a:pPr algn="l">
              <a:lnSpc>
                <a:spcPts val="4480"/>
              </a:lnSpc>
            </a:pPr>
            <a:r>
              <a:rPr lang="en-US" sz="3200" b="1" dirty="0">
                <a:solidFill>
                  <a:srgbClr val="11244B"/>
                </a:solidFill>
                <a:latin typeface="HK Grotesk Medium"/>
                <a:ea typeface="HK Grotesk Medium"/>
                <a:cs typeface="HK Grotesk Medium"/>
                <a:sym typeface="HK Grotesk Medium"/>
              </a:rPr>
              <a:t>Strategic DEI governance embeds targets into business planning (Green, 2024). </a:t>
            </a:r>
          </a:p>
        </p:txBody>
      </p:sp>
      <p:sp>
        <p:nvSpPr>
          <p:cNvPr id="10" name="TextBox 10"/>
          <p:cNvSpPr txBox="1"/>
          <p:nvPr/>
        </p:nvSpPr>
        <p:spPr>
          <a:xfrm>
            <a:off x="1236105" y="5271156"/>
            <a:ext cx="15815790" cy="837554"/>
          </a:xfrm>
          <a:prstGeom prst="rect">
            <a:avLst/>
          </a:prstGeom>
        </p:spPr>
        <p:txBody>
          <a:bodyPr lIns="0" tIns="0" rIns="0" bIns="0" rtlCol="0" anchor="t">
            <a:spAutoFit/>
          </a:bodyPr>
          <a:lstStyle/>
          <a:p>
            <a:pPr algn="l">
              <a:lnSpc>
                <a:spcPts val="6860"/>
              </a:lnSpc>
            </a:pPr>
            <a:r>
              <a:rPr lang="en-US" sz="4900" b="1" dirty="0">
                <a:solidFill>
                  <a:srgbClr val="1F161C"/>
                </a:solidFill>
                <a:latin typeface="HK Grotesk Medium"/>
                <a:ea typeface="HK Grotesk Medium"/>
                <a:cs typeface="HK Grotesk Medium"/>
                <a:sym typeface="HK Grotesk Medium"/>
              </a:rPr>
              <a:t>STRATEGIC ALIGNMENT WITH AMAZON GOALS (DEI)</a:t>
            </a:r>
          </a:p>
        </p:txBody>
      </p:sp>
      <p:sp>
        <p:nvSpPr>
          <p:cNvPr id="11" name="TextBox 11"/>
          <p:cNvSpPr txBox="1"/>
          <p:nvPr/>
        </p:nvSpPr>
        <p:spPr>
          <a:xfrm>
            <a:off x="1473885" y="6384934"/>
            <a:ext cx="15340231" cy="2233295"/>
          </a:xfrm>
          <a:prstGeom prst="rect">
            <a:avLst/>
          </a:prstGeom>
        </p:spPr>
        <p:txBody>
          <a:bodyPr lIns="0" tIns="0" rIns="0" bIns="0" rtlCol="0" anchor="t">
            <a:spAutoFit/>
          </a:bodyPr>
          <a:lstStyle/>
          <a:p>
            <a:pPr marL="690881" lvl="1" indent="-345440" algn="l">
              <a:lnSpc>
                <a:spcPts val="4480"/>
              </a:lnSpc>
              <a:buFont typeface="Arial"/>
              <a:buChar char="•"/>
            </a:pPr>
            <a:r>
              <a:rPr lang="en-US" sz="3200">
                <a:solidFill>
                  <a:srgbClr val="545454"/>
                </a:solidFill>
                <a:latin typeface="HK Grotesk"/>
                <a:ea typeface="HK Grotesk"/>
                <a:cs typeface="HK Grotesk"/>
                <a:sym typeface="HK Grotesk"/>
              </a:rPr>
              <a:t>DEI links to talent attraction and employer brand (Armstrong, 2020).</a:t>
            </a:r>
          </a:p>
          <a:p>
            <a:pPr marL="690881" lvl="1" indent="-345440" algn="l">
              <a:lnSpc>
                <a:spcPts val="4480"/>
              </a:lnSpc>
              <a:buFont typeface="Arial"/>
              <a:buChar char="•"/>
            </a:pPr>
            <a:r>
              <a:rPr lang="en-US" sz="3200">
                <a:solidFill>
                  <a:srgbClr val="545454"/>
                </a:solidFill>
                <a:latin typeface="HK Grotesk"/>
                <a:ea typeface="HK Grotesk"/>
                <a:cs typeface="HK Grotesk"/>
                <a:sym typeface="HK Grotesk"/>
              </a:rPr>
              <a:t>Diverse teams drive better decision-making and customer insight.</a:t>
            </a:r>
          </a:p>
          <a:p>
            <a:pPr marL="690881" lvl="1" indent="-345440" algn="l">
              <a:lnSpc>
                <a:spcPts val="4480"/>
              </a:lnSpc>
              <a:buFont typeface="Arial"/>
              <a:buChar char="•"/>
            </a:pPr>
            <a:r>
              <a:rPr lang="en-US" sz="3200">
                <a:solidFill>
                  <a:srgbClr val="545454"/>
                </a:solidFill>
                <a:latin typeface="HK Grotesk"/>
                <a:ea typeface="HK Grotesk"/>
                <a:cs typeface="HK Grotesk"/>
                <a:sym typeface="HK Grotesk"/>
              </a:rPr>
              <a:t>Inclusion supports retention, reducing costly turnover (Marchington et al., 2021).</a:t>
            </a:r>
          </a:p>
          <a:p>
            <a:pPr marL="690881" lvl="1" indent="-345440" algn="l">
              <a:lnSpc>
                <a:spcPts val="4480"/>
              </a:lnSpc>
              <a:buFont typeface="Arial"/>
              <a:buChar char="•"/>
            </a:pPr>
            <a:r>
              <a:rPr lang="en-US" sz="3200">
                <a:solidFill>
                  <a:srgbClr val="545454"/>
                </a:solidFill>
                <a:latin typeface="HK Grotesk"/>
                <a:ea typeface="HK Grotesk"/>
                <a:cs typeface="HK Grotesk"/>
                <a:sym typeface="HK Grotesk"/>
              </a:rPr>
              <a:t>DEI ties to ESG and corporate reputation for global stakeholders.</a:t>
            </a:r>
          </a:p>
        </p:txBody>
      </p:sp>
      <p:sp>
        <p:nvSpPr>
          <p:cNvPr id="12" name="TextBox 11">
            <a:extLst>
              <a:ext uri="{FF2B5EF4-FFF2-40B4-BE49-F238E27FC236}">
                <a16:creationId xmlns:a16="http://schemas.microsoft.com/office/drawing/2014/main" id="{DB3C1B83-AB6D-B6E5-C5D0-92EDD164BA58}"/>
              </a:ext>
            </a:extLst>
          </p:cNvPr>
          <p:cNvSpPr txBox="1"/>
          <p:nvPr/>
        </p:nvSpPr>
        <p:spPr>
          <a:xfrm>
            <a:off x="-1354695" y="4567568"/>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Montserrat Semi-Bold"/>
                <a:cs typeface="Montserrat Semi-Bold"/>
                <a:sym typeface="Montserrat Semi-Bold"/>
              </a:rPr>
              <a:t>Jamila Begum (ID: 2503076)</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AF4"/>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FFBD59"/>
            </a:solidFill>
          </p:spPr>
          <p:txBody>
            <a:bodyPr/>
            <a:lstStyle/>
            <a:p>
              <a:endParaRPr lang="en-GB"/>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10800000">
            <a:off x="8259191" y="-25400"/>
            <a:ext cx="10028809" cy="10312400"/>
          </a:xfrm>
          <a:custGeom>
            <a:avLst/>
            <a:gdLst/>
            <a:ahLst/>
            <a:cxnLst/>
            <a:rect l="l" t="t" r="r" b="b"/>
            <a:pathLst>
              <a:path w="10028809" h="10312400">
                <a:moveTo>
                  <a:pt x="0" y="0"/>
                </a:moveTo>
                <a:lnTo>
                  <a:pt x="10028809" y="0"/>
                </a:lnTo>
                <a:lnTo>
                  <a:pt x="10028809" y="10312400"/>
                </a:lnTo>
                <a:lnTo>
                  <a:pt x="0" y="103124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1934135" y="1028700"/>
            <a:ext cx="5543673" cy="9790151"/>
          </a:xfrm>
          <a:custGeom>
            <a:avLst/>
            <a:gdLst/>
            <a:ahLst/>
            <a:cxnLst/>
            <a:rect l="l" t="t" r="r" b="b"/>
            <a:pathLst>
              <a:path w="5543673" h="9790151">
                <a:moveTo>
                  <a:pt x="0" y="0"/>
                </a:moveTo>
                <a:lnTo>
                  <a:pt x="5543673" y="0"/>
                </a:lnTo>
                <a:lnTo>
                  <a:pt x="5543673" y="9790151"/>
                </a:lnTo>
                <a:lnTo>
                  <a:pt x="0" y="9790151"/>
                </a:lnTo>
                <a:lnTo>
                  <a:pt x="0" y="0"/>
                </a:lnTo>
                <a:close/>
              </a:path>
            </a:pathLst>
          </a:custGeom>
          <a:blipFill>
            <a:blip r:embed="rId5"/>
            <a:stretch>
              <a:fillRect/>
            </a:stretch>
          </a:blipFill>
        </p:spPr>
        <p:txBody>
          <a:bodyPr/>
          <a:lstStyle/>
          <a:p>
            <a:endParaRPr lang="en-GB"/>
          </a:p>
        </p:txBody>
      </p:sp>
      <p:sp>
        <p:nvSpPr>
          <p:cNvPr id="7" name="TextBox 7"/>
          <p:cNvSpPr txBox="1"/>
          <p:nvPr/>
        </p:nvSpPr>
        <p:spPr>
          <a:xfrm>
            <a:off x="1028700" y="1206821"/>
            <a:ext cx="9958140" cy="1038215"/>
          </a:xfrm>
          <a:prstGeom prst="rect">
            <a:avLst/>
          </a:prstGeom>
        </p:spPr>
        <p:txBody>
          <a:bodyPr lIns="0" tIns="0" rIns="0" bIns="0" rtlCol="0" anchor="t">
            <a:spAutoFit/>
          </a:bodyPr>
          <a:lstStyle/>
          <a:p>
            <a:pPr algn="l">
              <a:lnSpc>
                <a:spcPts val="8400"/>
              </a:lnSpc>
            </a:pPr>
            <a:r>
              <a:rPr lang="en-US" sz="6000" b="1" dirty="0">
                <a:solidFill>
                  <a:srgbClr val="1F161C"/>
                </a:solidFill>
                <a:latin typeface="HK Grotesk Semi-Bold"/>
                <a:ea typeface="HK Grotesk Semi-Bold"/>
                <a:cs typeface="HK Grotesk Semi-Bold"/>
                <a:sym typeface="HK Grotesk Semi-Bold"/>
              </a:rPr>
              <a:t>KEY HR CHALLENGES (DEI)</a:t>
            </a:r>
          </a:p>
        </p:txBody>
      </p:sp>
      <p:sp>
        <p:nvSpPr>
          <p:cNvPr id="8" name="TextBox 8"/>
          <p:cNvSpPr txBox="1"/>
          <p:nvPr/>
        </p:nvSpPr>
        <p:spPr>
          <a:xfrm>
            <a:off x="1028700" y="2708539"/>
            <a:ext cx="10095243" cy="6326668"/>
          </a:xfrm>
          <a:prstGeom prst="rect">
            <a:avLst/>
          </a:prstGeom>
        </p:spPr>
        <p:txBody>
          <a:bodyPr lIns="0" tIns="0" rIns="0" bIns="0" rtlCol="0" anchor="t">
            <a:spAutoFit/>
          </a:bodyPr>
          <a:lstStyle/>
          <a:p>
            <a:pPr marL="690881" lvl="1" indent="-345440" algn="l">
              <a:lnSpc>
                <a:spcPts val="4480"/>
              </a:lnSpc>
              <a:buFont typeface="Arial"/>
              <a:buChar char="•"/>
            </a:pPr>
            <a:r>
              <a:rPr lang="en-US" sz="3200" b="1" dirty="0">
                <a:solidFill>
                  <a:srgbClr val="1F161C"/>
                </a:solidFill>
                <a:latin typeface="HK Grotesk Medium"/>
                <a:ea typeface="HK Grotesk Medium"/>
                <a:cs typeface="HK Grotesk Medium"/>
                <a:sym typeface="HK Grotesk Medium"/>
              </a:rPr>
              <a:t>Representation gaps persist at senior leadership levels.</a:t>
            </a:r>
          </a:p>
          <a:p>
            <a:pPr marL="690881" lvl="1" indent="-345440" algn="l">
              <a:lnSpc>
                <a:spcPts val="4480"/>
              </a:lnSpc>
              <a:buFont typeface="Arial"/>
              <a:buChar char="•"/>
            </a:pPr>
            <a:r>
              <a:rPr lang="en-US" sz="3200" b="1" dirty="0">
                <a:solidFill>
                  <a:srgbClr val="1F161C"/>
                </a:solidFill>
                <a:latin typeface="HK Grotesk Medium"/>
                <a:ea typeface="HK Grotesk Medium"/>
                <a:cs typeface="HK Grotesk Medium"/>
                <a:sym typeface="HK Grotesk Medium"/>
              </a:rPr>
              <a:t>Local cultural differences complicate global policy implementation.</a:t>
            </a:r>
          </a:p>
          <a:p>
            <a:pPr marL="690881" lvl="1" indent="-345440" algn="l">
              <a:lnSpc>
                <a:spcPts val="4480"/>
              </a:lnSpc>
              <a:buFont typeface="Arial"/>
              <a:buChar char="•"/>
            </a:pPr>
            <a:r>
              <a:rPr lang="en-US" sz="3200" b="1" dirty="0">
                <a:solidFill>
                  <a:srgbClr val="1F161C"/>
                </a:solidFill>
                <a:latin typeface="HK Grotesk Medium"/>
                <a:ea typeface="HK Grotesk Medium"/>
                <a:cs typeface="HK Grotesk Medium"/>
                <a:sym typeface="HK Grotesk Medium"/>
              </a:rPr>
              <a:t>Unconscious bias affects selection, promotion and appraisal decisions (Whysall, 2017).</a:t>
            </a:r>
          </a:p>
          <a:p>
            <a:pPr marL="690881" lvl="1" indent="-345440" algn="l">
              <a:lnSpc>
                <a:spcPts val="4480"/>
              </a:lnSpc>
              <a:buFont typeface="Arial"/>
              <a:buChar char="•"/>
            </a:pPr>
            <a:r>
              <a:rPr lang="en-US" sz="3200" b="1" dirty="0">
                <a:solidFill>
                  <a:srgbClr val="1F161C"/>
                </a:solidFill>
                <a:latin typeface="HK Grotesk Medium"/>
                <a:ea typeface="HK Grotesk Medium"/>
                <a:cs typeface="HK Grotesk Medium"/>
                <a:sym typeface="HK Grotesk Medium"/>
              </a:rPr>
              <a:t>Measuring inclusion and impact remains methodologically hard.</a:t>
            </a:r>
          </a:p>
          <a:p>
            <a:pPr marL="690881" lvl="1" indent="-345440" algn="l">
              <a:lnSpc>
                <a:spcPts val="4480"/>
              </a:lnSpc>
              <a:buFont typeface="Arial"/>
              <a:buChar char="•"/>
            </a:pPr>
            <a:r>
              <a:rPr lang="en-US" sz="3200" b="1" dirty="0">
                <a:solidFill>
                  <a:srgbClr val="1F161C"/>
                </a:solidFill>
                <a:latin typeface="HK Grotesk Medium"/>
                <a:ea typeface="HK Grotesk Medium"/>
                <a:cs typeface="HK Grotesk Medium"/>
                <a:sym typeface="HK Grotesk Medium"/>
              </a:rPr>
              <a:t>Balancing speedy operations with meaningful inclusion practices is difficult (Pollio and </a:t>
            </a:r>
            <a:r>
              <a:rPr lang="en-US" sz="3200" b="1" dirty="0" err="1">
                <a:solidFill>
                  <a:srgbClr val="1F161C"/>
                </a:solidFill>
                <a:latin typeface="HK Grotesk Medium"/>
                <a:ea typeface="HK Grotesk Medium"/>
                <a:cs typeface="HK Grotesk Medium"/>
                <a:sym typeface="HK Grotesk Medium"/>
              </a:rPr>
              <a:t>Riemma</a:t>
            </a:r>
            <a:r>
              <a:rPr lang="en-US" sz="3200" b="1" dirty="0">
                <a:solidFill>
                  <a:srgbClr val="1F161C"/>
                </a:solidFill>
                <a:latin typeface="HK Grotesk Medium"/>
                <a:ea typeface="HK Grotesk Medium"/>
                <a:cs typeface="HK Grotesk Medium"/>
                <a:sym typeface="HK Grotesk Medium"/>
              </a:rPr>
              <a:t>, 2024).</a:t>
            </a:r>
          </a:p>
        </p:txBody>
      </p:sp>
      <p:sp>
        <p:nvSpPr>
          <p:cNvPr id="9" name="TextBox 8">
            <a:extLst>
              <a:ext uri="{FF2B5EF4-FFF2-40B4-BE49-F238E27FC236}">
                <a16:creationId xmlns:a16="http://schemas.microsoft.com/office/drawing/2014/main" id="{CF62E762-06A1-F5FA-6EB8-EA86FA464D9D}"/>
              </a:ext>
            </a:extLst>
          </p:cNvPr>
          <p:cNvSpPr txBox="1"/>
          <p:nvPr/>
        </p:nvSpPr>
        <p:spPr>
          <a:xfrm>
            <a:off x="9524371" y="91426"/>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Montserrat Semi-Bold"/>
                <a:cs typeface="Montserrat Semi-Bold"/>
                <a:sym typeface="Montserrat Semi-Bold"/>
              </a:rPr>
              <a:t>Jamila Begum (ID: 2503076)</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AF4"/>
        </a:solidFill>
        <a:effectLst/>
      </p:bgPr>
    </p:bg>
    <p:spTree>
      <p:nvGrpSpPr>
        <p:cNvPr id="1" name=""/>
        <p:cNvGrpSpPr/>
        <p:nvPr/>
      </p:nvGrpSpPr>
      <p:grpSpPr>
        <a:xfrm>
          <a:off x="0" y="0"/>
          <a:ext cx="0" cy="0"/>
          <a:chOff x="0" y="0"/>
          <a:chExt cx="0" cy="0"/>
        </a:xfrm>
      </p:grpSpPr>
      <p:sp>
        <p:nvSpPr>
          <p:cNvPr id="2" name="Freeform 2"/>
          <p:cNvSpPr/>
          <p:nvPr/>
        </p:nvSpPr>
        <p:spPr>
          <a:xfrm>
            <a:off x="13918425" y="0"/>
            <a:ext cx="4369575" cy="7226085"/>
          </a:xfrm>
          <a:custGeom>
            <a:avLst/>
            <a:gdLst/>
            <a:ahLst/>
            <a:cxnLst/>
            <a:rect l="l" t="t" r="r" b="b"/>
            <a:pathLst>
              <a:path w="4369575" h="7226085">
                <a:moveTo>
                  <a:pt x="0" y="0"/>
                </a:moveTo>
                <a:lnTo>
                  <a:pt x="4369575" y="0"/>
                </a:lnTo>
                <a:lnTo>
                  <a:pt x="4369575" y="7226085"/>
                </a:lnTo>
                <a:lnTo>
                  <a:pt x="0" y="7226085"/>
                </a:lnTo>
                <a:lnTo>
                  <a:pt x="0" y="0"/>
                </a:lnTo>
                <a:close/>
              </a:path>
            </a:pathLst>
          </a:custGeom>
          <a:blipFill>
            <a:blip r:embed="rId3"/>
            <a:stretch>
              <a:fillRect l="-6743" r="-6743"/>
            </a:stretch>
          </a:blipFill>
        </p:spPr>
        <p:txBody>
          <a:bodyPr/>
          <a:lstStyle/>
          <a:p>
            <a:endParaRPr lang="en-GB"/>
          </a:p>
        </p:txBody>
      </p:sp>
      <p:sp>
        <p:nvSpPr>
          <p:cNvPr id="3" name="Freeform 3"/>
          <p:cNvSpPr/>
          <p:nvPr/>
        </p:nvSpPr>
        <p:spPr>
          <a:xfrm>
            <a:off x="13881626" y="7429887"/>
            <a:ext cx="4406374" cy="2857113"/>
          </a:xfrm>
          <a:custGeom>
            <a:avLst/>
            <a:gdLst/>
            <a:ahLst/>
            <a:cxnLst/>
            <a:rect l="l" t="t" r="r" b="b"/>
            <a:pathLst>
              <a:path w="4406374" h="2857113">
                <a:moveTo>
                  <a:pt x="0" y="0"/>
                </a:moveTo>
                <a:lnTo>
                  <a:pt x="4406374" y="0"/>
                </a:lnTo>
                <a:lnTo>
                  <a:pt x="4406374" y="2857113"/>
                </a:lnTo>
                <a:lnTo>
                  <a:pt x="0" y="2857113"/>
                </a:lnTo>
                <a:lnTo>
                  <a:pt x="0" y="0"/>
                </a:lnTo>
                <a:close/>
              </a:path>
            </a:pathLst>
          </a:custGeom>
          <a:blipFill>
            <a:blip r:embed="rId4"/>
            <a:stretch>
              <a:fillRect t="-1408" b="-1408"/>
            </a:stretch>
          </a:blipFill>
        </p:spPr>
        <p:txBody>
          <a:bodyPr/>
          <a:lstStyle/>
          <a:p>
            <a:endParaRPr lang="en-GB"/>
          </a:p>
        </p:txBody>
      </p:sp>
      <p:sp>
        <p:nvSpPr>
          <p:cNvPr id="4" name="Freeform 4"/>
          <p:cNvSpPr/>
          <p:nvPr/>
        </p:nvSpPr>
        <p:spPr>
          <a:xfrm>
            <a:off x="10416725" y="1637395"/>
            <a:ext cx="3274017" cy="8649605"/>
          </a:xfrm>
          <a:custGeom>
            <a:avLst/>
            <a:gdLst/>
            <a:ahLst/>
            <a:cxnLst/>
            <a:rect l="l" t="t" r="r" b="b"/>
            <a:pathLst>
              <a:path w="3274017" h="8649605">
                <a:moveTo>
                  <a:pt x="0" y="0"/>
                </a:moveTo>
                <a:lnTo>
                  <a:pt x="3274017" y="0"/>
                </a:lnTo>
                <a:lnTo>
                  <a:pt x="3274017" y="8649605"/>
                </a:lnTo>
                <a:lnTo>
                  <a:pt x="0" y="8649605"/>
                </a:lnTo>
                <a:lnTo>
                  <a:pt x="0" y="0"/>
                </a:lnTo>
                <a:close/>
              </a:path>
            </a:pathLst>
          </a:custGeom>
          <a:blipFill>
            <a:blip r:embed="rId5"/>
            <a:stretch>
              <a:fillRect l="-9605" r="-66410"/>
            </a:stretch>
          </a:blipFill>
        </p:spPr>
        <p:txBody>
          <a:bodyPr/>
          <a:lstStyle/>
          <a:p>
            <a:endParaRPr lang="en-GB"/>
          </a:p>
        </p:txBody>
      </p:sp>
      <p:grpSp>
        <p:nvGrpSpPr>
          <p:cNvPr id="5" name="Group 5"/>
          <p:cNvGrpSpPr/>
          <p:nvPr/>
        </p:nvGrpSpPr>
        <p:grpSpPr>
          <a:xfrm>
            <a:off x="0" y="9258300"/>
            <a:ext cx="1028700" cy="1028700"/>
            <a:chOff x="0" y="0"/>
            <a:chExt cx="270933" cy="270933"/>
          </a:xfrm>
        </p:grpSpPr>
        <p:sp>
          <p:nvSpPr>
            <p:cNvPr id="6" name="Freeform 6"/>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11244B"/>
            </a:solidFill>
          </p:spPr>
          <p:txBody>
            <a:bodyPr/>
            <a:lstStyle/>
            <a:p>
              <a:endParaRPr lang="en-GB"/>
            </a:p>
          </p:txBody>
        </p:sp>
        <p:sp>
          <p:nvSpPr>
            <p:cNvPr id="7" name="TextBox 7"/>
            <p:cNvSpPr txBox="1"/>
            <p:nvPr/>
          </p:nvSpPr>
          <p:spPr>
            <a:xfrm>
              <a:off x="0" y="-38100"/>
              <a:ext cx="270933" cy="309033"/>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0" y="0"/>
            <a:ext cx="3237208" cy="2229430"/>
            <a:chOff x="0" y="0"/>
            <a:chExt cx="852598" cy="587175"/>
          </a:xfrm>
        </p:grpSpPr>
        <p:sp>
          <p:nvSpPr>
            <p:cNvPr id="9" name="Freeform 9"/>
            <p:cNvSpPr/>
            <p:nvPr/>
          </p:nvSpPr>
          <p:spPr>
            <a:xfrm>
              <a:off x="0" y="0"/>
              <a:ext cx="852598" cy="587175"/>
            </a:xfrm>
            <a:custGeom>
              <a:avLst/>
              <a:gdLst/>
              <a:ahLst/>
              <a:cxnLst/>
              <a:rect l="l" t="t" r="r" b="b"/>
              <a:pathLst>
                <a:path w="852598" h="587175">
                  <a:moveTo>
                    <a:pt x="0" y="0"/>
                  </a:moveTo>
                  <a:lnTo>
                    <a:pt x="852598" y="0"/>
                  </a:lnTo>
                  <a:lnTo>
                    <a:pt x="852598" y="587175"/>
                  </a:lnTo>
                  <a:lnTo>
                    <a:pt x="0" y="587175"/>
                  </a:lnTo>
                  <a:close/>
                </a:path>
              </a:pathLst>
            </a:custGeom>
            <a:solidFill>
              <a:srgbClr val="FFBD59"/>
            </a:solidFill>
          </p:spPr>
          <p:txBody>
            <a:bodyPr/>
            <a:lstStyle/>
            <a:p>
              <a:endParaRPr lang="en-GB"/>
            </a:p>
          </p:txBody>
        </p:sp>
        <p:sp>
          <p:nvSpPr>
            <p:cNvPr id="10" name="TextBox 10"/>
            <p:cNvSpPr txBox="1"/>
            <p:nvPr/>
          </p:nvSpPr>
          <p:spPr>
            <a:xfrm>
              <a:off x="0" y="-38100"/>
              <a:ext cx="852598" cy="625275"/>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3480129" y="150040"/>
            <a:ext cx="7097013" cy="1704329"/>
          </a:xfrm>
          <a:prstGeom prst="rect">
            <a:avLst/>
          </a:prstGeom>
        </p:spPr>
        <p:txBody>
          <a:bodyPr lIns="0" tIns="0" rIns="0" bIns="0" rtlCol="0" anchor="t">
            <a:spAutoFit/>
          </a:bodyPr>
          <a:lstStyle/>
          <a:p>
            <a:pPr algn="l">
              <a:lnSpc>
                <a:spcPts val="6860"/>
              </a:lnSpc>
            </a:pPr>
            <a:r>
              <a:rPr lang="en-US" sz="4900" b="1">
                <a:solidFill>
                  <a:srgbClr val="1F161C"/>
                </a:solidFill>
                <a:latin typeface="HK Grotesk Medium"/>
                <a:ea typeface="HK Grotesk Medium"/>
                <a:cs typeface="HK Grotesk Medium"/>
                <a:sym typeface="HK Grotesk Medium"/>
              </a:rPr>
              <a:t>PRACTICAL RECOMMENDATIONS</a:t>
            </a:r>
          </a:p>
        </p:txBody>
      </p:sp>
      <p:sp>
        <p:nvSpPr>
          <p:cNvPr id="17" name="TextBox 17"/>
          <p:cNvSpPr txBox="1"/>
          <p:nvPr/>
        </p:nvSpPr>
        <p:spPr>
          <a:xfrm>
            <a:off x="867252" y="2374091"/>
            <a:ext cx="8925491" cy="7480830"/>
          </a:xfrm>
          <a:prstGeom prst="rect">
            <a:avLst/>
          </a:prstGeom>
        </p:spPr>
        <p:txBody>
          <a:bodyPr lIns="0" tIns="0" rIns="0" bIns="0" rtlCol="0" anchor="t">
            <a:spAutoFit/>
          </a:bodyPr>
          <a:lstStyle/>
          <a:p>
            <a:pPr marL="690881" lvl="1" indent="-345440" algn="l">
              <a:lnSpc>
                <a:spcPts val="4480"/>
              </a:lnSpc>
              <a:buFont typeface="Arial"/>
              <a:buChar char="•"/>
            </a:pPr>
            <a:r>
              <a:rPr lang="en-US" sz="3200" b="1" dirty="0">
                <a:solidFill>
                  <a:srgbClr val="545454"/>
                </a:solidFill>
                <a:latin typeface="HK Grotesk Bold"/>
                <a:ea typeface="HK Grotesk Bold"/>
                <a:cs typeface="HK Grotesk Bold"/>
                <a:sym typeface="HK Grotesk Bold"/>
              </a:rPr>
              <a:t>Strengthen manager training on inclusive leadership and bias mitigation (Pollio and </a:t>
            </a:r>
            <a:r>
              <a:rPr lang="en-US" sz="3200" b="1" dirty="0" err="1">
                <a:solidFill>
                  <a:srgbClr val="545454"/>
                </a:solidFill>
                <a:latin typeface="HK Grotesk Bold"/>
                <a:ea typeface="HK Grotesk Bold"/>
                <a:cs typeface="HK Grotesk Bold"/>
                <a:sym typeface="HK Grotesk Bold"/>
              </a:rPr>
              <a:t>Riemma</a:t>
            </a:r>
            <a:r>
              <a:rPr lang="en-US" sz="3200" b="1" dirty="0">
                <a:solidFill>
                  <a:srgbClr val="545454"/>
                </a:solidFill>
                <a:latin typeface="HK Grotesk Bold"/>
                <a:ea typeface="HK Grotesk Bold"/>
                <a:cs typeface="HK Grotesk Bold"/>
                <a:sym typeface="HK Grotesk Bold"/>
              </a:rPr>
              <a:t>, 2024).</a:t>
            </a:r>
          </a:p>
          <a:p>
            <a:pPr marL="690881" lvl="1" indent="-345440" algn="l">
              <a:lnSpc>
                <a:spcPts val="4480"/>
              </a:lnSpc>
              <a:buFont typeface="Arial"/>
              <a:buChar char="•"/>
            </a:pPr>
            <a:r>
              <a:rPr lang="en-US" sz="3200" b="1" dirty="0">
                <a:solidFill>
                  <a:srgbClr val="545454"/>
                </a:solidFill>
                <a:latin typeface="HK Grotesk Bold"/>
                <a:ea typeface="HK Grotesk Bold"/>
                <a:cs typeface="HK Grotesk Bold"/>
                <a:sym typeface="HK Grotesk Bold"/>
              </a:rPr>
              <a:t>Set measurable targets and publish regular progress dashboards.</a:t>
            </a:r>
          </a:p>
          <a:p>
            <a:pPr marL="690881" lvl="1" indent="-345440" algn="l">
              <a:lnSpc>
                <a:spcPts val="4480"/>
              </a:lnSpc>
              <a:buFont typeface="Arial"/>
              <a:buChar char="•"/>
            </a:pPr>
            <a:r>
              <a:rPr lang="en-US" sz="3200" b="1" dirty="0" err="1">
                <a:solidFill>
                  <a:srgbClr val="545454"/>
                </a:solidFill>
                <a:latin typeface="HK Grotesk Bold"/>
                <a:ea typeface="HK Grotesk Bold"/>
                <a:cs typeface="HK Grotesk Bold"/>
                <a:sym typeface="HK Grotesk Bold"/>
              </a:rPr>
              <a:t>Localise</a:t>
            </a:r>
            <a:r>
              <a:rPr lang="en-US" sz="3200" b="1" dirty="0">
                <a:solidFill>
                  <a:srgbClr val="545454"/>
                </a:solidFill>
                <a:latin typeface="HK Grotesk Bold"/>
                <a:ea typeface="HK Grotesk Bold"/>
                <a:cs typeface="HK Grotesk Bold"/>
                <a:sym typeface="HK Grotesk Bold"/>
              </a:rPr>
              <a:t> DEI </a:t>
            </a:r>
            <a:r>
              <a:rPr lang="en-US" sz="3200" b="1" dirty="0" err="1">
                <a:solidFill>
                  <a:srgbClr val="545454"/>
                </a:solidFill>
                <a:latin typeface="HK Grotesk Bold"/>
                <a:ea typeface="HK Grotesk Bold"/>
                <a:cs typeface="HK Grotesk Bold"/>
                <a:sym typeface="HK Grotesk Bold"/>
              </a:rPr>
              <a:t>programmes</a:t>
            </a:r>
            <a:r>
              <a:rPr lang="en-US" sz="3200" b="1" dirty="0">
                <a:solidFill>
                  <a:srgbClr val="545454"/>
                </a:solidFill>
                <a:latin typeface="HK Grotesk Bold"/>
                <a:ea typeface="HK Grotesk Bold"/>
                <a:cs typeface="HK Grotesk Bold"/>
                <a:sym typeface="HK Grotesk Bold"/>
              </a:rPr>
              <a:t> to reflect cultural and legal contexts.</a:t>
            </a:r>
          </a:p>
          <a:p>
            <a:pPr marL="690881" lvl="1" indent="-345440" algn="l">
              <a:lnSpc>
                <a:spcPts val="4480"/>
              </a:lnSpc>
              <a:buFont typeface="Arial"/>
              <a:buChar char="•"/>
            </a:pPr>
            <a:r>
              <a:rPr lang="en-US" sz="3200" b="1" dirty="0">
                <a:solidFill>
                  <a:srgbClr val="545454"/>
                </a:solidFill>
                <a:latin typeface="HK Grotesk Bold"/>
                <a:ea typeface="HK Grotesk Bold"/>
                <a:cs typeface="HK Grotesk Bold"/>
                <a:sym typeface="HK Grotesk Bold"/>
              </a:rPr>
              <a:t>Embed inclusion metrics in performance assessments and reward systems (Green, 2024).</a:t>
            </a:r>
          </a:p>
          <a:p>
            <a:pPr marL="690881" lvl="1" indent="-345440" algn="l">
              <a:lnSpc>
                <a:spcPts val="4480"/>
              </a:lnSpc>
              <a:buFont typeface="Arial"/>
              <a:buChar char="•"/>
            </a:pPr>
            <a:r>
              <a:rPr lang="en-US" sz="3200" b="1" dirty="0">
                <a:solidFill>
                  <a:srgbClr val="545454"/>
                </a:solidFill>
                <a:latin typeface="HK Grotesk Bold"/>
                <a:ea typeface="HK Grotesk Bold"/>
                <a:cs typeface="HK Grotesk Bold"/>
                <a:sym typeface="HK Grotesk Bold"/>
              </a:rPr>
              <a:t>Invest in qualitative measures: employee voice, focus groups, and exit interviews (Pace and Kisamore, 2017). </a:t>
            </a:r>
          </a:p>
        </p:txBody>
      </p:sp>
      <p:sp>
        <p:nvSpPr>
          <p:cNvPr id="11" name="TextBox 10">
            <a:extLst>
              <a:ext uri="{FF2B5EF4-FFF2-40B4-BE49-F238E27FC236}">
                <a16:creationId xmlns:a16="http://schemas.microsoft.com/office/drawing/2014/main" id="{C3884053-D5B2-4354-1719-DB12D874AA1D}"/>
              </a:ext>
            </a:extLst>
          </p:cNvPr>
          <p:cNvSpPr txBox="1"/>
          <p:nvPr/>
        </p:nvSpPr>
        <p:spPr>
          <a:xfrm>
            <a:off x="8700026" y="15240"/>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Montserrat Semi-Bold"/>
                <a:cs typeface="Montserrat Semi-Bold"/>
                <a:sym typeface="Montserrat Semi-Bold"/>
              </a:rPr>
              <a:t>Jamila Begum (ID: 2503076)</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AF4"/>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028700" cy="1028700"/>
            <a:chOff x="0" y="0"/>
            <a:chExt cx="270933" cy="270933"/>
          </a:xfrm>
        </p:grpSpPr>
        <p:sp>
          <p:nvSpPr>
            <p:cNvPr id="3" name="Freeform 3"/>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FFBD59"/>
            </a:solidFill>
          </p:spPr>
          <p:txBody>
            <a:bodyPr/>
            <a:lstStyle/>
            <a:p>
              <a:endParaRPr lang="en-GB"/>
            </a:p>
          </p:txBody>
        </p:sp>
        <p:sp>
          <p:nvSpPr>
            <p:cNvPr id="4" name="TextBox 4"/>
            <p:cNvSpPr txBox="1"/>
            <p:nvPr/>
          </p:nvSpPr>
          <p:spPr>
            <a:xfrm>
              <a:off x="0" y="-38100"/>
              <a:ext cx="270933" cy="309033"/>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5050792" y="0"/>
            <a:ext cx="3237208" cy="10287000"/>
            <a:chOff x="0" y="0"/>
            <a:chExt cx="852598" cy="2709333"/>
          </a:xfrm>
        </p:grpSpPr>
        <p:sp>
          <p:nvSpPr>
            <p:cNvPr id="6" name="Freeform 6"/>
            <p:cNvSpPr/>
            <p:nvPr/>
          </p:nvSpPr>
          <p:spPr>
            <a:xfrm>
              <a:off x="0" y="0"/>
              <a:ext cx="852598" cy="2709333"/>
            </a:xfrm>
            <a:custGeom>
              <a:avLst/>
              <a:gdLst/>
              <a:ahLst/>
              <a:cxnLst/>
              <a:rect l="l" t="t" r="r" b="b"/>
              <a:pathLst>
                <a:path w="852598" h="2709333">
                  <a:moveTo>
                    <a:pt x="0" y="0"/>
                  </a:moveTo>
                  <a:lnTo>
                    <a:pt x="852598" y="0"/>
                  </a:lnTo>
                  <a:lnTo>
                    <a:pt x="852598" y="2709333"/>
                  </a:lnTo>
                  <a:lnTo>
                    <a:pt x="0" y="2709333"/>
                  </a:lnTo>
                  <a:close/>
                </a:path>
              </a:pathLst>
            </a:custGeom>
            <a:solidFill>
              <a:srgbClr val="11244B"/>
            </a:solidFill>
          </p:spPr>
          <p:txBody>
            <a:bodyPr/>
            <a:lstStyle/>
            <a:p>
              <a:endParaRPr lang="en-GB"/>
            </a:p>
          </p:txBody>
        </p:sp>
        <p:sp>
          <p:nvSpPr>
            <p:cNvPr id="7" name="TextBox 7"/>
            <p:cNvSpPr txBox="1"/>
            <p:nvPr/>
          </p:nvSpPr>
          <p:spPr>
            <a:xfrm>
              <a:off x="0" y="-38100"/>
              <a:ext cx="852598" cy="2747433"/>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a:grpSpLocks noChangeAspect="1"/>
          </p:cNvGrpSpPr>
          <p:nvPr/>
        </p:nvGrpSpPr>
        <p:grpSpPr>
          <a:xfrm>
            <a:off x="13100146" y="1028700"/>
            <a:ext cx="4159154" cy="8229600"/>
            <a:chOff x="0" y="0"/>
            <a:chExt cx="2620010" cy="5184140"/>
          </a:xfrm>
        </p:grpSpPr>
        <p:sp>
          <p:nvSpPr>
            <p:cNvPr id="9" name="Freeform 9"/>
            <p:cNvSpPr/>
            <p:nvPr/>
          </p:nvSpPr>
          <p:spPr>
            <a:xfrm>
              <a:off x="53340" y="25400"/>
              <a:ext cx="2513330" cy="5132070"/>
            </a:xfrm>
            <a:custGeom>
              <a:avLst/>
              <a:gdLst/>
              <a:ahLst/>
              <a:cxnLst/>
              <a:rect l="l" t="t" r="r" b="b"/>
              <a:pathLst>
                <a:path w="2513330" h="513207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000000"/>
            </a:solidFill>
          </p:spPr>
          <p:txBody>
            <a:bodyPr/>
            <a:lstStyle/>
            <a:p>
              <a:endParaRPr lang="en-GB"/>
            </a:p>
          </p:txBody>
        </p:sp>
        <p:sp>
          <p:nvSpPr>
            <p:cNvPr id="10" name="Freeform 10"/>
            <p:cNvSpPr/>
            <p:nvPr/>
          </p:nvSpPr>
          <p:spPr>
            <a:xfrm>
              <a:off x="185420" y="156210"/>
              <a:ext cx="2250453" cy="4876800"/>
            </a:xfrm>
            <a:custGeom>
              <a:avLst/>
              <a:gdLst/>
              <a:ahLst/>
              <a:cxnLst/>
              <a:rect l="l" t="t" r="r" b="b"/>
              <a:pathLst>
                <a:path w="2250453" h="487680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3"/>
              <a:stretch>
                <a:fillRect t="-1133" r="-47650" b="-1133"/>
              </a:stretch>
            </a:blipFill>
          </p:spPr>
          <p:txBody>
            <a:bodyPr/>
            <a:lstStyle/>
            <a:p>
              <a:endParaRPr lang="en-GB"/>
            </a:p>
          </p:txBody>
        </p:sp>
        <p:sp>
          <p:nvSpPr>
            <p:cNvPr id="11" name="Freeform 11"/>
            <p:cNvSpPr/>
            <p:nvPr/>
          </p:nvSpPr>
          <p:spPr>
            <a:xfrm>
              <a:off x="1121410" y="198120"/>
              <a:ext cx="347980" cy="43180"/>
            </a:xfrm>
            <a:custGeom>
              <a:avLst/>
              <a:gdLst/>
              <a:ahLst/>
              <a:cxnLst/>
              <a:rect l="l" t="t" r="r" b="b"/>
              <a:pathLst>
                <a:path w="347980" h="431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555555"/>
            </a:solidFill>
          </p:spPr>
          <p:txBody>
            <a:bodyPr/>
            <a:lstStyle/>
            <a:p>
              <a:endParaRPr lang="en-GB"/>
            </a:p>
          </p:txBody>
        </p:sp>
        <p:sp>
          <p:nvSpPr>
            <p:cNvPr id="12" name="Freeform 12"/>
            <p:cNvSpPr/>
            <p:nvPr/>
          </p:nvSpPr>
          <p:spPr>
            <a:xfrm>
              <a:off x="1579738" y="187960"/>
              <a:ext cx="63785" cy="63501"/>
            </a:xfrm>
            <a:custGeom>
              <a:avLst/>
              <a:gdLst/>
              <a:ahLst/>
              <a:cxnLst/>
              <a:rect l="l" t="t" r="r" b="b"/>
              <a:pathLst>
                <a:path w="63785" h="63501">
                  <a:moveTo>
                    <a:pt x="31892" y="0"/>
                  </a:moveTo>
                  <a:cubicBezTo>
                    <a:pt x="20515" y="-51"/>
                    <a:pt x="9980" y="5989"/>
                    <a:pt x="4277" y="15834"/>
                  </a:cubicBezTo>
                  <a:cubicBezTo>
                    <a:pt x="-1426" y="25678"/>
                    <a:pt x="-1426" y="37822"/>
                    <a:pt x="4277" y="47666"/>
                  </a:cubicBezTo>
                  <a:cubicBezTo>
                    <a:pt x="9980" y="57511"/>
                    <a:pt x="20515" y="63551"/>
                    <a:pt x="31892" y="63500"/>
                  </a:cubicBezTo>
                  <a:cubicBezTo>
                    <a:pt x="43269" y="63551"/>
                    <a:pt x="53804" y="57511"/>
                    <a:pt x="59507" y="47666"/>
                  </a:cubicBezTo>
                  <a:cubicBezTo>
                    <a:pt x="65210" y="37822"/>
                    <a:pt x="65210" y="25678"/>
                    <a:pt x="59507" y="15834"/>
                  </a:cubicBezTo>
                  <a:cubicBezTo>
                    <a:pt x="53804" y="5989"/>
                    <a:pt x="43269" y="-51"/>
                    <a:pt x="31892" y="0"/>
                  </a:cubicBezTo>
                  <a:close/>
                </a:path>
              </a:pathLst>
            </a:custGeom>
            <a:solidFill>
              <a:srgbClr val="555555"/>
            </a:solidFill>
          </p:spPr>
          <p:txBody>
            <a:bodyPr/>
            <a:lstStyle/>
            <a:p>
              <a:endParaRPr lang="en-GB"/>
            </a:p>
          </p:txBody>
        </p:sp>
        <p:sp>
          <p:nvSpPr>
            <p:cNvPr id="13" name="Freeform 13"/>
            <p:cNvSpPr/>
            <p:nvPr/>
          </p:nvSpPr>
          <p:spPr>
            <a:xfrm>
              <a:off x="0" y="685800"/>
              <a:ext cx="27940" cy="213360"/>
            </a:xfrm>
            <a:custGeom>
              <a:avLst/>
              <a:gdLst/>
              <a:ahLst/>
              <a:cxnLst/>
              <a:rect l="l" t="t" r="r" b="b"/>
              <a:pathLst>
                <a:path w="27940" h="21336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2E2E2E"/>
            </a:solidFill>
          </p:spPr>
          <p:txBody>
            <a:bodyPr/>
            <a:lstStyle/>
            <a:p>
              <a:endParaRPr lang="en-GB"/>
            </a:p>
          </p:txBody>
        </p:sp>
        <p:sp>
          <p:nvSpPr>
            <p:cNvPr id="14" name="Freeform 14"/>
            <p:cNvSpPr/>
            <p:nvPr/>
          </p:nvSpPr>
          <p:spPr>
            <a:xfrm>
              <a:off x="0" y="1057910"/>
              <a:ext cx="27940" cy="384810"/>
            </a:xfrm>
            <a:custGeom>
              <a:avLst/>
              <a:gdLst/>
              <a:ahLst/>
              <a:cxnLst/>
              <a:rect l="l" t="t" r="r" b="b"/>
              <a:pathLst>
                <a:path w="27940" h="38481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2E2E2E"/>
            </a:solidFill>
          </p:spPr>
          <p:txBody>
            <a:bodyPr/>
            <a:lstStyle/>
            <a:p>
              <a:endParaRPr lang="en-GB"/>
            </a:p>
          </p:txBody>
        </p:sp>
        <p:sp>
          <p:nvSpPr>
            <p:cNvPr id="15" name="Freeform 15"/>
            <p:cNvSpPr/>
            <p:nvPr/>
          </p:nvSpPr>
          <p:spPr>
            <a:xfrm>
              <a:off x="0" y="1526540"/>
              <a:ext cx="27940" cy="386080"/>
            </a:xfrm>
            <a:custGeom>
              <a:avLst/>
              <a:gdLst/>
              <a:ahLst/>
              <a:cxnLst/>
              <a:rect l="l" t="t" r="r" b="b"/>
              <a:pathLst>
                <a:path w="27940" h="38608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2E2E2E"/>
            </a:solidFill>
          </p:spPr>
          <p:txBody>
            <a:bodyPr/>
            <a:lstStyle/>
            <a:p>
              <a:endParaRPr lang="en-GB"/>
            </a:p>
          </p:txBody>
        </p:sp>
        <p:sp>
          <p:nvSpPr>
            <p:cNvPr id="16" name="Freeform 16"/>
            <p:cNvSpPr/>
            <p:nvPr/>
          </p:nvSpPr>
          <p:spPr>
            <a:xfrm>
              <a:off x="2592070" y="1184910"/>
              <a:ext cx="27940" cy="618490"/>
            </a:xfrm>
            <a:custGeom>
              <a:avLst/>
              <a:gdLst/>
              <a:ahLst/>
              <a:cxnLst/>
              <a:rect l="l" t="t" r="r" b="b"/>
              <a:pathLst>
                <a:path w="27940" h="61849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2E2E2E"/>
            </a:solidFill>
          </p:spPr>
          <p:txBody>
            <a:bodyPr/>
            <a:lstStyle/>
            <a:p>
              <a:endParaRPr lang="en-GB"/>
            </a:p>
          </p:txBody>
        </p:sp>
        <p:sp>
          <p:nvSpPr>
            <p:cNvPr id="17" name="Freeform 17"/>
            <p:cNvSpPr/>
            <p:nvPr/>
          </p:nvSpPr>
          <p:spPr>
            <a:xfrm>
              <a:off x="27940" y="0"/>
              <a:ext cx="2564130" cy="5182870"/>
            </a:xfrm>
            <a:custGeom>
              <a:avLst/>
              <a:gdLst/>
              <a:ahLst/>
              <a:cxnLst/>
              <a:rect l="l" t="t" r="r" b="b"/>
              <a:pathLst>
                <a:path w="2564130" h="518287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555555"/>
            </a:solidFill>
          </p:spPr>
          <p:txBody>
            <a:bodyPr/>
            <a:lstStyle/>
            <a:p>
              <a:endParaRPr lang="en-GB"/>
            </a:p>
          </p:txBody>
        </p:sp>
      </p:grpSp>
      <p:grpSp>
        <p:nvGrpSpPr>
          <p:cNvPr id="18" name="Group 18"/>
          <p:cNvGrpSpPr/>
          <p:nvPr/>
        </p:nvGrpSpPr>
        <p:grpSpPr>
          <a:xfrm>
            <a:off x="8791846" y="6306706"/>
            <a:ext cx="8130790" cy="2058872"/>
            <a:chOff x="0" y="0"/>
            <a:chExt cx="1682404" cy="542254"/>
          </a:xfrm>
        </p:grpSpPr>
        <p:sp>
          <p:nvSpPr>
            <p:cNvPr id="19" name="Freeform 19"/>
            <p:cNvSpPr/>
            <p:nvPr/>
          </p:nvSpPr>
          <p:spPr>
            <a:xfrm>
              <a:off x="0" y="0"/>
              <a:ext cx="1682404" cy="542254"/>
            </a:xfrm>
            <a:custGeom>
              <a:avLst/>
              <a:gdLst/>
              <a:ahLst/>
              <a:cxnLst/>
              <a:rect l="l" t="t" r="r" b="b"/>
              <a:pathLst>
                <a:path w="1682404" h="542254">
                  <a:moveTo>
                    <a:pt x="61811" y="0"/>
                  </a:moveTo>
                  <a:lnTo>
                    <a:pt x="1620593" y="0"/>
                  </a:lnTo>
                  <a:cubicBezTo>
                    <a:pt x="1654730" y="0"/>
                    <a:pt x="1682404" y="27674"/>
                    <a:pt x="1682404" y="61811"/>
                  </a:cubicBezTo>
                  <a:lnTo>
                    <a:pt x="1682404" y="480444"/>
                  </a:lnTo>
                  <a:cubicBezTo>
                    <a:pt x="1682404" y="496837"/>
                    <a:pt x="1675892" y="512559"/>
                    <a:pt x="1664300" y="524150"/>
                  </a:cubicBezTo>
                  <a:cubicBezTo>
                    <a:pt x="1652708" y="535742"/>
                    <a:pt x="1636987" y="542254"/>
                    <a:pt x="1620593" y="542254"/>
                  </a:cubicBezTo>
                  <a:lnTo>
                    <a:pt x="61811" y="542254"/>
                  </a:lnTo>
                  <a:cubicBezTo>
                    <a:pt x="27674" y="542254"/>
                    <a:pt x="0" y="514581"/>
                    <a:pt x="0" y="480444"/>
                  </a:cubicBezTo>
                  <a:lnTo>
                    <a:pt x="0" y="61811"/>
                  </a:lnTo>
                  <a:cubicBezTo>
                    <a:pt x="0" y="45417"/>
                    <a:pt x="6512" y="29696"/>
                    <a:pt x="18104" y="18104"/>
                  </a:cubicBezTo>
                  <a:cubicBezTo>
                    <a:pt x="29696" y="6512"/>
                    <a:pt x="45417" y="0"/>
                    <a:pt x="61811" y="0"/>
                  </a:cubicBezTo>
                  <a:close/>
                </a:path>
              </a:pathLst>
            </a:custGeom>
            <a:solidFill>
              <a:srgbClr val="FFEDD4"/>
            </a:solidFill>
          </p:spPr>
          <p:txBody>
            <a:bodyPr/>
            <a:lstStyle/>
            <a:p>
              <a:endParaRPr lang="en-GB"/>
            </a:p>
          </p:txBody>
        </p:sp>
        <p:sp>
          <p:nvSpPr>
            <p:cNvPr id="20" name="TextBox 20"/>
            <p:cNvSpPr txBox="1"/>
            <p:nvPr/>
          </p:nvSpPr>
          <p:spPr>
            <a:xfrm>
              <a:off x="0" y="-38100"/>
              <a:ext cx="1682404" cy="580354"/>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908459" y="6306706"/>
            <a:ext cx="6035723" cy="2058872"/>
            <a:chOff x="0" y="0"/>
            <a:chExt cx="1589655" cy="542254"/>
          </a:xfrm>
        </p:grpSpPr>
        <p:sp>
          <p:nvSpPr>
            <p:cNvPr id="22" name="Freeform 22"/>
            <p:cNvSpPr/>
            <p:nvPr/>
          </p:nvSpPr>
          <p:spPr>
            <a:xfrm>
              <a:off x="0" y="0"/>
              <a:ext cx="1589655" cy="542254"/>
            </a:xfrm>
            <a:custGeom>
              <a:avLst/>
              <a:gdLst/>
              <a:ahLst/>
              <a:cxnLst/>
              <a:rect l="l" t="t" r="r" b="b"/>
              <a:pathLst>
                <a:path w="1589655" h="542254">
                  <a:moveTo>
                    <a:pt x="65417" y="0"/>
                  </a:moveTo>
                  <a:lnTo>
                    <a:pt x="1524239" y="0"/>
                  </a:lnTo>
                  <a:cubicBezTo>
                    <a:pt x="1560367" y="0"/>
                    <a:pt x="1589655" y="29288"/>
                    <a:pt x="1589655" y="65417"/>
                  </a:cubicBezTo>
                  <a:lnTo>
                    <a:pt x="1589655" y="476837"/>
                  </a:lnTo>
                  <a:cubicBezTo>
                    <a:pt x="1589655" y="494187"/>
                    <a:pt x="1582763" y="510826"/>
                    <a:pt x="1570495" y="523094"/>
                  </a:cubicBezTo>
                  <a:cubicBezTo>
                    <a:pt x="1558227" y="535362"/>
                    <a:pt x="1541588" y="542254"/>
                    <a:pt x="1524239" y="542254"/>
                  </a:cubicBezTo>
                  <a:lnTo>
                    <a:pt x="65417" y="542254"/>
                  </a:lnTo>
                  <a:cubicBezTo>
                    <a:pt x="29288" y="542254"/>
                    <a:pt x="0" y="512966"/>
                    <a:pt x="0" y="476837"/>
                  </a:cubicBezTo>
                  <a:lnTo>
                    <a:pt x="0" y="65417"/>
                  </a:lnTo>
                  <a:cubicBezTo>
                    <a:pt x="0" y="29288"/>
                    <a:pt x="29288" y="0"/>
                    <a:pt x="65417" y="0"/>
                  </a:cubicBezTo>
                  <a:close/>
                </a:path>
              </a:pathLst>
            </a:custGeom>
            <a:solidFill>
              <a:srgbClr val="FFEDD4"/>
            </a:solidFill>
          </p:spPr>
          <p:txBody>
            <a:bodyPr/>
            <a:lstStyle/>
            <a:p>
              <a:endParaRPr lang="en-GB"/>
            </a:p>
          </p:txBody>
        </p:sp>
        <p:sp>
          <p:nvSpPr>
            <p:cNvPr id="23" name="TextBox 23"/>
            <p:cNvSpPr txBox="1"/>
            <p:nvPr/>
          </p:nvSpPr>
          <p:spPr>
            <a:xfrm>
              <a:off x="0" y="-38100"/>
              <a:ext cx="1589655" cy="580354"/>
            </a:xfrm>
            <a:prstGeom prst="rect">
              <a:avLst/>
            </a:prstGeom>
          </p:spPr>
          <p:txBody>
            <a:bodyPr lIns="50800" tIns="50800" rIns="50800" bIns="50800" rtlCol="0" anchor="ctr"/>
            <a:lstStyle/>
            <a:p>
              <a:pPr algn="ctr">
                <a:lnSpc>
                  <a:spcPts val="2659"/>
                </a:lnSpc>
              </a:pPr>
              <a:endParaRPr/>
            </a:p>
          </p:txBody>
        </p:sp>
      </p:grpSp>
      <p:sp>
        <p:nvSpPr>
          <p:cNvPr id="24" name="Freeform 24"/>
          <p:cNvSpPr/>
          <p:nvPr/>
        </p:nvSpPr>
        <p:spPr>
          <a:xfrm>
            <a:off x="2325287" y="6630712"/>
            <a:ext cx="344538" cy="331618"/>
          </a:xfrm>
          <a:custGeom>
            <a:avLst/>
            <a:gdLst/>
            <a:ahLst/>
            <a:cxnLst/>
            <a:rect l="l" t="t" r="r" b="b"/>
            <a:pathLst>
              <a:path w="344538" h="331618">
                <a:moveTo>
                  <a:pt x="0" y="0"/>
                </a:moveTo>
                <a:lnTo>
                  <a:pt x="344538" y="0"/>
                </a:lnTo>
                <a:lnTo>
                  <a:pt x="344538" y="331618"/>
                </a:lnTo>
                <a:lnTo>
                  <a:pt x="0" y="33161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5" name="Freeform 25"/>
          <p:cNvSpPr/>
          <p:nvPr/>
        </p:nvSpPr>
        <p:spPr>
          <a:xfrm>
            <a:off x="9208674" y="6630712"/>
            <a:ext cx="358139" cy="358139"/>
          </a:xfrm>
          <a:custGeom>
            <a:avLst/>
            <a:gdLst/>
            <a:ahLst/>
            <a:cxnLst/>
            <a:rect l="l" t="t" r="r" b="b"/>
            <a:pathLst>
              <a:path w="358139" h="358139">
                <a:moveTo>
                  <a:pt x="0" y="0"/>
                </a:moveTo>
                <a:lnTo>
                  <a:pt x="358140" y="0"/>
                </a:lnTo>
                <a:lnTo>
                  <a:pt x="358140" y="358139"/>
                </a:lnTo>
                <a:lnTo>
                  <a:pt x="0" y="35813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6" name="TextBox 26"/>
          <p:cNvSpPr txBox="1"/>
          <p:nvPr/>
        </p:nvSpPr>
        <p:spPr>
          <a:xfrm>
            <a:off x="1028700" y="1473733"/>
            <a:ext cx="7651788" cy="837554"/>
          </a:xfrm>
          <a:prstGeom prst="rect">
            <a:avLst/>
          </a:prstGeom>
        </p:spPr>
        <p:txBody>
          <a:bodyPr lIns="0" tIns="0" rIns="0" bIns="0" rtlCol="0" anchor="t">
            <a:spAutoFit/>
          </a:bodyPr>
          <a:lstStyle/>
          <a:p>
            <a:pPr algn="l">
              <a:lnSpc>
                <a:spcPts val="6860"/>
              </a:lnSpc>
            </a:pPr>
            <a:r>
              <a:rPr lang="en-US" sz="4900" b="1">
                <a:solidFill>
                  <a:srgbClr val="1F161C"/>
                </a:solidFill>
                <a:latin typeface="HK Grotesk Medium"/>
                <a:ea typeface="HK Grotesk Medium"/>
                <a:cs typeface="HK Grotesk Medium"/>
                <a:sym typeface="HK Grotesk Medium"/>
              </a:rPr>
              <a:t>Conclusion</a:t>
            </a:r>
          </a:p>
        </p:txBody>
      </p:sp>
      <p:sp>
        <p:nvSpPr>
          <p:cNvPr id="27" name="TextBox 27"/>
          <p:cNvSpPr txBox="1"/>
          <p:nvPr/>
        </p:nvSpPr>
        <p:spPr>
          <a:xfrm>
            <a:off x="10043099" y="6564037"/>
            <a:ext cx="6336442" cy="1596527"/>
          </a:xfrm>
          <a:prstGeom prst="rect">
            <a:avLst/>
          </a:prstGeom>
        </p:spPr>
        <p:txBody>
          <a:bodyPr wrap="square" lIns="0" tIns="0" rIns="0" bIns="0" rtlCol="0" anchor="t">
            <a:spAutoFit/>
          </a:bodyPr>
          <a:lstStyle/>
          <a:p>
            <a:pPr algn="l">
              <a:lnSpc>
                <a:spcPts val="4200"/>
              </a:lnSpc>
            </a:pPr>
            <a:r>
              <a:rPr lang="en-US" sz="3000" b="1" dirty="0">
                <a:solidFill>
                  <a:srgbClr val="11244B"/>
                </a:solidFill>
                <a:latin typeface="HK Grotesk Medium"/>
                <a:ea typeface="HK Grotesk Medium"/>
                <a:cs typeface="HK Grotesk Medium"/>
                <a:sym typeface="HK Grotesk Medium"/>
              </a:rPr>
              <a:t>DEI is a long-term capability — continuous leadership commitment required (Cox, 2001).</a:t>
            </a:r>
          </a:p>
        </p:txBody>
      </p:sp>
      <p:sp>
        <p:nvSpPr>
          <p:cNvPr id="28" name="TextBox 28"/>
          <p:cNvSpPr txBox="1"/>
          <p:nvPr/>
        </p:nvSpPr>
        <p:spPr>
          <a:xfrm>
            <a:off x="3159712" y="6564037"/>
            <a:ext cx="4169306" cy="1590675"/>
          </a:xfrm>
          <a:prstGeom prst="rect">
            <a:avLst/>
          </a:prstGeom>
        </p:spPr>
        <p:txBody>
          <a:bodyPr lIns="0" tIns="0" rIns="0" bIns="0" rtlCol="0" anchor="t">
            <a:spAutoFit/>
          </a:bodyPr>
          <a:lstStyle/>
          <a:p>
            <a:pPr algn="l">
              <a:lnSpc>
                <a:spcPts val="4200"/>
              </a:lnSpc>
            </a:pPr>
            <a:r>
              <a:rPr lang="en-US" sz="3000" b="1" dirty="0">
                <a:solidFill>
                  <a:srgbClr val="11244B"/>
                </a:solidFill>
                <a:latin typeface="HK Grotesk Medium"/>
                <a:ea typeface="HK Grotesk Medium"/>
                <a:cs typeface="HK Grotesk Medium"/>
                <a:sym typeface="HK Grotesk Medium"/>
              </a:rPr>
              <a:t>Strong metrics and local adaptation will improve outcomes.</a:t>
            </a:r>
          </a:p>
        </p:txBody>
      </p:sp>
      <p:sp>
        <p:nvSpPr>
          <p:cNvPr id="29" name="TextBox 29"/>
          <p:cNvSpPr txBox="1"/>
          <p:nvPr/>
        </p:nvSpPr>
        <p:spPr>
          <a:xfrm>
            <a:off x="1028700" y="2597036"/>
            <a:ext cx="11801923" cy="2795270"/>
          </a:xfrm>
          <a:prstGeom prst="rect">
            <a:avLst/>
          </a:prstGeom>
        </p:spPr>
        <p:txBody>
          <a:bodyPr lIns="0" tIns="0" rIns="0" bIns="0" rtlCol="0" anchor="t">
            <a:spAutoFit/>
          </a:bodyPr>
          <a:lstStyle/>
          <a:p>
            <a:pPr marL="690881" lvl="1" indent="-345440" algn="l">
              <a:lnSpc>
                <a:spcPts val="4480"/>
              </a:lnSpc>
              <a:buFont typeface="Arial"/>
              <a:buChar char="•"/>
            </a:pPr>
            <a:r>
              <a:rPr lang="en-US" sz="3200">
                <a:solidFill>
                  <a:srgbClr val="545454"/>
                </a:solidFill>
                <a:latin typeface="HK Grotesk"/>
                <a:ea typeface="HK Grotesk"/>
                <a:cs typeface="HK Grotesk"/>
                <a:sym typeface="HK Grotesk"/>
              </a:rPr>
              <a:t>DEI is strategically essential for Amazon’s global competitiveness.</a:t>
            </a:r>
          </a:p>
          <a:p>
            <a:pPr marL="690881" lvl="1" indent="-345440" algn="l">
              <a:lnSpc>
                <a:spcPts val="4480"/>
              </a:lnSpc>
              <a:buFont typeface="Arial"/>
              <a:buChar char="•"/>
            </a:pPr>
            <a:r>
              <a:rPr lang="en-US" sz="3200">
                <a:solidFill>
                  <a:srgbClr val="545454"/>
                </a:solidFill>
                <a:latin typeface="HK Grotesk"/>
                <a:ea typeface="HK Grotesk"/>
                <a:cs typeface="HK Grotesk"/>
                <a:sym typeface="HK Grotesk"/>
              </a:rPr>
              <a:t>Current initiatives show progress, but implementation gaps remain.</a:t>
            </a:r>
          </a:p>
          <a:p>
            <a:pPr marL="690881" lvl="1" indent="-345440" algn="l">
              <a:lnSpc>
                <a:spcPts val="4480"/>
              </a:lnSpc>
              <a:buFont typeface="Arial"/>
              <a:buChar char="•"/>
            </a:pPr>
            <a:r>
              <a:rPr lang="en-US" sz="3200">
                <a:solidFill>
                  <a:srgbClr val="545454"/>
                </a:solidFill>
                <a:latin typeface="HK Grotesk"/>
                <a:ea typeface="HK Grotesk"/>
                <a:cs typeface="HK Grotesk"/>
                <a:sym typeface="HK Grotesk"/>
              </a:rPr>
              <a:t>Line managers are central to turning policy into practice.</a:t>
            </a:r>
          </a:p>
        </p:txBody>
      </p:sp>
      <p:sp>
        <p:nvSpPr>
          <p:cNvPr id="30" name="TextBox 29">
            <a:extLst>
              <a:ext uri="{FF2B5EF4-FFF2-40B4-BE49-F238E27FC236}">
                <a16:creationId xmlns:a16="http://schemas.microsoft.com/office/drawing/2014/main" id="{CF0368F6-06F8-1015-5DF4-6F5DFE96A476}"/>
              </a:ext>
            </a:extLst>
          </p:cNvPr>
          <p:cNvSpPr txBox="1"/>
          <p:nvPr/>
        </p:nvSpPr>
        <p:spPr>
          <a:xfrm>
            <a:off x="9783964" y="78355"/>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Montserrat Semi-Bold"/>
                <a:cs typeface="Montserrat Semi-Bold"/>
                <a:sym typeface="Montserrat Semi-Bold"/>
              </a:rPr>
              <a:t>Jamila Begum (ID: 2503076)</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AF4"/>
        </a:solidFill>
        <a:effectLst/>
      </p:bgPr>
    </p:bg>
    <p:spTree>
      <p:nvGrpSpPr>
        <p:cNvPr id="1" name=""/>
        <p:cNvGrpSpPr/>
        <p:nvPr/>
      </p:nvGrpSpPr>
      <p:grpSpPr>
        <a:xfrm>
          <a:off x="0" y="0"/>
          <a:ext cx="0" cy="0"/>
          <a:chOff x="0" y="0"/>
          <a:chExt cx="0" cy="0"/>
        </a:xfrm>
      </p:grpSpPr>
      <p:grpSp>
        <p:nvGrpSpPr>
          <p:cNvPr id="3" name="Group 3"/>
          <p:cNvGrpSpPr/>
          <p:nvPr/>
        </p:nvGrpSpPr>
        <p:grpSpPr>
          <a:xfrm>
            <a:off x="17259300" y="0"/>
            <a:ext cx="1028700" cy="1028700"/>
            <a:chOff x="0" y="0"/>
            <a:chExt cx="270933" cy="270933"/>
          </a:xfrm>
        </p:grpSpPr>
        <p:sp>
          <p:nvSpPr>
            <p:cNvPr id="4" name="Freeform 4"/>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FFBD59"/>
            </a:solidFill>
          </p:spPr>
          <p:txBody>
            <a:bodyPr/>
            <a:lstStyle/>
            <a:p>
              <a:endParaRPr lang="en-GB"/>
            </a:p>
          </p:txBody>
        </p:sp>
        <p:sp>
          <p:nvSpPr>
            <p:cNvPr id="5" name="TextBox 5"/>
            <p:cNvSpPr txBox="1"/>
            <p:nvPr/>
          </p:nvSpPr>
          <p:spPr>
            <a:xfrm>
              <a:off x="0" y="-38100"/>
              <a:ext cx="270933" cy="309033"/>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986790" y="651147"/>
            <a:ext cx="8677555" cy="1038215"/>
          </a:xfrm>
          <a:prstGeom prst="rect">
            <a:avLst/>
          </a:prstGeom>
        </p:spPr>
        <p:txBody>
          <a:bodyPr lIns="0" tIns="0" rIns="0" bIns="0" rtlCol="0" anchor="t">
            <a:spAutoFit/>
          </a:bodyPr>
          <a:lstStyle/>
          <a:p>
            <a:pPr algn="l">
              <a:lnSpc>
                <a:spcPts val="8400"/>
              </a:lnSpc>
            </a:pPr>
            <a:r>
              <a:rPr lang="en-US" sz="6000" b="1" dirty="0">
                <a:solidFill>
                  <a:srgbClr val="1F161C"/>
                </a:solidFill>
                <a:latin typeface="HK Grotesk Semi-Bold"/>
                <a:ea typeface="HK Grotesk Semi-Bold"/>
                <a:cs typeface="HK Grotesk Semi-Bold"/>
                <a:sym typeface="HK Grotesk Semi-Bold"/>
              </a:rPr>
              <a:t>References</a:t>
            </a:r>
          </a:p>
        </p:txBody>
      </p:sp>
      <p:sp>
        <p:nvSpPr>
          <p:cNvPr id="8" name="Rectangle 1">
            <a:extLst>
              <a:ext uri="{FF2B5EF4-FFF2-40B4-BE49-F238E27FC236}">
                <a16:creationId xmlns:a16="http://schemas.microsoft.com/office/drawing/2014/main" id="{90EB87D9-3E4E-1866-7709-E46B8958EC47}"/>
              </a:ext>
            </a:extLst>
          </p:cNvPr>
          <p:cNvSpPr>
            <a:spLocks noChangeArrowheads="1"/>
          </p:cNvSpPr>
          <p:nvPr/>
        </p:nvSpPr>
        <p:spPr bwMode="auto">
          <a:xfrm>
            <a:off x="971550" y="2090077"/>
            <a:ext cx="16554450" cy="7173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Amazon (2018).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Diversity, equity and inclusion at Amazon</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UK About Amazon. Available at: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https://www.aboutamazon.co.uk/news/working-at-amazon/diversity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equity-and-inclusion-at-amazon.</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Armstrong, M. (2020).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Armstrong’s Handbook of Human Resource Management Practice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16th ed. New York: Kogan Page.</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Cox, T. (2001).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Creating the multicultural organization : a strategy for capturing the power of diversity.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Chichester: John Wiley And Sons.</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Green, W.M. (2024). Employee Resource Groups in Diversity, Inclusion, and Equity Roles.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Springer eBooks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pp.321–338.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://doi.org/10.1007/978-3-031-38727-2_16.</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Lawless, J. and Trif, A., (2016). Managing interpersonal conflicts at work by line managers.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Irish Journal of Management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35</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 pp.74-87. </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Machen, R.C., Jones, M., Schneider, L.E., Brooks, C.R., Weingart, J. and Llewellyn, B. (20210. Initiatives to promote diversity and reduce systemic bias in corporate America. </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Marchington, M., Wilkinson, A., Donnelly, R. and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Kynighou</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(2021).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HUMAN RESOURCE MANAGEMENT AT WORK : the definitive guide.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7th ed. S.L.: Kogan Page.</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Pace, V.L. and Kisamore, J.L. (2017). Strategic exit interviewing: encouraging voice, enhancing alignment and examining process.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Organizational Effectiveness: People and Performance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4(1), pp.59–75.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://doi.org/10.1108/joepp-03-2016-0023.</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Pollio, F. and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Riemma</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(2024). Diversity and Inclusion: From Classroom Discussion to Corporate Policies.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Emerald Publishing Limited eBooks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pp.79–84.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://doi.org/10.1108/978-1-83549-284-020241010.</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Thomas, D.A. and Ely, R.J. (1996). Making differences matter.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Harvard business review</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74</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(5), pp.79-90. </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Whysall, Z. (2017). Cognitive Biases in Recruitment, Selection, and Promotion: The Risk of Subconscious Discrimination.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Hidden Inequalities in the Workplace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pp.215–243.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://doi.org/10.1007/978-3-319-59686-0_9.</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Wickham, M.D., Fiedler, T. and Donnelly, T.I. (2025). Addressing the Diversity Paradox: A Resource‐Based View of DEI Best Practices.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Sustainable Development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://doi.org/10.1002/sd.3467.</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252C76BE-D6EF-249A-A237-45A4EEC50C93}"/>
              </a:ext>
            </a:extLst>
          </p:cNvPr>
          <p:cNvSpPr txBox="1"/>
          <p:nvPr/>
        </p:nvSpPr>
        <p:spPr>
          <a:xfrm>
            <a:off x="11811000" y="15240"/>
            <a:ext cx="5181600" cy="565476"/>
          </a:xfrm>
          <a:prstGeom prst="rect">
            <a:avLst/>
          </a:prstGeom>
          <a:noFill/>
        </p:spPr>
        <p:txBody>
          <a:bodyPr wrap="square">
            <a:spAutoFit/>
          </a:bodyPr>
          <a:lstStyle/>
          <a:p>
            <a:pPr algn="r">
              <a:lnSpc>
                <a:spcPts val="4200"/>
              </a:lnSpc>
            </a:pPr>
            <a:r>
              <a:rPr lang="en-US" sz="1800" b="1" dirty="0">
                <a:latin typeface="HK Grotesk" panose="020B0604020202020204" charset="0"/>
                <a:ea typeface="Montserrat Semi-Bold"/>
                <a:cs typeface="Montserrat Semi-Bold"/>
                <a:sym typeface="Montserrat Semi-Bold"/>
              </a:rPr>
              <a:t>Jamila Begum (ID: 2503076)</a:t>
            </a:r>
            <a:endParaRPr lang="en-US" sz="1800" b="1" dirty="0">
              <a:latin typeface="HK Grotesk" panose="020B0604020202020204" charset="0"/>
              <a:ea typeface="HK Grotesk Medium"/>
              <a:cs typeface="HK Grotesk Medium"/>
              <a:sym typeface="HK Grotesk Medium"/>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7294837" y="1535813"/>
            <a:ext cx="10329923" cy="7215373"/>
            <a:chOff x="0" y="0"/>
            <a:chExt cx="15163800" cy="10591800"/>
          </a:xfrm>
        </p:grpSpPr>
        <p:sp>
          <p:nvSpPr>
            <p:cNvPr id="3" name="Freeform 3"/>
            <p:cNvSpPr/>
            <p:nvPr/>
          </p:nvSpPr>
          <p:spPr>
            <a:xfrm flipH="1">
              <a:off x="0" y="0"/>
              <a:ext cx="15163800" cy="10591800"/>
            </a:xfrm>
            <a:custGeom>
              <a:avLst/>
              <a:gdLst/>
              <a:ahLst/>
              <a:cxnLst/>
              <a:rect l="l" t="t" r="r" b="b"/>
              <a:pathLst>
                <a:path w="15163800" h="10591800">
                  <a:moveTo>
                    <a:pt x="0" y="254000"/>
                  </a:moveTo>
                  <a:lnTo>
                    <a:pt x="0" y="10337800"/>
                  </a:lnTo>
                  <a:cubicBezTo>
                    <a:pt x="0" y="10478135"/>
                    <a:pt x="113664" y="10591800"/>
                    <a:pt x="254000" y="10591800"/>
                  </a:cubicBezTo>
                  <a:lnTo>
                    <a:pt x="14909800" y="10591800"/>
                  </a:lnTo>
                  <a:cubicBezTo>
                    <a:pt x="15050135" y="10591800"/>
                    <a:pt x="15163800" y="10478135"/>
                    <a:pt x="15163800" y="10337800"/>
                  </a:cubicBezTo>
                  <a:lnTo>
                    <a:pt x="15163800" y="254000"/>
                  </a:lnTo>
                  <a:cubicBezTo>
                    <a:pt x="15163800" y="113665"/>
                    <a:pt x="15050135" y="0"/>
                    <a:pt x="14909800" y="0"/>
                  </a:cubicBezTo>
                  <a:lnTo>
                    <a:pt x="254000" y="0"/>
                  </a:lnTo>
                  <a:cubicBezTo>
                    <a:pt x="113664" y="0"/>
                    <a:pt x="0" y="113665"/>
                    <a:pt x="0" y="254000"/>
                  </a:cubicBezTo>
                  <a:close/>
                </a:path>
              </a:pathLst>
            </a:custGeom>
            <a:blipFill>
              <a:blip r:embed="rId3"/>
              <a:stretch>
                <a:fillRect r="-4773"/>
              </a:stretch>
            </a:blipFill>
          </p:spPr>
          <p:txBody>
            <a:bodyPr/>
            <a:lstStyle/>
            <a:p>
              <a:endParaRPr lang="en-GB"/>
            </a:p>
          </p:txBody>
        </p:sp>
      </p:grpSp>
      <p:grpSp>
        <p:nvGrpSpPr>
          <p:cNvPr id="4" name="Group 4"/>
          <p:cNvGrpSpPr/>
          <p:nvPr/>
        </p:nvGrpSpPr>
        <p:grpSpPr>
          <a:xfrm>
            <a:off x="0" y="0"/>
            <a:ext cx="7462587" cy="10287000"/>
            <a:chOff x="0" y="0"/>
            <a:chExt cx="2524381" cy="3479800"/>
          </a:xfrm>
        </p:grpSpPr>
        <p:sp>
          <p:nvSpPr>
            <p:cNvPr id="5" name="Freeform 5"/>
            <p:cNvSpPr/>
            <p:nvPr/>
          </p:nvSpPr>
          <p:spPr>
            <a:xfrm>
              <a:off x="0" y="0"/>
              <a:ext cx="2524381" cy="3479800"/>
            </a:xfrm>
            <a:custGeom>
              <a:avLst/>
              <a:gdLst/>
              <a:ahLst/>
              <a:cxnLst/>
              <a:rect l="l" t="t" r="r" b="b"/>
              <a:pathLst>
                <a:path w="2524381" h="3479800">
                  <a:moveTo>
                    <a:pt x="0" y="0"/>
                  </a:moveTo>
                  <a:lnTo>
                    <a:pt x="2524381" y="0"/>
                  </a:lnTo>
                  <a:lnTo>
                    <a:pt x="2524381" y="3479800"/>
                  </a:lnTo>
                  <a:lnTo>
                    <a:pt x="0" y="3479800"/>
                  </a:lnTo>
                  <a:close/>
                </a:path>
              </a:pathLst>
            </a:custGeom>
            <a:solidFill>
              <a:srgbClr val="FFFFFF"/>
            </a:solidFill>
          </p:spPr>
          <p:txBody>
            <a:bodyPr/>
            <a:lstStyle/>
            <a:p>
              <a:endParaRPr lang="en-GB"/>
            </a:p>
          </p:txBody>
        </p:sp>
      </p:grpSp>
      <p:grpSp>
        <p:nvGrpSpPr>
          <p:cNvPr id="6" name="Group 6"/>
          <p:cNvGrpSpPr/>
          <p:nvPr/>
        </p:nvGrpSpPr>
        <p:grpSpPr>
          <a:xfrm>
            <a:off x="1741571" y="2807368"/>
            <a:ext cx="7883692" cy="4338730"/>
            <a:chOff x="0" y="0"/>
            <a:chExt cx="2666829" cy="1467669"/>
          </a:xfrm>
        </p:grpSpPr>
        <p:sp>
          <p:nvSpPr>
            <p:cNvPr id="7" name="Freeform 7"/>
            <p:cNvSpPr/>
            <p:nvPr/>
          </p:nvSpPr>
          <p:spPr>
            <a:xfrm>
              <a:off x="0" y="0"/>
              <a:ext cx="2666829" cy="1467669"/>
            </a:xfrm>
            <a:custGeom>
              <a:avLst/>
              <a:gdLst/>
              <a:ahLst/>
              <a:cxnLst/>
              <a:rect l="l" t="t" r="r" b="b"/>
              <a:pathLst>
                <a:path w="2666829" h="1467669">
                  <a:moveTo>
                    <a:pt x="0" y="0"/>
                  </a:moveTo>
                  <a:lnTo>
                    <a:pt x="2666829" y="0"/>
                  </a:lnTo>
                  <a:lnTo>
                    <a:pt x="2666829" y="1467669"/>
                  </a:lnTo>
                  <a:lnTo>
                    <a:pt x="0" y="1467669"/>
                  </a:lnTo>
                  <a:close/>
                </a:path>
              </a:pathLst>
            </a:custGeom>
            <a:solidFill>
              <a:srgbClr val="FFFFFF"/>
            </a:solidFill>
          </p:spPr>
          <p:txBody>
            <a:bodyPr/>
            <a:lstStyle/>
            <a:p>
              <a:endParaRPr lang="en-GB"/>
            </a:p>
          </p:txBody>
        </p:sp>
      </p:grpSp>
      <p:grpSp>
        <p:nvGrpSpPr>
          <p:cNvPr id="8" name="Group 8"/>
          <p:cNvGrpSpPr/>
          <p:nvPr/>
        </p:nvGrpSpPr>
        <p:grpSpPr>
          <a:xfrm>
            <a:off x="17502939" y="0"/>
            <a:ext cx="785061" cy="10287000"/>
            <a:chOff x="0" y="0"/>
            <a:chExt cx="265564" cy="3479800"/>
          </a:xfrm>
        </p:grpSpPr>
        <p:sp>
          <p:nvSpPr>
            <p:cNvPr id="9" name="Freeform 9"/>
            <p:cNvSpPr/>
            <p:nvPr/>
          </p:nvSpPr>
          <p:spPr>
            <a:xfrm>
              <a:off x="0" y="0"/>
              <a:ext cx="265564" cy="3479800"/>
            </a:xfrm>
            <a:custGeom>
              <a:avLst/>
              <a:gdLst/>
              <a:ahLst/>
              <a:cxnLst/>
              <a:rect l="l" t="t" r="r" b="b"/>
              <a:pathLst>
                <a:path w="265564" h="3479800">
                  <a:moveTo>
                    <a:pt x="0" y="0"/>
                  </a:moveTo>
                  <a:lnTo>
                    <a:pt x="265564" y="0"/>
                  </a:lnTo>
                  <a:lnTo>
                    <a:pt x="265564" y="3479800"/>
                  </a:lnTo>
                  <a:lnTo>
                    <a:pt x="0" y="3479800"/>
                  </a:lnTo>
                  <a:close/>
                </a:path>
              </a:pathLst>
            </a:custGeom>
            <a:solidFill>
              <a:srgbClr val="FFFFFF"/>
            </a:solidFill>
          </p:spPr>
          <p:txBody>
            <a:bodyPr/>
            <a:lstStyle/>
            <a:p>
              <a:endParaRPr lang="en-GB"/>
            </a:p>
          </p:txBody>
        </p:sp>
      </p:grpSp>
      <p:grpSp>
        <p:nvGrpSpPr>
          <p:cNvPr id="10" name="Group 10"/>
          <p:cNvGrpSpPr/>
          <p:nvPr/>
        </p:nvGrpSpPr>
        <p:grpSpPr>
          <a:xfrm>
            <a:off x="1439581" y="6977036"/>
            <a:ext cx="975324" cy="169062"/>
            <a:chOff x="0" y="0"/>
            <a:chExt cx="2069786" cy="358775"/>
          </a:xfrm>
        </p:grpSpPr>
        <p:sp>
          <p:nvSpPr>
            <p:cNvPr id="11" name="Freeform 11"/>
            <p:cNvSpPr/>
            <p:nvPr/>
          </p:nvSpPr>
          <p:spPr>
            <a:xfrm>
              <a:off x="0" y="0"/>
              <a:ext cx="2069786" cy="358775"/>
            </a:xfrm>
            <a:custGeom>
              <a:avLst/>
              <a:gdLst/>
              <a:ahLst/>
              <a:cxnLst/>
              <a:rect l="l" t="t" r="r" b="b"/>
              <a:pathLst>
                <a:path w="2069786" h="358775">
                  <a:moveTo>
                    <a:pt x="0" y="0"/>
                  </a:moveTo>
                  <a:lnTo>
                    <a:pt x="2069786" y="0"/>
                  </a:lnTo>
                  <a:lnTo>
                    <a:pt x="2069786" y="358775"/>
                  </a:lnTo>
                  <a:lnTo>
                    <a:pt x="0" y="358775"/>
                  </a:lnTo>
                  <a:close/>
                </a:path>
              </a:pathLst>
            </a:custGeom>
            <a:solidFill>
              <a:srgbClr val="58C1D4"/>
            </a:solidFill>
          </p:spPr>
          <p:txBody>
            <a:bodyPr/>
            <a:lstStyle/>
            <a:p>
              <a:endParaRPr lang="en-GB"/>
            </a:p>
          </p:txBody>
        </p:sp>
      </p:grpSp>
      <p:grpSp>
        <p:nvGrpSpPr>
          <p:cNvPr id="12" name="Group 12"/>
          <p:cNvGrpSpPr/>
          <p:nvPr/>
        </p:nvGrpSpPr>
        <p:grpSpPr>
          <a:xfrm>
            <a:off x="16501434" y="704868"/>
            <a:ext cx="1001505" cy="195051"/>
            <a:chOff x="0" y="0"/>
            <a:chExt cx="1335340" cy="260068"/>
          </a:xfrm>
        </p:grpSpPr>
        <p:grpSp>
          <p:nvGrpSpPr>
            <p:cNvPr id="13" name="Group 13"/>
            <p:cNvGrpSpPr/>
            <p:nvPr/>
          </p:nvGrpSpPr>
          <p:grpSpPr>
            <a:xfrm>
              <a:off x="0" y="0"/>
              <a:ext cx="260068" cy="260068"/>
              <a:chOff x="0" y="0"/>
              <a:chExt cx="6350000" cy="6350000"/>
            </a:xfrm>
          </p:grpSpPr>
          <p:sp>
            <p:nvSpPr>
              <p:cNvPr id="14" name="Freeform 14"/>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5" name="Group 15"/>
            <p:cNvGrpSpPr/>
            <p:nvPr/>
          </p:nvGrpSpPr>
          <p:grpSpPr>
            <a:xfrm>
              <a:off x="537636" y="0"/>
              <a:ext cx="260068" cy="260068"/>
              <a:chOff x="0" y="0"/>
              <a:chExt cx="6350000" cy="6350000"/>
            </a:xfrm>
          </p:grpSpPr>
          <p:sp>
            <p:nvSpPr>
              <p:cNvPr id="16" name="Freeform 16"/>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7" name="Group 17"/>
            <p:cNvGrpSpPr/>
            <p:nvPr/>
          </p:nvGrpSpPr>
          <p:grpSpPr>
            <a:xfrm>
              <a:off x="1075272" y="0"/>
              <a:ext cx="260068" cy="260068"/>
              <a:chOff x="0" y="0"/>
              <a:chExt cx="6350000" cy="6350000"/>
            </a:xfrm>
          </p:grpSpPr>
          <p:sp>
            <p:nvSpPr>
              <p:cNvPr id="18" name="Freeform 18"/>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grpSp>
        <p:nvGrpSpPr>
          <p:cNvPr id="19" name="Group 19"/>
          <p:cNvGrpSpPr/>
          <p:nvPr/>
        </p:nvGrpSpPr>
        <p:grpSpPr>
          <a:xfrm>
            <a:off x="1439581" y="9386376"/>
            <a:ext cx="1001505" cy="195051"/>
            <a:chOff x="0" y="0"/>
            <a:chExt cx="1335340" cy="260068"/>
          </a:xfrm>
        </p:grpSpPr>
        <p:grpSp>
          <p:nvGrpSpPr>
            <p:cNvPr id="20" name="Group 20"/>
            <p:cNvGrpSpPr/>
            <p:nvPr/>
          </p:nvGrpSpPr>
          <p:grpSpPr>
            <a:xfrm>
              <a:off x="0" y="0"/>
              <a:ext cx="260068" cy="260068"/>
              <a:chOff x="0" y="0"/>
              <a:chExt cx="6350000" cy="6350000"/>
            </a:xfrm>
          </p:grpSpPr>
          <p:sp>
            <p:nvSpPr>
              <p:cNvPr id="21" name="Freeform 2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22" name="Group 22"/>
            <p:cNvGrpSpPr/>
            <p:nvPr/>
          </p:nvGrpSpPr>
          <p:grpSpPr>
            <a:xfrm>
              <a:off x="537636" y="0"/>
              <a:ext cx="260068" cy="260068"/>
              <a:chOff x="0" y="0"/>
              <a:chExt cx="6350000" cy="6350000"/>
            </a:xfrm>
          </p:grpSpPr>
          <p:sp>
            <p:nvSpPr>
              <p:cNvPr id="23" name="Freeform 2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24" name="Group 24"/>
            <p:cNvGrpSpPr/>
            <p:nvPr/>
          </p:nvGrpSpPr>
          <p:grpSpPr>
            <a:xfrm>
              <a:off x="1075272" y="0"/>
              <a:ext cx="260068" cy="260068"/>
              <a:chOff x="0" y="0"/>
              <a:chExt cx="6350000" cy="6350000"/>
            </a:xfrm>
          </p:grpSpPr>
          <p:sp>
            <p:nvSpPr>
              <p:cNvPr id="25" name="Freeform 2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sp>
        <p:nvSpPr>
          <p:cNvPr id="26" name="Freeform 26"/>
          <p:cNvSpPr/>
          <p:nvPr/>
        </p:nvSpPr>
        <p:spPr>
          <a:xfrm>
            <a:off x="1028700" y="1028700"/>
            <a:ext cx="3250555" cy="1078724"/>
          </a:xfrm>
          <a:custGeom>
            <a:avLst/>
            <a:gdLst/>
            <a:ahLst/>
            <a:cxnLst/>
            <a:rect l="l" t="t" r="r" b="b"/>
            <a:pathLst>
              <a:path w="3250555" h="1078724">
                <a:moveTo>
                  <a:pt x="0" y="0"/>
                </a:moveTo>
                <a:lnTo>
                  <a:pt x="3250555" y="0"/>
                </a:lnTo>
                <a:lnTo>
                  <a:pt x="3250555" y="1078724"/>
                </a:lnTo>
                <a:lnTo>
                  <a:pt x="0" y="1078724"/>
                </a:lnTo>
                <a:lnTo>
                  <a:pt x="0" y="0"/>
                </a:lnTo>
                <a:close/>
              </a:path>
            </a:pathLst>
          </a:custGeom>
          <a:blipFill>
            <a:blip r:embed="rId4"/>
            <a:stretch>
              <a:fillRect/>
            </a:stretch>
          </a:blipFill>
        </p:spPr>
        <p:txBody>
          <a:bodyPr/>
          <a:lstStyle/>
          <a:p>
            <a:endParaRPr lang="en-GB"/>
          </a:p>
        </p:txBody>
      </p:sp>
      <p:sp>
        <p:nvSpPr>
          <p:cNvPr id="27" name="TextBox 27"/>
          <p:cNvSpPr txBox="1"/>
          <p:nvPr/>
        </p:nvSpPr>
        <p:spPr>
          <a:xfrm>
            <a:off x="1370597" y="2918025"/>
            <a:ext cx="8254666" cy="3761740"/>
          </a:xfrm>
          <a:prstGeom prst="rect">
            <a:avLst/>
          </a:prstGeom>
        </p:spPr>
        <p:txBody>
          <a:bodyPr lIns="0" tIns="0" rIns="0" bIns="0" rtlCol="0" anchor="t">
            <a:spAutoFit/>
          </a:bodyPr>
          <a:lstStyle/>
          <a:p>
            <a:pPr algn="l">
              <a:lnSpc>
                <a:spcPts val="9680"/>
              </a:lnSpc>
            </a:pPr>
            <a:r>
              <a:rPr lang="en-US" sz="8000" b="1" spc="640" dirty="0">
                <a:solidFill>
                  <a:srgbClr val="19394B"/>
                </a:solidFill>
                <a:latin typeface="Poppins Bold"/>
                <a:ea typeface="Poppins Bold"/>
                <a:cs typeface="Poppins Bold"/>
                <a:sym typeface="Poppins Bold"/>
              </a:rPr>
              <a:t>RECRUITMENT &amp; SELECTION AMAZON</a:t>
            </a:r>
          </a:p>
        </p:txBody>
      </p:sp>
      <p:sp>
        <p:nvSpPr>
          <p:cNvPr id="28" name="TextBox 28"/>
          <p:cNvSpPr txBox="1"/>
          <p:nvPr/>
        </p:nvSpPr>
        <p:spPr>
          <a:xfrm>
            <a:off x="1267752" y="7528142"/>
            <a:ext cx="6023006" cy="420500"/>
          </a:xfrm>
          <a:prstGeom prst="rect">
            <a:avLst/>
          </a:prstGeom>
        </p:spPr>
        <p:txBody>
          <a:bodyPr wrap="square" lIns="0" tIns="0" rIns="0" bIns="0" rtlCol="0" anchor="t">
            <a:spAutoFit/>
          </a:bodyPr>
          <a:lstStyle/>
          <a:p>
            <a:pPr>
              <a:lnSpc>
                <a:spcPts val="3503"/>
              </a:lnSpc>
            </a:pPr>
            <a:r>
              <a:rPr lang="en-US" sz="2400" b="1" dirty="0">
                <a:solidFill>
                  <a:srgbClr val="000000"/>
                </a:solidFill>
                <a:latin typeface="Montserrat Semi-Bold"/>
                <a:ea typeface="Montserrat Semi-Bold"/>
                <a:cs typeface="Montserrat Semi-Bold"/>
                <a:sym typeface="Montserrat Semi-Bold"/>
              </a:rPr>
              <a:t>Md Forhad Hossen Rony (ID: 2433472)</a:t>
            </a:r>
            <a:endParaRPr lang="en-US" sz="2400" spc="437" dirty="0">
              <a:solidFill>
                <a:srgbClr val="000000"/>
              </a:solidFill>
              <a:latin typeface="Poppins"/>
              <a:ea typeface="Poppins"/>
              <a:cs typeface="Poppins"/>
              <a:sym typeface="Poppin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6618324" cy="10287000"/>
            <a:chOff x="0" y="0"/>
            <a:chExt cx="2238791" cy="3479800"/>
          </a:xfrm>
        </p:grpSpPr>
        <p:sp>
          <p:nvSpPr>
            <p:cNvPr id="3" name="Freeform 3"/>
            <p:cNvSpPr/>
            <p:nvPr/>
          </p:nvSpPr>
          <p:spPr>
            <a:xfrm>
              <a:off x="0" y="0"/>
              <a:ext cx="2238791" cy="3479800"/>
            </a:xfrm>
            <a:custGeom>
              <a:avLst/>
              <a:gdLst/>
              <a:ahLst/>
              <a:cxnLst/>
              <a:rect l="l" t="t" r="r" b="b"/>
              <a:pathLst>
                <a:path w="2238791" h="3479800">
                  <a:moveTo>
                    <a:pt x="0" y="0"/>
                  </a:moveTo>
                  <a:lnTo>
                    <a:pt x="2238791" y="0"/>
                  </a:lnTo>
                  <a:lnTo>
                    <a:pt x="2238791" y="3479800"/>
                  </a:lnTo>
                  <a:lnTo>
                    <a:pt x="0" y="3479800"/>
                  </a:lnTo>
                  <a:close/>
                </a:path>
              </a:pathLst>
            </a:custGeom>
            <a:solidFill>
              <a:srgbClr val="F8F8F8"/>
            </a:solidFill>
          </p:spPr>
          <p:txBody>
            <a:bodyPr/>
            <a:lstStyle/>
            <a:p>
              <a:endParaRPr lang="en-GB"/>
            </a:p>
          </p:txBody>
        </p:sp>
      </p:grpSp>
      <p:sp>
        <p:nvSpPr>
          <p:cNvPr id="4" name="TextBox 4"/>
          <p:cNvSpPr txBox="1"/>
          <p:nvPr/>
        </p:nvSpPr>
        <p:spPr>
          <a:xfrm>
            <a:off x="1028700" y="717459"/>
            <a:ext cx="5267850" cy="1565275"/>
          </a:xfrm>
          <a:prstGeom prst="rect">
            <a:avLst/>
          </a:prstGeom>
        </p:spPr>
        <p:txBody>
          <a:bodyPr lIns="0" tIns="0" rIns="0" bIns="0" rtlCol="0" anchor="t">
            <a:spAutoFit/>
          </a:bodyPr>
          <a:lstStyle/>
          <a:p>
            <a:pPr algn="l">
              <a:lnSpc>
                <a:spcPts val="6049"/>
              </a:lnSpc>
            </a:pPr>
            <a:r>
              <a:rPr lang="en-US" sz="4999" spc="399">
                <a:solidFill>
                  <a:srgbClr val="19394B"/>
                </a:solidFill>
                <a:latin typeface="Poppins"/>
                <a:ea typeface="Poppins"/>
                <a:cs typeface="Poppins"/>
                <a:sym typeface="Poppins"/>
              </a:rPr>
              <a:t>RECRUITMENT &amp; SELECTION</a:t>
            </a:r>
          </a:p>
        </p:txBody>
      </p:sp>
      <p:sp>
        <p:nvSpPr>
          <p:cNvPr id="5" name="TextBox 5"/>
          <p:cNvSpPr txBox="1"/>
          <p:nvPr/>
        </p:nvSpPr>
        <p:spPr>
          <a:xfrm>
            <a:off x="7842794" y="1831975"/>
            <a:ext cx="8515616" cy="6997065"/>
          </a:xfrm>
          <a:prstGeom prst="rect">
            <a:avLst/>
          </a:prstGeom>
        </p:spPr>
        <p:txBody>
          <a:bodyPr lIns="0" tIns="0" rIns="0" bIns="0" rtlCol="0" anchor="t">
            <a:spAutoFit/>
          </a:bodyPr>
          <a:lstStyle/>
          <a:p>
            <a:pPr marL="604519" lvl="1" indent="-302260" algn="l">
              <a:lnSpc>
                <a:spcPts val="5039"/>
              </a:lnSpc>
              <a:buFont typeface="Arial"/>
              <a:buChar char="•"/>
            </a:pPr>
            <a:r>
              <a:rPr lang="en-US" sz="2799" dirty="0">
                <a:solidFill>
                  <a:srgbClr val="737373"/>
                </a:solidFill>
                <a:latin typeface="Poppins"/>
                <a:ea typeface="Poppins"/>
                <a:cs typeface="Poppins"/>
                <a:sym typeface="Poppins"/>
              </a:rPr>
              <a:t>Recruitment attracts s</a:t>
            </a:r>
            <a:r>
              <a:rPr lang="en-US" sz="2799" u="none" dirty="0">
                <a:solidFill>
                  <a:srgbClr val="737373"/>
                </a:solidFill>
                <a:latin typeface="Poppins"/>
                <a:ea typeface="Poppins"/>
                <a:cs typeface="Poppins"/>
                <a:sym typeface="Poppins"/>
              </a:rPr>
              <a:t>uitable candidates for Amazon roles.</a:t>
            </a:r>
          </a:p>
          <a:p>
            <a:pPr marL="604519" lvl="1" indent="-302260" algn="l">
              <a:lnSpc>
                <a:spcPts val="5039"/>
              </a:lnSpc>
              <a:buFont typeface="Arial"/>
              <a:buChar char="•"/>
            </a:pPr>
            <a:r>
              <a:rPr lang="en-US" sz="2799" u="none" dirty="0">
                <a:solidFill>
                  <a:srgbClr val="737373"/>
                </a:solidFill>
                <a:latin typeface="Poppins"/>
                <a:ea typeface="Poppins"/>
                <a:cs typeface="Poppins"/>
                <a:sym typeface="Poppins"/>
              </a:rPr>
              <a:t>Selection chooses best-fit talent using structured methods.</a:t>
            </a:r>
          </a:p>
          <a:p>
            <a:pPr marL="604519" lvl="1" indent="-302260" algn="l">
              <a:lnSpc>
                <a:spcPts val="5039"/>
              </a:lnSpc>
              <a:buFont typeface="Arial"/>
              <a:buChar char="•"/>
            </a:pPr>
            <a:r>
              <a:rPr lang="en-US" sz="2799" u="none" dirty="0">
                <a:solidFill>
                  <a:srgbClr val="737373"/>
                </a:solidFill>
                <a:latin typeface="Poppins"/>
                <a:ea typeface="Poppins"/>
                <a:cs typeface="Poppins"/>
                <a:sym typeface="Poppins"/>
              </a:rPr>
              <a:t>R&amp;S influences productivity, innovation, and service quality (</a:t>
            </a:r>
            <a:r>
              <a:rPr lang="en-US" sz="2799" u="none" dirty="0" err="1">
                <a:solidFill>
                  <a:srgbClr val="737373"/>
                </a:solidFill>
                <a:latin typeface="Poppins"/>
                <a:ea typeface="Poppins"/>
                <a:cs typeface="Poppins"/>
                <a:sym typeface="Poppins"/>
              </a:rPr>
              <a:t>Miszczynski</a:t>
            </a:r>
            <a:r>
              <a:rPr lang="en-US" sz="2799" u="none" dirty="0">
                <a:solidFill>
                  <a:srgbClr val="737373"/>
                </a:solidFill>
                <a:latin typeface="Poppins"/>
                <a:ea typeface="Poppins"/>
                <a:cs typeface="Poppins"/>
                <a:sym typeface="Poppins"/>
              </a:rPr>
              <a:t>, 2025).</a:t>
            </a:r>
          </a:p>
          <a:p>
            <a:pPr marL="604519" lvl="1" indent="-302260" algn="l">
              <a:lnSpc>
                <a:spcPts val="5039"/>
              </a:lnSpc>
              <a:buFont typeface="Arial"/>
              <a:buChar char="•"/>
            </a:pPr>
            <a:r>
              <a:rPr lang="en-US" sz="2799" u="none" dirty="0">
                <a:solidFill>
                  <a:srgbClr val="737373"/>
                </a:solidFill>
                <a:latin typeface="Poppins"/>
                <a:ea typeface="Poppins"/>
                <a:cs typeface="Poppins"/>
                <a:sym typeface="Poppins"/>
              </a:rPr>
              <a:t>Amazon hires globally across technical and operational roles.</a:t>
            </a:r>
          </a:p>
          <a:p>
            <a:pPr marL="604519" lvl="1" indent="-302260" algn="l">
              <a:lnSpc>
                <a:spcPts val="5039"/>
              </a:lnSpc>
              <a:buFont typeface="Arial"/>
              <a:buChar char="•"/>
            </a:pPr>
            <a:r>
              <a:rPr lang="en-US" sz="2799" u="none" dirty="0">
                <a:solidFill>
                  <a:srgbClr val="737373"/>
                </a:solidFill>
                <a:latin typeface="Poppins"/>
                <a:ea typeface="Poppins"/>
                <a:cs typeface="Poppins"/>
                <a:sym typeface="Poppins"/>
              </a:rPr>
              <a:t>This section analyses policies, challenges, and improvements.</a:t>
            </a:r>
          </a:p>
          <a:p>
            <a:pPr marL="604519" lvl="1" indent="-302260" algn="l">
              <a:lnSpc>
                <a:spcPts val="5039"/>
              </a:lnSpc>
              <a:buFont typeface="Arial"/>
              <a:buChar char="•"/>
            </a:pPr>
            <a:r>
              <a:rPr lang="en-US" sz="2799" u="none" dirty="0">
                <a:solidFill>
                  <a:srgbClr val="737373"/>
                </a:solidFill>
                <a:latin typeface="Poppins"/>
                <a:ea typeface="Poppins"/>
                <a:cs typeface="Poppins"/>
                <a:sym typeface="Poppins"/>
              </a:rPr>
              <a:t>Based on HRM theory and class lectures.</a:t>
            </a:r>
          </a:p>
        </p:txBody>
      </p:sp>
      <p:sp>
        <p:nvSpPr>
          <p:cNvPr id="6" name="TextBox 6"/>
          <p:cNvSpPr txBox="1"/>
          <p:nvPr/>
        </p:nvSpPr>
        <p:spPr>
          <a:xfrm>
            <a:off x="7421689" y="1344418"/>
            <a:ext cx="6068700" cy="440074"/>
          </a:xfrm>
          <a:prstGeom prst="rect">
            <a:avLst/>
          </a:prstGeom>
        </p:spPr>
        <p:txBody>
          <a:bodyPr lIns="0" tIns="0" rIns="0" bIns="0" rtlCol="0" anchor="t">
            <a:spAutoFit/>
          </a:bodyPr>
          <a:lstStyle/>
          <a:p>
            <a:pPr marL="0" lvl="0" indent="0" algn="l">
              <a:lnSpc>
                <a:spcPts val="3210"/>
              </a:lnSpc>
              <a:spcBef>
                <a:spcPct val="0"/>
              </a:spcBef>
            </a:pPr>
            <a:r>
              <a:rPr lang="en-US" sz="3000" b="1" spc="135">
                <a:solidFill>
                  <a:srgbClr val="19394B"/>
                </a:solidFill>
                <a:latin typeface="Poppins Bold"/>
                <a:ea typeface="Poppins Bold"/>
                <a:cs typeface="Poppins Bold"/>
                <a:sym typeface="Poppins Bold"/>
              </a:rPr>
              <a:t>Introduction</a:t>
            </a:r>
          </a:p>
        </p:txBody>
      </p:sp>
      <p:grpSp>
        <p:nvGrpSpPr>
          <p:cNvPr id="7" name="Group 7"/>
          <p:cNvGrpSpPr/>
          <p:nvPr/>
        </p:nvGrpSpPr>
        <p:grpSpPr>
          <a:xfrm rot="5400000">
            <a:off x="16758547" y="1431927"/>
            <a:ext cx="1001505" cy="195051"/>
            <a:chOff x="0" y="0"/>
            <a:chExt cx="1335340" cy="260068"/>
          </a:xfrm>
        </p:grpSpPr>
        <p:grpSp>
          <p:nvGrpSpPr>
            <p:cNvPr id="8" name="Group 8"/>
            <p:cNvGrpSpPr/>
            <p:nvPr/>
          </p:nvGrpSpPr>
          <p:grpSpPr>
            <a:xfrm>
              <a:off x="0" y="0"/>
              <a:ext cx="260068" cy="260068"/>
              <a:chOff x="0" y="0"/>
              <a:chExt cx="6350000" cy="6350000"/>
            </a:xfrm>
          </p:grpSpPr>
          <p:sp>
            <p:nvSpPr>
              <p:cNvPr id="9" name="Freeform 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0" name="Group 10"/>
            <p:cNvGrpSpPr/>
            <p:nvPr/>
          </p:nvGrpSpPr>
          <p:grpSpPr>
            <a:xfrm>
              <a:off x="537636" y="0"/>
              <a:ext cx="260068" cy="260068"/>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2" name="Group 12"/>
            <p:cNvGrpSpPr/>
            <p:nvPr/>
          </p:nvGrpSpPr>
          <p:grpSpPr>
            <a:xfrm>
              <a:off x="1075272" y="0"/>
              <a:ext cx="260068" cy="260068"/>
              <a:chOff x="0" y="0"/>
              <a:chExt cx="6350000" cy="6350000"/>
            </a:xfrm>
          </p:grpSpPr>
          <p:sp>
            <p:nvSpPr>
              <p:cNvPr id="13" name="Freeform 1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sp>
        <p:nvSpPr>
          <p:cNvPr id="15" name="TextBox 14">
            <a:extLst>
              <a:ext uri="{FF2B5EF4-FFF2-40B4-BE49-F238E27FC236}">
                <a16:creationId xmlns:a16="http://schemas.microsoft.com/office/drawing/2014/main" id="{B2C5E97B-FA6C-4FFA-C73B-8E18E40C6A34}"/>
              </a:ext>
            </a:extLst>
          </p:cNvPr>
          <p:cNvSpPr txBox="1"/>
          <p:nvPr/>
        </p:nvSpPr>
        <p:spPr>
          <a:xfrm>
            <a:off x="13594080" y="190500"/>
            <a:ext cx="47244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Forhad Hossen Rony (ID: 2433472)</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330415" y="-82220"/>
            <a:ext cx="18948830" cy="4715227"/>
            <a:chOff x="0" y="0"/>
            <a:chExt cx="6350000" cy="1580134"/>
          </a:xfrm>
        </p:grpSpPr>
        <p:sp>
          <p:nvSpPr>
            <p:cNvPr id="3" name="Freeform 3"/>
            <p:cNvSpPr/>
            <p:nvPr/>
          </p:nvSpPr>
          <p:spPr>
            <a:xfrm>
              <a:off x="0" y="0"/>
              <a:ext cx="6350000" cy="1580134"/>
            </a:xfrm>
            <a:custGeom>
              <a:avLst/>
              <a:gdLst/>
              <a:ahLst/>
              <a:cxnLst/>
              <a:rect l="l" t="t" r="r" b="b"/>
              <a:pathLst>
                <a:path w="6350000" h="1580134">
                  <a:moveTo>
                    <a:pt x="6350000" y="39497"/>
                  </a:moveTo>
                  <a:lnTo>
                    <a:pt x="6350000" y="1540637"/>
                  </a:lnTo>
                  <a:cubicBezTo>
                    <a:pt x="6350000" y="1562481"/>
                    <a:pt x="6332347" y="1580134"/>
                    <a:pt x="6310503" y="1580134"/>
                  </a:cubicBezTo>
                  <a:lnTo>
                    <a:pt x="39497" y="1580134"/>
                  </a:lnTo>
                  <a:cubicBezTo>
                    <a:pt x="17653" y="1580134"/>
                    <a:pt x="0" y="1562481"/>
                    <a:pt x="0" y="1540637"/>
                  </a:cubicBezTo>
                  <a:lnTo>
                    <a:pt x="0" y="39497"/>
                  </a:lnTo>
                  <a:cubicBezTo>
                    <a:pt x="0" y="17653"/>
                    <a:pt x="17653" y="0"/>
                    <a:pt x="39497" y="0"/>
                  </a:cubicBezTo>
                  <a:lnTo>
                    <a:pt x="6310503" y="0"/>
                  </a:lnTo>
                  <a:cubicBezTo>
                    <a:pt x="6332347" y="0"/>
                    <a:pt x="6350000" y="17653"/>
                    <a:pt x="6350000" y="39497"/>
                  </a:cubicBezTo>
                  <a:close/>
                </a:path>
              </a:pathLst>
            </a:custGeom>
            <a:blipFill>
              <a:blip r:embed="rId3"/>
              <a:stretch>
                <a:fillRect t="-114400" b="-53592"/>
              </a:stretch>
            </a:blipFill>
          </p:spPr>
          <p:txBody>
            <a:bodyPr/>
            <a:lstStyle/>
            <a:p>
              <a:endParaRPr lang="en-GB"/>
            </a:p>
          </p:txBody>
        </p:sp>
        <p:sp>
          <p:nvSpPr>
            <p:cNvPr id="4" name="Freeform 4"/>
            <p:cNvSpPr/>
            <p:nvPr/>
          </p:nvSpPr>
          <p:spPr>
            <a:xfrm>
              <a:off x="0" y="0"/>
              <a:ext cx="6350000" cy="1580134"/>
            </a:xfrm>
            <a:custGeom>
              <a:avLst/>
              <a:gdLst/>
              <a:ahLst/>
              <a:cxnLst/>
              <a:rect l="l" t="t" r="r" b="b"/>
              <a:pathLst>
                <a:path w="6350000" h="1580134">
                  <a:moveTo>
                    <a:pt x="6350000" y="39497"/>
                  </a:moveTo>
                  <a:lnTo>
                    <a:pt x="6350000" y="1540637"/>
                  </a:lnTo>
                  <a:cubicBezTo>
                    <a:pt x="6350000" y="1562354"/>
                    <a:pt x="6332347" y="1580134"/>
                    <a:pt x="6310503" y="1580134"/>
                  </a:cubicBezTo>
                  <a:lnTo>
                    <a:pt x="39497" y="1580134"/>
                  </a:lnTo>
                  <a:cubicBezTo>
                    <a:pt x="17780" y="1580134"/>
                    <a:pt x="0" y="1562481"/>
                    <a:pt x="0" y="1540637"/>
                  </a:cubicBezTo>
                  <a:lnTo>
                    <a:pt x="0" y="39497"/>
                  </a:lnTo>
                  <a:cubicBezTo>
                    <a:pt x="0" y="17780"/>
                    <a:pt x="17780" y="0"/>
                    <a:pt x="39497" y="0"/>
                  </a:cubicBezTo>
                  <a:lnTo>
                    <a:pt x="6310503" y="0"/>
                  </a:lnTo>
                  <a:cubicBezTo>
                    <a:pt x="6332220" y="0"/>
                    <a:pt x="6350000" y="17780"/>
                    <a:pt x="6350000" y="39497"/>
                  </a:cubicBezTo>
                  <a:close/>
                </a:path>
              </a:pathLst>
            </a:custGeom>
            <a:blipFill>
              <a:blip r:embed="rId4"/>
              <a:stretch>
                <a:fillRect t="-107" b="-107"/>
              </a:stretch>
            </a:blipFill>
          </p:spPr>
          <p:txBody>
            <a:bodyPr/>
            <a:lstStyle/>
            <a:p>
              <a:endParaRPr lang="en-GB"/>
            </a:p>
          </p:txBody>
        </p:sp>
      </p:grpSp>
      <p:grpSp>
        <p:nvGrpSpPr>
          <p:cNvPr id="5" name="Group 5"/>
          <p:cNvGrpSpPr/>
          <p:nvPr/>
        </p:nvGrpSpPr>
        <p:grpSpPr>
          <a:xfrm>
            <a:off x="0" y="4492638"/>
            <a:ext cx="18288000" cy="5794362"/>
            <a:chOff x="0" y="0"/>
            <a:chExt cx="6186311" cy="1960068"/>
          </a:xfrm>
        </p:grpSpPr>
        <p:sp>
          <p:nvSpPr>
            <p:cNvPr id="6" name="Freeform 6"/>
            <p:cNvSpPr/>
            <p:nvPr/>
          </p:nvSpPr>
          <p:spPr>
            <a:xfrm>
              <a:off x="0" y="0"/>
              <a:ext cx="6186311" cy="1960068"/>
            </a:xfrm>
            <a:custGeom>
              <a:avLst/>
              <a:gdLst/>
              <a:ahLst/>
              <a:cxnLst/>
              <a:rect l="l" t="t" r="r" b="b"/>
              <a:pathLst>
                <a:path w="6186311" h="1960068">
                  <a:moveTo>
                    <a:pt x="0" y="0"/>
                  </a:moveTo>
                  <a:lnTo>
                    <a:pt x="6186311" y="0"/>
                  </a:lnTo>
                  <a:lnTo>
                    <a:pt x="6186311" y="1960068"/>
                  </a:lnTo>
                  <a:lnTo>
                    <a:pt x="0" y="1960068"/>
                  </a:lnTo>
                  <a:close/>
                </a:path>
              </a:pathLst>
            </a:custGeom>
            <a:solidFill>
              <a:srgbClr val="FFFFFF"/>
            </a:solidFill>
          </p:spPr>
          <p:txBody>
            <a:bodyPr/>
            <a:lstStyle/>
            <a:p>
              <a:endParaRPr lang="en-GB"/>
            </a:p>
          </p:txBody>
        </p:sp>
      </p:grpSp>
      <p:sp>
        <p:nvSpPr>
          <p:cNvPr id="7" name="TextBox 7"/>
          <p:cNvSpPr txBox="1"/>
          <p:nvPr/>
        </p:nvSpPr>
        <p:spPr>
          <a:xfrm>
            <a:off x="1028700" y="5238750"/>
            <a:ext cx="5156639" cy="2327275"/>
          </a:xfrm>
          <a:prstGeom prst="rect">
            <a:avLst/>
          </a:prstGeom>
        </p:spPr>
        <p:txBody>
          <a:bodyPr lIns="0" tIns="0" rIns="0" bIns="0" rtlCol="0" anchor="t">
            <a:spAutoFit/>
          </a:bodyPr>
          <a:lstStyle/>
          <a:p>
            <a:pPr algn="l">
              <a:lnSpc>
                <a:spcPts val="6049"/>
              </a:lnSpc>
            </a:pPr>
            <a:r>
              <a:rPr lang="en-US" sz="4999" spc="399" dirty="0">
                <a:solidFill>
                  <a:srgbClr val="19394B"/>
                </a:solidFill>
                <a:latin typeface="Poppins"/>
                <a:ea typeface="Poppins"/>
                <a:cs typeface="Poppins"/>
                <a:sym typeface="Poppins"/>
              </a:rPr>
              <a:t>CURRENT HR POLICIES &amp; PRACTICES</a:t>
            </a:r>
          </a:p>
        </p:txBody>
      </p:sp>
      <p:grpSp>
        <p:nvGrpSpPr>
          <p:cNvPr id="8" name="Group 8"/>
          <p:cNvGrpSpPr/>
          <p:nvPr/>
        </p:nvGrpSpPr>
        <p:grpSpPr>
          <a:xfrm>
            <a:off x="1028700" y="7846814"/>
            <a:ext cx="601550" cy="104272"/>
            <a:chOff x="0" y="0"/>
            <a:chExt cx="2069786" cy="358775"/>
          </a:xfrm>
        </p:grpSpPr>
        <p:sp>
          <p:nvSpPr>
            <p:cNvPr id="9" name="Freeform 9"/>
            <p:cNvSpPr/>
            <p:nvPr/>
          </p:nvSpPr>
          <p:spPr>
            <a:xfrm>
              <a:off x="0" y="0"/>
              <a:ext cx="2069786" cy="358775"/>
            </a:xfrm>
            <a:custGeom>
              <a:avLst/>
              <a:gdLst/>
              <a:ahLst/>
              <a:cxnLst/>
              <a:rect l="l" t="t" r="r" b="b"/>
              <a:pathLst>
                <a:path w="2069786" h="358775">
                  <a:moveTo>
                    <a:pt x="0" y="0"/>
                  </a:moveTo>
                  <a:lnTo>
                    <a:pt x="2069786" y="0"/>
                  </a:lnTo>
                  <a:lnTo>
                    <a:pt x="2069786" y="358775"/>
                  </a:lnTo>
                  <a:lnTo>
                    <a:pt x="0" y="358775"/>
                  </a:lnTo>
                  <a:close/>
                </a:path>
              </a:pathLst>
            </a:custGeom>
            <a:solidFill>
              <a:srgbClr val="58C1D4"/>
            </a:solidFill>
          </p:spPr>
          <p:txBody>
            <a:bodyPr/>
            <a:lstStyle/>
            <a:p>
              <a:endParaRPr lang="en-GB"/>
            </a:p>
          </p:txBody>
        </p:sp>
      </p:grpSp>
      <p:sp>
        <p:nvSpPr>
          <p:cNvPr id="10" name="AutoShape 10"/>
          <p:cNvSpPr/>
          <p:nvPr/>
        </p:nvSpPr>
        <p:spPr>
          <a:xfrm rot="5400000">
            <a:off x="4513296" y="7291984"/>
            <a:ext cx="3894531" cy="0"/>
          </a:xfrm>
          <a:prstGeom prst="line">
            <a:avLst/>
          </a:prstGeom>
          <a:ln w="19050" cap="rnd">
            <a:solidFill>
              <a:srgbClr val="58C1D4"/>
            </a:solidFill>
            <a:prstDash val="solid"/>
            <a:headEnd type="none" w="sm" len="sm"/>
            <a:tailEnd type="none" w="sm" len="sm"/>
          </a:ln>
        </p:spPr>
        <p:txBody>
          <a:bodyPr/>
          <a:lstStyle/>
          <a:p>
            <a:endParaRPr lang="en-GB"/>
          </a:p>
        </p:txBody>
      </p:sp>
      <p:sp>
        <p:nvSpPr>
          <p:cNvPr id="11" name="TextBox 11"/>
          <p:cNvSpPr txBox="1"/>
          <p:nvPr/>
        </p:nvSpPr>
        <p:spPr>
          <a:xfrm>
            <a:off x="6990726" y="5316144"/>
            <a:ext cx="10795201" cy="4327210"/>
          </a:xfrm>
          <a:prstGeom prst="rect">
            <a:avLst/>
          </a:prstGeom>
        </p:spPr>
        <p:txBody>
          <a:bodyPr lIns="0" tIns="0" rIns="0" bIns="0" rtlCol="0" anchor="t">
            <a:spAutoFit/>
          </a:bodyPr>
          <a:lstStyle/>
          <a:p>
            <a:pPr marL="518160" lvl="1" indent="-259080" algn="l">
              <a:lnSpc>
                <a:spcPts val="3359"/>
              </a:lnSpc>
              <a:buFont typeface="Arial"/>
              <a:buChar char="•"/>
            </a:pPr>
            <a:r>
              <a:rPr lang="en-US" sz="2400" spc="204" dirty="0">
                <a:solidFill>
                  <a:srgbClr val="19394B"/>
                </a:solidFill>
                <a:latin typeface="Montaser Arabic"/>
                <a:ea typeface="Montaser Arabic"/>
                <a:cs typeface="Montaser Arabic"/>
                <a:sym typeface="Montaser Arabic"/>
              </a:rPr>
              <a:t>Amazon uses structured interviews and online assessments (</a:t>
            </a:r>
            <a:r>
              <a:rPr lang="en-US" sz="2400" spc="204" dirty="0" err="1">
                <a:solidFill>
                  <a:srgbClr val="19394B"/>
                </a:solidFill>
                <a:latin typeface="Montaser Arabic"/>
                <a:ea typeface="Montaser Arabic"/>
                <a:cs typeface="Montaser Arabic"/>
                <a:sym typeface="Montaser Arabic"/>
              </a:rPr>
              <a:t>Miszczynski</a:t>
            </a:r>
            <a:r>
              <a:rPr lang="en-US" sz="2400" spc="204" dirty="0">
                <a:solidFill>
                  <a:srgbClr val="19394B"/>
                </a:solidFill>
                <a:latin typeface="Montaser Arabic"/>
                <a:ea typeface="Montaser Arabic"/>
                <a:cs typeface="Montaser Arabic"/>
                <a:sym typeface="Montaser Arabic"/>
              </a:rPr>
              <a:t>, 2025).</a:t>
            </a:r>
          </a:p>
          <a:p>
            <a:pPr marL="518160" lvl="1" indent="-259080" algn="l">
              <a:lnSpc>
                <a:spcPts val="3359"/>
              </a:lnSpc>
              <a:buFont typeface="Arial"/>
              <a:buChar char="•"/>
            </a:pPr>
            <a:r>
              <a:rPr lang="en-US" sz="2400" spc="204" dirty="0">
                <a:solidFill>
                  <a:srgbClr val="19394B"/>
                </a:solidFill>
                <a:latin typeface="Montaser Arabic"/>
                <a:ea typeface="Montaser Arabic"/>
                <a:cs typeface="Montaser Arabic"/>
                <a:sym typeface="Montaser Arabic"/>
              </a:rPr>
              <a:t>Competency-based questions test behaviour and job fit.</a:t>
            </a:r>
          </a:p>
          <a:p>
            <a:pPr marL="518160" lvl="1" indent="-259080" algn="l">
              <a:lnSpc>
                <a:spcPts val="3359"/>
              </a:lnSpc>
              <a:buFont typeface="Arial"/>
              <a:buChar char="•"/>
            </a:pPr>
            <a:r>
              <a:rPr lang="en-US" sz="2400" spc="204" dirty="0">
                <a:solidFill>
                  <a:srgbClr val="19394B"/>
                </a:solidFill>
                <a:latin typeface="Montaser Arabic"/>
                <a:ea typeface="Montaser Arabic"/>
                <a:cs typeface="Montaser Arabic"/>
                <a:sym typeface="Montaser Arabic"/>
              </a:rPr>
              <a:t>Recruitment channels include websites, LinkedIn, and internal mobility.</a:t>
            </a:r>
          </a:p>
          <a:p>
            <a:pPr marL="518160" lvl="1" indent="-259080" algn="l">
              <a:lnSpc>
                <a:spcPts val="3359"/>
              </a:lnSpc>
              <a:buFont typeface="Arial"/>
              <a:buChar char="•"/>
            </a:pPr>
            <a:r>
              <a:rPr lang="en-US" sz="2400" spc="204" dirty="0">
                <a:solidFill>
                  <a:srgbClr val="19394B"/>
                </a:solidFill>
                <a:latin typeface="Montaser Arabic"/>
                <a:ea typeface="Montaser Arabic"/>
                <a:cs typeface="Montaser Arabic"/>
                <a:sym typeface="Montaser Arabic"/>
              </a:rPr>
              <a:t>“Bar Raiser” </a:t>
            </a:r>
            <a:r>
              <a:rPr lang="en-US" sz="2400" spc="204" dirty="0" err="1">
                <a:solidFill>
                  <a:srgbClr val="19394B"/>
                </a:solidFill>
                <a:latin typeface="Montaser Arabic"/>
                <a:ea typeface="Montaser Arabic"/>
                <a:cs typeface="Montaser Arabic"/>
                <a:sym typeface="Montaser Arabic"/>
              </a:rPr>
              <a:t>programme</a:t>
            </a:r>
            <a:r>
              <a:rPr lang="en-US" sz="2400" spc="204" dirty="0">
                <a:solidFill>
                  <a:srgbClr val="19394B"/>
                </a:solidFill>
                <a:latin typeface="Montaser Arabic"/>
                <a:ea typeface="Montaser Arabic"/>
                <a:cs typeface="Montaser Arabic"/>
                <a:sym typeface="Montaser Arabic"/>
              </a:rPr>
              <a:t> ensures consistent hiring quality (Amazon, 2019).</a:t>
            </a:r>
          </a:p>
          <a:p>
            <a:pPr marL="518160" lvl="1" indent="-259080" algn="l">
              <a:lnSpc>
                <a:spcPts val="3359"/>
              </a:lnSpc>
              <a:buFont typeface="Arial"/>
              <a:buChar char="•"/>
            </a:pPr>
            <a:r>
              <a:rPr lang="en-US" sz="2400" spc="204" dirty="0">
                <a:solidFill>
                  <a:srgbClr val="19394B"/>
                </a:solidFill>
                <a:latin typeface="Montaser Arabic"/>
                <a:ea typeface="Montaser Arabic"/>
                <a:cs typeface="Montaser Arabic"/>
                <a:sym typeface="Montaser Arabic"/>
              </a:rPr>
              <a:t>Diversity-focused hiring policies support fair candidate evaluation.</a:t>
            </a:r>
          </a:p>
          <a:p>
            <a:pPr marL="518160" lvl="1" indent="-259080" algn="l">
              <a:lnSpc>
                <a:spcPts val="3359"/>
              </a:lnSpc>
              <a:spcBef>
                <a:spcPct val="0"/>
              </a:spcBef>
              <a:buFont typeface="Arial"/>
              <a:buChar char="•"/>
            </a:pPr>
            <a:r>
              <a:rPr lang="en-US" sz="2400" spc="204" dirty="0">
                <a:solidFill>
                  <a:srgbClr val="19394B"/>
                </a:solidFill>
                <a:latin typeface="Montaser Arabic"/>
                <a:ea typeface="Montaser Arabic"/>
                <a:cs typeface="Montaser Arabic"/>
                <a:sym typeface="Montaser Arabic"/>
              </a:rPr>
              <a:t>Use of AI tools for screening large applicant volumes.</a:t>
            </a:r>
          </a:p>
        </p:txBody>
      </p:sp>
      <p:grpSp>
        <p:nvGrpSpPr>
          <p:cNvPr id="12" name="Group 12"/>
          <p:cNvGrpSpPr/>
          <p:nvPr/>
        </p:nvGrpSpPr>
        <p:grpSpPr>
          <a:xfrm>
            <a:off x="1086312" y="9585521"/>
            <a:ext cx="1001505" cy="195051"/>
            <a:chOff x="0" y="0"/>
            <a:chExt cx="1335340" cy="260068"/>
          </a:xfrm>
        </p:grpSpPr>
        <p:grpSp>
          <p:nvGrpSpPr>
            <p:cNvPr id="13" name="Group 13"/>
            <p:cNvGrpSpPr/>
            <p:nvPr/>
          </p:nvGrpSpPr>
          <p:grpSpPr>
            <a:xfrm>
              <a:off x="0" y="0"/>
              <a:ext cx="260068" cy="260068"/>
              <a:chOff x="0" y="0"/>
              <a:chExt cx="6350000" cy="6350000"/>
            </a:xfrm>
          </p:grpSpPr>
          <p:sp>
            <p:nvSpPr>
              <p:cNvPr id="14" name="Freeform 14"/>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5" name="Group 15"/>
            <p:cNvGrpSpPr/>
            <p:nvPr/>
          </p:nvGrpSpPr>
          <p:grpSpPr>
            <a:xfrm>
              <a:off x="537636" y="0"/>
              <a:ext cx="260068" cy="260068"/>
              <a:chOff x="0" y="0"/>
              <a:chExt cx="6350000" cy="6350000"/>
            </a:xfrm>
          </p:grpSpPr>
          <p:sp>
            <p:nvSpPr>
              <p:cNvPr id="16" name="Freeform 16"/>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7" name="Group 17"/>
            <p:cNvGrpSpPr/>
            <p:nvPr/>
          </p:nvGrpSpPr>
          <p:grpSpPr>
            <a:xfrm>
              <a:off x="1075272" y="0"/>
              <a:ext cx="260068" cy="260068"/>
              <a:chOff x="0" y="0"/>
              <a:chExt cx="6350000" cy="6350000"/>
            </a:xfrm>
          </p:grpSpPr>
          <p:sp>
            <p:nvSpPr>
              <p:cNvPr id="18" name="Freeform 18"/>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sp>
        <p:nvSpPr>
          <p:cNvPr id="19" name="TextBox 18">
            <a:extLst>
              <a:ext uri="{FF2B5EF4-FFF2-40B4-BE49-F238E27FC236}">
                <a16:creationId xmlns:a16="http://schemas.microsoft.com/office/drawing/2014/main" id="{87B128D8-C2ED-4976-4C5F-F4AF0079D52E}"/>
              </a:ext>
            </a:extLst>
          </p:cNvPr>
          <p:cNvSpPr txBox="1"/>
          <p:nvPr/>
        </p:nvSpPr>
        <p:spPr>
          <a:xfrm>
            <a:off x="13563600" y="4601524"/>
            <a:ext cx="47244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Forhad Hossen Rony (ID: 2433472)</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953624" y="-140368"/>
            <a:ext cx="4334376" cy="10427368"/>
            <a:chOff x="0" y="0"/>
            <a:chExt cx="1466196" cy="3527283"/>
          </a:xfrm>
        </p:grpSpPr>
        <p:sp>
          <p:nvSpPr>
            <p:cNvPr id="3" name="Freeform 3"/>
            <p:cNvSpPr/>
            <p:nvPr/>
          </p:nvSpPr>
          <p:spPr>
            <a:xfrm>
              <a:off x="0" y="0"/>
              <a:ext cx="1466196" cy="3527283"/>
            </a:xfrm>
            <a:custGeom>
              <a:avLst/>
              <a:gdLst/>
              <a:ahLst/>
              <a:cxnLst/>
              <a:rect l="l" t="t" r="r" b="b"/>
              <a:pathLst>
                <a:path w="1466196" h="3527283">
                  <a:moveTo>
                    <a:pt x="0" y="0"/>
                  </a:moveTo>
                  <a:lnTo>
                    <a:pt x="1466196" y="0"/>
                  </a:lnTo>
                  <a:lnTo>
                    <a:pt x="1466196" y="3527283"/>
                  </a:lnTo>
                  <a:lnTo>
                    <a:pt x="0" y="3527283"/>
                  </a:lnTo>
                  <a:close/>
                </a:path>
              </a:pathLst>
            </a:custGeom>
            <a:solidFill>
              <a:srgbClr val="F8F8F8"/>
            </a:solidFill>
          </p:spPr>
          <p:txBody>
            <a:bodyPr/>
            <a:lstStyle/>
            <a:p>
              <a:endParaRPr lang="en-GB"/>
            </a:p>
          </p:txBody>
        </p:sp>
      </p:grpSp>
      <p:grpSp>
        <p:nvGrpSpPr>
          <p:cNvPr id="4" name="Group 4"/>
          <p:cNvGrpSpPr>
            <a:grpSpLocks noChangeAspect="1"/>
          </p:cNvGrpSpPr>
          <p:nvPr/>
        </p:nvGrpSpPr>
        <p:grpSpPr>
          <a:xfrm>
            <a:off x="1482391" y="866274"/>
            <a:ext cx="6028131" cy="8554453"/>
            <a:chOff x="0" y="0"/>
            <a:chExt cx="3539490" cy="5022850"/>
          </a:xfrm>
        </p:grpSpPr>
        <p:sp>
          <p:nvSpPr>
            <p:cNvPr id="5" name="Freeform 5"/>
            <p:cNvSpPr/>
            <p:nvPr/>
          </p:nvSpPr>
          <p:spPr>
            <a:xfrm>
              <a:off x="423" y="0"/>
              <a:ext cx="3540337" cy="5024120"/>
            </a:xfrm>
            <a:custGeom>
              <a:avLst/>
              <a:gdLst/>
              <a:ahLst/>
              <a:cxnLst/>
              <a:rect l="l" t="t" r="r" b="b"/>
              <a:pathLst>
                <a:path w="3540337" h="5024120">
                  <a:moveTo>
                    <a:pt x="3535257" y="4999990"/>
                  </a:moveTo>
                  <a:lnTo>
                    <a:pt x="3460327" y="4999990"/>
                  </a:lnTo>
                  <a:lnTo>
                    <a:pt x="3401907" y="4969510"/>
                  </a:lnTo>
                  <a:lnTo>
                    <a:pt x="218017" y="4992370"/>
                  </a:lnTo>
                  <a:lnTo>
                    <a:pt x="159597" y="5022850"/>
                  </a:lnTo>
                  <a:lnTo>
                    <a:pt x="3387" y="5024120"/>
                  </a:lnTo>
                  <a:lnTo>
                    <a:pt x="3387" y="3315970"/>
                  </a:lnTo>
                  <a:cubicBezTo>
                    <a:pt x="3387" y="3315970"/>
                    <a:pt x="-4233" y="2907030"/>
                    <a:pt x="3387" y="2654300"/>
                  </a:cubicBezTo>
                  <a:cubicBezTo>
                    <a:pt x="11007" y="2401570"/>
                    <a:pt x="3387" y="2263140"/>
                    <a:pt x="3387" y="2263140"/>
                  </a:cubicBezTo>
                  <a:lnTo>
                    <a:pt x="2117" y="934720"/>
                  </a:lnTo>
                  <a:lnTo>
                    <a:pt x="847" y="0"/>
                  </a:lnTo>
                  <a:lnTo>
                    <a:pt x="436457" y="0"/>
                  </a:lnTo>
                  <a:lnTo>
                    <a:pt x="524087" y="41910"/>
                  </a:lnTo>
                  <a:cubicBezTo>
                    <a:pt x="524087" y="41910"/>
                    <a:pt x="1476587" y="19050"/>
                    <a:pt x="1700107" y="38100"/>
                  </a:cubicBezTo>
                  <a:cubicBezTo>
                    <a:pt x="1923627" y="57150"/>
                    <a:pt x="3203787" y="41910"/>
                    <a:pt x="3203787" y="41910"/>
                  </a:cubicBezTo>
                  <a:lnTo>
                    <a:pt x="3255857" y="0"/>
                  </a:lnTo>
                  <a:lnTo>
                    <a:pt x="3535257" y="0"/>
                  </a:lnTo>
                  <a:lnTo>
                    <a:pt x="3535257" y="1129030"/>
                  </a:lnTo>
                  <a:cubicBezTo>
                    <a:pt x="3535257" y="1129030"/>
                    <a:pt x="3542877" y="2181860"/>
                    <a:pt x="3535257" y="2479040"/>
                  </a:cubicBezTo>
                  <a:cubicBezTo>
                    <a:pt x="3527637" y="2776220"/>
                    <a:pt x="3535257" y="3577590"/>
                    <a:pt x="3535257" y="3577590"/>
                  </a:cubicBezTo>
                  <a:cubicBezTo>
                    <a:pt x="3535257" y="3577590"/>
                    <a:pt x="3546687" y="3818890"/>
                    <a:pt x="3535257" y="3977640"/>
                  </a:cubicBezTo>
                  <a:cubicBezTo>
                    <a:pt x="3523827" y="4138930"/>
                    <a:pt x="3535257" y="4999990"/>
                    <a:pt x="3535257" y="4999990"/>
                  </a:cubicBezTo>
                  <a:close/>
                </a:path>
              </a:pathLst>
            </a:custGeom>
            <a:blipFill>
              <a:blip r:embed="rId3"/>
              <a:stretch>
                <a:fillRect l="-48651" r="-63949"/>
              </a:stretch>
            </a:blipFill>
          </p:spPr>
          <p:txBody>
            <a:bodyPr/>
            <a:lstStyle/>
            <a:p>
              <a:endParaRPr lang="en-GB"/>
            </a:p>
          </p:txBody>
        </p:sp>
      </p:grpSp>
      <p:grpSp>
        <p:nvGrpSpPr>
          <p:cNvPr id="6" name="Group 6"/>
          <p:cNvGrpSpPr/>
          <p:nvPr/>
        </p:nvGrpSpPr>
        <p:grpSpPr>
          <a:xfrm>
            <a:off x="1482391" y="0"/>
            <a:ext cx="6682038" cy="1028700"/>
            <a:chOff x="0" y="0"/>
            <a:chExt cx="2260344" cy="347980"/>
          </a:xfrm>
        </p:grpSpPr>
        <p:sp>
          <p:nvSpPr>
            <p:cNvPr id="7" name="Freeform 7"/>
            <p:cNvSpPr/>
            <p:nvPr/>
          </p:nvSpPr>
          <p:spPr>
            <a:xfrm>
              <a:off x="0" y="0"/>
              <a:ext cx="2260344" cy="347980"/>
            </a:xfrm>
            <a:custGeom>
              <a:avLst/>
              <a:gdLst/>
              <a:ahLst/>
              <a:cxnLst/>
              <a:rect l="l" t="t" r="r" b="b"/>
              <a:pathLst>
                <a:path w="2260344" h="347980">
                  <a:moveTo>
                    <a:pt x="0" y="0"/>
                  </a:moveTo>
                  <a:lnTo>
                    <a:pt x="2260344" y="0"/>
                  </a:lnTo>
                  <a:lnTo>
                    <a:pt x="2260344" y="347980"/>
                  </a:lnTo>
                  <a:lnTo>
                    <a:pt x="0" y="347980"/>
                  </a:lnTo>
                  <a:close/>
                </a:path>
              </a:pathLst>
            </a:custGeom>
            <a:solidFill>
              <a:srgbClr val="FFFFFF"/>
            </a:solidFill>
          </p:spPr>
          <p:txBody>
            <a:bodyPr/>
            <a:lstStyle/>
            <a:p>
              <a:endParaRPr lang="en-GB"/>
            </a:p>
          </p:txBody>
        </p:sp>
      </p:grpSp>
      <p:grpSp>
        <p:nvGrpSpPr>
          <p:cNvPr id="8" name="Group 8"/>
          <p:cNvGrpSpPr/>
          <p:nvPr/>
        </p:nvGrpSpPr>
        <p:grpSpPr>
          <a:xfrm>
            <a:off x="1240255" y="1684421"/>
            <a:ext cx="484271" cy="2893595"/>
            <a:chOff x="0" y="0"/>
            <a:chExt cx="163815" cy="978821"/>
          </a:xfrm>
        </p:grpSpPr>
        <p:sp>
          <p:nvSpPr>
            <p:cNvPr id="9" name="Freeform 9"/>
            <p:cNvSpPr/>
            <p:nvPr/>
          </p:nvSpPr>
          <p:spPr>
            <a:xfrm>
              <a:off x="0" y="0"/>
              <a:ext cx="163815" cy="978821"/>
            </a:xfrm>
            <a:custGeom>
              <a:avLst/>
              <a:gdLst/>
              <a:ahLst/>
              <a:cxnLst/>
              <a:rect l="l" t="t" r="r" b="b"/>
              <a:pathLst>
                <a:path w="163815" h="978821">
                  <a:moveTo>
                    <a:pt x="0" y="0"/>
                  </a:moveTo>
                  <a:lnTo>
                    <a:pt x="163815" y="0"/>
                  </a:lnTo>
                  <a:lnTo>
                    <a:pt x="163815" y="978821"/>
                  </a:lnTo>
                  <a:lnTo>
                    <a:pt x="0" y="978821"/>
                  </a:lnTo>
                  <a:close/>
                </a:path>
              </a:pathLst>
            </a:custGeom>
            <a:solidFill>
              <a:srgbClr val="58C1D4"/>
            </a:solidFill>
          </p:spPr>
          <p:txBody>
            <a:bodyPr/>
            <a:lstStyle/>
            <a:p>
              <a:endParaRPr lang="en-GB"/>
            </a:p>
          </p:txBody>
        </p:sp>
      </p:grpSp>
      <p:grpSp>
        <p:nvGrpSpPr>
          <p:cNvPr id="10" name="Group 10"/>
          <p:cNvGrpSpPr/>
          <p:nvPr/>
        </p:nvGrpSpPr>
        <p:grpSpPr>
          <a:xfrm>
            <a:off x="1482391" y="9258300"/>
            <a:ext cx="6682038" cy="1028700"/>
            <a:chOff x="0" y="0"/>
            <a:chExt cx="2260344" cy="347980"/>
          </a:xfrm>
        </p:grpSpPr>
        <p:sp>
          <p:nvSpPr>
            <p:cNvPr id="11" name="Freeform 11"/>
            <p:cNvSpPr/>
            <p:nvPr/>
          </p:nvSpPr>
          <p:spPr>
            <a:xfrm>
              <a:off x="0" y="0"/>
              <a:ext cx="2260344" cy="347980"/>
            </a:xfrm>
            <a:custGeom>
              <a:avLst/>
              <a:gdLst/>
              <a:ahLst/>
              <a:cxnLst/>
              <a:rect l="l" t="t" r="r" b="b"/>
              <a:pathLst>
                <a:path w="2260344" h="347980">
                  <a:moveTo>
                    <a:pt x="0" y="0"/>
                  </a:moveTo>
                  <a:lnTo>
                    <a:pt x="2260344" y="0"/>
                  </a:lnTo>
                  <a:lnTo>
                    <a:pt x="2260344" y="347980"/>
                  </a:lnTo>
                  <a:lnTo>
                    <a:pt x="0" y="347980"/>
                  </a:lnTo>
                  <a:close/>
                </a:path>
              </a:pathLst>
            </a:custGeom>
            <a:solidFill>
              <a:srgbClr val="FFFFFF"/>
            </a:solidFill>
          </p:spPr>
          <p:txBody>
            <a:bodyPr/>
            <a:lstStyle/>
            <a:p>
              <a:endParaRPr lang="en-GB"/>
            </a:p>
          </p:txBody>
        </p:sp>
      </p:grpSp>
      <p:sp>
        <p:nvSpPr>
          <p:cNvPr id="12" name="TextBox 12"/>
          <p:cNvSpPr txBox="1"/>
          <p:nvPr/>
        </p:nvSpPr>
        <p:spPr>
          <a:xfrm>
            <a:off x="8164429" y="2969293"/>
            <a:ext cx="8748666" cy="6289799"/>
          </a:xfrm>
          <a:prstGeom prst="rect">
            <a:avLst/>
          </a:prstGeom>
        </p:spPr>
        <p:txBody>
          <a:bodyPr lIns="0" tIns="0" rIns="0" bIns="0" rtlCol="0" anchor="t">
            <a:spAutoFit/>
          </a:bodyPr>
          <a:lstStyle/>
          <a:p>
            <a:pPr marL="539749" lvl="1" indent="-269875" algn="l">
              <a:lnSpc>
                <a:spcPts val="4499"/>
              </a:lnSpc>
              <a:buFont typeface="Arial"/>
              <a:buChar char="•"/>
            </a:pPr>
            <a:r>
              <a:rPr lang="en-US" sz="2400" dirty="0">
                <a:solidFill>
                  <a:srgbClr val="737373"/>
                </a:solidFill>
                <a:latin typeface="Poppins"/>
                <a:ea typeface="Poppins"/>
                <a:cs typeface="Poppins"/>
                <a:sym typeface="Poppins"/>
              </a:rPr>
              <a:t>Managers help define job requirements and competencies (</a:t>
            </a:r>
            <a:r>
              <a:rPr lang="en-US" sz="2400" dirty="0" err="1">
                <a:solidFill>
                  <a:srgbClr val="737373"/>
                </a:solidFill>
                <a:latin typeface="Poppins"/>
                <a:ea typeface="Poppins"/>
                <a:cs typeface="Poppins"/>
                <a:sym typeface="Poppins"/>
              </a:rPr>
              <a:t>Nabovvati</a:t>
            </a:r>
            <a:r>
              <a:rPr lang="en-US" sz="2400" dirty="0">
                <a:solidFill>
                  <a:srgbClr val="737373"/>
                </a:solidFill>
                <a:latin typeface="Poppins"/>
                <a:ea typeface="Poppins"/>
                <a:cs typeface="Poppins"/>
                <a:sym typeface="Poppins"/>
              </a:rPr>
              <a:t>, 2025).</a:t>
            </a:r>
          </a:p>
          <a:p>
            <a:pPr marL="539749" lvl="1" indent="-269875" algn="l">
              <a:lnSpc>
                <a:spcPts val="4499"/>
              </a:lnSpc>
              <a:buFont typeface="Arial"/>
              <a:buChar char="•"/>
            </a:pPr>
            <a:r>
              <a:rPr lang="en-US" sz="2400" dirty="0">
                <a:solidFill>
                  <a:srgbClr val="737373"/>
                </a:solidFill>
                <a:latin typeface="Poppins"/>
                <a:ea typeface="Poppins"/>
                <a:cs typeface="Poppins"/>
                <a:sym typeface="Poppins"/>
              </a:rPr>
              <a:t>Participat</a:t>
            </a:r>
            <a:r>
              <a:rPr lang="en-US" sz="2400" u="none" dirty="0">
                <a:solidFill>
                  <a:srgbClr val="737373"/>
                </a:solidFill>
                <a:latin typeface="Poppins"/>
                <a:ea typeface="Poppins"/>
                <a:cs typeface="Poppins"/>
                <a:sym typeface="Poppins"/>
              </a:rPr>
              <a:t>e in structured interviews and candidate scoring.</a:t>
            </a:r>
          </a:p>
          <a:p>
            <a:pPr marL="539749" lvl="1" indent="-269875" algn="l">
              <a:lnSpc>
                <a:spcPts val="4499"/>
              </a:lnSpc>
              <a:buFont typeface="Arial"/>
              <a:buChar char="•"/>
            </a:pPr>
            <a:r>
              <a:rPr lang="en-US" sz="2400" u="none" dirty="0">
                <a:solidFill>
                  <a:srgbClr val="737373"/>
                </a:solidFill>
                <a:latin typeface="Poppins"/>
                <a:ea typeface="Poppins"/>
                <a:cs typeface="Poppins"/>
                <a:sym typeface="Poppins"/>
              </a:rPr>
              <a:t>Provide input on team fit and performance expectations.</a:t>
            </a:r>
          </a:p>
          <a:p>
            <a:pPr marL="539749" lvl="1" indent="-269875" algn="l">
              <a:lnSpc>
                <a:spcPts val="4499"/>
              </a:lnSpc>
              <a:buFont typeface="Arial"/>
              <a:buChar char="•"/>
            </a:pPr>
            <a:r>
              <a:rPr lang="en-US" sz="2400" u="none" dirty="0">
                <a:solidFill>
                  <a:srgbClr val="737373"/>
                </a:solidFill>
                <a:latin typeface="Poppins"/>
                <a:ea typeface="Poppins"/>
                <a:cs typeface="Poppins"/>
                <a:sym typeface="Poppins"/>
              </a:rPr>
              <a:t>Ensure fair, unbiased evaluation during selection (Amazon, 2018).</a:t>
            </a:r>
          </a:p>
          <a:p>
            <a:pPr marL="539749" lvl="1" indent="-269875" algn="l">
              <a:lnSpc>
                <a:spcPts val="4499"/>
              </a:lnSpc>
              <a:buFont typeface="Arial"/>
              <a:buChar char="•"/>
            </a:pPr>
            <a:r>
              <a:rPr lang="en-US" sz="2400" u="none" dirty="0">
                <a:solidFill>
                  <a:srgbClr val="737373"/>
                </a:solidFill>
                <a:latin typeface="Poppins"/>
                <a:ea typeface="Poppins"/>
                <a:cs typeface="Poppins"/>
                <a:sym typeface="Poppins"/>
              </a:rPr>
              <a:t>Support onboarding after final recruitment decisions.</a:t>
            </a:r>
          </a:p>
          <a:p>
            <a:pPr marL="539749" lvl="1" indent="-269875" algn="l">
              <a:lnSpc>
                <a:spcPts val="4499"/>
              </a:lnSpc>
              <a:buFont typeface="Arial"/>
              <a:buChar char="•"/>
            </a:pPr>
            <a:r>
              <a:rPr lang="en-US" sz="2400" u="none" dirty="0">
                <a:solidFill>
                  <a:srgbClr val="737373"/>
                </a:solidFill>
                <a:latin typeface="Poppins"/>
                <a:ea typeface="Poppins"/>
                <a:cs typeface="Poppins"/>
                <a:sym typeface="Poppins"/>
              </a:rPr>
              <a:t>Communicate workforce needs to HR recruitment teams (Cappelli, 2019).</a:t>
            </a:r>
          </a:p>
        </p:txBody>
      </p:sp>
      <p:sp>
        <p:nvSpPr>
          <p:cNvPr id="13" name="TextBox 13"/>
          <p:cNvSpPr txBox="1"/>
          <p:nvPr/>
        </p:nvSpPr>
        <p:spPr>
          <a:xfrm>
            <a:off x="8383003" y="981075"/>
            <a:ext cx="8374753" cy="1565275"/>
          </a:xfrm>
          <a:prstGeom prst="rect">
            <a:avLst/>
          </a:prstGeom>
        </p:spPr>
        <p:txBody>
          <a:bodyPr lIns="0" tIns="0" rIns="0" bIns="0" rtlCol="0" anchor="t">
            <a:spAutoFit/>
          </a:bodyPr>
          <a:lstStyle/>
          <a:p>
            <a:pPr algn="l">
              <a:lnSpc>
                <a:spcPts val="6049"/>
              </a:lnSpc>
            </a:pPr>
            <a:r>
              <a:rPr lang="en-US" sz="4999" spc="399">
                <a:solidFill>
                  <a:srgbClr val="19394B"/>
                </a:solidFill>
                <a:latin typeface="Poppins"/>
                <a:ea typeface="Poppins"/>
                <a:cs typeface="Poppins"/>
                <a:sym typeface="Poppins"/>
              </a:rPr>
              <a:t>ROLE OF LINE MANAGERS (R&amp;S)</a:t>
            </a:r>
          </a:p>
        </p:txBody>
      </p:sp>
      <p:grpSp>
        <p:nvGrpSpPr>
          <p:cNvPr id="14" name="Group 14"/>
          <p:cNvGrpSpPr/>
          <p:nvPr/>
        </p:nvGrpSpPr>
        <p:grpSpPr>
          <a:xfrm>
            <a:off x="8383003" y="2703776"/>
            <a:ext cx="601550" cy="104272"/>
            <a:chOff x="0" y="0"/>
            <a:chExt cx="2069786" cy="358775"/>
          </a:xfrm>
        </p:grpSpPr>
        <p:sp>
          <p:nvSpPr>
            <p:cNvPr id="15" name="Freeform 15"/>
            <p:cNvSpPr/>
            <p:nvPr/>
          </p:nvSpPr>
          <p:spPr>
            <a:xfrm>
              <a:off x="0" y="0"/>
              <a:ext cx="2069786" cy="358775"/>
            </a:xfrm>
            <a:custGeom>
              <a:avLst/>
              <a:gdLst/>
              <a:ahLst/>
              <a:cxnLst/>
              <a:rect l="l" t="t" r="r" b="b"/>
              <a:pathLst>
                <a:path w="2069786" h="358775">
                  <a:moveTo>
                    <a:pt x="0" y="0"/>
                  </a:moveTo>
                  <a:lnTo>
                    <a:pt x="2069786" y="0"/>
                  </a:lnTo>
                  <a:lnTo>
                    <a:pt x="2069786" y="358775"/>
                  </a:lnTo>
                  <a:lnTo>
                    <a:pt x="0" y="358775"/>
                  </a:lnTo>
                  <a:close/>
                </a:path>
              </a:pathLst>
            </a:custGeom>
            <a:solidFill>
              <a:srgbClr val="58C1D4"/>
            </a:solidFill>
          </p:spPr>
          <p:txBody>
            <a:bodyPr/>
            <a:lstStyle/>
            <a:p>
              <a:endParaRPr lang="en-GB"/>
            </a:p>
          </p:txBody>
        </p:sp>
      </p:grpSp>
      <p:sp>
        <p:nvSpPr>
          <p:cNvPr id="16" name="TextBox 16"/>
          <p:cNvSpPr txBox="1"/>
          <p:nvPr/>
        </p:nvSpPr>
        <p:spPr>
          <a:xfrm rot="-5400000">
            <a:off x="-2501797" y="5878580"/>
            <a:ext cx="6450252" cy="309187"/>
          </a:xfrm>
          <a:prstGeom prst="rect">
            <a:avLst/>
          </a:prstGeom>
        </p:spPr>
        <p:txBody>
          <a:bodyPr lIns="0" tIns="0" rIns="0" bIns="0" rtlCol="0" anchor="t">
            <a:spAutoFit/>
          </a:bodyPr>
          <a:lstStyle/>
          <a:p>
            <a:pPr algn="just">
              <a:lnSpc>
                <a:spcPts val="2383"/>
              </a:lnSpc>
            </a:pPr>
            <a:r>
              <a:rPr lang="en-US" sz="1702" spc="297">
                <a:solidFill>
                  <a:srgbClr val="A6A6A6"/>
                </a:solidFill>
                <a:latin typeface="Poppins"/>
                <a:ea typeface="Poppins"/>
                <a:cs typeface="Poppins"/>
                <a:sym typeface="Poppins"/>
              </a:rPr>
              <a:t>Recruitment &amp; Selection (Amazon)</a:t>
            </a:r>
          </a:p>
        </p:txBody>
      </p:sp>
      <p:grpSp>
        <p:nvGrpSpPr>
          <p:cNvPr id="17" name="Group 17"/>
          <p:cNvGrpSpPr/>
          <p:nvPr/>
        </p:nvGrpSpPr>
        <p:grpSpPr>
          <a:xfrm>
            <a:off x="16120812" y="1167024"/>
            <a:ext cx="1001505" cy="195051"/>
            <a:chOff x="0" y="0"/>
            <a:chExt cx="1335340" cy="260068"/>
          </a:xfrm>
        </p:grpSpPr>
        <p:grpSp>
          <p:nvGrpSpPr>
            <p:cNvPr id="18" name="Group 18"/>
            <p:cNvGrpSpPr/>
            <p:nvPr/>
          </p:nvGrpSpPr>
          <p:grpSpPr>
            <a:xfrm>
              <a:off x="0" y="0"/>
              <a:ext cx="260068" cy="260068"/>
              <a:chOff x="0" y="0"/>
              <a:chExt cx="6350000" cy="6350000"/>
            </a:xfrm>
          </p:grpSpPr>
          <p:sp>
            <p:nvSpPr>
              <p:cNvPr id="19" name="Freeform 1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20" name="Group 20"/>
            <p:cNvGrpSpPr/>
            <p:nvPr/>
          </p:nvGrpSpPr>
          <p:grpSpPr>
            <a:xfrm>
              <a:off x="537636" y="0"/>
              <a:ext cx="260068" cy="260068"/>
              <a:chOff x="0" y="0"/>
              <a:chExt cx="6350000" cy="6350000"/>
            </a:xfrm>
          </p:grpSpPr>
          <p:sp>
            <p:nvSpPr>
              <p:cNvPr id="21" name="Freeform 2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22" name="Group 22"/>
            <p:cNvGrpSpPr/>
            <p:nvPr/>
          </p:nvGrpSpPr>
          <p:grpSpPr>
            <a:xfrm>
              <a:off x="1075272" y="0"/>
              <a:ext cx="260068" cy="260068"/>
              <a:chOff x="0" y="0"/>
              <a:chExt cx="6350000" cy="6350000"/>
            </a:xfrm>
          </p:grpSpPr>
          <p:sp>
            <p:nvSpPr>
              <p:cNvPr id="23" name="Freeform 2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sp>
        <p:nvSpPr>
          <p:cNvPr id="24" name="TextBox 23">
            <a:extLst>
              <a:ext uri="{FF2B5EF4-FFF2-40B4-BE49-F238E27FC236}">
                <a16:creationId xmlns:a16="http://schemas.microsoft.com/office/drawing/2014/main" id="{D863F662-F6D5-2125-1C6B-17DE336D40B3}"/>
              </a:ext>
            </a:extLst>
          </p:cNvPr>
          <p:cNvSpPr txBox="1"/>
          <p:nvPr/>
        </p:nvSpPr>
        <p:spPr>
          <a:xfrm>
            <a:off x="13594080" y="190500"/>
            <a:ext cx="47244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Forhad Hossen Rony (ID: 2433472)</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11851439" y="-177952"/>
            <a:ext cx="7499816" cy="10642904"/>
            <a:chOff x="0" y="0"/>
            <a:chExt cx="3539490" cy="5022850"/>
          </a:xfrm>
        </p:grpSpPr>
        <p:sp>
          <p:nvSpPr>
            <p:cNvPr id="3" name="Freeform 3"/>
            <p:cNvSpPr/>
            <p:nvPr/>
          </p:nvSpPr>
          <p:spPr>
            <a:xfrm>
              <a:off x="423" y="0"/>
              <a:ext cx="3540337" cy="5024120"/>
            </a:xfrm>
            <a:custGeom>
              <a:avLst/>
              <a:gdLst/>
              <a:ahLst/>
              <a:cxnLst/>
              <a:rect l="l" t="t" r="r" b="b"/>
              <a:pathLst>
                <a:path w="3540337" h="5024120">
                  <a:moveTo>
                    <a:pt x="3535257" y="4999990"/>
                  </a:moveTo>
                  <a:lnTo>
                    <a:pt x="3460327" y="4999990"/>
                  </a:lnTo>
                  <a:lnTo>
                    <a:pt x="3401907" y="4969510"/>
                  </a:lnTo>
                  <a:lnTo>
                    <a:pt x="218017" y="4992370"/>
                  </a:lnTo>
                  <a:lnTo>
                    <a:pt x="159597" y="5022850"/>
                  </a:lnTo>
                  <a:lnTo>
                    <a:pt x="3387" y="5024120"/>
                  </a:lnTo>
                  <a:lnTo>
                    <a:pt x="3387" y="3315970"/>
                  </a:lnTo>
                  <a:cubicBezTo>
                    <a:pt x="3387" y="3315970"/>
                    <a:pt x="-4233" y="2907030"/>
                    <a:pt x="3387" y="2654300"/>
                  </a:cubicBezTo>
                  <a:cubicBezTo>
                    <a:pt x="11007" y="2401570"/>
                    <a:pt x="3387" y="2263140"/>
                    <a:pt x="3387" y="2263140"/>
                  </a:cubicBezTo>
                  <a:lnTo>
                    <a:pt x="2117" y="934720"/>
                  </a:lnTo>
                  <a:lnTo>
                    <a:pt x="847" y="0"/>
                  </a:lnTo>
                  <a:lnTo>
                    <a:pt x="436457" y="0"/>
                  </a:lnTo>
                  <a:lnTo>
                    <a:pt x="524087" y="41910"/>
                  </a:lnTo>
                  <a:cubicBezTo>
                    <a:pt x="524087" y="41910"/>
                    <a:pt x="1476587" y="19050"/>
                    <a:pt x="1700107" y="38100"/>
                  </a:cubicBezTo>
                  <a:cubicBezTo>
                    <a:pt x="1923627" y="57150"/>
                    <a:pt x="3203787" y="41910"/>
                    <a:pt x="3203787" y="41910"/>
                  </a:cubicBezTo>
                  <a:lnTo>
                    <a:pt x="3255857" y="0"/>
                  </a:lnTo>
                  <a:lnTo>
                    <a:pt x="3535257" y="0"/>
                  </a:lnTo>
                  <a:lnTo>
                    <a:pt x="3535257" y="1129030"/>
                  </a:lnTo>
                  <a:cubicBezTo>
                    <a:pt x="3535257" y="1129030"/>
                    <a:pt x="3542877" y="2181860"/>
                    <a:pt x="3535257" y="2479040"/>
                  </a:cubicBezTo>
                  <a:cubicBezTo>
                    <a:pt x="3527637" y="2776220"/>
                    <a:pt x="3535257" y="3577590"/>
                    <a:pt x="3535257" y="3577590"/>
                  </a:cubicBezTo>
                  <a:cubicBezTo>
                    <a:pt x="3535257" y="3577590"/>
                    <a:pt x="3546687" y="3818890"/>
                    <a:pt x="3535257" y="3977640"/>
                  </a:cubicBezTo>
                  <a:cubicBezTo>
                    <a:pt x="3523827" y="4138930"/>
                    <a:pt x="3535257" y="4999990"/>
                    <a:pt x="3535257" y="4999990"/>
                  </a:cubicBezTo>
                  <a:close/>
                </a:path>
              </a:pathLst>
            </a:custGeom>
            <a:blipFill>
              <a:blip r:embed="rId3"/>
              <a:stretch>
                <a:fillRect l="-129884" r="-22400"/>
              </a:stretch>
            </a:blipFill>
          </p:spPr>
          <p:txBody>
            <a:bodyPr/>
            <a:lstStyle/>
            <a:p>
              <a:endParaRPr lang="en-GB"/>
            </a:p>
          </p:txBody>
        </p:sp>
      </p:grpSp>
      <p:grpSp>
        <p:nvGrpSpPr>
          <p:cNvPr id="4" name="Group 4"/>
          <p:cNvGrpSpPr/>
          <p:nvPr/>
        </p:nvGrpSpPr>
        <p:grpSpPr>
          <a:xfrm>
            <a:off x="1047750" y="3290011"/>
            <a:ext cx="601550" cy="104272"/>
            <a:chOff x="0" y="0"/>
            <a:chExt cx="2069786" cy="358775"/>
          </a:xfrm>
        </p:grpSpPr>
        <p:sp>
          <p:nvSpPr>
            <p:cNvPr id="5" name="Freeform 5"/>
            <p:cNvSpPr/>
            <p:nvPr/>
          </p:nvSpPr>
          <p:spPr>
            <a:xfrm>
              <a:off x="0" y="0"/>
              <a:ext cx="2069786" cy="358775"/>
            </a:xfrm>
            <a:custGeom>
              <a:avLst/>
              <a:gdLst/>
              <a:ahLst/>
              <a:cxnLst/>
              <a:rect l="l" t="t" r="r" b="b"/>
              <a:pathLst>
                <a:path w="2069786" h="358775">
                  <a:moveTo>
                    <a:pt x="0" y="0"/>
                  </a:moveTo>
                  <a:lnTo>
                    <a:pt x="2069786" y="0"/>
                  </a:lnTo>
                  <a:lnTo>
                    <a:pt x="2069786" y="358775"/>
                  </a:lnTo>
                  <a:lnTo>
                    <a:pt x="0" y="358775"/>
                  </a:lnTo>
                  <a:close/>
                </a:path>
              </a:pathLst>
            </a:custGeom>
            <a:solidFill>
              <a:srgbClr val="58C1D4"/>
            </a:solidFill>
          </p:spPr>
          <p:txBody>
            <a:bodyPr/>
            <a:lstStyle/>
            <a:p>
              <a:endParaRPr lang="en-GB"/>
            </a:p>
          </p:txBody>
        </p:sp>
      </p:grpSp>
      <p:sp>
        <p:nvSpPr>
          <p:cNvPr id="6" name="TextBox 6"/>
          <p:cNvSpPr txBox="1"/>
          <p:nvPr/>
        </p:nvSpPr>
        <p:spPr>
          <a:xfrm>
            <a:off x="1028700" y="743451"/>
            <a:ext cx="6915564" cy="2327275"/>
          </a:xfrm>
          <a:prstGeom prst="rect">
            <a:avLst/>
          </a:prstGeom>
        </p:spPr>
        <p:txBody>
          <a:bodyPr lIns="0" tIns="0" rIns="0" bIns="0" rtlCol="0" anchor="t">
            <a:spAutoFit/>
          </a:bodyPr>
          <a:lstStyle/>
          <a:p>
            <a:pPr algn="l">
              <a:lnSpc>
                <a:spcPts val="6049"/>
              </a:lnSpc>
            </a:pPr>
            <a:r>
              <a:rPr lang="en-US" sz="4999" spc="399">
                <a:solidFill>
                  <a:srgbClr val="19394B"/>
                </a:solidFill>
                <a:latin typeface="Poppins"/>
                <a:ea typeface="Poppins"/>
                <a:cs typeface="Poppins"/>
                <a:sym typeface="Poppins"/>
              </a:rPr>
              <a:t>STRATEGIC ALIGNMENT WITH AMAZON GOALS</a:t>
            </a:r>
          </a:p>
        </p:txBody>
      </p:sp>
      <p:sp>
        <p:nvSpPr>
          <p:cNvPr id="7" name="TextBox 7"/>
          <p:cNvSpPr txBox="1"/>
          <p:nvPr/>
        </p:nvSpPr>
        <p:spPr>
          <a:xfrm>
            <a:off x="1028700" y="3432383"/>
            <a:ext cx="9863865" cy="6223627"/>
          </a:xfrm>
          <a:prstGeom prst="rect">
            <a:avLst/>
          </a:prstGeom>
        </p:spPr>
        <p:txBody>
          <a:bodyPr lIns="0" tIns="0" rIns="0" bIns="0" rtlCol="0" anchor="t">
            <a:spAutoFit/>
          </a:bodyPr>
          <a:lstStyle/>
          <a:p>
            <a:pPr marL="582930" lvl="1" indent="-291465" algn="l">
              <a:lnSpc>
                <a:spcPts val="4860"/>
              </a:lnSpc>
              <a:buFont typeface="Arial"/>
              <a:buChar char="•"/>
            </a:pPr>
            <a:r>
              <a:rPr lang="en-US" sz="2700" dirty="0">
                <a:solidFill>
                  <a:srgbClr val="737373"/>
                </a:solidFill>
                <a:latin typeface="Poppins"/>
                <a:ea typeface="Poppins"/>
                <a:cs typeface="Poppins"/>
                <a:sym typeface="Poppins"/>
              </a:rPr>
              <a:t>Hiring supports Amazon’s high-performance culture globally.</a:t>
            </a:r>
          </a:p>
          <a:p>
            <a:pPr marL="582930" lvl="1" indent="-291465" algn="l">
              <a:lnSpc>
                <a:spcPts val="4860"/>
              </a:lnSpc>
              <a:buFont typeface="Arial"/>
              <a:buChar char="•"/>
            </a:pPr>
            <a:r>
              <a:rPr lang="en-US" sz="2700" dirty="0">
                <a:solidFill>
                  <a:srgbClr val="737373"/>
                </a:solidFill>
                <a:latin typeface="Poppins"/>
                <a:ea typeface="Poppins"/>
                <a:cs typeface="Poppins"/>
                <a:sym typeface="Poppins"/>
              </a:rPr>
              <a:t>R&amp;S strengthens customer-focus and operational excellence (Kenyon, 2025).</a:t>
            </a:r>
          </a:p>
          <a:p>
            <a:pPr marL="582930" lvl="1" indent="-291465" algn="l">
              <a:lnSpc>
                <a:spcPts val="4860"/>
              </a:lnSpc>
              <a:buFont typeface="Arial"/>
              <a:buChar char="•"/>
            </a:pPr>
            <a:r>
              <a:rPr lang="en-US" sz="2700" dirty="0">
                <a:solidFill>
                  <a:srgbClr val="737373"/>
                </a:solidFill>
                <a:latin typeface="Poppins"/>
                <a:ea typeface="Poppins"/>
                <a:cs typeface="Poppins"/>
                <a:sym typeface="Poppins"/>
              </a:rPr>
              <a:t>Technical recruitment supports automation and digital expansion.</a:t>
            </a:r>
          </a:p>
          <a:p>
            <a:pPr marL="582930" lvl="1" indent="-291465" algn="l">
              <a:lnSpc>
                <a:spcPts val="4860"/>
              </a:lnSpc>
              <a:buFont typeface="Arial"/>
              <a:buChar char="•"/>
            </a:pPr>
            <a:r>
              <a:rPr lang="en-US" sz="2700" dirty="0">
                <a:solidFill>
                  <a:srgbClr val="737373"/>
                </a:solidFill>
                <a:latin typeface="Poppins"/>
                <a:ea typeface="Poppins"/>
                <a:cs typeface="Poppins"/>
                <a:sym typeface="Poppins"/>
              </a:rPr>
              <a:t>Hiring fast but fairly supports competitive advantage.</a:t>
            </a:r>
          </a:p>
          <a:p>
            <a:pPr marL="582930" lvl="1" indent="-291465" algn="l">
              <a:lnSpc>
                <a:spcPts val="4860"/>
              </a:lnSpc>
              <a:buFont typeface="Arial"/>
              <a:buChar char="•"/>
            </a:pPr>
            <a:r>
              <a:rPr lang="en-US" sz="2700" dirty="0">
                <a:solidFill>
                  <a:srgbClr val="737373"/>
                </a:solidFill>
                <a:latin typeface="Poppins"/>
                <a:ea typeface="Poppins"/>
                <a:cs typeface="Poppins"/>
                <a:sym typeface="Poppins"/>
              </a:rPr>
              <a:t>Recruitment data informs workforce planning strategies (</a:t>
            </a:r>
            <a:r>
              <a:rPr lang="en-US" sz="2700" dirty="0" err="1">
                <a:solidFill>
                  <a:srgbClr val="737373"/>
                </a:solidFill>
                <a:latin typeface="Poppins"/>
                <a:ea typeface="Poppins"/>
                <a:cs typeface="Poppins"/>
                <a:sym typeface="Poppins"/>
              </a:rPr>
              <a:t>Nabovvati</a:t>
            </a:r>
            <a:r>
              <a:rPr lang="en-US" sz="2700" dirty="0">
                <a:solidFill>
                  <a:srgbClr val="737373"/>
                </a:solidFill>
                <a:latin typeface="Poppins"/>
                <a:ea typeface="Poppins"/>
                <a:cs typeface="Poppins"/>
                <a:sym typeface="Poppins"/>
              </a:rPr>
              <a:t>, 2025).</a:t>
            </a:r>
          </a:p>
          <a:p>
            <a:pPr marL="582930" lvl="1" indent="-291465" algn="l">
              <a:lnSpc>
                <a:spcPts val="4860"/>
              </a:lnSpc>
              <a:buFont typeface="Arial"/>
              <a:buChar char="•"/>
            </a:pPr>
            <a:r>
              <a:rPr lang="en-US" sz="2700" dirty="0">
                <a:solidFill>
                  <a:srgbClr val="737373"/>
                </a:solidFill>
                <a:latin typeface="Poppins"/>
                <a:ea typeface="Poppins"/>
                <a:cs typeface="Poppins"/>
                <a:sym typeface="Poppins"/>
              </a:rPr>
              <a:t>Quality hiring reduces turnover and training costs.</a:t>
            </a:r>
          </a:p>
        </p:txBody>
      </p:sp>
      <p:sp>
        <p:nvSpPr>
          <p:cNvPr id="8" name="TextBox 7">
            <a:extLst>
              <a:ext uri="{FF2B5EF4-FFF2-40B4-BE49-F238E27FC236}">
                <a16:creationId xmlns:a16="http://schemas.microsoft.com/office/drawing/2014/main" id="{D75EAC1B-2C29-83B7-5509-0251684A5251}"/>
              </a:ext>
            </a:extLst>
          </p:cNvPr>
          <p:cNvSpPr txBox="1"/>
          <p:nvPr/>
        </p:nvSpPr>
        <p:spPr>
          <a:xfrm>
            <a:off x="7158415" y="147214"/>
            <a:ext cx="47244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Forhad Hossen Rony (ID: 2433472)</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75940" y="-162509"/>
            <a:ext cx="4902078" cy="10612018"/>
            <a:chOff x="0" y="0"/>
            <a:chExt cx="4762500" cy="10309860"/>
          </a:xfrm>
        </p:grpSpPr>
        <p:sp>
          <p:nvSpPr>
            <p:cNvPr id="3" name="Freeform 3"/>
            <p:cNvSpPr/>
            <p:nvPr/>
          </p:nvSpPr>
          <p:spPr>
            <a:xfrm>
              <a:off x="0" y="0"/>
              <a:ext cx="4762500" cy="10309860"/>
            </a:xfrm>
            <a:custGeom>
              <a:avLst/>
              <a:gdLst/>
              <a:ahLst/>
              <a:cxnLst/>
              <a:rect l="l" t="t" r="r" b="b"/>
              <a:pathLst>
                <a:path w="4762500" h="10309860">
                  <a:moveTo>
                    <a:pt x="4762500" y="251460"/>
                  </a:moveTo>
                  <a:lnTo>
                    <a:pt x="4762500" y="10055860"/>
                  </a:lnTo>
                  <a:cubicBezTo>
                    <a:pt x="4762500" y="10196195"/>
                    <a:pt x="4648835" y="10309860"/>
                    <a:pt x="4508500" y="10309860"/>
                  </a:cubicBezTo>
                  <a:lnTo>
                    <a:pt x="254000" y="10309860"/>
                  </a:lnTo>
                  <a:cubicBezTo>
                    <a:pt x="113665" y="10309860"/>
                    <a:pt x="0" y="10196195"/>
                    <a:pt x="0" y="10055860"/>
                  </a:cubicBezTo>
                  <a:lnTo>
                    <a:pt x="0" y="251460"/>
                  </a:lnTo>
                  <a:cubicBezTo>
                    <a:pt x="0" y="122682"/>
                    <a:pt x="95885" y="16637"/>
                    <a:pt x="219964" y="0"/>
                  </a:cubicBezTo>
                  <a:lnTo>
                    <a:pt x="4542536" y="0"/>
                  </a:lnTo>
                  <a:cubicBezTo>
                    <a:pt x="4666615" y="16637"/>
                    <a:pt x="4762500" y="122682"/>
                    <a:pt x="4762500" y="251460"/>
                  </a:cubicBezTo>
                  <a:close/>
                </a:path>
              </a:pathLst>
            </a:custGeom>
            <a:blipFill>
              <a:blip r:embed="rId3"/>
              <a:stretch>
                <a:fillRect l="-147348" r="-77270"/>
              </a:stretch>
            </a:blipFill>
          </p:spPr>
          <p:txBody>
            <a:bodyPr/>
            <a:lstStyle/>
            <a:p>
              <a:endParaRPr lang="en-GB"/>
            </a:p>
          </p:txBody>
        </p:sp>
      </p:grpSp>
      <p:grpSp>
        <p:nvGrpSpPr>
          <p:cNvPr id="4" name="Group 4"/>
          <p:cNvGrpSpPr/>
          <p:nvPr/>
        </p:nvGrpSpPr>
        <p:grpSpPr>
          <a:xfrm>
            <a:off x="5750664" y="2522301"/>
            <a:ext cx="601550" cy="104272"/>
            <a:chOff x="0" y="0"/>
            <a:chExt cx="2069786" cy="358775"/>
          </a:xfrm>
        </p:grpSpPr>
        <p:sp>
          <p:nvSpPr>
            <p:cNvPr id="5" name="Freeform 5"/>
            <p:cNvSpPr/>
            <p:nvPr/>
          </p:nvSpPr>
          <p:spPr>
            <a:xfrm>
              <a:off x="0" y="0"/>
              <a:ext cx="2069786" cy="358775"/>
            </a:xfrm>
            <a:custGeom>
              <a:avLst/>
              <a:gdLst/>
              <a:ahLst/>
              <a:cxnLst/>
              <a:rect l="l" t="t" r="r" b="b"/>
              <a:pathLst>
                <a:path w="2069786" h="358775">
                  <a:moveTo>
                    <a:pt x="0" y="0"/>
                  </a:moveTo>
                  <a:lnTo>
                    <a:pt x="2069786" y="0"/>
                  </a:lnTo>
                  <a:lnTo>
                    <a:pt x="2069786" y="358775"/>
                  </a:lnTo>
                  <a:lnTo>
                    <a:pt x="0" y="358775"/>
                  </a:lnTo>
                  <a:close/>
                </a:path>
              </a:pathLst>
            </a:custGeom>
            <a:solidFill>
              <a:srgbClr val="58C1D4"/>
            </a:solidFill>
          </p:spPr>
          <p:txBody>
            <a:bodyPr/>
            <a:lstStyle/>
            <a:p>
              <a:endParaRPr lang="en-GB"/>
            </a:p>
          </p:txBody>
        </p:sp>
      </p:grpSp>
      <p:sp>
        <p:nvSpPr>
          <p:cNvPr id="6" name="AutoShape 6"/>
          <p:cNvSpPr/>
          <p:nvPr/>
        </p:nvSpPr>
        <p:spPr>
          <a:xfrm>
            <a:off x="5731614" y="9702096"/>
            <a:ext cx="10590645" cy="0"/>
          </a:xfrm>
          <a:prstGeom prst="line">
            <a:avLst/>
          </a:prstGeom>
          <a:ln w="9525" cap="rnd">
            <a:solidFill>
              <a:srgbClr val="58C1D4"/>
            </a:solidFill>
            <a:prstDash val="solid"/>
            <a:headEnd type="none" w="sm" len="sm"/>
            <a:tailEnd type="none" w="sm" len="sm"/>
          </a:ln>
        </p:spPr>
        <p:txBody>
          <a:bodyPr/>
          <a:lstStyle/>
          <a:p>
            <a:endParaRPr lang="en-GB"/>
          </a:p>
        </p:txBody>
      </p:sp>
      <p:sp>
        <p:nvSpPr>
          <p:cNvPr id="8" name="TextBox 8"/>
          <p:cNvSpPr txBox="1"/>
          <p:nvPr/>
        </p:nvSpPr>
        <p:spPr>
          <a:xfrm>
            <a:off x="5731614" y="743451"/>
            <a:ext cx="10985489" cy="1565275"/>
          </a:xfrm>
          <a:prstGeom prst="rect">
            <a:avLst/>
          </a:prstGeom>
        </p:spPr>
        <p:txBody>
          <a:bodyPr lIns="0" tIns="0" rIns="0" bIns="0" rtlCol="0" anchor="t">
            <a:spAutoFit/>
          </a:bodyPr>
          <a:lstStyle/>
          <a:p>
            <a:pPr algn="l">
              <a:lnSpc>
                <a:spcPts val="6049"/>
              </a:lnSpc>
            </a:pPr>
            <a:r>
              <a:rPr lang="en-US" sz="4999" spc="399" dirty="0">
                <a:solidFill>
                  <a:srgbClr val="19394B"/>
                </a:solidFill>
                <a:latin typeface="Poppins"/>
                <a:ea typeface="Poppins"/>
                <a:cs typeface="Poppins"/>
                <a:sym typeface="Poppins"/>
              </a:rPr>
              <a:t>KEY HR CHALLENGES IN RECRUITMENT &amp; SELECTION</a:t>
            </a:r>
          </a:p>
        </p:txBody>
      </p:sp>
      <p:sp>
        <p:nvSpPr>
          <p:cNvPr id="9" name="TextBox 9"/>
          <p:cNvSpPr txBox="1"/>
          <p:nvPr/>
        </p:nvSpPr>
        <p:spPr>
          <a:xfrm>
            <a:off x="5731614" y="2655148"/>
            <a:ext cx="10985489" cy="3081741"/>
          </a:xfrm>
          <a:prstGeom prst="rect">
            <a:avLst/>
          </a:prstGeom>
        </p:spPr>
        <p:txBody>
          <a:bodyPr lIns="0" tIns="0" rIns="0" bIns="0" rtlCol="0" anchor="t">
            <a:spAutoFit/>
          </a:bodyPr>
          <a:lstStyle/>
          <a:p>
            <a:pPr marL="582930" lvl="1" indent="-291465" algn="l">
              <a:lnSpc>
                <a:spcPts val="4860"/>
              </a:lnSpc>
              <a:buFont typeface="Arial"/>
              <a:buChar char="•"/>
            </a:pPr>
            <a:r>
              <a:rPr lang="en-US" sz="2700" spc="229" dirty="0">
                <a:solidFill>
                  <a:srgbClr val="737373"/>
                </a:solidFill>
                <a:latin typeface="Poppins"/>
                <a:ea typeface="Poppins"/>
                <a:cs typeface="Poppins"/>
                <a:sym typeface="Poppins"/>
              </a:rPr>
              <a:t>High-volume hiring increases pressure on HR teams </a:t>
            </a:r>
            <a:r>
              <a:rPr lang="it-IT" sz="2700" spc="229" dirty="0">
                <a:solidFill>
                  <a:srgbClr val="737373"/>
                </a:solidFill>
                <a:latin typeface="Poppins"/>
                <a:ea typeface="Poppins"/>
                <a:cs typeface="Poppins"/>
                <a:sym typeface="Poppins"/>
              </a:rPr>
              <a:t>(Rozario, Venkatraman and Abbas, 2019)</a:t>
            </a:r>
            <a:r>
              <a:rPr lang="en-US" sz="2700" spc="229" dirty="0">
                <a:solidFill>
                  <a:srgbClr val="737373"/>
                </a:solidFill>
                <a:latin typeface="Poppins"/>
                <a:ea typeface="Poppins"/>
                <a:cs typeface="Poppins"/>
                <a:sym typeface="Poppins"/>
              </a:rPr>
              <a:t>.</a:t>
            </a:r>
          </a:p>
          <a:p>
            <a:pPr marL="582930" lvl="1" indent="-291465" algn="l">
              <a:lnSpc>
                <a:spcPts val="4860"/>
              </a:lnSpc>
              <a:buFont typeface="Arial"/>
              <a:buChar char="•"/>
            </a:pPr>
            <a:r>
              <a:rPr lang="en-US" sz="2700" spc="229" dirty="0">
                <a:solidFill>
                  <a:srgbClr val="737373"/>
                </a:solidFill>
                <a:latin typeface="Poppins"/>
                <a:ea typeface="Poppins"/>
                <a:cs typeface="Poppins"/>
                <a:sym typeface="Poppins"/>
              </a:rPr>
              <a:t>Skills shortages in tech roles slow innovation.</a:t>
            </a:r>
          </a:p>
          <a:p>
            <a:pPr marL="582930" lvl="1" indent="-291465" algn="l">
              <a:lnSpc>
                <a:spcPts val="4860"/>
              </a:lnSpc>
              <a:buFont typeface="Arial"/>
              <a:buChar char="•"/>
            </a:pPr>
            <a:r>
              <a:rPr lang="en-US" sz="2700" spc="229" dirty="0">
                <a:solidFill>
                  <a:srgbClr val="737373"/>
                </a:solidFill>
                <a:latin typeface="Poppins"/>
                <a:ea typeface="Poppins"/>
                <a:cs typeface="Poppins"/>
                <a:sym typeface="Poppins"/>
              </a:rPr>
              <a:t>Automation creates demand for new technical skill sets.</a:t>
            </a:r>
          </a:p>
        </p:txBody>
      </p:sp>
      <p:sp>
        <p:nvSpPr>
          <p:cNvPr id="10" name="TextBox 10"/>
          <p:cNvSpPr txBox="1"/>
          <p:nvPr/>
        </p:nvSpPr>
        <p:spPr>
          <a:xfrm>
            <a:off x="5731614" y="5706958"/>
            <a:ext cx="11184786" cy="3710118"/>
          </a:xfrm>
          <a:prstGeom prst="rect">
            <a:avLst/>
          </a:prstGeom>
        </p:spPr>
        <p:txBody>
          <a:bodyPr wrap="square" lIns="0" tIns="0" rIns="0" bIns="0" rtlCol="0" anchor="t">
            <a:spAutoFit/>
          </a:bodyPr>
          <a:lstStyle/>
          <a:p>
            <a:pPr marL="582930" lvl="1" indent="-291465" algn="l">
              <a:lnSpc>
                <a:spcPts val="4860"/>
              </a:lnSpc>
              <a:buFont typeface="Arial"/>
              <a:buChar char="•"/>
            </a:pPr>
            <a:r>
              <a:rPr lang="en-US" sz="2700" spc="229" dirty="0">
                <a:solidFill>
                  <a:srgbClr val="737373"/>
                </a:solidFill>
                <a:latin typeface="Poppins"/>
                <a:ea typeface="Poppins"/>
                <a:cs typeface="Poppins"/>
                <a:sym typeface="Poppins"/>
              </a:rPr>
              <a:t>Bias risks in AI screening processes (Marchington et al., 2021).</a:t>
            </a:r>
          </a:p>
          <a:p>
            <a:pPr marL="582930" lvl="1" indent="-291465" algn="l">
              <a:lnSpc>
                <a:spcPts val="4860"/>
              </a:lnSpc>
              <a:buFont typeface="Arial"/>
              <a:buChar char="•"/>
            </a:pPr>
            <a:r>
              <a:rPr lang="en-US" sz="2700" spc="229" dirty="0">
                <a:solidFill>
                  <a:srgbClr val="737373"/>
                </a:solidFill>
                <a:latin typeface="Poppins"/>
                <a:ea typeface="Poppins"/>
                <a:cs typeface="Poppins"/>
                <a:sym typeface="Poppins"/>
              </a:rPr>
              <a:t>Candidate experience varies across global locations (Potočnik et al., 2021).</a:t>
            </a:r>
          </a:p>
          <a:p>
            <a:pPr marL="582930" lvl="1" indent="-291465" algn="l">
              <a:lnSpc>
                <a:spcPts val="4860"/>
              </a:lnSpc>
              <a:buFont typeface="Arial"/>
              <a:buChar char="•"/>
            </a:pPr>
            <a:r>
              <a:rPr lang="en-US" sz="2700" spc="229" dirty="0">
                <a:solidFill>
                  <a:srgbClr val="737373"/>
                </a:solidFill>
                <a:latin typeface="Poppins"/>
                <a:ea typeface="Poppins"/>
                <a:cs typeface="Poppins"/>
                <a:sym typeface="Poppins"/>
              </a:rPr>
              <a:t>Competition for talent from other global tech firms.</a:t>
            </a:r>
          </a:p>
          <a:p>
            <a:pPr marL="0" lvl="0" indent="0" algn="l">
              <a:lnSpc>
                <a:spcPts val="4860"/>
              </a:lnSpc>
            </a:pPr>
            <a:endParaRPr lang="en-US" sz="2700" spc="229" dirty="0">
              <a:solidFill>
                <a:srgbClr val="737373"/>
              </a:solidFill>
              <a:latin typeface="Poppins"/>
              <a:ea typeface="Poppins"/>
              <a:cs typeface="Poppins"/>
              <a:sym typeface="Poppins"/>
            </a:endParaRPr>
          </a:p>
        </p:txBody>
      </p:sp>
      <p:sp>
        <p:nvSpPr>
          <p:cNvPr id="7" name="TextBox 6">
            <a:extLst>
              <a:ext uri="{FF2B5EF4-FFF2-40B4-BE49-F238E27FC236}">
                <a16:creationId xmlns:a16="http://schemas.microsoft.com/office/drawing/2014/main" id="{B6E1C7C4-C10B-DF28-F375-96DA82DD4BC5}"/>
              </a:ext>
            </a:extLst>
          </p:cNvPr>
          <p:cNvSpPr txBox="1"/>
          <p:nvPr/>
        </p:nvSpPr>
        <p:spPr>
          <a:xfrm>
            <a:off x="13594080" y="190500"/>
            <a:ext cx="47244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Forhad Hossen Rony (ID: 2433472)</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159324" y="0"/>
            <a:ext cx="3989984" cy="10287000"/>
            <a:chOff x="0" y="0"/>
            <a:chExt cx="1349698" cy="3479800"/>
          </a:xfrm>
        </p:grpSpPr>
        <p:sp>
          <p:nvSpPr>
            <p:cNvPr id="3" name="Freeform 3"/>
            <p:cNvSpPr/>
            <p:nvPr/>
          </p:nvSpPr>
          <p:spPr>
            <a:xfrm>
              <a:off x="0" y="0"/>
              <a:ext cx="1349698" cy="3479800"/>
            </a:xfrm>
            <a:custGeom>
              <a:avLst/>
              <a:gdLst/>
              <a:ahLst/>
              <a:cxnLst/>
              <a:rect l="l" t="t" r="r" b="b"/>
              <a:pathLst>
                <a:path w="1349698" h="3479800">
                  <a:moveTo>
                    <a:pt x="0" y="0"/>
                  </a:moveTo>
                  <a:lnTo>
                    <a:pt x="1349698" y="0"/>
                  </a:lnTo>
                  <a:lnTo>
                    <a:pt x="1349698" y="3479800"/>
                  </a:lnTo>
                  <a:lnTo>
                    <a:pt x="0" y="3479800"/>
                  </a:lnTo>
                  <a:close/>
                </a:path>
              </a:pathLst>
            </a:custGeom>
            <a:solidFill>
              <a:srgbClr val="EFEFEF"/>
            </a:solidFill>
          </p:spPr>
          <p:txBody>
            <a:bodyPr/>
            <a:lstStyle/>
            <a:p>
              <a:endParaRPr lang="en-GB"/>
            </a:p>
          </p:txBody>
        </p:sp>
      </p:grpSp>
      <p:grpSp>
        <p:nvGrpSpPr>
          <p:cNvPr id="4" name="Group 4"/>
          <p:cNvGrpSpPr/>
          <p:nvPr/>
        </p:nvGrpSpPr>
        <p:grpSpPr>
          <a:xfrm>
            <a:off x="8843225" y="2794019"/>
            <a:ext cx="601550" cy="104272"/>
            <a:chOff x="0" y="0"/>
            <a:chExt cx="2069786" cy="358775"/>
          </a:xfrm>
        </p:grpSpPr>
        <p:sp>
          <p:nvSpPr>
            <p:cNvPr id="5" name="Freeform 5"/>
            <p:cNvSpPr/>
            <p:nvPr/>
          </p:nvSpPr>
          <p:spPr>
            <a:xfrm>
              <a:off x="0" y="0"/>
              <a:ext cx="2069786" cy="358775"/>
            </a:xfrm>
            <a:custGeom>
              <a:avLst/>
              <a:gdLst/>
              <a:ahLst/>
              <a:cxnLst/>
              <a:rect l="l" t="t" r="r" b="b"/>
              <a:pathLst>
                <a:path w="2069786" h="358775">
                  <a:moveTo>
                    <a:pt x="0" y="0"/>
                  </a:moveTo>
                  <a:lnTo>
                    <a:pt x="2069786" y="0"/>
                  </a:lnTo>
                  <a:lnTo>
                    <a:pt x="2069786" y="358775"/>
                  </a:lnTo>
                  <a:lnTo>
                    <a:pt x="0" y="358775"/>
                  </a:lnTo>
                  <a:close/>
                </a:path>
              </a:pathLst>
            </a:custGeom>
            <a:solidFill>
              <a:srgbClr val="58C1D4"/>
            </a:solidFill>
          </p:spPr>
          <p:txBody>
            <a:bodyPr/>
            <a:lstStyle/>
            <a:p>
              <a:endParaRPr lang="en-GB"/>
            </a:p>
          </p:txBody>
        </p:sp>
      </p:grpSp>
      <p:sp>
        <p:nvSpPr>
          <p:cNvPr id="6" name="AutoShape 6"/>
          <p:cNvSpPr/>
          <p:nvPr/>
        </p:nvSpPr>
        <p:spPr>
          <a:xfrm>
            <a:off x="6149308" y="9702096"/>
            <a:ext cx="10172951" cy="0"/>
          </a:xfrm>
          <a:prstGeom prst="line">
            <a:avLst/>
          </a:prstGeom>
          <a:ln w="9525" cap="rnd">
            <a:solidFill>
              <a:srgbClr val="58C1D4"/>
            </a:solidFill>
            <a:prstDash val="solid"/>
            <a:headEnd type="none" w="sm" len="sm"/>
            <a:tailEnd type="none" w="sm" len="sm"/>
          </a:ln>
        </p:spPr>
        <p:txBody>
          <a:bodyPr/>
          <a:lstStyle/>
          <a:p>
            <a:endParaRPr lang="en-GB"/>
          </a:p>
        </p:txBody>
      </p:sp>
      <p:grpSp>
        <p:nvGrpSpPr>
          <p:cNvPr id="7" name="Group 7"/>
          <p:cNvGrpSpPr/>
          <p:nvPr/>
        </p:nvGrpSpPr>
        <p:grpSpPr>
          <a:xfrm>
            <a:off x="1658572" y="8366152"/>
            <a:ext cx="1001505" cy="195051"/>
            <a:chOff x="0" y="0"/>
            <a:chExt cx="1335340" cy="260068"/>
          </a:xfrm>
        </p:grpSpPr>
        <p:grpSp>
          <p:nvGrpSpPr>
            <p:cNvPr id="8" name="Group 8"/>
            <p:cNvGrpSpPr/>
            <p:nvPr/>
          </p:nvGrpSpPr>
          <p:grpSpPr>
            <a:xfrm>
              <a:off x="0" y="0"/>
              <a:ext cx="260068" cy="260068"/>
              <a:chOff x="0" y="0"/>
              <a:chExt cx="6350000" cy="6350000"/>
            </a:xfrm>
          </p:grpSpPr>
          <p:sp>
            <p:nvSpPr>
              <p:cNvPr id="9" name="Freeform 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0" name="Group 10"/>
            <p:cNvGrpSpPr/>
            <p:nvPr/>
          </p:nvGrpSpPr>
          <p:grpSpPr>
            <a:xfrm>
              <a:off x="537636" y="0"/>
              <a:ext cx="260068" cy="260068"/>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2" name="Group 12"/>
            <p:cNvGrpSpPr/>
            <p:nvPr/>
          </p:nvGrpSpPr>
          <p:grpSpPr>
            <a:xfrm>
              <a:off x="1075272" y="0"/>
              <a:ext cx="260068" cy="260068"/>
              <a:chOff x="0" y="0"/>
              <a:chExt cx="6350000" cy="6350000"/>
            </a:xfrm>
          </p:grpSpPr>
          <p:sp>
            <p:nvSpPr>
              <p:cNvPr id="13" name="Freeform 1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grpSp>
        <p:nvGrpSpPr>
          <p:cNvPr id="14" name="Group 14"/>
          <p:cNvGrpSpPr>
            <a:grpSpLocks noChangeAspect="1"/>
          </p:cNvGrpSpPr>
          <p:nvPr/>
        </p:nvGrpSpPr>
        <p:grpSpPr>
          <a:xfrm>
            <a:off x="842790" y="2898291"/>
            <a:ext cx="6623052" cy="3798902"/>
            <a:chOff x="0" y="0"/>
            <a:chExt cx="7981950" cy="4578350"/>
          </a:xfrm>
        </p:grpSpPr>
        <p:sp>
          <p:nvSpPr>
            <p:cNvPr id="15" name="Freeform 15"/>
            <p:cNvSpPr/>
            <p:nvPr/>
          </p:nvSpPr>
          <p:spPr>
            <a:xfrm>
              <a:off x="765810" y="21590"/>
              <a:ext cx="6451600" cy="4326890"/>
            </a:xfrm>
            <a:custGeom>
              <a:avLst/>
              <a:gdLst/>
              <a:ahLst/>
              <a:cxnLst/>
              <a:rect l="l" t="t" r="r" b="b"/>
              <a:pathLst>
                <a:path w="6451600" h="4326890">
                  <a:moveTo>
                    <a:pt x="6224270" y="0"/>
                  </a:moveTo>
                  <a:lnTo>
                    <a:pt x="226060" y="0"/>
                  </a:lnTo>
                  <a:cubicBezTo>
                    <a:pt x="101600" y="0"/>
                    <a:pt x="0" y="101600"/>
                    <a:pt x="0" y="226060"/>
                  </a:cubicBezTo>
                  <a:lnTo>
                    <a:pt x="0" y="4326890"/>
                  </a:lnTo>
                  <a:lnTo>
                    <a:pt x="6451601" y="4326890"/>
                  </a:lnTo>
                  <a:lnTo>
                    <a:pt x="6451601" y="226060"/>
                  </a:lnTo>
                  <a:cubicBezTo>
                    <a:pt x="6450331" y="101600"/>
                    <a:pt x="6348731" y="0"/>
                    <a:pt x="6224270" y="0"/>
                  </a:cubicBezTo>
                  <a:close/>
                  <a:moveTo>
                    <a:pt x="6252210" y="4043680"/>
                  </a:moveTo>
                  <a:lnTo>
                    <a:pt x="196851" y="4043680"/>
                  </a:lnTo>
                  <a:lnTo>
                    <a:pt x="196851" y="255270"/>
                  </a:lnTo>
                  <a:lnTo>
                    <a:pt x="6252210" y="255270"/>
                  </a:lnTo>
                  <a:lnTo>
                    <a:pt x="6252210" y="4043680"/>
                  </a:lnTo>
                  <a:close/>
                </a:path>
              </a:pathLst>
            </a:custGeom>
            <a:solidFill>
              <a:srgbClr val="000000"/>
            </a:solidFill>
          </p:spPr>
          <p:txBody>
            <a:bodyPr/>
            <a:lstStyle/>
            <a:p>
              <a:endParaRPr lang="en-GB"/>
            </a:p>
          </p:txBody>
        </p:sp>
        <p:sp>
          <p:nvSpPr>
            <p:cNvPr id="16" name="Freeform 16"/>
            <p:cNvSpPr/>
            <p:nvPr/>
          </p:nvSpPr>
          <p:spPr>
            <a:xfrm>
              <a:off x="0" y="0"/>
              <a:ext cx="7981950" cy="4542790"/>
            </a:xfrm>
            <a:custGeom>
              <a:avLst/>
              <a:gdLst/>
              <a:ahLst/>
              <a:cxnLst/>
              <a:rect l="l" t="t" r="r" b="b"/>
              <a:pathLst>
                <a:path w="7981950" h="4542790">
                  <a:moveTo>
                    <a:pt x="7239000" y="4348480"/>
                  </a:moveTo>
                  <a:lnTo>
                    <a:pt x="7239000" y="243840"/>
                  </a:lnTo>
                  <a:cubicBezTo>
                    <a:pt x="7239000" y="109220"/>
                    <a:pt x="7129780" y="0"/>
                    <a:pt x="6995160" y="0"/>
                  </a:cubicBezTo>
                  <a:lnTo>
                    <a:pt x="985520" y="0"/>
                  </a:lnTo>
                  <a:cubicBezTo>
                    <a:pt x="852170" y="0"/>
                    <a:pt x="742950" y="109220"/>
                    <a:pt x="742950" y="243840"/>
                  </a:cubicBezTo>
                  <a:lnTo>
                    <a:pt x="742950" y="4349750"/>
                  </a:lnTo>
                  <a:lnTo>
                    <a:pt x="0" y="4349750"/>
                  </a:lnTo>
                  <a:lnTo>
                    <a:pt x="0" y="4447540"/>
                  </a:lnTo>
                  <a:cubicBezTo>
                    <a:pt x="0" y="4500880"/>
                    <a:pt x="43180" y="4542790"/>
                    <a:pt x="95250" y="4542790"/>
                  </a:cubicBezTo>
                  <a:lnTo>
                    <a:pt x="7886700" y="4542790"/>
                  </a:lnTo>
                  <a:cubicBezTo>
                    <a:pt x="7940040" y="4542790"/>
                    <a:pt x="7981950" y="4499610"/>
                    <a:pt x="7981950" y="4447540"/>
                  </a:cubicBezTo>
                  <a:lnTo>
                    <a:pt x="7981950" y="4349750"/>
                  </a:lnTo>
                  <a:lnTo>
                    <a:pt x="7239000" y="4349750"/>
                  </a:lnTo>
                  <a:close/>
                  <a:moveTo>
                    <a:pt x="4519930" y="4348480"/>
                  </a:moveTo>
                  <a:lnTo>
                    <a:pt x="4519930" y="4349750"/>
                  </a:lnTo>
                  <a:cubicBezTo>
                    <a:pt x="4519930" y="4403090"/>
                    <a:pt x="4476750" y="4445000"/>
                    <a:pt x="4424680" y="4445000"/>
                  </a:cubicBezTo>
                  <a:lnTo>
                    <a:pt x="3557270" y="4445000"/>
                  </a:lnTo>
                  <a:cubicBezTo>
                    <a:pt x="3503930" y="4445000"/>
                    <a:pt x="3462020" y="4401820"/>
                    <a:pt x="3462020" y="4349750"/>
                  </a:cubicBezTo>
                  <a:lnTo>
                    <a:pt x="3462020" y="4348480"/>
                  </a:lnTo>
                  <a:lnTo>
                    <a:pt x="765810" y="4348480"/>
                  </a:lnTo>
                  <a:lnTo>
                    <a:pt x="765810" y="247650"/>
                  </a:lnTo>
                  <a:cubicBezTo>
                    <a:pt x="765810" y="123190"/>
                    <a:pt x="867410" y="21590"/>
                    <a:pt x="991870" y="21590"/>
                  </a:cubicBezTo>
                  <a:lnTo>
                    <a:pt x="6990080" y="21590"/>
                  </a:lnTo>
                  <a:cubicBezTo>
                    <a:pt x="7114539" y="21590"/>
                    <a:pt x="7216139" y="123190"/>
                    <a:pt x="7216139" y="247650"/>
                  </a:cubicBezTo>
                  <a:lnTo>
                    <a:pt x="7216139" y="4348480"/>
                  </a:lnTo>
                  <a:lnTo>
                    <a:pt x="4519930" y="4348480"/>
                  </a:lnTo>
                  <a:close/>
                </a:path>
              </a:pathLst>
            </a:custGeom>
            <a:solidFill>
              <a:srgbClr val="E9E9E9"/>
            </a:solidFill>
          </p:spPr>
          <p:txBody>
            <a:bodyPr/>
            <a:lstStyle/>
            <a:p>
              <a:endParaRPr lang="en-GB"/>
            </a:p>
          </p:txBody>
        </p:sp>
        <p:sp>
          <p:nvSpPr>
            <p:cNvPr id="17" name="Freeform 17"/>
            <p:cNvSpPr/>
            <p:nvPr/>
          </p:nvSpPr>
          <p:spPr>
            <a:xfrm>
              <a:off x="3460750" y="4349750"/>
              <a:ext cx="1059180" cy="96520"/>
            </a:xfrm>
            <a:custGeom>
              <a:avLst/>
              <a:gdLst/>
              <a:ahLst/>
              <a:cxnLst/>
              <a:rect l="l" t="t" r="r" b="b"/>
              <a:pathLst>
                <a:path w="1059180" h="96520">
                  <a:moveTo>
                    <a:pt x="96520" y="96520"/>
                  </a:moveTo>
                  <a:lnTo>
                    <a:pt x="963930" y="96520"/>
                  </a:lnTo>
                  <a:cubicBezTo>
                    <a:pt x="1017270" y="96520"/>
                    <a:pt x="1059180" y="53340"/>
                    <a:pt x="1059180" y="1270"/>
                  </a:cubicBezTo>
                  <a:lnTo>
                    <a:pt x="1059180" y="0"/>
                  </a:lnTo>
                  <a:lnTo>
                    <a:pt x="0" y="0"/>
                  </a:lnTo>
                  <a:lnTo>
                    <a:pt x="0" y="1270"/>
                  </a:lnTo>
                  <a:cubicBezTo>
                    <a:pt x="0" y="53340"/>
                    <a:pt x="43180" y="96520"/>
                    <a:pt x="96520" y="96520"/>
                  </a:cubicBezTo>
                  <a:close/>
                </a:path>
              </a:pathLst>
            </a:custGeom>
            <a:solidFill>
              <a:srgbClr val="CCCCCC"/>
            </a:solidFill>
          </p:spPr>
          <p:txBody>
            <a:bodyPr/>
            <a:lstStyle/>
            <a:p>
              <a:endParaRPr lang="en-GB"/>
            </a:p>
          </p:txBody>
        </p:sp>
        <p:sp>
          <p:nvSpPr>
            <p:cNvPr id="18" name="Freeform 18"/>
            <p:cNvSpPr/>
            <p:nvPr/>
          </p:nvSpPr>
          <p:spPr>
            <a:xfrm>
              <a:off x="163830" y="4542790"/>
              <a:ext cx="7654290" cy="35560"/>
            </a:xfrm>
            <a:custGeom>
              <a:avLst/>
              <a:gdLst/>
              <a:ahLst/>
              <a:cxnLst/>
              <a:rect l="l" t="t" r="r" b="b"/>
              <a:pathLst>
                <a:path w="7654290" h="35560">
                  <a:moveTo>
                    <a:pt x="0" y="0"/>
                  </a:moveTo>
                  <a:cubicBezTo>
                    <a:pt x="0" y="20320"/>
                    <a:pt x="16510" y="35560"/>
                    <a:pt x="35560" y="35560"/>
                  </a:cubicBezTo>
                  <a:lnTo>
                    <a:pt x="7618730" y="35560"/>
                  </a:lnTo>
                  <a:cubicBezTo>
                    <a:pt x="7639050" y="35560"/>
                    <a:pt x="7654290" y="19050"/>
                    <a:pt x="7654290" y="0"/>
                  </a:cubicBezTo>
                  <a:lnTo>
                    <a:pt x="0" y="0"/>
                  </a:lnTo>
                  <a:close/>
                </a:path>
              </a:pathLst>
            </a:custGeom>
            <a:solidFill>
              <a:srgbClr val="CCCCCC"/>
            </a:solidFill>
          </p:spPr>
          <p:txBody>
            <a:bodyPr/>
            <a:lstStyle/>
            <a:p>
              <a:endParaRPr lang="en-GB"/>
            </a:p>
          </p:txBody>
        </p:sp>
        <p:sp>
          <p:nvSpPr>
            <p:cNvPr id="19" name="Freeform 19"/>
            <p:cNvSpPr/>
            <p:nvPr/>
          </p:nvSpPr>
          <p:spPr>
            <a:xfrm>
              <a:off x="962660" y="276860"/>
              <a:ext cx="6055360" cy="3789680"/>
            </a:xfrm>
            <a:custGeom>
              <a:avLst/>
              <a:gdLst/>
              <a:ahLst/>
              <a:cxnLst/>
              <a:rect l="l" t="t" r="r" b="b"/>
              <a:pathLst>
                <a:path w="6055360" h="3789680">
                  <a:moveTo>
                    <a:pt x="0" y="0"/>
                  </a:moveTo>
                  <a:lnTo>
                    <a:pt x="6055360" y="0"/>
                  </a:lnTo>
                  <a:lnTo>
                    <a:pt x="6055360" y="3789680"/>
                  </a:lnTo>
                  <a:lnTo>
                    <a:pt x="0" y="3789680"/>
                  </a:lnTo>
                  <a:close/>
                </a:path>
              </a:pathLst>
            </a:custGeom>
            <a:blipFill>
              <a:blip r:embed="rId3"/>
              <a:stretch>
                <a:fillRect t="-3295" b="-3295"/>
              </a:stretch>
            </a:blipFill>
          </p:spPr>
          <p:txBody>
            <a:bodyPr/>
            <a:lstStyle/>
            <a:p>
              <a:endParaRPr lang="en-GB"/>
            </a:p>
          </p:txBody>
        </p:sp>
      </p:grpSp>
      <p:sp>
        <p:nvSpPr>
          <p:cNvPr id="20" name="TextBox 20"/>
          <p:cNvSpPr txBox="1"/>
          <p:nvPr/>
        </p:nvSpPr>
        <p:spPr>
          <a:xfrm>
            <a:off x="8798885" y="981075"/>
            <a:ext cx="7795722" cy="1565275"/>
          </a:xfrm>
          <a:prstGeom prst="rect">
            <a:avLst/>
          </a:prstGeom>
        </p:spPr>
        <p:txBody>
          <a:bodyPr lIns="0" tIns="0" rIns="0" bIns="0" rtlCol="0" anchor="t">
            <a:spAutoFit/>
          </a:bodyPr>
          <a:lstStyle/>
          <a:p>
            <a:pPr algn="l">
              <a:lnSpc>
                <a:spcPts val="6049"/>
              </a:lnSpc>
            </a:pPr>
            <a:r>
              <a:rPr lang="en-US" sz="4999" spc="399" dirty="0">
                <a:solidFill>
                  <a:srgbClr val="19394B"/>
                </a:solidFill>
                <a:latin typeface="Poppins"/>
                <a:ea typeface="Poppins"/>
                <a:cs typeface="Poppins"/>
                <a:sym typeface="Poppins"/>
              </a:rPr>
              <a:t>RECOMMENDATIONS FOR AMAZON (R&amp;S)</a:t>
            </a:r>
          </a:p>
        </p:txBody>
      </p:sp>
      <p:sp>
        <p:nvSpPr>
          <p:cNvPr id="21" name="TextBox 21"/>
          <p:cNvSpPr txBox="1"/>
          <p:nvPr/>
        </p:nvSpPr>
        <p:spPr>
          <a:xfrm>
            <a:off x="8779835" y="2984016"/>
            <a:ext cx="8479465" cy="6293326"/>
          </a:xfrm>
          <a:prstGeom prst="rect">
            <a:avLst/>
          </a:prstGeom>
        </p:spPr>
        <p:txBody>
          <a:bodyPr lIns="0" tIns="0" rIns="0" bIns="0" rtlCol="0" anchor="t">
            <a:spAutoFit/>
          </a:bodyPr>
          <a:lstStyle/>
          <a:p>
            <a:pPr marL="539749" lvl="1" indent="-269875" algn="l">
              <a:lnSpc>
                <a:spcPts val="4499"/>
              </a:lnSpc>
              <a:buFont typeface="Arial"/>
              <a:buChar char="•"/>
            </a:pPr>
            <a:r>
              <a:rPr lang="en-US" sz="2499" dirty="0">
                <a:solidFill>
                  <a:srgbClr val="737373"/>
                </a:solidFill>
                <a:latin typeface="Poppins"/>
                <a:ea typeface="Poppins"/>
                <a:cs typeface="Poppins"/>
                <a:sym typeface="Poppins"/>
              </a:rPr>
              <a:t>Improve transparency about role expectations and workload (Dessler, 2022).</a:t>
            </a:r>
          </a:p>
          <a:p>
            <a:pPr marL="539749" lvl="1" indent="-269875" algn="l">
              <a:lnSpc>
                <a:spcPts val="4499"/>
              </a:lnSpc>
              <a:buFont typeface="Arial"/>
              <a:buChar char="•"/>
            </a:pPr>
            <a:r>
              <a:rPr lang="en-US" sz="2499" dirty="0">
                <a:solidFill>
                  <a:srgbClr val="737373"/>
                </a:solidFill>
                <a:latin typeface="Poppins"/>
                <a:ea typeface="Poppins"/>
                <a:cs typeface="Poppins"/>
                <a:sym typeface="Poppins"/>
              </a:rPr>
              <a:t>Strengthen AI oversight to avoid algorithmic bias.</a:t>
            </a:r>
          </a:p>
          <a:p>
            <a:pPr marL="539749" lvl="1" indent="-269875" algn="l">
              <a:lnSpc>
                <a:spcPts val="4499"/>
              </a:lnSpc>
              <a:buFont typeface="Arial"/>
              <a:buChar char="•"/>
            </a:pPr>
            <a:r>
              <a:rPr lang="en-US" sz="2499" dirty="0">
                <a:solidFill>
                  <a:srgbClr val="737373"/>
                </a:solidFill>
                <a:latin typeface="Poppins"/>
                <a:ea typeface="Poppins"/>
                <a:cs typeface="Poppins"/>
                <a:sym typeface="Poppins"/>
              </a:rPr>
              <a:t>Invest in global talent pipelines and university partnerships (Zamri et al., 2020).</a:t>
            </a:r>
          </a:p>
          <a:p>
            <a:pPr marL="539749" lvl="1" indent="-269875" algn="l">
              <a:lnSpc>
                <a:spcPts val="4499"/>
              </a:lnSpc>
              <a:buFont typeface="Arial"/>
              <a:buChar char="•"/>
            </a:pPr>
            <a:r>
              <a:rPr lang="en-US" sz="2499" dirty="0">
                <a:solidFill>
                  <a:srgbClr val="737373"/>
                </a:solidFill>
                <a:latin typeface="Poppins"/>
                <a:ea typeface="Poppins"/>
                <a:cs typeface="Poppins"/>
                <a:sym typeface="Poppins"/>
              </a:rPr>
              <a:t>Expand structured interviews to reduce subjectivity.</a:t>
            </a:r>
          </a:p>
          <a:p>
            <a:pPr marL="539749" lvl="1" indent="-269875" algn="l">
              <a:lnSpc>
                <a:spcPts val="4499"/>
              </a:lnSpc>
              <a:buFont typeface="Arial"/>
              <a:buChar char="•"/>
            </a:pPr>
            <a:r>
              <a:rPr lang="en-US" sz="2499" dirty="0">
                <a:solidFill>
                  <a:srgbClr val="737373"/>
                </a:solidFill>
                <a:latin typeface="Poppins"/>
                <a:ea typeface="Poppins"/>
                <a:cs typeface="Poppins"/>
                <a:sym typeface="Poppins"/>
              </a:rPr>
              <a:t>Improve candidate feedback systems and experience (</a:t>
            </a:r>
            <a:r>
              <a:rPr lang="en-US" sz="2499" dirty="0" err="1">
                <a:solidFill>
                  <a:srgbClr val="737373"/>
                </a:solidFill>
                <a:latin typeface="Poppins"/>
                <a:ea typeface="Poppins"/>
                <a:cs typeface="Poppins"/>
                <a:sym typeface="Poppins"/>
              </a:rPr>
              <a:t>Demanuele</a:t>
            </a:r>
            <a:r>
              <a:rPr lang="en-US" sz="2499" dirty="0">
                <a:solidFill>
                  <a:srgbClr val="737373"/>
                </a:solidFill>
                <a:latin typeface="Poppins"/>
                <a:ea typeface="Poppins"/>
                <a:cs typeface="Poppins"/>
                <a:sym typeface="Poppins"/>
              </a:rPr>
              <a:t>, 2025).</a:t>
            </a:r>
          </a:p>
          <a:p>
            <a:pPr marL="539749" lvl="1" indent="-269875" algn="l">
              <a:lnSpc>
                <a:spcPts val="4499"/>
              </a:lnSpc>
              <a:buFont typeface="Arial"/>
              <a:buChar char="•"/>
            </a:pPr>
            <a:r>
              <a:rPr lang="en-US" sz="2499" dirty="0">
                <a:solidFill>
                  <a:srgbClr val="737373"/>
                </a:solidFill>
                <a:latin typeface="Poppins"/>
                <a:ea typeface="Poppins"/>
                <a:cs typeface="Poppins"/>
                <a:sym typeface="Poppins"/>
              </a:rPr>
              <a:t>Increase employer branding in competitive markets.</a:t>
            </a:r>
          </a:p>
        </p:txBody>
      </p:sp>
      <p:sp>
        <p:nvSpPr>
          <p:cNvPr id="22" name="TextBox 21">
            <a:extLst>
              <a:ext uri="{FF2B5EF4-FFF2-40B4-BE49-F238E27FC236}">
                <a16:creationId xmlns:a16="http://schemas.microsoft.com/office/drawing/2014/main" id="{53414AFD-11E0-707A-12A0-6031928BD6EE}"/>
              </a:ext>
            </a:extLst>
          </p:cNvPr>
          <p:cNvSpPr txBox="1"/>
          <p:nvPr/>
        </p:nvSpPr>
        <p:spPr>
          <a:xfrm>
            <a:off x="13594080" y="190500"/>
            <a:ext cx="47244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Forhad Hossen Rony (ID: 2433472)</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380775"/>
            <a:ext cx="18288000" cy="7906225"/>
            <a:chOff x="0" y="0"/>
            <a:chExt cx="6186311" cy="2674451"/>
          </a:xfrm>
        </p:grpSpPr>
        <p:sp>
          <p:nvSpPr>
            <p:cNvPr id="3" name="Freeform 3"/>
            <p:cNvSpPr/>
            <p:nvPr/>
          </p:nvSpPr>
          <p:spPr>
            <a:xfrm>
              <a:off x="0" y="0"/>
              <a:ext cx="6186311" cy="2674451"/>
            </a:xfrm>
            <a:custGeom>
              <a:avLst/>
              <a:gdLst/>
              <a:ahLst/>
              <a:cxnLst/>
              <a:rect l="l" t="t" r="r" b="b"/>
              <a:pathLst>
                <a:path w="6186311" h="2674451">
                  <a:moveTo>
                    <a:pt x="0" y="0"/>
                  </a:moveTo>
                  <a:lnTo>
                    <a:pt x="6186311" y="0"/>
                  </a:lnTo>
                  <a:lnTo>
                    <a:pt x="6186311" y="2674451"/>
                  </a:lnTo>
                  <a:lnTo>
                    <a:pt x="0" y="2674451"/>
                  </a:lnTo>
                  <a:close/>
                </a:path>
              </a:pathLst>
            </a:custGeom>
            <a:solidFill>
              <a:srgbClr val="F8F8F8"/>
            </a:solidFill>
          </p:spPr>
          <p:txBody>
            <a:bodyPr/>
            <a:lstStyle/>
            <a:p>
              <a:endParaRPr lang="en-GB"/>
            </a:p>
          </p:txBody>
        </p:sp>
      </p:grpSp>
      <p:grpSp>
        <p:nvGrpSpPr>
          <p:cNvPr id="4" name="Group 4"/>
          <p:cNvGrpSpPr/>
          <p:nvPr/>
        </p:nvGrpSpPr>
        <p:grpSpPr>
          <a:xfrm>
            <a:off x="555401" y="615771"/>
            <a:ext cx="10802155" cy="9055458"/>
            <a:chOff x="0" y="0"/>
            <a:chExt cx="14402873" cy="12073944"/>
          </a:xfrm>
        </p:grpSpPr>
        <p:pic>
          <p:nvPicPr>
            <p:cNvPr id="5" name="Picture 5"/>
            <p:cNvPicPr>
              <a:picLocks noChangeAspect="1"/>
            </p:cNvPicPr>
            <p:nvPr/>
          </p:nvPicPr>
          <p:blipFill>
            <a:blip r:embed="rId3"/>
            <a:srcRect l="10450" r="10450"/>
            <a:stretch>
              <a:fillRect/>
            </a:stretch>
          </p:blipFill>
          <p:spPr>
            <a:xfrm>
              <a:off x="0" y="0"/>
              <a:ext cx="9474915" cy="7985796"/>
            </a:xfrm>
            <a:prstGeom prst="rect">
              <a:avLst/>
            </a:prstGeom>
          </p:spPr>
        </p:pic>
        <p:pic>
          <p:nvPicPr>
            <p:cNvPr id="6" name="Picture 6"/>
            <p:cNvPicPr>
              <a:picLocks noChangeAspect="1"/>
            </p:cNvPicPr>
            <p:nvPr/>
          </p:nvPicPr>
          <p:blipFill>
            <a:blip r:embed="rId4"/>
            <a:srcRect l="9484" r="9484"/>
            <a:stretch>
              <a:fillRect/>
            </a:stretch>
          </p:blipFill>
          <p:spPr>
            <a:xfrm>
              <a:off x="9665415" y="0"/>
              <a:ext cx="4737458" cy="3897648"/>
            </a:xfrm>
            <a:prstGeom prst="rect">
              <a:avLst/>
            </a:prstGeom>
          </p:spPr>
        </p:pic>
        <p:pic>
          <p:nvPicPr>
            <p:cNvPr id="7" name="Picture 7"/>
            <p:cNvPicPr>
              <a:picLocks noChangeAspect="1"/>
            </p:cNvPicPr>
            <p:nvPr/>
          </p:nvPicPr>
          <p:blipFill>
            <a:blip r:embed="rId5"/>
            <a:srcRect t="29725" b="8182"/>
            <a:stretch>
              <a:fillRect/>
            </a:stretch>
          </p:blipFill>
          <p:spPr>
            <a:xfrm>
              <a:off x="0" y="8176296"/>
              <a:ext cx="9474915" cy="3897648"/>
            </a:xfrm>
            <a:prstGeom prst="rect">
              <a:avLst/>
            </a:prstGeom>
          </p:spPr>
        </p:pic>
        <p:pic>
          <p:nvPicPr>
            <p:cNvPr id="8" name="Picture 8"/>
            <p:cNvPicPr>
              <a:picLocks noChangeAspect="1"/>
            </p:cNvPicPr>
            <p:nvPr/>
          </p:nvPicPr>
          <p:blipFill>
            <a:blip r:embed="rId6"/>
            <a:srcRect l="5507" r="5507"/>
            <a:stretch>
              <a:fillRect/>
            </a:stretch>
          </p:blipFill>
          <p:spPr>
            <a:xfrm>
              <a:off x="9665415" y="4088148"/>
              <a:ext cx="4737458" cy="7985796"/>
            </a:xfrm>
            <a:prstGeom prst="rect">
              <a:avLst/>
            </a:prstGeom>
          </p:spPr>
        </p:pic>
      </p:grpSp>
      <p:grpSp>
        <p:nvGrpSpPr>
          <p:cNvPr id="9" name="Group 9"/>
          <p:cNvGrpSpPr/>
          <p:nvPr/>
        </p:nvGrpSpPr>
        <p:grpSpPr>
          <a:xfrm>
            <a:off x="12136391" y="1951011"/>
            <a:ext cx="601550" cy="104272"/>
            <a:chOff x="0" y="0"/>
            <a:chExt cx="2069786" cy="358775"/>
          </a:xfrm>
        </p:grpSpPr>
        <p:sp>
          <p:nvSpPr>
            <p:cNvPr id="10" name="Freeform 10"/>
            <p:cNvSpPr/>
            <p:nvPr/>
          </p:nvSpPr>
          <p:spPr>
            <a:xfrm>
              <a:off x="0" y="0"/>
              <a:ext cx="2069786" cy="358775"/>
            </a:xfrm>
            <a:custGeom>
              <a:avLst/>
              <a:gdLst/>
              <a:ahLst/>
              <a:cxnLst/>
              <a:rect l="l" t="t" r="r" b="b"/>
              <a:pathLst>
                <a:path w="2069786" h="358775">
                  <a:moveTo>
                    <a:pt x="0" y="0"/>
                  </a:moveTo>
                  <a:lnTo>
                    <a:pt x="2069786" y="0"/>
                  </a:lnTo>
                  <a:lnTo>
                    <a:pt x="2069786" y="358775"/>
                  </a:lnTo>
                  <a:lnTo>
                    <a:pt x="0" y="358775"/>
                  </a:lnTo>
                  <a:close/>
                </a:path>
              </a:pathLst>
            </a:custGeom>
            <a:solidFill>
              <a:srgbClr val="58C1D4"/>
            </a:solidFill>
          </p:spPr>
          <p:txBody>
            <a:bodyPr/>
            <a:lstStyle/>
            <a:p>
              <a:endParaRPr lang="en-GB"/>
            </a:p>
          </p:txBody>
        </p:sp>
      </p:grpSp>
      <p:sp>
        <p:nvSpPr>
          <p:cNvPr id="11" name="TextBox 11"/>
          <p:cNvSpPr txBox="1"/>
          <p:nvPr/>
        </p:nvSpPr>
        <p:spPr>
          <a:xfrm>
            <a:off x="12136391" y="822244"/>
            <a:ext cx="5388535" cy="803275"/>
          </a:xfrm>
          <a:prstGeom prst="rect">
            <a:avLst/>
          </a:prstGeom>
        </p:spPr>
        <p:txBody>
          <a:bodyPr lIns="0" tIns="0" rIns="0" bIns="0" rtlCol="0" anchor="t">
            <a:spAutoFit/>
          </a:bodyPr>
          <a:lstStyle/>
          <a:p>
            <a:pPr algn="l">
              <a:lnSpc>
                <a:spcPts val="6049"/>
              </a:lnSpc>
            </a:pPr>
            <a:r>
              <a:rPr lang="en-US" sz="4999" spc="399">
                <a:solidFill>
                  <a:srgbClr val="19394B"/>
                </a:solidFill>
                <a:latin typeface="Poppins"/>
                <a:ea typeface="Poppins"/>
                <a:cs typeface="Poppins"/>
                <a:sym typeface="Poppins"/>
              </a:rPr>
              <a:t>CONCLUSION</a:t>
            </a:r>
          </a:p>
        </p:txBody>
      </p:sp>
      <p:sp>
        <p:nvSpPr>
          <p:cNvPr id="12" name="TextBox 12"/>
          <p:cNvSpPr txBox="1"/>
          <p:nvPr/>
        </p:nvSpPr>
        <p:spPr>
          <a:xfrm>
            <a:off x="11507172" y="2380775"/>
            <a:ext cx="6646972" cy="7447488"/>
          </a:xfrm>
          <a:prstGeom prst="rect">
            <a:avLst/>
          </a:prstGeom>
        </p:spPr>
        <p:txBody>
          <a:bodyPr lIns="0" tIns="0" rIns="0" bIns="0" rtlCol="0" anchor="t">
            <a:spAutoFit/>
          </a:bodyPr>
          <a:lstStyle/>
          <a:p>
            <a:pPr marL="539749" lvl="1" indent="-269875" algn="l">
              <a:lnSpc>
                <a:spcPts val="4499"/>
              </a:lnSpc>
              <a:buFont typeface="Arial"/>
              <a:buChar char="•"/>
            </a:pPr>
            <a:r>
              <a:rPr lang="en-US" sz="2499" dirty="0">
                <a:solidFill>
                  <a:srgbClr val="737373"/>
                </a:solidFill>
                <a:latin typeface="Poppins"/>
                <a:ea typeface="Poppins"/>
                <a:cs typeface="Poppins"/>
                <a:sym typeface="Poppins"/>
              </a:rPr>
              <a:t>R&amp;S strongly influences Amazon’s workforce capability.</a:t>
            </a:r>
          </a:p>
          <a:p>
            <a:pPr marL="539749" lvl="1" indent="-269875" algn="l">
              <a:lnSpc>
                <a:spcPts val="4499"/>
              </a:lnSpc>
              <a:buFont typeface="Arial"/>
              <a:buChar char="•"/>
            </a:pPr>
            <a:r>
              <a:rPr lang="en-US" sz="2499" dirty="0">
                <a:solidFill>
                  <a:srgbClr val="737373"/>
                </a:solidFill>
                <a:latin typeface="Poppins"/>
                <a:ea typeface="Poppins"/>
                <a:cs typeface="Poppins"/>
                <a:sym typeface="Poppins"/>
              </a:rPr>
              <a:t>Current practices support hiring consistency and fairness.</a:t>
            </a:r>
          </a:p>
          <a:p>
            <a:pPr marL="539749" lvl="1" indent="-269875" algn="l">
              <a:lnSpc>
                <a:spcPts val="4499"/>
              </a:lnSpc>
              <a:buFont typeface="Arial"/>
              <a:buChar char="•"/>
            </a:pPr>
            <a:r>
              <a:rPr lang="en-US" sz="2499" dirty="0">
                <a:solidFill>
                  <a:srgbClr val="737373"/>
                </a:solidFill>
                <a:latin typeface="Poppins"/>
                <a:ea typeface="Poppins"/>
                <a:cs typeface="Poppins"/>
                <a:sym typeface="Poppins"/>
              </a:rPr>
              <a:t>Managers play a critical role in selection success (</a:t>
            </a:r>
            <a:r>
              <a:rPr lang="en-US" sz="2499" dirty="0" err="1">
                <a:solidFill>
                  <a:srgbClr val="737373"/>
                </a:solidFill>
                <a:latin typeface="Poppins"/>
                <a:ea typeface="Poppins"/>
                <a:cs typeface="Poppins"/>
                <a:sym typeface="Poppins"/>
              </a:rPr>
              <a:t>Demanuele</a:t>
            </a:r>
            <a:r>
              <a:rPr lang="en-US" sz="2499" dirty="0">
                <a:solidFill>
                  <a:srgbClr val="737373"/>
                </a:solidFill>
                <a:latin typeface="Poppins"/>
                <a:ea typeface="Poppins"/>
                <a:cs typeface="Poppins"/>
                <a:sym typeface="Poppins"/>
              </a:rPr>
              <a:t>, 2025).</a:t>
            </a:r>
          </a:p>
          <a:p>
            <a:pPr marL="539749" lvl="1" indent="-269875" algn="l">
              <a:lnSpc>
                <a:spcPts val="4499"/>
              </a:lnSpc>
              <a:buFont typeface="Arial"/>
              <a:buChar char="•"/>
            </a:pPr>
            <a:r>
              <a:rPr lang="en-US" sz="2499" dirty="0">
                <a:solidFill>
                  <a:srgbClr val="737373"/>
                </a:solidFill>
                <a:latin typeface="Poppins"/>
                <a:ea typeface="Poppins"/>
                <a:cs typeface="Poppins"/>
                <a:sym typeface="Poppins"/>
              </a:rPr>
              <a:t>Challenges highlight skill shortages and process complexity.</a:t>
            </a:r>
          </a:p>
          <a:p>
            <a:pPr marL="539749" lvl="1" indent="-269875" algn="l">
              <a:lnSpc>
                <a:spcPts val="4499"/>
              </a:lnSpc>
              <a:buFont typeface="Arial"/>
              <a:buChar char="•"/>
            </a:pPr>
            <a:r>
              <a:rPr lang="en-US" sz="2499" dirty="0">
                <a:solidFill>
                  <a:srgbClr val="737373"/>
                </a:solidFill>
                <a:latin typeface="Poppins"/>
                <a:ea typeface="Poppins"/>
                <a:cs typeface="Poppins"/>
                <a:sym typeface="Poppins"/>
              </a:rPr>
              <a:t>Recommendations strengthen quality, fairness, and experience.</a:t>
            </a:r>
          </a:p>
          <a:p>
            <a:pPr marL="539749" lvl="1" indent="-269875" algn="l">
              <a:lnSpc>
                <a:spcPts val="4499"/>
              </a:lnSpc>
              <a:buFont typeface="Arial"/>
              <a:buChar char="•"/>
            </a:pPr>
            <a:r>
              <a:rPr lang="en-US" sz="2499" dirty="0">
                <a:solidFill>
                  <a:srgbClr val="737373"/>
                </a:solidFill>
                <a:latin typeface="Poppins"/>
                <a:ea typeface="Poppins"/>
                <a:cs typeface="Poppins"/>
                <a:sym typeface="Poppins"/>
              </a:rPr>
              <a:t>Effective R&amp;S remains key for Amazon’s global success.</a:t>
            </a:r>
          </a:p>
          <a:p>
            <a:pPr marL="0" lvl="0" indent="0" algn="l">
              <a:lnSpc>
                <a:spcPts val="4499"/>
              </a:lnSpc>
            </a:pPr>
            <a:endParaRPr lang="en-US" sz="2499" dirty="0">
              <a:solidFill>
                <a:srgbClr val="737373"/>
              </a:solidFill>
              <a:latin typeface="Poppins"/>
              <a:ea typeface="Poppins"/>
              <a:cs typeface="Poppins"/>
              <a:sym typeface="Poppins"/>
            </a:endParaRPr>
          </a:p>
        </p:txBody>
      </p:sp>
      <p:sp>
        <p:nvSpPr>
          <p:cNvPr id="13" name="AutoShape 13"/>
          <p:cNvSpPr/>
          <p:nvPr/>
        </p:nvSpPr>
        <p:spPr>
          <a:xfrm>
            <a:off x="11357556" y="9511177"/>
            <a:ext cx="5591207" cy="0"/>
          </a:xfrm>
          <a:prstGeom prst="line">
            <a:avLst/>
          </a:prstGeom>
          <a:ln w="9525" cap="rnd">
            <a:solidFill>
              <a:srgbClr val="58C1D4"/>
            </a:solidFill>
            <a:prstDash val="solid"/>
            <a:headEnd type="none" w="sm" len="sm"/>
            <a:tailEnd type="none" w="sm" len="sm"/>
          </a:ln>
        </p:spPr>
        <p:txBody>
          <a:bodyPr/>
          <a:lstStyle/>
          <a:p>
            <a:endParaRPr lang="en-GB"/>
          </a:p>
        </p:txBody>
      </p:sp>
      <p:sp>
        <p:nvSpPr>
          <p:cNvPr id="14" name="TextBox 13">
            <a:extLst>
              <a:ext uri="{FF2B5EF4-FFF2-40B4-BE49-F238E27FC236}">
                <a16:creationId xmlns:a16="http://schemas.microsoft.com/office/drawing/2014/main" id="{3EDCDB52-D81C-41BC-89C0-5BB829B28A7B}"/>
              </a:ext>
            </a:extLst>
          </p:cNvPr>
          <p:cNvSpPr txBox="1"/>
          <p:nvPr/>
        </p:nvSpPr>
        <p:spPr>
          <a:xfrm>
            <a:off x="13594080" y="190500"/>
            <a:ext cx="47244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Forhad Hossen Rony (ID: 2433472)</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5267850" cy="10287000"/>
            <a:chOff x="0" y="0"/>
            <a:chExt cx="1781964" cy="3479800"/>
          </a:xfrm>
        </p:grpSpPr>
        <p:sp>
          <p:nvSpPr>
            <p:cNvPr id="3" name="Freeform 3"/>
            <p:cNvSpPr/>
            <p:nvPr/>
          </p:nvSpPr>
          <p:spPr>
            <a:xfrm>
              <a:off x="0" y="0"/>
              <a:ext cx="1781964" cy="3479800"/>
            </a:xfrm>
            <a:custGeom>
              <a:avLst/>
              <a:gdLst/>
              <a:ahLst/>
              <a:cxnLst/>
              <a:rect l="l" t="t" r="r" b="b"/>
              <a:pathLst>
                <a:path w="1781964" h="3479800">
                  <a:moveTo>
                    <a:pt x="0" y="0"/>
                  </a:moveTo>
                  <a:lnTo>
                    <a:pt x="1781964" y="0"/>
                  </a:lnTo>
                  <a:lnTo>
                    <a:pt x="1781964" y="3479800"/>
                  </a:lnTo>
                  <a:lnTo>
                    <a:pt x="0" y="3479800"/>
                  </a:lnTo>
                  <a:close/>
                </a:path>
              </a:pathLst>
            </a:custGeom>
            <a:solidFill>
              <a:srgbClr val="F8F8F8"/>
            </a:solidFill>
          </p:spPr>
          <p:txBody>
            <a:bodyPr/>
            <a:lstStyle/>
            <a:p>
              <a:endParaRPr lang="en-GB"/>
            </a:p>
          </p:txBody>
        </p:sp>
      </p:grpSp>
      <p:sp>
        <p:nvSpPr>
          <p:cNvPr id="4" name="TextBox 4"/>
          <p:cNvSpPr txBox="1"/>
          <p:nvPr/>
        </p:nvSpPr>
        <p:spPr>
          <a:xfrm>
            <a:off x="0" y="603250"/>
            <a:ext cx="5267850" cy="803275"/>
          </a:xfrm>
          <a:prstGeom prst="rect">
            <a:avLst/>
          </a:prstGeom>
        </p:spPr>
        <p:txBody>
          <a:bodyPr lIns="0" tIns="0" rIns="0" bIns="0" rtlCol="0" anchor="t">
            <a:spAutoFit/>
          </a:bodyPr>
          <a:lstStyle/>
          <a:p>
            <a:pPr algn="ctr">
              <a:lnSpc>
                <a:spcPts val="6049"/>
              </a:lnSpc>
            </a:pPr>
            <a:r>
              <a:rPr lang="en-US" sz="4999" spc="399">
                <a:solidFill>
                  <a:srgbClr val="19394B"/>
                </a:solidFill>
                <a:latin typeface="Poppins"/>
                <a:ea typeface="Poppins"/>
                <a:cs typeface="Poppins"/>
                <a:sym typeface="Poppins"/>
              </a:rPr>
              <a:t>REFERENCES</a:t>
            </a:r>
          </a:p>
        </p:txBody>
      </p:sp>
      <p:grpSp>
        <p:nvGrpSpPr>
          <p:cNvPr id="6" name="Group 6"/>
          <p:cNvGrpSpPr/>
          <p:nvPr/>
        </p:nvGrpSpPr>
        <p:grpSpPr>
          <a:xfrm rot="5400000">
            <a:off x="16741773" y="919516"/>
            <a:ext cx="1001505" cy="195051"/>
            <a:chOff x="0" y="0"/>
            <a:chExt cx="1335340" cy="260068"/>
          </a:xfrm>
        </p:grpSpPr>
        <p:grpSp>
          <p:nvGrpSpPr>
            <p:cNvPr id="7" name="Group 7"/>
            <p:cNvGrpSpPr/>
            <p:nvPr/>
          </p:nvGrpSpPr>
          <p:grpSpPr>
            <a:xfrm>
              <a:off x="0" y="0"/>
              <a:ext cx="260068" cy="260068"/>
              <a:chOff x="0" y="0"/>
              <a:chExt cx="6350000" cy="6350000"/>
            </a:xfrm>
          </p:grpSpPr>
          <p:sp>
            <p:nvSpPr>
              <p:cNvPr id="8" name="Freeform 8"/>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9" name="Group 9"/>
            <p:cNvGrpSpPr/>
            <p:nvPr/>
          </p:nvGrpSpPr>
          <p:grpSpPr>
            <a:xfrm>
              <a:off x="537636" y="0"/>
              <a:ext cx="260068" cy="260068"/>
              <a:chOff x="0" y="0"/>
              <a:chExt cx="6350000" cy="6350000"/>
            </a:xfrm>
          </p:grpSpPr>
          <p:sp>
            <p:nvSpPr>
              <p:cNvPr id="10" name="Freeform 10"/>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1" name="Group 11"/>
            <p:cNvGrpSpPr/>
            <p:nvPr/>
          </p:nvGrpSpPr>
          <p:grpSpPr>
            <a:xfrm>
              <a:off x="1075272" y="0"/>
              <a:ext cx="260068" cy="260068"/>
              <a:chOff x="0" y="0"/>
              <a:chExt cx="6350000" cy="6350000"/>
            </a:xfrm>
          </p:grpSpPr>
          <p:sp>
            <p:nvSpPr>
              <p:cNvPr id="12" name="Freeform 12"/>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sp>
        <p:nvSpPr>
          <p:cNvPr id="13" name="Rectangle 1">
            <a:extLst>
              <a:ext uri="{FF2B5EF4-FFF2-40B4-BE49-F238E27FC236}">
                <a16:creationId xmlns:a16="http://schemas.microsoft.com/office/drawing/2014/main" id="{346743AE-5462-B11A-C184-7245A82559DE}"/>
              </a:ext>
            </a:extLst>
          </p:cNvPr>
          <p:cNvSpPr>
            <a:spLocks noChangeArrowheads="1"/>
          </p:cNvSpPr>
          <p:nvPr/>
        </p:nvSpPr>
        <p:spPr bwMode="auto">
          <a:xfrm>
            <a:off x="571500" y="1605867"/>
            <a:ext cx="17145000" cy="75891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Amazon (2018).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Diversity, equity and inclusion at Amazon</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UK About Amazon. Available at: https://www.aboutamazon.co.uk/news/working-at-amazon/diversity-equity-and-inclusion-at-amazon.</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Amazon (2019).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How Amazon hires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US About Amazon. Available at: https://www.aboutamazon.com/news/workplace/amazon-bar-raiser.</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Cappelli, P. (2019). Your approach to hiring is all wrong.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Harvard Business Review</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97</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(3), pp.48-58. </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Demanuele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(2025). Recruitment and selection : an evidence based approach.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Um.edu.mt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://www.um.edu.mt/library/oar/handle/123456789/132894.</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Dessler, G. (2022).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Human Resource Management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Pearson.</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Kenyon, G.N. (2025). Implications for Process Management and Improvement.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Springer eBooks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pp.507–544.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://doi.org/10.1007/978-1-4471-7606-0_13.</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Marchington, M., Wilkinson, A., Donnelly, R. and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Kynighou</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(2021).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HUMAN RESOURCE MANAGEMENT AT WORK : the definitive guide.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7th ed. S.L.: Kogan Page.</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Miszczynski</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(2025). Ethical and methodological implications of social media for participant recruitment: Amazon’s workforce in Poland.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Organizational Ethnography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://doi.org/10.1108/joe-06-2024-0029.</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Nabovvati</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 (2025). Human Resource Management in Amazon Projects: The Role of Organizational Culture in Optimizing Time and Cost to Increase Earned Value.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Future Digital Optimization</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1(2), pp.23–29.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://doi.org/10.63630/jfdo.12.23.</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Potočnik, K., Anderson, N.R., Born, M., Kleinmann, M. and Nikolaou, I. (2021). Paving the way for research in recruitment and selection: recent developments, challenges and future opportunities.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European Journal of Work and Organizational Psychology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30(2), pp.159–174.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://doi.org/10.1080/1359432X.2021.1904898.</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Rozario, S.D., Venkatraman, S. and Abbas, A. (2019). Challenges in Recruitment and Selection Process: An Empirical Study.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Challenges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10(2), p.35.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://doi.org/10.3390/challe10020035.</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Zamri, N.E., Mansor, M.A., Mohd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Kasihmuddin</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M.S., Alway, A., Mohd Jamaludin, S.Z. and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Alzaeemi</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S.A. (2020). Amazon Employees Resources Access Data Extraction via Clonal Selection Algorithm and Logic Mining Approach.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Entropy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22(6), p.596.</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970C7CF0-8C1B-8B2A-666E-F2D58BC0CF8B}"/>
              </a:ext>
            </a:extLst>
          </p:cNvPr>
          <p:cNvSpPr txBox="1"/>
          <p:nvPr/>
        </p:nvSpPr>
        <p:spPr>
          <a:xfrm>
            <a:off x="13594080" y="190500"/>
            <a:ext cx="47244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Forhad Hossen Rony (ID: 2433472)</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4ED085-A06D-B9F7-BB53-0B6D50DB51A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0E399B4-1D2C-1790-47EE-2F41BA752958}"/>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a:extLst>
              <a:ext uri="{FF2B5EF4-FFF2-40B4-BE49-F238E27FC236}">
                <a16:creationId xmlns:a16="http://schemas.microsoft.com/office/drawing/2014/main" id="{12D3C8FE-FDA6-5C6C-89CF-74795B39DE49}"/>
              </a:ext>
            </a:extLst>
          </p:cNvPr>
          <p:cNvGrpSpPr/>
          <p:nvPr/>
        </p:nvGrpSpPr>
        <p:grpSpPr>
          <a:xfrm>
            <a:off x="0" y="0"/>
            <a:ext cx="18288000" cy="10287000"/>
            <a:chOff x="0" y="0"/>
            <a:chExt cx="4816593" cy="2709333"/>
          </a:xfrm>
        </p:grpSpPr>
        <p:sp>
          <p:nvSpPr>
            <p:cNvPr id="4" name="Freeform 4">
              <a:extLst>
                <a:ext uri="{FF2B5EF4-FFF2-40B4-BE49-F238E27FC236}">
                  <a16:creationId xmlns:a16="http://schemas.microsoft.com/office/drawing/2014/main" id="{C689425F-8BC3-BD27-02CF-4D7887065199}"/>
                </a:ext>
              </a:extLst>
            </p:cNvPr>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183E66">
                <a:alpha val="65882"/>
              </a:srgbClr>
            </a:solidFill>
          </p:spPr>
          <p:txBody>
            <a:bodyPr/>
            <a:lstStyle/>
            <a:p>
              <a:endParaRPr lang="en-GB"/>
            </a:p>
          </p:txBody>
        </p:sp>
        <p:sp>
          <p:nvSpPr>
            <p:cNvPr id="5" name="TextBox 5">
              <a:extLst>
                <a:ext uri="{FF2B5EF4-FFF2-40B4-BE49-F238E27FC236}">
                  <a16:creationId xmlns:a16="http://schemas.microsoft.com/office/drawing/2014/main" id="{75EE9707-4A56-89FC-9716-53DECB0ADD40}"/>
                </a:ext>
              </a:extLst>
            </p:cNvPr>
            <p:cNvSpPr txBox="1"/>
            <p:nvPr/>
          </p:nvSpPr>
          <p:spPr>
            <a:xfrm>
              <a:off x="0" y="-47625"/>
              <a:ext cx="4816593" cy="2756958"/>
            </a:xfrm>
            <a:prstGeom prst="rect">
              <a:avLst/>
            </a:prstGeom>
          </p:spPr>
          <p:txBody>
            <a:bodyPr lIns="50800" tIns="50800" rIns="50800" bIns="50800" rtlCol="0" anchor="ctr"/>
            <a:lstStyle/>
            <a:p>
              <a:pPr algn="ctr">
                <a:lnSpc>
                  <a:spcPts val="2659"/>
                </a:lnSpc>
                <a:spcBef>
                  <a:spcPct val="0"/>
                </a:spcBef>
              </a:pPr>
              <a:endParaRPr/>
            </a:p>
          </p:txBody>
        </p:sp>
      </p:grpSp>
      <p:sp>
        <p:nvSpPr>
          <p:cNvPr id="6" name="AutoShape 6">
            <a:extLst>
              <a:ext uri="{FF2B5EF4-FFF2-40B4-BE49-F238E27FC236}">
                <a16:creationId xmlns:a16="http://schemas.microsoft.com/office/drawing/2014/main" id="{2C6ECF46-78E8-C7E4-C055-207B66010363}"/>
              </a:ext>
            </a:extLst>
          </p:cNvPr>
          <p:cNvSpPr/>
          <p:nvPr/>
        </p:nvSpPr>
        <p:spPr>
          <a:xfrm>
            <a:off x="-4230370" y="4775745"/>
            <a:ext cx="6492240" cy="0"/>
          </a:xfrm>
          <a:prstGeom prst="line">
            <a:avLst/>
          </a:prstGeom>
          <a:ln w="9525" cap="flat">
            <a:solidFill>
              <a:srgbClr val="FFFFFF"/>
            </a:solidFill>
            <a:prstDash val="solid"/>
            <a:headEnd type="none" w="sm" len="sm"/>
            <a:tailEnd type="none" w="sm" len="sm"/>
          </a:ln>
        </p:spPr>
        <p:txBody>
          <a:bodyPr/>
          <a:lstStyle/>
          <a:p>
            <a:endParaRPr lang="en-GB"/>
          </a:p>
        </p:txBody>
      </p:sp>
      <p:sp>
        <p:nvSpPr>
          <p:cNvPr id="7" name="AutoShape 7">
            <a:extLst>
              <a:ext uri="{FF2B5EF4-FFF2-40B4-BE49-F238E27FC236}">
                <a16:creationId xmlns:a16="http://schemas.microsoft.com/office/drawing/2014/main" id="{7323907D-B84B-B327-175C-BAF103BE5C97}"/>
              </a:ext>
            </a:extLst>
          </p:cNvPr>
          <p:cNvSpPr/>
          <p:nvPr/>
        </p:nvSpPr>
        <p:spPr>
          <a:xfrm>
            <a:off x="15708630" y="4785270"/>
            <a:ext cx="6492240" cy="0"/>
          </a:xfrm>
          <a:prstGeom prst="line">
            <a:avLst/>
          </a:prstGeom>
          <a:ln w="9525" cap="flat">
            <a:solidFill>
              <a:srgbClr val="FFFFFF"/>
            </a:solidFill>
            <a:prstDash val="solid"/>
            <a:headEnd type="none" w="sm" len="sm"/>
            <a:tailEnd type="none" w="sm" len="sm"/>
          </a:ln>
        </p:spPr>
        <p:txBody>
          <a:bodyPr/>
          <a:lstStyle/>
          <a:p>
            <a:endParaRPr lang="en-GB"/>
          </a:p>
        </p:txBody>
      </p:sp>
      <p:grpSp>
        <p:nvGrpSpPr>
          <p:cNvPr id="8" name="Group 8">
            <a:extLst>
              <a:ext uri="{FF2B5EF4-FFF2-40B4-BE49-F238E27FC236}">
                <a16:creationId xmlns:a16="http://schemas.microsoft.com/office/drawing/2014/main" id="{366AFA61-EAAB-B84B-65D2-1E076ECD9A51}"/>
              </a:ext>
            </a:extLst>
          </p:cNvPr>
          <p:cNvGrpSpPr/>
          <p:nvPr/>
        </p:nvGrpSpPr>
        <p:grpSpPr>
          <a:xfrm>
            <a:off x="5275564" y="0"/>
            <a:ext cx="3868436" cy="7357254"/>
            <a:chOff x="0" y="0"/>
            <a:chExt cx="660400" cy="1255993"/>
          </a:xfrm>
        </p:grpSpPr>
        <p:sp>
          <p:nvSpPr>
            <p:cNvPr id="9" name="Freeform 9">
              <a:extLst>
                <a:ext uri="{FF2B5EF4-FFF2-40B4-BE49-F238E27FC236}">
                  <a16:creationId xmlns:a16="http://schemas.microsoft.com/office/drawing/2014/main" id="{C160AB5D-8DBD-4B94-0045-BC88F8F8E857}"/>
                </a:ext>
              </a:extLst>
            </p:cNvPr>
            <p:cNvSpPr/>
            <p:nvPr/>
          </p:nvSpPr>
          <p:spPr>
            <a:xfrm>
              <a:off x="0" y="0"/>
              <a:ext cx="660400" cy="1255993"/>
            </a:xfrm>
            <a:custGeom>
              <a:avLst/>
              <a:gdLst/>
              <a:ahLst/>
              <a:cxnLst/>
              <a:rect l="l" t="t" r="r" b="b"/>
              <a:pathLst>
                <a:path w="660400" h="1255993">
                  <a:moveTo>
                    <a:pt x="220252" y="1236924"/>
                  </a:moveTo>
                  <a:cubicBezTo>
                    <a:pt x="254109" y="1248438"/>
                    <a:pt x="292600" y="1255993"/>
                    <a:pt x="330378" y="1255993"/>
                  </a:cubicBezTo>
                  <a:cubicBezTo>
                    <a:pt x="368157" y="1255993"/>
                    <a:pt x="404509" y="1249516"/>
                    <a:pt x="438009" y="1238003"/>
                  </a:cubicBezTo>
                  <a:cubicBezTo>
                    <a:pt x="438723" y="1237643"/>
                    <a:pt x="439435" y="1237643"/>
                    <a:pt x="440148" y="1237284"/>
                  </a:cubicBezTo>
                  <a:cubicBezTo>
                    <a:pt x="565955" y="1191228"/>
                    <a:pt x="658618" y="1069615"/>
                    <a:pt x="660400" y="917647"/>
                  </a:cubicBezTo>
                  <a:lnTo>
                    <a:pt x="660400" y="0"/>
                  </a:lnTo>
                  <a:lnTo>
                    <a:pt x="0" y="0"/>
                  </a:lnTo>
                  <a:lnTo>
                    <a:pt x="0" y="916966"/>
                  </a:lnTo>
                  <a:cubicBezTo>
                    <a:pt x="1782" y="1070333"/>
                    <a:pt x="93019" y="1191949"/>
                    <a:pt x="220252" y="1236924"/>
                  </a:cubicBezTo>
                  <a:close/>
                </a:path>
              </a:pathLst>
            </a:custGeom>
            <a:solidFill>
              <a:srgbClr val="537190">
                <a:alpha val="18824"/>
              </a:srgbClr>
            </a:solidFill>
          </p:spPr>
          <p:txBody>
            <a:bodyPr/>
            <a:lstStyle/>
            <a:p>
              <a:endParaRPr lang="en-GB"/>
            </a:p>
          </p:txBody>
        </p:sp>
        <p:sp>
          <p:nvSpPr>
            <p:cNvPr id="10" name="TextBox 10">
              <a:extLst>
                <a:ext uri="{FF2B5EF4-FFF2-40B4-BE49-F238E27FC236}">
                  <a16:creationId xmlns:a16="http://schemas.microsoft.com/office/drawing/2014/main" id="{A21A8EFE-8382-CF06-ED4A-984C2BB8F9E2}"/>
                </a:ext>
              </a:extLst>
            </p:cNvPr>
            <p:cNvSpPr txBox="1"/>
            <p:nvPr/>
          </p:nvSpPr>
          <p:spPr>
            <a:xfrm>
              <a:off x="0" y="-47625"/>
              <a:ext cx="660400" cy="1176618"/>
            </a:xfrm>
            <a:prstGeom prst="rect">
              <a:avLst/>
            </a:prstGeom>
          </p:spPr>
          <p:txBody>
            <a:bodyPr lIns="50800" tIns="50800" rIns="50800" bIns="50800" rtlCol="0" anchor="ctr"/>
            <a:lstStyle/>
            <a:p>
              <a:pPr algn="ctr">
                <a:lnSpc>
                  <a:spcPts val="2659"/>
                </a:lnSpc>
              </a:pPr>
              <a:endParaRPr/>
            </a:p>
          </p:txBody>
        </p:sp>
      </p:grpSp>
      <p:grpSp>
        <p:nvGrpSpPr>
          <p:cNvPr id="11" name="Group 11">
            <a:extLst>
              <a:ext uri="{FF2B5EF4-FFF2-40B4-BE49-F238E27FC236}">
                <a16:creationId xmlns:a16="http://schemas.microsoft.com/office/drawing/2014/main" id="{C7ACB2A4-87B8-165C-BC6F-527F8513A024}"/>
              </a:ext>
            </a:extLst>
          </p:cNvPr>
          <p:cNvGrpSpPr/>
          <p:nvPr/>
        </p:nvGrpSpPr>
        <p:grpSpPr>
          <a:xfrm rot="-10800000">
            <a:off x="7209782" y="2929746"/>
            <a:ext cx="3868436" cy="7357254"/>
            <a:chOff x="0" y="0"/>
            <a:chExt cx="660400" cy="1255993"/>
          </a:xfrm>
        </p:grpSpPr>
        <p:sp>
          <p:nvSpPr>
            <p:cNvPr id="12" name="Freeform 12">
              <a:extLst>
                <a:ext uri="{FF2B5EF4-FFF2-40B4-BE49-F238E27FC236}">
                  <a16:creationId xmlns:a16="http://schemas.microsoft.com/office/drawing/2014/main" id="{8A2FD591-2212-E3FD-BF14-0C7351636302}"/>
                </a:ext>
              </a:extLst>
            </p:cNvPr>
            <p:cNvSpPr/>
            <p:nvPr/>
          </p:nvSpPr>
          <p:spPr>
            <a:xfrm>
              <a:off x="0" y="0"/>
              <a:ext cx="660400" cy="1255993"/>
            </a:xfrm>
            <a:custGeom>
              <a:avLst/>
              <a:gdLst/>
              <a:ahLst/>
              <a:cxnLst/>
              <a:rect l="l" t="t" r="r" b="b"/>
              <a:pathLst>
                <a:path w="660400" h="1255993">
                  <a:moveTo>
                    <a:pt x="220252" y="1236924"/>
                  </a:moveTo>
                  <a:cubicBezTo>
                    <a:pt x="254109" y="1248438"/>
                    <a:pt x="292600" y="1255993"/>
                    <a:pt x="330378" y="1255993"/>
                  </a:cubicBezTo>
                  <a:cubicBezTo>
                    <a:pt x="368157" y="1255993"/>
                    <a:pt x="404509" y="1249516"/>
                    <a:pt x="438009" y="1238003"/>
                  </a:cubicBezTo>
                  <a:cubicBezTo>
                    <a:pt x="438723" y="1237643"/>
                    <a:pt x="439435" y="1237643"/>
                    <a:pt x="440148" y="1237284"/>
                  </a:cubicBezTo>
                  <a:cubicBezTo>
                    <a:pt x="565955" y="1191228"/>
                    <a:pt x="658618" y="1069615"/>
                    <a:pt x="660400" y="917647"/>
                  </a:cubicBezTo>
                  <a:lnTo>
                    <a:pt x="660400" y="0"/>
                  </a:lnTo>
                  <a:lnTo>
                    <a:pt x="0" y="0"/>
                  </a:lnTo>
                  <a:lnTo>
                    <a:pt x="0" y="916966"/>
                  </a:lnTo>
                  <a:cubicBezTo>
                    <a:pt x="1782" y="1070333"/>
                    <a:pt x="93019" y="1191949"/>
                    <a:pt x="220252" y="1236924"/>
                  </a:cubicBezTo>
                  <a:close/>
                </a:path>
              </a:pathLst>
            </a:custGeom>
            <a:solidFill>
              <a:srgbClr val="FFFFFF">
                <a:alpha val="6667"/>
              </a:srgbClr>
            </a:solidFill>
          </p:spPr>
          <p:txBody>
            <a:bodyPr/>
            <a:lstStyle/>
            <a:p>
              <a:endParaRPr lang="en-GB"/>
            </a:p>
          </p:txBody>
        </p:sp>
        <p:sp>
          <p:nvSpPr>
            <p:cNvPr id="13" name="TextBox 13">
              <a:extLst>
                <a:ext uri="{FF2B5EF4-FFF2-40B4-BE49-F238E27FC236}">
                  <a16:creationId xmlns:a16="http://schemas.microsoft.com/office/drawing/2014/main" id="{81CDA9F8-6BA1-F7FD-2911-92ED709476C1}"/>
                </a:ext>
              </a:extLst>
            </p:cNvPr>
            <p:cNvSpPr txBox="1"/>
            <p:nvPr/>
          </p:nvSpPr>
          <p:spPr>
            <a:xfrm>
              <a:off x="0" y="-47625"/>
              <a:ext cx="660400" cy="1176618"/>
            </a:xfrm>
            <a:prstGeom prst="rect">
              <a:avLst/>
            </a:prstGeom>
          </p:spPr>
          <p:txBody>
            <a:bodyPr lIns="50800" tIns="50800" rIns="50800" bIns="50800" rtlCol="0" anchor="ctr"/>
            <a:lstStyle/>
            <a:p>
              <a:pPr algn="ctr">
                <a:lnSpc>
                  <a:spcPts val="2659"/>
                </a:lnSpc>
              </a:pPr>
              <a:endParaRPr/>
            </a:p>
          </p:txBody>
        </p:sp>
      </p:grpSp>
      <p:sp>
        <p:nvSpPr>
          <p:cNvPr id="14" name="TextBox 14">
            <a:extLst>
              <a:ext uri="{FF2B5EF4-FFF2-40B4-BE49-F238E27FC236}">
                <a16:creationId xmlns:a16="http://schemas.microsoft.com/office/drawing/2014/main" id="{748208FA-73AE-A257-E6D8-ADF1E2F95C1A}"/>
              </a:ext>
            </a:extLst>
          </p:cNvPr>
          <p:cNvSpPr txBox="1"/>
          <p:nvPr/>
        </p:nvSpPr>
        <p:spPr>
          <a:xfrm>
            <a:off x="3765426" y="4286795"/>
            <a:ext cx="10757148" cy="873125"/>
          </a:xfrm>
          <a:prstGeom prst="rect">
            <a:avLst/>
          </a:prstGeom>
        </p:spPr>
        <p:txBody>
          <a:bodyPr lIns="0" tIns="0" rIns="0" bIns="0" rtlCol="0" anchor="t">
            <a:spAutoFit/>
          </a:bodyPr>
          <a:lstStyle/>
          <a:p>
            <a:pPr algn="ctr">
              <a:lnSpc>
                <a:spcPts val="7000"/>
              </a:lnSpc>
            </a:pPr>
            <a:r>
              <a:rPr lang="en-US" sz="5000" b="1" dirty="0">
                <a:solidFill>
                  <a:srgbClr val="FFFFFF"/>
                </a:solidFill>
                <a:latin typeface="Barlow Bold"/>
                <a:ea typeface="Barlow Bold"/>
                <a:cs typeface="Barlow Bold"/>
                <a:sym typeface="Barlow Bold"/>
              </a:rPr>
              <a:t>TRAINING &amp; DEVELOPMENT (AMAZON)</a:t>
            </a:r>
          </a:p>
        </p:txBody>
      </p:sp>
      <p:sp>
        <p:nvSpPr>
          <p:cNvPr id="15" name="TextBox 15">
            <a:extLst>
              <a:ext uri="{FF2B5EF4-FFF2-40B4-BE49-F238E27FC236}">
                <a16:creationId xmlns:a16="http://schemas.microsoft.com/office/drawing/2014/main" id="{4807310A-6AAB-D89B-1DD7-A81497FDEF1D}"/>
              </a:ext>
            </a:extLst>
          </p:cNvPr>
          <p:cNvSpPr txBox="1"/>
          <p:nvPr/>
        </p:nvSpPr>
        <p:spPr>
          <a:xfrm>
            <a:off x="3587675" y="5713437"/>
            <a:ext cx="11112650" cy="1484702"/>
          </a:xfrm>
          <a:prstGeom prst="rect">
            <a:avLst/>
          </a:prstGeom>
        </p:spPr>
        <p:txBody>
          <a:bodyPr lIns="0" tIns="0" rIns="0" bIns="0" rtlCol="0" anchor="t">
            <a:spAutoFit/>
          </a:bodyPr>
          <a:lstStyle/>
          <a:p>
            <a:pPr algn="ctr">
              <a:lnSpc>
                <a:spcPts val="4043"/>
              </a:lnSpc>
            </a:pPr>
            <a:r>
              <a:rPr lang="en-US" sz="3200" b="1" u="sng" spc="11" dirty="0">
                <a:solidFill>
                  <a:srgbClr val="FFFFFF"/>
                </a:solidFill>
                <a:latin typeface="Barlow"/>
                <a:ea typeface="Barlow"/>
                <a:cs typeface="Barlow"/>
                <a:sym typeface="Barlow"/>
              </a:rPr>
              <a:t>Presented By: </a:t>
            </a:r>
            <a:br>
              <a:rPr lang="en-US" sz="3200" spc="11" dirty="0">
                <a:solidFill>
                  <a:srgbClr val="FFFFFF"/>
                </a:solidFill>
                <a:latin typeface="Barlow"/>
                <a:ea typeface="Barlow"/>
                <a:cs typeface="Barlow"/>
                <a:sym typeface="Barlow"/>
              </a:rPr>
            </a:br>
            <a:r>
              <a:rPr lang="en-US" sz="3200" b="1" spc="11" dirty="0">
                <a:solidFill>
                  <a:srgbClr val="FFFFFF"/>
                </a:solidFill>
                <a:latin typeface="Barlow"/>
                <a:ea typeface="Barlow"/>
                <a:cs typeface="Barlow"/>
                <a:sym typeface="Barlow"/>
              </a:rPr>
              <a:t>Student Name: </a:t>
            </a:r>
            <a:r>
              <a:rPr lang="en-US" sz="3200" spc="11" dirty="0">
                <a:solidFill>
                  <a:srgbClr val="FFFFFF"/>
                </a:solidFill>
                <a:latin typeface="Barlow"/>
                <a:ea typeface="Barlow"/>
                <a:cs typeface="Barlow"/>
                <a:sym typeface="Barlow"/>
              </a:rPr>
              <a:t>Md Moinul Hasan Bappy  </a:t>
            </a:r>
            <a:br>
              <a:rPr lang="en-US" sz="3200" spc="11" dirty="0">
                <a:solidFill>
                  <a:srgbClr val="FFFFFF"/>
                </a:solidFill>
                <a:latin typeface="Barlow"/>
                <a:ea typeface="Barlow"/>
                <a:cs typeface="Barlow"/>
                <a:sym typeface="Barlow"/>
              </a:rPr>
            </a:br>
            <a:r>
              <a:rPr lang="en-US" sz="3200" b="1" spc="11" dirty="0">
                <a:solidFill>
                  <a:srgbClr val="FFFFFF"/>
                </a:solidFill>
                <a:latin typeface="Barlow"/>
                <a:ea typeface="Barlow"/>
                <a:cs typeface="Barlow"/>
                <a:sym typeface="Barlow"/>
              </a:rPr>
              <a:t>Student ID: </a:t>
            </a:r>
            <a:r>
              <a:rPr lang="en-US" sz="3200" spc="11" dirty="0">
                <a:solidFill>
                  <a:srgbClr val="FFFFFF"/>
                </a:solidFill>
                <a:latin typeface="Barlow"/>
                <a:ea typeface="Barlow"/>
                <a:cs typeface="Barlow"/>
                <a:sym typeface="Barlow"/>
              </a:rPr>
              <a:t>2503567</a:t>
            </a:r>
          </a:p>
        </p:txBody>
      </p:sp>
    </p:spTree>
    <p:extLst>
      <p:ext uri="{BB962C8B-B14F-4D97-AF65-F5344CB8AC3E}">
        <p14:creationId xmlns:p14="http://schemas.microsoft.com/office/powerpoint/2010/main" val="11132206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47C4A-774C-23DD-F58C-22DCD06A2CF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E9A7E64-4C64-AEBE-9B08-7F51646E6A35}"/>
              </a:ext>
            </a:extLst>
          </p:cNvPr>
          <p:cNvSpPr/>
          <p:nvPr/>
        </p:nvSpPr>
        <p:spPr>
          <a:xfrm>
            <a:off x="0" y="0"/>
            <a:ext cx="188976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txBody>
          <a:bodyPr/>
          <a:lstStyle/>
          <a:p>
            <a:endParaRPr lang="en-GB"/>
          </a:p>
        </p:txBody>
      </p:sp>
      <p:grpSp>
        <p:nvGrpSpPr>
          <p:cNvPr id="3" name="Group 3">
            <a:extLst>
              <a:ext uri="{FF2B5EF4-FFF2-40B4-BE49-F238E27FC236}">
                <a16:creationId xmlns:a16="http://schemas.microsoft.com/office/drawing/2014/main" id="{CB0FFAAE-1DF4-480E-735E-A13A7D92DEE1}"/>
              </a:ext>
            </a:extLst>
          </p:cNvPr>
          <p:cNvGrpSpPr/>
          <p:nvPr/>
        </p:nvGrpSpPr>
        <p:grpSpPr>
          <a:xfrm rot="5400000">
            <a:off x="10330962" y="-1186962"/>
            <a:ext cx="10287000" cy="12660923"/>
            <a:chOff x="0" y="0"/>
            <a:chExt cx="660400" cy="812800"/>
          </a:xfrm>
        </p:grpSpPr>
        <p:sp>
          <p:nvSpPr>
            <p:cNvPr id="4" name="Freeform 4">
              <a:extLst>
                <a:ext uri="{FF2B5EF4-FFF2-40B4-BE49-F238E27FC236}">
                  <a16:creationId xmlns:a16="http://schemas.microsoft.com/office/drawing/2014/main" id="{BE24611B-E12F-2331-C416-0C0473FA9643}"/>
                </a:ext>
              </a:extLst>
            </p:cNvPr>
            <p:cNvSpPr/>
            <p:nvPr/>
          </p:nvSpPr>
          <p:spPr>
            <a:xfrm>
              <a:off x="0" y="0"/>
              <a:ext cx="660400" cy="812800"/>
            </a:xfrm>
            <a:custGeom>
              <a:avLst/>
              <a:gdLst/>
              <a:ahLst/>
              <a:cxnLst/>
              <a:rect l="l" t="t" r="r" b="b"/>
              <a:pathLst>
                <a:path w="660400" h="812800">
                  <a:moveTo>
                    <a:pt x="220252" y="793731"/>
                  </a:moveTo>
                  <a:cubicBezTo>
                    <a:pt x="254109" y="805245"/>
                    <a:pt x="292600" y="812800"/>
                    <a:pt x="330378" y="812800"/>
                  </a:cubicBezTo>
                  <a:cubicBezTo>
                    <a:pt x="368157" y="812800"/>
                    <a:pt x="404509" y="806323"/>
                    <a:pt x="438009" y="794809"/>
                  </a:cubicBezTo>
                  <a:cubicBezTo>
                    <a:pt x="438723" y="794450"/>
                    <a:pt x="439435" y="794450"/>
                    <a:pt x="440148" y="794090"/>
                  </a:cubicBezTo>
                  <a:cubicBezTo>
                    <a:pt x="565955" y="748035"/>
                    <a:pt x="658618" y="626421"/>
                    <a:pt x="660400" y="484298"/>
                  </a:cubicBezTo>
                  <a:lnTo>
                    <a:pt x="660400" y="0"/>
                  </a:lnTo>
                  <a:lnTo>
                    <a:pt x="0" y="0"/>
                  </a:lnTo>
                  <a:lnTo>
                    <a:pt x="0" y="483939"/>
                  </a:lnTo>
                  <a:cubicBezTo>
                    <a:pt x="1782" y="627140"/>
                    <a:pt x="93019" y="748755"/>
                    <a:pt x="220252" y="793731"/>
                  </a:cubicBezTo>
                  <a:close/>
                </a:path>
              </a:pathLst>
            </a:custGeom>
            <a:solidFill>
              <a:srgbClr val="183E66">
                <a:alpha val="89804"/>
              </a:srgbClr>
            </a:solidFill>
          </p:spPr>
          <p:txBody>
            <a:bodyPr/>
            <a:lstStyle/>
            <a:p>
              <a:endParaRPr lang="en-GB"/>
            </a:p>
          </p:txBody>
        </p:sp>
        <p:sp>
          <p:nvSpPr>
            <p:cNvPr id="5" name="TextBox 5">
              <a:extLst>
                <a:ext uri="{FF2B5EF4-FFF2-40B4-BE49-F238E27FC236}">
                  <a16:creationId xmlns:a16="http://schemas.microsoft.com/office/drawing/2014/main" id="{B196D61F-C46E-10CA-3571-A138CFE7129C}"/>
                </a:ext>
              </a:extLst>
            </p:cNvPr>
            <p:cNvSpPr txBox="1"/>
            <p:nvPr/>
          </p:nvSpPr>
          <p:spPr>
            <a:xfrm>
              <a:off x="0" y="-47625"/>
              <a:ext cx="660400" cy="733425"/>
            </a:xfrm>
            <a:prstGeom prst="rect">
              <a:avLst/>
            </a:prstGeom>
          </p:spPr>
          <p:txBody>
            <a:bodyPr lIns="50800" tIns="50800" rIns="50800" bIns="50800" rtlCol="0" anchor="ctr"/>
            <a:lstStyle/>
            <a:p>
              <a:pPr algn="ctr">
                <a:lnSpc>
                  <a:spcPts val="2659"/>
                </a:lnSpc>
              </a:pPr>
              <a:endParaRPr/>
            </a:p>
          </p:txBody>
        </p:sp>
      </p:grpSp>
      <p:grpSp>
        <p:nvGrpSpPr>
          <p:cNvPr id="6" name="Group 6">
            <a:extLst>
              <a:ext uri="{FF2B5EF4-FFF2-40B4-BE49-F238E27FC236}">
                <a16:creationId xmlns:a16="http://schemas.microsoft.com/office/drawing/2014/main" id="{CD2BA37A-B803-555F-26E0-F5BBA2111F58}"/>
              </a:ext>
            </a:extLst>
          </p:cNvPr>
          <p:cNvGrpSpPr/>
          <p:nvPr/>
        </p:nvGrpSpPr>
        <p:grpSpPr>
          <a:xfrm>
            <a:off x="12111845" y="5752593"/>
            <a:ext cx="4610100" cy="3505707"/>
            <a:chOff x="0" y="0"/>
            <a:chExt cx="1214183" cy="923314"/>
          </a:xfrm>
        </p:grpSpPr>
        <p:sp>
          <p:nvSpPr>
            <p:cNvPr id="7" name="Freeform 7">
              <a:extLst>
                <a:ext uri="{FF2B5EF4-FFF2-40B4-BE49-F238E27FC236}">
                  <a16:creationId xmlns:a16="http://schemas.microsoft.com/office/drawing/2014/main" id="{A906DE0F-8A54-321D-23CE-73084AD869E7}"/>
                </a:ext>
              </a:extLst>
            </p:cNvPr>
            <p:cNvSpPr/>
            <p:nvPr/>
          </p:nvSpPr>
          <p:spPr>
            <a:xfrm>
              <a:off x="0" y="0"/>
              <a:ext cx="1214183" cy="923314"/>
            </a:xfrm>
            <a:custGeom>
              <a:avLst/>
              <a:gdLst/>
              <a:ahLst/>
              <a:cxnLst/>
              <a:rect l="l" t="t" r="r" b="b"/>
              <a:pathLst>
                <a:path w="1214183" h="923314">
                  <a:moveTo>
                    <a:pt x="159537" y="0"/>
                  </a:moveTo>
                  <a:lnTo>
                    <a:pt x="1054646" y="0"/>
                  </a:lnTo>
                  <a:cubicBezTo>
                    <a:pt x="1142755" y="0"/>
                    <a:pt x="1214183" y="71427"/>
                    <a:pt x="1214183" y="159537"/>
                  </a:cubicBezTo>
                  <a:lnTo>
                    <a:pt x="1214183" y="763777"/>
                  </a:lnTo>
                  <a:cubicBezTo>
                    <a:pt x="1214183" y="806088"/>
                    <a:pt x="1197374" y="846667"/>
                    <a:pt x="1167455" y="876586"/>
                  </a:cubicBezTo>
                  <a:cubicBezTo>
                    <a:pt x="1137536" y="906505"/>
                    <a:pt x="1096957" y="923314"/>
                    <a:pt x="1054646" y="923314"/>
                  </a:cubicBezTo>
                  <a:lnTo>
                    <a:pt x="159537" y="923314"/>
                  </a:lnTo>
                  <a:cubicBezTo>
                    <a:pt x="117225" y="923314"/>
                    <a:pt x="76646" y="906505"/>
                    <a:pt x="46727" y="876586"/>
                  </a:cubicBezTo>
                  <a:cubicBezTo>
                    <a:pt x="16808" y="846667"/>
                    <a:pt x="0" y="806088"/>
                    <a:pt x="0" y="763777"/>
                  </a:cubicBezTo>
                  <a:lnTo>
                    <a:pt x="0" y="159537"/>
                  </a:lnTo>
                  <a:cubicBezTo>
                    <a:pt x="0" y="117225"/>
                    <a:pt x="16808" y="76646"/>
                    <a:pt x="46727" y="46727"/>
                  </a:cubicBezTo>
                  <a:cubicBezTo>
                    <a:pt x="76646" y="16808"/>
                    <a:pt x="117225" y="0"/>
                    <a:pt x="159537" y="0"/>
                  </a:cubicBezTo>
                  <a:close/>
                </a:path>
              </a:pathLst>
            </a:custGeom>
            <a:solidFill>
              <a:srgbClr val="FFFFFF"/>
            </a:solidFill>
          </p:spPr>
          <p:txBody>
            <a:bodyPr/>
            <a:lstStyle/>
            <a:p>
              <a:endParaRPr lang="en-GB"/>
            </a:p>
          </p:txBody>
        </p:sp>
        <p:sp>
          <p:nvSpPr>
            <p:cNvPr id="8" name="TextBox 8">
              <a:extLst>
                <a:ext uri="{FF2B5EF4-FFF2-40B4-BE49-F238E27FC236}">
                  <a16:creationId xmlns:a16="http://schemas.microsoft.com/office/drawing/2014/main" id="{CA50F1CF-45CB-7926-9BBE-DAE28FEF1E22}"/>
                </a:ext>
              </a:extLst>
            </p:cNvPr>
            <p:cNvSpPr txBox="1"/>
            <p:nvPr/>
          </p:nvSpPr>
          <p:spPr>
            <a:xfrm>
              <a:off x="0" y="-47625"/>
              <a:ext cx="1214183" cy="970939"/>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4C11DAA8-9470-6D67-4C06-4303B34D66AB}"/>
              </a:ext>
            </a:extLst>
          </p:cNvPr>
          <p:cNvGrpSpPr/>
          <p:nvPr/>
        </p:nvGrpSpPr>
        <p:grpSpPr>
          <a:xfrm>
            <a:off x="6682595" y="5752593"/>
            <a:ext cx="4610100" cy="3505707"/>
            <a:chOff x="0" y="0"/>
            <a:chExt cx="1214183" cy="923314"/>
          </a:xfrm>
        </p:grpSpPr>
        <p:sp>
          <p:nvSpPr>
            <p:cNvPr id="10" name="Freeform 10">
              <a:extLst>
                <a:ext uri="{FF2B5EF4-FFF2-40B4-BE49-F238E27FC236}">
                  <a16:creationId xmlns:a16="http://schemas.microsoft.com/office/drawing/2014/main" id="{E7BE64AB-1738-FF93-7923-4ECE577FCC89}"/>
                </a:ext>
              </a:extLst>
            </p:cNvPr>
            <p:cNvSpPr/>
            <p:nvPr/>
          </p:nvSpPr>
          <p:spPr>
            <a:xfrm>
              <a:off x="0" y="0"/>
              <a:ext cx="1214183" cy="923314"/>
            </a:xfrm>
            <a:custGeom>
              <a:avLst/>
              <a:gdLst/>
              <a:ahLst/>
              <a:cxnLst/>
              <a:rect l="l" t="t" r="r" b="b"/>
              <a:pathLst>
                <a:path w="1214183" h="923314">
                  <a:moveTo>
                    <a:pt x="159537" y="0"/>
                  </a:moveTo>
                  <a:lnTo>
                    <a:pt x="1054646" y="0"/>
                  </a:lnTo>
                  <a:cubicBezTo>
                    <a:pt x="1142755" y="0"/>
                    <a:pt x="1214183" y="71427"/>
                    <a:pt x="1214183" y="159537"/>
                  </a:cubicBezTo>
                  <a:lnTo>
                    <a:pt x="1214183" y="763777"/>
                  </a:lnTo>
                  <a:cubicBezTo>
                    <a:pt x="1214183" y="806088"/>
                    <a:pt x="1197374" y="846667"/>
                    <a:pt x="1167455" y="876586"/>
                  </a:cubicBezTo>
                  <a:cubicBezTo>
                    <a:pt x="1137536" y="906505"/>
                    <a:pt x="1096957" y="923314"/>
                    <a:pt x="1054646" y="923314"/>
                  </a:cubicBezTo>
                  <a:lnTo>
                    <a:pt x="159537" y="923314"/>
                  </a:lnTo>
                  <a:cubicBezTo>
                    <a:pt x="117225" y="923314"/>
                    <a:pt x="76646" y="906505"/>
                    <a:pt x="46727" y="876586"/>
                  </a:cubicBezTo>
                  <a:cubicBezTo>
                    <a:pt x="16808" y="846667"/>
                    <a:pt x="0" y="806088"/>
                    <a:pt x="0" y="763777"/>
                  </a:cubicBezTo>
                  <a:lnTo>
                    <a:pt x="0" y="159537"/>
                  </a:lnTo>
                  <a:cubicBezTo>
                    <a:pt x="0" y="117225"/>
                    <a:pt x="16808" y="76646"/>
                    <a:pt x="46727" y="46727"/>
                  </a:cubicBezTo>
                  <a:cubicBezTo>
                    <a:pt x="76646" y="16808"/>
                    <a:pt x="117225" y="0"/>
                    <a:pt x="159537" y="0"/>
                  </a:cubicBezTo>
                  <a:close/>
                </a:path>
              </a:pathLst>
            </a:custGeom>
            <a:solidFill>
              <a:srgbClr val="FFFFFF"/>
            </a:solidFill>
          </p:spPr>
          <p:txBody>
            <a:bodyPr/>
            <a:lstStyle/>
            <a:p>
              <a:endParaRPr lang="en-GB"/>
            </a:p>
          </p:txBody>
        </p:sp>
        <p:sp>
          <p:nvSpPr>
            <p:cNvPr id="11" name="TextBox 11">
              <a:extLst>
                <a:ext uri="{FF2B5EF4-FFF2-40B4-BE49-F238E27FC236}">
                  <a16:creationId xmlns:a16="http://schemas.microsoft.com/office/drawing/2014/main" id="{4C489C1F-C1E0-CB38-876D-840EF2343B2C}"/>
                </a:ext>
              </a:extLst>
            </p:cNvPr>
            <p:cNvSpPr txBox="1"/>
            <p:nvPr/>
          </p:nvSpPr>
          <p:spPr>
            <a:xfrm>
              <a:off x="0" y="-47625"/>
              <a:ext cx="1214183" cy="970939"/>
            </a:xfrm>
            <a:prstGeom prst="rect">
              <a:avLst/>
            </a:prstGeom>
          </p:spPr>
          <p:txBody>
            <a:bodyPr lIns="50800" tIns="50800" rIns="50800" bIns="50800" rtlCol="0" anchor="ctr"/>
            <a:lstStyle/>
            <a:p>
              <a:pPr algn="ctr">
                <a:lnSpc>
                  <a:spcPts val="2659"/>
                </a:lnSpc>
              </a:pPr>
              <a:endParaRPr/>
            </a:p>
          </p:txBody>
        </p:sp>
      </p:grpSp>
      <p:grpSp>
        <p:nvGrpSpPr>
          <p:cNvPr id="12" name="Group 12">
            <a:extLst>
              <a:ext uri="{FF2B5EF4-FFF2-40B4-BE49-F238E27FC236}">
                <a16:creationId xmlns:a16="http://schemas.microsoft.com/office/drawing/2014/main" id="{1D5EA19E-F4F7-BAD7-4F7D-7D8236715706}"/>
              </a:ext>
            </a:extLst>
          </p:cNvPr>
          <p:cNvGrpSpPr/>
          <p:nvPr/>
        </p:nvGrpSpPr>
        <p:grpSpPr>
          <a:xfrm>
            <a:off x="1253345" y="5752593"/>
            <a:ext cx="4610100" cy="3505707"/>
            <a:chOff x="0" y="0"/>
            <a:chExt cx="1214183" cy="923314"/>
          </a:xfrm>
        </p:grpSpPr>
        <p:sp>
          <p:nvSpPr>
            <p:cNvPr id="13" name="Freeform 13">
              <a:extLst>
                <a:ext uri="{FF2B5EF4-FFF2-40B4-BE49-F238E27FC236}">
                  <a16:creationId xmlns:a16="http://schemas.microsoft.com/office/drawing/2014/main" id="{E2C7A66F-D664-FE24-85BB-4185195D503D}"/>
                </a:ext>
              </a:extLst>
            </p:cNvPr>
            <p:cNvSpPr/>
            <p:nvPr/>
          </p:nvSpPr>
          <p:spPr>
            <a:xfrm>
              <a:off x="0" y="0"/>
              <a:ext cx="1214183" cy="923314"/>
            </a:xfrm>
            <a:custGeom>
              <a:avLst/>
              <a:gdLst/>
              <a:ahLst/>
              <a:cxnLst/>
              <a:rect l="l" t="t" r="r" b="b"/>
              <a:pathLst>
                <a:path w="1214183" h="923314">
                  <a:moveTo>
                    <a:pt x="159537" y="0"/>
                  </a:moveTo>
                  <a:lnTo>
                    <a:pt x="1054646" y="0"/>
                  </a:lnTo>
                  <a:cubicBezTo>
                    <a:pt x="1142755" y="0"/>
                    <a:pt x="1214183" y="71427"/>
                    <a:pt x="1214183" y="159537"/>
                  </a:cubicBezTo>
                  <a:lnTo>
                    <a:pt x="1214183" y="763777"/>
                  </a:lnTo>
                  <a:cubicBezTo>
                    <a:pt x="1214183" y="806088"/>
                    <a:pt x="1197374" y="846667"/>
                    <a:pt x="1167455" y="876586"/>
                  </a:cubicBezTo>
                  <a:cubicBezTo>
                    <a:pt x="1137536" y="906505"/>
                    <a:pt x="1096957" y="923314"/>
                    <a:pt x="1054646" y="923314"/>
                  </a:cubicBezTo>
                  <a:lnTo>
                    <a:pt x="159537" y="923314"/>
                  </a:lnTo>
                  <a:cubicBezTo>
                    <a:pt x="117225" y="923314"/>
                    <a:pt x="76646" y="906505"/>
                    <a:pt x="46727" y="876586"/>
                  </a:cubicBezTo>
                  <a:cubicBezTo>
                    <a:pt x="16808" y="846667"/>
                    <a:pt x="0" y="806088"/>
                    <a:pt x="0" y="763777"/>
                  </a:cubicBezTo>
                  <a:lnTo>
                    <a:pt x="0" y="159537"/>
                  </a:lnTo>
                  <a:cubicBezTo>
                    <a:pt x="0" y="117225"/>
                    <a:pt x="16808" y="76646"/>
                    <a:pt x="46727" y="46727"/>
                  </a:cubicBezTo>
                  <a:cubicBezTo>
                    <a:pt x="76646" y="16808"/>
                    <a:pt x="117225" y="0"/>
                    <a:pt x="159537" y="0"/>
                  </a:cubicBezTo>
                  <a:close/>
                </a:path>
              </a:pathLst>
            </a:custGeom>
            <a:solidFill>
              <a:srgbClr val="FFFFFF"/>
            </a:solidFill>
          </p:spPr>
          <p:txBody>
            <a:bodyPr/>
            <a:lstStyle/>
            <a:p>
              <a:endParaRPr lang="en-GB"/>
            </a:p>
          </p:txBody>
        </p:sp>
        <p:sp>
          <p:nvSpPr>
            <p:cNvPr id="14" name="TextBox 14">
              <a:extLst>
                <a:ext uri="{FF2B5EF4-FFF2-40B4-BE49-F238E27FC236}">
                  <a16:creationId xmlns:a16="http://schemas.microsoft.com/office/drawing/2014/main" id="{C8EEE45D-EA4E-1B38-1856-BA317086199B}"/>
                </a:ext>
              </a:extLst>
            </p:cNvPr>
            <p:cNvSpPr txBox="1"/>
            <p:nvPr/>
          </p:nvSpPr>
          <p:spPr>
            <a:xfrm>
              <a:off x="0" y="-47625"/>
              <a:ext cx="1214183" cy="970939"/>
            </a:xfrm>
            <a:prstGeom prst="rect">
              <a:avLst/>
            </a:prstGeom>
          </p:spPr>
          <p:txBody>
            <a:bodyPr lIns="50800" tIns="50800" rIns="50800" bIns="50800" rtlCol="0" anchor="ctr"/>
            <a:lstStyle/>
            <a:p>
              <a:pPr algn="ctr">
                <a:lnSpc>
                  <a:spcPts val="2659"/>
                </a:lnSpc>
              </a:pPr>
              <a:endParaRPr/>
            </a:p>
          </p:txBody>
        </p:sp>
      </p:grpSp>
      <p:sp>
        <p:nvSpPr>
          <p:cNvPr id="15" name="TextBox 15">
            <a:extLst>
              <a:ext uri="{FF2B5EF4-FFF2-40B4-BE49-F238E27FC236}">
                <a16:creationId xmlns:a16="http://schemas.microsoft.com/office/drawing/2014/main" id="{6C5B9067-0E69-A069-3311-66389F8B17FD}"/>
              </a:ext>
            </a:extLst>
          </p:cNvPr>
          <p:cNvSpPr txBox="1"/>
          <p:nvPr/>
        </p:nvSpPr>
        <p:spPr>
          <a:xfrm>
            <a:off x="1028700" y="1162050"/>
            <a:ext cx="15917890" cy="1795239"/>
          </a:xfrm>
          <a:prstGeom prst="rect">
            <a:avLst/>
          </a:prstGeom>
        </p:spPr>
        <p:txBody>
          <a:bodyPr lIns="0" tIns="0" rIns="0" bIns="0" rtlCol="0" anchor="t">
            <a:spAutoFit/>
          </a:bodyPr>
          <a:lstStyle/>
          <a:p>
            <a:pPr algn="r">
              <a:lnSpc>
                <a:spcPts val="6841"/>
              </a:lnSpc>
            </a:pPr>
            <a:r>
              <a:rPr lang="en-US" sz="6980" dirty="0">
                <a:solidFill>
                  <a:srgbClr val="FFFFFF"/>
                </a:solidFill>
                <a:latin typeface="Barlow"/>
                <a:ea typeface="Barlow"/>
                <a:cs typeface="Barlow"/>
                <a:sym typeface="Barlow"/>
              </a:rPr>
              <a:t>INTRODUCTION TO </a:t>
            </a:r>
          </a:p>
          <a:p>
            <a:pPr algn="r">
              <a:lnSpc>
                <a:spcPts val="6841"/>
              </a:lnSpc>
            </a:pPr>
            <a:r>
              <a:rPr lang="en-US" sz="6980" b="1" dirty="0">
                <a:solidFill>
                  <a:srgbClr val="FFFFFF"/>
                </a:solidFill>
                <a:latin typeface="Barlow Bold"/>
                <a:ea typeface="Barlow Bold"/>
                <a:cs typeface="Barlow Bold"/>
                <a:sym typeface="Barlow Bold"/>
              </a:rPr>
              <a:t>TRAINING &amp; DEVELOPMENT</a:t>
            </a:r>
          </a:p>
        </p:txBody>
      </p:sp>
      <p:sp>
        <p:nvSpPr>
          <p:cNvPr id="16" name="TextBox 16">
            <a:extLst>
              <a:ext uri="{FF2B5EF4-FFF2-40B4-BE49-F238E27FC236}">
                <a16:creationId xmlns:a16="http://schemas.microsoft.com/office/drawing/2014/main" id="{07ADA480-C684-BA9F-94A5-DF6844D0288B}"/>
              </a:ext>
            </a:extLst>
          </p:cNvPr>
          <p:cNvSpPr txBox="1"/>
          <p:nvPr/>
        </p:nvSpPr>
        <p:spPr>
          <a:xfrm>
            <a:off x="2362200" y="3023002"/>
            <a:ext cx="15621000" cy="2446182"/>
          </a:xfrm>
          <a:prstGeom prst="rect">
            <a:avLst/>
          </a:prstGeom>
        </p:spPr>
        <p:txBody>
          <a:bodyPr wrap="square" lIns="0" tIns="0" rIns="0" bIns="0" rtlCol="0" anchor="t">
            <a:spAutoFit/>
          </a:bodyPr>
          <a:lstStyle/>
          <a:p>
            <a:pPr marL="755651" lvl="1" indent="-377825">
              <a:lnSpc>
                <a:spcPts val="4900"/>
              </a:lnSpc>
              <a:buFont typeface="Arial"/>
              <a:buChar char="•"/>
            </a:pPr>
            <a:r>
              <a:rPr lang="en-US" sz="3500" b="1" dirty="0">
                <a:solidFill>
                  <a:srgbClr val="FFFFFF"/>
                </a:solidFill>
                <a:latin typeface="Barlow Bold"/>
                <a:ea typeface="Barlow Bold"/>
                <a:cs typeface="Barlow Bold"/>
                <a:sym typeface="Barlow Bold"/>
              </a:rPr>
              <a:t>Training improves employee skills for current roles (</a:t>
            </a:r>
            <a:r>
              <a:rPr lang="en-US" sz="3500" b="1" dirty="0" err="1">
                <a:solidFill>
                  <a:srgbClr val="FFFFFF"/>
                </a:solidFill>
                <a:latin typeface="Barlow Bold"/>
                <a:ea typeface="Barlow Bold"/>
                <a:cs typeface="Barlow Bold"/>
                <a:sym typeface="Barlow Bold"/>
              </a:rPr>
              <a:t>Dipboye</a:t>
            </a:r>
            <a:r>
              <a:rPr lang="en-US" sz="3500" b="1" dirty="0">
                <a:solidFill>
                  <a:srgbClr val="FFFFFF"/>
                </a:solidFill>
                <a:latin typeface="Barlow Bold"/>
                <a:ea typeface="Barlow Bold"/>
                <a:cs typeface="Barlow Bold"/>
                <a:sym typeface="Barlow Bold"/>
              </a:rPr>
              <a:t>, 2018).</a:t>
            </a:r>
          </a:p>
          <a:p>
            <a:pPr marL="755651" lvl="1" indent="-377825" algn="l">
              <a:lnSpc>
                <a:spcPts val="4900"/>
              </a:lnSpc>
              <a:buFont typeface="Arial"/>
              <a:buChar char="•"/>
            </a:pPr>
            <a:r>
              <a:rPr lang="en-US" sz="3500" b="1" dirty="0">
                <a:solidFill>
                  <a:srgbClr val="FFFFFF"/>
                </a:solidFill>
                <a:latin typeface="Barlow Bold"/>
                <a:ea typeface="Barlow Bold"/>
                <a:cs typeface="Barlow Bold"/>
                <a:sym typeface="Barlow Bold"/>
              </a:rPr>
              <a:t>Development prepares future leaders within Amazon globally.</a:t>
            </a:r>
          </a:p>
          <a:p>
            <a:pPr marL="755651" lvl="1" indent="-377825" algn="l">
              <a:lnSpc>
                <a:spcPts val="4900"/>
              </a:lnSpc>
              <a:buFont typeface="Arial"/>
              <a:buChar char="•"/>
            </a:pPr>
            <a:r>
              <a:rPr lang="en-US" sz="3500" b="1" dirty="0">
                <a:solidFill>
                  <a:srgbClr val="FFFFFF"/>
                </a:solidFill>
                <a:latin typeface="Barlow Bold"/>
                <a:ea typeface="Barlow Bold"/>
                <a:cs typeface="Barlow Bold"/>
                <a:sym typeface="Barlow Bold"/>
              </a:rPr>
              <a:t>Amazon uses digital learning at a large operational scale (</a:t>
            </a:r>
            <a:r>
              <a:rPr lang="en-US" sz="3500" b="1" dirty="0" err="1">
                <a:solidFill>
                  <a:srgbClr val="FFFFFF"/>
                </a:solidFill>
                <a:latin typeface="Barlow Bold"/>
                <a:ea typeface="Barlow Bold"/>
                <a:cs typeface="Barlow Bold"/>
                <a:sym typeface="Barlow Bold"/>
              </a:rPr>
              <a:t>Mahshi</a:t>
            </a:r>
            <a:r>
              <a:rPr lang="en-US" sz="3500" b="1" dirty="0">
                <a:solidFill>
                  <a:srgbClr val="FFFFFF"/>
                </a:solidFill>
                <a:latin typeface="Barlow Bold"/>
                <a:ea typeface="Barlow Bold"/>
                <a:cs typeface="Barlow Bold"/>
                <a:sym typeface="Barlow Bold"/>
              </a:rPr>
              <a:t> and Bush, 2025).</a:t>
            </a:r>
          </a:p>
        </p:txBody>
      </p:sp>
      <p:sp>
        <p:nvSpPr>
          <p:cNvPr id="17" name="TextBox 17">
            <a:extLst>
              <a:ext uri="{FF2B5EF4-FFF2-40B4-BE49-F238E27FC236}">
                <a16:creationId xmlns:a16="http://schemas.microsoft.com/office/drawing/2014/main" id="{464F42B5-EA56-7A81-6B91-052ADD0053BB}"/>
              </a:ext>
            </a:extLst>
          </p:cNvPr>
          <p:cNvSpPr txBox="1"/>
          <p:nvPr/>
        </p:nvSpPr>
        <p:spPr>
          <a:xfrm>
            <a:off x="12658426" y="6299970"/>
            <a:ext cx="3833553" cy="2344277"/>
          </a:xfrm>
          <a:prstGeom prst="rect">
            <a:avLst/>
          </a:prstGeom>
        </p:spPr>
        <p:txBody>
          <a:bodyPr lIns="0" tIns="0" rIns="0" bIns="0" rtlCol="0" anchor="t">
            <a:spAutoFit/>
          </a:bodyPr>
          <a:lstStyle/>
          <a:p>
            <a:pPr algn="l">
              <a:lnSpc>
                <a:spcPts val="4662"/>
              </a:lnSpc>
            </a:pPr>
            <a:r>
              <a:rPr lang="en-US" sz="3330" b="1" dirty="0">
                <a:solidFill>
                  <a:srgbClr val="183E66"/>
                </a:solidFill>
                <a:latin typeface="Barlow Bold"/>
                <a:ea typeface="Barlow Bold"/>
                <a:cs typeface="Barlow Bold"/>
                <a:sym typeface="Barlow Bold"/>
              </a:rPr>
              <a:t>This section evaluates Amazon’s T&amp;D policies and challenges.</a:t>
            </a:r>
          </a:p>
        </p:txBody>
      </p:sp>
      <p:sp>
        <p:nvSpPr>
          <p:cNvPr id="18" name="TextBox 18">
            <a:extLst>
              <a:ext uri="{FF2B5EF4-FFF2-40B4-BE49-F238E27FC236}">
                <a16:creationId xmlns:a16="http://schemas.microsoft.com/office/drawing/2014/main" id="{290825CD-7BF4-0582-2AE3-95ABC1F8485B}"/>
              </a:ext>
            </a:extLst>
          </p:cNvPr>
          <p:cNvSpPr txBox="1"/>
          <p:nvPr/>
        </p:nvSpPr>
        <p:spPr>
          <a:xfrm>
            <a:off x="7333633" y="6038057"/>
            <a:ext cx="3515345" cy="2934778"/>
          </a:xfrm>
          <a:prstGeom prst="rect">
            <a:avLst/>
          </a:prstGeom>
        </p:spPr>
        <p:txBody>
          <a:bodyPr lIns="0" tIns="0" rIns="0" bIns="0" rtlCol="0" anchor="t">
            <a:spAutoFit/>
          </a:bodyPr>
          <a:lstStyle/>
          <a:p>
            <a:pPr algn="l">
              <a:lnSpc>
                <a:spcPts val="4662"/>
              </a:lnSpc>
            </a:pPr>
            <a:r>
              <a:rPr lang="en-US" sz="2800" b="1" dirty="0">
                <a:solidFill>
                  <a:srgbClr val="183E66"/>
                </a:solidFill>
                <a:latin typeface="Barlow Bold"/>
                <a:ea typeface="Barlow Bold"/>
                <a:cs typeface="Barlow Bold"/>
                <a:sym typeface="Barlow Bold"/>
              </a:rPr>
              <a:t>Essential for innovation, safety, and customer service quality (Manresa et al., 2019).</a:t>
            </a:r>
          </a:p>
        </p:txBody>
      </p:sp>
      <p:sp>
        <p:nvSpPr>
          <p:cNvPr id="19" name="TextBox 19">
            <a:extLst>
              <a:ext uri="{FF2B5EF4-FFF2-40B4-BE49-F238E27FC236}">
                <a16:creationId xmlns:a16="http://schemas.microsoft.com/office/drawing/2014/main" id="{D2F414EE-84BD-FAC9-2C79-60D7CEFFA83C}"/>
              </a:ext>
            </a:extLst>
          </p:cNvPr>
          <p:cNvSpPr txBox="1"/>
          <p:nvPr/>
        </p:nvSpPr>
        <p:spPr>
          <a:xfrm>
            <a:off x="1796021" y="6299970"/>
            <a:ext cx="3741612" cy="2344277"/>
          </a:xfrm>
          <a:prstGeom prst="rect">
            <a:avLst/>
          </a:prstGeom>
        </p:spPr>
        <p:txBody>
          <a:bodyPr lIns="0" tIns="0" rIns="0" bIns="0" rtlCol="0" anchor="t">
            <a:spAutoFit/>
          </a:bodyPr>
          <a:lstStyle/>
          <a:p>
            <a:pPr algn="l">
              <a:lnSpc>
                <a:spcPts val="4662"/>
              </a:lnSpc>
            </a:pPr>
            <a:r>
              <a:rPr lang="en-US" sz="3330" b="1" dirty="0">
                <a:solidFill>
                  <a:srgbClr val="183E66"/>
                </a:solidFill>
                <a:latin typeface="Barlow Bold"/>
                <a:ea typeface="Barlow Bold"/>
                <a:cs typeface="Barlow Bold"/>
                <a:sym typeface="Barlow Bold"/>
              </a:rPr>
              <a:t>T&amp;D supports productivity across corporate and warehouse teams.</a:t>
            </a:r>
          </a:p>
        </p:txBody>
      </p:sp>
      <p:sp>
        <p:nvSpPr>
          <p:cNvPr id="21" name="TextBox 20">
            <a:extLst>
              <a:ext uri="{FF2B5EF4-FFF2-40B4-BE49-F238E27FC236}">
                <a16:creationId xmlns:a16="http://schemas.microsoft.com/office/drawing/2014/main" id="{B936D4B1-0E3C-21CE-CAF4-8CA84820F740}"/>
              </a:ext>
            </a:extLst>
          </p:cNvPr>
          <p:cNvSpPr txBox="1"/>
          <p:nvPr/>
        </p:nvSpPr>
        <p:spPr>
          <a:xfrm>
            <a:off x="14020800" y="178665"/>
            <a:ext cx="11272344" cy="369332"/>
          </a:xfrm>
          <a:prstGeom prst="rect">
            <a:avLst/>
          </a:prstGeom>
          <a:noFill/>
        </p:spPr>
        <p:txBody>
          <a:bodyPr wrap="square">
            <a:spAutoFit/>
          </a:bodyPr>
          <a:lstStyle/>
          <a:p>
            <a:r>
              <a:rPr lang="en-US" sz="1800" b="1" dirty="0">
                <a:solidFill>
                  <a:schemeClr val="bg1"/>
                </a:solidFill>
                <a:latin typeface="Montserrat Semi-Bold"/>
                <a:ea typeface="Montserrat Semi-Bold"/>
                <a:cs typeface="Montserrat Semi-Bold"/>
                <a:sym typeface="Montserrat Semi-Bold"/>
              </a:rPr>
              <a:t>Md Moinul Hasan Bappy (ID: 2503567)</a:t>
            </a:r>
            <a:endParaRPr lang="en-US" dirty="0">
              <a:solidFill>
                <a:schemeClr val="bg1"/>
              </a:solidFill>
            </a:endParaRPr>
          </a:p>
        </p:txBody>
      </p:sp>
    </p:spTree>
    <p:extLst>
      <p:ext uri="{BB962C8B-B14F-4D97-AF65-F5344CB8AC3E}">
        <p14:creationId xmlns:p14="http://schemas.microsoft.com/office/powerpoint/2010/main" val="31375590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032709-C203-5F23-42B3-933FD9124DF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E4D2557-15E7-3113-DC4C-FA559C5C36B8}"/>
              </a:ext>
            </a:extLst>
          </p:cNvPr>
          <p:cNvSpPr/>
          <p:nvPr/>
        </p:nvSpPr>
        <p:spPr>
          <a:xfrm>
            <a:off x="-1364751" y="3867020"/>
            <a:ext cx="5234878" cy="4652498"/>
          </a:xfrm>
          <a:custGeom>
            <a:avLst/>
            <a:gdLst/>
            <a:ahLst/>
            <a:cxnLst/>
            <a:rect l="l" t="t" r="r" b="b"/>
            <a:pathLst>
              <a:path w="5234878" h="4652498">
                <a:moveTo>
                  <a:pt x="0" y="0"/>
                </a:moveTo>
                <a:lnTo>
                  <a:pt x="5234877" y="0"/>
                </a:lnTo>
                <a:lnTo>
                  <a:pt x="5234877" y="4652497"/>
                </a:lnTo>
                <a:lnTo>
                  <a:pt x="0" y="4652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a:extLst>
              <a:ext uri="{FF2B5EF4-FFF2-40B4-BE49-F238E27FC236}">
                <a16:creationId xmlns:a16="http://schemas.microsoft.com/office/drawing/2014/main" id="{890EA712-CBA4-F104-6EF7-96714CD7F719}"/>
              </a:ext>
            </a:extLst>
          </p:cNvPr>
          <p:cNvSpPr txBox="1"/>
          <p:nvPr/>
        </p:nvSpPr>
        <p:spPr>
          <a:xfrm>
            <a:off x="1295400" y="690881"/>
            <a:ext cx="15387183" cy="1041952"/>
          </a:xfrm>
          <a:prstGeom prst="rect">
            <a:avLst/>
          </a:prstGeom>
        </p:spPr>
        <p:txBody>
          <a:bodyPr wrap="square" lIns="0" tIns="0" rIns="0" bIns="0" rtlCol="0" anchor="t">
            <a:spAutoFit/>
          </a:bodyPr>
          <a:lstStyle/>
          <a:p>
            <a:pPr algn="ctr">
              <a:lnSpc>
                <a:spcPts val="9100"/>
              </a:lnSpc>
            </a:pPr>
            <a:r>
              <a:rPr lang="en-US" sz="6500" dirty="0">
                <a:solidFill>
                  <a:srgbClr val="000000"/>
                </a:solidFill>
                <a:latin typeface="Barlow Semi-Bold"/>
                <a:ea typeface="Barlow Semi-Bold"/>
                <a:cs typeface="Barlow Semi-Bold"/>
                <a:sym typeface="Barlow Semi-Bold"/>
              </a:rPr>
              <a:t>CURRENT </a:t>
            </a:r>
            <a:r>
              <a:rPr lang="en-US" sz="6500" b="1" dirty="0">
                <a:solidFill>
                  <a:srgbClr val="000000"/>
                </a:solidFill>
                <a:latin typeface="Barlow Semi-Bold"/>
                <a:ea typeface="Barlow Semi-Bold"/>
                <a:cs typeface="Barlow Semi-Bold"/>
                <a:sym typeface="Barlow Semi-Bold"/>
              </a:rPr>
              <a:t>HR POLICIES &amp; PRACTICES</a:t>
            </a:r>
          </a:p>
        </p:txBody>
      </p:sp>
      <p:sp>
        <p:nvSpPr>
          <p:cNvPr id="5" name="TextBox 5">
            <a:extLst>
              <a:ext uri="{FF2B5EF4-FFF2-40B4-BE49-F238E27FC236}">
                <a16:creationId xmlns:a16="http://schemas.microsoft.com/office/drawing/2014/main" id="{575BB5C6-6031-68DB-EC8A-1A3EFB7A775B}"/>
              </a:ext>
            </a:extLst>
          </p:cNvPr>
          <p:cNvSpPr txBox="1"/>
          <p:nvPr/>
        </p:nvSpPr>
        <p:spPr>
          <a:xfrm>
            <a:off x="3870127" y="3467100"/>
            <a:ext cx="13106400" cy="4789709"/>
          </a:xfrm>
          <a:prstGeom prst="rect">
            <a:avLst/>
          </a:prstGeom>
        </p:spPr>
        <p:txBody>
          <a:bodyPr wrap="square" lIns="0" tIns="0" rIns="0" bIns="0" rtlCol="0" anchor="t">
            <a:spAutoFit/>
          </a:bodyPr>
          <a:lstStyle/>
          <a:p>
            <a:pPr marL="647426" lvl="1" indent="-323713" algn="l">
              <a:lnSpc>
                <a:spcPts val="4198"/>
              </a:lnSpc>
              <a:buFont typeface="Arial"/>
              <a:buChar char="•"/>
            </a:pPr>
            <a:r>
              <a:rPr lang="en-US" sz="2998" b="1" dirty="0">
                <a:solidFill>
                  <a:srgbClr val="000000"/>
                </a:solidFill>
                <a:latin typeface="Barlow Semi-Bold"/>
                <a:ea typeface="Barlow Semi-Bold"/>
                <a:cs typeface="Barlow Semi-Bold"/>
                <a:sym typeface="Barlow Semi-Bold"/>
              </a:rPr>
              <a:t>Amazon’s “Career Choice” funds employee upskilling globally (Amazon, 2024).</a:t>
            </a:r>
          </a:p>
          <a:p>
            <a:pPr marL="647426" lvl="1" indent="-323713" algn="l">
              <a:lnSpc>
                <a:spcPts val="4198"/>
              </a:lnSpc>
              <a:buFont typeface="Arial"/>
              <a:buChar char="•"/>
            </a:pPr>
            <a:r>
              <a:rPr lang="en-US" sz="2998" b="1" dirty="0">
                <a:solidFill>
                  <a:srgbClr val="000000"/>
                </a:solidFill>
                <a:latin typeface="Barlow Semi-Bold"/>
                <a:ea typeface="Barlow Semi-Bold"/>
                <a:cs typeface="Barlow Semi-Bold"/>
                <a:sym typeface="Barlow Semi-Bold"/>
              </a:rPr>
              <a:t>Mandatory safety training across all fulfilment centres (Isreal, 2025).</a:t>
            </a:r>
          </a:p>
          <a:p>
            <a:pPr marL="647426" lvl="1" indent="-323713" algn="l">
              <a:lnSpc>
                <a:spcPts val="4198"/>
              </a:lnSpc>
              <a:buFont typeface="Arial"/>
              <a:buChar char="•"/>
            </a:pPr>
            <a:r>
              <a:rPr lang="en-US" sz="2998" b="1" dirty="0">
                <a:solidFill>
                  <a:srgbClr val="000000"/>
                </a:solidFill>
                <a:latin typeface="Barlow Semi-Bold"/>
                <a:ea typeface="Barlow Semi-Bold"/>
                <a:cs typeface="Barlow Semi-Bold"/>
                <a:sym typeface="Barlow Semi-Bold"/>
              </a:rPr>
              <a:t>Onboarding provides structured orientation for new employees.</a:t>
            </a:r>
          </a:p>
          <a:p>
            <a:pPr marL="647426" lvl="1" indent="-323713" algn="l">
              <a:lnSpc>
                <a:spcPts val="4198"/>
              </a:lnSpc>
              <a:buFont typeface="Arial"/>
              <a:buChar char="•"/>
            </a:pPr>
            <a:r>
              <a:rPr lang="en-US" sz="2998" b="1" dirty="0">
                <a:solidFill>
                  <a:srgbClr val="000000"/>
                </a:solidFill>
                <a:latin typeface="Barlow Semi-Bold"/>
                <a:ea typeface="Barlow Semi-Bold"/>
                <a:cs typeface="Barlow Semi-Bold"/>
                <a:sym typeface="Barlow Semi-Bold"/>
              </a:rPr>
              <a:t>Leadership development supports internal promotions worldwide (Akinwale et al., 2025).</a:t>
            </a:r>
          </a:p>
          <a:p>
            <a:pPr marL="647426" lvl="1" indent="-323713" algn="l">
              <a:lnSpc>
                <a:spcPts val="4198"/>
              </a:lnSpc>
              <a:buFont typeface="Arial"/>
              <a:buChar char="•"/>
            </a:pPr>
            <a:r>
              <a:rPr lang="en-US" sz="2998" b="1" dirty="0">
                <a:solidFill>
                  <a:srgbClr val="000000"/>
                </a:solidFill>
                <a:latin typeface="Barlow Semi-Bold"/>
                <a:ea typeface="Barlow Semi-Bold"/>
                <a:cs typeface="Barlow Semi-Bold"/>
                <a:sym typeface="Barlow Semi-Bold"/>
              </a:rPr>
              <a:t>Digital learning platforms deliver scalable e-learning modules.</a:t>
            </a:r>
          </a:p>
          <a:p>
            <a:pPr marL="647426" lvl="1" indent="-323713" algn="l">
              <a:lnSpc>
                <a:spcPts val="4198"/>
              </a:lnSpc>
              <a:buFont typeface="Arial"/>
              <a:buChar char="•"/>
            </a:pPr>
            <a:r>
              <a:rPr lang="en-US" sz="2998" b="1" dirty="0">
                <a:solidFill>
                  <a:srgbClr val="000000"/>
                </a:solidFill>
                <a:latin typeface="Barlow Semi-Bold"/>
                <a:ea typeface="Barlow Semi-Bold"/>
                <a:cs typeface="Barlow Semi-Bold"/>
                <a:sym typeface="Barlow Semi-Bold"/>
              </a:rPr>
              <a:t>T&amp;D integrated into annual performance review processes.</a:t>
            </a:r>
          </a:p>
          <a:p>
            <a:pPr algn="l">
              <a:lnSpc>
                <a:spcPts val="4198"/>
              </a:lnSpc>
            </a:pPr>
            <a:endParaRPr lang="en-US" sz="2998" b="1" dirty="0">
              <a:solidFill>
                <a:srgbClr val="000000"/>
              </a:solidFill>
              <a:latin typeface="Barlow Semi-Bold"/>
              <a:ea typeface="Barlow Semi-Bold"/>
              <a:cs typeface="Barlow Semi-Bold"/>
              <a:sym typeface="Barlow Semi-Bold"/>
            </a:endParaRPr>
          </a:p>
        </p:txBody>
      </p:sp>
      <p:sp>
        <p:nvSpPr>
          <p:cNvPr id="6" name="TextBox 5">
            <a:extLst>
              <a:ext uri="{FF2B5EF4-FFF2-40B4-BE49-F238E27FC236}">
                <a16:creationId xmlns:a16="http://schemas.microsoft.com/office/drawing/2014/main" id="{9DFD4C7F-7B72-2384-9B91-03AD7A2D5B54}"/>
              </a:ext>
            </a:extLst>
          </p:cNvPr>
          <p:cNvSpPr txBox="1"/>
          <p:nvPr/>
        </p:nvSpPr>
        <p:spPr>
          <a:xfrm>
            <a:off x="7267180" y="2033655"/>
            <a:ext cx="3629419" cy="830997"/>
          </a:xfrm>
          <a:prstGeom prst="rect">
            <a:avLst/>
          </a:prstGeom>
          <a:noFill/>
        </p:spPr>
        <p:txBody>
          <a:bodyPr wrap="square" rtlCol="0">
            <a:spAutoFit/>
          </a:bodyPr>
          <a:lstStyle/>
          <a:p>
            <a:r>
              <a:rPr lang="en-US" sz="4800" dirty="0">
                <a:solidFill>
                  <a:schemeClr val="tx2"/>
                </a:solidFill>
                <a:latin typeface="Aharoni" panose="02010803020104030203" pitchFamily="2" charset="-79"/>
                <a:cs typeface="Aharoni" panose="02010803020104030203" pitchFamily="2" charset="-79"/>
              </a:rPr>
              <a:t>of</a:t>
            </a:r>
            <a:r>
              <a:rPr lang="en-US" sz="4800" dirty="0">
                <a:latin typeface="Aharoni" panose="02010803020104030203" pitchFamily="2" charset="-79"/>
                <a:cs typeface="Aharoni" panose="02010803020104030203" pitchFamily="2" charset="-79"/>
              </a:rPr>
              <a:t> </a:t>
            </a:r>
            <a:r>
              <a:rPr lang="en-US" sz="4800" dirty="0">
                <a:solidFill>
                  <a:schemeClr val="tx2"/>
                </a:solidFill>
                <a:latin typeface="Aharoni" panose="02010803020104030203" pitchFamily="2" charset="-79"/>
                <a:cs typeface="Aharoni" panose="02010803020104030203" pitchFamily="2" charset="-79"/>
              </a:rPr>
              <a:t>Amazon</a:t>
            </a:r>
          </a:p>
        </p:txBody>
      </p:sp>
      <p:sp>
        <p:nvSpPr>
          <p:cNvPr id="7" name="TextBox 6">
            <a:extLst>
              <a:ext uri="{FF2B5EF4-FFF2-40B4-BE49-F238E27FC236}">
                <a16:creationId xmlns:a16="http://schemas.microsoft.com/office/drawing/2014/main" id="{28DF919C-EF04-EEB4-EEB8-5561DBC5F405}"/>
              </a:ext>
            </a:extLst>
          </p:cNvPr>
          <p:cNvSpPr txBox="1"/>
          <p:nvPr/>
        </p:nvSpPr>
        <p:spPr>
          <a:xfrm>
            <a:off x="13639800" y="16786"/>
            <a:ext cx="98298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Moinul Hasan Bappy (ID: 2503567)</a:t>
            </a:r>
            <a:endParaRPr lang="en-US" dirty="0"/>
          </a:p>
        </p:txBody>
      </p:sp>
    </p:spTree>
    <p:extLst>
      <p:ext uri="{BB962C8B-B14F-4D97-AF65-F5344CB8AC3E}">
        <p14:creationId xmlns:p14="http://schemas.microsoft.com/office/powerpoint/2010/main" val="2890102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524661-FDAC-397B-0E7A-88A6A7DB589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18F5AEA-F321-A244-6BB6-33DCD8F799B5}"/>
              </a:ext>
            </a:extLst>
          </p:cNvPr>
          <p:cNvGrpSpPr/>
          <p:nvPr/>
        </p:nvGrpSpPr>
        <p:grpSpPr>
          <a:xfrm>
            <a:off x="1752600" y="2643633"/>
            <a:ext cx="1543050" cy="1543050"/>
            <a:chOff x="0" y="0"/>
            <a:chExt cx="812800" cy="812800"/>
          </a:xfrm>
        </p:grpSpPr>
        <p:sp>
          <p:nvSpPr>
            <p:cNvPr id="3" name="Freeform 3">
              <a:extLst>
                <a:ext uri="{FF2B5EF4-FFF2-40B4-BE49-F238E27FC236}">
                  <a16:creationId xmlns:a16="http://schemas.microsoft.com/office/drawing/2014/main" id="{FA204677-F5A0-25B8-9740-F77D362B606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83E66"/>
            </a:solidFill>
          </p:spPr>
          <p:txBody>
            <a:bodyPr/>
            <a:lstStyle/>
            <a:p>
              <a:endParaRPr lang="en-GB"/>
            </a:p>
          </p:txBody>
        </p:sp>
        <p:sp>
          <p:nvSpPr>
            <p:cNvPr id="4" name="TextBox 4">
              <a:extLst>
                <a:ext uri="{FF2B5EF4-FFF2-40B4-BE49-F238E27FC236}">
                  <a16:creationId xmlns:a16="http://schemas.microsoft.com/office/drawing/2014/main" id="{B65B036E-C9C2-E82C-A000-34BBF1683A19}"/>
                </a:ext>
              </a:extLst>
            </p:cNvPr>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5" name="Group 5">
            <a:extLst>
              <a:ext uri="{FF2B5EF4-FFF2-40B4-BE49-F238E27FC236}">
                <a16:creationId xmlns:a16="http://schemas.microsoft.com/office/drawing/2014/main" id="{E285BB7F-355B-D28F-E4E3-9BEA4F8ECD72}"/>
              </a:ext>
            </a:extLst>
          </p:cNvPr>
          <p:cNvGrpSpPr/>
          <p:nvPr/>
        </p:nvGrpSpPr>
        <p:grpSpPr>
          <a:xfrm>
            <a:off x="1752600" y="4847083"/>
            <a:ext cx="1543050" cy="1543050"/>
            <a:chOff x="0" y="0"/>
            <a:chExt cx="812800" cy="812800"/>
          </a:xfrm>
        </p:grpSpPr>
        <p:sp>
          <p:nvSpPr>
            <p:cNvPr id="6" name="Freeform 6">
              <a:extLst>
                <a:ext uri="{FF2B5EF4-FFF2-40B4-BE49-F238E27FC236}">
                  <a16:creationId xmlns:a16="http://schemas.microsoft.com/office/drawing/2014/main" id="{8F83BB33-0B7F-808E-9E8B-A1F6C9AD193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83E66"/>
            </a:solidFill>
          </p:spPr>
          <p:txBody>
            <a:bodyPr/>
            <a:lstStyle/>
            <a:p>
              <a:endParaRPr lang="en-GB"/>
            </a:p>
          </p:txBody>
        </p:sp>
        <p:sp>
          <p:nvSpPr>
            <p:cNvPr id="7" name="TextBox 7">
              <a:extLst>
                <a:ext uri="{FF2B5EF4-FFF2-40B4-BE49-F238E27FC236}">
                  <a16:creationId xmlns:a16="http://schemas.microsoft.com/office/drawing/2014/main" id="{B0CC9D67-D139-C370-DE3F-23903179BA07}"/>
                </a:ext>
              </a:extLst>
            </p:cNvPr>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8" name="Group 8">
            <a:extLst>
              <a:ext uri="{FF2B5EF4-FFF2-40B4-BE49-F238E27FC236}">
                <a16:creationId xmlns:a16="http://schemas.microsoft.com/office/drawing/2014/main" id="{4768D387-99D7-388C-1CA2-B26A254AB7C4}"/>
              </a:ext>
            </a:extLst>
          </p:cNvPr>
          <p:cNvGrpSpPr/>
          <p:nvPr/>
        </p:nvGrpSpPr>
        <p:grpSpPr>
          <a:xfrm>
            <a:off x="1752600" y="7050533"/>
            <a:ext cx="1543050" cy="1543050"/>
            <a:chOff x="0" y="0"/>
            <a:chExt cx="812800" cy="812800"/>
          </a:xfrm>
        </p:grpSpPr>
        <p:sp>
          <p:nvSpPr>
            <p:cNvPr id="9" name="Freeform 9">
              <a:extLst>
                <a:ext uri="{FF2B5EF4-FFF2-40B4-BE49-F238E27FC236}">
                  <a16:creationId xmlns:a16="http://schemas.microsoft.com/office/drawing/2014/main" id="{45965FB3-28D3-BABF-DEBF-5829D063700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83E66"/>
            </a:solidFill>
          </p:spPr>
          <p:txBody>
            <a:bodyPr/>
            <a:lstStyle/>
            <a:p>
              <a:endParaRPr lang="en-GB"/>
            </a:p>
          </p:txBody>
        </p:sp>
        <p:sp>
          <p:nvSpPr>
            <p:cNvPr id="10" name="TextBox 10">
              <a:extLst>
                <a:ext uri="{FF2B5EF4-FFF2-40B4-BE49-F238E27FC236}">
                  <a16:creationId xmlns:a16="http://schemas.microsoft.com/office/drawing/2014/main" id="{65C90781-4961-CC0C-3966-B491212B8609}"/>
                </a:ext>
              </a:extLst>
            </p:cNvPr>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1" name="AutoShape 11">
            <a:extLst>
              <a:ext uri="{FF2B5EF4-FFF2-40B4-BE49-F238E27FC236}">
                <a16:creationId xmlns:a16="http://schemas.microsoft.com/office/drawing/2014/main" id="{853CAEA5-01DA-9D2B-1DF8-E9B4408EF6C1}"/>
              </a:ext>
            </a:extLst>
          </p:cNvPr>
          <p:cNvSpPr/>
          <p:nvPr/>
        </p:nvSpPr>
        <p:spPr>
          <a:xfrm>
            <a:off x="1752600" y="4627118"/>
            <a:ext cx="14778857" cy="0"/>
          </a:xfrm>
          <a:prstGeom prst="line">
            <a:avLst/>
          </a:prstGeom>
          <a:ln w="19050" cap="flat">
            <a:solidFill>
              <a:srgbClr val="A6A6A6"/>
            </a:solidFill>
            <a:prstDash val="solid"/>
            <a:headEnd type="none" w="sm" len="sm"/>
            <a:tailEnd type="none" w="sm" len="sm"/>
          </a:ln>
        </p:spPr>
        <p:txBody>
          <a:bodyPr/>
          <a:lstStyle/>
          <a:p>
            <a:endParaRPr lang="en-GB"/>
          </a:p>
        </p:txBody>
      </p:sp>
      <p:sp>
        <p:nvSpPr>
          <p:cNvPr id="12" name="AutoShape 12">
            <a:extLst>
              <a:ext uri="{FF2B5EF4-FFF2-40B4-BE49-F238E27FC236}">
                <a16:creationId xmlns:a16="http://schemas.microsoft.com/office/drawing/2014/main" id="{A7A7028E-89F1-6285-EDC1-B2DD738D5B78}"/>
              </a:ext>
            </a:extLst>
          </p:cNvPr>
          <p:cNvSpPr/>
          <p:nvPr/>
        </p:nvSpPr>
        <p:spPr>
          <a:xfrm>
            <a:off x="1752600" y="6830568"/>
            <a:ext cx="14778857" cy="0"/>
          </a:xfrm>
          <a:prstGeom prst="line">
            <a:avLst/>
          </a:prstGeom>
          <a:ln w="19050" cap="flat">
            <a:solidFill>
              <a:srgbClr val="A6A6A6"/>
            </a:solidFill>
            <a:prstDash val="solid"/>
            <a:headEnd type="none" w="sm" len="sm"/>
            <a:tailEnd type="none" w="sm" len="sm"/>
          </a:ln>
        </p:spPr>
        <p:txBody>
          <a:bodyPr/>
          <a:lstStyle/>
          <a:p>
            <a:endParaRPr lang="en-GB"/>
          </a:p>
        </p:txBody>
      </p:sp>
      <p:sp>
        <p:nvSpPr>
          <p:cNvPr id="13" name="AutoShape 13">
            <a:extLst>
              <a:ext uri="{FF2B5EF4-FFF2-40B4-BE49-F238E27FC236}">
                <a16:creationId xmlns:a16="http://schemas.microsoft.com/office/drawing/2014/main" id="{1E5E3E5C-0FC5-F48B-D366-ED7E4848EC04}"/>
              </a:ext>
            </a:extLst>
          </p:cNvPr>
          <p:cNvSpPr/>
          <p:nvPr/>
        </p:nvSpPr>
        <p:spPr>
          <a:xfrm>
            <a:off x="1028700" y="9731375"/>
            <a:ext cx="16230600" cy="0"/>
          </a:xfrm>
          <a:prstGeom prst="line">
            <a:avLst/>
          </a:prstGeom>
          <a:ln w="19050" cap="flat">
            <a:solidFill>
              <a:srgbClr val="A6A6A6"/>
            </a:solidFill>
            <a:prstDash val="solid"/>
            <a:headEnd type="none" w="sm" len="sm"/>
            <a:tailEnd type="none" w="sm" len="sm"/>
          </a:ln>
        </p:spPr>
        <p:txBody>
          <a:bodyPr/>
          <a:lstStyle/>
          <a:p>
            <a:endParaRPr lang="en-GB"/>
          </a:p>
        </p:txBody>
      </p:sp>
      <p:sp>
        <p:nvSpPr>
          <p:cNvPr id="14" name="Freeform 14">
            <a:extLst>
              <a:ext uri="{FF2B5EF4-FFF2-40B4-BE49-F238E27FC236}">
                <a16:creationId xmlns:a16="http://schemas.microsoft.com/office/drawing/2014/main" id="{19DEC830-AC42-AE5D-9CCC-B3D812F52E72}"/>
              </a:ext>
            </a:extLst>
          </p:cNvPr>
          <p:cNvSpPr/>
          <p:nvPr/>
        </p:nvSpPr>
        <p:spPr>
          <a:xfrm>
            <a:off x="2168251" y="3053208"/>
            <a:ext cx="713141" cy="723900"/>
          </a:xfrm>
          <a:custGeom>
            <a:avLst/>
            <a:gdLst/>
            <a:ahLst/>
            <a:cxnLst/>
            <a:rect l="l" t="t" r="r" b="b"/>
            <a:pathLst>
              <a:path w="713141" h="723900">
                <a:moveTo>
                  <a:pt x="0" y="0"/>
                </a:moveTo>
                <a:lnTo>
                  <a:pt x="713141" y="0"/>
                </a:lnTo>
                <a:lnTo>
                  <a:pt x="713141" y="723900"/>
                </a:lnTo>
                <a:lnTo>
                  <a:pt x="0" y="7239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5" name="Freeform 15">
            <a:extLst>
              <a:ext uri="{FF2B5EF4-FFF2-40B4-BE49-F238E27FC236}">
                <a16:creationId xmlns:a16="http://schemas.microsoft.com/office/drawing/2014/main" id="{B4127BBA-68D9-713B-FE20-2F702FEA06A2}"/>
              </a:ext>
            </a:extLst>
          </p:cNvPr>
          <p:cNvSpPr/>
          <p:nvPr/>
        </p:nvSpPr>
        <p:spPr>
          <a:xfrm>
            <a:off x="2168251" y="5267739"/>
            <a:ext cx="714687" cy="723900"/>
          </a:xfrm>
          <a:custGeom>
            <a:avLst/>
            <a:gdLst/>
            <a:ahLst/>
            <a:cxnLst/>
            <a:rect l="l" t="t" r="r" b="b"/>
            <a:pathLst>
              <a:path w="714687" h="723900">
                <a:moveTo>
                  <a:pt x="0" y="0"/>
                </a:moveTo>
                <a:lnTo>
                  <a:pt x="714687" y="0"/>
                </a:lnTo>
                <a:lnTo>
                  <a:pt x="714687" y="723900"/>
                </a:lnTo>
                <a:lnTo>
                  <a:pt x="0" y="7239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Freeform 16">
            <a:extLst>
              <a:ext uri="{FF2B5EF4-FFF2-40B4-BE49-F238E27FC236}">
                <a16:creationId xmlns:a16="http://schemas.microsoft.com/office/drawing/2014/main" id="{1726F8D8-307B-D22A-2BEC-294B4BCEB8BA}"/>
              </a:ext>
            </a:extLst>
          </p:cNvPr>
          <p:cNvSpPr/>
          <p:nvPr/>
        </p:nvSpPr>
        <p:spPr>
          <a:xfrm>
            <a:off x="2215634" y="7460108"/>
            <a:ext cx="667304" cy="723900"/>
          </a:xfrm>
          <a:custGeom>
            <a:avLst/>
            <a:gdLst/>
            <a:ahLst/>
            <a:cxnLst/>
            <a:rect l="l" t="t" r="r" b="b"/>
            <a:pathLst>
              <a:path w="667304" h="723900">
                <a:moveTo>
                  <a:pt x="0" y="0"/>
                </a:moveTo>
                <a:lnTo>
                  <a:pt x="667304" y="0"/>
                </a:lnTo>
                <a:lnTo>
                  <a:pt x="667304" y="723900"/>
                </a:lnTo>
                <a:lnTo>
                  <a:pt x="0" y="7239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7C0F00C4-9567-4443-8B28-F8FEB183B15B}"/>
              </a:ext>
            </a:extLst>
          </p:cNvPr>
          <p:cNvSpPr txBox="1"/>
          <p:nvPr/>
        </p:nvSpPr>
        <p:spPr>
          <a:xfrm>
            <a:off x="3505200" y="463890"/>
            <a:ext cx="3439761" cy="1041952"/>
          </a:xfrm>
          <a:prstGeom prst="rect">
            <a:avLst/>
          </a:prstGeom>
        </p:spPr>
        <p:txBody>
          <a:bodyPr wrap="square" lIns="0" tIns="0" rIns="0" bIns="0" rtlCol="0" anchor="t">
            <a:spAutoFit/>
          </a:bodyPr>
          <a:lstStyle/>
          <a:p>
            <a:pPr algn="ctr">
              <a:lnSpc>
                <a:spcPts val="9100"/>
              </a:lnSpc>
            </a:pPr>
            <a:r>
              <a:rPr lang="en-US" sz="6500" b="1" dirty="0">
                <a:solidFill>
                  <a:srgbClr val="000000"/>
                </a:solidFill>
                <a:latin typeface="Barlow Semi-Bold"/>
                <a:ea typeface="Barlow Semi-Bold"/>
                <a:cs typeface="Barlow Semi-Bold"/>
                <a:sym typeface="Barlow Semi-Bold"/>
              </a:rPr>
              <a:t>ROLE OF</a:t>
            </a:r>
          </a:p>
        </p:txBody>
      </p:sp>
      <p:sp>
        <p:nvSpPr>
          <p:cNvPr id="18" name="TextBox 18">
            <a:extLst>
              <a:ext uri="{FF2B5EF4-FFF2-40B4-BE49-F238E27FC236}">
                <a16:creationId xmlns:a16="http://schemas.microsoft.com/office/drawing/2014/main" id="{D6808BEE-18EE-5DAE-8D29-DBF8010E1D4C}"/>
              </a:ext>
            </a:extLst>
          </p:cNvPr>
          <p:cNvSpPr txBox="1"/>
          <p:nvPr/>
        </p:nvSpPr>
        <p:spPr>
          <a:xfrm>
            <a:off x="6172201" y="463890"/>
            <a:ext cx="9759732" cy="1041952"/>
          </a:xfrm>
          <a:prstGeom prst="rect">
            <a:avLst/>
          </a:prstGeom>
        </p:spPr>
        <p:txBody>
          <a:bodyPr wrap="square" lIns="0" tIns="0" rIns="0" bIns="0" rtlCol="0" anchor="t">
            <a:spAutoFit/>
          </a:bodyPr>
          <a:lstStyle/>
          <a:p>
            <a:pPr algn="ctr">
              <a:lnSpc>
                <a:spcPts val="9100"/>
              </a:lnSpc>
            </a:pPr>
            <a:r>
              <a:rPr lang="en-US" sz="6500" dirty="0">
                <a:solidFill>
                  <a:srgbClr val="000000"/>
                </a:solidFill>
                <a:latin typeface="Barlow Light"/>
                <a:ea typeface="Barlow Light"/>
                <a:cs typeface="Barlow Light"/>
                <a:sym typeface="Barlow Light"/>
              </a:rPr>
              <a:t>LINE MANAGERS (T&amp;D)</a:t>
            </a:r>
          </a:p>
        </p:txBody>
      </p:sp>
      <p:sp>
        <p:nvSpPr>
          <p:cNvPr id="19" name="TextBox 19">
            <a:extLst>
              <a:ext uri="{FF2B5EF4-FFF2-40B4-BE49-F238E27FC236}">
                <a16:creationId xmlns:a16="http://schemas.microsoft.com/office/drawing/2014/main" id="{7B0158A1-6ABE-D471-1F79-384CDB5A077B}"/>
              </a:ext>
            </a:extLst>
          </p:cNvPr>
          <p:cNvSpPr txBox="1"/>
          <p:nvPr/>
        </p:nvSpPr>
        <p:spPr>
          <a:xfrm>
            <a:off x="3821914" y="2880341"/>
            <a:ext cx="12709542" cy="1002960"/>
          </a:xfrm>
          <a:prstGeom prst="rect">
            <a:avLst/>
          </a:prstGeom>
        </p:spPr>
        <p:txBody>
          <a:bodyPr lIns="0" tIns="0" rIns="0" bIns="0" rtlCol="0" anchor="t">
            <a:spAutoFit/>
          </a:bodyPr>
          <a:lstStyle/>
          <a:p>
            <a:pPr marL="623606" lvl="1" indent="-311803" algn="l">
              <a:lnSpc>
                <a:spcPts val="4043"/>
              </a:lnSpc>
              <a:buFont typeface="Arial"/>
              <a:buChar char="•"/>
            </a:pPr>
            <a:r>
              <a:rPr lang="en-US" sz="2888" spc="11" dirty="0">
                <a:solidFill>
                  <a:srgbClr val="000000"/>
                </a:solidFill>
                <a:latin typeface="Barlow"/>
                <a:ea typeface="Barlow"/>
                <a:cs typeface="Barlow"/>
                <a:sym typeface="Barlow"/>
              </a:rPr>
              <a:t>Managers identify team skill gaps requiring training (Blanco and Golik, 2021).</a:t>
            </a:r>
          </a:p>
          <a:p>
            <a:pPr marL="623606" lvl="1" indent="-311803" algn="l">
              <a:lnSpc>
                <a:spcPts val="4043"/>
              </a:lnSpc>
              <a:buFont typeface="Arial"/>
              <a:buChar char="•"/>
            </a:pPr>
            <a:r>
              <a:rPr lang="en-US" sz="2888" spc="11" dirty="0">
                <a:solidFill>
                  <a:srgbClr val="000000"/>
                </a:solidFill>
                <a:latin typeface="Barlow"/>
                <a:ea typeface="Barlow"/>
                <a:cs typeface="Barlow"/>
                <a:sym typeface="Barlow"/>
              </a:rPr>
              <a:t>Provide coaching to reinforce new learning on the job.</a:t>
            </a:r>
          </a:p>
        </p:txBody>
      </p:sp>
      <p:sp>
        <p:nvSpPr>
          <p:cNvPr id="20" name="TextBox 20">
            <a:extLst>
              <a:ext uri="{FF2B5EF4-FFF2-40B4-BE49-F238E27FC236}">
                <a16:creationId xmlns:a16="http://schemas.microsoft.com/office/drawing/2014/main" id="{21D6A603-33B6-A2A5-4BAC-168DCF52CABB}"/>
              </a:ext>
            </a:extLst>
          </p:cNvPr>
          <p:cNvSpPr txBox="1"/>
          <p:nvPr/>
        </p:nvSpPr>
        <p:spPr>
          <a:xfrm>
            <a:off x="3821914" y="5083791"/>
            <a:ext cx="12709542" cy="1484702"/>
          </a:xfrm>
          <a:prstGeom prst="rect">
            <a:avLst/>
          </a:prstGeom>
        </p:spPr>
        <p:txBody>
          <a:bodyPr lIns="0" tIns="0" rIns="0" bIns="0" rtlCol="0" anchor="t">
            <a:spAutoFit/>
          </a:bodyPr>
          <a:lstStyle/>
          <a:p>
            <a:pPr marL="623606" lvl="1" indent="-311803" algn="l">
              <a:lnSpc>
                <a:spcPts val="4043"/>
              </a:lnSpc>
              <a:buFont typeface="Arial"/>
              <a:buChar char="•"/>
            </a:pPr>
            <a:r>
              <a:rPr lang="en-US" sz="2888" spc="11" dirty="0">
                <a:solidFill>
                  <a:srgbClr val="000000"/>
                </a:solidFill>
                <a:latin typeface="Barlow"/>
                <a:ea typeface="Barlow"/>
                <a:cs typeface="Barlow"/>
                <a:sym typeface="Barlow"/>
              </a:rPr>
              <a:t>Monitor employee progress and ensure training completion.</a:t>
            </a:r>
          </a:p>
          <a:p>
            <a:pPr marL="623606" lvl="1" indent="-311803" algn="l">
              <a:lnSpc>
                <a:spcPts val="4043"/>
              </a:lnSpc>
              <a:buFont typeface="Arial"/>
              <a:buChar char="•"/>
            </a:pPr>
            <a:r>
              <a:rPr lang="en-US" sz="2888" spc="11" dirty="0">
                <a:solidFill>
                  <a:srgbClr val="000000"/>
                </a:solidFill>
                <a:latin typeface="Barlow"/>
                <a:ea typeface="Barlow"/>
                <a:cs typeface="Barlow"/>
                <a:sym typeface="Barlow"/>
              </a:rPr>
              <a:t>Support learning transfer into daily operational tasks (</a:t>
            </a:r>
            <a:r>
              <a:rPr lang="en-US" sz="2888" spc="11" dirty="0" err="1">
                <a:solidFill>
                  <a:srgbClr val="000000"/>
                </a:solidFill>
                <a:latin typeface="Barlow"/>
                <a:ea typeface="Barlow"/>
                <a:cs typeface="Barlow"/>
                <a:sym typeface="Barlow"/>
              </a:rPr>
              <a:t>Ellström</a:t>
            </a:r>
            <a:r>
              <a:rPr lang="en-US" sz="2888" spc="11" dirty="0">
                <a:solidFill>
                  <a:srgbClr val="000000"/>
                </a:solidFill>
                <a:latin typeface="Barlow"/>
                <a:ea typeface="Barlow"/>
                <a:cs typeface="Barlow"/>
                <a:sym typeface="Barlow"/>
              </a:rPr>
              <a:t> and </a:t>
            </a:r>
            <a:r>
              <a:rPr lang="en-US" sz="2888" spc="11" dirty="0" err="1">
                <a:solidFill>
                  <a:srgbClr val="000000"/>
                </a:solidFill>
                <a:latin typeface="Barlow"/>
                <a:ea typeface="Barlow"/>
                <a:cs typeface="Barlow"/>
                <a:sym typeface="Barlow"/>
              </a:rPr>
              <a:t>Ellström</a:t>
            </a:r>
            <a:r>
              <a:rPr lang="en-US" sz="2888" spc="11" dirty="0">
                <a:solidFill>
                  <a:srgbClr val="000000"/>
                </a:solidFill>
                <a:latin typeface="Barlow"/>
                <a:ea typeface="Barlow"/>
                <a:cs typeface="Barlow"/>
                <a:sym typeface="Barlow"/>
              </a:rPr>
              <a:t>, 2018).</a:t>
            </a:r>
          </a:p>
        </p:txBody>
      </p:sp>
      <p:sp>
        <p:nvSpPr>
          <p:cNvPr id="21" name="TextBox 21">
            <a:extLst>
              <a:ext uri="{FF2B5EF4-FFF2-40B4-BE49-F238E27FC236}">
                <a16:creationId xmlns:a16="http://schemas.microsoft.com/office/drawing/2014/main" id="{2FA882DE-CDC0-FBAC-FB4B-D4ABFA7414AB}"/>
              </a:ext>
            </a:extLst>
          </p:cNvPr>
          <p:cNvSpPr txBox="1"/>
          <p:nvPr/>
        </p:nvSpPr>
        <p:spPr>
          <a:xfrm>
            <a:off x="3821914" y="7287241"/>
            <a:ext cx="12709542" cy="1002960"/>
          </a:xfrm>
          <a:prstGeom prst="rect">
            <a:avLst/>
          </a:prstGeom>
        </p:spPr>
        <p:txBody>
          <a:bodyPr lIns="0" tIns="0" rIns="0" bIns="0" rtlCol="0" anchor="t">
            <a:spAutoFit/>
          </a:bodyPr>
          <a:lstStyle/>
          <a:p>
            <a:pPr marL="623606" lvl="1" indent="-311803" algn="l">
              <a:lnSpc>
                <a:spcPts val="4043"/>
              </a:lnSpc>
              <a:buFont typeface="Arial"/>
              <a:buChar char="•"/>
            </a:pPr>
            <a:r>
              <a:rPr lang="en-US" sz="2888" spc="11">
                <a:solidFill>
                  <a:srgbClr val="000000"/>
                </a:solidFill>
                <a:latin typeface="Barlow"/>
                <a:ea typeface="Barlow"/>
                <a:cs typeface="Barlow"/>
                <a:sym typeface="Barlow"/>
              </a:rPr>
              <a:t>Communicate training needs directly to HR teams.</a:t>
            </a:r>
          </a:p>
          <a:p>
            <a:pPr marL="623606" lvl="1" indent="-311803" algn="l">
              <a:lnSpc>
                <a:spcPts val="4043"/>
              </a:lnSpc>
              <a:buFont typeface="Arial"/>
              <a:buChar char="•"/>
            </a:pPr>
            <a:r>
              <a:rPr lang="en-US" sz="2888" spc="11">
                <a:solidFill>
                  <a:srgbClr val="000000"/>
                </a:solidFill>
                <a:latin typeface="Barlow"/>
                <a:ea typeface="Barlow"/>
                <a:cs typeface="Barlow"/>
                <a:sym typeface="Barlow"/>
              </a:rPr>
              <a:t>Influence motivation and willingness to participate in development.</a:t>
            </a:r>
          </a:p>
        </p:txBody>
      </p:sp>
    </p:spTree>
    <p:extLst>
      <p:ext uri="{BB962C8B-B14F-4D97-AF65-F5344CB8AC3E}">
        <p14:creationId xmlns:p14="http://schemas.microsoft.com/office/powerpoint/2010/main" val="19001138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F5AE88-44DE-8776-9DD3-6A2C96030F0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9A06E5A-6B81-FD33-D1AF-E9AB80B3CDF4}"/>
              </a:ext>
            </a:extLst>
          </p:cNvPr>
          <p:cNvGrpSpPr/>
          <p:nvPr/>
        </p:nvGrpSpPr>
        <p:grpSpPr>
          <a:xfrm>
            <a:off x="1356797" y="2186943"/>
            <a:ext cx="7054850" cy="2390460"/>
            <a:chOff x="0" y="0"/>
            <a:chExt cx="1858067" cy="629586"/>
          </a:xfrm>
        </p:grpSpPr>
        <p:sp>
          <p:nvSpPr>
            <p:cNvPr id="3" name="Freeform 3">
              <a:extLst>
                <a:ext uri="{FF2B5EF4-FFF2-40B4-BE49-F238E27FC236}">
                  <a16:creationId xmlns:a16="http://schemas.microsoft.com/office/drawing/2014/main" id="{FD8C1BD5-FF91-6FDE-0D3D-7586DF1654A8}"/>
                </a:ext>
              </a:extLst>
            </p:cNvPr>
            <p:cNvSpPr/>
            <p:nvPr/>
          </p:nvSpPr>
          <p:spPr>
            <a:xfrm>
              <a:off x="0" y="0"/>
              <a:ext cx="1858067" cy="629586"/>
            </a:xfrm>
            <a:custGeom>
              <a:avLst/>
              <a:gdLst/>
              <a:ahLst/>
              <a:cxnLst/>
              <a:rect l="l" t="t" r="r" b="b"/>
              <a:pathLst>
                <a:path w="1858067" h="629586">
                  <a:moveTo>
                    <a:pt x="55967" y="0"/>
                  </a:moveTo>
                  <a:lnTo>
                    <a:pt x="1802100" y="0"/>
                  </a:lnTo>
                  <a:cubicBezTo>
                    <a:pt x="1816944" y="0"/>
                    <a:pt x="1831179" y="5896"/>
                    <a:pt x="1841675" y="16392"/>
                  </a:cubicBezTo>
                  <a:cubicBezTo>
                    <a:pt x="1852171" y="26888"/>
                    <a:pt x="1858067" y="41124"/>
                    <a:pt x="1858067" y="55967"/>
                  </a:cubicBezTo>
                  <a:lnTo>
                    <a:pt x="1858067" y="573619"/>
                  </a:lnTo>
                  <a:cubicBezTo>
                    <a:pt x="1858067" y="588463"/>
                    <a:pt x="1852171" y="602698"/>
                    <a:pt x="1841675" y="613194"/>
                  </a:cubicBezTo>
                  <a:cubicBezTo>
                    <a:pt x="1831179" y="623690"/>
                    <a:pt x="1816944" y="629586"/>
                    <a:pt x="1802100" y="629586"/>
                  </a:cubicBezTo>
                  <a:lnTo>
                    <a:pt x="55967" y="629586"/>
                  </a:lnTo>
                  <a:cubicBezTo>
                    <a:pt x="41124" y="629586"/>
                    <a:pt x="26888" y="623690"/>
                    <a:pt x="16392" y="613194"/>
                  </a:cubicBezTo>
                  <a:cubicBezTo>
                    <a:pt x="5896" y="602698"/>
                    <a:pt x="0" y="588463"/>
                    <a:pt x="0" y="573619"/>
                  </a:cubicBezTo>
                  <a:lnTo>
                    <a:pt x="0" y="55967"/>
                  </a:lnTo>
                  <a:cubicBezTo>
                    <a:pt x="0" y="41124"/>
                    <a:pt x="5896" y="26888"/>
                    <a:pt x="16392" y="16392"/>
                  </a:cubicBezTo>
                  <a:cubicBezTo>
                    <a:pt x="26888" y="5896"/>
                    <a:pt x="41124" y="0"/>
                    <a:pt x="55967" y="0"/>
                  </a:cubicBezTo>
                  <a:close/>
                </a:path>
              </a:pathLst>
            </a:custGeom>
            <a:solidFill>
              <a:srgbClr val="EFEFEF"/>
            </a:solidFill>
          </p:spPr>
          <p:txBody>
            <a:bodyPr/>
            <a:lstStyle/>
            <a:p>
              <a:endParaRPr lang="en-GB"/>
            </a:p>
          </p:txBody>
        </p:sp>
        <p:sp>
          <p:nvSpPr>
            <p:cNvPr id="4" name="TextBox 4">
              <a:extLst>
                <a:ext uri="{FF2B5EF4-FFF2-40B4-BE49-F238E27FC236}">
                  <a16:creationId xmlns:a16="http://schemas.microsoft.com/office/drawing/2014/main" id="{2C7F1AA9-1D46-FDA7-B38C-18C1FADE2ACD}"/>
                </a:ext>
              </a:extLst>
            </p:cNvPr>
            <p:cNvSpPr txBox="1"/>
            <p:nvPr/>
          </p:nvSpPr>
          <p:spPr>
            <a:xfrm>
              <a:off x="0" y="-47625"/>
              <a:ext cx="1858067" cy="677211"/>
            </a:xfrm>
            <a:prstGeom prst="rect">
              <a:avLst/>
            </a:prstGeom>
          </p:spPr>
          <p:txBody>
            <a:bodyPr lIns="50800" tIns="50800" rIns="50800" bIns="50800" rtlCol="0" anchor="ctr"/>
            <a:lstStyle/>
            <a:p>
              <a:pPr algn="ctr">
                <a:lnSpc>
                  <a:spcPts val="2659"/>
                </a:lnSpc>
              </a:pPr>
              <a:endParaRPr/>
            </a:p>
          </p:txBody>
        </p:sp>
      </p:grpSp>
      <p:grpSp>
        <p:nvGrpSpPr>
          <p:cNvPr id="5" name="Group 5">
            <a:extLst>
              <a:ext uri="{FF2B5EF4-FFF2-40B4-BE49-F238E27FC236}">
                <a16:creationId xmlns:a16="http://schemas.microsoft.com/office/drawing/2014/main" id="{D27F8F69-DD7C-2FC6-C723-5637532D8888}"/>
              </a:ext>
            </a:extLst>
          </p:cNvPr>
          <p:cNvGrpSpPr/>
          <p:nvPr/>
        </p:nvGrpSpPr>
        <p:grpSpPr>
          <a:xfrm>
            <a:off x="9876353" y="2186943"/>
            <a:ext cx="7054850" cy="2390460"/>
            <a:chOff x="0" y="0"/>
            <a:chExt cx="1858067" cy="629586"/>
          </a:xfrm>
        </p:grpSpPr>
        <p:sp>
          <p:nvSpPr>
            <p:cNvPr id="6" name="Freeform 6">
              <a:extLst>
                <a:ext uri="{FF2B5EF4-FFF2-40B4-BE49-F238E27FC236}">
                  <a16:creationId xmlns:a16="http://schemas.microsoft.com/office/drawing/2014/main" id="{E7607EB1-548D-3B0F-01B6-73A215C7DABC}"/>
                </a:ext>
              </a:extLst>
            </p:cNvPr>
            <p:cNvSpPr/>
            <p:nvPr/>
          </p:nvSpPr>
          <p:spPr>
            <a:xfrm>
              <a:off x="0" y="0"/>
              <a:ext cx="1858067" cy="629586"/>
            </a:xfrm>
            <a:custGeom>
              <a:avLst/>
              <a:gdLst/>
              <a:ahLst/>
              <a:cxnLst/>
              <a:rect l="l" t="t" r="r" b="b"/>
              <a:pathLst>
                <a:path w="1858067" h="629586">
                  <a:moveTo>
                    <a:pt x="55967" y="0"/>
                  </a:moveTo>
                  <a:lnTo>
                    <a:pt x="1802100" y="0"/>
                  </a:lnTo>
                  <a:cubicBezTo>
                    <a:pt x="1816944" y="0"/>
                    <a:pt x="1831179" y="5896"/>
                    <a:pt x="1841675" y="16392"/>
                  </a:cubicBezTo>
                  <a:cubicBezTo>
                    <a:pt x="1852171" y="26888"/>
                    <a:pt x="1858067" y="41124"/>
                    <a:pt x="1858067" y="55967"/>
                  </a:cubicBezTo>
                  <a:lnTo>
                    <a:pt x="1858067" y="573619"/>
                  </a:lnTo>
                  <a:cubicBezTo>
                    <a:pt x="1858067" y="588463"/>
                    <a:pt x="1852171" y="602698"/>
                    <a:pt x="1841675" y="613194"/>
                  </a:cubicBezTo>
                  <a:cubicBezTo>
                    <a:pt x="1831179" y="623690"/>
                    <a:pt x="1816944" y="629586"/>
                    <a:pt x="1802100" y="629586"/>
                  </a:cubicBezTo>
                  <a:lnTo>
                    <a:pt x="55967" y="629586"/>
                  </a:lnTo>
                  <a:cubicBezTo>
                    <a:pt x="41124" y="629586"/>
                    <a:pt x="26888" y="623690"/>
                    <a:pt x="16392" y="613194"/>
                  </a:cubicBezTo>
                  <a:cubicBezTo>
                    <a:pt x="5896" y="602698"/>
                    <a:pt x="0" y="588463"/>
                    <a:pt x="0" y="573619"/>
                  </a:cubicBezTo>
                  <a:lnTo>
                    <a:pt x="0" y="55967"/>
                  </a:lnTo>
                  <a:cubicBezTo>
                    <a:pt x="0" y="41124"/>
                    <a:pt x="5896" y="26888"/>
                    <a:pt x="16392" y="16392"/>
                  </a:cubicBezTo>
                  <a:cubicBezTo>
                    <a:pt x="26888" y="5896"/>
                    <a:pt x="41124" y="0"/>
                    <a:pt x="55967" y="0"/>
                  </a:cubicBezTo>
                  <a:close/>
                </a:path>
              </a:pathLst>
            </a:custGeom>
            <a:solidFill>
              <a:srgbClr val="EFEFEF"/>
            </a:solidFill>
          </p:spPr>
          <p:txBody>
            <a:bodyPr/>
            <a:lstStyle/>
            <a:p>
              <a:endParaRPr lang="en-GB"/>
            </a:p>
          </p:txBody>
        </p:sp>
        <p:sp>
          <p:nvSpPr>
            <p:cNvPr id="7" name="TextBox 7">
              <a:extLst>
                <a:ext uri="{FF2B5EF4-FFF2-40B4-BE49-F238E27FC236}">
                  <a16:creationId xmlns:a16="http://schemas.microsoft.com/office/drawing/2014/main" id="{4ABA9FE9-C327-DCDA-5561-23DE65A5D8FA}"/>
                </a:ext>
              </a:extLst>
            </p:cNvPr>
            <p:cNvSpPr txBox="1"/>
            <p:nvPr/>
          </p:nvSpPr>
          <p:spPr>
            <a:xfrm>
              <a:off x="0" y="-47625"/>
              <a:ext cx="1858067" cy="677211"/>
            </a:xfrm>
            <a:prstGeom prst="rect">
              <a:avLst/>
            </a:prstGeom>
          </p:spPr>
          <p:txBody>
            <a:bodyPr lIns="50800" tIns="50800" rIns="50800" bIns="50800" rtlCol="0" anchor="ctr"/>
            <a:lstStyle/>
            <a:p>
              <a:pPr algn="ctr">
                <a:lnSpc>
                  <a:spcPts val="2659"/>
                </a:lnSpc>
              </a:pPr>
              <a:endParaRPr/>
            </a:p>
          </p:txBody>
        </p:sp>
      </p:grpSp>
      <p:grpSp>
        <p:nvGrpSpPr>
          <p:cNvPr id="8" name="Group 8">
            <a:extLst>
              <a:ext uri="{FF2B5EF4-FFF2-40B4-BE49-F238E27FC236}">
                <a16:creationId xmlns:a16="http://schemas.microsoft.com/office/drawing/2014/main" id="{26CA342B-BF61-2E5C-09B3-2A75A3B25471}"/>
              </a:ext>
            </a:extLst>
          </p:cNvPr>
          <p:cNvGrpSpPr/>
          <p:nvPr/>
        </p:nvGrpSpPr>
        <p:grpSpPr>
          <a:xfrm>
            <a:off x="1356797" y="4858769"/>
            <a:ext cx="7054850" cy="2390460"/>
            <a:chOff x="0" y="0"/>
            <a:chExt cx="1858067" cy="629586"/>
          </a:xfrm>
        </p:grpSpPr>
        <p:sp>
          <p:nvSpPr>
            <p:cNvPr id="9" name="Freeform 9">
              <a:extLst>
                <a:ext uri="{FF2B5EF4-FFF2-40B4-BE49-F238E27FC236}">
                  <a16:creationId xmlns:a16="http://schemas.microsoft.com/office/drawing/2014/main" id="{A5F63ED4-EFB9-EC78-4735-C26C906C38C1}"/>
                </a:ext>
              </a:extLst>
            </p:cNvPr>
            <p:cNvSpPr/>
            <p:nvPr/>
          </p:nvSpPr>
          <p:spPr>
            <a:xfrm>
              <a:off x="0" y="0"/>
              <a:ext cx="1858067" cy="629586"/>
            </a:xfrm>
            <a:custGeom>
              <a:avLst/>
              <a:gdLst/>
              <a:ahLst/>
              <a:cxnLst/>
              <a:rect l="l" t="t" r="r" b="b"/>
              <a:pathLst>
                <a:path w="1858067" h="629586">
                  <a:moveTo>
                    <a:pt x="55967" y="0"/>
                  </a:moveTo>
                  <a:lnTo>
                    <a:pt x="1802100" y="0"/>
                  </a:lnTo>
                  <a:cubicBezTo>
                    <a:pt x="1816944" y="0"/>
                    <a:pt x="1831179" y="5896"/>
                    <a:pt x="1841675" y="16392"/>
                  </a:cubicBezTo>
                  <a:cubicBezTo>
                    <a:pt x="1852171" y="26888"/>
                    <a:pt x="1858067" y="41124"/>
                    <a:pt x="1858067" y="55967"/>
                  </a:cubicBezTo>
                  <a:lnTo>
                    <a:pt x="1858067" y="573619"/>
                  </a:lnTo>
                  <a:cubicBezTo>
                    <a:pt x="1858067" y="588463"/>
                    <a:pt x="1852171" y="602698"/>
                    <a:pt x="1841675" y="613194"/>
                  </a:cubicBezTo>
                  <a:cubicBezTo>
                    <a:pt x="1831179" y="623690"/>
                    <a:pt x="1816944" y="629586"/>
                    <a:pt x="1802100" y="629586"/>
                  </a:cubicBezTo>
                  <a:lnTo>
                    <a:pt x="55967" y="629586"/>
                  </a:lnTo>
                  <a:cubicBezTo>
                    <a:pt x="41124" y="629586"/>
                    <a:pt x="26888" y="623690"/>
                    <a:pt x="16392" y="613194"/>
                  </a:cubicBezTo>
                  <a:cubicBezTo>
                    <a:pt x="5896" y="602698"/>
                    <a:pt x="0" y="588463"/>
                    <a:pt x="0" y="573619"/>
                  </a:cubicBezTo>
                  <a:lnTo>
                    <a:pt x="0" y="55967"/>
                  </a:lnTo>
                  <a:cubicBezTo>
                    <a:pt x="0" y="41124"/>
                    <a:pt x="5896" y="26888"/>
                    <a:pt x="16392" y="16392"/>
                  </a:cubicBezTo>
                  <a:cubicBezTo>
                    <a:pt x="26888" y="5896"/>
                    <a:pt x="41124" y="0"/>
                    <a:pt x="55967" y="0"/>
                  </a:cubicBezTo>
                  <a:close/>
                </a:path>
              </a:pathLst>
            </a:custGeom>
            <a:solidFill>
              <a:srgbClr val="EFEFEF"/>
            </a:solidFill>
          </p:spPr>
          <p:txBody>
            <a:bodyPr/>
            <a:lstStyle/>
            <a:p>
              <a:endParaRPr lang="en-GB"/>
            </a:p>
          </p:txBody>
        </p:sp>
        <p:sp>
          <p:nvSpPr>
            <p:cNvPr id="10" name="TextBox 10">
              <a:extLst>
                <a:ext uri="{FF2B5EF4-FFF2-40B4-BE49-F238E27FC236}">
                  <a16:creationId xmlns:a16="http://schemas.microsoft.com/office/drawing/2014/main" id="{7A5CE7F0-AD00-9359-0C23-AC5A45BA0728}"/>
                </a:ext>
              </a:extLst>
            </p:cNvPr>
            <p:cNvSpPr txBox="1"/>
            <p:nvPr/>
          </p:nvSpPr>
          <p:spPr>
            <a:xfrm>
              <a:off x="0" y="-47625"/>
              <a:ext cx="1858067" cy="677211"/>
            </a:xfrm>
            <a:prstGeom prst="rect">
              <a:avLst/>
            </a:prstGeom>
          </p:spPr>
          <p:txBody>
            <a:bodyPr lIns="50800" tIns="50800" rIns="50800" bIns="50800" rtlCol="0" anchor="ctr"/>
            <a:lstStyle/>
            <a:p>
              <a:pPr algn="ctr">
                <a:lnSpc>
                  <a:spcPts val="2659"/>
                </a:lnSpc>
              </a:pPr>
              <a:endParaRPr/>
            </a:p>
          </p:txBody>
        </p:sp>
      </p:grpSp>
      <p:grpSp>
        <p:nvGrpSpPr>
          <p:cNvPr id="11" name="Group 11">
            <a:extLst>
              <a:ext uri="{FF2B5EF4-FFF2-40B4-BE49-F238E27FC236}">
                <a16:creationId xmlns:a16="http://schemas.microsoft.com/office/drawing/2014/main" id="{3FE0689B-C517-2139-F531-CA03759B5B10}"/>
              </a:ext>
            </a:extLst>
          </p:cNvPr>
          <p:cNvGrpSpPr/>
          <p:nvPr/>
        </p:nvGrpSpPr>
        <p:grpSpPr>
          <a:xfrm>
            <a:off x="9876353" y="4858769"/>
            <a:ext cx="7054850" cy="2390460"/>
            <a:chOff x="0" y="0"/>
            <a:chExt cx="1858067" cy="629586"/>
          </a:xfrm>
        </p:grpSpPr>
        <p:sp>
          <p:nvSpPr>
            <p:cNvPr id="12" name="Freeform 12">
              <a:extLst>
                <a:ext uri="{FF2B5EF4-FFF2-40B4-BE49-F238E27FC236}">
                  <a16:creationId xmlns:a16="http://schemas.microsoft.com/office/drawing/2014/main" id="{F7560B58-AC22-A847-048E-C5069A17D20F}"/>
                </a:ext>
              </a:extLst>
            </p:cNvPr>
            <p:cNvSpPr/>
            <p:nvPr/>
          </p:nvSpPr>
          <p:spPr>
            <a:xfrm>
              <a:off x="0" y="0"/>
              <a:ext cx="1858067" cy="629586"/>
            </a:xfrm>
            <a:custGeom>
              <a:avLst/>
              <a:gdLst/>
              <a:ahLst/>
              <a:cxnLst/>
              <a:rect l="l" t="t" r="r" b="b"/>
              <a:pathLst>
                <a:path w="1858067" h="629586">
                  <a:moveTo>
                    <a:pt x="55967" y="0"/>
                  </a:moveTo>
                  <a:lnTo>
                    <a:pt x="1802100" y="0"/>
                  </a:lnTo>
                  <a:cubicBezTo>
                    <a:pt x="1816944" y="0"/>
                    <a:pt x="1831179" y="5896"/>
                    <a:pt x="1841675" y="16392"/>
                  </a:cubicBezTo>
                  <a:cubicBezTo>
                    <a:pt x="1852171" y="26888"/>
                    <a:pt x="1858067" y="41124"/>
                    <a:pt x="1858067" y="55967"/>
                  </a:cubicBezTo>
                  <a:lnTo>
                    <a:pt x="1858067" y="573619"/>
                  </a:lnTo>
                  <a:cubicBezTo>
                    <a:pt x="1858067" y="588463"/>
                    <a:pt x="1852171" y="602698"/>
                    <a:pt x="1841675" y="613194"/>
                  </a:cubicBezTo>
                  <a:cubicBezTo>
                    <a:pt x="1831179" y="623690"/>
                    <a:pt x="1816944" y="629586"/>
                    <a:pt x="1802100" y="629586"/>
                  </a:cubicBezTo>
                  <a:lnTo>
                    <a:pt x="55967" y="629586"/>
                  </a:lnTo>
                  <a:cubicBezTo>
                    <a:pt x="41124" y="629586"/>
                    <a:pt x="26888" y="623690"/>
                    <a:pt x="16392" y="613194"/>
                  </a:cubicBezTo>
                  <a:cubicBezTo>
                    <a:pt x="5896" y="602698"/>
                    <a:pt x="0" y="588463"/>
                    <a:pt x="0" y="573619"/>
                  </a:cubicBezTo>
                  <a:lnTo>
                    <a:pt x="0" y="55967"/>
                  </a:lnTo>
                  <a:cubicBezTo>
                    <a:pt x="0" y="41124"/>
                    <a:pt x="5896" y="26888"/>
                    <a:pt x="16392" y="16392"/>
                  </a:cubicBezTo>
                  <a:cubicBezTo>
                    <a:pt x="26888" y="5896"/>
                    <a:pt x="41124" y="0"/>
                    <a:pt x="55967" y="0"/>
                  </a:cubicBezTo>
                  <a:close/>
                </a:path>
              </a:pathLst>
            </a:custGeom>
            <a:solidFill>
              <a:srgbClr val="EFEFEF"/>
            </a:solidFill>
          </p:spPr>
          <p:txBody>
            <a:bodyPr/>
            <a:lstStyle/>
            <a:p>
              <a:endParaRPr lang="en-GB"/>
            </a:p>
          </p:txBody>
        </p:sp>
        <p:sp>
          <p:nvSpPr>
            <p:cNvPr id="13" name="TextBox 13">
              <a:extLst>
                <a:ext uri="{FF2B5EF4-FFF2-40B4-BE49-F238E27FC236}">
                  <a16:creationId xmlns:a16="http://schemas.microsoft.com/office/drawing/2014/main" id="{50726F01-34CE-8212-61DF-12C3C8E44514}"/>
                </a:ext>
              </a:extLst>
            </p:cNvPr>
            <p:cNvSpPr txBox="1"/>
            <p:nvPr/>
          </p:nvSpPr>
          <p:spPr>
            <a:xfrm>
              <a:off x="0" y="-47625"/>
              <a:ext cx="1858067" cy="677211"/>
            </a:xfrm>
            <a:prstGeom prst="rect">
              <a:avLst/>
            </a:prstGeom>
          </p:spPr>
          <p:txBody>
            <a:bodyPr lIns="50800" tIns="50800" rIns="50800" bIns="50800" rtlCol="0" anchor="ctr"/>
            <a:lstStyle/>
            <a:p>
              <a:pPr algn="ctr">
                <a:lnSpc>
                  <a:spcPts val="2659"/>
                </a:lnSpc>
              </a:pPr>
              <a:endParaRPr/>
            </a:p>
          </p:txBody>
        </p:sp>
      </p:grpSp>
      <p:grpSp>
        <p:nvGrpSpPr>
          <p:cNvPr id="14" name="Group 14">
            <a:extLst>
              <a:ext uri="{FF2B5EF4-FFF2-40B4-BE49-F238E27FC236}">
                <a16:creationId xmlns:a16="http://schemas.microsoft.com/office/drawing/2014/main" id="{6C9C8329-7495-A3F4-6937-D7C3093E2EC3}"/>
              </a:ext>
            </a:extLst>
          </p:cNvPr>
          <p:cNvGrpSpPr>
            <a:grpSpLocks noChangeAspect="1"/>
          </p:cNvGrpSpPr>
          <p:nvPr/>
        </p:nvGrpSpPr>
        <p:grpSpPr>
          <a:xfrm>
            <a:off x="1991151" y="2552860"/>
            <a:ext cx="1658635" cy="1658628"/>
            <a:chOff x="0" y="0"/>
            <a:chExt cx="6350000" cy="6349975"/>
          </a:xfrm>
        </p:grpSpPr>
        <p:sp>
          <p:nvSpPr>
            <p:cNvPr id="15" name="Freeform 15">
              <a:extLst>
                <a:ext uri="{FF2B5EF4-FFF2-40B4-BE49-F238E27FC236}">
                  <a16:creationId xmlns:a16="http://schemas.microsoft.com/office/drawing/2014/main" id="{B00E22EE-13BB-46B5-19F9-A261C34BE76D}"/>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3"/>
              <a:stretch>
                <a:fillRect l="-24906" r="-24906"/>
              </a:stretch>
            </a:blipFill>
          </p:spPr>
          <p:txBody>
            <a:bodyPr/>
            <a:lstStyle/>
            <a:p>
              <a:endParaRPr lang="en-GB"/>
            </a:p>
          </p:txBody>
        </p:sp>
      </p:grpSp>
      <p:grpSp>
        <p:nvGrpSpPr>
          <p:cNvPr id="16" name="Group 16">
            <a:extLst>
              <a:ext uri="{FF2B5EF4-FFF2-40B4-BE49-F238E27FC236}">
                <a16:creationId xmlns:a16="http://schemas.microsoft.com/office/drawing/2014/main" id="{0063170A-AD7B-CFB7-69B6-4D455EBD3BFA}"/>
              </a:ext>
            </a:extLst>
          </p:cNvPr>
          <p:cNvGrpSpPr>
            <a:grpSpLocks noChangeAspect="1"/>
          </p:cNvGrpSpPr>
          <p:nvPr/>
        </p:nvGrpSpPr>
        <p:grpSpPr>
          <a:xfrm>
            <a:off x="10510708" y="2552860"/>
            <a:ext cx="1658635" cy="1658628"/>
            <a:chOff x="0" y="0"/>
            <a:chExt cx="6350000" cy="6349975"/>
          </a:xfrm>
        </p:grpSpPr>
        <p:sp>
          <p:nvSpPr>
            <p:cNvPr id="17" name="Freeform 17">
              <a:extLst>
                <a:ext uri="{FF2B5EF4-FFF2-40B4-BE49-F238E27FC236}">
                  <a16:creationId xmlns:a16="http://schemas.microsoft.com/office/drawing/2014/main" id="{5DBE60F7-BC8D-59E2-6712-54104E3E361A}"/>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4"/>
              <a:stretch>
                <a:fillRect l="-31910" r="-31910"/>
              </a:stretch>
            </a:blipFill>
          </p:spPr>
          <p:txBody>
            <a:bodyPr/>
            <a:lstStyle/>
            <a:p>
              <a:endParaRPr lang="en-GB"/>
            </a:p>
          </p:txBody>
        </p:sp>
      </p:grpSp>
      <p:grpSp>
        <p:nvGrpSpPr>
          <p:cNvPr id="18" name="Group 18">
            <a:extLst>
              <a:ext uri="{FF2B5EF4-FFF2-40B4-BE49-F238E27FC236}">
                <a16:creationId xmlns:a16="http://schemas.microsoft.com/office/drawing/2014/main" id="{6F93513C-BD7C-0534-E8E6-6E36BD0BE920}"/>
              </a:ext>
            </a:extLst>
          </p:cNvPr>
          <p:cNvGrpSpPr>
            <a:grpSpLocks noChangeAspect="1"/>
          </p:cNvGrpSpPr>
          <p:nvPr/>
        </p:nvGrpSpPr>
        <p:grpSpPr>
          <a:xfrm>
            <a:off x="1991151" y="5290569"/>
            <a:ext cx="1658635" cy="1658628"/>
            <a:chOff x="0" y="0"/>
            <a:chExt cx="6350000" cy="6349975"/>
          </a:xfrm>
        </p:grpSpPr>
        <p:sp>
          <p:nvSpPr>
            <p:cNvPr id="19" name="Freeform 19">
              <a:extLst>
                <a:ext uri="{FF2B5EF4-FFF2-40B4-BE49-F238E27FC236}">
                  <a16:creationId xmlns:a16="http://schemas.microsoft.com/office/drawing/2014/main" id="{25DCAFD8-B1BD-C06C-A265-CECBDE8C87A2}"/>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5"/>
              <a:stretch>
                <a:fillRect l="-25471" r="-25471"/>
              </a:stretch>
            </a:blipFill>
          </p:spPr>
          <p:txBody>
            <a:bodyPr/>
            <a:lstStyle/>
            <a:p>
              <a:endParaRPr lang="en-GB"/>
            </a:p>
          </p:txBody>
        </p:sp>
      </p:grpSp>
      <p:grpSp>
        <p:nvGrpSpPr>
          <p:cNvPr id="20" name="Group 20">
            <a:extLst>
              <a:ext uri="{FF2B5EF4-FFF2-40B4-BE49-F238E27FC236}">
                <a16:creationId xmlns:a16="http://schemas.microsoft.com/office/drawing/2014/main" id="{43442E4C-89E8-E1F0-67EC-5A5A2BD1E2F2}"/>
              </a:ext>
            </a:extLst>
          </p:cNvPr>
          <p:cNvGrpSpPr>
            <a:grpSpLocks noChangeAspect="1"/>
          </p:cNvGrpSpPr>
          <p:nvPr/>
        </p:nvGrpSpPr>
        <p:grpSpPr>
          <a:xfrm>
            <a:off x="10510708" y="5290569"/>
            <a:ext cx="1658635" cy="1658628"/>
            <a:chOff x="0" y="0"/>
            <a:chExt cx="6350000" cy="6349975"/>
          </a:xfrm>
        </p:grpSpPr>
        <p:sp>
          <p:nvSpPr>
            <p:cNvPr id="21" name="Freeform 21">
              <a:extLst>
                <a:ext uri="{FF2B5EF4-FFF2-40B4-BE49-F238E27FC236}">
                  <a16:creationId xmlns:a16="http://schemas.microsoft.com/office/drawing/2014/main" id="{09C735E6-125B-E2DB-9E18-90505B1BD717}"/>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6"/>
              <a:stretch>
                <a:fillRect l="-39020" r="-39020"/>
              </a:stretch>
            </a:blipFill>
          </p:spPr>
          <p:txBody>
            <a:bodyPr/>
            <a:lstStyle/>
            <a:p>
              <a:endParaRPr lang="en-GB"/>
            </a:p>
          </p:txBody>
        </p:sp>
      </p:grpSp>
      <p:sp>
        <p:nvSpPr>
          <p:cNvPr id="22" name="TextBox 22">
            <a:extLst>
              <a:ext uri="{FF2B5EF4-FFF2-40B4-BE49-F238E27FC236}">
                <a16:creationId xmlns:a16="http://schemas.microsoft.com/office/drawing/2014/main" id="{367818AE-6972-90C9-73C8-66E529CD3F4C}"/>
              </a:ext>
            </a:extLst>
          </p:cNvPr>
          <p:cNvSpPr txBox="1"/>
          <p:nvPr/>
        </p:nvSpPr>
        <p:spPr>
          <a:xfrm>
            <a:off x="0" y="707786"/>
            <a:ext cx="11977420" cy="1047750"/>
          </a:xfrm>
          <a:prstGeom prst="rect">
            <a:avLst/>
          </a:prstGeom>
        </p:spPr>
        <p:txBody>
          <a:bodyPr lIns="0" tIns="0" rIns="0" bIns="0" rtlCol="0" anchor="t">
            <a:spAutoFit/>
          </a:bodyPr>
          <a:lstStyle/>
          <a:p>
            <a:pPr algn="ctr">
              <a:lnSpc>
                <a:spcPts val="8400"/>
              </a:lnSpc>
            </a:pPr>
            <a:r>
              <a:rPr lang="en-US" sz="6000" dirty="0">
                <a:solidFill>
                  <a:srgbClr val="000000"/>
                </a:solidFill>
                <a:latin typeface="Barlow Light"/>
                <a:ea typeface="Barlow Light"/>
                <a:cs typeface="Barlow Light"/>
                <a:sym typeface="Barlow Light"/>
              </a:rPr>
              <a:t>STRATEGIC ALIGNMENT WITH </a:t>
            </a:r>
          </a:p>
        </p:txBody>
      </p:sp>
      <p:sp>
        <p:nvSpPr>
          <p:cNvPr id="23" name="TextBox 23">
            <a:extLst>
              <a:ext uri="{FF2B5EF4-FFF2-40B4-BE49-F238E27FC236}">
                <a16:creationId xmlns:a16="http://schemas.microsoft.com/office/drawing/2014/main" id="{77026831-9143-872D-232D-AA2EEDCE6F2D}"/>
              </a:ext>
            </a:extLst>
          </p:cNvPr>
          <p:cNvSpPr txBox="1"/>
          <p:nvPr/>
        </p:nvSpPr>
        <p:spPr>
          <a:xfrm>
            <a:off x="9144000" y="707786"/>
            <a:ext cx="9144000" cy="961802"/>
          </a:xfrm>
          <a:prstGeom prst="rect">
            <a:avLst/>
          </a:prstGeom>
        </p:spPr>
        <p:txBody>
          <a:bodyPr wrap="square" lIns="0" tIns="0" rIns="0" bIns="0" rtlCol="0" anchor="t">
            <a:spAutoFit/>
          </a:bodyPr>
          <a:lstStyle/>
          <a:p>
            <a:pPr algn="ctr">
              <a:lnSpc>
                <a:spcPts val="8400"/>
              </a:lnSpc>
            </a:pPr>
            <a:r>
              <a:rPr lang="en-US" sz="6000" b="1" dirty="0">
                <a:solidFill>
                  <a:srgbClr val="000000"/>
                </a:solidFill>
                <a:latin typeface="Barlow Semi-Bold"/>
                <a:ea typeface="Barlow Semi-Bold"/>
                <a:cs typeface="Barlow Semi-Bold"/>
                <a:sym typeface="Barlow Semi-Bold"/>
              </a:rPr>
              <a:t> AMAZON GOALS</a:t>
            </a:r>
          </a:p>
        </p:txBody>
      </p:sp>
      <p:sp>
        <p:nvSpPr>
          <p:cNvPr id="24" name="TextBox 24">
            <a:extLst>
              <a:ext uri="{FF2B5EF4-FFF2-40B4-BE49-F238E27FC236}">
                <a16:creationId xmlns:a16="http://schemas.microsoft.com/office/drawing/2014/main" id="{CDF98D51-55D8-9B46-FF75-FDA43F2A9857}"/>
              </a:ext>
            </a:extLst>
          </p:cNvPr>
          <p:cNvSpPr txBox="1"/>
          <p:nvPr/>
        </p:nvSpPr>
        <p:spPr>
          <a:xfrm>
            <a:off x="4109772" y="2536985"/>
            <a:ext cx="3757874" cy="1796517"/>
          </a:xfrm>
          <a:prstGeom prst="rect">
            <a:avLst/>
          </a:prstGeom>
        </p:spPr>
        <p:txBody>
          <a:bodyPr lIns="0" tIns="0" rIns="0" bIns="0" rtlCol="0" anchor="t">
            <a:spAutoFit/>
          </a:bodyPr>
          <a:lstStyle/>
          <a:p>
            <a:pPr algn="l">
              <a:lnSpc>
                <a:spcPts val="3564"/>
              </a:lnSpc>
            </a:pPr>
            <a:r>
              <a:rPr lang="en-US" sz="2545" b="1" dirty="0">
                <a:solidFill>
                  <a:srgbClr val="000000"/>
                </a:solidFill>
                <a:latin typeface="Barlow Semi-Bold"/>
                <a:ea typeface="Barlow Semi-Bold"/>
                <a:cs typeface="Barlow Semi-Bold"/>
                <a:sym typeface="Barlow Semi-Bold"/>
              </a:rPr>
              <a:t>T&amp;D supports Amazon’s customer-centric service strategy (Manresa et al., 2019).</a:t>
            </a:r>
          </a:p>
        </p:txBody>
      </p:sp>
      <p:sp>
        <p:nvSpPr>
          <p:cNvPr id="25" name="TextBox 25">
            <a:extLst>
              <a:ext uri="{FF2B5EF4-FFF2-40B4-BE49-F238E27FC236}">
                <a16:creationId xmlns:a16="http://schemas.microsoft.com/office/drawing/2014/main" id="{67BAB59C-7C02-1005-CD1A-8AEE139371F5}"/>
              </a:ext>
            </a:extLst>
          </p:cNvPr>
          <p:cNvSpPr txBox="1"/>
          <p:nvPr/>
        </p:nvSpPr>
        <p:spPr>
          <a:xfrm>
            <a:off x="12656088" y="2688398"/>
            <a:ext cx="3360071" cy="1339927"/>
          </a:xfrm>
          <a:prstGeom prst="rect">
            <a:avLst/>
          </a:prstGeom>
        </p:spPr>
        <p:txBody>
          <a:bodyPr lIns="0" tIns="0" rIns="0" bIns="0" rtlCol="0" anchor="t">
            <a:spAutoFit/>
          </a:bodyPr>
          <a:lstStyle/>
          <a:p>
            <a:pPr algn="l">
              <a:lnSpc>
                <a:spcPts val="3564"/>
              </a:lnSpc>
            </a:pPr>
            <a:r>
              <a:rPr lang="en-US" sz="2545" b="1">
                <a:solidFill>
                  <a:srgbClr val="000000"/>
                </a:solidFill>
                <a:latin typeface="Barlow Semi-Bold"/>
                <a:ea typeface="Barlow Semi-Bold"/>
                <a:cs typeface="Barlow Semi-Bold"/>
                <a:sym typeface="Barlow Semi-Bold"/>
              </a:rPr>
              <a:t>Learning builds workforce agility in fast-changing markets.</a:t>
            </a:r>
          </a:p>
        </p:txBody>
      </p:sp>
      <p:sp>
        <p:nvSpPr>
          <p:cNvPr id="26" name="TextBox 26">
            <a:extLst>
              <a:ext uri="{FF2B5EF4-FFF2-40B4-BE49-F238E27FC236}">
                <a16:creationId xmlns:a16="http://schemas.microsoft.com/office/drawing/2014/main" id="{1B887357-C6CB-8F8D-440D-882F692A9A81}"/>
              </a:ext>
            </a:extLst>
          </p:cNvPr>
          <p:cNvSpPr txBox="1"/>
          <p:nvPr/>
        </p:nvSpPr>
        <p:spPr>
          <a:xfrm>
            <a:off x="4048610" y="5384035"/>
            <a:ext cx="3757874" cy="1339927"/>
          </a:xfrm>
          <a:prstGeom prst="rect">
            <a:avLst/>
          </a:prstGeom>
        </p:spPr>
        <p:txBody>
          <a:bodyPr lIns="0" tIns="0" rIns="0" bIns="0" rtlCol="0" anchor="t">
            <a:spAutoFit/>
          </a:bodyPr>
          <a:lstStyle/>
          <a:p>
            <a:pPr algn="l">
              <a:lnSpc>
                <a:spcPts val="3564"/>
              </a:lnSpc>
            </a:pPr>
            <a:r>
              <a:rPr lang="en-US" sz="2545" b="1" dirty="0">
                <a:solidFill>
                  <a:srgbClr val="000000"/>
                </a:solidFill>
                <a:latin typeface="Barlow Semi-Bold"/>
                <a:ea typeface="Barlow Semi-Bold"/>
                <a:cs typeface="Barlow Semi-Bold"/>
                <a:sym typeface="Barlow Semi-Bold"/>
              </a:rPr>
              <a:t>Technical training supports automation and AI adoption globally.</a:t>
            </a:r>
          </a:p>
        </p:txBody>
      </p:sp>
      <p:sp>
        <p:nvSpPr>
          <p:cNvPr id="27" name="TextBox 27">
            <a:extLst>
              <a:ext uri="{FF2B5EF4-FFF2-40B4-BE49-F238E27FC236}">
                <a16:creationId xmlns:a16="http://schemas.microsoft.com/office/drawing/2014/main" id="{13F8D1FE-2366-67A4-5D7F-06BC2EE828E9}"/>
              </a:ext>
            </a:extLst>
          </p:cNvPr>
          <p:cNvSpPr txBox="1"/>
          <p:nvPr/>
        </p:nvSpPr>
        <p:spPr>
          <a:xfrm>
            <a:off x="12550066" y="5185449"/>
            <a:ext cx="3972703" cy="1796517"/>
          </a:xfrm>
          <a:prstGeom prst="rect">
            <a:avLst/>
          </a:prstGeom>
        </p:spPr>
        <p:txBody>
          <a:bodyPr lIns="0" tIns="0" rIns="0" bIns="0" rtlCol="0" anchor="t">
            <a:spAutoFit/>
          </a:bodyPr>
          <a:lstStyle/>
          <a:p>
            <a:pPr algn="l">
              <a:lnSpc>
                <a:spcPts val="3564"/>
              </a:lnSpc>
            </a:pPr>
            <a:r>
              <a:rPr lang="en-US" sz="2545" b="1" dirty="0">
                <a:solidFill>
                  <a:srgbClr val="000000"/>
                </a:solidFill>
                <a:latin typeface="Barlow Semi-Bold"/>
                <a:ea typeface="Barlow Semi-Bold"/>
                <a:cs typeface="Barlow Semi-Bold"/>
                <a:sym typeface="Barlow Semi-Bold"/>
              </a:rPr>
              <a:t>Leadership development supports Amazon’s internal talent pipeline (Ingale, 2025).</a:t>
            </a:r>
          </a:p>
        </p:txBody>
      </p:sp>
      <p:grpSp>
        <p:nvGrpSpPr>
          <p:cNvPr id="28" name="Group 28">
            <a:extLst>
              <a:ext uri="{FF2B5EF4-FFF2-40B4-BE49-F238E27FC236}">
                <a16:creationId xmlns:a16="http://schemas.microsoft.com/office/drawing/2014/main" id="{076E5CE3-7553-C89C-6615-226A242B9B22}"/>
              </a:ext>
            </a:extLst>
          </p:cNvPr>
          <p:cNvGrpSpPr/>
          <p:nvPr/>
        </p:nvGrpSpPr>
        <p:grpSpPr>
          <a:xfrm>
            <a:off x="1356797" y="7530595"/>
            <a:ext cx="7054850" cy="2390460"/>
            <a:chOff x="0" y="0"/>
            <a:chExt cx="1858067" cy="629586"/>
          </a:xfrm>
        </p:grpSpPr>
        <p:sp>
          <p:nvSpPr>
            <p:cNvPr id="29" name="Freeform 29">
              <a:extLst>
                <a:ext uri="{FF2B5EF4-FFF2-40B4-BE49-F238E27FC236}">
                  <a16:creationId xmlns:a16="http://schemas.microsoft.com/office/drawing/2014/main" id="{94B9A421-A965-E2DC-9E29-A56B0019A71C}"/>
                </a:ext>
              </a:extLst>
            </p:cNvPr>
            <p:cNvSpPr/>
            <p:nvPr/>
          </p:nvSpPr>
          <p:spPr>
            <a:xfrm>
              <a:off x="0" y="0"/>
              <a:ext cx="1858067" cy="629586"/>
            </a:xfrm>
            <a:custGeom>
              <a:avLst/>
              <a:gdLst/>
              <a:ahLst/>
              <a:cxnLst/>
              <a:rect l="l" t="t" r="r" b="b"/>
              <a:pathLst>
                <a:path w="1858067" h="629586">
                  <a:moveTo>
                    <a:pt x="55967" y="0"/>
                  </a:moveTo>
                  <a:lnTo>
                    <a:pt x="1802100" y="0"/>
                  </a:lnTo>
                  <a:cubicBezTo>
                    <a:pt x="1816944" y="0"/>
                    <a:pt x="1831179" y="5896"/>
                    <a:pt x="1841675" y="16392"/>
                  </a:cubicBezTo>
                  <a:cubicBezTo>
                    <a:pt x="1852171" y="26888"/>
                    <a:pt x="1858067" y="41124"/>
                    <a:pt x="1858067" y="55967"/>
                  </a:cubicBezTo>
                  <a:lnTo>
                    <a:pt x="1858067" y="573619"/>
                  </a:lnTo>
                  <a:cubicBezTo>
                    <a:pt x="1858067" y="588463"/>
                    <a:pt x="1852171" y="602698"/>
                    <a:pt x="1841675" y="613194"/>
                  </a:cubicBezTo>
                  <a:cubicBezTo>
                    <a:pt x="1831179" y="623690"/>
                    <a:pt x="1816944" y="629586"/>
                    <a:pt x="1802100" y="629586"/>
                  </a:cubicBezTo>
                  <a:lnTo>
                    <a:pt x="55967" y="629586"/>
                  </a:lnTo>
                  <a:cubicBezTo>
                    <a:pt x="41124" y="629586"/>
                    <a:pt x="26888" y="623690"/>
                    <a:pt x="16392" y="613194"/>
                  </a:cubicBezTo>
                  <a:cubicBezTo>
                    <a:pt x="5896" y="602698"/>
                    <a:pt x="0" y="588463"/>
                    <a:pt x="0" y="573619"/>
                  </a:cubicBezTo>
                  <a:lnTo>
                    <a:pt x="0" y="55967"/>
                  </a:lnTo>
                  <a:cubicBezTo>
                    <a:pt x="0" y="41124"/>
                    <a:pt x="5896" y="26888"/>
                    <a:pt x="16392" y="16392"/>
                  </a:cubicBezTo>
                  <a:cubicBezTo>
                    <a:pt x="26888" y="5896"/>
                    <a:pt x="41124" y="0"/>
                    <a:pt x="55967" y="0"/>
                  </a:cubicBezTo>
                  <a:close/>
                </a:path>
              </a:pathLst>
            </a:custGeom>
            <a:solidFill>
              <a:srgbClr val="EFEFEF"/>
            </a:solidFill>
          </p:spPr>
          <p:txBody>
            <a:bodyPr/>
            <a:lstStyle/>
            <a:p>
              <a:endParaRPr lang="en-GB"/>
            </a:p>
          </p:txBody>
        </p:sp>
        <p:sp>
          <p:nvSpPr>
            <p:cNvPr id="30" name="TextBox 30">
              <a:extLst>
                <a:ext uri="{FF2B5EF4-FFF2-40B4-BE49-F238E27FC236}">
                  <a16:creationId xmlns:a16="http://schemas.microsoft.com/office/drawing/2014/main" id="{13A9BD7C-61A2-D154-27DB-DED5DB65DF83}"/>
                </a:ext>
              </a:extLst>
            </p:cNvPr>
            <p:cNvSpPr txBox="1"/>
            <p:nvPr/>
          </p:nvSpPr>
          <p:spPr>
            <a:xfrm>
              <a:off x="0" y="-47625"/>
              <a:ext cx="1858067" cy="677211"/>
            </a:xfrm>
            <a:prstGeom prst="rect">
              <a:avLst/>
            </a:prstGeom>
          </p:spPr>
          <p:txBody>
            <a:bodyPr lIns="50800" tIns="50800" rIns="50800" bIns="50800" rtlCol="0" anchor="ctr"/>
            <a:lstStyle/>
            <a:p>
              <a:pPr algn="ctr">
                <a:lnSpc>
                  <a:spcPts val="2659"/>
                </a:lnSpc>
              </a:pPr>
              <a:endParaRPr/>
            </a:p>
          </p:txBody>
        </p:sp>
      </p:grpSp>
      <p:grpSp>
        <p:nvGrpSpPr>
          <p:cNvPr id="31" name="Group 31">
            <a:extLst>
              <a:ext uri="{FF2B5EF4-FFF2-40B4-BE49-F238E27FC236}">
                <a16:creationId xmlns:a16="http://schemas.microsoft.com/office/drawing/2014/main" id="{8DA8CCAD-33BC-CA68-D662-976B49980527}"/>
              </a:ext>
            </a:extLst>
          </p:cNvPr>
          <p:cNvGrpSpPr/>
          <p:nvPr/>
        </p:nvGrpSpPr>
        <p:grpSpPr>
          <a:xfrm>
            <a:off x="9876353" y="7530595"/>
            <a:ext cx="7054850" cy="2390460"/>
            <a:chOff x="0" y="0"/>
            <a:chExt cx="1858067" cy="629586"/>
          </a:xfrm>
        </p:grpSpPr>
        <p:sp>
          <p:nvSpPr>
            <p:cNvPr id="32" name="Freeform 32">
              <a:extLst>
                <a:ext uri="{FF2B5EF4-FFF2-40B4-BE49-F238E27FC236}">
                  <a16:creationId xmlns:a16="http://schemas.microsoft.com/office/drawing/2014/main" id="{9D1188F2-2F68-254E-A3E5-14AD31540C30}"/>
                </a:ext>
              </a:extLst>
            </p:cNvPr>
            <p:cNvSpPr/>
            <p:nvPr/>
          </p:nvSpPr>
          <p:spPr>
            <a:xfrm>
              <a:off x="0" y="0"/>
              <a:ext cx="1858067" cy="629586"/>
            </a:xfrm>
            <a:custGeom>
              <a:avLst/>
              <a:gdLst/>
              <a:ahLst/>
              <a:cxnLst/>
              <a:rect l="l" t="t" r="r" b="b"/>
              <a:pathLst>
                <a:path w="1858067" h="629586">
                  <a:moveTo>
                    <a:pt x="55967" y="0"/>
                  </a:moveTo>
                  <a:lnTo>
                    <a:pt x="1802100" y="0"/>
                  </a:lnTo>
                  <a:cubicBezTo>
                    <a:pt x="1816944" y="0"/>
                    <a:pt x="1831179" y="5896"/>
                    <a:pt x="1841675" y="16392"/>
                  </a:cubicBezTo>
                  <a:cubicBezTo>
                    <a:pt x="1852171" y="26888"/>
                    <a:pt x="1858067" y="41124"/>
                    <a:pt x="1858067" y="55967"/>
                  </a:cubicBezTo>
                  <a:lnTo>
                    <a:pt x="1858067" y="573619"/>
                  </a:lnTo>
                  <a:cubicBezTo>
                    <a:pt x="1858067" y="588463"/>
                    <a:pt x="1852171" y="602698"/>
                    <a:pt x="1841675" y="613194"/>
                  </a:cubicBezTo>
                  <a:cubicBezTo>
                    <a:pt x="1831179" y="623690"/>
                    <a:pt x="1816944" y="629586"/>
                    <a:pt x="1802100" y="629586"/>
                  </a:cubicBezTo>
                  <a:lnTo>
                    <a:pt x="55967" y="629586"/>
                  </a:lnTo>
                  <a:cubicBezTo>
                    <a:pt x="41124" y="629586"/>
                    <a:pt x="26888" y="623690"/>
                    <a:pt x="16392" y="613194"/>
                  </a:cubicBezTo>
                  <a:cubicBezTo>
                    <a:pt x="5896" y="602698"/>
                    <a:pt x="0" y="588463"/>
                    <a:pt x="0" y="573619"/>
                  </a:cubicBezTo>
                  <a:lnTo>
                    <a:pt x="0" y="55967"/>
                  </a:lnTo>
                  <a:cubicBezTo>
                    <a:pt x="0" y="41124"/>
                    <a:pt x="5896" y="26888"/>
                    <a:pt x="16392" y="16392"/>
                  </a:cubicBezTo>
                  <a:cubicBezTo>
                    <a:pt x="26888" y="5896"/>
                    <a:pt x="41124" y="0"/>
                    <a:pt x="55967" y="0"/>
                  </a:cubicBezTo>
                  <a:close/>
                </a:path>
              </a:pathLst>
            </a:custGeom>
            <a:solidFill>
              <a:srgbClr val="EFEFEF"/>
            </a:solidFill>
          </p:spPr>
          <p:txBody>
            <a:bodyPr/>
            <a:lstStyle/>
            <a:p>
              <a:endParaRPr lang="en-GB"/>
            </a:p>
          </p:txBody>
        </p:sp>
        <p:sp>
          <p:nvSpPr>
            <p:cNvPr id="33" name="TextBox 33">
              <a:extLst>
                <a:ext uri="{FF2B5EF4-FFF2-40B4-BE49-F238E27FC236}">
                  <a16:creationId xmlns:a16="http://schemas.microsoft.com/office/drawing/2014/main" id="{8A2C89A5-0A04-69DC-302C-5E5470B56480}"/>
                </a:ext>
              </a:extLst>
            </p:cNvPr>
            <p:cNvSpPr txBox="1"/>
            <p:nvPr/>
          </p:nvSpPr>
          <p:spPr>
            <a:xfrm>
              <a:off x="0" y="-47625"/>
              <a:ext cx="1858067" cy="677211"/>
            </a:xfrm>
            <a:prstGeom prst="rect">
              <a:avLst/>
            </a:prstGeom>
          </p:spPr>
          <p:txBody>
            <a:bodyPr lIns="50800" tIns="50800" rIns="50800" bIns="50800" rtlCol="0" anchor="ctr"/>
            <a:lstStyle/>
            <a:p>
              <a:pPr algn="ctr">
                <a:lnSpc>
                  <a:spcPts val="2659"/>
                </a:lnSpc>
              </a:pPr>
              <a:endParaRPr/>
            </a:p>
          </p:txBody>
        </p:sp>
      </p:grpSp>
      <p:grpSp>
        <p:nvGrpSpPr>
          <p:cNvPr id="34" name="Group 34">
            <a:extLst>
              <a:ext uri="{FF2B5EF4-FFF2-40B4-BE49-F238E27FC236}">
                <a16:creationId xmlns:a16="http://schemas.microsoft.com/office/drawing/2014/main" id="{C6320B13-ACE2-6DAB-87B2-A20A883CB979}"/>
              </a:ext>
            </a:extLst>
          </p:cNvPr>
          <p:cNvGrpSpPr>
            <a:grpSpLocks noChangeAspect="1"/>
          </p:cNvGrpSpPr>
          <p:nvPr/>
        </p:nvGrpSpPr>
        <p:grpSpPr>
          <a:xfrm>
            <a:off x="1991151" y="7962395"/>
            <a:ext cx="1658635" cy="1658628"/>
            <a:chOff x="0" y="0"/>
            <a:chExt cx="6350000" cy="6349975"/>
          </a:xfrm>
        </p:grpSpPr>
        <p:sp>
          <p:nvSpPr>
            <p:cNvPr id="35" name="Freeform 35">
              <a:extLst>
                <a:ext uri="{FF2B5EF4-FFF2-40B4-BE49-F238E27FC236}">
                  <a16:creationId xmlns:a16="http://schemas.microsoft.com/office/drawing/2014/main" id="{3DC49622-7A51-4B96-2D38-247E75A490F4}"/>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5"/>
              <a:stretch>
                <a:fillRect l="-25471" r="-25471"/>
              </a:stretch>
            </a:blipFill>
          </p:spPr>
          <p:txBody>
            <a:bodyPr/>
            <a:lstStyle/>
            <a:p>
              <a:endParaRPr lang="en-GB"/>
            </a:p>
          </p:txBody>
        </p:sp>
      </p:grpSp>
      <p:grpSp>
        <p:nvGrpSpPr>
          <p:cNvPr id="36" name="Group 36">
            <a:extLst>
              <a:ext uri="{FF2B5EF4-FFF2-40B4-BE49-F238E27FC236}">
                <a16:creationId xmlns:a16="http://schemas.microsoft.com/office/drawing/2014/main" id="{C24E1E99-338C-2549-4F10-E836590F23B7}"/>
              </a:ext>
            </a:extLst>
          </p:cNvPr>
          <p:cNvGrpSpPr>
            <a:grpSpLocks noChangeAspect="1"/>
          </p:cNvGrpSpPr>
          <p:nvPr/>
        </p:nvGrpSpPr>
        <p:grpSpPr>
          <a:xfrm>
            <a:off x="10510708" y="7962395"/>
            <a:ext cx="1658635" cy="1658628"/>
            <a:chOff x="0" y="0"/>
            <a:chExt cx="6350000" cy="6349975"/>
          </a:xfrm>
        </p:grpSpPr>
        <p:sp>
          <p:nvSpPr>
            <p:cNvPr id="37" name="Freeform 37">
              <a:extLst>
                <a:ext uri="{FF2B5EF4-FFF2-40B4-BE49-F238E27FC236}">
                  <a16:creationId xmlns:a16="http://schemas.microsoft.com/office/drawing/2014/main" id="{27E6E321-0692-AE7D-55ED-2ED394C3F9F1}"/>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6"/>
              <a:stretch>
                <a:fillRect l="-39020" r="-39020"/>
              </a:stretch>
            </a:blipFill>
          </p:spPr>
          <p:txBody>
            <a:bodyPr/>
            <a:lstStyle/>
            <a:p>
              <a:endParaRPr lang="en-GB"/>
            </a:p>
          </p:txBody>
        </p:sp>
      </p:grpSp>
      <p:sp>
        <p:nvSpPr>
          <p:cNvPr id="38" name="TextBox 38">
            <a:extLst>
              <a:ext uri="{FF2B5EF4-FFF2-40B4-BE49-F238E27FC236}">
                <a16:creationId xmlns:a16="http://schemas.microsoft.com/office/drawing/2014/main" id="{99BF3F17-2D4F-8779-4E4B-67C8BB461E37}"/>
              </a:ext>
            </a:extLst>
          </p:cNvPr>
          <p:cNvSpPr txBox="1"/>
          <p:nvPr/>
        </p:nvSpPr>
        <p:spPr>
          <a:xfrm>
            <a:off x="3942175" y="7737153"/>
            <a:ext cx="4093069" cy="1796517"/>
          </a:xfrm>
          <a:prstGeom prst="rect">
            <a:avLst/>
          </a:prstGeom>
        </p:spPr>
        <p:txBody>
          <a:bodyPr wrap="square" lIns="0" tIns="0" rIns="0" bIns="0" rtlCol="0" anchor="t">
            <a:spAutoFit/>
          </a:bodyPr>
          <a:lstStyle/>
          <a:p>
            <a:pPr algn="l">
              <a:lnSpc>
                <a:spcPts val="3564"/>
              </a:lnSpc>
            </a:pPr>
            <a:r>
              <a:rPr lang="en-US" sz="2545" b="1" dirty="0">
                <a:solidFill>
                  <a:srgbClr val="000000"/>
                </a:solidFill>
                <a:latin typeface="Barlow Semi-Bold"/>
                <a:ea typeface="Barlow Semi-Bold"/>
                <a:cs typeface="Barlow Semi-Bold"/>
                <a:sym typeface="Barlow Semi-Bold"/>
              </a:rPr>
              <a:t>Skills development improves productivity and operational efficiency (</a:t>
            </a:r>
            <a:r>
              <a:rPr lang="en-US" sz="2545" b="1" dirty="0" err="1">
                <a:solidFill>
                  <a:srgbClr val="000000"/>
                </a:solidFill>
                <a:latin typeface="Barlow Semi-Bold"/>
                <a:ea typeface="Barlow Semi-Bold"/>
                <a:cs typeface="Barlow Semi-Bold"/>
                <a:sym typeface="Barlow Semi-Bold"/>
              </a:rPr>
              <a:t>Ellström</a:t>
            </a:r>
            <a:r>
              <a:rPr lang="en-US" sz="2545" b="1" dirty="0">
                <a:solidFill>
                  <a:srgbClr val="000000"/>
                </a:solidFill>
                <a:latin typeface="Barlow Semi-Bold"/>
                <a:ea typeface="Barlow Semi-Bold"/>
                <a:cs typeface="Barlow Semi-Bold"/>
                <a:sym typeface="Barlow Semi-Bold"/>
              </a:rPr>
              <a:t> and </a:t>
            </a:r>
            <a:r>
              <a:rPr lang="en-US" sz="2545" b="1" dirty="0" err="1">
                <a:solidFill>
                  <a:srgbClr val="000000"/>
                </a:solidFill>
                <a:latin typeface="Barlow Semi-Bold"/>
                <a:ea typeface="Barlow Semi-Bold"/>
                <a:cs typeface="Barlow Semi-Bold"/>
                <a:sym typeface="Barlow Semi-Bold"/>
              </a:rPr>
              <a:t>Ellström</a:t>
            </a:r>
            <a:r>
              <a:rPr lang="en-US" sz="2545" b="1" dirty="0">
                <a:solidFill>
                  <a:srgbClr val="000000"/>
                </a:solidFill>
                <a:latin typeface="Barlow Semi-Bold"/>
                <a:ea typeface="Barlow Semi-Bold"/>
                <a:cs typeface="Barlow Semi-Bold"/>
                <a:sym typeface="Barlow Semi-Bold"/>
              </a:rPr>
              <a:t>, 2018).</a:t>
            </a:r>
          </a:p>
        </p:txBody>
      </p:sp>
      <p:sp>
        <p:nvSpPr>
          <p:cNvPr id="39" name="TextBox 39">
            <a:extLst>
              <a:ext uri="{FF2B5EF4-FFF2-40B4-BE49-F238E27FC236}">
                <a16:creationId xmlns:a16="http://schemas.microsoft.com/office/drawing/2014/main" id="{8FEB557C-497D-DB3F-2709-2D50796BA903}"/>
              </a:ext>
            </a:extLst>
          </p:cNvPr>
          <p:cNvSpPr txBox="1"/>
          <p:nvPr/>
        </p:nvSpPr>
        <p:spPr>
          <a:xfrm>
            <a:off x="12656088" y="8097933"/>
            <a:ext cx="3972703" cy="1339927"/>
          </a:xfrm>
          <a:prstGeom prst="rect">
            <a:avLst/>
          </a:prstGeom>
        </p:spPr>
        <p:txBody>
          <a:bodyPr lIns="0" tIns="0" rIns="0" bIns="0" rtlCol="0" anchor="t">
            <a:spAutoFit/>
          </a:bodyPr>
          <a:lstStyle/>
          <a:p>
            <a:pPr algn="l">
              <a:lnSpc>
                <a:spcPts val="3564"/>
              </a:lnSpc>
            </a:pPr>
            <a:r>
              <a:rPr lang="en-US" sz="2545" b="1" dirty="0">
                <a:solidFill>
                  <a:srgbClr val="000000"/>
                </a:solidFill>
                <a:latin typeface="Barlow Semi-Bold"/>
                <a:ea typeface="Barlow Semi-Bold"/>
                <a:cs typeface="Barlow Semi-Bold"/>
                <a:sym typeface="Barlow Semi-Bold"/>
              </a:rPr>
              <a:t>T&amp;D strengthens Amazon’s long-term competitive advantage.</a:t>
            </a:r>
          </a:p>
        </p:txBody>
      </p:sp>
      <p:grpSp>
        <p:nvGrpSpPr>
          <p:cNvPr id="40" name="Group 40">
            <a:extLst>
              <a:ext uri="{FF2B5EF4-FFF2-40B4-BE49-F238E27FC236}">
                <a16:creationId xmlns:a16="http://schemas.microsoft.com/office/drawing/2014/main" id="{A5592626-7FA2-B1F2-4148-2912107F119C}"/>
              </a:ext>
            </a:extLst>
          </p:cNvPr>
          <p:cNvGrpSpPr>
            <a:grpSpLocks noChangeAspect="1"/>
          </p:cNvGrpSpPr>
          <p:nvPr/>
        </p:nvGrpSpPr>
        <p:grpSpPr>
          <a:xfrm>
            <a:off x="1992121" y="7963604"/>
            <a:ext cx="1658635" cy="1658628"/>
            <a:chOff x="0" y="0"/>
            <a:chExt cx="6350000" cy="6349975"/>
          </a:xfrm>
        </p:grpSpPr>
        <p:sp>
          <p:nvSpPr>
            <p:cNvPr id="41" name="Freeform 41">
              <a:extLst>
                <a:ext uri="{FF2B5EF4-FFF2-40B4-BE49-F238E27FC236}">
                  <a16:creationId xmlns:a16="http://schemas.microsoft.com/office/drawing/2014/main" id="{A25E439F-176D-4FF4-199B-F7CFA2D134D0}"/>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4"/>
              <a:stretch>
                <a:fillRect l="-31910" r="-31910"/>
              </a:stretch>
            </a:blipFill>
          </p:spPr>
          <p:txBody>
            <a:bodyPr/>
            <a:lstStyle/>
            <a:p>
              <a:endParaRPr lang="en-GB"/>
            </a:p>
          </p:txBody>
        </p:sp>
      </p:grpSp>
      <p:grpSp>
        <p:nvGrpSpPr>
          <p:cNvPr id="42" name="Group 42">
            <a:extLst>
              <a:ext uri="{FF2B5EF4-FFF2-40B4-BE49-F238E27FC236}">
                <a16:creationId xmlns:a16="http://schemas.microsoft.com/office/drawing/2014/main" id="{73B4645F-71BE-2B62-879E-9B475E33DAD7}"/>
              </a:ext>
            </a:extLst>
          </p:cNvPr>
          <p:cNvGrpSpPr>
            <a:grpSpLocks noChangeAspect="1"/>
          </p:cNvGrpSpPr>
          <p:nvPr/>
        </p:nvGrpSpPr>
        <p:grpSpPr>
          <a:xfrm>
            <a:off x="10510708" y="7962395"/>
            <a:ext cx="1658635" cy="1658628"/>
            <a:chOff x="0" y="0"/>
            <a:chExt cx="6350000" cy="6349975"/>
          </a:xfrm>
        </p:grpSpPr>
        <p:sp>
          <p:nvSpPr>
            <p:cNvPr id="43" name="Freeform 43">
              <a:extLst>
                <a:ext uri="{FF2B5EF4-FFF2-40B4-BE49-F238E27FC236}">
                  <a16:creationId xmlns:a16="http://schemas.microsoft.com/office/drawing/2014/main" id="{7848EBF8-D621-4803-A2D9-BEAF3D31D2A8}"/>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3"/>
              <a:stretch>
                <a:fillRect l="-24906" r="-24906"/>
              </a:stretch>
            </a:blipFill>
          </p:spPr>
          <p:txBody>
            <a:bodyPr/>
            <a:lstStyle/>
            <a:p>
              <a:endParaRPr lang="en-GB"/>
            </a:p>
          </p:txBody>
        </p:sp>
      </p:grpSp>
      <p:sp>
        <p:nvSpPr>
          <p:cNvPr id="44" name="TextBox 43">
            <a:extLst>
              <a:ext uri="{FF2B5EF4-FFF2-40B4-BE49-F238E27FC236}">
                <a16:creationId xmlns:a16="http://schemas.microsoft.com/office/drawing/2014/main" id="{ED0E0AE7-D3EE-2332-DBE9-A0CA9E79BAF0}"/>
              </a:ext>
            </a:extLst>
          </p:cNvPr>
          <p:cNvSpPr txBox="1"/>
          <p:nvPr/>
        </p:nvSpPr>
        <p:spPr>
          <a:xfrm>
            <a:off x="13639800" y="16786"/>
            <a:ext cx="98298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Moinul Hasan Bappy (ID: 2503567)</a:t>
            </a:r>
            <a:endParaRPr lang="en-US" dirty="0"/>
          </a:p>
        </p:txBody>
      </p:sp>
    </p:spTree>
    <p:extLst>
      <p:ext uri="{BB962C8B-B14F-4D97-AF65-F5344CB8AC3E}">
        <p14:creationId xmlns:p14="http://schemas.microsoft.com/office/powerpoint/2010/main" val="29148215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305431-9B0A-2B48-6C15-C1981D73EC1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2A7B951-6703-3660-2F76-31D6C39C1AEC}"/>
              </a:ext>
            </a:extLst>
          </p:cNvPr>
          <p:cNvSpPr/>
          <p:nvPr/>
        </p:nvSpPr>
        <p:spPr>
          <a:xfrm>
            <a:off x="7595842" y="3967629"/>
            <a:ext cx="3456393" cy="3332347"/>
          </a:xfrm>
          <a:custGeom>
            <a:avLst/>
            <a:gdLst/>
            <a:ahLst/>
            <a:cxnLst/>
            <a:rect l="l" t="t" r="r" b="b"/>
            <a:pathLst>
              <a:path w="4501472" h="3674838">
                <a:moveTo>
                  <a:pt x="0" y="0"/>
                </a:moveTo>
                <a:lnTo>
                  <a:pt x="4501472" y="0"/>
                </a:lnTo>
                <a:lnTo>
                  <a:pt x="4501472" y="3674838"/>
                </a:lnTo>
                <a:lnTo>
                  <a:pt x="0" y="367483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a:extLst>
              <a:ext uri="{FF2B5EF4-FFF2-40B4-BE49-F238E27FC236}">
                <a16:creationId xmlns:a16="http://schemas.microsoft.com/office/drawing/2014/main" id="{BAEABE6C-76AB-7C76-733C-B927D79F0B18}"/>
              </a:ext>
            </a:extLst>
          </p:cNvPr>
          <p:cNvSpPr txBox="1"/>
          <p:nvPr/>
        </p:nvSpPr>
        <p:spPr>
          <a:xfrm>
            <a:off x="685800" y="495720"/>
            <a:ext cx="17066493" cy="956672"/>
          </a:xfrm>
          <a:prstGeom prst="rect">
            <a:avLst/>
          </a:prstGeom>
        </p:spPr>
        <p:txBody>
          <a:bodyPr wrap="square" lIns="0" tIns="0" rIns="0" bIns="0" rtlCol="0" anchor="t">
            <a:spAutoFit/>
          </a:bodyPr>
          <a:lstStyle/>
          <a:p>
            <a:pPr algn="ctr">
              <a:lnSpc>
                <a:spcPts val="8400"/>
              </a:lnSpc>
            </a:pPr>
            <a:r>
              <a:rPr lang="en-US" sz="5800" b="1" dirty="0">
                <a:solidFill>
                  <a:srgbClr val="000000"/>
                </a:solidFill>
                <a:latin typeface="Barlow Semi-Bold"/>
                <a:ea typeface="Barlow Semi-Bold"/>
                <a:cs typeface="Barlow Semi-Bold"/>
                <a:sym typeface="Barlow Semi-Bold"/>
              </a:rPr>
              <a:t>KEY HR CHALLENGES IN TRAINING &amp; DEVELOPMENT</a:t>
            </a:r>
          </a:p>
        </p:txBody>
      </p:sp>
      <p:sp>
        <p:nvSpPr>
          <p:cNvPr id="5" name="TextBox 5">
            <a:extLst>
              <a:ext uri="{FF2B5EF4-FFF2-40B4-BE49-F238E27FC236}">
                <a16:creationId xmlns:a16="http://schemas.microsoft.com/office/drawing/2014/main" id="{EF3AE2E2-DBE1-4BEF-BE64-46A59899B0D9}"/>
              </a:ext>
            </a:extLst>
          </p:cNvPr>
          <p:cNvSpPr txBox="1"/>
          <p:nvPr/>
        </p:nvSpPr>
        <p:spPr>
          <a:xfrm>
            <a:off x="512847" y="3238500"/>
            <a:ext cx="6416758" cy="4790607"/>
          </a:xfrm>
          <a:prstGeom prst="rect">
            <a:avLst/>
          </a:prstGeom>
        </p:spPr>
        <p:txBody>
          <a:bodyPr lIns="0" tIns="0" rIns="0" bIns="0" rtlCol="0" anchor="t">
            <a:spAutoFit/>
          </a:bodyPr>
          <a:lstStyle/>
          <a:p>
            <a:pPr marL="654660" lvl="1" indent="-327330">
              <a:lnSpc>
                <a:spcPts val="4245"/>
              </a:lnSpc>
              <a:buFont typeface="Arial"/>
              <a:buChar char="•"/>
            </a:pPr>
            <a:r>
              <a:rPr lang="en-US" sz="3032" b="1" dirty="0">
                <a:solidFill>
                  <a:srgbClr val="000000"/>
                </a:solidFill>
                <a:latin typeface="Barlow Semi-Bold"/>
                <a:ea typeface="Barlow Semi-Bold"/>
                <a:cs typeface="Barlow Semi-Bold"/>
                <a:sym typeface="Barlow Semi-Bold"/>
              </a:rPr>
              <a:t>High turnover reduces the long-term impact of training (Noe, 2020).</a:t>
            </a:r>
          </a:p>
          <a:p>
            <a:pPr marL="654660" lvl="1" indent="-327330">
              <a:lnSpc>
                <a:spcPts val="4245"/>
              </a:lnSpc>
              <a:buFont typeface="Arial"/>
              <a:buChar char="•"/>
            </a:pPr>
            <a:r>
              <a:rPr lang="en-US" sz="3032" b="1" dirty="0">
                <a:solidFill>
                  <a:srgbClr val="000000"/>
                </a:solidFill>
                <a:latin typeface="Barlow Semi-Bold"/>
                <a:ea typeface="Barlow Semi-Bold"/>
                <a:cs typeface="Barlow Semi-Bold"/>
                <a:sym typeface="Barlow Semi-Bold"/>
              </a:rPr>
              <a:t>Heavy workloads limit employee availability for development (</a:t>
            </a:r>
            <a:r>
              <a:rPr lang="en-US" sz="3032" b="1" dirty="0" err="1">
                <a:solidFill>
                  <a:srgbClr val="000000"/>
                </a:solidFill>
                <a:latin typeface="Barlow Semi-Bold"/>
                <a:ea typeface="Barlow Semi-Bold"/>
                <a:cs typeface="Barlow Semi-Bold"/>
                <a:sym typeface="Barlow Semi-Bold"/>
              </a:rPr>
              <a:t>Gilpa</a:t>
            </a:r>
            <a:r>
              <a:rPr lang="en-US" sz="3032" b="1" dirty="0">
                <a:solidFill>
                  <a:srgbClr val="000000"/>
                </a:solidFill>
                <a:latin typeface="Barlow Semi-Bold"/>
                <a:ea typeface="Barlow Semi-Bold"/>
                <a:cs typeface="Barlow Semi-Bold"/>
                <a:sym typeface="Barlow Semi-Bold"/>
              </a:rPr>
              <a:t> et al., 2024).</a:t>
            </a:r>
          </a:p>
          <a:p>
            <a:pPr marL="654660" lvl="1" indent="-327330">
              <a:lnSpc>
                <a:spcPts val="4245"/>
              </a:lnSpc>
              <a:buFont typeface="Arial"/>
              <a:buChar char="•"/>
            </a:pPr>
            <a:r>
              <a:rPr lang="en-US" sz="3032" b="1" dirty="0">
                <a:solidFill>
                  <a:srgbClr val="000000"/>
                </a:solidFill>
                <a:latin typeface="Barlow Semi-Bold"/>
                <a:ea typeface="Barlow Semi-Bold"/>
                <a:cs typeface="Barlow Semi-Bold"/>
                <a:sym typeface="Barlow Semi-Bold"/>
              </a:rPr>
              <a:t>Diverse workforce requires tailored learning approaches (Manresa et al., 2019).</a:t>
            </a:r>
          </a:p>
        </p:txBody>
      </p:sp>
      <p:sp>
        <p:nvSpPr>
          <p:cNvPr id="6" name="TextBox 6">
            <a:extLst>
              <a:ext uri="{FF2B5EF4-FFF2-40B4-BE49-F238E27FC236}">
                <a16:creationId xmlns:a16="http://schemas.microsoft.com/office/drawing/2014/main" id="{41081DBC-AF64-F912-449D-2D6941381356}"/>
              </a:ext>
            </a:extLst>
          </p:cNvPr>
          <p:cNvSpPr txBox="1"/>
          <p:nvPr/>
        </p:nvSpPr>
        <p:spPr>
          <a:xfrm>
            <a:off x="11718472" y="3411395"/>
            <a:ext cx="6033821" cy="3713389"/>
          </a:xfrm>
          <a:prstGeom prst="rect">
            <a:avLst/>
          </a:prstGeom>
        </p:spPr>
        <p:txBody>
          <a:bodyPr lIns="0" tIns="0" rIns="0" bIns="0" rtlCol="0" anchor="t">
            <a:spAutoFit/>
          </a:bodyPr>
          <a:lstStyle/>
          <a:p>
            <a:pPr marL="654660" lvl="1" indent="-327330" algn="l">
              <a:lnSpc>
                <a:spcPts val="4245"/>
              </a:lnSpc>
              <a:buFont typeface="Arial"/>
              <a:buChar char="•"/>
            </a:pPr>
            <a:r>
              <a:rPr lang="en-US" sz="3032" b="1" dirty="0">
                <a:solidFill>
                  <a:srgbClr val="000000"/>
                </a:solidFill>
                <a:latin typeface="Barlow Semi-Bold"/>
                <a:ea typeface="Barlow Semi-Bold"/>
                <a:cs typeface="Barlow Semi-Bold"/>
                <a:sym typeface="Barlow Semi-Bold"/>
              </a:rPr>
              <a:t>Rapid technology changes require continuous upskilling (Noe, 2020).</a:t>
            </a:r>
          </a:p>
          <a:p>
            <a:pPr marL="654660" lvl="1" indent="-327330" algn="l">
              <a:lnSpc>
                <a:spcPts val="4245"/>
              </a:lnSpc>
              <a:buFont typeface="Arial"/>
              <a:buChar char="•"/>
            </a:pPr>
            <a:r>
              <a:rPr lang="en-US" sz="3032" b="1" dirty="0">
                <a:solidFill>
                  <a:srgbClr val="000000"/>
                </a:solidFill>
                <a:latin typeface="Barlow Semi-Bold"/>
                <a:ea typeface="Barlow Semi-Bold"/>
                <a:cs typeface="Barlow Semi-Bold"/>
                <a:sym typeface="Barlow Semi-Bold"/>
              </a:rPr>
              <a:t>Limited managerial time for coaching responsibilities.</a:t>
            </a:r>
          </a:p>
          <a:p>
            <a:pPr marL="654660" lvl="1" indent="-327330" algn="l">
              <a:lnSpc>
                <a:spcPts val="4245"/>
              </a:lnSpc>
              <a:buFont typeface="Arial"/>
              <a:buChar char="•"/>
            </a:pPr>
            <a:r>
              <a:rPr lang="en-US" sz="3032" b="1" dirty="0">
                <a:solidFill>
                  <a:srgbClr val="000000"/>
                </a:solidFill>
                <a:latin typeface="Barlow Semi-Bold"/>
                <a:ea typeface="Barlow Semi-Bold"/>
                <a:cs typeface="Barlow Semi-Bold"/>
                <a:sym typeface="Barlow Semi-Bold"/>
              </a:rPr>
              <a:t>Measuring training impact across global sites is difficult.</a:t>
            </a:r>
          </a:p>
        </p:txBody>
      </p:sp>
      <p:sp>
        <p:nvSpPr>
          <p:cNvPr id="7" name="TextBox 6">
            <a:extLst>
              <a:ext uri="{FF2B5EF4-FFF2-40B4-BE49-F238E27FC236}">
                <a16:creationId xmlns:a16="http://schemas.microsoft.com/office/drawing/2014/main" id="{9861E4E5-A413-7AB7-DAEC-945A801A8C12}"/>
              </a:ext>
            </a:extLst>
          </p:cNvPr>
          <p:cNvSpPr txBox="1"/>
          <p:nvPr/>
        </p:nvSpPr>
        <p:spPr>
          <a:xfrm>
            <a:off x="6129588" y="1770762"/>
            <a:ext cx="6033820" cy="830997"/>
          </a:xfrm>
          <a:prstGeom prst="rect">
            <a:avLst/>
          </a:prstGeom>
          <a:noFill/>
        </p:spPr>
        <p:txBody>
          <a:bodyPr wrap="square" rtlCol="0">
            <a:spAutoFit/>
          </a:bodyPr>
          <a:lstStyle/>
          <a:p>
            <a:pPr algn="ctr"/>
            <a:r>
              <a:rPr lang="en-US" sz="4800" dirty="0">
                <a:solidFill>
                  <a:schemeClr val="tx2"/>
                </a:solidFill>
                <a:latin typeface="Aharoni" panose="02010803020104030203" pitchFamily="2" charset="-79"/>
                <a:cs typeface="Aharoni" panose="02010803020104030203" pitchFamily="2" charset="-79"/>
              </a:rPr>
              <a:t>Faced by Amazon</a:t>
            </a:r>
          </a:p>
        </p:txBody>
      </p:sp>
      <p:sp>
        <p:nvSpPr>
          <p:cNvPr id="4" name="TextBox 3">
            <a:extLst>
              <a:ext uri="{FF2B5EF4-FFF2-40B4-BE49-F238E27FC236}">
                <a16:creationId xmlns:a16="http://schemas.microsoft.com/office/drawing/2014/main" id="{D6621558-A7C6-77CF-C26F-3D7BDF6D6747}"/>
              </a:ext>
            </a:extLst>
          </p:cNvPr>
          <p:cNvSpPr txBox="1"/>
          <p:nvPr/>
        </p:nvSpPr>
        <p:spPr>
          <a:xfrm>
            <a:off x="13639800" y="16786"/>
            <a:ext cx="98298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Moinul Hasan Bappy (ID: 2503567)</a:t>
            </a:r>
            <a:endParaRPr lang="en-US" dirty="0"/>
          </a:p>
        </p:txBody>
      </p:sp>
    </p:spTree>
    <p:extLst>
      <p:ext uri="{BB962C8B-B14F-4D97-AF65-F5344CB8AC3E}">
        <p14:creationId xmlns:p14="http://schemas.microsoft.com/office/powerpoint/2010/main" val="36057394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4A557-D66A-C1DA-4EFF-F86B718DF14E}"/>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817EEA0A-2D08-64BA-A7C9-5C97CC6C906D}"/>
              </a:ext>
            </a:extLst>
          </p:cNvPr>
          <p:cNvSpPr txBox="1"/>
          <p:nvPr/>
        </p:nvSpPr>
        <p:spPr>
          <a:xfrm>
            <a:off x="0" y="599836"/>
            <a:ext cx="11361090" cy="1111250"/>
          </a:xfrm>
          <a:prstGeom prst="rect">
            <a:avLst/>
          </a:prstGeom>
        </p:spPr>
        <p:txBody>
          <a:bodyPr lIns="0" tIns="0" rIns="0" bIns="0" rtlCol="0" anchor="t">
            <a:spAutoFit/>
          </a:bodyPr>
          <a:lstStyle/>
          <a:p>
            <a:pPr algn="r">
              <a:lnSpc>
                <a:spcPts val="9100"/>
              </a:lnSpc>
            </a:pPr>
            <a:r>
              <a:rPr lang="en-US" sz="6500">
                <a:solidFill>
                  <a:srgbClr val="000000"/>
                </a:solidFill>
                <a:latin typeface="Barlow Light"/>
                <a:ea typeface="Barlow Light"/>
                <a:cs typeface="Barlow Light"/>
                <a:sym typeface="Barlow Light"/>
              </a:rPr>
              <a:t>RECOMMENDATIONS FOR</a:t>
            </a:r>
          </a:p>
        </p:txBody>
      </p:sp>
      <p:sp>
        <p:nvSpPr>
          <p:cNvPr id="3" name="TextBox 3">
            <a:extLst>
              <a:ext uri="{FF2B5EF4-FFF2-40B4-BE49-F238E27FC236}">
                <a16:creationId xmlns:a16="http://schemas.microsoft.com/office/drawing/2014/main" id="{1FDC8C9D-C845-C92E-E211-0453CEF039EB}"/>
              </a:ext>
            </a:extLst>
          </p:cNvPr>
          <p:cNvSpPr txBox="1"/>
          <p:nvPr/>
        </p:nvSpPr>
        <p:spPr>
          <a:xfrm>
            <a:off x="11361090" y="599836"/>
            <a:ext cx="6926910" cy="1111250"/>
          </a:xfrm>
          <a:prstGeom prst="rect">
            <a:avLst/>
          </a:prstGeom>
        </p:spPr>
        <p:txBody>
          <a:bodyPr lIns="0" tIns="0" rIns="0" bIns="0" rtlCol="0" anchor="t">
            <a:spAutoFit/>
          </a:bodyPr>
          <a:lstStyle/>
          <a:p>
            <a:pPr algn="l">
              <a:lnSpc>
                <a:spcPts val="9100"/>
              </a:lnSpc>
            </a:pPr>
            <a:r>
              <a:rPr lang="en-US" sz="6500" b="1">
                <a:solidFill>
                  <a:srgbClr val="000000"/>
                </a:solidFill>
                <a:latin typeface="Barlow Semi-Bold"/>
                <a:ea typeface="Barlow Semi-Bold"/>
                <a:cs typeface="Barlow Semi-Bold"/>
                <a:sym typeface="Barlow Semi-Bold"/>
              </a:rPr>
              <a:t> AMAZON</a:t>
            </a:r>
          </a:p>
        </p:txBody>
      </p:sp>
      <p:sp>
        <p:nvSpPr>
          <p:cNvPr id="4" name="TextBox 4">
            <a:extLst>
              <a:ext uri="{FF2B5EF4-FFF2-40B4-BE49-F238E27FC236}">
                <a16:creationId xmlns:a16="http://schemas.microsoft.com/office/drawing/2014/main" id="{54D54E78-D6DD-E310-51DC-FAC2FFF7DC89}"/>
              </a:ext>
            </a:extLst>
          </p:cNvPr>
          <p:cNvSpPr txBox="1"/>
          <p:nvPr/>
        </p:nvSpPr>
        <p:spPr>
          <a:xfrm>
            <a:off x="1028700" y="3003700"/>
            <a:ext cx="16230600" cy="5668475"/>
          </a:xfrm>
          <a:prstGeom prst="rect">
            <a:avLst/>
          </a:prstGeom>
        </p:spPr>
        <p:txBody>
          <a:bodyPr lIns="0" tIns="0" rIns="0" bIns="0" rtlCol="0" anchor="t">
            <a:spAutoFit/>
          </a:bodyPr>
          <a:lstStyle/>
          <a:p>
            <a:pPr marL="866153" lvl="1" indent="-433077" algn="l">
              <a:lnSpc>
                <a:spcPts val="5616"/>
              </a:lnSpc>
              <a:buFont typeface="Arial"/>
              <a:buChar char="•"/>
            </a:pPr>
            <a:r>
              <a:rPr lang="en-US" sz="4011" dirty="0">
                <a:solidFill>
                  <a:srgbClr val="000000"/>
                </a:solidFill>
                <a:latin typeface="Barlow"/>
                <a:ea typeface="Barlow"/>
                <a:cs typeface="Barlow"/>
                <a:sym typeface="Barlow"/>
              </a:rPr>
              <a:t>Offer flexible, modular training </a:t>
            </a:r>
            <a:r>
              <a:rPr lang="en-US" sz="4011" dirty="0" err="1">
                <a:solidFill>
                  <a:srgbClr val="000000"/>
                </a:solidFill>
                <a:latin typeface="Barlow"/>
                <a:ea typeface="Barlow"/>
                <a:cs typeface="Barlow"/>
                <a:sym typeface="Barlow"/>
              </a:rPr>
              <a:t>programmes</a:t>
            </a:r>
            <a:r>
              <a:rPr lang="en-US" sz="4011" dirty="0">
                <a:solidFill>
                  <a:srgbClr val="000000"/>
                </a:solidFill>
                <a:latin typeface="Barlow"/>
                <a:ea typeface="Barlow"/>
                <a:cs typeface="Barlow"/>
                <a:sym typeface="Barlow"/>
              </a:rPr>
              <a:t> globally (Goldstein and Ford, 2018).</a:t>
            </a:r>
          </a:p>
          <a:p>
            <a:pPr marL="866153" lvl="1" indent="-433077" algn="l">
              <a:lnSpc>
                <a:spcPts val="5616"/>
              </a:lnSpc>
              <a:buFont typeface="Arial"/>
              <a:buChar char="•"/>
            </a:pPr>
            <a:r>
              <a:rPr lang="en-US" sz="4011" dirty="0">
                <a:solidFill>
                  <a:srgbClr val="000000"/>
                </a:solidFill>
                <a:latin typeface="Barlow"/>
                <a:ea typeface="Barlow"/>
                <a:cs typeface="Barlow"/>
                <a:sym typeface="Barlow"/>
              </a:rPr>
              <a:t>Strengthen manager coaching and mentoring skills.</a:t>
            </a:r>
          </a:p>
          <a:p>
            <a:pPr marL="866153" lvl="1" indent="-433077" algn="l">
              <a:lnSpc>
                <a:spcPts val="5616"/>
              </a:lnSpc>
              <a:buFont typeface="Arial"/>
              <a:buChar char="•"/>
            </a:pPr>
            <a:r>
              <a:rPr lang="en-US" sz="4011" dirty="0">
                <a:solidFill>
                  <a:srgbClr val="000000"/>
                </a:solidFill>
                <a:latin typeface="Barlow"/>
                <a:ea typeface="Barlow"/>
                <a:cs typeface="Barlow"/>
                <a:sym typeface="Barlow"/>
              </a:rPr>
              <a:t>Improve analytics to track training outcomes effectively.</a:t>
            </a:r>
          </a:p>
          <a:p>
            <a:pPr marL="866153" lvl="1" indent="-433077" algn="l">
              <a:lnSpc>
                <a:spcPts val="5616"/>
              </a:lnSpc>
              <a:buFont typeface="Arial"/>
              <a:buChar char="•"/>
            </a:pPr>
            <a:r>
              <a:rPr lang="en-US" sz="4011" dirty="0">
                <a:solidFill>
                  <a:srgbClr val="000000"/>
                </a:solidFill>
                <a:latin typeface="Barlow"/>
                <a:ea typeface="Barlow"/>
                <a:cs typeface="Barlow"/>
                <a:sym typeface="Barlow"/>
              </a:rPr>
              <a:t>Increase incentives to encourage learning participation (Marchington et al., 2021).</a:t>
            </a:r>
          </a:p>
          <a:p>
            <a:pPr marL="866153" lvl="1" indent="-433077" algn="l">
              <a:lnSpc>
                <a:spcPts val="5616"/>
              </a:lnSpc>
              <a:buFont typeface="Arial"/>
              <a:buChar char="•"/>
            </a:pPr>
            <a:r>
              <a:rPr lang="en-US" sz="4011" dirty="0">
                <a:solidFill>
                  <a:srgbClr val="000000"/>
                </a:solidFill>
                <a:latin typeface="Barlow"/>
                <a:ea typeface="Barlow"/>
                <a:cs typeface="Barlow"/>
                <a:sym typeface="Barlow"/>
              </a:rPr>
              <a:t>Expand Career Choice into advanced technical pathways.</a:t>
            </a:r>
          </a:p>
          <a:p>
            <a:pPr marL="866153" lvl="1" indent="-433077" algn="l">
              <a:lnSpc>
                <a:spcPts val="5616"/>
              </a:lnSpc>
              <a:buFont typeface="Arial"/>
              <a:buChar char="•"/>
            </a:pPr>
            <a:r>
              <a:rPr lang="en-US" sz="4011" dirty="0">
                <a:solidFill>
                  <a:srgbClr val="000000"/>
                </a:solidFill>
                <a:latin typeface="Barlow"/>
                <a:ea typeface="Barlow"/>
                <a:cs typeface="Barlow"/>
                <a:sym typeface="Barlow"/>
              </a:rPr>
              <a:t>Tailor development options to diverse learning preferences.</a:t>
            </a:r>
          </a:p>
        </p:txBody>
      </p:sp>
      <p:sp>
        <p:nvSpPr>
          <p:cNvPr id="5" name="TextBox 4">
            <a:extLst>
              <a:ext uri="{FF2B5EF4-FFF2-40B4-BE49-F238E27FC236}">
                <a16:creationId xmlns:a16="http://schemas.microsoft.com/office/drawing/2014/main" id="{4260E792-6435-ABDC-502F-FCEA2AD0137A}"/>
              </a:ext>
            </a:extLst>
          </p:cNvPr>
          <p:cNvSpPr txBox="1"/>
          <p:nvPr/>
        </p:nvSpPr>
        <p:spPr>
          <a:xfrm>
            <a:off x="13639800" y="16786"/>
            <a:ext cx="98298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Moinul Hasan Bappy (ID: 2503567)</a:t>
            </a:r>
            <a:endParaRPr lang="en-US" dirty="0"/>
          </a:p>
        </p:txBody>
      </p:sp>
    </p:spTree>
    <p:extLst>
      <p:ext uri="{BB962C8B-B14F-4D97-AF65-F5344CB8AC3E}">
        <p14:creationId xmlns:p14="http://schemas.microsoft.com/office/powerpoint/2010/main" val="6101711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00E5F-7DAF-1015-D116-AFC81DB794F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8513291-3E0E-2F87-CD28-7E5E8198D53E}"/>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txBody>
          <a:bodyPr/>
          <a:lstStyle/>
          <a:p>
            <a:endParaRPr lang="en-GB"/>
          </a:p>
        </p:txBody>
      </p:sp>
      <p:grpSp>
        <p:nvGrpSpPr>
          <p:cNvPr id="3" name="Group 3">
            <a:extLst>
              <a:ext uri="{FF2B5EF4-FFF2-40B4-BE49-F238E27FC236}">
                <a16:creationId xmlns:a16="http://schemas.microsoft.com/office/drawing/2014/main" id="{DE06182F-9369-8F0C-D7DE-0D029943422B}"/>
              </a:ext>
            </a:extLst>
          </p:cNvPr>
          <p:cNvGrpSpPr/>
          <p:nvPr/>
        </p:nvGrpSpPr>
        <p:grpSpPr>
          <a:xfrm>
            <a:off x="0" y="0"/>
            <a:ext cx="18288000" cy="10287000"/>
            <a:chOff x="0" y="0"/>
            <a:chExt cx="4816593" cy="2709333"/>
          </a:xfrm>
        </p:grpSpPr>
        <p:sp>
          <p:nvSpPr>
            <p:cNvPr id="4" name="Freeform 4">
              <a:extLst>
                <a:ext uri="{FF2B5EF4-FFF2-40B4-BE49-F238E27FC236}">
                  <a16:creationId xmlns:a16="http://schemas.microsoft.com/office/drawing/2014/main" id="{7A6D580B-F520-5AE4-2CEB-B722531D849E}"/>
                </a:ext>
              </a:extLst>
            </p:cNvPr>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183E66">
                <a:alpha val="68627"/>
              </a:srgbClr>
            </a:solidFill>
          </p:spPr>
          <p:txBody>
            <a:bodyPr/>
            <a:lstStyle/>
            <a:p>
              <a:endParaRPr lang="en-GB"/>
            </a:p>
          </p:txBody>
        </p:sp>
        <p:sp>
          <p:nvSpPr>
            <p:cNvPr id="5" name="TextBox 5">
              <a:extLst>
                <a:ext uri="{FF2B5EF4-FFF2-40B4-BE49-F238E27FC236}">
                  <a16:creationId xmlns:a16="http://schemas.microsoft.com/office/drawing/2014/main" id="{6E36B57C-6C7B-A0B7-714F-94DFCA88B810}"/>
                </a:ext>
              </a:extLst>
            </p:cNvPr>
            <p:cNvSpPr txBox="1"/>
            <p:nvPr/>
          </p:nvSpPr>
          <p:spPr>
            <a:xfrm>
              <a:off x="0" y="-47625"/>
              <a:ext cx="4816593" cy="2756958"/>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a:extLst>
              <a:ext uri="{FF2B5EF4-FFF2-40B4-BE49-F238E27FC236}">
                <a16:creationId xmlns:a16="http://schemas.microsoft.com/office/drawing/2014/main" id="{A7F277CA-2ECC-10DC-C9CD-29C948D713BF}"/>
              </a:ext>
            </a:extLst>
          </p:cNvPr>
          <p:cNvGrpSpPr/>
          <p:nvPr/>
        </p:nvGrpSpPr>
        <p:grpSpPr>
          <a:xfrm rot="5400000">
            <a:off x="11083698" y="-571348"/>
            <a:ext cx="7042299" cy="11429695"/>
            <a:chOff x="0" y="0"/>
            <a:chExt cx="660400" cy="1071833"/>
          </a:xfrm>
        </p:grpSpPr>
        <p:sp>
          <p:nvSpPr>
            <p:cNvPr id="7" name="Freeform 7">
              <a:extLst>
                <a:ext uri="{FF2B5EF4-FFF2-40B4-BE49-F238E27FC236}">
                  <a16:creationId xmlns:a16="http://schemas.microsoft.com/office/drawing/2014/main" id="{BE43BB7E-87FA-B656-3EC6-93CCEC0BA6EE}"/>
                </a:ext>
              </a:extLst>
            </p:cNvPr>
            <p:cNvSpPr/>
            <p:nvPr/>
          </p:nvSpPr>
          <p:spPr>
            <a:xfrm>
              <a:off x="0" y="0"/>
              <a:ext cx="660400" cy="1071833"/>
            </a:xfrm>
            <a:custGeom>
              <a:avLst/>
              <a:gdLst/>
              <a:ahLst/>
              <a:cxnLst/>
              <a:rect l="l" t="t" r="r" b="b"/>
              <a:pathLst>
                <a:path w="660400" h="1071833">
                  <a:moveTo>
                    <a:pt x="220252" y="1052764"/>
                  </a:moveTo>
                  <a:cubicBezTo>
                    <a:pt x="254109" y="1064278"/>
                    <a:pt x="292600" y="1071833"/>
                    <a:pt x="330378" y="1071833"/>
                  </a:cubicBezTo>
                  <a:cubicBezTo>
                    <a:pt x="368157" y="1071833"/>
                    <a:pt x="404509" y="1065356"/>
                    <a:pt x="438009" y="1053842"/>
                  </a:cubicBezTo>
                  <a:cubicBezTo>
                    <a:pt x="438723" y="1053483"/>
                    <a:pt x="439435" y="1053483"/>
                    <a:pt x="440148" y="1053124"/>
                  </a:cubicBezTo>
                  <a:cubicBezTo>
                    <a:pt x="565955" y="1007068"/>
                    <a:pt x="658618" y="885454"/>
                    <a:pt x="660400" y="737577"/>
                  </a:cubicBezTo>
                  <a:lnTo>
                    <a:pt x="660400" y="0"/>
                  </a:lnTo>
                  <a:lnTo>
                    <a:pt x="0" y="0"/>
                  </a:lnTo>
                  <a:lnTo>
                    <a:pt x="0" y="737030"/>
                  </a:lnTo>
                  <a:cubicBezTo>
                    <a:pt x="1782" y="886173"/>
                    <a:pt x="93019" y="1007788"/>
                    <a:pt x="220252" y="1052764"/>
                  </a:cubicBezTo>
                  <a:close/>
                </a:path>
              </a:pathLst>
            </a:custGeom>
            <a:solidFill>
              <a:srgbClr val="057EC4"/>
            </a:solidFill>
          </p:spPr>
          <p:txBody>
            <a:bodyPr/>
            <a:lstStyle/>
            <a:p>
              <a:endParaRPr lang="en-GB"/>
            </a:p>
          </p:txBody>
        </p:sp>
        <p:sp>
          <p:nvSpPr>
            <p:cNvPr id="8" name="TextBox 8">
              <a:extLst>
                <a:ext uri="{FF2B5EF4-FFF2-40B4-BE49-F238E27FC236}">
                  <a16:creationId xmlns:a16="http://schemas.microsoft.com/office/drawing/2014/main" id="{B90E3615-2AF9-0A86-A136-07FADDB9B410}"/>
                </a:ext>
              </a:extLst>
            </p:cNvPr>
            <p:cNvSpPr txBox="1"/>
            <p:nvPr/>
          </p:nvSpPr>
          <p:spPr>
            <a:xfrm>
              <a:off x="0" y="-47625"/>
              <a:ext cx="660400" cy="992458"/>
            </a:xfrm>
            <a:prstGeom prst="rect">
              <a:avLst/>
            </a:prstGeom>
          </p:spPr>
          <p:txBody>
            <a:bodyPr lIns="50800" tIns="50800" rIns="50800" bIns="50800" rtlCol="0" anchor="ctr"/>
            <a:lstStyle/>
            <a:p>
              <a:pPr algn="ctr">
                <a:lnSpc>
                  <a:spcPts val="2659"/>
                </a:lnSpc>
              </a:pPr>
              <a:endParaRPr/>
            </a:p>
          </p:txBody>
        </p:sp>
      </p:grpSp>
      <p:grpSp>
        <p:nvGrpSpPr>
          <p:cNvPr id="9" name="Group 9">
            <a:extLst>
              <a:ext uri="{FF2B5EF4-FFF2-40B4-BE49-F238E27FC236}">
                <a16:creationId xmlns:a16="http://schemas.microsoft.com/office/drawing/2014/main" id="{F865CFB6-20BC-B0D1-4749-1C5011134A0D}"/>
              </a:ext>
            </a:extLst>
          </p:cNvPr>
          <p:cNvGrpSpPr>
            <a:grpSpLocks noChangeAspect="1"/>
          </p:cNvGrpSpPr>
          <p:nvPr/>
        </p:nvGrpSpPr>
        <p:grpSpPr>
          <a:xfrm>
            <a:off x="9628020" y="1260157"/>
            <a:ext cx="3925201" cy="7766685"/>
            <a:chOff x="0" y="0"/>
            <a:chExt cx="2620010" cy="5184140"/>
          </a:xfrm>
        </p:grpSpPr>
        <p:sp>
          <p:nvSpPr>
            <p:cNvPr id="10" name="Freeform 10">
              <a:extLst>
                <a:ext uri="{FF2B5EF4-FFF2-40B4-BE49-F238E27FC236}">
                  <a16:creationId xmlns:a16="http://schemas.microsoft.com/office/drawing/2014/main" id="{53A012A6-E154-1D51-4B39-7469967A9728}"/>
                </a:ext>
              </a:extLst>
            </p:cNvPr>
            <p:cNvSpPr/>
            <p:nvPr/>
          </p:nvSpPr>
          <p:spPr>
            <a:xfrm>
              <a:off x="53340" y="25400"/>
              <a:ext cx="2513330" cy="5132070"/>
            </a:xfrm>
            <a:custGeom>
              <a:avLst/>
              <a:gdLst/>
              <a:ahLst/>
              <a:cxnLst/>
              <a:rect l="l" t="t" r="r" b="b"/>
              <a:pathLst>
                <a:path w="2513330" h="513207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F8F8F8"/>
            </a:solidFill>
          </p:spPr>
          <p:txBody>
            <a:bodyPr/>
            <a:lstStyle/>
            <a:p>
              <a:endParaRPr lang="en-GB"/>
            </a:p>
          </p:txBody>
        </p:sp>
        <p:sp>
          <p:nvSpPr>
            <p:cNvPr id="11" name="Freeform 11">
              <a:extLst>
                <a:ext uri="{FF2B5EF4-FFF2-40B4-BE49-F238E27FC236}">
                  <a16:creationId xmlns:a16="http://schemas.microsoft.com/office/drawing/2014/main" id="{5F4CF49E-C361-4594-A0D5-24EF7B45D353}"/>
                </a:ext>
              </a:extLst>
            </p:cNvPr>
            <p:cNvSpPr/>
            <p:nvPr/>
          </p:nvSpPr>
          <p:spPr>
            <a:xfrm>
              <a:off x="185420" y="156210"/>
              <a:ext cx="2250453" cy="4876800"/>
            </a:xfrm>
            <a:custGeom>
              <a:avLst/>
              <a:gdLst/>
              <a:ahLst/>
              <a:cxnLst/>
              <a:rect l="l" t="t" r="r" b="b"/>
              <a:pathLst>
                <a:path w="2250453" h="487680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3"/>
              <a:stretch>
                <a:fillRect l="-112324" r="-112324"/>
              </a:stretch>
            </a:blipFill>
          </p:spPr>
          <p:txBody>
            <a:bodyPr/>
            <a:lstStyle/>
            <a:p>
              <a:endParaRPr lang="en-GB"/>
            </a:p>
          </p:txBody>
        </p:sp>
        <p:sp>
          <p:nvSpPr>
            <p:cNvPr id="12" name="Freeform 12">
              <a:extLst>
                <a:ext uri="{FF2B5EF4-FFF2-40B4-BE49-F238E27FC236}">
                  <a16:creationId xmlns:a16="http://schemas.microsoft.com/office/drawing/2014/main" id="{97687942-4895-2B1C-A48D-3B4B22ADCE24}"/>
                </a:ext>
              </a:extLst>
            </p:cNvPr>
            <p:cNvSpPr/>
            <p:nvPr/>
          </p:nvSpPr>
          <p:spPr>
            <a:xfrm>
              <a:off x="1121410" y="198120"/>
              <a:ext cx="347980" cy="43180"/>
            </a:xfrm>
            <a:custGeom>
              <a:avLst/>
              <a:gdLst/>
              <a:ahLst/>
              <a:cxnLst/>
              <a:rect l="l" t="t" r="r" b="b"/>
              <a:pathLst>
                <a:path w="347980" h="431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606060"/>
            </a:solidFill>
          </p:spPr>
          <p:txBody>
            <a:bodyPr/>
            <a:lstStyle/>
            <a:p>
              <a:endParaRPr lang="en-GB"/>
            </a:p>
          </p:txBody>
        </p:sp>
        <p:sp>
          <p:nvSpPr>
            <p:cNvPr id="13" name="Freeform 13">
              <a:extLst>
                <a:ext uri="{FF2B5EF4-FFF2-40B4-BE49-F238E27FC236}">
                  <a16:creationId xmlns:a16="http://schemas.microsoft.com/office/drawing/2014/main" id="{780751A2-191E-0444-3BC3-F822623B5D77}"/>
                </a:ext>
              </a:extLst>
            </p:cNvPr>
            <p:cNvSpPr/>
            <p:nvPr/>
          </p:nvSpPr>
          <p:spPr>
            <a:xfrm>
              <a:off x="1579738" y="187960"/>
              <a:ext cx="63785" cy="63501"/>
            </a:xfrm>
            <a:custGeom>
              <a:avLst/>
              <a:gdLst/>
              <a:ahLst/>
              <a:cxnLst/>
              <a:rect l="l" t="t" r="r" b="b"/>
              <a:pathLst>
                <a:path w="63785" h="63501">
                  <a:moveTo>
                    <a:pt x="31892" y="0"/>
                  </a:moveTo>
                  <a:cubicBezTo>
                    <a:pt x="20515" y="-51"/>
                    <a:pt x="9980" y="5989"/>
                    <a:pt x="4277" y="15834"/>
                  </a:cubicBezTo>
                  <a:cubicBezTo>
                    <a:pt x="-1426" y="25678"/>
                    <a:pt x="-1426" y="37822"/>
                    <a:pt x="4277" y="47666"/>
                  </a:cubicBezTo>
                  <a:cubicBezTo>
                    <a:pt x="9980" y="57511"/>
                    <a:pt x="20515" y="63551"/>
                    <a:pt x="31892" y="63500"/>
                  </a:cubicBezTo>
                  <a:cubicBezTo>
                    <a:pt x="43269" y="63551"/>
                    <a:pt x="53804" y="57511"/>
                    <a:pt x="59507" y="47666"/>
                  </a:cubicBezTo>
                  <a:cubicBezTo>
                    <a:pt x="65210" y="37822"/>
                    <a:pt x="65210" y="25678"/>
                    <a:pt x="59507" y="15834"/>
                  </a:cubicBezTo>
                  <a:cubicBezTo>
                    <a:pt x="53804" y="5989"/>
                    <a:pt x="43269" y="-51"/>
                    <a:pt x="31892" y="0"/>
                  </a:cubicBezTo>
                  <a:close/>
                </a:path>
              </a:pathLst>
            </a:custGeom>
            <a:solidFill>
              <a:srgbClr val="606060"/>
            </a:solidFill>
          </p:spPr>
          <p:txBody>
            <a:bodyPr/>
            <a:lstStyle/>
            <a:p>
              <a:endParaRPr lang="en-GB"/>
            </a:p>
          </p:txBody>
        </p:sp>
        <p:sp>
          <p:nvSpPr>
            <p:cNvPr id="14" name="Freeform 14">
              <a:extLst>
                <a:ext uri="{FF2B5EF4-FFF2-40B4-BE49-F238E27FC236}">
                  <a16:creationId xmlns:a16="http://schemas.microsoft.com/office/drawing/2014/main" id="{1E013C7B-FB25-D119-1E2B-1F7CA0524754}"/>
                </a:ext>
              </a:extLst>
            </p:cNvPr>
            <p:cNvSpPr/>
            <p:nvPr/>
          </p:nvSpPr>
          <p:spPr>
            <a:xfrm>
              <a:off x="0" y="685800"/>
              <a:ext cx="27940" cy="213360"/>
            </a:xfrm>
            <a:custGeom>
              <a:avLst/>
              <a:gdLst/>
              <a:ahLst/>
              <a:cxnLst/>
              <a:rect l="l" t="t" r="r" b="b"/>
              <a:pathLst>
                <a:path w="27940" h="21336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B8B8B8"/>
            </a:solidFill>
          </p:spPr>
          <p:txBody>
            <a:bodyPr/>
            <a:lstStyle/>
            <a:p>
              <a:endParaRPr lang="en-GB"/>
            </a:p>
          </p:txBody>
        </p:sp>
        <p:sp>
          <p:nvSpPr>
            <p:cNvPr id="15" name="Freeform 15">
              <a:extLst>
                <a:ext uri="{FF2B5EF4-FFF2-40B4-BE49-F238E27FC236}">
                  <a16:creationId xmlns:a16="http://schemas.microsoft.com/office/drawing/2014/main" id="{CE890DE9-8EAD-32D6-508C-C5B8D9339D21}"/>
                </a:ext>
              </a:extLst>
            </p:cNvPr>
            <p:cNvSpPr/>
            <p:nvPr/>
          </p:nvSpPr>
          <p:spPr>
            <a:xfrm>
              <a:off x="0" y="1057910"/>
              <a:ext cx="27940" cy="384810"/>
            </a:xfrm>
            <a:custGeom>
              <a:avLst/>
              <a:gdLst/>
              <a:ahLst/>
              <a:cxnLst/>
              <a:rect l="l" t="t" r="r" b="b"/>
              <a:pathLst>
                <a:path w="27940" h="38481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B8B8B8"/>
            </a:solidFill>
          </p:spPr>
          <p:txBody>
            <a:bodyPr/>
            <a:lstStyle/>
            <a:p>
              <a:endParaRPr lang="en-GB"/>
            </a:p>
          </p:txBody>
        </p:sp>
        <p:sp>
          <p:nvSpPr>
            <p:cNvPr id="16" name="Freeform 16">
              <a:extLst>
                <a:ext uri="{FF2B5EF4-FFF2-40B4-BE49-F238E27FC236}">
                  <a16:creationId xmlns:a16="http://schemas.microsoft.com/office/drawing/2014/main" id="{3A30CF57-6B64-7DEF-76A9-0E034033952C}"/>
                </a:ext>
              </a:extLst>
            </p:cNvPr>
            <p:cNvSpPr/>
            <p:nvPr/>
          </p:nvSpPr>
          <p:spPr>
            <a:xfrm>
              <a:off x="0" y="1526540"/>
              <a:ext cx="27940" cy="386080"/>
            </a:xfrm>
            <a:custGeom>
              <a:avLst/>
              <a:gdLst/>
              <a:ahLst/>
              <a:cxnLst/>
              <a:rect l="l" t="t" r="r" b="b"/>
              <a:pathLst>
                <a:path w="27940" h="38608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B8B8B8"/>
            </a:solidFill>
          </p:spPr>
          <p:txBody>
            <a:bodyPr/>
            <a:lstStyle/>
            <a:p>
              <a:endParaRPr lang="en-GB"/>
            </a:p>
          </p:txBody>
        </p:sp>
        <p:sp>
          <p:nvSpPr>
            <p:cNvPr id="17" name="Freeform 17">
              <a:extLst>
                <a:ext uri="{FF2B5EF4-FFF2-40B4-BE49-F238E27FC236}">
                  <a16:creationId xmlns:a16="http://schemas.microsoft.com/office/drawing/2014/main" id="{3E57A47C-5551-8CBE-106B-0AF015F5592E}"/>
                </a:ext>
              </a:extLst>
            </p:cNvPr>
            <p:cNvSpPr/>
            <p:nvPr/>
          </p:nvSpPr>
          <p:spPr>
            <a:xfrm>
              <a:off x="2592070" y="1184910"/>
              <a:ext cx="27940" cy="618490"/>
            </a:xfrm>
            <a:custGeom>
              <a:avLst/>
              <a:gdLst/>
              <a:ahLst/>
              <a:cxnLst/>
              <a:rect l="l" t="t" r="r" b="b"/>
              <a:pathLst>
                <a:path w="27940" h="61849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B8B8B8"/>
            </a:solidFill>
          </p:spPr>
          <p:txBody>
            <a:bodyPr/>
            <a:lstStyle/>
            <a:p>
              <a:endParaRPr lang="en-GB"/>
            </a:p>
          </p:txBody>
        </p:sp>
        <p:sp>
          <p:nvSpPr>
            <p:cNvPr id="18" name="Freeform 18">
              <a:extLst>
                <a:ext uri="{FF2B5EF4-FFF2-40B4-BE49-F238E27FC236}">
                  <a16:creationId xmlns:a16="http://schemas.microsoft.com/office/drawing/2014/main" id="{8C01F802-682E-558E-F446-D3092763A594}"/>
                </a:ext>
              </a:extLst>
            </p:cNvPr>
            <p:cNvSpPr/>
            <p:nvPr/>
          </p:nvSpPr>
          <p:spPr>
            <a:xfrm>
              <a:off x="27940" y="0"/>
              <a:ext cx="2564130" cy="5182870"/>
            </a:xfrm>
            <a:custGeom>
              <a:avLst/>
              <a:gdLst/>
              <a:ahLst/>
              <a:cxnLst/>
              <a:rect l="l" t="t" r="r" b="b"/>
              <a:pathLst>
                <a:path w="2564130" h="518287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E9E9E9"/>
            </a:solidFill>
          </p:spPr>
          <p:txBody>
            <a:bodyPr/>
            <a:lstStyle/>
            <a:p>
              <a:endParaRPr lang="en-GB"/>
            </a:p>
          </p:txBody>
        </p:sp>
      </p:grpSp>
      <p:sp>
        <p:nvSpPr>
          <p:cNvPr id="19" name="TextBox 19">
            <a:extLst>
              <a:ext uri="{FF2B5EF4-FFF2-40B4-BE49-F238E27FC236}">
                <a16:creationId xmlns:a16="http://schemas.microsoft.com/office/drawing/2014/main" id="{7546CF84-1C62-3CF5-3A55-4E8C0C30E5FE}"/>
              </a:ext>
            </a:extLst>
          </p:cNvPr>
          <p:cNvSpPr txBox="1"/>
          <p:nvPr/>
        </p:nvSpPr>
        <p:spPr>
          <a:xfrm>
            <a:off x="13553220" y="2274122"/>
            <a:ext cx="4651055" cy="4930775"/>
          </a:xfrm>
          <a:prstGeom prst="rect">
            <a:avLst/>
          </a:prstGeom>
        </p:spPr>
        <p:txBody>
          <a:bodyPr wrap="square" lIns="0" tIns="0" rIns="0" bIns="0" rtlCol="0" anchor="t">
            <a:spAutoFit/>
          </a:bodyPr>
          <a:lstStyle/>
          <a:p>
            <a:pPr marL="755651" lvl="1" indent="-377825" algn="l">
              <a:lnSpc>
                <a:spcPts val="4900"/>
              </a:lnSpc>
              <a:buFont typeface="Arial"/>
              <a:buChar char="•"/>
            </a:pPr>
            <a:r>
              <a:rPr lang="en-US" sz="3500" spc="14" dirty="0">
                <a:solidFill>
                  <a:srgbClr val="FFFFFF"/>
                </a:solidFill>
                <a:latin typeface="Barlow"/>
                <a:ea typeface="Barlow"/>
                <a:cs typeface="Barlow"/>
                <a:sym typeface="Barlow"/>
              </a:rPr>
              <a:t>Recommendations can strengthen participation and learning impact.</a:t>
            </a:r>
          </a:p>
          <a:p>
            <a:pPr marL="755651" lvl="1" indent="-377825" algn="l">
              <a:lnSpc>
                <a:spcPts val="4900"/>
              </a:lnSpc>
              <a:buFont typeface="Arial"/>
              <a:buChar char="•"/>
            </a:pPr>
            <a:r>
              <a:rPr lang="en-US" sz="3500" spc="14" dirty="0">
                <a:solidFill>
                  <a:srgbClr val="FFFFFF"/>
                </a:solidFill>
                <a:latin typeface="Barlow"/>
                <a:ea typeface="Barlow"/>
                <a:cs typeface="Barlow"/>
                <a:sym typeface="Barlow"/>
              </a:rPr>
              <a:t>T&amp;D remains essential for Amazon’s long-term success.</a:t>
            </a:r>
          </a:p>
        </p:txBody>
      </p:sp>
      <p:sp>
        <p:nvSpPr>
          <p:cNvPr id="20" name="TextBox 20">
            <a:extLst>
              <a:ext uri="{FF2B5EF4-FFF2-40B4-BE49-F238E27FC236}">
                <a16:creationId xmlns:a16="http://schemas.microsoft.com/office/drawing/2014/main" id="{8FCD880C-63BD-C79B-A7AE-8750649FE492}"/>
              </a:ext>
            </a:extLst>
          </p:cNvPr>
          <p:cNvSpPr txBox="1"/>
          <p:nvPr/>
        </p:nvSpPr>
        <p:spPr>
          <a:xfrm>
            <a:off x="1028700" y="4327525"/>
            <a:ext cx="8712825" cy="5588068"/>
          </a:xfrm>
          <a:prstGeom prst="rect">
            <a:avLst/>
          </a:prstGeom>
        </p:spPr>
        <p:txBody>
          <a:bodyPr lIns="0" tIns="0" rIns="0" bIns="0" rtlCol="0" anchor="t">
            <a:spAutoFit/>
          </a:bodyPr>
          <a:lstStyle/>
          <a:p>
            <a:pPr marL="755651" lvl="1" indent="-377825" algn="l">
              <a:lnSpc>
                <a:spcPts val="4900"/>
              </a:lnSpc>
              <a:buFont typeface="Arial"/>
              <a:buChar char="•"/>
            </a:pPr>
            <a:r>
              <a:rPr lang="en-US" sz="3500" b="1" spc="14" dirty="0">
                <a:solidFill>
                  <a:srgbClr val="FFFFFF"/>
                </a:solidFill>
                <a:latin typeface="Barlow Bold"/>
                <a:ea typeface="Barlow Bold"/>
                <a:cs typeface="Barlow Bold"/>
                <a:sym typeface="Barlow Bold"/>
              </a:rPr>
              <a:t>T&amp;D is vital for Amazon’s global performance excellence.</a:t>
            </a:r>
          </a:p>
          <a:p>
            <a:pPr marL="755651" lvl="1" indent="-377825" algn="l">
              <a:lnSpc>
                <a:spcPts val="4900"/>
              </a:lnSpc>
              <a:buFont typeface="Arial"/>
              <a:buChar char="•"/>
            </a:pPr>
            <a:r>
              <a:rPr lang="en-US" sz="3500" b="1" spc="14" dirty="0">
                <a:solidFill>
                  <a:srgbClr val="FFFFFF"/>
                </a:solidFill>
                <a:latin typeface="Barlow Bold"/>
                <a:ea typeface="Barlow Bold"/>
                <a:cs typeface="Barlow Bold"/>
                <a:sym typeface="Barlow Bold"/>
              </a:rPr>
              <a:t>Current policies support safety, skill development, and leadership.</a:t>
            </a:r>
          </a:p>
          <a:p>
            <a:pPr marL="755651" lvl="1" indent="-377825" algn="l">
              <a:lnSpc>
                <a:spcPts val="4900"/>
              </a:lnSpc>
              <a:buFont typeface="Arial"/>
              <a:buChar char="•"/>
            </a:pPr>
            <a:r>
              <a:rPr lang="en-US" sz="3500" b="1" spc="14" dirty="0">
                <a:solidFill>
                  <a:srgbClr val="FFFFFF"/>
                </a:solidFill>
                <a:latin typeface="Barlow Bold"/>
                <a:ea typeface="Barlow Bold"/>
                <a:cs typeface="Barlow Bold"/>
                <a:sym typeface="Barlow Bold"/>
              </a:rPr>
              <a:t>Managers play a crucial role in learning implementation.</a:t>
            </a:r>
          </a:p>
          <a:p>
            <a:pPr marL="755651" lvl="1" indent="-377825" algn="l">
              <a:lnSpc>
                <a:spcPts val="4900"/>
              </a:lnSpc>
              <a:buFont typeface="Arial"/>
              <a:buChar char="•"/>
            </a:pPr>
            <a:r>
              <a:rPr lang="en-US" sz="3500" b="1" spc="14" dirty="0">
                <a:solidFill>
                  <a:srgbClr val="FFFFFF"/>
                </a:solidFill>
                <a:latin typeface="Barlow Bold"/>
                <a:ea typeface="Barlow Bold"/>
                <a:cs typeface="Barlow Bold"/>
                <a:sym typeface="Barlow Bold"/>
              </a:rPr>
              <a:t>Significant challenges still affect training effectiveness globally (Akinwale et al., 2025).</a:t>
            </a:r>
          </a:p>
        </p:txBody>
      </p:sp>
      <p:sp>
        <p:nvSpPr>
          <p:cNvPr id="21" name="TextBox 21">
            <a:extLst>
              <a:ext uri="{FF2B5EF4-FFF2-40B4-BE49-F238E27FC236}">
                <a16:creationId xmlns:a16="http://schemas.microsoft.com/office/drawing/2014/main" id="{5E4C1EB4-57E4-B426-545B-ADCBCD7F0F13}"/>
              </a:ext>
            </a:extLst>
          </p:cNvPr>
          <p:cNvSpPr txBox="1"/>
          <p:nvPr/>
        </p:nvSpPr>
        <p:spPr>
          <a:xfrm>
            <a:off x="1028700" y="1095375"/>
            <a:ext cx="6598295" cy="2557518"/>
          </a:xfrm>
          <a:prstGeom prst="rect">
            <a:avLst/>
          </a:prstGeom>
        </p:spPr>
        <p:txBody>
          <a:bodyPr lIns="0" tIns="0" rIns="0" bIns="0" rtlCol="0" anchor="t">
            <a:spAutoFit/>
          </a:bodyPr>
          <a:lstStyle/>
          <a:p>
            <a:pPr algn="l">
              <a:lnSpc>
                <a:spcPts val="9981"/>
              </a:lnSpc>
            </a:pPr>
            <a:r>
              <a:rPr lang="en-US" sz="8911" b="1">
                <a:solidFill>
                  <a:srgbClr val="FFFFFF"/>
                </a:solidFill>
                <a:latin typeface="Barlow Bold"/>
                <a:ea typeface="Barlow Bold"/>
                <a:cs typeface="Barlow Bold"/>
                <a:sym typeface="Barlow Bold"/>
              </a:rPr>
              <a:t>CONCLUSION</a:t>
            </a:r>
          </a:p>
          <a:p>
            <a:pPr algn="l">
              <a:lnSpc>
                <a:spcPts val="9981"/>
              </a:lnSpc>
            </a:pPr>
            <a:r>
              <a:rPr lang="en-US" sz="8911" b="1">
                <a:solidFill>
                  <a:srgbClr val="FFFFFF"/>
                </a:solidFill>
                <a:latin typeface="Barlow Bold"/>
                <a:ea typeface="Barlow Bold"/>
                <a:cs typeface="Barlow Bold"/>
                <a:sym typeface="Barlow Bold"/>
              </a:rPr>
              <a:t>(T&amp;D)</a:t>
            </a:r>
          </a:p>
        </p:txBody>
      </p:sp>
      <p:sp>
        <p:nvSpPr>
          <p:cNvPr id="22" name="TextBox 21">
            <a:extLst>
              <a:ext uri="{FF2B5EF4-FFF2-40B4-BE49-F238E27FC236}">
                <a16:creationId xmlns:a16="http://schemas.microsoft.com/office/drawing/2014/main" id="{29C687FD-D786-4FAB-D8CD-5F76F4FBB7E8}"/>
              </a:ext>
            </a:extLst>
          </p:cNvPr>
          <p:cNvSpPr txBox="1"/>
          <p:nvPr/>
        </p:nvSpPr>
        <p:spPr>
          <a:xfrm>
            <a:off x="13639800" y="16786"/>
            <a:ext cx="9829800" cy="369332"/>
          </a:xfrm>
          <a:prstGeom prst="rect">
            <a:avLst/>
          </a:prstGeom>
          <a:noFill/>
        </p:spPr>
        <p:txBody>
          <a:bodyPr wrap="square">
            <a:spAutoFit/>
          </a:bodyPr>
          <a:lstStyle/>
          <a:p>
            <a:r>
              <a:rPr lang="en-US" sz="1800" b="1" dirty="0">
                <a:solidFill>
                  <a:schemeClr val="bg1"/>
                </a:solidFill>
                <a:latin typeface="Montserrat Semi-Bold"/>
                <a:ea typeface="Montserrat Semi-Bold"/>
                <a:cs typeface="Montserrat Semi-Bold"/>
                <a:sym typeface="Montserrat Semi-Bold"/>
              </a:rPr>
              <a:t>Md Moinul Hasan Bappy (ID: 2503567)</a:t>
            </a:r>
            <a:endParaRPr lang="en-US" dirty="0">
              <a:solidFill>
                <a:schemeClr val="bg1"/>
              </a:solidFill>
            </a:endParaRPr>
          </a:p>
        </p:txBody>
      </p:sp>
    </p:spTree>
    <p:extLst>
      <p:ext uri="{BB962C8B-B14F-4D97-AF65-F5344CB8AC3E}">
        <p14:creationId xmlns:p14="http://schemas.microsoft.com/office/powerpoint/2010/main" val="32836716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BDFDE-80A2-6AF4-9489-861B5269A122}"/>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2F0A2349-D2E3-B199-4CC0-BDE8FECB1E8E}"/>
              </a:ext>
            </a:extLst>
          </p:cNvPr>
          <p:cNvSpPr txBox="1"/>
          <p:nvPr/>
        </p:nvSpPr>
        <p:spPr>
          <a:xfrm>
            <a:off x="925824" y="878254"/>
            <a:ext cx="7961736" cy="1111250"/>
          </a:xfrm>
          <a:prstGeom prst="rect">
            <a:avLst/>
          </a:prstGeom>
        </p:spPr>
        <p:txBody>
          <a:bodyPr lIns="0" tIns="0" rIns="0" bIns="0" rtlCol="0" anchor="t">
            <a:spAutoFit/>
          </a:bodyPr>
          <a:lstStyle/>
          <a:p>
            <a:pPr algn="l">
              <a:lnSpc>
                <a:spcPts val="9100"/>
              </a:lnSpc>
            </a:pPr>
            <a:r>
              <a:rPr lang="en-US" sz="6500" dirty="0">
                <a:solidFill>
                  <a:srgbClr val="000000"/>
                </a:solidFill>
                <a:latin typeface="Barlow"/>
                <a:ea typeface="Barlow"/>
                <a:cs typeface="Barlow"/>
                <a:sym typeface="Barlow"/>
              </a:rPr>
              <a:t>References</a:t>
            </a:r>
          </a:p>
        </p:txBody>
      </p:sp>
      <p:sp>
        <p:nvSpPr>
          <p:cNvPr id="5" name="Rectangle 1">
            <a:extLst>
              <a:ext uri="{FF2B5EF4-FFF2-40B4-BE49-F238E27FC236}">
                <a16:creationId xmlns:a16="http://schemas.microsoft.com/office/drawing/2014/main" id="{3AC382C6-F4D4-3CF8-B6C0-FD0F1CB495F6}"/>
              </a:ext>
            </a:extLst>
          </p:cNvPr>
          <p:cNvSpPr>
            <a:spLocks noChangeArrowheads="1"/>
          </p:cNvSpPr>
          <p:nvPr/>
        </p:nvSpPr>
        <p:spPr bwMode="auto">
          <a:xfrm>
            <a:off x="896516" y="2010019"/>
            <a:ext cx="16802100" cy="7312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Akinwale, O.E., Asonye, B.O., Durojaiye, O.J. and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Jogunomi</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M.O. (2025). Employee voice and quality of work-life (QWL) among the workforce of Amazon’s United Kingdom services limited.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IIM Ranchi Journal of Management Studies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://doi.org/10.1108/irjms-09-2024-0119.</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Amazon (2024).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Our Upskilling Commitments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US About Amazon. Available at: https://www.aboutamazon.com/workplace/upskilling-commitments.</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Blanco, M.R. and Golik, M.N. (2021). Mind the gap: line managers as effective or non‐effective talent spotters.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Training and 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25(1).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://doi.org/10.1111/ijtd.12205.</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Dipboye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R.L. (2018). 12. Employee Training and Development.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Emerald Review of Industrial and Organizational Psychology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pp.581–624.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://doi.org/10.1108/978-1-78743-785-220181016.</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Ellström</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 and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Ellström</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P.-E. (2018). Two modes of learning-oriented leadership: a study of first-line managers.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Workplace Learning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30(7), pp.545–561.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://doi.org/10.1108/jwl-03-2018-0056.</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Gilpa</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Cabagay, A.,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Estioco</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M.C., Abante, M.V. and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Vigonte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(2024). Human Resource Scarcity as a Predictor of Employee Workload and Morale: A Trajectory Toward Policy Model Development. [online]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://doi.org/10.2139/ssrn.4979921.</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Goldstein, I.L. and Ford, J.K. (2018).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Training in organizations : needs assessment, development, and evaluation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Belmont, Ca: Wadsworth, Cop.</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Ingale, A. (2025). Succession Planning And Leadership Development Are Important In Creating A Talent Pipeline Within Human Resource Management.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SSRN Electronic Journal</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://doi.org/10.2139/ssrn.5031223.</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Isreal, O. (2025). Lessons from Amazon: Scaling Safety Zones Across Multinational Operations. </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Mahshi</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 and Bush, K. (2025). Reprint: The Palestinian Uprising and Education for the Future.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Harvard Educational Review</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95(2), p.her-9502-9.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://doi.org/10.17763/1943-5045-95.2.299.</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Manresa, A., Bikfalvi, A. and Simon, A. (2019). The impact of training and development practices on innovation and financial performance.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Industrial and Commercial Training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51(7/8), pp.421–444.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://doi.org/10.1108/ict-04-2019-0035.</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Marchington, M., Wilkinson, A., Donnelly, R. and </a:t>
            </a: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Kynighou</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(2021).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HUMAN RESOURCE MANAGEMENT AT WORK : the definitive guide.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7th ed. S.L.: Kogan Page.</a:t>
            </a:r>
            <a:endParaRPr kumimoji="0" lang="en-US" altLang="en-US" b="0" i="0" u="none" strike="noStrike" cap="none" normalizeH="0" baseline="0" dirty="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Noe, R.A. (2020).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Employee training and 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NY]: McGraw-Hill Education.</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C00B0DFF-7E6E-E043-B1F0-B3653F8768CB}"/>
              </a:ext>
            </a:extLst>
          </p:cNvPr>
          <p:cNvSpPr txBox="1"/>
          <p:nvPr/>
        </p:nvSpPr>
        <p:spPr>
          <a:xfrm>
            <a:off x="13639800" y="16786"/>
            <a:ext cx="9829800" cy="369332"/>
          </a:xfrm>
          <a:prstGeom prst="rect">
            <a:avLst/>
          </a:prstGeom>
          <a:noFill/>
        </p:spPr>
        <p:txBody>
          <a:bodyPr wrap="square">
            <a:spAutoFit/>
          </a:bodyPr>
          <a:lstStyle/>
          <a:p>
            <a:r>
              <a:rPr lang="en-US" sz="1800" b="1" dirty="0">
                <a:solidFill>
                  <a:srgbClr val="000000"/>
                </a:solidFill>
                <a:latin typeface="Montserrat Semi-Bold"/>
                <a:ea typeface="Montserrat Semi-Bold"/>
                <a:cs typeface="Montserrat Semi-Bold"/>
                <a:sym typeface="Montserrat Semi-Bold"/>
              </a:rPr>
              <a:t>Md Moinul Hasan Bappy (ID: 2503567)</a:t>
            </a:r>
            <a:endParaRPr lang="en-US" dirty="0"/>
          </a:p>
        </p:txBody>
      </p:sp>
    </p:spTree>
    <p:extLst>
      <p:ext uri="{BB962C8B-B14F-4D97-AF65-F5344CB8AC3E}">
        <p14:creationId xmlns:p14="http://schemas.microsoft.com/office/powerpoint/2010/main" val="39614419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661331" y="1535813"/>
            <a:ext cx="10329923" cy="7215373"/>
            <a:chOff x="0" y="0"/>
            <a:chExt cx="15163800" cy="10591800"/>
          </a:xfrm>
        </p:grpSpPr>
        <p:sp>
          <p:nvSpPr>
            <p:cNvPr id="3" name="Freeform 3"/>
            <p:cNvSpPr/>
            <p:nvPr/>
          </p:nvSpPr>
          <p:spPr>
            <a:xfrm>
              <a:off x="0" y="0"/>
              <a:ext cx="15163800" cy="10591800"/>
            </a:xfrm>
            <a:custGeom>
              <a:avLst/>
              <a:gdLst/>
              <a:ahLst/>
              <a:cxnLst/>
              <a:rect l="l" t="t" r="r" b="b"/>
              <a:pathLst>
                <a:path w="15163800" h="10591800">
                  <a:moveTo>
                    <a:pt x="15163800" y="254000"/>
                  </a:moveTo>
                  <a:lnTo>
                    <a:pt x="15163800" y="10337800"/>
                  </a:lnTo>
                  <a:cubicBezTo>
                    <a:pt x="15163800" y="10478135"/>
                    <a:pt x="15050136" y="10591800"/>
                    <a:pt x="14909800" y="10591800"/>
                  </a:cubicBezTo>
                  <a:lnTo>
                    <a:pt x="254000" y="10591800"/>
                  </a:lnTo>
                  <a:cubicBezTo>
                    <a:pt x="113665" y="10591800"/>
                    <a:pt x="0" y="10478135"/>
                    <a:pt x="0" y="10337800"/>
                  </a:cubicBezTo>
                  <a:lnTo>
                    <a:pt x="0" y="254000"/>
                  </a:lnTo>
                  <a:cubicBezTo>
                    <a:pt x="0" y="113665"/>
                    <a:pt x="113665" y="0"/>
                    <a:pt x="254000" y="0"/>
                  </a:cubicBezTo>
                  <a:lnTo>
                    <a:pt x="14909800" y="0"/>
                  </a:lnTo>
                  <a:cubicBezTo>
                    <a:pt x="15050136" y="0"/>
                    <a:pt x="15163800" y="113665"/>
                    <a:pt x="15163800" y="254000"/>
                  </a:cubicBezTo>
                  <a:close/>
                </a:path>
              </a:pathLst>
            </a:custGeom>
            <a:blipFill>
              <a:blip r:embed="rId3"/>
              <a:stretch>
                <a:fillRect l="-2386" r="-2386"/>
              </a:stretch>
            </a:blipFill>
          </p:spPr>
          <p:txBody>
            <a:bodyPr/>
            <a:lstStyle/>
            <a:p>
              <a:endParaRPr lang="en-GB"/>
            </a:p>
          </p:txBody>
        </p:sp>
      </p:grpSp>
      <p:grpSp>
        <p:nvGrpSpPr>
          <p:cNvPr id="4" name="Group 4"/>
          <p:cNvGrpSpPr/>
          <p:nvPr/>
        </p:nvGrpSpPr>
        <p:grpSpPr>
          <a:xfrm>
            <a:off x="10338088" y="0"/>
            <a:ext cx="7949912" cy="10287000"/>
            <a:chOff x="0" y="0"/>
            <a:chExt cx="2689230" cy="3479800"/>
          </a:xfrm>
        </p:grpSpPr>
        <p:sp>
          <p:nvSpPr>
            <p:cNvPr id="5" name="Freeform 5"/>
            <p:cNvSpPr/>
            <p:nvPr/>
          </p:nvSpPr>
          <p:spPr>
            <a:xfrm>
              <a:off x="0" y="0"/>
              <a:ext cx="2689230" cy="3479800"/>
            </a:xfrm>
            <a:custGeom>
              <a:avLst/>
              <a:gdLst/>
              <a:ahLst/>
              <a:cxnLst/>
              <a:rect l="l" t="t" r="r" b="b"/>
              <a:pathLst>
                <a:path w="2689230" h="3479800">
                  <a:moveTo>
                    <a:pt x="0" y="0"/>
                  </a:moveTo>
                  <a:lnTo>
                    <a:pt x="2689230" y="0"/>
                  </a:lnTo>
                  <a:lnTo>
                    <a:pt x="2689230" y="3479800"/>
                  </a:lnTo>
                  <a:lnTo>
                    <a:pt x="0" y="3479800"/>
                  </a:lnTo>
                  <a:close/>
                </a:path>
              </a:pathLst>
            </a:custGeom>
            <a:solidFill>
              <a:srgbClr val="FFFFFF"/>
            </a:solidFill>
          </p:spPr>
          <p:txBody>
            <a:bodyPr/>
            <a:lstStyle/>
            <a:p>
              <a:endParaRPr lang="en-GB"/>
            </a:p>
          </p:txBody>
        </p:sp>
      </p:grpSp>
      <p:grpSp>
        <p:nvGrpSpPr>
          <p:cNvPr id="6" name="Group 6"/>
          <p:cNvGrpSpPr/>
          <p:nvPr/>
        </p:nvGrpSpPr>
        <p:grpSpPr>
          <a:xfrm>
            <a:off x="8998887" y="2807368"/>
            <a:ext cx="5557820" cy="4338730"/>
            <a:chOff x="0" y="0"/>
            <a:chExt cx="1880053" cy="1467669"/>
          </a:xfrm>
        </p:grpSpPr>
        <p:sp>
          <p:nvSpPr>
            <p:cNvPr id="7" name="Freeform 7"/>
            <p:cNvSpPr/>
            <p:nvPr/>
          </p:nvSpPr>
          <p:spPr>
            <a:xfrm>
              <a:off x="0" y="0"/>
              <a:ext cx="1880053" cy="1467669"/>
            </a:xfrm>
            <a:custGeom>
              <a:avLst/>
              <a:gdLst/>
              <a:ahLst/>
              <a:cxnLst/>
              <a:rect l="l" t="t" r="r" b="b"/>
              <a:pathLst>
                <a:path w="1880053" h="1467669">
                  <a:moveTo>
                    <a:pt x="0" y="0"/>
                  </a:moveTo>
                  <a:lnTo>
                    <a:pt x="1880053" y="0"/>
                  </a:lnTo>
                  <a:lnTo>
                    <a:pt x="1880053" y="1467669"/>
                  </a:lnTo>
                  <a:lnTo>
                    <a:pt x="0" y="1467669"/>
                  </a:lnTo>
                  <a:close/>
                </a:path>
              </a:pathLst>
            </a:custGeom>
            <a:solidFill>
              <a:srgbClr val="FFFFFF"/>
            </a:solidFill>
          </p:spPr>
          <p:txBody>
            <a:bodyPr/>
            <a:lstStyle/>
            <a:p>
              <a:endParaRPr lang="en-GB"/>
            </a:p>
          </p:txBody>
        </p:sp>
      </p:grpSp>
      <p:grpSp>
        <p:nvGrpSpPr>
          <p:cNvPr id="8" name="Group 8"/>
          <p:cNvGrpSpPr/>
          <p:nvPr/>
        </p:nvGrpSpPr>
        <p:grpSpPr>
          <a:xfrm>
            <a:off x="0" y="0"/>
            <a:ext cx="785061" cy="10287000"/>
            <a:chOff x="0" y="0"/>
            <a:chExt cx="265564" cy="3479800"/>
          </a:xfrm>
        </p:grpSpPr>
        <p:sp>
          <p:nvSpPr>
            <p:cNvPr id="9" name="Freeform 9"/>
            <p:cNvSpPr/>
            <p:nvPr/>
          </p:nvSpPr>
          <p:spPr>
            <a:xfrm>
              <a:off x="0" y="0"/>
              <a:ext cx="265564" cy="3479800"/>
            </a:xfrm>
            <a:custGeom>
              <a:avLst/>
              <a:gdLst/>
              <a:ahLst/>
              <a:cxnLst/>
              <a:rect l="l" t="t" r="r" b="b"/>
              <a:pathLst>
                <a:path w="265564" h="3479800">
                  <a:moveTo>
                    <a:pt x="0" y="0"/>
                  </a:moveTo>
                  <a:lnTo>
                    <a:pt x="265564" y="0"/>
                  </a:lnTo>
                  <a:lnTo>
                    <a:pt x="265564" y="3479800"/>
                  </a:lnTo>
                  <a:lnTo>
                    <a:pt x="0" y="3479800"/>
                  </a:lnTo>
                  <a:close/>
                </a:path>
              </a:pathLst>
            </a:custGeom>
            <a:solidFill>
              <a:srgbClr val="FFFFFF"/>
            </a:solidFill>
          </p:spPr>
          <p:txBody>
            <a:bodyPr/>
            <a:lstStyle/>
            <a:p>
              <a:endParaRPr lang="en-GB"/>
            </a:p>
          </p:txBody>
        </p:sp>
      </p:grpSp>
      <p:sp>
        <p:nvSpPr>
          <p:cNvPr id="10" name="TextBox 10"/>
          <p:cNvSpPr txBox="1"/>
          <p:nvPr/>
        </p:nvSpPr>
        <p:spPr>
          <a:xfrm>
            <a:off x="11190791" y="3028781"/>
            <a:ext cx="5980091" cy="2533089"/>
          </a:xfrm>
          <a:prstGeom prst="rect">
            <a:avLst/>
          </a:prstGeom>
        </p:spPr>
        <p:txBody>
          <a:bodyPr lIns="0" tIns="0" rIns="0" bIns="0" rtlCol="0" anchor="t">
            <a:spAutoFit/>
          </a:bodyPr>
          <a:lstStyle/>
          <a:p>
            <a:pPr algn="l">
              <a:lnSpc>
                <a:spcPts val="9680"/>
              </a:lnSpc>
            </a:pPr>
            <a:r>
              <a:rPr lang="en-US" sz="8000" spc="640">
                <a:solidFill>
                  <a:srgbClr val="19394B"/>
                </a:solidFill>
                <a:latin typeface="Poppins"/>
                <a:ea typeface="Poppins"/>
                <a:cs typeface="Poppins"/>
                <a:sym typeface="Poppins"/>
              </a:rPr>
              <a:t>THANK YOU</a:t>
            </a:r>
          </a:p>
        </p:txBody>
      </p:sp>
      <p:grpSp>
        <p:nvGrpSpPr>
          <p:cNvPr id="11" name="Group 11"/>
          <p:cNvGrpSpPr/>
          <p:nvPr/>
        </p:nvGrpSpPr>
        <p:grpSpPr>
          <a:xfrm>
            <a:off x="11259774" y="5809227"/>
            <a:ext cx="975324" cy="169062"/>
            <a:chOff x="0" y="0"/>
            <a:chExt cx="2069786" cy="358775"/>
          </a:xfrm>
        </p:grpSpPr>
        <p:sp>
          <p:nvSpPr>
            <p:cNvPr id="12" name="Freeform 12"/>
            <p:cNvSpPr/>
            <p:nvPr/>
          </p:nvSpPr>
          <p:spPr>
            <a:xfrm>
              <a:off x="0" y="0"/>
              <a:ext cx="2069786" cy="358775"/>
            </a:xfrm>
            <a:custGeom>
              <a:avLst/>
              <a:gdLst/>
              <a:ahLst/>
              <a:cxnLst/>
              <a:rect l="l" t="t" r="r" b="b"/>
              <a:pathLst>
                <a:path w="2069786" h="358775">
                  <a:moveTo>
                    <a:pt x="0" y="0"/>
                  </a:moveTo>
                  <a:lnTo>
                    <a:pt x="2069786" y="0"/>
                  </a:lnTo>
                  <a:lnTo>
                    <a:pt x="2069786" y="358775"/>
                  </a:lnTo>
                  <a:lnTo>
                    <a:pt x="0" y="358775"/>
                  </a:lnTo>
                  <a:close/>
                </a:path>
              </a:pathLst>
            </a:custGeom>
            <a:solidFill>
              <a:srgbClr val="58C1D4"/>
            </a:solidFill>
          </p:spPr>
          <p:txBody>
            <a:bodyPr/>
            <a:lstStyle/>
            <a:p>
              <a:endParaRPr lang="en-GB"/>
            </a:p>
          </p:txBody>
        </p:sp>
      </p:grpSp>
      <p:grpSp>
        <p:nvGrpSpPr>
          <p:cNvPr id="13" name="Group 13"/>
          <p:cNvGrpSpPr/>
          <p:nvPr/>
        </p:nvGrpSpPr>
        <p:grpSpPr>
          <a:xfrm>
            <a:off x="785061" y="704868"/>
            <a:ext cx="1001505" cy="195051"/>
            <a:chOff x="0" y="0"/>
            <a:chExt cx="1335340" cy="260068"/>
          </a:xfrm>
        </p:grpSpPr>
        <p:grpSp>
          <p:nvGrpSpPr>
            <p:cNvPr id="14" name="Group 14"/>
            <p:cNvGrpSpPr/>
            <p:nvPr/>
          </p:nvGrpSpPr>
          <p:grpSpPr>
            <a:xfrm>
              <a:off x="0" y="0"/>
              <a:ext cx="260068" cy="260068"/>
              <a:chOff x="0" y="0"/>
              <a:chExt cx="6350000" cy="6350000"/>
            </a:xfrm>
          </p:grpSpPr>
          <p:sp>
            <p:nvSpPr>
              <p:cNvPr id="15" name="Freeform 1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6" name="Group 16"/>
            <p:cNvGrpSpPr/>
            <p:nvPr/>
          </p:nvGrpSpPr>
          <p:grpSpPr>
            <a:xfrm>
              <a:off x="537636" y="0"/>
              <a:ext cx="260068" cy="260068"/>
              <a:chOff x="0" y="0"/>
              <a:chExt cx="6350000" cy="6350000"/>
            </a:xfrm>
          </p:grpSpPr>
          <p:sp>
            <p:nvSpPr>
              <p:cNvPr id="17" name="Freeform 1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18" name="Group 18"/>
            <p:cNvGrpSpPr/>
            <p:nvPr/>
          </p:nvGrpSpPr>
          <p:grpSpPr>
            <a:xfrm>
              <a:off x="1075272" y="0"/>
              <a:ext cx="260068" cy="260068"/>
              <a:chOff x="0" y="0"/>
              <a:chExt cx="6350000" cy="6350000"/>
            </a:xfrm>
          </p:grpSpPr>
          <p:sp>
            <p:nvSpPr>
              <p:cNvPr id="19" name="Freeform 1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grpSp>
        <p:nvGrpSpPr>
          <p:cNvPr id="20" name="Group 20"/>
          <p:cNvGrpSpPr/>
          <p:nvPr/>
        </p:nvGrpSpPr>
        <p:grpSpPr>
          <a:xfrm>
            <a:off x="16169377" y="9386376"/>
            <a:ext cx="1001505" cy="195051"/>
            <a:chOff x="0" y="0"/>
            <a:chExt cx="1335340" cy="260068"/>
          </a:xfrm>
        </p:grpSpPr>
        <p:grpSp>
          <p:nvGrpSpPr>
            <p:cNvPr id="21" name="Group 21"/>
            <p:cNvGrpSpPr/>
            <p:nvPr/>
          </p:nvGrpSpPr>
          <p:grpSpPr>
            <a:xfrm>
              <a:off x="0" y="0"/>
              <a:ext cx="260068" cy="260068"/>
              <a:chOff x="0" y="0"/>
              <a:chExt cx="6350000" cy="6350000"/>
            </a:xfrm>
          </p:grpSpPr>
          <p:sp>
            <p:nvSpPr>
              <p:cNvPr id="22" name="Freeform 22"/>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23" name="Group 23"/>
            <p:cNvGrpSpPr/>
            <p:nvPr/>
          </p:nvGrpSpPr>
          <p:grpSpPr>
            <a:xfrm>
              <a:off x="537636" y="0"/>
              <a:ext cx="260068" cy="260068"/>
              <a:chOff x="0" y="0"/>
              <a:chExt cx="6350000" cy="6350000"/>
            </a:xfrm>
          </p:grpSpPr>
          <p:sp>
            <p:nvSpPr>
              <p:cNvPr id="24" name="Freeform 24"/>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nvGrpSpPr>
            <p:cNvPr id="25" name="Group 25"/>
            <p:cNvGrpSpPr/>
            <p:nvPr/>
          </p:nvGrpSpPr>
          <p:grpSpPr>
            <a:xfrm>
              <a:off x="1075272" y="0"/>
              <a:ext cx="260068" cy="260068"/>
              <a:chOff x="0" y="0"/>
              <a:chExt cx="6350000" cy="6350000"/>
            </a:xfrm>
          </p:grpSpPr>
          <p:sp>
            <p:nvSpPr>
              <p:cNvPr id="26" name="Freeform 26"/>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8C1D4"/>
              </a:solidFill>
            </p:spPr>
            <p:txBody>
              <a:bodyPr/>
              <a:lstStyle/>
              <a:p>
                <a:endParaRPr lang="en-GB"/>
              </a:p>
            </p:txBody>
          </p:sp>
        </p:grpSp>
      </p:grpSp>
      <p:sp>
        <p:nvSpPr>
          <p:cNvPr id="27" name="TextBox 27"/>
          <p:cNvSpPr txBox="1"/>
          <p:nvPr/>
        </p:nvSpPr>
        <p:spPr>
          <a:xfrm>
            <a:off x="11259774" y="6311688"/>
            <a:ext cx="4557660" cy="450792"/>
          </a:xfrm>
          <a:prstGeom prst="rect">
            <a:avLst/>
          </a:prstGeom>
        </p:spPr>
        <p:txBody>
          <a:bodyPr lIns="0" tIns="0" rIns="0" bIns="0" rtlCol="0" anchor="t">
            <a:spAutoFit/>
          </a:bodyPr>
          <a:lstStyle/>
          <a:p>
            <a:pPr algn="l">
              <a:lnSpc>
                <a:spcPts val="3503"/>
              </a:lnSpc>
            </a:pPr>
            <a:r>
              <a:rPr lang="en-US" sz="2502" b="1" spc="437">
                <a:solidFill>
                  <a:srgbClr val="000000"/>
                </a:solidFill>
                <a:latin typeface="Poppins Bold"/>
                <a:ea typeface="Poppins Bold"/>
                <a:cs typeface="Poppins Bold"/>
                <a:sym typeface="Poppins Bold"/>
              </a:rPr>
              <a:t>Any Queries?</a:t>
            </a:r>
          </a:p>
        </p:txBody>
      </p:sp>
      <p:sp>
        <p:nvSpPr>
          <p:cNvPr id="28" name="TextBox 28"/>
          <p:cNvSpPr txBox="1"/>
          <p:nvPr/>
        </p:nvSpPr>
        <p:spPr>
          <a:xfrm>
            <a:off x="785061" y="9376851"/>
            <a:ext cx="4557660" cy="309187"/>
          </a:xfrm>
          <a:prstGeom prst="rect">
            <a:avLst/>
          </a:prstGeom>
        </p:spPr>
        <p:txBody>
          <a:bodyPr lIns="0" tIns="0" rIns="0" bIns="0" rtlCol="0" anchor="t">
            <a:spAutoFit/>
          </a:bodyPr>
          <a:lstStyle/>
          <a:p>
            <a:pPr algn="l">
              <a:lnSpc>
                <a:spcPts val="2383"/>
              </a:lnSpc>
            </a:pPr>
            <a:r>
              <a:rPr lang="en-US" sz="1702" spc="297">
                <a:solidFill>
                  <a:srgbClr val="000000"/>
                </a:solidFill>
                <a:latin typeface="Poppins"/>
                <a:ea typeface="Poppins"/>
                <a:cs typeface="Poppins"/>
                <a:sym typeface="Poppins"/>
              </a:rPr>
              <a:t>Human Capital Management </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9039</Words>
  <Application>Microsoft Office PowerPoint</Application>
  <PresentationFormat>Custom</PresentationFormat>
  <Paragraphs>432</Paragraphs>
  <Slides>39</Slides>
  <Notes>30</Notes>
  <HiddenSlides>0</HiddenSlides>
  <MMClips>0</MMClips>
  <ScaleCrop>false</ScaleCrop>
  <HeadingPairs>
    <vt:vector size="6" baseType="variant">
      <vt:variant>
        <vt:lpstr>Fonts Used</vt:lpstr>
      </vt:variant>
      <vt:variant>
        <vt:i4>26</vt:i4>
      </vt:variant>
      <vt:variant>
        <vt:lpstr>Theme</vt:lpstr>
      </vt:variant>
      <vt:variant>
        <vt:i4>1</vt:i4>
      </vt:variant>
      <vt:variant>
        <vt:lpstr>Slide Titles</vt:lpstr>
      </vt:variant>
      <vt:variant>
        <vt:i4>39</vt:i4>
      </vt:variant>
    </vt:vector>
  </HeadingPairs>
  <TitlesOfParts>
    <vt:vector size="66" baseType="lpstr">
      <vt:lpstr>Cambria Math</vt:lpstr>
      <vt:lpstr>Montserrat Bold</vt:lpstr>
      <vt:lpstr>Calibri</vt:lpstr>
      <vt:lpstr>Poppins Bold</vt:lpstr>
      <vt:lpstr>Trebuchet MS</vt:lpstr>
      <vt:lpstr>Aptos</vt:lpstr>
      <vt:lpstr>Barlow Bold</vt:lpstr>
      <vt:lpstr>HK Grotesk Bold</vt:lpstr>
      <vt:lpstr>Microsoft YaHei UI</vt:lpstr>
      <vt:lpstr>Wingdings</vt:lpstr>
      <vt:lpstr>Barlow Semi-Bold</vt:lpstr>
      <vt:lpstr>Barlow</vt:lpstr>
      <vt:lpstr>Poppins</vt:lpstr>
      <vt:lpstr>Barlow Light</vt:lpstr>
      <vt:lpstr>HK Grotesk Semi-Bold</vt:lpstr>
      <vt:lpstr>Montaser Arabic</vt:lpstr>
      <vt:lpstr>Montserrat Semi-Bold</vt:lpstr>
      <vt:lpstr>Open Sans</vt:lpstr>
      <vt:lpstr>Arial</vt:lpstr>
      <vt:lpstr>Montserrat Medium</vt:lpstr>
      <vt:lpstr>HK Grotesk Medium</vt:lpstr>
      <vt:lpstr>Montserrat Ultra-Bold</vt:lpstr>
      <vt:lpstr>Aharoni</vt:lpstr>
      <vt:lpstr>Wingdings 3</vt:lpstr>
      <vt:lpstr>Times New Roman</vt:lpstr>
      <vt:lpstr>HK Grotesk</vt:lpstr>
      <vt:lpstr>Facet</vt:lpstr>
      <vt:lpstr>PowerPoint Presentation</vt:lpstr>
      <vt:lpstr>PowerPoint Presentation</vt:lpstr>
      <vt:lpstr>PowerPoint Presentation</vt:lpstr>
      <vt:lpstr>Introduction</vt:lpstr>
      <vt:lpstr>Current HR Policies &amp; Practices at Amazon</vt:lpstr>
      <vt:lpstr>Role of Line Managers in HR Implementation</vt:lpstr>
      <vt:lpstr>Strategic Alignment with Company Goals</vt:lpstr>
      <vt:lpstr>Key HR Challenges at Amazon</vt:lpstr>
      <vt:lpstr>Recommendations</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2025-11-29T15:13:19Z</dcterms:created>
  <dcterms:modified xsi:type="dcterms:W3CDTF">2025-11-30T21:37:14Z</dcterms:modified>
  <dc:identifier/>
</cp:coreProperties>
</file>